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83" r:id="rId23"/>
    <p:sldId id="284" r:id="rId24"/>
  </p:sldIdLst>
  <p:sldSz cx="9144000" cy="5143500" type="screen16x9"/>
  <p:notesSz cx="9144000" cy="51435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3"/>
    <p:restoredTop sz="94648"/>
  </p:normalViewPr>
  <p:slideViewPr>
    <p:cSldViewPr>
      <p:cViewPr varScale="1">
        <p:scale>
          <a:sx n="107" d="100"/>
          <a:sy n="107" d="100"/>
        </p:scale>
        <p:origin x="160" y="9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8852" y="0"/>
            <a:ext cx="1565148" cy="21427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3896" y="330384"/>
            <a:ext cx="70103" cy="24277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0516" y="0"/>
            <a:ext cx="443483" cy="6537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945635"/>
            <a:ext cx="1303019" cy="119786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587" y="4913718"/>
            <a:ext cx="94462" cy="9712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800426"/>
            <a:ext cx="160782" cy="27789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0365" y="4721745"/>
            <a:ext cx="39065" cy="3498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5600" y="4838801"/>
            <a:ext cx="39065" cy="349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5600" y="4902733"/>
            <a:ext cx="39065" cy="3500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524" y="4970208"/>
            <a:ext cx="94449" cy="9712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5197" y="4914925"/>
            <a:ext cx="438886" cy="22857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455002" cy="61239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94183" y="0"/>
            <a:ext cx="660852" cy="22707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67877" y="88201"/>
            <a:ext cx="143637" cy="14363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155257"/>
            <a:ext cx="2110105" cy="9525"/>
          </a:xfrm>
          <a:custGeom>
            <a:avLst/>
            <a:gdLst/>
            <a:ahLst/>
            <a:cxnLst/>
            <a:rect l="l" t="t" r="r" b="b"/>
            <a:pathLst>
              <a:path w="2110105" h="9525">
                <a:moveTo>
                  <a:pt x="2109723" y="0"/>
                </a:moveTo>
                <a:lnTo>
                  <a:pt x="0" y="0"/>
                </a:lnTo>
                <a:lnTo>
                  <a:pt x="0" y="9525"/>
                </a:lnTo>
                <a:lnTo>
                  <a:pt x="2109723" y="9525"/>
                </a:lnTo>
                <a:lnTo>
                  <a:pt x="2109723" y="0"/>
                </a:lnTo>
                <a:close/>
              </a:path>
            </a:pathLst>
          </a:custGeom>
          <a:solidFill>
            <a:srgbClr val="0C0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03120" y="123444"/>
            <a:ext cx="73152" cy="7467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1200" y="3412490"/>
            <a:ext cx="812800" cy="173101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90753" y="4998529"/>
            <a:ext cx="143636" cy="143636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6891528" y="5065584"/>
            <a:ext cx="2252980" cy="9525"/>
          </a:xfrm>
          <a:custGeom>
            <a:avLst/>
            <a:gdLst/>
            <a:ahLst/>
            <a:cxnLst/>
            <a:rect l="l" t="t" r="r" b="b"/>
            <a:pathLst>
              <a:path w="2252979" h="9525">
                <a:moveTo>
                  <a:pt x="0" y="9526"/>
                </a:moveTo>
                <a:lnTo>
                  <a:pt x="2252472" y="9526"/>
                </a:lnTo>
                <a:lnTo>
                  <a:pt x="2252472" y="0"/>
                </a:lnTo>
                <a:lnTo>
                  <a:pt x="0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0C0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25996" y="5032247"/>
            <a:ext cx="73151" cy="74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C09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C09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C09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5308" cy="914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431" y="487680"/>
            <a:ext cx="256019" cy="25603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931" y="329184"/>
            <a:ext cx="454005" cy="45415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1331" y="318515"/>
            <a:ext cx="257543" cy="2560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75155" cy="14964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084576" cy="329907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5391912" cy="79984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39000" y="2412492"/>
            <a:ext cx="1905000" cy="273100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34817" y="2735565"/>
            <a:ext cx="3209182" cy="240793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7577" y="4106989"/>
            <a:ext cx="143636" cy="14363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14197" y="3722941"/>
            <a:ext cx="143637" cy="14363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93" y="3680460"/>
            <a:ext cx="3133306" cy="146303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67793" y="4951285"/>
            <a:ext cx="143637" cy="14363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9969" y="2924365"/>
            <a:ext cx="143637" cy="1436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34" y="510286"/>
            <a:ext cx="133553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C09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061" y="1448511"/>
            <a:ext cx="6627876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34.png"/><Relationship Id="rId21" Type="http://schemas.openxmlformats.org/officeDocument/2006/relationships/image" Target="../media/image49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11.png"/><Relationship Id="rId25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1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9.png"/><Relationship Id="rId22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0.png"/><Relationship Id="rId4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asciitable.com/" TargetMode="External"/><Relationship Id="rId4" Type="http://schemas.openxmlformats.org/officeDocument/2006/relationships/image" Target="../media/image14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5.png"/><Relationship Id="rId3" Type="http://schemas.openxmlformats.org/officeDocument/2006/relationships/image" Target="../media/image142.png"/><Relationship Id="rId21" Type="http://schemas.openxmlformats.org/officeDocument/2006/relationships/image" Target="../media/image158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4.png"/><Relationship Id="rId2" Type="http://schemas.openxmlformats.org/officeDocument/2006/relationships/image" Target="../media/image1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9.png"/><Relationship Id="rId10" Type="http://schemas.openxmlformats.org/officeDocument/2006/relationships/image" Target="../media/image149.png"/><Relationship Id="rId19" Type="http://schemas.openxmlformats.org/officeDocument/2006/relationships/image" Target="../media/image156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5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4.jp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9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hyperlink" Target="https://www.scaler.com/topics/c/string-functions-in-c/" TargetMode="External"/><Relationship Id="rId18" Type="http://schemas.openxmlformats.org/officeDocument/2006/relationships/image" Target="../media/image195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hyperlink" Target="https://icpcnu.notion.site/ICPC-NU-HUB-399c2a710af9452aaa6f0a5adbcc5564" TargetMode="External"/><Relationship Id="rId17" Type="http://schemas.openxmlformats.org/officeDocument/2006/relationships/hyperlink" Target="http://www.simplilearn.com/tutorials/cpp-tutorial/cpp-string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w3schools.com/cpp/cpp_string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hyperlink" Target="https://youtu.be/lvYd_cAnl94?si=NUN0CwxXp4TOf0LR" TargetMode="External"/><Relationship Id="rId5" Type="http://schemas.openxmlformats.org/officeDocument/2006/relationships/image" Target="../media/image190.png"/><Relationship Id="rId15" Type="http://schemas.openxmlformats.org/officeDocument/2006/relationships/hyperlink" Target="https://www.w3resource.com/cpp-exercises/string/index.php" TargetMode="External"/><Relationship Id="rId10" Type="http://schemas.openxmlformats.org/officeDocument/2006/relationships/image" Target="../media/image49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hyperlink" Target="http://www.javatpoint.com/cpp-strings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hyperlink" Target="https://bit.ly/3A1uf1Q" TargetMode="External"/><Relationship Id="rId21" Type="http://schemas.openxmlformats.org/officeDocument/2006/relationships/image" Target="../media/image209.png"/><Relationship Id="rId7" Type="http://schemas.openxmlformats.org/officeDocument/2006/relationships/image" Target="../media/image197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33" Type="http://schemas.openxmlformats.org/officeDocument/2006/relationships/image" Target="../media/image220.png"/><Relationship Id="rId2" Type="http://schemas.openxmlformats.org/officeDocument/2006/relationships/image" Target="../media/image1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32" Type="http://schemas.openxmlformats.org/officeDocument/2006/relationships/image" Target="../media/image103.png"/><Relationship Id="rId5" Type="http://schemas.openxmlformats.org/officeDocument/2006/relationships/hyperlink" Target="http://bit.ly/2TtBDfr" TargetMode="External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8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1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1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91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4762" y="0"/>
            <a:ext cx="4662170" cy="3975100"/>
            <a:chOff x="-4762" y="0"/>
            <a:chExt cx="4662170" cy="397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90522" cy="20003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309238" cy="3970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141982" cy="23358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4652645" cy="285115"/>
            </a:xfrm>
            <a:custGeom>
              <a:avLst/>
              <a:gdLst/>
              <a:ahLst/>
              <a:cxnLst/>
              <a:rect l="l" t="t" r="r" b="b"/>
              <a:pathLst>
                <a:path w="4652645" h="285115">
                  <a:moveTo>
                    <a:pt x="0" y="284988"/>
                  </a:moveTo>
                  <a:lnTo>
                    <a:pt x="4367784" y="284988"/>
                  </a:lnTo>
                  <a:lnTo>
                    <a:pt x="4652595" y="0"/>
                  </a:lnTo>
                </a:path>
              </a:pathLst>
            </a:custGeom>
            <a:ln w="9524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770631" cy="7543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4632" y="217931"/>
              <a:ext cx="134112" cy="1341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0724" y="521208"/>
              <a:ext cx="134112" cy="1341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4211" y="784859"/>
              <a:ext cx="134099" cy="134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968" y="784859"/>
              <a:ext cx="134099" cy="134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968" y="467868"/>
              <a:ext cx="134099" cy="13411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385559" y="3040379"/>
            <a:ext cx="2758440" cy="2103120"/>
            <a:chOff x="6385559" y="3040379"/>
            <a:chExt cx="2758440" cy="210312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5559" y="3261359"/>
              <a:ext cx="2758440" cy="18821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2379" y="3040379"/>
              <a:ext cx="1501140" cy="21031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6347" y="3916705"/>
              <a:ext cx="582168" cy="5821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869435"/>
            <a:ext cx="975994" cy="1274445"/>
            <a:chOff x="0" y="3869435"/>
            <a:chExt cx="975994" cy="12744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3869435"/>
              <a:ext cx="817257" cy="1274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1085" y="4928526"/>
              <a:ext cx="39065" cy="350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6320" y="5045584"/>
              <a:ext cx="39065" cy="349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320" y="5109522"/>
              <a:ext cx="39065" cy="339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6840" y="4589055"/>
              <a:ext cx="39065" cy="350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075" y="4706111"/>
              <a:ext cx="39065" cy="349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075" y="4770043"/>
              <a:ext cx="39065" cy="350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1999" y="4837518"/>
              <a:ext cx="94449" cy="9712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7924" y="4894008"/>
              <a:ext cx="94449" cy="9712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15974" y="3543680"/>
            <a:ext cx="1647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D1D1D"/>
                </a:solidFill>
                <a:latin typeface="Times New Roman"/>
                <a:cs typeface="Times New Roman"/>
              </a:rPr>
              <a:t>Welcome</a:t>
            </a:r>
            <a:r>
              <a:rPr sz="1600" spc="3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1D1D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1D1D"/>
                </a:solidFill>
                <a:latin typeface="Times New Roman"/>
                <a:cs typeface="Times New Roman"/>
              </a:rPr>
              <a:t>week</a:t>
            </a:r>
            <a:r>
              <a:rPr sz="1600" spc="-1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1D1D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5715" y="2219705"/>
            <a:ext cx="3837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7555" algn="l"/>
              </a:tabLst>
            </a:pPr>
            <a:r>
              <a:rPr sz="4800" b="1" spc="-5" dirty="0">
                <a:solidFill>
                  <a:srgbClr val="0C099E"/>
                </a:solidFill>
                <a:latin typeface="Times New Roman"/>
                <a:cs typeface="Times New Roman"/>
              </a:rPr>
              <a:t>Strings	in</a:t>
            </a:r>
            <a:r>
              <a:rPr sz="4800" b="1" spc="-80" dirty="0">
                <a:solidFill>
                  <a:srgbClr val="0C099E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0C099E"/>
                </a:solidFill>
                <a:latin typeface="Times New Roman"/>
                <a:cs typeface="Times New Roman"/>
              </a:rPr>
              <a:t>C++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97280" y="3238309"/>
            <a:ext cx="3941445" cy="144145"/>
            <a:chOff x="1097280" y="3238309"/>
            <a:chExt cx="3941445" cy="144145"/>
          </a:xfrm>
        </p:grpSpPr>
        <p:sp>
          <p:nvSpPr>
            <p:cNvPr id="32" name="object 32"/>
            <p:cNvSpPr/>
            <p:nvPr/>
          </p:nvSpPr>
          <p:spPr>
            <a:xfrm>
              <a:off x="1097280" y="3310128"/>
              <a:ext cx="3841115" cy="0"/>
            </a:xfrm>
            <a:custGeom>
              <a:avLst/>
              <a:gdLst/>
              <a:ahLst/>
              <a:cxnLst/>
              <a:rect l="l" t="t" r="r" b="b"/>
              <a:pathLst>
                <a:path w="3841115">
                  <a:moveTo>
                    <a:pt x="0" y="0"/>
                  </a:moveTo>
                  <a:lnTo>
                    <a:pt x="3840606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94897" y="3238309"/>
              <a:ext cx="143637" cy="143636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6981443" y="0"/>
            <a:ext cx="2162810" cy="5143500"/>
            <a:chOff x="6981443" y="0"/>
            <a:chExt cx="2162810" cy="5143500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13001" y="1438465"/>
              <a:ext cx="143636" cy="1436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80057" y="0"/>
              <a:ext cx="9525" cy="1481455"/>
            </a:xfrm>
            <a:custGeom>
              <a:avLst/>
              <a:gdLst/>
              <a:ahLst/>
              <a:cxnLst/>
              <a:rect l="l" t="t" r="r" b="b"/>
              <a:pathLst>
                <a:path w="9525" h="1481455">
                  <a:moveTo>
                    <a:pt x="0" y="1481201"/>
                  </a:moveTo>
                  <a:lnTo>
                    <a:pt x="9525" y="1481201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481201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48243" y="1473708"/>
              <a:ext cx="73151" cy="731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82671" y="1266825"/>
              <a:ext cx="1961327" cy="387667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3441" y="3639121"/>
              <a:ext cx="143637" cy="1436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39393" y="3265741"/>
              <a:ext cx="143637" cy="1436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33041" y="2579941"/>
              <a:ext cx="143637" cy="1436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81443" y="1850135"/>
              <a:ext cx="2162555" cy="1053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3454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Length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and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size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57" y="1492377"/>
            <a:ext cx="3234055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Length()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,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size()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Times New Roman"/>
                <a:cs typeface="Times New Roman"/>
              </a:rPr>
              <a:t>functions return the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number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characters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 string.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They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does not </a:t>
            </a:r>
            <a:r>
              <a:rPr sz="1050" spc="-5" dirty="0">
                <a:latin typeface="Times New Roman"/>
                <a:cs typeface="Times New Roman"/>
              </a:rPr>
              <a:t>include the null </a:t>
            </a:r>
            <a:r>
              <a:rPr sz="1050" dirty="0">
                <a:latin typeface="Times New Roman"/>
                <a:cs typeface="Times New Roman"/>
              </a:rPr>
              <a:t>character </a:t>
            </a:r>
            <a:r>
              <a:rPr sz="1050" spc="-10" dirty="0">
                <a:latin typeface="Times New Roman"/>
                <a:cs typeface="Times New Roman"/>
              </a:rPr>
              <a:t>('\0') </a:t>
            </a:r>
            <a:r>
              <a:rPr sz="1050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end 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string.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91" y="2642616"/>
            <a:ext cx="3572255" cy="19735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071" y="3046476"/>
            <a:ext cx="2069592" cy="5836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70726" y="3997553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O(1)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140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Built-in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Functions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2247" y="1167383"/>
            <a:ext cx="10160" cy="3497579"/>
          </a:xfrm>
          <a:custGeom>
            <a:avLst/>
            <a:gdLst/>
            <a:ahLst/>
            <a:cxnLst/>
            <a:rect l="l" t="t" r="r" b="b"/>
            <a:pathLst>
              <a:path w="10160" h="3497579">
                <a:moveTo>
                  <a:pt x="9651" y="0"/>
                </a:moveTo>
                <a:lnTo>
                  <a:pt x="0" y="3497046"/>
                </a:lnTo>
              </a:path>
            </a:pathLst>
          </a:custGeom>
          <a:ln w="9525">
            <a:solidFill>
              <a:srgbClr val="800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692" y="2033016"/>
            <a:ext cx="2087880" cy="25450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8692" y="4698491"/>
            <a:ext cx="949452" cy="3550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7412" y="1611884"/>
            <a:ext cx="41236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Times New Roman"/>
                <a:cs typeface="Times New Roman"/>
              </a:rPr>
              <a:t>It </a:t>
            </a:r>
            <a:r>
              <a:rPr sz="1050" dirty="0">
                <a:latin typeface="Arial MT"/>
                <a:cs typeface="Arial MT"/>
              </a:rPr>
              <a:t>is used </a:t>
            </a:r>
            <a:r>
              <a:rPr sz="1050" spc="-5" dirty="0">
                <a:latin typeface="Arial MT"/>
                <a:cs typeface="Arial MT"/>
              </a:rPr>
              <a:t>to </a:t>
            </a:r>
            <a:r>
              <a:rPr sz="1050" dirty="0">
                <a:latin typeface="Arial MT"/>
                <a:cs typeface="Arial MT"/>
              </a:rPr>
              <a:t>extract a substring from a given string. </a:t>
            </a:r>
            <a:r>
              <a:rPr sz="1050" spc="-5" dirty="0">
                <a:latin typeface="Arial MT"/>
                <a:cs typeface="Arial MT"/>
              </a:rPr>
              <a:t>It </a:t>
            </a:r>
            <a:r>
              <a:rPr sz="1050" dirty="0">
                <a:latin typeface="Arial MT"/>
                <a:cs typeface="Arial MT"/>
              </a:rPr>
              <a:t>allows </a:t>
            </a:r>
            <a:r>
              <a:rPr sz="1050" spc="-5" dirty="0">
                <a:latin typeface="Arial MT"/>
                <a:cs typeface="Arial MT"/>
              </a:rPr>
              <a:t>you to </a:t>
            </a:r>
            <a:r>
              <a:rPr sz="1050" dirty="0">
                <a:latin typeface="Arial MT"/>
                <a:cs typeface="Arial MT"/>
              </a:rPr>
              <a:t> specify a </a:t>
            </a:r>
            <a:r>
              <a:rPr sz="1050" spc="-5" dirty="0">
                <a:latin typeface="Arial MT"/>
                <a:cs typeface="Arial MT"/>
              </a:rPr>
              <a:t>starting </a:t>
            </a:r>
            <a:r>
              <a:rPr sz="1050" dirty="0">
                <a:latin typeface="Arial MT"/>
                <a:cs typeface="Arial MT"/>
              </a:rPr>
              <a:t>position and an optional length for </a:t>
            </a:r>
            <a:r>
              <a:rPr sz="1050" spc="-5" dirty="0">
                <a:latin typeface="Arial MT"/>
                <a:cs typeface="Arial MT"/>
              </a:rPr>
              <a:t>the </a:t>
            </a:r>
            <a:r>
              <a:rPr sz="1050" dirty="0">
                <a:latin typeface="Arial MT"/>
                <a:cs typeface="Arial MT"/>
              </a:rPr>
              <a:t>substring </a:t>
            </a:r>
            <a:r>
              <a:rPr sz="1050" spc="-5" dirty="0">
                <a:latin typeface="Arial MT"/>
                <a:cs typeface="Arial MT"/>
              </a:rPr>
              <a:t>you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want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to </a:t>
            </a:r>
            <a:r>
              <a:rPr sz="1050" dirty="0">
                <a:latin typeface="Arial MT"/>
                <a:cs typeface="Arial MT"/>
              </a:rPr>
              <a:t>extract.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988" y="2251964"/>
            <a:ext cx="12985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S1.substr(pos,length)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6276" y="2115311"/>
            <a:ext cx="2325624" cy="15819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6276" y="3794759"/>
            <a:ext cx="874776" cy="2118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35270" y="1634109"/>
            <a:ext cx="26949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Insert(): is </a:t>
            </a:r>
            <a:r>
              <a:rPr sz="1050" dirty="0">
                <a:latin typeface="Times New Roman"/>
                <a:cs typeface="Times New Roman"/>
              </a:rPr>
              <a:t>used </a:t>
            </a:r>
            <a:r>
              <a:rPr sz="1050" spc="-5" dirty="0">
                <a:latin typeface="Times New Roman"/>
                <a:cs typeface="Times New Roman"/>
              </a:rPr>
              <a:t>to insert substring </a:t>
            </a:r>
            <a:r>
              <a:rPr sz="1050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certain </a:t>
            </a:r>
            <a:r>
              <a:rPr sz="1050" dirty="0">
                <a:latin typeface="Times New Roman"/>
                <a:cs typeface="Times New Roman"/>
              </a:rPr>
              <a:t>index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Insert(pos,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substring)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768" y="4092346"/>
            <a:ext cx="128460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4171" y="4092346"/>
            <a:ext cx="146367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O(n+m)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768" y="1044955"/>
            <a:ext cx="1088390" cy="39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5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substr()</a:t>
            </a:r>
            <a:endParaRPr sz="1500">
              <a:latin typeface="Times New Roman"/>
              <a:cs typeface="Times New Roman"/>
            </a:endParaRPr>
          </a:p>
          <a:p>
            <a:pPr marL="529590">
              <a:lnSpc>
                <a:spcPts val="1195"/>
              </a:lnSpc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7688" y="1070886"/>
            <a:ext cx="1107440" cy="47053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500" dirty="0">
                <a:latin typeface="Times New Roman"/>
                <a:cs typeface="Times New Roman"/>
              </a:rPr>
              <a:t>insert()</a:t>
            </a:r>
            <a:endParaRPr sz="150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  <a:spcBef>
                <a:spcPts val="190"/>
              </a:spcBef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140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Built-in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Functions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967" y="1111122"/>
            <a:ext cx="630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assign()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1466088"/>
            <a:ext cx="2314956" cy="2308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779" y="4174235"/>
            <a:ext cx="1104900" cy="48463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008120" y="1190244"/>
            <a:ext cx="0" cy="3488690"/>
          </a:xfrm>
          <a:custGeom>
            <a:avLst/>
            <a:gdLst/>
            <a:ahLst/>
            <a:cxnLst/>
            <a:rect l="l" t="t" r="r" b="b"/>
            <a:pathLst>
              <a:path h="3488690">
                <a:moveTo>
                  <a:pt x="0" y="0"/>
                </a:moveTo>
                <a:lnTo>
                  <a:pt x="0" y="3488448"/>
                </a:lnTo>
              </a:path>
            </a:pathLst>
          </a:custGeom>
          <a:ln w="9525">
            <a:solidFill>
              <a:srgbClr val="800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2053" y="4625746"/>
            <a:ext cx="276479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*The </a:t>
            </a:r>
            <a:r>
              <a:rPr sz="1050" b="1" dirty="0">
                <a:solidFill>
                  <a:srgbClr val="0F162E"/>
                </a:solidFill>
                <a:latin typeface="Times New Roman"/>
                <a:cs typeface="Times New Roman"/>
              </a:rPr>
              <a:t>strcpy()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string function </a:t>
            </a:r>
            <a:r>
              <a:rPr sz="1050" dirty="0">
                <a:solidFill>
                  <a:srgbClr val="0F162E"/>
                </a:solidFill>
                <a:latin typeface="Times New Roman"/>
                <a:cs typeface="Times New Roman"/>
              </a:rPr>
              <a:t>copies one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string into </a:t>
            </a:r>
            <a:r>
              <a:rPr sz="1050" spc="-250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F162E"/>
                </a:solidFill>
                <a:latin typeface="Times New Roman"/>
                <a:cs typeface="Times New Roman"/>
              </a:rPr>
              <a:t>another</a:t>
            </a:r>
            <a:r>
              <a:rPr sz="1050" spc="-30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string</a:t>
            </a:r>
            <a:r>
              <a:rPr sz="1050" spc="5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F162E"/>
                </a:solidFill>
                <a:latin typeface="Times New Roman"/>
                <a:cs typeface="Times New Roman"/>
              </a:rPr>
              <a:t>and</a:t>
            </a:r>
            <a:r>
              <a:rPr sz="1050" spc="-15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returns</a:t>
            </a:r>
            <a:r>
              <a:rPr sz="1050" spc="5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the</a:t>
            </a:r>
            <a:r>
              <a:rPr sz="1050" spc="-10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newly</a:t>
            </a:r>
            <a:r>
              <a:rPr sz="1050" spc="-15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F162E"/>
                </a:solidFill>
                <a:latin typeface="Times New Roman"/>
                <a:cs typeface="Times New Roman"/>
              </a:rPr>
              <a:t>copied</a:t>
            </a:r>
            <a:r>
              <a:rPr sz="1050" spc="-20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F162E"/>
                </a:solidFill>
                <a:latin typeface="Times New Roman"/>
                <a:cs typeface="Times New Roman"/>
              </a:rPr>
              <a:t>string.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46447" y="1351788"/>
            <a:ext cx="4128770" cy="3238500"/>
            <a:chOff x="4346447" y="1351788"/>
            <a:chExt cx="4128770" cy="32385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447" y="1351788"/>
              <a:ext cx="2770631" cy="27096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4011" y="4101083"/>
              <a:ext cx="1520952" cy="4892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86147" y="1044955"/>
            <a:ext cx="664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F162E"/>
                </a:solidFill>
                <a:latin typeface="Times New Roman"/>
                <a:cs typeface="Times New Roman"/>
              </a:rPr>
              <a:t>strcpy(</a:t>
            </a:r>
            <a:r>
              <a:rPr sz="1500" spc="-70" dirty="0">
                <a:solidFill>
                  <a:srgbClr val="0F162E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162E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6682" y="4820513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4126" y="4307230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003" y="1066546"/>
            <a:ext cx="88391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82828"/>
                </a:solidFill>
                <a:latin typeface="Calibri"/>
                <a:cs typeface="Calibri"/>
              </a:rPr>
              <a:t>st</a:t>
            </a:r>
            <a:r>
              <a:rPr sz="1050" dirty="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nda</a:t>
            </a:r>
            <a:r>
              <a:rPr sz="1050" dirty="0">
                <a:solidFill>
                  <a:srgbClr val="282828"/>
                </a:solidFill>
                <a:latin typeface="Calibri"/>
                <a:cs typeface="Calibri"/>
              </a:rPr>
              <a:t>rd</a:t>
            </a:r>
            <a:r>
              <a:rPr sz="10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282828"/>
                </a:solidFill>
                <a:latin typeface="Calibri"/>
                <a:cs typeface="Calibri"/>
              </a:rPr>
              <a:t>l</a:t>
            </a: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ibrary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7661" y="1140967"/>
            <a:ext cx="5715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140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Built-in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Functions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224" y="1044955"/>
            <a:ext cx="1360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concatenation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(+)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5121" y="1075435"/>
            <a:ext cx="802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Append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2731" y="1318260"/>
            <a:ext cx="3112135" cy="2383790"/>
            <a:chOff x="522731" y="1318260"/>
            <a:chExt cx="3112135" cy="2383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" y="1318260"/>
              <a:ext cx="3112008" cy="23835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2862072"/>
              <a:ext cx="1348739" cy="68884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544311" y="1377696"/>
            <a:ext cx="3112135" cy="2356485"/>
            <a:chOff x="5544311" y="1377696"/>
            <a:chExt cx="3112135" cy="23564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4311" y="1377696"/>
              <a:ext cx="3112008" cy="2356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9104" y="2846832"/>
              <a:ext cx="1347216" cy="685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74306" y="4057903"/>
            <a:ext cx="162496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The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append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function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modifies </a:t>
            </a:r>
            <a:r>
              <a:rPr sz="1050" spc="-2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original string Str1 </a:t>
            </a:r>
            <a:r>
              <a:rPr sz="1050" dirty="0">
                <a:latin typeface="Times New Roman"/>
                <a:cs typeface="Times New Roman"/>
              </a:rPr>
              <a:t>by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adding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Str2</a:t>
            </a:r>
            <a:r>
              <a:rPr sz="1050" spc="-5" dirty="0">
                <a:latin typeface="Times New Roman"/>
                <a:cs typeface="Times New Roman"/>
              </a:rPr>
              <a:t> to the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end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2629" y="3768953"/>
            <a:ext cx="132715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+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operator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creates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new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Times New Roman"/>
                <a:cs typeface="Times New Roman"/>
              </a:rPr>
              <a:t>string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result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437" y="3739997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5806" y="3784193"/>
            <a:ext cx="131953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O(m)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45508" y="1176527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5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9525">
            <a:solidFill>
              <a:srgbClr val="800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37842" y="4182871"/>
            <a:ext cx="4070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05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50" dirty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sz="10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842" y="4342891"/>
            <a:ext cx="48348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050" dirty="0">
                <a:latin typeface="Times New Roman"/>
                <a:cs typeface="Times New Roman"/>
              </a:rPr>
              <a:t>The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append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function is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generally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faster </a:t>
            </a:r>
            <a:r>
              <a:rPr sz="1050" dirty="0">
                <a:latin typeface="Times New Roman"/>
                <a:cs typeface="Times New Roman"/>
              </a:rPr>
              <a:t>and</a:t>
            </a:r>
            <a:r>
              <a:rPr sz="1050" spc="-5" dirty="0">
                <a:latin typeface="Times New Roman"/>
                <a:cs typeface="Times New Roman"/>
              </a:rPr>
              <a:t> more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efficient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compared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to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+ operator.</a:t>
            </a:r>
            <a:endParaRPr sz="1050">
              <a:latin typeface="Times New Roman"/>
              <a:cs typeface="Times New Roman"/>
            </a:endParaRPr>
          </a:p>
          <a:p>
            <a:pPr marL="227329" marR="134620" indent="-215265">
              <a:lnSpc>
                <a:spcPct val="100000"/>
              </a:lnSpc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050" dirty="0">
                <a:latin typeface="Times New Roman"/>
                <a:cs typeface="Times New Roman"/>
              </a:rPr>
              <a:t>We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can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not concatenate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string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with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integer.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We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just </a:t>
            </a:r>
            <a:r>
              <a:rPr sz="1050" dirty="0">
                <a:latin typeface="Times New Roman"/>
                <a:cs typeface="Times New Roman"/>
              </a:rPr>
              <a:t>can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concatenate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values with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same datatypes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140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Built-in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Functions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9120" y="1213103"/>
            <a:ext cx="0" cy="3489325"/>
          </a:xfrm>
          <a:custGeom>
            <a:avLst/>
            <a:gdLst/>
            <a:ahLst/>
            <a:cxnLst/>
            <a:rect l="l" t="t" r="r" b="b"/>
            <a:pathLst>
              <a:path h="3489325">
                <a:moveTo>
                  <a:pt x="0" y="0"/>
                </a:moveTo>
                <a:lnTo>
                  <a:pt x="0" y="3488842"/>
                </a:lnTo>
              </a:path>
            </a:pathLst>
          </a:custGeom>
          <a:ln w="9525">
            <a:solidFill>
              <a:srgbClr val="800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707" y="2313432"/>
            <a:ext cx="1175003" cy="6202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935" y="1591055"/>
            <a:ext cx="1972056" cy="3259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436" y="1565147"/>
            <a:ext cx="1525524" cy="23545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8004" y="2609088"/>
            <a:ext cx="873252" cy="2971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21435" y="4375810"/>
            <a:ext cx="125603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*resize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666600"/>
                </a:solidFill>
                <a:latin typeface="Times New Roman"/>
                <a:cs typeface="Times New Roman"/>
              </a:rPr>
              <a:t>(</a:t>
            </a:r>
            <a:r>
              <a:rPr sz="1050" spc="-5" dirty="0">
                <a:solidFill>
                  <a:srgbClr val="660066"/>
                </a:solidFill>
                <a:latin typeface="Times New Roman"/>
                <a:cs typeface="Times New Roman"/>
              </a:rPr>
              <a:t>size</a:t>
            </a:r>
            <a:r>
              <a:rPr sz="1050" spc="-3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n</a:t>
            </a:r>
            <a:r>
              <a:rPr sz="1050" spc="-5" dirty="0">
                <a:solidFill>
                  <a:srgbClr val="666600"/>
                </a:solidFill>
                <a:latin typeface="Times New Roman"/>
                <a:cs typeface="Times New Roman"/>
              </a:rPr>
              <a:t>);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Times New Roman"/>
                <a:cs typeface="Times New Roman"/>
              </a:rPr>
              <a:t>*resize </a:t>
            </a:r>
            <a:r>
              <a:rPr sz="1050" spc="-5" dirty="0">
                <a:solidFill>
                  <a:srgbClr val="666600"/>
                </a:solidFill>
                <a:latin typeface="Times New Roman"/>
                <a:cs typeface="Times New Roman"/>
              </a:rPr>
              <a:t>(</a:t>
            </a:r>
            <a:r>
              <a:rPr sz="1050" spc="-5" dirty="0">
                <a:solidFill>
                  <a:srgbClr val="660066"/>
                </a:solidFill>
                <a:latin typeface="Times New Roman"/>
                <a:cs typeface="Times New Roman"/>
              </a:rPr>
              <a:t>size</a:t>
            </a:r>
            <a:r>
              <a:rPr sz="1050" spc="-2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dirty="0">
                <a:solidFill>
                  <a:srgbClr val="666600"/>
                </a:solidFill>
                <a:latin typeface="Times New Roman"/>
                <a:cs typeface="Times New Roman"/>
              </a:rPr>
              <a:t>,</a:t>
            </a:r>
            <a:r>
              <a:rPr sz="1050" spc="-10" dirty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0087"/>
                </a:solidFill>
                <a:latin typeface="Times New Roman"/>
                <a:cs typeface="Times New Roman"/>
              </a:rPr>
              <a:t>char</a:t>
            </a:r>
            <a:r>
              <a:rPr sz="1050" spc="-25" dirty="0">
                <a:solidFill>
                  <a:srgbClr val="000087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</a:t>
            </a:r>
            <a:r>
              <a:rPr sz="1050" spc="-5" dirty="0">
                <a:solidFill>
                  <a:srgbClr val="666600"/>
                </a:solidFill>
                <a:latin typeface="Times New Roman"/>
                <a:cs typeface="Times New Roman"/>
              </a:rPr>
              <a:t>);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6643" y="3950004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0907" y="3531184"/>
            <a:ext cx="1315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8090" y="1119885"/>
            <a:ext cx="247142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pop_back(),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push_back()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34" y="1143457"/>
            <a:ext cx="5962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resize()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5592" y="1218057"/>
            <a:ext cx="5715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140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Built-in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Functions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6688" y="1118361"/>
            <a:ext cx="544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sw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p()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667" y="1450847"/>
            <a:ext cx="3040380" cy="24856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1515" y="4061459"/>
            <a:ext cx="1136903" cy="4846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8982" y="1241297"/>
            <a:ext cx="7632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pla</a:t>
            </a:r>
            <a:r>
              <a:rPr sz="1500" spc="-10" dirty="0">
                <a:latin typeface="Times New Roman"/>
                <a:cs typeface="Times New Roman"/>
              </a:rPr>
              <a:t>ce</a:t>
            </a:r>
            <a:r>
              <a:rPr sz="1500" dirty="0">
                <a:latin typeface="Times New Roman"/>
                <a:cs typeface="Times New Roman"/>
              </a:rPr>
              <a:t>()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244" y="2554223"/>
            <a:ext cx="2668524" cy="1432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152" y="4209288"/>
            <a:ext cx="1097280" cy="3550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1304" y="1866976"/>
            <a:ext cx="1738630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900" spc="-5" dirty="0">
                <a:latin typeface="Times New Roman"/>
                <a:cs typeface="Times New Roman"/>
              </a:rPr>
              <a:t>S1.replace(position,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replacement</a:t>
            </a:r>
            <a:endParaRPr sz="9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Times New Roman"/>
                <a:cs typeface="Times New Roman"/>
              </a:rPr>
              <a:t>size,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what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want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4496" y="4091127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1438" y="4195064"/>
            <a:ext cx="9671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Ti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ex</a:t>
            </a:r>
            <a:r>
              <a:rPr sz="1050" spc="-10" dirty="0">
                <a:latin typeface="Times New Roman"/>
                <a:cs typeface="Times New Roman"/>
              </a:rPr>
              <a:t>it</a:t>
            </a:r>
            <a:r>
              <a:rPr sz="1050" dirty="0">
                <a:latin typeface="Times New Roman"/>
                <a:cs typeface="Times New Roman"/>
              </a:rPr>
              <a:t>y  O(n+m)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9323" y="1301241"/>
            <a:ext cx="5715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9596" y="1177544"/>
            <a:ext cx="5715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82828"/>
                </a:solidFill>
                <a:latin typeface="Calibri"/>
                <a:cs typeface="Calibri"/>
              </a:rPr>
              <a:t>std::string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9391" y="1360932"/>
            <a:ext cx="0" cy="3489325"/>
          </a:xfrm>
          <a:custGeom>
            <a:avLst/>
            <a:gdLst/>
            <a:ahLst/>
            <a:cxnLst/>
            <a:rect l="l" t="t" r="r" b="b"/>
            <a:pathLst>
              <a:path h="3489325">
                <a:moveTo>
                  <a:pt x="0" y="0"/>
                </a:moveTo>
                <a:lnTo>
                  <a:pt x="0" y="3488842"/>
                </a:lnTo>
              </a:path>
            </a:pathLst>
          </a:custGeom>
          <a:ln w="9525">
            <a:solidFill>
              <a:srgbClr val="800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140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Built-in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Functions</a:t>
            </a:r>
            <a:endParaRPr sz="3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768" y="1732788"/>
            <a:ext cx="2785872" cy="2464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451" y="4247388"/>
            <a:ext cx="1545336" cy="603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159255"/>
            <a:ext cx="2362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reverse(),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tolower()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toupper()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9391" y="1360932"/>
            <a:ext cx="0" cy="3489325"/>
          </a:xfrm>
          <a:custGeom>
            <a:avLst/>
            <a:gdLst/>
            <a:ahLst/>
            <a:cxnLst/>
            <a:rect l="l" t="t" r="r" b="b"/>
            <a:pathLst>
              <a:path h="3489325">
                <a:moveTo>
                  <a:pt x="0" y="0"/>
                </a:moveTo>
                <a:lnTo>
                  <a:pt x="0" y="3488842"/>
                </a:lnTo>
              </a:path>
            </a:pathLst>
          </a:custGeom>
          <a:ln w="9525">
            <a:solidFill>
              <a:srgbClr val="800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87061" y="1213484"/>
            <a:ext cx="10560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find()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,rfind()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0076" y="1665732"/>
            <a:ext cx="2633472" cy="20101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0076" y="3831335"/>
            <a:ext cx="1514855" cy="5547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14064" y="4879644"/>
            <a:ext cx="128460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6355" y="2048255"/>
            <a:ext cx="2997707" cy="10088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4672" y="3585781"/>
            <a:ext cx="4565015" cy="144145"/>
            <a:chOff x="804672" y="3585781"/>
            <a:chExt cx="4565015" cy="1441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5605" y="3585781"/>
              <a:ext cx="143637" cy="143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4672" y="3657600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780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0848" y="3621024"/>
              <a:ext cx="73151" cy="731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6731" y="1769491"/>
            <a:ext cx="3898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i</a:t>
            </a:r>
            <a:r>
              <a:rPr sz="1350" dirty="0">
                <a:latin typeface="Times New Roman"/>
                <a:cs typeface="Times New Roman"/>
              </a:rPr>
              <a:t>()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5816" y="1862327"/>
            <a:ext cx="2481072" cy="14706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9533" y="3422362"/>
            <a:ext cx="4401820" cy="11436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O(N)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800" b="1" spc="-5" dirty="0">
                <a:solidFill>
                  <a:srgbClr val="0C099E"/>
                </a:solidFill>
                <a:latin typeface="Courier New"/>
                <a:cs typeface="Courier New"/>
              </a:rPr>
              <a:t>Conversion</a:t>
            </a:r>
            <a:r>
              <a:rPr sz="2800" b="1" spc="-45" dirty="0">
                <a:solidFill>
                  <a:srgbClr val="0C099E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C099E"/>
                </a:solidFill>
                <a:latin typeface="Courier New"/>
                <a:cs typeface="Courier New"/>
              </a:rPr>
              <a:t>from</a:t>
            </a:r>
            <a:r>
              <a:rPr sz="2800" b="1" spc="-30" dirty="0">
                <a:solidFill>
                  <a:srgbClr val="0C099E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C099E"/>
                </a:solidFill>
                <a:latin typeface="Courier New"/>
                <a:cs typeface="Courier New"/>
              </a:rPr>
              <a:t>and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0C099E"/>
                </a:solidFill>
                <a:latin typeface="Courier New"/>
                <a:cs typeface="Courier New"/>
              </a:rPr>
              <a:t>to</a:t>
            </a:r>
            <a:r>
              <a:rPr sz="2800" b="1" spc="-50" dirty="0">
                <a:solidFill>
                  <a:srgbClr val="0C099E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C099E"/>
                </a:solidFill>
                <a:latin typeface="Courier New"/>
                <a:cs typeface="Courier New"/>
              </a:rPr>
              <a:t>Strings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3685" y="1871548"/>
            <a:ext cx="7785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to_string()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533" y="3868318"/>
            <a:ext cx="1732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C099E"/>
                </a:solidFill>
                <a:latin typeface="Times New Roman"/>
                <a:cs typeface="Times New Roman"/>
              </a:rPr>
              <a:t>Ascii</a:t>
            </a:r>
            <a:r>
              <a:rPr sz="2800" b="1" spc="-75" dirty="0">
                <a:solidFill>
                  <a:srgbClr val="0C099E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C099E"/>
                </a:solidFill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68" y="198120"/>
            <a:ext cx="4897120" cy="3531870"/>
            <a:chOff x="582168" y="198120"/>
            <a:chExt cx="4897120" cy="3531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605" y="3585781"/>
              <a:ext cx="143637" cy="143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4672" y="3657599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780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0847" y="3621023"/>
              <a:ext cx="73151" cy="731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8" y="198120"/>
              <a:ext cx="4896611" cy="33787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32728" y="1625600"/>
            <a:ext cx="274193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050" spc="-5" dirty="0">
                <a:latin typeface="Times New Roman"/>
                <a:cs typeface="Times New Roman"/>
              </a:rPr>
              <a:t>ASCII table is </a:t>
            </a:r>
            <a:r>
              <a:rPr sz="1050" dirty="0">
                <a:latin typeface="Times New Roman"/>
                <a:cs typeface="Times New Roman"/>
              </a:rPr>
              <a:t>reference </a:t>
            </a:r>
            <a:r>
              <a:rPr sz="1050" spc="-5" dirty="0">
                <a:latin typeface="Times New Roman"/>
                <a:cs typeface="Times New Roman"/>
              </a:rPr>
              <a:t>charts that </a:t>
            </a:r>
            <a:r>
              <a:rPr sz="1050" dirty="0">
                <a:latin typeface="Times New Roman"/>
                <a:cs typeface="Times New Roman"/>
              </a:rPr>
              <a:t>show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numeric values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assigned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different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characters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like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letters,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numbers,</a:t>
            </a:r>
            <a:r>
              <a:rPr sz="1050" dirty="0">
                <a:latin typeface="Times New Roman"/>
                <a:cs typeface="Times New Roman"/>
              </a:rPr>
              <a:t> and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symbols.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1050" spc="-5" dirty="0">
                <a:solidFill>
                  <a:srgbClr val="8208D4"/>
                </a:solidFill>
                <a:latin typeface="Times New Roman"/>
                <a:cs typeface="Times New Roman"/>
              </a:rPr>
              <a:t>https://</a:t>
            </a:r>
            <a:r>
              <a:rPr sz="1050" spc="-5" dirty="0">
                <a:solidFill>
                  <a:srgbClr val="8208D4"/>
                </a:solidFill>
                <a:latin typeface="Times New Roman"/>
                <a:cs typeface="Times New Roman"/>
                <a:hlinkClick r:id="rId5"/>
              </a:rPr>
              <a:t>www.asciitable.com/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2316480" cy="1879600"/>
            <a:chOff x="0" y="0"/>
            <a:chExt cx="2316480" cy="187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7047" cy="1356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88016" cy="1879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649" y="211645"/>
              <a:ext cx="143636" cy="1436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9" y="1272349"/>
              <a:ext cx="143636" cy="1436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026" y="0"/>
              <a:ext cx="12112" cy="13562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188" y="0"/>
              <a:ext cx="12192" cy="13562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220" y="0"/>
              <a:ext cx="1670259" cy="5379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28574" cy="122821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19316" y="2996183"/>
            <a:ext cx="2425065" cy="2147570"/>
            <a:chOff x="6719316" y="2996183"/>
            <a:chExt cx="2425065" cy="214757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3264" y="3068065"/>
              <a:ext cx="300735" cy="3060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9316" y="3119627"/>
              <a:ext cx="2424683" cy="20238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47760" y="3547871"/>
              <a:ext cx="396239" cy="5398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6136" y="2996183"/>
              <a:ext cx="1197864" cy="214731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0" y="4811077"/>
            <a:ext cx="2611120" cy="144145"/>
            <a:chOff x="0" y="4811077"/>
            <a:chExt cx="2611120" cy="14414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67165" y="4811077"/>
              <a:ext cx="143637" cy="1436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4878133"/>
              <a:ext cx="2509520" cy="9525"/>
            </a:xfrm>
            <a:custGeom>
              <a:avLst/>
              <a:gdLst/>
              <a:ahLst/>
              <a:cxnLst/>
              <a:rect l="l" t="t" r="r" b="b"/>
              <a:pathLst>
                <a:path w="2509520" h="9525">
                  <a:moveTo>
                    <a:pt x="2509012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509012" y="9524"/>
                  </a:lnTo>
                  <a:lnTo>
                    <a:pt x="2509012" y="0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2407" y="4846320"/>
              <a:ext cx="73152" cy="746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30376" y="2628087"/>
            <a:ext cx="2553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C099E"/>
                </a:solidFill>
                <a:latin typeface="Times New Roman"/>
                <a:cs typeface="Times New Roman"/>
              </a:rPr>
              <a:t>Solving</a:t>
            </a:r>
            <a:r>
              <a:rPr sz="3200" b="1" spc="-65" dirty="0">
                <a:solidFill>
                  <a:srgbClr val="0C099E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C099E"/>
                </a:solidFill>
                <a:latin typeface="Times New Roman"/>
                <a:cs typeface="Times New Roman"/>
              </a:rPr>
              <a:t>Time</a:t>
            </a:r>
            <a:r>
              <a:rPr sz="3200" b="1" spc="-35" dirty="0">
                <a:solidFill>
                  <a:srgbClr val="0C099E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C099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766316"/>
            <a:ext cx="405765" cy="480059"/>
            <a:chOff x="0" y="1766316"/>
            <a:chExt cx="405765" cy="480059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2191504"/>
              <a:ext cx="27411" cy="548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2019300"/>
              <a:ext cx="153898" cy="1645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320" y="1955292"/>
              <a:ext cx="102062" cy="1021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8307" y="1830324"/>
              <a:ext cx="164566" cy="1645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4800" y="1766316"/>
              <a:ext cx="100558" cy="102108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31791" y="801623"/>
            <a:ext cx="3364991" cy="3331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593528"/>
            <a:ext cx="854075" cy="1550035"/>
            <a:chOff x="0" y="3593528"/>
            <a:chExt cx="854075" cy="15500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79391"/>
              <a:ext cx="633983" cy="8641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010195"/>
              <a:ext cx="372110" cy="300355"/>
            </a:xfrm>
            <a:custGeom>
              <a:avLst/>
              <a:gdLst/>
              <a:ahLst/>
              <a:cxnLst/>
              <a:rect l="l" t="t" r="r" b="b"/>
              <a:pathLst>
                <a:path w="372110" h="300354">
                  <a:moveTo>
                    <a:pt x="0" y="0"/>
                  </a:moveTo>
                  <a:lnTo>
                    <a:pt x="0" y="26253"/>
                  </a:lnTo>
                  <a:lnTo>
                    <a:pt x="157911" y="299765"/>
                  </a:lnTo>
                  <a:lnTo>
                    <a:pt x="195325" y="278162"/>
                  </a:lnTo>
                  <a:lnTo>
                    <a:pt x="160590" y="278162"/>
                  </a:lnTo>
                  <a:lnTo>
                    <a:pt x="0" y="0"/>
                  </a:lnTo>
                  <a:close/>
                </a:path>
                <a:path w="372110" h="300354">
                  <a:moveTo>
                    <a:pt x="362990" y="161310"/>
                  </a:moveTo>
                  <a:lnTo>
                    <a:pt x="160590" y="278162"/>
                  </a:lnTo>
                  <a:lnTo>
                    <a:pt x="195325" y="278162"/>
                  </a:lnTo>
                  <a:lnTo>
                    <a:pt x="371664" y="176346"/>
                  </a:lnTo>
                  <a:lnTo>
                    <a:pt x="362990" y="161310"/>
                  </a:lnTo>
                  <a:close/>
                </a:path>
              </a:pathLst>
            </a:custGeom>
            <a:solidFill>
              <a:srgbClr val="0C099E">
                <a:alpha val="3137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59" y="4081271"/>
              <a:ext cx="221043" cy="2210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40" y="4111751"/>
              <a:ext cx="161505" cy="1600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63" y="4151388"/>
              <a:ext cx="73590" cy="731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689222"/>
              <a:ext cx="225425" cy="1454785"/>
            </a:xfrm>
            <a:custGeom>
              <a:avLst/>
              <a:gdLst/>
              <a:ahLst/>
              <a:cxnLst/>
              <a:rect l="l" t="t" r="r" b="b"/>
              <a:pathLst>
                <a:path w="225425" h="1454785">
                  <a:moveTo>
                    <a:pt x="191667" y="17779"/>
                  </a:moveTo>
                  <a:lnTo>
                    <a:pt x="178536" y="17779"/>
                  </a:lnTo>
                  <a:lnTo>
                    <a:pt x="212288" y="1454275"/>
                  </a:lnTo>
                  <a:lnTo>
                    <a:pt x="225415" y="1454275"/>
                  </a:lnTo>
                  <a:lnTo>
                    <a:pt x="191667" y="17779"/>
                  </a:lnTo>
                  <a:close/>
                </a:path>
                <a:path w="225425" h="1454785">
                  <a:moveTo>
                    <a:pt x="191249" y="0"/>
                  </a:moveTo>
                  <a:lnTo>
                    <a:pt x="0" y="4527"/>
                  </a:lnTo>
                  <a:lnTo>
                    <a:pt x="0" y="21953"/>
                  </a:lnTo>
                  <a:lnTo>
                    <a:pt x="178536" y="17779"/>
                  </a:lnTo>
                  <a:lnTo>
                    <a:pt x="191667" y="17779"/>
                  </a:lnTo>
                  <a:lnTo>
                    <a:pt x="191249" y="0"/>
                  </a:lnTo>
                  <a:close/>
                </a:path>
              </a:pathLst>
            </a:custGeom>
            <a:solidFill>
              <a:srgbClr val="0C099E">
                <a:alpha val="3137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593528"/>
              <a:ext cx="73035" cy="2210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624071"/>
              <a:ext cx="42672" cy="1600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3634" y="4422470"/>
              <a:ext cx="630555" cy="721360"/>
            </a:xfrm>
            <a:custGeom>
              <a:avLst/>
              <a:gdLst/>
              <a:ahLst/>
              <a:cxnLst/>
              <a:rect l="l" t="t" r="r" b="b"/>
              <a:pathLst>
                <a:path w="630555" h="721360">
                  <a:moveTo>
                    <a:pt x="226239" y="21602"/>
                  </a:moveTo>
                  <a:lnTo>
                    <a:pt x="211086" y="21602"/>
                  </a:lnTo>
                  <a:lnTo>
                    <a:pt x="614880" y="721028"/>
                  </a:lnTo>
                  <a:lnTo>
                    <a:pt x="630065" y="721028"/>
                  </a:lnTo>
                  <a:lnTo>
                    <a:pt x="226239" y="21602"/>
                  </a:lnTo>
                  <a:close/>
                </a:path>
                <a:path w="630555" h="721360">
                  <a:moveTo>
                    <a:pt x="213766" y="0"/>
                  </a:moveTo>
                  <a:lnTo>
                    <a:pt x="0" y="123405"/>
                  </a:lnTo>
                  <a:lnTo>
                    <a:pt x="8686" y="138455"/>
                  </a:lnTo>
                  <a:lnTo>
                    <a:pt x="211086" y="21602"/>
                  </a:lnTo>
                  <a:lnTo>
                    <a:pt x="226239" y="21602"/>
                  </a:lnTo>
                  <a:lnTo>
                    <a:pt x="213766" y="0"/>
                  </a:lnTo>
                  <a:close/>
                </a:path>
              </a:pathLst>
            </a:custGeom>
            <a:solidFill>
              <a:srgbClr val="0C099E">
                <a:alpha val="3137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7" y="4437887"/>
              <a:ext cx="221043" cy="2210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068" y="4468367"/>
              <a:ext cx="161505" cy="1600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729" y="4507991"/>
              <a:ext cx="73590" cy="7313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70903" y="0"/>
            <a:ext cx="2673096" cy="8305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38109" y="223837"/>
            <a:ext cx="143636" cy="14363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78573" y="0"/>
            <a:ext cx="9525" cy="1193165"/>
          </a:xfrm>
          <a:custGeom>
            <a:avLst/>
            <a:gdLst/>
            <a:ahLst/>
            <a:cxnLst/>
            <a:rect l="l" t="t" r="r" b="b"/>
            <a:pathLst>
              <a:path w="9525" h="1193165">
                <a:moveTo>
                  <a:pt x="0" y="1193164"/>
                </a:moveTo>
                <a:lnTo>
                  <a:pt x="9525" y="1193164"/>
                </a:lnTo>
                <a:lnTo>
                  <a:pt x="9525" y="0"/>
                </a:lnTo>
                <a:lnTo>
                  <a:pt x="0" y="0"/>
                </a:lnTo>
                <a:lnTo>
                  <a:pt x="0" y="1193164"/>
                </a:lnTo>
                <a:close/>
              </a:path>
            </a:pathLst>
          </a:custGeom>
          <a:solidFill>
            <a:srgbClr val="0C0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73351" y="259079"/>
            <a:ext cx="74675" cy="746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98982" y="1274064"/>
            <a:ext cx="1181735" cy="12604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b="1" spc="-130" dirty="0">
                <a:solidFill>
                  <a:srgbClr val="0C099E"/>
                </a:solidFill>
                <a:latin typeface="Arial"/>
                <a:cs typeface="Arial"/>
              </a:rPr>
              <a:t>01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What</a:t>
            </a:r>
            <a:r>
              <a:rPr sz="1900" b="1" spc="-5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lang="en-US"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are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St</a:t>
            </a:r>
            <a:r>
              <a:rPr sz="1900" b="1" dirty="0">
                <a:solidFill>
                  <a:srgbClr val="1D1D1D"/>
                </a:solidFill>
                <a:latin typeface="Courier New"/>
                <a:cs typeface="Courier New"/>
              </a:rPr>
              <a:t>r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in</a:t>
            </a:r>
            <a:r>
              <a:rPr sz="1900" b="1" dirty="0">
                <a:solidFill>
                  <a:srgbClr val="1D1D1D"/>
                </a:solidFill>
                <a:latin typeface="Courier New"/>
                <a:cs typeface="Courier New"/>
              </a:rPr>
              <a:t>g</a:t>
            </a:r>
            <a:r>
              <a:rPr sz="1900" b="1" spc="-15" dirty="0">
                <a:solidFill>
                  <a:srgbClr val="1D1D1D"/>
                </a:solidFill>
                <a:latin typeface="Courier New"/>
                <a:cs typeface="Courier New"/>
              </a:rPr>
              <a:t>s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?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8982" y="3033143"/>
            <a:ext cx="873760" cy="8432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000" b="1" spc="325" dirty="0">
                <a:solidFill>
                  <a:srgbClr val="0C099E"/>
                </a:solidFill>
                <a:latin typeface="Arial"/>
                <a:cs typeface="Arial"/>
              </a:rPr>
              <a:t>04</a:t>
            </a:r>
            <a:endParaRPr sz="3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solidFill>
                  <a:srgbClr val="1D1D1D"/>
                </a:solidFill>
                <a:latin typeface="Times New Roman"/>
                <a:cs typeface="Times New Roman"/>
              </a:rPr>
              <a:t>ASCII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6338" y="1263828"/>
            <a:ext cx="894080" cy="944244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000" b="1" spc="165" dirty="0">
                <a:solidFill>
                  <a:srgbClr val="0C099E"/>
                </a:solidFill>
                <a:latin typeface="Arial"/>
                <a:cs typeface="Arial"/>
              </a:rPr>
              <a:t>02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Syntax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6338" y="2902943"/>
            <a:ext cx="1243965" cy="137033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3000" b="1" spc="280" dirty="0">
                <a:solidFill>
                  <a:srgbClr val="0C099E"/>
                </a:solidFill>
                <a:latin typeface="Arial"/>
                <a:cs typeface="Arial"/>
              </a:rPr>
              <a:t>05</a:t>
            </a:r>
            <a:endParaRPr sz="3000">
              <a:latin typeface="Arial"/>
              <a:cs typeface="Arial"/>
            </a:endParaRPr>
          </a:p>
          <a:p>
            <a:pPr marL="74930" marR="5080">
              <a:lnSpc>
                <a:spcPct val="114700"/>
              </a:lnSpc>
              <a:spcBef>
                <a:spcPts val="470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Session </a:t>
            </a:r>
            <a:r>
              <a:rPr sz="1900" b="1" spc="-113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pr</a:t>
            </a:r>
            <a:r>
              <a:rPr sz="1900" b="1" dirty="0">
                <a:solidFill>
                  <a:srgbClr val="1D1D1D"/>
                </a:solidFill>
                <a:latin typeface="Courier New"/>
                <a:cs typeface="Courier New"/>
              </a:rPr>
              <a:t>o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bl</a:t>
            </a:r>
            <a:r>
              <a:rPr sz="1900" b="1" dirty="0">
                <a:solidFill>
                  <a:srgbClr val="1D1D1D"/>
                </a:solidFill>
                <a:latin typeface="Courier New"/>
                <a:cs typeface="Courier New"/>
              </a:rPr>
              <a:t>e</a:t>
            </a:r>
            <a:r>
              <a:rPr sz="1900" b="1" spc="-15" dirty="0">
                <a:solidFill>
                  <a:srgbClr val="1D1D1D"/>
                </a:solidFill>
                <a:latin typeface="Courier New"/>
                <a:cs typeface="Courier New"/>
              </a:rPr>
              <a:t>m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63234" y="1274064"/>
            <a:ext cx="1387475" cy="12604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b="1" spc="215" dirty="0">
                <a:solidFill>
                  <a:srgbClr val="0C099E"/>
                </a:solidFill>
                <a:latin typeface="Arial"/>
                <a:cs typeface="Arial"/>
              </a:rPr>
              <a:t>03</a:t>
            </a:r>
            <a:endParaRPr sz="30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Built</a:t>
            </a:r>
            <a:r>
              <a:rPr sz="1900" b="1" spc="-5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1D1D1D"/>
                </a:solidFill>
                <a:latin typeface="Courier New"/>
                <a:cs typeface="Courier New"/>
              </a:rPr>
              <a:t>in</a:t>
            </a:r>
            <a:endParaRPr sz="1900">
              <a:latin typeface="Courier New"/>
              <a:cs typeface="Courier New"/>
            </a:endParaRPr>
          </a:p>
          <a:p>
            <a:pPr marL="73660">
              <a:lnSpc>
                <a:spcPct val="100000"/>
              </a:lnSpc>
              <a:spcBef>
                <a:spcPts val="340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Fu</a:t>
            </a:r>
            <a:r>
              <a:rPr sz="1900" b="1" dirty="0">
                <a:solidFill>
                  <a:srgbClr val="1D1D1D"/>
                </a:solidFill>
                <a:latin typeface="Courier New"/>
                <a:cs typeface="Courier New"/>
              </a:rPr>
              <a:t>n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ct</a:t>
            </a:r>
            <a:r>
              <a:rPr sz="1900" b="1" dirty="0">
                <a:solidFill>
                  <a:srgbClr val="1D1D1D"/>
                </a:solidFill>
                <a:latin typeface="Courier New"/>
                <a:cs typeface="Courier New"/>
              </a:rPr>
              <a:t>i</a:t>
            </a:r>
            <a:r>
              <a:rPr sz="1900" b="1" spc="-15" dirty="0">
                <a:solidFill>
                  <a:srgbClr val="1D1D1D"/>
                </a:solidFill>
                <a:latin typeface="Courier New"/>
                <a:cs typeface="Courier New"/>
              </a:rPr>
              <a:t>o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ns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3234" y="2969980"/>
            <a:ext cx="1965325" cy="12611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000" b="1" spc="265" dirty="0">
                <a:solidFill>
                  <a:srgbClr val="0C099E"/>
                </a:solidFill>
                <a:latin typeface="Arial"/>
                <a:cs typeface="Arial"/>
              </a:rPr>
              <a:t>06</a:t>
            </a:r>
            <a:endParaRPr sz="3000">
              <a:latin typeface="Arial"/>
              <a:cs typeface="Arial"/>
            </a:endParaRPr>
          </a:p>
          <a:p>
            <a:pPr marL="73660" marR="5080">
              <a:lnSpc>
                <a:spcPct val="114700"/>
              </a:lnSpc>
              <a:spcBef>
                <a:spcPts val="140"/>
              </a:spcBef>
            </a:pP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Collection</a:t>
            </a:r>
            <a:r>
              <a:rPr sz="1900" b="1" spc="-7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of </a:t>
            </a:r>
            <a:r>
              <a:rPr sz="1900" b="1" spc="-113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1D1D1D"/>
                </a:solidFill>
                <a:latin typeface="Courier New"/>
                <a:cs typeface="Courier New"/>
              </a:rPr>
              <a:t>Sources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14" y="2499360"/>
            <a:ext cx="2385060" cy="2649220"/>
            <a:chOff x="-1714" y="2499360"/>
            <a:chExt cx="2385060" cy="2649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53512"/>
              <a:ext cx="1629156" cy="2189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37" y="4904232"/>
              <a:ext cx="166090" cy="164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743" y="4777765"/>
              <a:ext cx="164566" cy="1645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72" y="4651273"/>
              <a:ext cx="164546" cy="1645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041160"/>
              <a:ext cx="2382745" cy="1102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989" y="4657153"/>
              <a:ext cx="143636" cy="1436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085" y="5042725"/>
              <a:ext cx="143636" cy="1055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714" y="4049077"/>
              <a:ext cx="143637" cy="1436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2499360"/>
              <a:ext cx="324612" cy="1383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4518699"/>
              <a:ext cx="1142949" cy="136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4443984"/>
              <a:ext cx="1142949" cy="121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4759493"/>
              <a:ext cx="1014933" cy="12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4683252"/>
              <a:ext cx="1014933" cy="1219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141285" y="0"/>
            <a:ext cx="8002905" cy="5109210"/>
            <a:chOff x="1141285" y="0"/>
            <a:chExt cx="8002905" cy="5109210"/>
          </a:xfrm>
        </p:grpSpPr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50124" y="0"/>
              <a:ext cx="1293876" cy="24993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2709" y="0"/>
              <a:ext cx="1431290" cy="759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6047" y="1202436"/>
              <a:ext cx="6687820" cy="3322320"/>
            </a:xfrm>
            <a:custGeom>
              <a:avLst/>
              <a:gdLst/>
              <a:ahLst/>
              <a:cxnLst/>
              <a:rect l="l" t="t" r="r" b="b"/>
              <a:pathLst>
                <a:path w="6687820" h="3322320">
                  <a:moveTo>
                    <a:pt x="6687311" y="0"/>
                  </a:moveTo>
                  <a:lnTo>
                    <a:pt x="0" y="0"/>
                  </a:lnTo>
                  <a:lnTo>
                    <a:pt x="0" y="3322320"/>
                  </a:lnTo>
                  <a:lnTo>
                    <a:pt x="6687311" y="3322320"/>
                  </a:lnTo>
                  <a:lnTo>
                    <a:pt x="6687311" y="0"/>
                  </a:lnTo>
                  <a:close/>
                </a:path>
              </a:pathLst>
            </a:custGeom>
            <a:solidFill>
              <a:srgbClr val="BEB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047" y="1202436"/>
              <a:ext cx="6687820" cy="3322320"/>
            </a:xfrm>
            <a:custGeom>
              <a:avLst/>
              <a:gdLst/>
              <a:ahLst/>
              <a:cxnLst/>
              <a:rect l="l" t="t" r="r" b="b"/>
              <a:pathLst>
                <a:path w="6687820" h="3322320">
                  <a:moveTo>
                    <a:pt x="0" y="3322320"/>
                  </a:moveTo>
                  <a:lnTo>
                    <a:pt x="6687311" y="3322320"/>
                  </a:lnTo>
                  <a:lnTo>
                    <a:pt x="6687311" y="0"/>
                  </a:lnTo>
                  <a:lnTo>
                    <a:pt x="0" y="0"/>
                  </a:lnTo>
                  <a:lnTo>
                    <a:pt x="0" y="3322320"/>
                  </a:lnTo>
                  <a:close/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0563" y="4524755"/>
              <a:ext cx="1478280" cy="360045"/>
            </a:xfrm>
            <a:custGeom>
              <a:avLst/>
              <a:gdLst/>
              <a:ahLst/>
              <a:cxnLst/>
              <a:rect l="l" t="t" r="r" b="b"/>
              <a:pathLst>
                <a:path w="1478279" h="360045">
                  <a:moveTo>
                    <a:pt x="1478280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1478280" y="359664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0563" y="4524755"/>
              <a:ext cx="1478280" cy="360045"/>
            </a:xfrm>
            <a:custGeom>
              <a:avLst/>
              <a:gdLst/>
              <a:ahLst/>
              <a:cxnLst/>
              <a:rect l="l" t="t" r="r" b="b"/>
              <a:pathLst>
                <a:path w="1478279" h="360045">
                  <a:moveTo>
                    <a:pt x="0" y="359664"/>
                  </a:moveTo>
                  <a:lnTo>
                    <a:pt x="1478280" y="359664"/>
                  </a:lnTo>
                  <a:lnTo>
                    <a:pt x="1478280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51175" y="4884420"/>
              <a:ext cx="3877310" cy="151130"/>
            </a:xfrm>
            <a:custGeom>
              <a:avLst/>
              <a:gdLst/>
              <a:ahLst/>
              <a:cxnLst/>
              <a:rect l="l" t="t" r="r" b="b"/>
              <a:pathLst>
                <a:path w="3877310" h="151129">
                  <a:moveTo>
                    <a:pt x="3877055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3877055" y="150875"/>
                  </a:lnTo>
                  <a:lnTo>
                    <a:pt x="3877055" y="0"/>
                  </a:lnTo>
                  <a:close/>
                </a:path>
              </a:pathLst>
            </a:custGeom>
            <a:solidFill>
              <a:srgbClr val="BEB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1175" y="4884420"/>
              <a:ext cx="3877310" cy="151130"/>
            </a:xfrm>
            <a:custGeom>
              <a:avLst/>
              <a:gdLst/>
              <a:ahLst/>
              <a:cxnLst/>
              <a:rect l="l" t="t" r="r" b="b"/>
              <a:pathLst>
                <a:path w="3877310" h="151129">
                  <a:moveTo>
                    <a:pt x="0" y="150875"/>
                  </a:moveTo>
                  <a:lnTo>
                    <a:pt x="3877055" y="150875"/>
                  </a:lnTo>
                  <a:lnTo>
                    <a:pt x="3877055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71816" y="2641092"/>
              <a:ext cx="1175385" cy="2287905"/>
            </a:xfrm>
            <a:custGeom>
              <a:avLst/>
              <a:gdLst/>
              <a:ahLst/>
              <a:cxnLst/>
              <a:rect l="l" t="t" r="r" b="b"/>
              <a:pathLst>
                <a:path w="1175384" h="2287904">
                  <a:moveTo>
                    <a:pt x="1175003" y="0"/>
                  </a:moveTo>
                  <a:lnTo>
                    <a:pt x="0" y="0"/>
                  </a:lnTo>
                  <a:lnTo>
                    <a:pt x="0" y="2287524"/>
                  </a:lnTo>
                  <a:lnTo>
                    <a:pt x="1175003" y="2287524"/>
                  </a:lnTo>
                  <a:lnTo>
                    <a:pt x="1175003" y="0"/>
                  </a:lnTo>
                  <a:close/>
                </a:path>
              </a:pathLst>
            </a:custGeom>
            <a:solidFill>
              <a:srgbClr val="BEB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1816" y="2641092"/>
              <a:ext cx="1175385" cy="2287905"/>
            </a:xfrm>
            <a:custGeom>
              <a:avLst/>
              <a:gdLst/>
              <a:ahLst/>
              <a:cxnLst/>
              <a:rect l="l" t="t" r="r" b="b"/>
              <a:pathLst>
                <a:path w="1175384" h="2287904">
                  <a:moveTo>
                    <a:pt x="0" y="2287524"/>
                  </a:moveTo>
                  <a:lnTo>
                    <a:pt x="1175003" y="2287524"/>
                  </a:lnTo>
                  <a:lnTo>
                    <a:pt x="1175003" y="0"/>
                  </a:lnTo>
                  <a:lnTo>
                    <a:pt x="0" y="0"/>
                  </a:lnTo>
                  <a:lnTo>
                    <a:pt x="0" y="2287524"/>
                  </a:lnTo>
                  <a:close/>
                </a:path>
              </a:pathLst>
            </a:custGeom>
            <a:ln w="9524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7491" y="4753355"/>
              <a:ext cx="264160" cy="104139"/>
            </a:xfrm>
            <a:custGeom>
              <a:avLst/>
              <a:gdLst/>
              <a:ahLst/>
              <a:cxnLst/>
              <a:rect l="l" t="t" r="r" b="b"/>
              <a:pathLst>
                <a:path w="264159" h="104139">
                  <a:moveTo>
                    <a:pt x="263651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63651" y="10363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52737" y="4965001"/>
              <a:ext cx="143637" cy="1436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953512" y="5032056"/>
              <a:ext cx="6190615" cy="9525"/>
            </a:xfrm>
            <a:custGeom>
              <a:avLst/>
              <a:gdLst/>
              <a:ahLst/>
              <a:cxnLst/>
              <a:rect l="l" t="t" r="r" b="b"/>
              <a:pathLst>
                <a:path w="6190615" h="9525">
                  <a:moveTo>
                    <a:pt x="0" y="9526"/>
                  </a:moveTo>
                  <a:lnTo>
                    <a:pt x="6190488" y="9526"/>
                  </a:lnTo>
                  <a:lnTo>
                    <a:pt x="6190488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87980" y="5000244"/>
              <a:ext cx="73151" cy="731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3979" y="1223772"/>
              <a:ext cx="6089904" cy="3232404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14299" y="665429"/>
            <a:ext cx="2083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Problem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1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7619"/>
            <a:ext cx="1685925" cy="3865879"/>
            <a:chOff x="0" y="1277619"/>
            <a:chExt cx="1685925" cy="38658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66387"/>
              <a:ext cx="1685543" cy="12771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77619"/>
              <a:ext cx="463334" cy="26379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609" y="3038665"/>
              <a:ext cx="143637" cy="143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41" y="3706177"/>
              <a:ext cx="143636" cy="1436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223" y="3779519"/>
              <a:ext cx="624738" cy="13639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82028" y="0"/>
            <a:ext cx="2062480" cy="5143500"/>
            <a:chOff x="7082028" y="0"/>
            <a:chExt cx="2062480" cy="51435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5980" y="0"/>
              <a:ext cx="668020" cy="51434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1537" y="3919537"/>
              <a:ext cx="143636" cy="1421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0805" y="3250501"/>
              <a:ext cx="143636" cy="1436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4417" y="306133"/>
              <a:ext cx="143637" cy="1436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2028" y="0"/>
              <a:ext cx="2061972" cy="82753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984648" y="4933213"/>
            <a:ext cx="666115" cy="210820"/>
            <a:chOff x="3984648" y="4933213"/>
            <a:chExt cx="666115" cy="21082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4648" y="4933213"/>
              <a:ext cx="437121" cy="2102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23552" y="5038356"/>
              <a:ext cx="226818" cy="10514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1854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Solution</a:t>
            </a:r>
            <a:endParaRPr sz="30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80616" y="1395983"/>
            <a:ext cx="5792724" cy="29824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02096" y="0"/>
            <a:ext cx="3042285" cy="1190625"/>
            <a:chOff x="6102096" y="0"/>
            <a:chExt cx="3042285" cy="1190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4028" y="0"/>
              <a:ext cx="1150620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120" y="0"/>
              <a:ext cx="1706879" cy="11902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9489" y="0"/>
              <a:ext cx="2564510" cy="8305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2096" y="0"/>
              <a:ext cx="804672" cy="36880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597908"/>
            <a:ext cx="728903" cy="545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7944" y="4200144"/>
            <a:ext cx="2441448" cy="94335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3503" y="4984038"/>
            <a:ext cx="20954" cy="12848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4890325"/>
            <a:ext cx="3475354" cy="144145"/>
            <a:chOff x="0" y="4890325"/>
            <a:chExt cx="3475354" cy="14414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1273" y="4890325"/>
              <a:ext cx="143637" cy="1436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4957381"/>
              <a:ext cx="3373120" cy="9525"/>
            </a:xfrm>
            <a:custGeom>
              <a:avLst/>
              <a:gdLst/>
              <a:ahLst/>
              <a:cxnLst/>
              <a:rect l="l" t="t" r="r" b="b"/>
              <a:pathLst>
                <a:path w="3373120" h="9525">
                  <a:moveTo>
                    <a:pt x="3373120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3373120" y="9524"/>
                  </a:lnTo>
                  <a:lnTo>
                    <a:pt x="3373120" y="0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6515" y="4924044"/>
              <a:ext cx="73151" cy="7467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82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Collection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of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Sources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982" y="1545716"/>
            <a:ext cx="4928870" cy="210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1"/>
              </a:rPr>
              <a:t>https://youtu.be/lvYd_cAnl94?si=NUN0CwxXp4TOf0LR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2"/>
              </a:rPr>
              <a:t>https://icpcnu.notion.site/ICPC-NU-HUB-399c2a710af9452aaa6f0a5adbcc5564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1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3"/>
              </a:rPr>
              <a:t>https://www.scaler.com/topics/c/string-functions-in-c/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4"/>
              </a:rPr>
              <a:t>www.javatpoint.com/cpp-strings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5"/>
              </a:rPr>
              <a:t>https://www.w3resource.com/cpp-exercises/string/index.php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6"/>
              </a:rPr>
              <a:t>https://www.w3schools.com/cpp/cpp_strings.asp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7"/>
              </a:rPr>
              <a:t>www.simplilearn.com/tutorials/cpp-tutorial/cpp-string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7952" y="585216"/>
            <a:ext cx="341376" cy="2926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9070" y="3415538"/>
            <a:ext cx="5073650" cy="4241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200" b="1" spc="-40" dirty="0">
                <a:solidFill>
                  <a:srgbClr val="1D1D1D"/>
                </a:solidFill>
                <a:latin typeface="Arial"/>
                <a:cs typeface="Arial"/>
              </a:rPr>
              <a:t>CREDITS:</a:t>
            </a:r>
            <a:r>
              <a:rPr sz="1200" b="1" spc="-8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This</a:t>
            </a:r>
            <a:r>
              <a:rPr sz="1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presentation</a:t>
            </a:r>
            <a:r>
              <a:rPr sz="1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1D1D1D"/>
                </a:solidFill>
                <a:latin typeface="Lucida Sans Unicode"/>
                <a:cs typeface="Lucida Sans Unicode"/>
              </a:rPr>
              <a:t>template</a:t>
            </a:r>
            <a:r>
              <a:rPr sz="12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D1D1D"/>
                </a:solidFill>
                <a:latin typeface="Lucida Sans Unicode"/>
                <a:cs typeface="Lucida Sans Unicode"/>
              </a:rPr>
              <a:t>was</a:t>
            </a:r>
            <a:r>
              <a:rPr sz="1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1D1D1D"/>
                </a:solidFill>
                <a:latin typeface="Lucida Sans Unicode"/>
                <a:cs typeface="Lucida Sans Unicode"/>
              </a:rPr>
              <a:t>created</a:t>
            </a:r>
            <a:r>
              <a:rPr sz="12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D1D1D"/>
                </a:solidFill>
                <a:latin typeface="Lucida Sans Unicode"/>
                <a:cs typeface="Lucida Sans Unicode"/>
              </a:rPr>
              <a:t>by</a:t>
            </a:r>
            <a:r>
              <a:rPr sz="12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b="1" spc="10" dirty="0">
                <a:solidFill>
                  <a:srgbClr val="1D1D1D"/>
                </a:solidFill>
                <a:latin typeface="Arial"/>
                <a:cs typeface="Arial"/>
                <a:hlinkClick r:id="rId3"/>
              </a:rPr>
              <a:t>Slidesgo</a:t>
            </a:r>
            <a:r>
              <a:rPr sz="1200" spc="10" dirty="0">
                <a:solidFill>
                  <a:srgbClr val="1D1D1D"/>
                </a:solidFill>
                <a:latin typeface="Lucida Sans Unicode"/>
                <a:cs typeface="Lucida Sans Unicode"/>
              </a:rPr>
              <a:t>,</a:t>
            </a:r>
            <a:r>
              <a:rPr sz="12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1D1D1D"/>
                </a:solidFill>
                <a:latin typeface="Lucida Sans Unicode"/>
                <a:cs typeface="Lucida Sans Unicode"/>
              </a:rPr>
              <a:t>and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2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includes</a:t>
            </a:r>
            <a:r>
              <a:rPr sz="12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icons</a:t>
            </a:r>
            <a:r>
              <a:rPr sz="12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D1D1D"/>
                </a:solidFill>
                <a:latin typeface="Lucida Sans Unicode"/>
                <a:cs typeface="Lucida Sans Unicode"/>
              </a:rPr>
              <a:t>by</a:t>
            </a:r>
            <a:r>
              <a:rPr sz="12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b="1" spc="20" dirty="0">
                <a:solidFill>
                  <a:srgbClr val="1D1D1D"/>
                </a:solidFill>
                <a:latin typeface="Arial"/>
                <a:cs typeface="Arial"/>
                <a:hlinkClick r:id="rId4"/>
              </a:rPr>
              <a:t>Flaticon</a:t>
            </a:r>
            <a:r>
              <a:rPr sz="12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,</a:t>
            </a:r>
            <a:r>
              <a:rPr sz="1200" spc="-7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1D1D1D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infographics</a:t>
            </a:r>
            <a:r>
              <a:rPr sz="1200" spc="-7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D1D1D"/>
                </a:solidFill>
                <a:latin typeface="Lucida Sans Unicode"/>
                <a:cs typeface="Lucida Sans Unicode"/>
              </a:rPr>
              <a:t>&amp;</a:t>
            </a:r>
            <a:r>
              <a:rPr sz="12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images</a:t>
            </a:r>
            <a:r>
              <a:rPr sz="12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D1D1D"/>
                </a:solidFill>
                <a:latin typeface="Lucida Sans Unicode"/>
                <a:cs typeface="Lucida Sans Unicode"/>
              </a:rPr>
              <a:t>by</a:t>
            </a:r>
            <a:r>
              <a:rPr sz="1200" spc="-15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b="1" spc="40" dirty="0">
                <a:solidFill>
                  <a:srgbClr val="1D1D1D"/>
                </a:solidFill>
                <a:latin typeface="Arial"/>
                <a:cs typeface="Arial"/>
                <a:hlinkClick r:id="rId5"/>
              </a:rPr>
              <a:t>Freepik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60095" cy="1743710"/>
            <a:chOff x="0" y="0"/>
            <a:chExt cx="760095" cy="1743710"/>
          </a:xfrm>
        </p:grpSpPr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26680" cy="1743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812" y="894969"/>
              <a:ext cx="278003" cy="2778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9386" y="816355"/>
            <a:ext cx="39065" cy="3492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04544" y="933322"/>
            <a:ext cx="94615" cy="228600"/>
            <a:chOff x="804544" y="933322"/>
            <a:chExt cx="94615" cy="228600"/>
          </a:xfrm>
        </p:grpSpPr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621" y="933322"/>
              <a:ext cx="39065" cy="34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621" y="997330"/>
              <a:ext cx="39065" cy="34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544" y="1064767"/>
              <a:ext cx="94449" cy="9715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15544"/>
            <a:ext cx="740752" cy="632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113" y="231140"/>
            <a:ext cx="643439" cy="632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67310"/>
            <a:ext cx="588352" cy="632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7568" y="555498"/>
            <a:ext cx="277990" cy="2778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5141" y="476884"/>
            <a:ext cx="39065" cy="3492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80287" y="593851"/>
            <a:ext cx="94615" cy="228600"/>
            <a:chOff x="880287" y="593851"/>
            <a:chExt cx="94615" cy="22860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376" y="593851"/>
              <a:ext cx="39065" cy="349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376" y="657859"/>
              <a:ext cx="39065" cy="349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0287" y="725296"/>
              <a:ext cx="94462" cy="9715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491" y="612012"/>
            <a:ext cx="277991" cy="2778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1065" y="533273"/>
            <a:ext cx="39065" cy="3505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76212" y="650366"/>
            <a:ext cx="94615" cy="228600"/>
            <a:chOff x="376212" y="650366"/>
            <a:chExt cx="94615" cy="22860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300" y="650366"/>
              <a:ext cx="39065" cy="349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300" y="714247"/>
              <a:ext cx="39065" cy="350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6212" y="781811"/>
              <a:ext cx="94462" cy="9715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659379" y="4274820"/>
            <a:ext cx="3778250" cy="868680"/>
            <a:chOff x="2659379" y="4274820"/>
            <a:chExt cx="3778250" cy="868680"/>
          </a:xfrm>
        </p:grpSpPr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59379" y="4274820"/>
              <a:ext cx="3549396" cy="8686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4243" y="4777752"/>
              <a:ext cx="557657" cy="3657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38251" y="4835664"/>
              <a:ext cx="325564" cy="30783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99979" y="4719840"/>
              <a:ext cx="557656" cy="4236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7739" y="4462272"/>
              <a:ext cx="1659729" cy="681228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258061" y="1448511"/>
            <a:ext cx="37592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5" dirty="0">
                <a:latin typeface="Courier New"/>
                <a:cs typeface="Courier New"/>
              </a:rPr>
              <a:t>Thanks!</a:t>
            </a:r>
            <a:endParaRPr sz="7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36370" y="4284065"/>
            <a:ext cx="2524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Wish</a:t>
            </a:r>
            <a:r>
              <a:rPr sz="12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you</a:t>
            </a:r>
            <a:r>
              <a:rPr sz="1200" spc="-8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week</a:t>
            </a:r>
            <a:r>
              <a:rPr sz="1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full</a:t>
            </a:r>
            <a:r>
              <a:rPr sz="1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of</a:t>
            </a:r>
            <a:r>
              <a:rPr sz="12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00AF50"/>
                </a:solidFill>
                <a:latin typeface="Lucida Sans Unicode"/>
                <a:cs typeface="Lucida Sans Unicode"/>
              </a:rPr>
              <a:t>accepted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65530" y="0"/>
            <a:ext cx="8078470" cy="4100195"/>
            <a:chOff x="1065530" y="0"/>
            <a:chExt cx="8078470" cy="4100195"/>
          </a:xfrm>
        </p:grpSpPr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74180" y="0"/>
              <a:ext cx="2369820" cy="196291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76178" y="0"/>
              <a:ext cx="1367821" cy="26890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72081" y="1330261"/>
              <a:ext cx="151256" cy="1512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65173" y="1726501"/>
              <a:ext cx="151257" cy="1512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6733" y="2451925"/>
              <a:ext cx="151256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023255" y="1694688"/>
              <a:ext cx="120745" cy="1445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21496" y="1207897"/>
              <a:ext cx="222503" cy="2320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05444" y="0"/>
              <a:ext cx="638555" cy="6522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84364" y="2261997"/>
              <a:ext cx="1659635" cy="11151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53849" y="3956113"/>
              <a:ext cx="143637" cy="1436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34440" y="4027932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780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89091" y="3991355"/>
              <a:ext cx="73152" cy="7315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78230" y="2855214"/>
              <a:ext cx="5697220" cy="1120140"/>
            </a:xfrm>
            <a:custGeom>
              <a:avLst/>
              <a:gdLst/>
              <a:ahLst/>
              <a:cxnLst/>
              <a:rect l="l" t="t" r="r" b="b"/>
              <a:pathLst>
                <a:path w="5697220" h="1120139">
                  <a:moveTo>
                    <a:pt x="5696712" y="0"/>
                  </a:moveTo>
                  <a:lnTo>
                    <a:pt x="0" y="0"/>
                  </a:lnTo>
                  <a:lnTo>
                    <a:pt x="0" y="1120140"/>
                  </a:lnTo>
                  <a:lnTo>
                    <a:pt x="5696712" y="1120140"/>
                  </a:lnTo>
                  <a:lnTo>
                    <a:pt x="5696712" y="0"/>
                  </a:lnTo>
                  <a:close/>
                </a:path>
              </a:pathLst>
            </a:custGeom>
            <a:solidFill>
              <a:srgbClr val="F5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8230" y="2855214"/>
              <a:ext cx="5697220" cy="1120140"/>
            </a:xfrm>
            <a:custGeom>
              <a:avLst/>
              <a:gdLst/>
              <a:ahLst/>
              <a:cxnLst/>
              <a:rect l="l" t="t" r="r" b="b"/>
              <a:pathLst>
                <a:path w="5697220" h="1120139">
                  <a:moveTo>
                    <a:pt x="0" y="1120140"/>
                  </a:moveTo>
                  <a:lnTo>
                    <a:pt x="5696712" y="1120140"/>
                  </a:lnTo>
                  <a:lnTo>
                    <a:pt x="5696712" y="0"/>
                  </a:lnTo>
                  <a:lnTo>
                    <a:pt x="0" y="0"/>
                  </a:lnTo>
                  <a:lnTo>
                    <a:pt x="0" y="1120140"/>
                  </a:lnTo>
                  <a:close/>
                </a:path>
              </a:pathLst>
            </a:custGeom>
            <a:ln w="25400">
              <a:solidFill>
                <a:srgbClr val="F5F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319911" y="2927731"/>
            <a:ext cx="398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D1D1D"/>
                </a:solidFill>
                <a:latin typeface="Courier New"/>
                <a:cs typeface="Courier New"/>
              </a:rPr>
              <a:t>Do</a:t>
            </a:r>
            <a:r>
              <a:rPr sz="2000" b="1" spc="-1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D1D1D"/>
                </a:solidFill>
                <a:latin typeface="Courier New"/>
                <a:cs typeface="Courier New"/>
              </a:rPr>
              <a:t>you</a:t>
            </a:r>
            <a:r>
              <a:rPr sz="2000" b="1" spc="-1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D1D1D"/>
                </a:solidFill>
                <a:latin typeface="Courier New"/>
                <a:cs typeface="Courier New"/>
              </a:rPr>
              <a:t>have</a:t>
            </a:r>
            <a:r>
              <a:rPr sz="2000" b="1" spc="-1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D1D1D"/>
                </a:solidFill>
                <a:latin typeface="Courier New"/>
                <a:cs typeface="Courier New"/>
              </a:rPr>
              <a:t>any</a:t>
            </a:r>
            <a:r>
              <a:rPr sz="2000" b="1" spc="-1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D1D1D"/>
                </a:solidFill>
                <a:latin typeface="Courier New"/>
                <a:cs typeface="Courier New"/>
              </a:rPr>
              <a:t>questions?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2815" cy="1640205"/>
            <a:chOff x="0" y="0"/>
            <a:chExt cx="932815" cy="1640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2205" cy="16396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772" y="100330"/>
              <a:ext cx="94449" cy="9715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95756" y="0"/>
            <a:ext cx="353695" cy="187325"/>
            <a:chOff x="995756" y="0"/>
            <a:chExt cx="353695" cy="1873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756" y="0"/>
              <a:ext cx="235369" cy="187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047" y="38480"/>
              <a:ext cx="33083" cy="295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047" y="95631"/>
              <a:ext cx="79819" cy="29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983" y="148209"/>
              <a:ext cx="80009" cy="2959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465" y="588391"/>
            <a:ext cx="277997" cy="2778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8193" y="626744"/>
            <a:ext cx="94615" cy="228600"/>
            <a:chOff x="378193" y="626744"/>
            <a:chExt cx="94615" cy="2286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269" y="626744"/>
              <a:ext cx="39065" cy="349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269" y="690752"/>
              <a:ext cx="39065" cy="34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193" y="758189"/>
              <a:ext cx="94462" cy="9715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0" y="0"/>
            <a:ext cx="3624579" cy="806450"/>
            <a:chOff x="0" y="0"/>
            <a:chExt cx="3624579" cy="8064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748282" cy="5793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3624199" cy="8061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98982" y="973658"/>
            <a:ext cx="83502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265" dirty="0">
                <a:solidFill>
                  <a:srgbClr val="0C099E"/>
                </a:solidFill>
                <a:latin typeface="Arial"/>
                <a:cs typeface="Arial"/>
              </a:rPr>
              <a:t>01</a:t>
            </a:r>
            <a:endParaRPr sz="62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54323"/>
            <a:ext cx="3517900" cy="1789430"/>
            <a:chOff x="0" y="3354323"/>
            <a:chExt cx="3517900" cy="178943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3354323"/>
              <a:ext cx="3517391" cy="1789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3183" y="4445507"/>
              <a:ext cx="1627562" cy="69799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98981" y="2071827"/>
            <a:ext cx="665490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ourier New"/>
                <a:cs typeface="Courier New"/>
              </a:rPr>
              <a:t>What</a:t>
            </a:r>
            <a:r>
              <a:rPr sz="4400" spc="-35" dirty="0">
                <a:latin typeface="Courier New"/>
                <a:cs typeface="Courier New"/>
              </a:rPr>
              <a:t> </a:t>
            </a:r>
            <a:r>
              <a:rPr lang="en-US" sz="4400" dirty="0">
                <a:latin typeface="Courier New"/>
                <a:cs typeface="Courier New"/>
              </a:rPr>
              <a:t>are</a:t>
            </a:r>
            <a:r>
              <a:rPr sz="4400" spc="-3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strings?</a:t>
            </a:r>
            <a:endParaRPr sz="4400" dirty="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87667" y="0"/>
            <a:ext cx="2656840" cy="5143500"/>
            <a:chOff x="6487667" y="0"/>
            <a:chExt cx="2656840" cy="5143500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26935" y="621791"/>
              <a:ext cx="2417063" cy="45217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7667" y="0"/>
              <a:ext cx="2656332" cy="19034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32647" y="4255008"/>
              <a:ext cx="708659" cy="7071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8279" y="3552444"/>
              <a:ext cx="45720" cy="683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99219" y="3601211"/>
              <a:ext cx="144779" cy="2103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42541" y="534733"/>
              <a:ext cx="216789" cy="21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76260" y="568451"/>
              <a:ext cx="149351" cy="14935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49705" y="2462593"/>
              <a:ext cx="216788" cy="2183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3423" y="2496311"/>
              <a:ext cx="149351" cy="150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53883" y="4163567"/>
              <a:ext cx="147827" cy="147828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95527" y="3014281"/>
            <a:ext cx="4565015" cy="144145"/>
            <a:chOff x="795527" y="3014281"/>
            <a:chExt cx="4565015" cy="144145"/>
          </a:xfrm>
        </p:grpSpPr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16461" y="3014281"/>
              <a:ext cx="143637" cy="1436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95527" y="3086100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780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1704" y="3049524"/>
              <a:ext cx="73151" cy="74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932815" cy="1640205"/>
            <a:chOff x="0" y="0"/>
            <a:chExt cx="932815" cy="16402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2205" cy="1639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72" y="100330"/>
              <a:ext cx="94449" cy="9715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95756" y="0"/>
            <a:ext cx="353695" cy="187325"/>
            <a:chOff x="995756" y="0"/>
            <a:chExt cx="353695" cy="1873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756" y="0"/>
              <a:ext cx="235369" cy="1871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047" y="38480"/>
              <a:ext cx="33083" cy="295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9047" y="95631"/>
              <a:ext cx="79819" cy="295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8983" y="148209"/>
              <a:ext cx="80009" cy="2959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465" y="588391"/>
            <a:ext cx="277997" cy="27787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78193" y="626744"/>
            <a:ext cx="94615" cy="228600"/>
            <a:chOff x="378193" y="626744"/>
            <a:chExt cx="94615" cy="2286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269" y="626744"/>
              <a:ext cx="39065" cy="34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269" y="690752"/>
              <a:ext cx="39065" cy="34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193" y="758189"/>
              <a:ext cx="94462" cy="9715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0" y="0"/>
            <a:ext cx="3624579" cy="806450"/>
            <a:chOff x="0" y="0"/>
            <a:chExt cx="3624579" cy="8064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748282" cy="5793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3624199" cy="8061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98982" y="822452"/>
            <a:ext cx="389350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latin typeface="Arial"/>
                <a:cs typeface="Arial"/>
              </a:rPr>
              <a:t>WHAT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ARE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</a:t>
            </a:r>
            <a:r>
              <a:rPr sz="2800" spc="-35" dirty="0">
                <a:latin typeface="Arial"/>
                <a:cs typeface="Arial"/>
              </a:rPr>
              <a:t>TRIN</a:t>
            </a:r>
            <a:r>
              <a:rPr sz="2800" spc="-40" dirty="0">
                <a:latin typeface="Arial"/>
                <a:cs typeface="Arial"/>
              </a:rPr>
              <a:t>G</a:t>
            </a:r>
            <a:r>
              <a:rPr sz="2800" spc="-180" dirty="0">
                <a:latin typeface="Arial"/>
                <a:cs typeface="Arial"/>
              </a:rPr>
              <a:t>S?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659" y="1705178"/>
            <a:ext cx="440436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SzPct val="70000"/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string</a:t>
            </a:r>
            <a:r>
              <a:rPr sz="2000" spc="-3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array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characters</a:t>
            </a:r>
            <a:r>
              <a:rPr sz="2000" spc="-4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(letters-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D1D1D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numbers-symbols</a:t>
            </a:r>
            <a:r>
              <a:rPr sz="2000" spc="-6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–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any</a:t>
            </a:r>
            <a:r>
              <a:rPr sz="2000" spc="-2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D1D1D"/>
                </a:solidFill>
                <a:latin typeface="Times New Roman"/>
                <a:cs typeface="Times New Roman"/>
              </a:rPr>
              <a:t>text).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SzPct val="70000"/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can</a:t>
            </a:r>
            <a:r>
              <a:rPr sz="2000" spc="-1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consist</a:t>
            </a:r>
            <a:r>
              <a:rPr sz="2000" spc="-4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single</a:t>
            </a:r>
            <a:r>
              <a:rPr sz="2000" spc="-4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character,</a:t>
            </a:r>
            <a:r>
              <a:rPr sz="2000" spc="-3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word,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1D1D1D"/>
                </a:solidFill>
                <a:latin typeface="Times New Roman"/>
                <a:cs typeface="Times New Roman"/>
              </a:rPr>
              <a:t>line,</a:t>
            </a:r>
            <a:r>
              <a:rPr sz="2000" spc="-3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or</a:t>
            </a:r>
            <a:r>
              <a:rPr sz="2000" spc="-3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paragraph</a:t>
            </a:r>
            <a:r>
              <a:rPr sz="1100" dirty="0">
                <a:solidFill>
                  <a:srgbClr val="1D1D1D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65420" y="1869948"/>
            <a:ext cx="3505200" cy="17007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2815" cy="1640205"/>
            <a:chOff x="0" y="0"/>
            <a:chExt cx="932815" cy="1640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2205" cy="16396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772" y="100330"/>
              <a:ext cx="94449" cy="9715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95756" y="0"/>
            <a:ext cx="353695" cy="187325"/>
            <a:chOff x="995756" y="0"/>
            <a:chExt cx="353695" cy="1873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756" y="0"/>
              <a:ext cx="235369" cy="187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047" y="38480"/>
              <a:ext cx="33083" cy="295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047" y="95631"/>
              <a:ext cx="79819" cy="29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983" y="148209"/>
              <a:ext cx="80009" cy="2959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465" y="588391"/>
            <a:ext cx="277997" cy="2778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8193" y="626744"/>
            <a:ext cx="94615" cy="228600"/>
            <a:chOff x="378193" y="626744"/>
            <a:chExt cx="94615" cy="2286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269" y="626744"/>
              <a:ext cx="39065" cy="349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269" y="690752"/>
              <a:ext cx="39065" cy="34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193" y="758189"/>
              <a:ext cx="94462" cy="9715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0" y="0"/>
            <a:ext cx="3624579" cy="806450"/>
            <a:chOff x="0" y="0"/>
            <a:chExt cx="3624579" cy="8064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748282" cy="5793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3624199" cy="8061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98982" y="973658"/>
            <a:ext cx="989330" cy="97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00" b="1" spc="340" dirty="0">
                <a:solidFill>
                  <a:srgbClr val="0C099E"/>
                </a:solidFill>
                <a:latin typeface="Arial"/>
                <a:cs typeface="Arial"/>
              </a:rPr>
              <a:t>02</a:t>
            </a:r>
            <a:endParaRPr sz="6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54323"/>
            <a:ext cx="3517900" cy="1789430"/>
            <a:chOff x="0" y="3354323"/>
            <a:chExt cx="3517900" cy="178943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3354323"/>
              <a:ext cx="3517391" cy="1789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3183" y="4445507"/>
              <a:ext cx="1627562" cy="69799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98982" y="2071827"/>
            <a:ext cx="23114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latin typeface="Courier New"/>
                <a:cs typeface="Courier New"/>
              </a:rPr>
              <a:t>Syntax</a:t>
            </a:r>
            <a:endParaRPr sz="50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87667" y="0"/>
            <a:ext cx="2656840" cy="5143500"/>
            <a:chOff x="6487667" y="0"/>
            <a:chExt cx="2656840" cy="5143500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26935" y="621791"/>
              <a:ext cx="2417063" cy="45217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7667" y="0"/>
              <a:ext cx="2656332" cy="19034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32647" y="4255008"/>
              <a:ext cx="708659" cy="7071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8279" y="3552444"/>
              <a:ext cx="45720" cy="683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99219" y="3601211"/>
              <a:ext cx="144779" cy="2103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42541" y="534733"/>
              <a:ext cx="216789" cy="21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76260" y="568451"/>
              <a:ext cx="149351" cy="14935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49705" y="2462593"/>
              <a:ext cx="216788" cy="2183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3423" y="2496311"/>
              <a:ext cx="149351" cy="150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53883" y="4163567"/>
              <a:ext cx="147827" cy="147828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95527" y="3014281"/>
            <a:ext cx="4565015" cy="144145"/>
            <a:chOff x="795527" y="3014281"/>
            <a:chExt cx="4565015" cy="144145"/>
          </a:xfrm>
        </p:grpSpPr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16461" y="3014281"/>
              <a:ext cx="143637" cy="1436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95527" y="3086100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780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1704" y="3049524"/>
              <a:ext cx="73151" cy="74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932815" cy="1640205"/>
            <a:chOff x="0" y="0"/>
            <a:chExt cx="932815" cy="16402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2205" cy="1639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72" y="100330"/>
              <a:ext cx="94449" cy="9715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95756" y="0"/>
            <a:ext cx="353695" cy="187325"/>
            <a:chOff x="995756" y="0"/>
            <a:chExt cx="353695" cy="1873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756" y="0"/>
              <a:ext cx="235369" cy="1871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047" y="38480"/>
              <a:ext cx="33083" cy="295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9047" y="95631"/>
              <a:ext cx="79819" cy="295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8983" y="148209"/>
              <a:ext cx="80009" cy="2959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465" y="588391"/>
            <a:ext cx="277997" cy="27787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78193" y="626744"/>
            <a:ext cx="94615" cy="228600"/>
            <a:chOff x="378193" y="626744"/>
            <a:chExt cx="94615" cy="2286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269" y="626744"/>
              <a:ext cx="39065" cy="34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269" y="690752"/>
              <a:ext cx="39065" cy="34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193" y="758189"/>
              <a:ext cx="94462" cy="9715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0" y="0"/>
            <a:ext cx="3624579" cy="806450"/>
            <a:chOff x="0" y="0"/>
            <a:chExt cx="3624579" cy="8064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748282" cy="5793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3624199" cy="8061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98982" y="822452"/>
            <a:ext cx="130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659" y="1439138"/>
            <a:ext cx="3147695" cy="2312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50100"/>
              </a:lnSpc>
              <a:spcBef>
                <a:spcPts val="95"/>
              </a:spcBef>
              <a:buSzPct val="70000"/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Strings</a:t>
            </a:r>
            <a:r>
              <a:rPr sz="2000" spc="-6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D1D1D"/>
                </a:solidFill>
                <a:latin typeface="Times New Roman"/>
                <a:cs typeface="Times New Roman"/>
              </a:rPr>
              <a:t>automatically</a:t>
            </a:r>
            <a:r>
              <a:rPr sz="2000" spc="-3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handle </a:t>
            </a:r>
            <a:r>
              <a:rPr sz="2000" spc="-484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D1D1D"/>
                </a:solidFill>
                <a:latin typeface="Times New Roman"/>
                <a:cs typeface="Times New Roman"/>
              </a:rPr>
              <a:t>memory </a:t>
            </a:r>
            <a:r>
              <a:rPr sz="2000" spc="-5" dirty="0">
                <a:solidFill>
                  <a:srgbClr val="1D1D1D"/>
                </a:solidFill>
                <a:latin typeface="Times New Roman"/>
                <a:cs typeface="Times New Roman"/>
              </a:rPr>
              <a:t>allocation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and </a:t>
            </a:r>
            <a:r>
              <a:rPr sz="2000" spc="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resizing,</a:t>
            </a:r>
            <a:r>
              <a:rPr sz="2000" spc="-6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reducing</a:t>
            </a:r>
            <a:r>
              <a:rPr sz="2000" spc="-5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risk</a:t>
            </a:r>
            <a:r>
              <a:rPr sz="2000" spc="-3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of </a:t>
            </a:r>
            <a:r>
              <a:rPr sz="2000" spc="-484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1D1D"/>
                </a:solidFill>
                <a:latin typeface="Times New Roman"/>
                <a:cs typeface="Times New Roman"/>
              </a:rPr>
              <a:t>buffer overflows or </a:t>
            </a:r>
            <a:r>
              <a:rPr sz="2000" spc="-10" dirty="0">
                <a:solidFill>
                  <a:srgbClr val="1D1D1D"/>
                </a:solidFill>
                <a:latin typeface="Times New Roman"/>
                <a:cs typeface="Times New Roman"/>
              </a:rPr>
              <a:t>memory </a:t>
            </a:r>
            <a:r>
              <a:rPr sz="2000" spc="-484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D1D1D"/>
                </a:solidFill>
                <a:latin typeface="Times New Roman"/>
                <a:cs typeface="Times New Roman"/>
              </a:rPr>
              <a:t>leaks.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52544" y="824483"/>
            <a:ext cx="3247644" cy="30251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52544" y="3915155"/>
            <a:ext cx="1511808" cy="6598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8" y="0"/>
            <a:ext cx="1150620" cy="11612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89033"/>
            <a:ext cx="1493449" cy="121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963667"/>
            <a:ext cx="1493449" cy="137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42504" y="2574415"/>
            <a:ext cx="1301496" cy="25690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28505" y="0"/>
            <a:ext cx="828452" cy="39319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597908" y="0"/>
            <a:ext cx="4546600" cy="1504315"/>
            <a:chOff x="4597908" y="0"/>
            <a:chExt cx="4546600" cy="150431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0176" y="0"/>
              <a:ext cx="3163824" cy="15041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5444" y="0"/>
              <a:ext cx="2308859" cy="5928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8764" y="134191"/>
              <a:ext cx="745235" cy="121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8764" y="57911"/>
              <a:ext cx="745235" cy="12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5172" y="0"/>
              <a:ext cx="137540" cy="701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7908" y="0"/>
              <a:ext cx="144779" cy="118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0204" y="56388"/>
              <a:ext cx="172212" cy="17373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98982" y="510286"/>
            <a:ext cx="3176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Built-in</a:t>
            </a:r>
            <a:r>
              <a:rPr spc="-75" dirty="0"/>
              <a:t> </a:t>
            </a:r>
            <a:r>
              <a:rPr dirty="0"/>
              <a:t>Functions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8982" y="1350010"/>
            <a:ext cx="3338829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String functions and </a:t>
            </a:r>
            <a:r>
              <a:rPr sz="1800" dirty="0">
                <a:latin typeface="Times New Roman"/>
                <a:cs typeface="Times New Roman"/>
              </a:rPr>
              <a:t>operators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common </a:t>
            </a:r>
            <a:r>
              <a:rPr sz="1800" dirty="0">
                <a:latin typeface="Times New Roman"/>
                <a:cs typeface="Times New Roman"/>
              </a:rPr>
              <a:t>operations easier 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perform:</a:t>
            </a:r>
            <a:endParaRPr sz="1800">
              <a:latin typeface="Times New Roman"/>
              <a:cs typeface="Times New Roman"/>
            </a:endParaRPr>
          </a:p>
          <a:p>
            <a:pPr marL="626745" indent="-27178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627380" algn="l"/>
              </a:tabLst>
            </a:pPr>
            <a:r>
              <a:rPr sz="1800" dirty="0">
                <a:latin typeface="Times New Roman"/>
                <a:cs typeface="Times New Roman"/>
              </a:rPr>
              <a:t>Concatenation.</a:t>
            </a:r>
            <a:endParaRPr sz="1800">
              <a:latin typeface="Times New Roman"/>
              <a:cs typeface="Times New Roman"/>
            </a:endParaRPr>
          </a:p>
          <a:p>
            <a:pPr marL="626745" indent="-27178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627380" algn="l"/>
              </a:tabLst>
            </a:pPr>
            <a:r>
              <a:rPr sz="1800" dirty="0">
                <a:latin typeface="Times New Roman"/>
                <a:cs typeface="Times New Roman"/>
              </a:rPr>
              <a:t>Searching.</a:t>
            </a:r>
            <a:endParaRPr sz="1800">
              <a:latin typeface="Times New Roman"/>
              <a:cs typeface="Times New Roman"/>
            </a:endParaRPr>
          </a:p>
          <a:p>
            <a:pPr marL="626745" indent="-27178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627380" algn="l"/>
              </a:tabLst>
            </a:pPr>
            <a:r>
              <a:rPr sz="1800" spc="-5" dirty="0">
                <a:latin typeface="Times New Roman"/>
                <a:cs typeface="Times New Roman"/>
              </a:rPr>
              <a:t>Substrings.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4131602"/>
            <a:ext cx="4439920" cy="1012190"/>
            <a:chOff x="0" y="4131602"/>
            <a:chExt cx="4439920" cy="101219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4131602"/>
              <a:ext cx="2308860" cy="1011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5965" y="4381309"/>
              <a:ext cx="143637" cy="14363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4448365"/>
              <a:ext cx="4339590" cy="9525"/>
            </a:xfrm>
            <a:custGeom>
              <a:avLst/>
              <a:gdLst/>
              <a:ahLst/>
              <a:cxnLst/>
              <a:rect l="l" t="t" r="r" b="b"/>
              <a:pathLst>
                <a:path w="4339590" h="9525">
                  <a:moveTo>
                    <a:pt x="433933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339336" y="9525"/>
                  </a:lnTo>
                  <a:lnTo>
                    <a:pt x="4339336" y="0"/>
                  </a:lnTo>
                  <a:close/>
                </a:path>
              </a:pathLst>
            </a:custGeom>
            <a:solidFill>
              <a:srgbClr val="0C0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207" y="4416551"/>
              <a:ext cx="73151" cy="731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07152" y="1959864"/>
            <a:ext cx="3736975" cy="3183890"/>
            <a:chOff x="5407152" y="1959864"/>
            <a:chExt cx="3736975" cy="3183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7152" y="1959864"/>
              <a:ext cx="2485644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8380" y="2743200"/>
              <a:ext cx="1045464" cy="46329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1057" y="3721100"/>
            <a:ext cx="299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C099E"/>
                </a:solidFill>
                <a:latin typeface="Courier New"/>
                <a:cs typeface="Courier New"/>
              </a:rPr>
              <a:t>Input</a:t>
            </a:r>
            <a:r>
              <a:rPr sz="3000" b="1" spc="-50" dirty="0">
                <a:solidFill>
                  <a:srgbClr val="0C099E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C099E"/>
                </a:solidFill>
                <a:latin typeface="Courier New"/>
                <a:cs typeface="Courier New"/>
              </a:rPr>
              <a:t>Strings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4672" y="3585781"/>
            <a:ext cx="4565015" cy="144145"/>
            <a:chOff x="804672" y="3585781"/>
            <a:chExt cx="4565015" cy="1441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5605" y="3585781"/>
              <a:ext cx="143637" cy="1436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4672" y="3657600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780" y="0"/>
                  </a:lnTo>
                </a:path>
              </a:pathLst>
            </a:custGeom>
            <a:ln w="9525">
              <a:solidFill>
                <a:srgbClr val="0C0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0848" y="3621024"/>
              <a:ext cx="73151" cy="73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68678" y="1304035"/>
            <a:ext cx="2578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in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5303" y="2098548"/>
            <a:ext cx="1040891" cy="685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331" y="1959864"/>
            <a:ext cx="2513075" cy="102565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80835" y="1306448"/>
            <a:ext cx="6737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getline()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418" y="3184651"/>
            <a:ext cx="2030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cin</a:t>
            </a:r>
            <a:r>
              <a:rPr sz="1050" spc="-5" dirty="0">
                <a:latin typeface="Times New Roman"/>
                <a:cs typeface="Times New Roman"/>
              </a:rPr>
              <a:t>: </a:t>
            </a:r>
            <a:r>
              <a:rPr sz="1050" dirty="0">
                <a:latin typeface="Times New Roman"/>
                <a:cs typeface="Times New Roman"/>
              </a:rPr>
              <a:t>Can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only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display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single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word.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5302" y="3365119"/>
            <a:ext cx="19958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Times New Roman"/>
                <a:cs typeface="Times New Roman"/>
              </a:rPr>
              <a:t>It </a:t>
            </a:r>
            <a:r>
              <a:rPr sz="1050" dirty="0">
                <a:latin typeface="Times New Roman"/>
                <a:cs typeface="Times New Roman"/>
              </a:rPr>
              <a:t>takes </a:t>
            </a:r>
            <a:r>
              <a:rPr sz="1050" spc="-5" dirty="0">
                <a:latin typeface="Times New Roman"/>
                <a:cs typeface="Times New Roman"/>
              </a:rPr>
              <a:t>cin </a:t>
            </a:r>
            <a:r>
              <a:rPr sz="1050" dirty="0">
                <a:latin typeface="Times New Roman"/>
                <a:cs typeface="Times New Roman"/>
              </a:rPr>
              <a:t>as a </a:t>
            </a:r>
            <a:r>
              <a:rPr sz="1050" spc="-5" dirty="0">
                <a:latin typeface="Times New Roman"/>
                <a:cs typeface="Times New Roman"/>
              </a:rPr>
              <a:t>first parameter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string variable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second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parameter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86" y="1729485"/>
            <a:ext cx="32169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imes New Roman"/>
                <a:cs typeface="Times New Roman"/>
              </a:rPr>
              <a:t>Access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characters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at()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[]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operator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86" y="2464435"/>
            <a:ext cx="30949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at() function </a:t>
            </a:r>
            <a:r>
              <a:rPr sz="1050" dirty="0">
                <a:latin typeface="Times New Roman"/>
                <a:cs typeface="Times New Roman"/>
              </a:rPr>
              <a:t>takes an </a:t>
            </a:r>
            <a:r>
              <a:rPr sz="1050" spc="-5" dirty="0">
                <a:latin typeface="Times New Roman"/>
                <a:cs typeface="Times New Roman"/>
              </a:rPr>
              <a:t>argument </a:t>
            </a:r>
            <a:r>
              <a:rPr sz="1050" dirty="0">
                <a:latin typeface="Times New Roman"/>
                <a:cs typeface="Times New Roman"/>
              </a:rPr>
              <a:t>pos </a:t>
            </a:r>
            <a:r>
              <a:rPr sz="1050" spc="-5" dirty="0">
                <a:latin typeface="Times New Roman"/>
                <a:cs typeface="Times New Roman"/>
              </a:rPr>
              <a:t>representing the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position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character </a:t>
            </a:r>
            <a:r>
              <a:rPr sz="1050" spc="-10" dirty="0">
                <a:latin typeface="Times New Roman"/>
                <a:cs typeface="Times New Roman"/>
              </a:rPr>
              <a:t>you </a:t>
            </a:r>
            <a:r>
              <a:rPr sz="1050" dirty="0">
                <a:latin typeface="Times New Roman"/>
                <a:cs typeface="Times New Roman"/>
              </a:rPr>
              <a:t>want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access. </a:t>
            </a:r>
            <a:r>
              <a:rPr sz="1050" spc="-10" dirty="0">
                <a:latin typeface="Times New Roman"/>
                <a:cs typeface="Times New Roman"/>
              </a:rPr>
              <a:t>It </a:t>
            </a:r>
            <a:r>
              <a:rPr sz="1050" spc="-5" dirty="0">
                <a:latin typeface="Times New Roman"/>
                <a:cs typeface="Times New Roman"/>
              </a:rPr>
              <a:t>returns the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character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that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position.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5215" y="1123188"/>
            <a:ext cx="4019803" cy="20909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8447" y="3331464"/>
            <a:ext cx="1926336" cy="18288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95215" y="3918203"/>
            <a:ext cx="3944620" cy="530860"/>
            <a:chOff x="4395215" y="3918203"/>
            <a:chExt cx="3944620" cy="5308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5215" y="3918203"/>
              <a:ext cx="3944112" cy="3002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9" y="4219955"/>
              <a:ext cx="2407920" cy="2286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71473" y="4246270"/>
            <a:ext cx="1284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Time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Complexity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8982" y="504190"/>
            <a:ext cx="4368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Accessing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operators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707</Words>
  <Application>Microsoft Macintosh PowerPoint</Application>
  <PresentationFormat>On-screen Show (16:9)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Calibri</vt:lpstr>
      <vt:lpstr>Courier New</vt:lpstr>
      <vt:lpstr>Lucida Sans Unicode</vt:lpstr>
      <vt:lpstr>Times New Roman</vt:lpstr>
      <vt:lpstr>Wingdings</vt:lpstr>
      <vt:lpstr>Office Theme</vt:lpstr>
      <vt:lpstr>PowerPoint Presentation</vt:lpstr>
      <vt:lpstr>Outline</vt:lpstr>
      <vt:lpstr>What are strings?</vt:lpstr>
      <vt:lpstr>WHAT ARE STRINGS?</vt:lpstr>
      <vt:lpstr>Syntax</vt:lpstr>
      <vt:lpstr>Syntax</vt:lpstr>
      <vt:lpstr>Built-in Functions</vt:lpstr>
      <vt:lpstr>PowerPoint Presentation</vt:lpstr>
      <vt:lpstr>Accessing operators</vt:lpstr>
      <vt:lpstr>Length and size</vt:lpstr>
      <vt:lpstr>Built-in Functions</vt:lpstr>
      <vt:lpstr>Built-in Functions</vt:lpstr>
      <vt:lpstr>Built-in Functions</vt:lpstr>
      <vt:lpstr>Built-in Functions</vt:lpstr>
      <vt:lpstr>Built-in Functions</vt:lpstr>
      <vt:lpstr>Built-in Functions</vt:lpstr>
      <vt:lpstr>PowerPoint Presentation</vt:lpstr>
      <vt:lpstr>PowerPoint Presentation</vt:lpstr>
      <vt:lpstr>PowerPoint Presentation</vt:lpstr>
      <vt:lpstr>Problem 1</vt:lpstr>
      <vt:lpstr>Solution</vt:lpstr>
      <vt:lpstr>Collection of 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C++</dc:title>
  <dc:creator>Doaa Mahdy</dc:creator>
  <cp:lastModifiedBy>Nada Gamal Zaki Abdallah</cp:lastModifiedBy>
  <cp:revision>1</cp:revision>
  <dcterms:created xsi:type="dcterms:W3CDTF">2024-04-17T01:53:57Z</dcterms:created>
  <dcterms:modified xsi:type="dcterms:W3CDTF">2024-04-17T02:48:12Z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2024-04-17T00:00:00Z</vt:filetime>
  </property>
</Properties>
</file>