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8" r:id="rId6"/>
    <p:sldId id="269" r:id="rId7"/>
    <p:sldId id="263" r:id="rId8"/>
    <p:sldId id="264" r:id="rId9"/>
    <p:sldId id="265" r:id="rId10"/>
    <p:sldId id="271" r:id="rId11"/>
    <p:sldId id="267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A00"/>
    <a:srgbClr val="D47A02"/>
    <a:srgbClr val="E39A39"/>
    <a:srgbClr val="FE9202"/>
    <a:srgbClr val="1D3A00"/>
    <a:srgbClr val="007033"/>
    <a:srgbClr val="E7FF01"/>
    <a:srgbClr val="5EEC3C"/>
    <a:srgbClr val="990099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57" autoAdjust="0"/>
  </p:normalViewPr>
  <p:slideViewPr>
    <p:cSldViewPr>
      <p:cViewPr varScale="1">
        <p:scale>
          <a:sx n="141" d="100"/>
          <a:sy n="141" d="100"/>
        </p:scale>
        <p:origin x="744" y="-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27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3BB6-D5EE-4651-B39F-5FF1CABDA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5888F-B59B-48C7-9E17-11B152467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71AF5-CFFC-44AB-9DAB-8415D6AE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6ABF7-A3B7-4675-AC74-85DD27F0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444D6-749A-40ED-93CD-026EC31B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5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284F-8922-463E-8C88-EA32E9B3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93970-C4E4-4A1E-AA15-18EB5D049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314DB-8EC4-4853-8784-5588095F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3EF2E-3198-4456-9373-D3AAE588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48946-3E2F-417B-A1E1-B7FF9F1F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1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50A47-66CD-44FF-A82B-0C5F39D66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DB085-84EA-4ADB-8DD4-0F651433E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BD851-5F8C-4735-83F9-8FCB557B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D4518-4EFC-47C7-9086-3D8A250C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199AE-9EEC-4A1F-A892-CDFC8AC5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ADEB82-B212-41B4-A027-5E2817BA81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49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8104-3A57-49F5-9484-CDDBBD78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5C54C-7C50-482B-8708-40F8DFC55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43199-4A01-4586-BA3F-F7B01E7E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F4C73-1305-497E-82BC-3A1316EC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70892-48B4-46DE-A847-C1007E98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7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A5BE-503D-4CC0-B304-06CDDD30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09133-A93C-4945-A350-C6C4B3053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E23F3-BABA-423D-A85D-990322B0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351A4-2B65-4609-8768-64A05829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09679-44D8-44F7-BB4E-C6A3859D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7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D12A-1E25-488D-8511-BDD802E6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AFD4C-45C1-4C65-B76B-2CEEF013A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1D128-84DE-4248-AB5C-7ECB22218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48C64-D369-41A9-87ED-09F83DA1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273FE-F21A-4D9D-91BE-18C1C021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64C2C-ACD9-4435-B969-A8523B89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0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7124-3C3B-479F-9B74-FA1F990F8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222AD-30E2-4727-A288-C6AE9F4AD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FBF49-B101-4E15-ADA5-90DA6C0F5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CC2BC-40CE-4256-BBCD-A718FF59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0637E-0639-4838-BA33-BDDB558DA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4B590-B664-4D8A-A387-A318D766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6D4AB-0125-4ECD-87CD-CFD906C9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F70D5-7449-41B1-946D-8F51C627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4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0A5D-FA32-4571-B9E9-3839DA5A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D2C37-8C81-432A-A843-8DCFD70F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B2AB9-8BEA-452F-BD14-831F8FBF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A9509-6DAF-43E0-83AD-F0B7F4C1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1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A35EE-EDFC-4F6A-9428-32FA2EE4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C9756-F07A-42B9-BE04-FDAA36A5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3F5E9-9613-47FB-B0AE-E6B1F7BD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0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4381-F4F9-4950-8D60-BDAE05ED8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5DE56-9F96-4792-A2C9-4C10858AB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8644D-F43A-4BC5-BB62-37776923B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1B91F-72CE-4F9B-A2E3-563BDA00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EB7B2-82CF-478E-843B-5D20BB18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3CBF4-5910-4D5E-B353-0949A8DC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4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A92B-F8E5-4CAC-9EBE-2448F5841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97EE2-B4DB-42D2-B409-C39BEDDAB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F2AD0-C539-42E0-912A-FF1178A82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5B196-4C2D-48ED-8EE6-AE76818A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06A1A-44EB-4EFA-934A-6AAFA324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58C0D-3C01-4919-B9C9-05841323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2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9CBBE-1725-46E6-9424-C73CC0F22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EDD1D-A1FD-44FE-B260-2147B2360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F37A6-D41F-4908-A7B7-3FBBBD7E7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C00F8-E137-4A4A-8DA7-85C3E2B11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6F703-302F-490E-96B0-A4E9617CB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BE8820-4982-46E0-8DDF-675A91480151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49068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spruce.com/growing-prickly-pear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tslearningakarmazyan.files.wordpres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4242" y="739290"/>
            <a:ext cx="3690793" cy="2166835"/>
          </a:xfrm>
        </p:spPr>
        <p:txBody>
          <a:bodyPr anchor="b">
            <a:normAutofit/>
          </a:bodyPr>
          <a:lstStyle/>
          <a:p>
            <a:pPr marL="0" marR="0" algn="l">
              <a:spcBef>
                <a:spcPts val="0"/>
              </a:spcBef>
              <a:spcAft>
                <a:spcPts val="800"/>
              </a:spcAft>
            </a:pPr>
            <a:r>
              <a:rPr lang="en-US" sz="35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optimization </a:t>
            </a:r>
            <a:br>
              <a:rPr lang="en-US" sz="35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en-US" sz="35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transporting  crops to a city.</a:t>
            </a:r>
            <a:endParaRPr lang="en-US" sz="3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7669" y="3487980"/>
            <a:ext cx="3483937" cy="1299156"/>
          </a:xfrm>
        </p:spPr>
        <p:txBody>
          <a:bodyPr anchor="t">
            <a:normAutofit fontScale="25000" lnSpcReduction="20000"/>
          </a:bodyPr>
          <a:lstStyle/>
          <a:p>
            <a:pPr algn="l"/>
            <a:r>
              <a:rPr lang="en-US" sz="4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Prepared by:</a:t>
            </a: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Mahmoud Zain Sabto 180501448</a:t>
            </a:r>
          </a:p>
          <a:p>
            <a:pPr algn="l"/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Oubai Nasrallah 170501632.</a:t>
            </a: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Salem Zeidan 190501142.</a:t>
            </a: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Razan Abusabrah 190501492.</a:t>
            </a: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fr-FR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Khalid Saud 180501244.</a:t>
            </a: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en-US" sz="400" dirty="0"/>
          </a:p>
        </p:txBody>
      </p:sp>
      <p:sp>
        <p:nvSpPr>
          <p:cNvPr id="25" name="Freeform: Shape 2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51435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4" descr="A railroad extending through the desert">
            <a:extLst>
              <a:ext uri="{FF2B5EF4-FFF2-40B4-BE49-F238E27FC236}">
                <a16:creationId xmlns:a16="http://schemas.microsoft.com/office/drawing/2014/main" id="{4DC85919-C4E7-4D3E-9909-D573606F2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26"/>
          <a:stretch/>
        </p:blipFill>
        <p:spPr>
          <a:xfrm>
            <a:off x="20" y="10"/>
            <a:ext cx="4518095" cy="51434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Vegetables on display at a market">
            <a:extLst>
              <a:ext uri="{FF2B5EF4-FFF2-40B4-BE49-F238E27FC236}">
                <a16:creationId xmlns:a16="http://schemas.microsoft.com/office/drawing/2014/main" id="{CEE0D14E-655A-4D09-90AA-1EE4AA100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36" r="4374"/>
          <a:stretch/>
        </p:blipFill>
        <p:spPr>
          <a:xfrm>
            <a:off x="3088140" y="10"/>
            <a:ext cx="6055860" cy="51434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58"/>
            <a:ext cx="5894850" cy="514385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58"/>
            <a:ext cx="5573380" cy="514385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05C01-D06F-4832-92ED-BCCCC4E0350A}"/>
              </a:ext>
            </a:extLst>
          </p:cNvPr>
          <p:cNvSpPr txBox="1"/>
          <p:nvPr/>
        </p:nvSpPr>
        <p:spPr>
          <a:xfrm>
            <a:off x="603504" y="273843"/>
            <a:ext cx="3949616" cy="994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latin typeface="+mj-lt"/>
                <a:ea typeface="+mj-ea"/>
                <a:cs typeface="+mj-cs"/>
              </a:rPr>
              <a:t>discussion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1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1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100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3ACD8-4F3A-4179-AE45-E3232F863731}"/>
              </a:ext>
            </a:extLst>
          </p:cNvPr>
          <p:cNvSpPr txBox="1"/>
          <p:nvPr/>
        </p:nvSpPr>
        <p:spPr>
          <a:xfrm>
            <a:off x="296260" y="1516950"/>
            <a:ext cx="3664920" cy="3115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effectLst/>
              </a:rPr>
              <a:t> should the  transpiration company keep shipping these good separately or combining them would be easier? </a:t>
            </a:r>
          </a:p>
          <a:p>
            <a:pPr marL="22860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500" dirty="0">
              <a:effectLst/>
            </a:endParaRPr>
          </a:p>
          <a:p>
            <a:pPr marL="342900" marR="0" indent="-28575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500" dirty="0">
                <a:effectLst/>
              </a:rPr>
              <a:t> it could happen but we need to make sure the goods doesn’t collapse on top of the fruits.</a:t>
            </a:r>
          </a:p>
          <a:p>
            <a:pPr marL="342900" marR="0" indent="-28575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500" dirty="0">
                <a:effectLst/>
              </a:rPr>
              <a:t> we need to package the goods according to what type of fruits or vegetables are.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8897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gnifying glass on clear background">
            <a:extLst>
              <a:ext uri="{FF2B5EF4-FFF2-40B4-BE49-F238E27FC236}">
                <a16:creationId xmlns:a16="http://schemas.microsoft.com/office/drawing/2014/main" id="{D34184B3-6FF4-45FC-BFD4-2873987D2B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1"/>
          <a:stretch/>
        </p:blipFill>
        <p:spPr>
          <a:xfrm>
            <a:off x="6744" y="0"/>
            <a:ext cx="9143980" cy="51434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218E33-37D7-4D63-9055-29D1CB9E104F}"/>
              </a:ext>
            </a:extLst>
          </p:cNvPr>
          <p:cNvSpPr txBox="1"/>
          <p:nvPr/>
        </p:nvSpPr>
        <p:spPr>
          <a:xfrm>
            <a:off x="2434130" y="281176"/>
            <a:ext cx="4039820" cy="610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6C39B-4DD6-47DF-A440-3559383DE7F2}"/>
              </a:ext>
            </a:extLst>
          </p:cNvPr>
          <p:cNvSpPr txBox="1"/>
          <p:nvPr/>
        </p:nvSpPr>
        <p:spPr>
          <a:xfrm>
            <a:off x="448965" y="1350110"/>
            <a:ext cx="794066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Iannotti, M. (2021, February).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Grow Prickly Pear Cactus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Marie Iannotti.   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https://www.thespruce.com/growing-prickly-pear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Winston, W. L. (1990). </a:t>
            </a:r>
            <a:r>
              <a:rPr lang="en-US" sz="16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Operations Research: Applications and Algorithms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P.W.S.-Kent Publishing Co.,U.S. 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https://itslearningakarmazyan.files.wordpress.com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Topcu I. and Kabak O., 2016, Introduction to Operations Research, Lecture Notes.</a:t>
            </a:r>
          </a:p>
          <a:p>
            <a:pPr marL="285750" indent="-285750">
              <a:buFontTx/>
              <a:buChar char="-"/>
            </a:pP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Paltrinieri, G. (2000). </a:t>
            </a:r>
            <a:r>
              <a:rPr lang="en-US" sz="16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(postharvest) handling of fresh fruits and vegetables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food and agriculture organization of the united nations.</a:t>
            </a:r>
          </a:p>
          <a:p>
            <a:pPr marL="285750" indent="-285750">
              <a:buFontTx/>
              <a:buChar char="-"/>
            </a:pPr>
            <a:endParaRPr lang="en-US" sz="160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167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656" y="0"/>
            <a:ext cx="7824687" cy="51435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1206" y="0"/>
            <a:ext cx="7441587" cy="51435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360" y="274320"/>
            <a:ext cx="5677279" cy="966178"/>
          </a:xfrm>
        </p:spPr>
        <p:txBody>
          <a:bodyPr anchor="ctr">
            <a:normAutofit/>
          </a:bodyPr>
          <a:lstStyle/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abstract: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176" y="1467612"/>
            <a:ext cx="5895648" cy="3018663"/>
          </a:xfrm>
        </p:spPr>
        <p:txBody>
          <a:bodyPr anchor="t">
            <a:normAutofit/>
          </a:bodyPr>
          <a:lstStyle/>
          <a:p>
            <a:r>
              <a:rPr lang="en-US" sz="1800" dirty="0"/>
              <a:t>This project provides valuable insights into the solution of a real-life problem on finding the best configuration of transportation of crops to a city.</a:t>
            </a:r>
          </a:p>
          <a:p>
            <a:r>
              <a:rPr lang="en-US" sz="1800" dirty="0"/>
              <a:t> in order to achieve the lowest cost possible. </a:t>
            </a:r>
          </a:p>
          <a:p>
            <a:endParaRPr lang="en-US" sz="1800" dirty="0"/>
          </a:p>
          <a:p>
            <a:r>
              <a:rPr lang="en-US" sz="1800" dirty="0"/>
              <a:t>Since transporting goods is one of the major costs of any company, minimizing its cost is a necessity.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3504" y="1084120"/>
            <a:ext cx="2712642" cy="3282429"/>
          </a:xfrm>
        </p:spPr>
        <p:txBody>
          <a:bodyPr anchor="ctr"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0727" y="0"/>
            <a:ext cx="5460987" cy="51435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2168" y="0"/>
            <a:ext cx="5249546" cy="51435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0" y="1049274"/>
            <a:ext cx="4126375" cy="335356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As the world began to grow, farms and factories had to be relocated to areas outside of cities.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 we now must think about the cost of transporting goods, which was easy and close before the Industrial Revolution.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With the growth of cities came to the development of transportation methods such as trains, aircraft, trucks, and ships capable of transporting tons of goods.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726321-02CE-4FFB-A803-44AAC70D59C7}"/>
              </a:ext>
            </a:extLst>
          </p:cNvPr>
          <p:cNvSpPr txBox="1"/>
          <p:nvPr/>
        </p:nvSpPr>
        <p:spPr>
          <a:xfrm>
            <a:off x="4675747" y="602493"/>
            <a:ext cx="3985902" cy="994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latin typeface="+mj-lt"/>
                <a:ea typeface="+mj-ea"/>
                <a:cs typeface="+mj-cs"/>
              </a:rPr>
              <a:t> distribution of the corps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06"/>
            <a:ext cx="4206915" cy="438020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High speed train with motion blur effect">
            <a:extLst>
              <a:ext uri="{FF2B5EF4-FFF2-40B4-BE49-F238E27FC236}">
                <a16:creationId xmlns:a16="http://schemas.microsoft.com/office/drawing/2014/main" id="{0227A50C-DF58-4781-9DA0-248D21DB2D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8" r="31428" b="2"/>
          <a:stretch/>
        </p:blipFill>
        <p:spPr>
          <a:xfrm>
            <a:off x="1" y="-1"/>
            <a:ext cx="4081394" cy="4241204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054E6E-4F35-4A09-B735-1874C04D9CE3}"/>
              </a:ext>
            </a:extLst>
          </p:cNvPr>
          <p:cNvSpPr/>
          <p:nvPr/>
        </p:nvSpPr>
        <p:spPr>
          <a:xfrm>
            <a:off x="4547518" y="1808225"/>
            <a:ext cx="4242359" cy="2669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</a:rPr>
              <a:t>Istanbul is a big city, </a:t>
            </a:r>
            <a:r>
              <a:rPr lang="en-US" sz="1200" dirty="0"/>
              <a:t>and </a:t>
            </a:r>
            <a:r>
              <a:rPr lang="en-US" sz="1200" dirty="0">
                <a:effectLst/>
              </a:rPr>
              <a:t>it requires a lot of crops, the crops are distributed from farms to </a:t>
            </a:r>
            <a:r>
              <a:rPr lang="en-US" sz="1200" b="1" dirty="0">
                <a:effectLst/>
              </a:rPr>
              <a:t>7 major warehouses</a:t>
            </a:r>
            <a:r>
              <a:rPr lang="en-US" sz="1200" dirty="0">
                <a:effectLst/>
              </a:rPr>
              <a:t> in the city.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200" dirty="0">
              <a:effectLst/>
            </a:endParaRP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</a:rPr>
              <a:t>there are </a:t>
            </a:r>
            <a:r>
              <a:rPr lang="en-US" sz="1200" b="1" dirty="0">
                <a:effectLst/>
              </a:rPr>
              <a:t>4 major farms</a:t>
            </a:r>
            <a:r>
              <a:rPr lang="en-US" sz="1200" dirty="0">
                <a:effectLst/>
              </a:rPr>
              <a:t> that supply these warehouses with fruits and vegetables, the demand and production capability and the cost of transporting the crops is shown in table</a:t>
            </a:r>
            <a:r>
              <a:rPr lang="en-US" sz="1000" dirty="0">
                <a:effectLst/>
              </a:rPr>
              <a:t>(1)</a:t>
            </a:r>
            <a:r>
              <a:rPr lang="en-US" sz="1200" dirty="0"/>
              <a:t>.</a:t>
            </a:r>
            <a:r>
              <a:rPr lang="en-US" sz="1200" dirty="0">
                <a:effectLst/>
              </a:rPr>
              <a:t>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200" dirty="0">
              <a:effectLst/>
            </a:endParaRP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</a:rPr>
              <a:t>we will determine the optimal configuration of transporting </a:t>
            </a:r>
            <a:r>
              <a:rPr lang="en-US" sz="1200" b="1" dirty="0">
                <a:effectLst/>
              </a:rPr>
              <a:t>2 categories</a:t>
            </a:r>
            <a:r>
              <a:rPr lang="en-US" sz="1200" dirty="0">
                <a:effectLst/>
              </a:rPr>
              <a:t> (fruits and vegetables).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2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effectLst/>
              </a:rPr>
              <a:t>* (demand and production are by KG, cost is by TL  per 1GK).</a:t>
            </a:r>
            <a:endParaRPr lang="en-US" sz="1200" b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288" y="227693"/>
            <a:ext cx="3250692" cy="44225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066" y="1538015"/>
            <a:ext cx="2763774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0D927-4755-4C1E-BFC2-51C02D6C9AB2}"/>
              </a:ext>
            </a:extLst>
          </p:cNvPr>
          <p:cNvSpPr txBox="1"/>
          <p:nvPr/>
        </p:nvSpPr>
        <p:spPr>
          <a:xfrm>
            <a:off x="445207" y="1591322"/>
            <a:ext cx="2866644" cy="2829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Cost tables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2276B-7C0A-4946-94D6-0E02E83D4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55" t="38186" r="6573" b="26223"/>
          <a:stretch/>
        </p:blipFill>
        <p:spPr>
          <a:xfrm>
            <a:off x="3587629" y="911921"/>
            <a:ext cx="5412816" cy="3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7661" y="210280"/>
            <a:ext cx="8579095" cy="138319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96BA2-E1A5-4267-A54C-9E47CC022FC3}"/>
              </a:ext>
            </a:extLst>
          </p:cNvPr>
          <p:cNvSpPr txBox="1"/>
          <p:nvPr/>
        </p:nvSpPr>
        <p:spPr>
          <a:xfrm>
            <a:off x="332401" y="945200"/>
            <a:ext cx="8354890" cy="69783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 functions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8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2558" y="1141719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7208" y="1947627"/>
            <a:ext cx="0" cy="27432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CA7231A-339A-46AD-97C4-888F9A91C1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44" t="23520" r="8416" b="24695"/>
          <a:stretch/>
        </p:blipFill>
        <p:spPr>
          <a:xfrm>
            <a:off x="341241" y="1699741"/>
            <a:ext cx="3772643" cy="2991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4F628C-7A93-4D0F-812E-5B2EA5AC4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680" t="31944" r="8250" b="20311"/>
          <a:stretch/>
        </p:blipFill>
        <p:spPr>
          <a:xfrm>
            <a:off x="4877410" y="1960930"/>
            <a:ext cx="3657176" cy="280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1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56565"/>
            <a:ext cx="9036544" cy="3069979"/>
            <a:chOff x="1" y="2075420"/>
            <a:chExt cx="12048729" cy="40933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A0007DC4-BDB5-468B-81CF-3006D514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513686"/>
            <a:ext cx="3488307" cy="146330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600" b="1" dirty="0">
                <a:solidFill>
                  <a:schemeClr val="bg1"/>
                </a:solidFill>
                <a:effectLst/>
              </a:rPr>
              <a:t>Fruits: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9DD25-7738-43C8-9853-580E8D3B695B}"/>
              </a:ext>
            </a:extLst>
          </p:cNvPr>
          <p:cNvSpPr txBox="1"/>
          <p:nvPr/>
        </p:nvSpPr>
        <p:spPr>
          <a:xfrm>
            <a:off x="3893408" y="496348"/>
            <a:ext cx="4564108" cy="157529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571500" marR="0" indent="-5715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4400" b="1" u="sng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transporting the Fruits will cost </a:t>
            </a:r>
            <a:r>
              <a:rPr lang="en-US" sz="4400" b="1" u="sng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3747.50</a:t>
            </a:r>
            <a:r>
              <a:rPr lang="en-US" sz="4400" u="sng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="1" u="sng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TL</a:t>
            </a:r>
            <a:r>
              <a:rPr lang="en-US" sz="4400" u="sng" dirty="0">
                <a:solidFill>
                  <a:schemeClr val="bg1"/>
                </a:solidFill>
                <a:effectLst/>
              </a:rPr>
              <a:t>.</a:t>
            </a:r>
          </a:p>
          <a:p>
            <a:pPr marL="571500" marR="0" indent="-5715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farm 1: </a:t>
            </a:r>
            <a:r>
              <a:rPr lang="en-US" sz="44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300</a:t>
            </a:r>
            <a:r>
              <a:rPr lang="en-US" sz="4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KG to WH 1 &amp; </a:t>
            </a:r>
            <a:r>
              <a:rPr lang="en-US" sz="44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sz="4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KG to WH 2</a:t>
            </a:r>
          </a:p>
          <a:p>
            <a:pPr marL="571500" marR="0" indent="-5715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farm 2: </a:t>
            </a:r>
            <a:r>
              <a:rPr lang="en-US" sz="44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200</a:t>
            </a:r>
            <a:r>
              <a:rPr lang="en-US" sz="4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KG to WH 2 &amp; </a:t>
            </a:r>
            <a:r>
              <a:rPr lang="en-US" sz="44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300</a:t>
            </a:r>
            <a:r>
              <a:rPr lang="en-US" sz="4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KG to WH 3 &amp; </a:t>
            </a:r>
            <a:r>
              <a:rPr lang="en-US" sz="44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4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KG to WH 4</a:t>
            </a:r>
          </a:p>
          <a:p>
            <a:pPr marL="571500" marR="0" indent="-5715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farm 3: </a:t>
            </a:r>
            <a:r>
              <a:rPr lang="en-US" sz="44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400</a:t>
            </a:r>
            <a:r>
              <a:rPr lang="en-US" sz="4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KG to WH 4 &amp; </a:t>
            </a:r>
            <a:r>
              <a:rPr lang="en-US" sz="44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150</a:t>
            </a:r>
            <a:r>
              <a:rPr lang="en-US" sz="4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KG to WH 5</a:t>
            </a:r>
          </a:p>
          <a:p>
            <a:pPr marL="571500" marR="0" indent="-5715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farm 4: 50KG to WH 5 &amp; 100KG to WH 6 &amp; 150KG to WH 7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828610" y="781954"/>
            <a:ext cx="2097346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1116866"/>
            <a:ext cx="41148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05588"/>
            <a:ext cx="4571997" cy="533439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485051" y="4386794"/>
            <a:ext cx="964406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2047638"/>
            <a:ext cx="304800" cy="322326"/>
            <a:chOff x="215328" y="-46937"/>
            <a:chExt cx="304800" cy="277384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BA285B6-39A2-4A76-8764-33CE0E6922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929" t="28830" r="6641" b="59223"/>
          <a:stretch/>
        </p:blipFill>
        <p:spPr>
          <a:xfrm>
            <a:off x="308781" y="2487748"/>
            <a:ext cx="8606382" cy="18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56565"/>
            <a:ext cx="9036544" cy="3069979"/>
            <a:chOff x="1" y="2075420"/>
            <a:chExt cx="12048729" cy="4093306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6A56960-A9E8-451A-96B3-45E723F1B418}"/>
              </a:ext>
            </a:extLst>
          </p:cNvPr>
          <p:cNvSpPr txBox="1"/>
          <p:nvPr/>
        </p:nvSpPr>
        <p:spPr>
          <a:xfrm>
            <a:off x="473202" y="513686"/>
            <a:ext cx="3488307" cy="146330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600" b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Vegetables: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C90571B-1FAB-4498-815B-8F09510FA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560" y="513689"/>
            <a:ext cx="4556238" cy="1581497"/>
          </a:xfrm>
          <a:noFill/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571500" marR="0" indent="-5715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700" b="1" u="sng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transporting the Vegetables will cost </a:t>
            </a:r>
            <a:r>
              <a:rPr lang="en-US" sz="3700" b="1" u="sng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3508 </a:t>
            </a:r>
            <a:r>
              <a:rPr lang="en-US" sz="3700" b="1" u="sng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TL.</a:t>
            </a:r>
            <a:endParaRPr lang="en-US" sz="3700" u="sng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71500" marR="0" indent="-5715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7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farm 1: </a:t>
            </a:r>
            <a:r>
              <a:rPr lang="en-US" sz="37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250</a:t>
            </a:r>
            <a:r>
              <a:rPr lang="en-US" sz="37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KG to WH 1&amp; </a:t>
            </a:r>
            <a:r>
              <a:rPr lang="en-US" sz="37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sz="37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KG to WH 2</a:t>
            </a:r>
          </a:p>
          <a:p>
            <a:pPr marL="571500" marR="0" indent="-5715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7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farm 2: </a:t>
            </a:r>
            <a:r>
              <a:rPr lang="en-US" sz="37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37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KG to WH 2 &amp; </a:t>
            </a:r>
            <a:r>
              <a:rPr lang="en-US" sz="37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200</a:t>
            </a:r>
            <a:r>
              <a:rPr lang="en-US" sz="37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KG to WH 3 &amp; </a:t>
            </a:r>
            <a:r>
              <a:rPr lang="en-US" sz="37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250</a:t>
            </a:r>
            <a:r>
              <a:rPr lang="en-US" sz="37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KG to WH 4</a:t>
            </a:r>
          </a:p>
          <a:p>
            <a:pPr marL="571500" marR="0" indent="-5715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7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farm 3: </a:t>
            </a:r>
            <a:r>
              <a:rPr lang="en-US" sz="37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37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KG to WH 4 &amp; </a:t>
            </a:r>
            <a:r>
              <a:rPr lang="en-US" sz="37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37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KG to WH 5 &amp; </a:t>
            </a:r>
            <a:r>
              <a:rPr lang="en-US" sz="37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200</a:t>
            </a:r>
            <a:r>
              <a:rPr lang="en-US" sz="37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KG to WH 6</a:t>
            </a:r>
          </a:p>
          <a:p>
            <a:pPr marL="571500" marR="0" indent="-5715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7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farm 4: </a:t>
            </a:r>
            <a:r>
              <a:rPr lang="en-US" sz="37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sz="37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KG to WH 5 &amp; </a:t>
            </a:r>
            <a:r>
              <a:rPr lang="en-US" sz="37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350</a:t>
            </a:r>
            <a:r>
              <a:rPr lang="en-US" sz="37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KG to WH 7 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828610" y="781954"/>
            <a:ext cx="2097346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1116866"/>
            <a:ext cx="411480" cy="549007"/>
            <a:chOff x="7029447" y="3514725"/>
            <a:chExt cx="1285875" cy="54900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05588"/>
            <a:ext cx="4571997" cy="533439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485051" y="4386794"/>
            <a:ext cx="964406" cy="549007"/>
            <a:chOff x="7029447" y="3514725"/>
            <a:chExt cx="1285875" cy="549007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2047638"/>
            <a:ext cx="304800" cy="322326"/>
            <a:chOff x="215328" y="-46937"/>
            <a:chExt cx="304800" cy="2773841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88A8A0D-A146-431D-A826-C2E5108BDA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00" t="69253" r="6580" b="18750"/>
          <a:stretch/>
        </p:blipFill>
        <p:spPr>
          <a:xfrm>
            <a:off x="304742" y="2520566"/>
            <a:ext cx="8625162" cy="185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2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Vegetables on display at a market">
            <a:extLst>
              <a:ext uri="{FF2B5EF4-FFF2-40B4-BE49-F238E27FC236}">
                <a16:creationId xmlns:a16="http://schemas.microsoft.com/office/drawing/2014/main" id="{CEE0D14E-655A-4D09-90AA-1EE4AA100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36" r="4374"/>
          <a:stretch/>
        </p:blipFill>
        <p:spPr>
          <a:xfrm>
            <a:off x="3088140" y="10"/>
            <a:ext cx="6055860" cy="514349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58"/>
            <a:ext cx="5894850" cy="514385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58"/>
            <a:ext cx="5573380" cy="514385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05C01-D06F-4832-92ED-BCCCC4E0350A}"/>
              </a:ext>
            </a:extLst>
          </p:cNvPr>
          <p:cNvSpPr txBox="1"/>
          <p:nvPr/>
        </p:nvSpPr>
        <p:spPr>
          <a:xfrm>
            <a:off x="603504" y="273843"/>
            <a:ext cx="3949616" cy="994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latin typeface="+mj-lt"/>
                <a:ea typeface="+mj-ea"/>
                <a:cs typeface="+mj-cs"/>
              </a:rPr>
              <a:t>discussion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1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1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100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3ACD8-4F3A-4179-AE45-E3232F863731}"/>
              </a:ext>
            </a:extLst>
          </p:cNvPr>
          <p:cNvSpPr txBox="1"/>
          <p:nvPr/>
        </p:nvSpPr>
        <p:spPr>
          <a:xfrm>
            <a:off x="296259" y="1516950"/>
            <a:ext cx="3512215" cy="3115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effectLst/>
              </a:rPr>
              <a:t> why is the cost of transporting fruits higher than the cost of transporting vegetables? </a:t>
            </a:r>
          </a:p>
          <a:p>
            <a:pPr marL="22860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500" dirty="0">
              <a:effectLst/>
            </a:endParaRPr>
          </a:p>
          <a:p>
            <a:pPr marL="342900" marR="0" indent="-28575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500" dirty="0">
                <a:effectLst/>
              </a:rPr>
              <a:t>Cost in real life will vary for different circumstances.</a:t>
            </a:r>
          </a:p>
          <a:p>
            <a:pPr marL="342900" marR="0" indent="-28575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500" dirty="0">
                <a:effectLst/>
              </a:rPr>
              <a:t>fruits are packaged and handled much more carefully than vegetables which affect the cost directly.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417449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614</Words>
  <Application>Microsoft Office PowerPoint</Application>
  <PresentationFormat>On-screen Show (16:9)</PresentationFormat>
  <Paragraphs>67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optimization  of transporting  crops to a city.</vt:lpstr>
      <vt:lpstr>abstract:</vt:lpstr>
      <vt:lpstr>introduction</vt:lpstr>
      <vt:lpstr>PowerPoint Presentation</vt:lpstr>
      <vt:lpstr>PowerPoint Presentation</vt:lpstr>
      <vt:lpstr>PowerPoint Presentation</vt:lpstr>
      <vt:lpstr>Fruits: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2021-05-30T14:57:00Z</dcterms:modified>
</cp:coreProperties>
</file>