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566FC99-75F0-492C-9032-4C33F0A009F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EF89866-D9A0-469F-97F6-83D8EB9B2321}">
      <dgm:prSet/>
      <dgm:spPr/>
      <dgm:t>
        <a:bodyPr/>
        <a:lstStyle/>
        <a:p>
          <a:r>
            <a:rPr lang="en-US"/>
            <a:t>we will try and run the simulation on the crops (tomatoes, hot peppers) that are grown in Heinz farms.</a:t>
          </a:r>
        </a:p>
      </dgm:t>
    </dgm:pt>
    <dgm:pt modelId="{713A3A26-8EF8-4022-9B78-8E52125EFE86}" type="parTrans" cxnId="{9776F31A-C404-443D-9297-9B0136C1C1B2}">
      <dgm:prSet/>
      <dgm:spPr/>
      <dgm:t>
        <a:bodyPr/>
        <a:lstStyle/>
        <a:p>
          <a:endParaRPr lang="en-US"/>
        </a:p>
      </dgm:t>
    </dgm:pt>
    <dgm:pt modelId="{F9C1759D-0D60-4EB1-8A14-EE6D4C2A077C}" type="sibTrans" cxnId="{9776F31A-C404-443D-9297-9B0136C1C1B2}">
      <dgm:prSet/>
      <dgm:spPr/>
      <dgm:t>
        <a:bodyPr/>
        <a:lstStyle/>
        <a:p>
          <a:endParaRPr lang="en-US"/>
        </a:p>
      </dgm:t>
    </dgm:pt>
    <dgm:pt modelId="{EC2D9995-9F4D-4AD6-A0E3-70ACC3C6595D}">
      <dgm:prSet/>
      <dgm:spPr/>
      <dgm:t>
        <a:bodyPr/>
        <a:lstStyle/>
        <a:p>
          <a:r>
            <a:rPr lang="en-US"/>
            <a:t>while keeping into consideration the characteristics of each farm.</a:t>
          </a:r>
        </a:p>
      </dgm:t>
    </dgm:pt>
    <dgm:pt modelId="{EF35B01D-FB26-4488-9F7C-640884D927E4}" type="parTrans" cxnId="{7BE650CB-15C4-4919-970C-DFF1A635E7CF}">
      <dgm:prSet/>
      <dgm:spPr/>
      <dgm:t>
        <a:bodyPr/>
        <a:lstStyle/>
        <a:p>
          <a:endParaRPr lang="en-US"/>
        </a:p>
      </dgm:t>
    </dgm:pt>
    <dgm:pt modelId="{7D9E6BD3-7F59-40DD-A59A-D77A12E22E3F}" type="sibTrans" cxnId="{7BE650CB-15C4-4919-970C-DFF1A635E7CF}">
      <dgm:prSet/>
      <dgm:spPr/>
      <dgm:t>
        <a:bodyPr/>
        <a:lstStyle/>
        <a:p>
          <a:endParaRPr lang="en-US"/>
        </a:p>
      </dgm:t>
    </dgm:pt>
    <dgm:pt modelId="{F552BE28-6467-4528-9848-E8C80865EB3D}" type="pres">
      <dgm:prSet presAssocID="{6566FC99-75F0-492C-9032-4C33F0A009F5}" presName="root" presStyleCnt="0">
        <dgm:presLayoutVars>
          <dgm:dir/>
          <dgm:resizeHandles val="exact"/>
        </dgm:presLayoutVars>
      </dgm:prSet>
      <dgm:spPr/>
    </dgm:pt>
    <dgm:pt modelId="{9EB3AADC-F6D3-4540-A1C7-63699CC8D50F}" type="pres">
      <dgm:prSet presAssocID="{BEF89866-D9A0-469F-97F6-83D8EB9B2321}" presName="compNode" presStyleCnt="0"/>
      <dgm:spPr/>
    </dgm:pt>
    <dgm:pt modelId="{191CE3E2-BD47-4AA3-B122-A00C6B81E05C}" type="pres">
      <dgm:prSet presAssocID="{BEF89866-D9A0-469F-97F6-83D8EB9B2321}" presName="bgRect" presStyleLbl="bgShp" presStyleIdx="0" presStyleCnt="2"/>
      <dgm:spPr/>
    </dgm:pt>
    <dgm:pt modelId="{21FED1F3-2AF0-4DCF-9996-EFC4E9AA2619}" type="pres">
      <dgm:prSet presAssocID="{BEF89866-D9A0-469F-97F6-83D8EB9B232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apes"/>
        </a:ext>
      </dgm:extLst>
    </dgm:pt>
    <dgm:pt modelId="{6AC0B62D-960F-43A3-AEA6-2FF8F282EC44}" type="pres">
      <dgm:prSet presAssocID="{BEF89866-D9A0-469F-97F6-83D8EB9B2321}" presName="spaceRect" presStyleCnt="0"/>
      <dgm:spPr/>
    </dgm:pt>
    <dgm:pt modelId="{C7A276FA-47EF-4296-9506-36569E288EB9}" type="pres">
      <dgm:prSet presAssocID="{BEF89866-D9A0-469F-97F6-83D8EB9B2321}" presName="parTx" presStyleLbl="revTx" presStyleIdx="0" presStyleCnt="2">
        <dgm:presLayoutVars>
          <dgm:chMax val="0"/>
          <dgm:chPref val="0"/>
        </dgm:presLayoutVars>
      </dgm:prSet>
      <dgm:spPr/>
    </dgm:pt>
    <dgm:pt modelId="{9CB0127E-60B6-4709-8932-3466E58EB6E7}" type="pres">
      <dgm:prSet presAssocID="{F9C1759D-0D60-4EB1-8A14-EE6D4C2A077C}" presName="sibTrans" presStyleCnt="0"/>
      <dgm:spPr/>
    </dgm:pt>
    <dgm:pt modelId="{870A1253-DFB4-4D43-9DD1-5E8985F3BA7B}" type="pres">
      <dgm:prSet presAssocID="{EC2D9995-9F4D-4AD6-A0E3-70ACC3C6595D}" presName="compNode" presStyleCnt="0"/>
      <dgm:spPr/>
    </dgm:pt>
    <dgm:pt modelId="{8DA49BA8-3FAA-4ADE-9C8A-CA1CE6170FCB}" type="pres">
      <dgm:prSet presAssocID="{EC2D9995-9F4D-4AD6-A0E3-70ACC3C6595D}" presName="bgRect" presStyleLbl="bgShp" presStyleIdx="1" presStyleCnt="2"/>
      <dgm:spPr/>
    </dgm:pt>
    <dgm:pt modelId="{21733878-19BD-45F3-B174-F19A513E7033}" type="pres">
      <dgm:prSet presAssocID="{EC2D9995-9F4D-4AD6-A0E3-70ACC3C6595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n"/>
        </a:ext>
      </dgm:extLst>
    </dgm:pt>
    <dgm:pt modelId="{1821C8CA-3CA2-4060-B31E-4CBF17DE6C26}" type="pres">
      <dgm:prSet presAssocID="{EC2D9995-9F4D-4AD6-A0E3-70ACC3C6595D}" presName="spaceRect" presStyleCnt="0"/>
      <dgm:spPr/>
    </dgm:pt>
    <dgm:pt modelId="{EA5BE51C-41D7-4B4A-AF0E-26A8A8200045}" type="pres">
      <dgm:prSet presAssocID="{EC2D9995-9F4D-4AD6-A0E3-70ACC3C6595D}" presName="parTx" presStyleLbl="revTx" presStyleIdx="1" presStyleCnt="2">
        <dgm:presLayoutVars>
          <dgm:chMax val="0"/>
          <dgm:chPref val="0"/>
        </dgm:presLayoutVars>
      </dgm:prSet>
      <dgm:spPr/>
    </dgm:pt>
  </dgm:ptLst>
  <dgm:cxnLst>
    <dgm:cxn modelId="{9776F31A-C404-443D-9297-9B0136C1C1B2}" srcId="{6566FC99-75F0-492C-9032-4C33F0A009F5}" destId="{BEF89866-D9A0-469F-97F6-83D8EB9B2321}" srcOrd="0" destOrd="0" parTransId="{713A3A26-8EF8-4022-9B78-8E52125EFE86}" sibTransId="{F9C1759D-0D60-4EB1-8A14-EE6D4C2A077C}"/>
    <dgm:cxn modelId="{84CE9186-42A9-4046-8B00-B112D7A00D24}" type="presOf" srcId="{6566FC99-75F0-492C-9032-4C33F0A009F5}" destId="{F552BE28-6467-4528-9848-E8C80865EB3D}" srcOrd="0" destOrd="0" presId="urn:microsoft.com/office/officeart/2018/2/layout/IconVerticalSolidList"/>
    <dgm:cxn modelId="{73384DAB-7EC3-4EF2-8628-07BFD0945E33}" type="presOf" srcId="{EC2D9995-9F4D-4AD6-A0E3-70ACC3C6595D}" destId="{EA5BE51C-41D7-4B4A-AF0E-26A8A8200045}" srcOrd="0" destOrd="0" presId="urn:microsoft.com/office/officeart/2018/2/layout/IconVerticalSolidList"/>
    <dgm:cxn modelId="{7BE650CB-15C4-4919-970C-DFF1A635E7CF}" srcId="{6566FC99-75F0-492C-9032-4C33F0A009F5}" destId="{EC2D9995-9F4D-4AD6-A0E3-70ACC3C6595D}" srcOrd="1" destOrd="0" parTransId="{EF35B01D-FB26-4488-9F7C-640884D927E4}" sibTransId="{7D9E6BD3-7F59-40DD-A59A-D77A12E22E3F}"/>
    <dgm:cxn modelId="{D91227FE-FD4F-4F29-B287-8B37A45CC232}" type="presOf" srcId="{BEF89866-D9A0-469F-97F6-83D8EB9B2321}" destId="{C7A276FA-47EF-4296-9506-36569E288EB9}" srcOrd="0" destOrd="0" presId="urn:microsoft.com/office/officeart/2018/2/layout/IconVerticalSolidList"/>
    <dgm:cxn modelId="{A1DE7D05-AB1E-4287-8AD0-D2027A9754E6}" type="presParOf" srcId="{F552BE28-6467-4528-9848-E8C80865EB3D}" destId="{9EB3AADC-F6D3-4540-A1C7-63699CC8D50F}" srcOrd="0" destOrd="0" presId="urn:microsoft.com/office/officeart/2018/2/layout/IconVerticalSolidList"/>
    <dgm:cxn modelId="{4937CC98-0D63-4118-B11B-46476232ED49}" type="presParOf" srcId="{9EB3AADC-F6D3-4540-A1C7-63699CC8D50F}" destId="{191CE3E2-BD47-4AA3-B122-A00C6B81E05C}" srcOrd="0" destOrd="0" presId="urn:microsoft.com/office/officeart/2018/2/layout/IconVerticalSolidList"/>
    <dgm:cxn modelId="{17AF5ABC-AD35-4101-9126-197E287F7C19}" type="presParOf" srcId="{9EB3AADC-F6D3-4540-A1C7-63699CC8D50F}" destId="{21FED1F3-2AF0-4DCF-9996-EFC4E9AA2619}" srcOrd="1" destOrd="0" presId="urn:microsoft.com/office/officeart/2018/2/layout/IconVerticalSolidList"/>
    <dgm:cxn modelId="{DE67393C-185D-4797-854E-388AF43E58D2}" type="presParOf" srcId="{9EB3AADC-F6D3-4540-A1C7-63699CC8D50F}" destId="{6AC0B62D-960F-43A3-AEA6-2FF8F282EC44}" srcOrd="2" destOrd="0" presId="urn:microsoft.com/office/officeart/2018/2/layout/IconVerticalSolidList"/>
    <dgm:cxn modelId="{8D819AEE-70D9-4B75-9639-ED81EB1864E5}" type="presParOf" srcId="{9EB3AADC-F6D3-4540-A1C7-63699CC8D50F}" destId="{C7A276FA-47EF-4296-9506-36569E288EB9}" srcOrd="3" destOrd="0" presId="urn:microsoft.com/office/officeart/2018/2/layout/IconVerticalSolidList"/>
    <dgm:cxn modelId="{D97E2420-3E2E-4565-AB77-CF99525AC3C6}" type="presParOf" srcId="{F552BE28-6467-4528-9848-E8C80865EB3D}" destId="{9CB0127E-60B6-4709-8932-3466E58EB6E7}" srcOrd="1" destOrd="0" presId="urn:microsoft.com/office/officeart/2018/2/layout/IconVerticalSolidList"/>
    <dgm:cxn modelId="{70A02319-7416-4C0E-94A9-07171BBFF92B}" type="presParOf" srcId="{F552BE28-6467-4528-9848-E8C80865EB3D}" destId="{870A1253-DFB4-4D43-9DD1-5E8985F3BA7B}" srcOrd="2" destOrd="0" presId="urn:microsoft.com/office/officeart/2018/2/layout/IconVerticalSolidList"/>
    <dgm:cxn modelId="{9621CF4A-48F5-44B4-A993-9F1ACDD95F93}" type="presParOf" srcId="{870A1253-DFB4-4D43-9DD1-5E8985F3BA7B}" destId="{8DA49BA8-3FAA-4ADE-9C8A-CA1CE6170FCB}" srcOrd="0" destOrd="0" presId="urn:microsoft.com/office/officeart/2018/2/layout/IconVerticalSolidList"/>
    <dgm:cxn modelId="{90D68AEF-083E-4387-8C2F-6E5142E1ACB1}" type="presParOf" srcId="{870A1253-DFB4-4D43-9DD1-5E8985F3BA7B}" destId="{21733878-19BD-45F3-B174-F19A513E7033}" srcOrd="1" destOrd="0" presId="urn:microsoft.com/office/officeart/2018/2/layout/IconVerticalSolidList"/>
    <dgm:cxn modelId="{20F9BCED-F9EB-44BB-A5AB-E1961A8EB229}" type="presParOf" srcId="{870A1253-DFB4-4D43-9DD1-5E8985F3BA7B}" destId="{1821C8CA-3CA2-4060-B31E-4CBF17DE6C26}" srcOrd="2" destOrd="0" presId="urn:microsoft.com/office/officeart/2018/2/layout/IconVerticalSolidList"/>
    <dgm:cxn modelId="{16E17280-E0AF-4FC8-BA6B-5A6DA772E056}" type="presParOf" srcId="{870A1253-DFB4-4D43-9DD1-5E8985F3BA7B}" destId="{EA5BE51C-41D7-4B4A-AF0E-26A8A820004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1CE3E2-BD47-4AA3-B122-A00C6B81E05C}">
      <dsp:nvSpPr>
        <dsp:cNvPr id="0" name=""/>
        <dsp:cNvSpPr/>
      </dsp:nvSpPr>
      <dsp:spPr>
        <a:xfrm>
          <a:off x="0" y="665190"/>
          <a:ext cx="9618133" cy="12280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FED1F3-2AF0-4DCF-9996-EFC4E9AA2619}">
      <dsp:nvSpPr>
        <dsp:cNvPr id="0" name=""/>
        <dsp:cNvSpPr/>
      </dsp:nvSpPr>
      <dsp:spPr>
        <a:xfrm>
          <a:off x="371483" y="941500"/>
          <a:ext cx="675424" cy="6754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A276FA-47EF-4296-9506-36569E288EB9}">
      <dsp:nvSpPr>
        <dsp:cNvPr id="0" name=""/>
        <dsp:cNvSpPr/>
      </dsp:nvSpPr>
      <dsp:spPr>
        <a:xfrm>
          <a:off x="1418391" y="665190"/>
          <a:ext cx="819974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1111250">
            <a:lnSpc>
              <a:spcPct val="90000"/>
            </a:lnSpc>
            <a:spcBef>
              <a:spcPct val="0"/>
            </a:spcBef>
            <a:spcAft>
              <a:spcPct val="35000"/>
            </a:spcAft>
            <a:buNone/>
          </a:pPr>
          <a:r>
            <a:rPr lang="en-US" sz="2500" kern="1200"/>
            <a:t>we will try and run the simulation on the crops (tomatoes, hot peppers) that are grown in Heinz farms.</a:t>
          </a:r>
        </a:p>
      </dsp:txBody>
      <dsp:txXfrm>
        <a:off x="1418391" y="665190"/>
        <a:ext cx="8199741" cy="1228044"/>
      </dsp:txXfrm>
    </dsp:sp>
    <dsp:sp modelId="{8DA49BA8-3FAA-4ADE-9C8A-CA1CE6170FCB}">
      <dsp:nvSpPr>
        <dsp:cNvPr id="0" name=""/>
        <dsp:cNvSpPr/>
      </dsp:nvSpPr>
      <dsp:spPr>
        <a:xfrm>
          <a:off x="0" y="2200246"/>
          <a:ext cx="9618133" cy="12280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733878-19BD-45F3-B174-F19A513E7033}">
      <dsp:nvSpPr>
        <dsp:cNvPr id="0" name=""/>
        <dsp:cNvSpPr/>
      </dsp:nvSpPr>
      <dsp:spPr>
        <a:xfrm>
          <a:off x="371483" y="2476556"/>
          <a:ext cx="675424" cy="6754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5BE51C-41D7-4B4A-AF0E-26A8A8200045}">
      <dsp:nvSpPr>
        <dsp:cNvPr id="0" name=""/>
        <dsp:cNvSpPr/>
      </dsp:nvSpPr>
      <dsp:spPr>
        <a:xfrm>
          <a:off x="1418391" y="2200246"/>
          <a:ext cx="819974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1111250">
            <a:lnSpc>
              <a:spcPct val="90000"/>
            </a:lnSpc>
            <a:spcBef>
              <a:spcPct val="0"/>
            </a:spcBef>
            <a:spcAft>
              <a:spcPct val="35000"/>
            </a:spcAft>
            <a:buNone/>
          </a:pPr>
          <a:r>
            <a:rPr lang="en-US" sz="2500" kern="1200"/>
            <a:t>while keeping into consideration the characteristics of each farm.</a:t>
          </a:r>
        </a:p>
      </dsp:txBody>
      <dsp:txXfrm>
        <a:off x="1418391" y="2200246"/>
        <a:ext cx="8199741" cy="122804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CA42EF-43A3-44A5-9F34-10ADAFA78557}"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69FDD-E0CD-4C4F-ACEB-475039B5B0CE}" type="slidenum">
              <a:rPr lang="en-US" smtClean="0"/>
              <a:t>‹#›</a:t>
            </a:fld>
            <a:endParaRPr lang="en-US"/>
          </a:p>
        </p:txBody>
      </p:sp>
    </p:spTree>
    <p:extLst>
      <p:ext uri="{BB962C8B-B14F-4D97-AF65-F5344CB8AC3E}">
        <p14:creationId xmlns:p14="http://schemas.microsoft.com/office/powerpoint/2010/main" val="2810785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A42EF-43A3-44A5-9F34-10ADAFA78557}"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69FDD-E0CD-4C4F-ACEB-475039B5B0CE}" type="slidenum">
              <a:rPr lang="en-US" smtClean="0"/>
              <a:t>‹#›</a:t>
            </a:fld>
            <a:endParaRPr lang="en-US"/>
          </a:p>
        </p:txBody>
      </p:sp>
    </p:spTree>
    <p:extLst>
      <p:ext uri="{BB962C8B-B14F-4D97-AF65-F5344CB8AC3E}">
        <p14:creationId xmlns:p14="http://schemas.microsoft.com/office/powerpoint/2010/main" val="3234575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A42EF-43A3-44A5-9F34-10ADAFA78557}"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69FDD-E0CD-4C4F-ACEB-475039B5B0C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2738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A42EF-43A3-44A5-9F34-10ADAFA78557}"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69FDD-E0CD-4C4F-ACEB-475039B5B0CE}" type="slidenum">
              <a:rPr lang="en-US" smtClean="0"/>
              <a:t>‹#›</a:t>
            </a:fld>
            <a:endParaRPr lang="en-US"/>
          </a:p>
        </p:txBody>
      </p:sp>
    </p:spTree>
    <p:extLst>
      <p:ext uri="{BB962C8B-B14F-4D97-AF65-F5344CB8AC3E}">
        <p14:creationId xmlns:p14="http://schemas.microsoft.com/office/powerpoint/2010/main" val="3706598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A42EF-43A3-44A5-9F34-10ADAFA78557}"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69FDD-E0CD-4C4F-ACEB-475039B5B0C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95970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A42EF-43A3-44A5-9F34-10ADAFA78557}"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69FDD-E0CD-4C4F-ACEB-475039B5B0CE}" type="slidenum">
              <a:rPr lang="en-US" smtClean="0"/>
              <a:t>‹#›</a:t>
            </a:fld>
            <a:endParaRPr lang="en-US"/>
          </a:p>
        </p:txBody>
      </p:sp>
    </p:spTree>
    <p:extLst>
      <p:ext uri="{BB962C8B-B14F-4D97-AF65-F5344CB8AC3E}">
        <p14:creationId xmlns:p14="http://schemas.microsoft.com/office/powerpoint/2010/main" val="1627126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A42EF-43A3-44A5-9F34-10ADAFA78557}"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69FDD-E0CD-4C4F-ACEB-475039B5B0CE}" type="slidenum">
              <a:rPr lang="en-US" smtClean="0"/>
              <a:t>‹#›</a:t>
            </a:fld>
            <a:endParaRPr lang="en-US"/>
          </a:p>
        </p:txBody>
      </p:sp>
    </p:spTree>
    <p:extLst>
      <p:ext uri="{BB962C8B-B14F-4D97-AF65-F5344CB8AC3E}">
        <p14:creationId xmlns:p14="http://schemas.microsoft.com/office/powerpoint/2010/main" val="3303801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A42EF-43A3-44A5-9F34-10ADAFA78557}"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69FDD-E0CD-4C4F-ACEB-475039B5B0CE}" type="slidenum">
              <a:rPr lang="en-US" smtClean="0"/>
              <a:t>‹#›</a:t>
            </a:fld>
            <a:endParaRPr lang="en-US"/>
          </a:p>
        </p:txBody>
      </p:sp>
    </p:spTree>
    <p:extLst>
      <p:ext uri="{BB962C8B-B14F-4D97-AF65-F5344CB8AC3E}">
        <p14:creationId xmlns:p14="http://schemas.microsoft.com/office/powerpoint/2010/main" val="3973421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A42EF-43A3-44A5-9F34-10ADAFA78557}"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69FDD-E0CD-4C4F-ACEB-475039B5B0CE}" type="slidenum">
              <a:rPr lang="en-US" smtClean="0"/>
              <a:t>‹#›</a:t>
            </a:fld>
            <a:endParaRPr lang="en-US"/>
          </a:p>
        </p:txBody>
      </p:sp>
    </p:spTree>
    <p:extLst>
      <p:ext uri="{BB962C8B-B14F-4D97-AF65-F5344CB8AC3E}">
        <p14:creationId xmlns:p14="http://schemas.microsoft.com/office/powerpoint/2010/main" val="3398644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A42EF-43A3-44A5-9F34-10ADAFA78557}"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69FDD-E0CD-4C4F-ACEB-475039B5B0CE}" type="slidenum">
              <a:rPr lang="en-US" smtClean="0"/>
              <a:t>‹#›</a:t>
            </a:fld>
            <a:endParaRPr lang="en-US"/>
          </a:p>
        </p:txBody>
      </p:sp>
    </p:spTree>
    <p:extLst>
      <p:ext uri="{BB962C8B-B14F-4D97-AF65-F5344CB8AC3E}">
        <p14:creationId xmlns:p14="http://schemas.microsoft.com/office/powerpoint/2010/main" val="245975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CA42EF-43A3-44A5-9F34-10ADAFA78557}" type="datetimeFigureOut">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469FDD-E0CD-4C4F-ACEB-475039B5B0CE}" type="slidenum">
              <a:rPr lang="en-US" smtClean="0"/>
              <a:t>‹#›</a:t>
            </a:fld>
            <a:endParaRPr lang="en-US"/>
          </a:p>
        </p:txBody>
      </p:sp>
    </p:spTree>
    <p:extLst>
      <p:ext uri="{BB962C8B-B14F-4D97-AF65-F5344CB8AC3E}">
        <p14:creationId xmlns:p14="http://schemas.microsoft.com/office/powerpoint/2010/main" val="1082687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CA42EF-43A3-44A5-9F34-10ADAFA78557}" type="datetimeFigureOut">
              <a:rPr lang="en-US" smtClean="0"/>
              <a:t>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469FDD-E0CD-4C4F-ACEB-475039B5B0CE}" type="slidenum">
              <a:rPr lang="en-US" smtClean="0"/>
              <a:t>‹#›</a:t>
            </a:fld>
            <a:endParaRPr lang="en-US"/>
          </a:p>
        </p:txBody>
      </p:sp>
    </p:spTree>
    <p:extLst>
      <p:ext uri="{BB962C8B-B14F-4D97-AF65-F5344CB8AC3E}">
        <p14:creationId xmlns:p14="http://schemas.microsoft.com/office/powerpoint/2010/main" val="80203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CA42EF-43A3-44A5-9F34-10ADAFA78557}" type="datetimeFigureOut">
              <a:rPr lang="en-US" smtClean="0"/>
              <a:t>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469FDD-E0CD-4C4F-ACEB-475039B5B0CE}" type="slidenum">
              <a:rPr lang="en-US" smtClean="0"/>
              <a:t>‹#›</a:t>
            </a:fld>
            <a:endParaRPr lang="en-US"/>
          </a:p>
        </p:txBody>
      </p:sp>
    </p:spTree>
    <p:extLst>
      <p:ext uri="{BB962C8B-B14F-4D97-AF65-F5344CB8AC3E}">
        <p14:creationId xmlns:p14="http://schemas.microsoft.com/office/powerpoint/2010/main" val="1262989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CA42EF-43A3-44A5-9F34-10ADAFA78557}" type="datetimeFigureOut">
              <a:rPr lang="en-US" smtClean="0"/>
              <a:t>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469FDD-E0CD-4C4F-ACEB-475039B5B0CE}" type="slidenum">
              <a:rPr lang="en-US" smtClean="0"/>
              <a:t>‹#›</a:t>
            </a:fld>
            <a:endParaRPr lang="en-US"/>
          </a:p>
        </p:txBody>
      </p:sp>
    </p:spTree>
    <p:extLst>
      <p:ext uri="{BB962C8B-B14F-4D97-AF65-F5344CB8AC3E}">
        <p14:creationId xmlns:p14="http://schemas.microsoft.com/office/powerpoint/2010/main" val="9327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CA42EF-43A3-44A5-9F34-10ADAFA78557}" type="datetimeFigureOut">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469FDD-E0CD-4C4F-ACEB-475039B5B0CE}" type="slidenum">
              <a:rPr lang="en-US" smtClean="0"/>
              <a:t>‹#›</a:t>
            </a:fld>
            <a:endParaRPr lang="en-US"/>
          </a:p>
        </p:txBody>
      </p:sp>
    </p:spTree>
    <p:extLst>
      <p:ext uri="{BB962C8B-B14F-4D97-AF65-F5344CB8AC3E}">
        <p14:creationId xmlns:p14="http://schemas.microsoft.com/office/powerpoint/2010/main" val="3618114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CA42EF-43A3-44A5-9F34-10ADAFA78557}" type="datetimeFigureOut">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469FDD-E0CD-4C4F-ACEB-475039B5B0CE}" type="slidenum">
              <a:rPr lang="en-US" smtClean="0"/>
              <a:t>‹#›</a:t>
            </a:fld>
            <a:endParaRPr lang="en-US"/>
          </a:p>
        </p:txBody>
      </p:sp>
    </p:spTree>
    <p:extLst>
      <p:ext uri="{BB962C8B-B14F-4D97-AF65-F5344CB8AC3E}">
        <p14:creationId xmlns:p14="http://schemas.microsoft.com/office/powerpoint/2010/main" val="3111151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CA42EF-43A3-44A5-9F34-10ADAFA78557}" type="datetimeFigureOut">
              <a:rPr lang="en-US" smtClean="0"/>
              <a:t>1/4/2021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D469FDD-E0CD-4C4F-ACEB-475039B5B0CE}" type="slidenum">
              <a:rPr lang="en-US" smtClean="0"/>
              <a:t>‹#›</a:t>
            </a:fld>
            <a:endParaRPr lang="en-US"/>
          </a:p>
        </p:txBody>
      </p:sp>
    </p:spTree>
    <p:extLst>
      <p:ext uri="{BB962C8B-B14F-4D97-AF65-F5344CB8AC3E}">
        <p14:creationId xmlns:p14="http://schemas.microsoft.com/office/powerpoint/2010/main" val="3959814136"/>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E7BAFD56-4ACD-4032-B964-87816C3A198B}"/>
              </a:ext>
            </a:extLst>
          </p:cNvPr>
          <p:cNvPicPr>
            <a:picLocks noChangeAspect="1"/>
          </p:cNvPicPr>
          <p:nvPr/>
        </p:nvPicPr>
        <p:blipFill rotWithShape="1">
          <a:blip r:embed="rId2"/>
          <a:srcRect l="10220" r="12672"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ED2561B5-4341-489E-9EFE-C332D6A32D78}"/>
              </a:ext>
            </a:extLst>
          </p:cNvPr>
          <p:cNvSpPr>
            <a:spLocks noGrp="1"/>
          </p:cNvSpPr>
          <p:nvPr>
            <p:ph type="ctrTitle"/>
          </p:nvPr>
        </p:nvSpPr>
        <p:spPr>
          <a:xfrm>
            <a:off x="668867" y="1678666"/>
            <a:ext cx="4088190" cy="2369093"/>
          </a:xfrm>
        </p:spPr>
        <p:txBody>
          <a:bodyPr>
            <a:normAutofit/>
          </a:bodyPr>
          <a:lstStyle/>
          <a:p>
            <a:pPr algn="l">
              <a:lnSpc>
                <a:spcPct val="90000"/>
              </a:lnSpc>
            </a:pPr>
            <a:r>
              <a:rPr lang="en-US" sz="3000" b="1" dirty="0">
                <a:effectLst/>
                <a:latin typeface="Calibri" panose="020F0502020204030204" pitchFamily="34" charset="0"/>
                <a:ea typeface="Times New Roman" panose="02020603050405020304" pitchFamily="18" charset="0"/>
                <a:cs typeface="Arial" panose="020B0604020202020204" pitchFamily="34" charset="0"/>
              </a:rPr>
              <a:t>system simulation of crops grown in different Heinz's farms.</a:t>
            </a:r>
            <a:br>
              <a:rPr lang="en-US" sz="3000" dirty="0">
                <a:effectLst/>
                <a:latin typeface="Calibri" panose="020F0502020204030204" pitchFamily="34" charset="0"/>
                <a:ea typeface="Times New Roman" panose="02020603050405020304" pitchFamily="18" charset="0"/>
                <a:cs typeface="Arial" panose="020B0604020202020204" pitchFamily="34" charset="0"/>
              </a:rPr>
            </a:br>
            <a:endParaRPr lang="en-US" sz="3000" dirty="0"/>
          </a:p>
        </p:txBody>
      </p:sp>
      <p:cxnSp>
        <p:nvCxnSpPr>
          <p:cNvPr id="25" name="Straight Connector 24">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71304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47452BF-9463-46B3-B25B-E4C90F7E2A0D}"/>
              </a:ext>
            </a:extLst>
          </p:cNvPr>
          <p:cNvSpPr>
            <a:spLocks noGrp="1"/>
          </p:cNvSpPr>
          <p:nvPr>
            <p:ph type="title"/>
          </p:nvPr>
        </p:nvSpPr>
        <p:spPr>
          <a:xfrm>
            <a:off x="673754" y="643467"/>
            <a:ext cx="4203045" cy="1375608"/>
          </a:xfrm>
        </p:spPr>
        <p:txBody>
          <a:bodyPr anchor="ctr">
            <a:normAutofit/>
          </a:bodyPr>
          <a:lstStyle/>
          <a:p>
            <a:r>
              <a:rPr lang="en-US" sz="36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t>South Korea:</a:t>
            </a:r>
            <a:endParaRPr lang="en-US" dirty="0">
              <a:solidFill>
                <a:schemeClr val="bg1"/>
              </a:solidFill>
            </a:endParaRPr>
          </a:p>
        </p:txBody>
      </p:sp>
      <p:sp>
        <p:nvSpPr>
          <p:cNvPr id="3" name="Content Placeholder 2">
            <a:extLst>
              <a:ext uri="{FF2B5EF4-FFF2-40B4-BE49-F238E27FC236}">
                <a16:creationId xmlns:a16="http://schemas.microsoft.com/office/drawing/2014/main" id="{E22375C8-6B2D-430D-B309-AB4FA2CD746D}"/>
              </a:ext>
            </a:extLst>
          </p:cNvPr>
          <p:cNvSpPr>
            <a:spLocks noGrp="1"/>
          </p:cNvSpPr>
          <p:nvPr>
            <p:ph idx="1"/>
          </p:nvPr>
        </p:nvSpPr>
        <p:spPr>
          <a:xfrm>
            <a:off x="673754" y="2160590"/>
            <a:ext cx="3973943" cy="3440110"/>
          </a:xfrm>
        </p:spPr>
        <p:txBody>
          <a:bodyPr>
            <a:normAutofit/>
          </a:bodyPr>
          <a:lstStyle/>
          <a:p>
            <a:pPr marL="0" marR="0" indent="0">
              <a:spcBef>
                <a:spcPts val="0"/>
              </a:spcBef>
              <a:spcAft>
                <a:spcPts val="800"/>
              </a:spcAft>
              <a:buNone/>
            </a:pPr>
            <a:br>
              <a:rPr lang="en-US" sz="24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br>
            <a:br>
              <a:rPr lang="en-US" sz="24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br>
            <a:r>
              <a:rPr lang="en-US" sz="24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t>total unripe crops : 21236</a:t>
            </a:r>
          </a:p>
          <a:p>
            <a:pPr marL="0" marR="0" indent="0">
              <a:spcBef>
                <a:spcPts val="0"/>
              </a:spcBef>
              <a:spcAft>
                <a:spcPts val="800"/>
              </a:spcAft>
              <a:buNone/>
            </a:pPr>
            <a:r>
              <a:rPr lang="en-US" sz="24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t>total ripe crops : 191061</a:t>
            </a:r>
          </a:p>
          <a:p>
            <a:pPr marL="0" marR="0" indent="0">
              <a:spcBef>
                <a:spcPts val="0"/>
              </a:spcBef>
              <a:spcAft>
                <a:spcPts val="800"/>
              </a:spcAft>
              <a:buNone/>
            </a:pPr>
            <a:r>
              <a:rPr lang="en-US" sz="24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t>total spoiled crops : 3551</a:t>
            </a:r>
          </a:p>
          <a:p>
            <a:pPr marL="0" marR="0" indent="0">
              <a:spcBef>
                <a:spcPts val="0"/>
              </a:spcBef>
              <a:spcAft>
                <a:spcPts val="800"/>
              </a:spcAft>
              <a:buNone/>
            </a:pPr>
            <a:r>
              <a:rPr lang="en-US" sz="24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t>rank : 1</a:t>
            </a:r>
          </a:p>
          <a:p>
            <a:pPr marL="0" indent="0">
              <a:buNone/>
            </a:pPr>
            <a:endParaRPr lang="en-US" dirty="0">
              <a:solidFill>
                <a:schemeClr val="bg1"/>
              </a:solidFill>
            </a:endParaRPr>
          </a:p>
          <a:p>
            <a:pPr marL="0" indent="0">
              <a:buNone/>
            </a:pPr>
            <a:endParaRPr lang="en-US" dirty="0">
              <a:solidFill>
                <a:schemeClr val="bg1"/>
              </a:solidFill>
            </a:endParaRPr>
          </a:p>
        </p:txBody>
      </p:sp>
      <p:pic>
        <p:nvPicPr>
          <p:cNvPr id="7" name="Picture 6" descr="A picture containing timeline&#10;&#10;Description automatically generated">
            <a:extLst>
              <a:ext uri="{FF2B5EF4-FFF2-40B4-BE49-F238E27FC236}">
                <a16:creationId xmlns:a16="http://schemas.microsoft.com/office/drawing/2014/main" id="{95606464-5A39-4B22-B826-99FA91DFC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1217467"/>
            <a:ext cx="5143500" cy="4410550"/>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02290210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B4DE-02FC-4A90-9B9F-417B2E6A7AFB}"/>
              </a:ext>
            </a:extLst>
          </p:cNvPr>
          <p:cNvSpPr>
            <a:spLocks noGrp="1"/>
          </p:cNvSpPr>
          <p:nvPr>
            <p:ph type="title"/>
          </p:nvPr>
        </p:nvSpPr>
        <p:spPr>
          <a:xfrm>
            <a:off x="693486" y="765618"/>
            <a:ext cx="8596668" cy="1320800"/>
          </a:xfrm>
        </p:spPr>
        <p:txBody>
          <a:bodyPr>
            <a:normAutofit/>
          </a:bodyPr>
          <a:lstStyle/>
          <a:p>
            <a:r>
              <a:rPr kumimoji="0" lang="en-US" altLang="en-US" b="1" i="0" u="none" strike="noStrike" cap="none" normalizeH="0" baseline="0">
                <a:ln>
                  <a:noFill/>
                </a:ln>
                <a:effectLst/>
                <a:latin typeface="Calibri" panose="020F0502020204030204" pitchFamily="34" charset="0"/>
                <a:ea typeface="Times New Roman" panose="02020603050405020304" pitchFamily="18" charset="0"/>
                <a:cs typeface="Arial" panose="020B0604020202020204" pitchFamily="34" charset="0"/>
              </a:rPr>
              <a:t>the final tab</a:t>
            </a:r>
            <a:r>
              <a:rPr lang="en-US" altLang="en-US" b="1">
                <a:latin typeface="Calibri" panose="020F0502020204030204" pitchFamily="34" charset="0"/>
                <a:ea typeface="Times New Roman" panose="02020603050405020304" pitchFamily="18" charset="0"/>
                <a:cs typeface="Arial" panose="020B0604020202020204" pitchFamily="34" charset="0"/>
              </a:rPr>
              <a:t>le</a:t>
            </a:r>
            <a:r>
              <a:rPr kumimoji="0" lang="en-US" altLang="en-US" b="1" i="0" u="none" strike="noStrike" cap="none" normalizeH="0" baseline="0">
                <a:ln>
                  <a:noFill/>
                </a:ln>
                <a:effectLst/>
                <a:latin typeface="Calibri" panose="020F0502020204030204" pitchFamily="34" charset="0"/>
                <a:ea typeface="Times New Roman" panose="02020603050405020304" pitchFamily="18" charset="0"/>
                <a:cs typeface="Arial" panose="020B0604020202020204" pitchFamily="34" charset="0"/>
              </a:rPr>
              <a:t> of information:</a:t>
            </a:r>
            <a:br>
              <a:rPr kumimoji="0" lang="en-US" altLang="en-US" b="0" i="0" u="none" strike="noStrike" cap="none" normalizeH="0" baseline="0">
                <a:ln>
                  <a:noFill/>
                </a:ln>
                <a:effectLst/>
                <a:latin typeface="Arial" panose="020B0604020202020204" pitchFamily="34" charset="0"/>
              </a:rPr>
            </a:br>
            <a:endParaRPr lang="en-US"/>
          </a:p>
        </p:txBody>
      </p:sp>
      <p:sp>
        <p:nvSpPr>
          <p:cNvPr id="5" name="Rectangle 1">
            <a:extLst>
              <a:ext uri="{FF2B5EF4-FFF2-40B4-BE49-F238E27FC236}">
                <a16:creationId xmlns:a16="http://schemas.microsoft.com/office/drawing/2014/main" id="{84277684-E7EB-4EEA-90A7-4ABF3076AF5B}"/>
              </a:ext>
            </a:extLst>
          </p:cNvPr>
          <p:cNvSpPr>
            <a:spLocks noChangeArrowheads="1"/>
          </p:cNvSpPr>
          <p:nvPr/>
        </p:nvSpPr>
        <p:spPr bwMode="auto">
          <a:xfrm>
            <a:off x="693486" y="5544926"/>
            <a:ext cx="80587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spcBef>
                <a:spcPct val="0"/>
              </a:spcBef>
              <a:spcAft>
                <a:spcPts val="600"/>
              </a:spcAft>
              <a:buClrTx/>
              <a:buSzTx/>
              <a:buFontTx/>
              <a:buNone/>
              <a:tabLst/>
            </a:pPr>
            <a:r>
              <a:rPr lang="en-US" altLang="en-US" sz="2800" dirty="0">
                <a:latin typeface="Abadi" panose="020B0604020104020204" pitchFamily="34" charset="0"/>
              </a:rPr>
              <a:t>In the next slide, we will discuss some questions</a:t>
            </a:r>
            <a:endParaRPr kumimoji="0" lang="en-US" altLang="en-US" sz="2800" b="0" i="0" u="none" strike="noStrike" cap="none" normalizeH="0" baseline="0" dirty="0">
              <a:ln>
                <a:noFill/>
              </a:ln>
              <a:solidFill>
                <a:schemeClr val="tx1"/>
              </a:solidFill>
              <a:effectLst/>
              <a:latin typeface="Abadi" panose="020B0604020104020204" pitchFamily="34" charset="0"/>
            </a:endParaRPr>
          </a:p>
        </p:txBody>
      </p:sp>
      <p:graphicFrame>
        <p:nvGraphicFramePr>
          <p:cNvPr id="4" name="Content Placeholder 3">
            <a:extLst>
              <a:ext uri="{FF2B5EF4-FFF2-40B4-BE49-F238E27FC236}">
                <a16:creationId xmlns:a16="http://schemas.microsoft.com/office/drawing/2014/main" id="{536DFAE7-C4E5-48E2-9EB0-A6EB7729F09B}"/>
              </a:ext>
            </a:extLst>
          </p:cNvPr>
          <p:cNvGraphicFramePr>
            <a:graphicFrameLocks noGrp="1"/>
          </p:cNvGraphicFramePr>
          <p:nvPr>
            <p:ph idx="1"/>
            <p:extLst>
              <p:ext uri="{D42A27DB-BD31-4B8C-83A1-F6EECF244321}">
                <p14:modId xmlns:p14="http://schemas.microsoft.com/office/powerpoint/2010/main" val="2379154226"/>
              </p:ext>
            </p:extLst>
          </p:nvPr>
        </p:nvGraphicFramePr>
        <p:xfrm>
          <a:off x="832608" y="2673544"/>
          <a:ext cx="8596315" cy="2254057"/>
        </p:xfrm>
        <a:graphic>
          <a:graphicData uri="http://schemas.openxmlformats.org/drawingml/2006/table">
            <a:tbl>
              <a:tblPr firstRow="1" firstCol="1" bandRow="1">
                <a:tableStyleId>{5C22544A-7EE6-4342-B048-85BDC9FD1C3A}</a:tableStyleId>
              </a:tblPr>
              <a:tblGrid>
                <a:gridCol w="1155631">
                  <a:extLst>
                    <a:ext uri="{9D8B030D-6E8A-4147-A177-3AD203B41FA5}">
                      <a16:colId xmlns:a16="http://schemas.microsoft.com/office/drawing/2014/main" val="194854564"/>
                    </a:ext>
                  </a:extLst>
                </a:gridCol>
                <a:gridCol w="1298419">
                  <a:extLst>
                    <a:ext uri="{9D8B030D-6E8A-4147-A177-3AD203B41FA5}">
                      <a16:colId xmlns:a16="http://schemas.microsoft.com/office/drawing/2014/main" val="2550485871"/>
                    </a:ext>
                  </a:extLst>
                </a:gridCol>
                <a:gridCol w="1298419">
                  <a:extLst>
                    <a:ext uri="{9D8B030D-6E8A-4147-A177-3AD203B41FA5}">
                      <a16:colId xmlns:a16="http://schemas.microsoft.com/office/drawing/2014/main" val="791235700"/>
                    </a:ext>
                  </a:extLst>
                </a:gridCol>
                <a:gridCol w="1298419">
                  <a:extLst>
                    <a:ext uri="{9D8B030D-6E8A-4147-A177-3AD203B41FA5}">
                      <a16:colId xmlns:a16="http://schemas.microsoft.com/office/drawing/2014/main" val="2722137070"/>
                    </a:ext>
                  </a:extLst>
                </a:gridCol>
                <a:gridCol w="1181809">
                  <a:extLst>
                    <a:ext uri="{9D8B030D-6E8A-4147-A177-3AD203B41FA5}">
                      <a16:colId xmlns:a16="http://schemas.microsoft.com/office/drawing/2014/main" val="1891590448"/>
                    </a:ext>
                  </a:extLst>
                </a:gridCol>
                <a:gridCol w="1181809">
                  <a:extLst>
                    <a:ext uri="{9D8B030D-6E8A-4147-A177-3AD203B41FA5}">
                      <a16:colId xmlns:a16="http://schemas.microsoft.com/office/drawing/2014/main" val="3541200222"/>
                    </a:ext>
                  </a:extLst>
                </a:gridCol>
                <a:gridCol w="1181809">
                  <a:extLst>
                    <a:ext uri="{9D8B030D-6E8A-4147-A177-3AD203B41FA5}">
                      <a16:colId xmlns:a16="http://schemas.microsoft.com/office/drawing/2014/main" val="2424276810"/>
                    </a:ext>
                  </a:extLst>
                </a:gridCol>
              </a:tblGrid>
              <a:tr h="626840">
                <a:tc>
                  <a:txBody>
                    <a:bodyPr/>
                    <a:lstStyle/>
                    <a:p>
                      <a:pPr marL="0" marR="0">
                        <a:lnSpc>
                          <a:spcPct val="107000"/>
                        </a:lnSpc>
                        <a:spcBef>
                          <a:spcPts val="0"/>
                        </a:spcBef>
                        <a:spcAft>
                          <a:spcPts val="0"/>
                        </a:spcAft>
                      </a:pPr>
                      <a:r>
                        <a:rPr lang="en-US" sz="1800">
                          <a:effectLst/>
                        </a:rPr>
                        <a:t>field</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tc>
                  <a:txBody>
                    <a:bodyPr/>
                    <a:lstStyle/>
                    <a:p>
                      <a:pPr marL="0" marR="0">
                        <a:lnSpc>
                          <a:spcPct val="107000"/>
                        </a:lnSpc>
                        <a:spcBef>
                          <a:spcPts val="0"/>
                        </a:spcBef>
                        <a:spcAft>
                          <a:spcPts val="0"/>
                        </a:spcAft>
                      </a:pPr>
                      <a:r>
                        <a:rPr lang="en-US" sz="1800">
                          <a:effectLst/>
                        </a:rPr>
                        <a:t>unripe tomatoes</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tc>
                  <a:txBody>
                    <a:bodyPr/>
                    <a:lstStyle/>
                    <a:p>
                      <a:pPr marL="0" marR="0">
                        <a:lnSpc>
                          <a:spcPct val="107000"/>
                        </a:lnSpc>
                        <a:spcBef>
                          <a:spcPts val="0"/>
                        </a:spcBef>
                        <a:spcAft>
                          <a:spcPts val="0"/>
                        </a:spcAft>
                      </a:pPr>
                      <a:r>
                        <a:rPr lang="en-US" sz="1800">
                          <a:effectLst/>
                        </a:rPr>
                        <a:t>ripe tomatoes</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tc>
                  <a:txBody>
                    <a:bodyPr/>
                    <a:lstStyle/>
                    <a:p>
                      <a:pPr marL="0" marR="0">
                        <a:lnSpc>
                          <a:spcPct val="107000"/>
                        </a:lnSpc>
                        <a:spcBef>
                          <a:spcPts val="0"/>
                        </a:spcBef>
                        <a:spcAft>
                          <a:spcPts val="0"/>
                        </a:spcAft>
                      </a:pPr>
                      <a:r>
                        <a:rPr lang="en-US" sz="1800">
                          <a:effectLst/>
                        </a:rPr>
                        <a:t>spoiled tomatoes</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tc>
                  <a:txBody>
                    <a:bodyPr/>
                    <a:lstStyle/>
                    <a:p>
                      <a:pPr marL="0" marR="0">
                        <a:lnSpc>
                          <a:spcPct val="107000"/>
                        </a:lnSpc>
                        <a:spcBef>
                          <a:spcPts val="0"/>
                        </a:spcBef>
                        <a:spcAft>
                          <a:spcPts val="0"/>
                        </a:spcAft>
                      </a:pPr>
                      <a:r>
                        <a:rPr lang="en-US" sz="1800">
                          <a:effectLst/>
                        </a:rPr>
                        <a:t>unripe peppers</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tc>
                  <a:txBody>
                    <a:bodyPr/>
                    <a:lstStyle/>
                    <a:p>
                      <a:pPr marL="0" marR="0">
                        <a:lnSpc>
                          <a:spcPct val="107000"/>
                        </a:lnSpc>
                        <a:spcBef>
                          <a:spcPts val="0"/>
                        </a:spcBef>
                        <a:spcAft>
                          <a:spcPts val="0"/>
                        </a:spcAft>
                      </a:pPr>
                      <a:r>
                        <a:rPr lang="en-US" sz="1800">
                          <a:effectLst/>
                        </a:rPr>
                        <a:t>ripe peppers</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tc>
                  <a:txBody>
                    <a:bodyPr/>
                    <a:lstStyle/>
                    <a:p>
                      <a:pPr marL="0" marR="0">
                        <a:lnSpc>
                          <a:spcPct val="107000"/>
                        </a:lnSpc>
                        <a:spcBef>
                          <a:spcPts val="0"/>
                        </a:spcBef>
                        <a:spcAft>
                          <a:spcPts val="0"/>
                        </a:spcAft>
                      </a:pPr>
                      <a:r>
                        <a:rPr lang="en-US" sz="1800">
                          <a:effectLst/>
                        </a:rPr>
                        <a:t>spoiled peppers</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extLst>
                  <a:ext uri="{0D108BD9-81ED-4DB2-BD59-A6C34878D82A}">
                    <a16:rowId xmlns:a16="http://schemas.microsoft.com/office/drawing/2014/main" val="4045865707"/>
                  </a:ext>
                </a:extLst>
              </a:tr>
              <a:tr h="333459">
                <a:tc>
                  <a:txBody>
                    <a:bodyPr/>
                    <a:lstStyle/>
                    <a:p>
                      <a:pPr marL="0" marR="0">
                        <a:lnSpc>
                          <a:spcPct val="107000"/>
                        </a:lnSpc>
                        <a:spcBef>
                          <a:spcPts val="0"/>
                        </a:spcBef>
                        <a:spcAft>
                          <a:spcPts val="0"/>
                        </a:spcAft>
                      </a:pPr>
                      <a:r>
                        <a:rPr lang="en-US" sz="1800">
                          <a:effectLst/>
                        </a:rPr>
                        <a:t>Turkey</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tc>
                  <a:txBody>
                    <a:bodyPr/>
                    <a:lstStyle/>
                    <a:p>
                      <a:pPr marL="0" marR="0">
                        <a:lnSpc>
                          <a:spcPct val="107000"/>
                        </a:lnSpc>
                        <a:spcBef>
                          <a:spcPts val="0"/>
                        </a:spcBef>
                        <a:spcAft>
                          <a:spcPts val="0"/>
                        </a:spcAft>
                      </a:pPr>
                      <a:r>
                        <a:rPr lang="en-US" sz="1800">
                          <a:effectLst/>
                        </a:rPr>
                        <a:t>10761</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tc>
                  <a:txBody>
                    <a:bodyPr/>
                    <a:lstStyle/>
                    <a:p>
                      <a:pPr marL="0" marR="0">
                        <a:lnSpc>
                          <a:spcPct val="107000"/>
                        </a:lnSpc>
                        <a:spcBef>
                          <a:spcPts val="0"/>
                        </a:spcBef>
                        <a:spcAft>
                          <a:spcPts val="0"/>
                        </a:spcAft>
                      </a:pPr>
                      <a:r>
                        <a:rPr lang="en-US" sz="1800">
                          <a:effectLst/>
                        </a:rPr>
                        <a:t>77707</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tc>
                  <a:txBody>
                    <a:bodyPr/>
                    <a:lstStyle/>
                    <a:p>
                      <a:pPr marL="0" marR="0">
                        <a:lnSpc>
                          <a:spcPct val="107000"/>
                        </a:lnSpc>
                        <a:spcBef>
                          <a:spcPts val="0"/>
                        </a:spcBef>
                        <a:spcAft>
                          <a:spcPts val="0"/>
                        </a:spcAft>
                      </a:pPr>
                      <a:r>
                        <a:rPr lang="en-US" sz="1800">
                          <a:effectLst/>
                        </a:rPr>
                        <a:t>19451</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tc>
                  <a:txBody>
                    <a:bodyPr/>
                    <a:lstStyle/>
                    <a:p>
                      <a:pPr marL="0" marR="0">
                        <a:lnSpc>
                          <a:spcPct val="107000"/>
                        </a:lnSpc>
                        <a:spcBef>
                          <a:spcPts val="0"/>
                        </a:spcBef>
                        <a:spcAft>
                          <a:spcPts val="0"/>
                        </a:spcAft>
                      </a:pPr>
                      <a:r>
                        <a:rPr lang="en-US" sz="1800">
                          <a:effectLst/>
                        </a:rPr>
                        <a:t>12748</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tc>
                  <a:txBody>
                    <a:bodyPr/>
                    <a:lstStyle/>
                    <a:p>
                      <a:pPr marL="0" marR="0">
                        <a:lnSpc>
                          <a:spcPct val="107000"/>
                        </a:lnSpc>
                        <a:spcBef>
                          <a:spcPts val="0"/>
                        </a:spcBef>
                        <a:spcAft>
                          <a:spcPts val="0"/>
                        </a:spcAft>
                      </a:pPr>
                      <a:r>
                        <a:rPr lang="en-US" sz="1800">
                          <a:effectLst/>
                        </a:rPr>
                        <a:t>91908</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tc>
                  <a:txBody>
                    <a:bodyPr/>
                    <a:lstStyle/>
                    <a:p>
                      <a:pPr marL="0" marR="0">
                        <a:lnSpc>
                          <a:spcPct val="107000"/>
                        </a:lnSpc>
                        <a:spcBef>
                          <a:spcPts val="0"/>
                        </a:spcBef>
                        <a:spcAft>
                          <a:spcPts val="0"/>
                        </a:spcAft>
                      </a:pPr>
                      <a:r>
                        <a:rPr lang="en-US" sz="1800">
                          <a:effectLst/>
                        </a:rPr>
                        <a:t>3263</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extLst>
                  <a:ext uri="{0D108BD9-81ED-4DB2-BD59-A6C34878D82A}">
                    <a16:rowId xmlns:a16="http://schemas.microsoft.com/office/drawing/2014/main" val="678817443"/>
                  </a:ext>
                </a:extLst>
              </a:tr>
              <a:tr h="333459">
                <a:tc>
                  <a:txBody>
                    <a:bodyPr/>
                    <a:lstStyle/>
                    <a:p>
                      <a:pPr marL="0" marR="0">
                        <a:lnSpc>
                          <a:spcPct val="107000"/>
                        </a:lnSpc>
                        <a:spcBef>
                          <a:spcPts val="0"/>
                        </a:spcBef>
                        <a:spcAft>
                          <a:spcPts val="0"/>
                        </a:spcAft>
                      </a:pPr>
                      <a:r>
                        <a:rPr lang="en-US" sz="1800">
                          <a:effectLst/>
                        </a:rPr>
                        <a:t>US</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tc>
                  <a:txBody>
                    <a:bodyPr/>
                    <a:lstStyle/>
                    <a:p>
                      <a:pPr marL="0" marR="0">
                        <a:lnSpc>
                          <a:spcPct val="107000"/>
                        </a:lnSpc>
                        <a:spcBef>
                          <a:spcPts val="0"/>
                        </a:spcBef>
                        <a:spcAft>
                          <a:spcPts val="0"/>
                        </a:spcAft>
                      </a:pPr>
                      <a:r>
                        <a:rPr lang="en-US" sz="1800">
                          <a:effectLst/>
                        </a:rPr>
                        <a:t>25689</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tc>
                  <a:txBody>
                    <a:bodyPr/>
                    <a:lstStyle/>
                    <a:p>
                      <a:pPr marL="0" marR="0">
                        <a:lnSpc>
                          <a:spcPct val="107000"/>
                        </a:lnSpc>
                        <a:spcBef>
                          <a:spcPts val="0"/>
                        </a:spcBef>
                        <a:spcAft>
                          <a:spcPts val="0"/>
                        </a:spcAft>
                      </a:pPr>
                      <a:r>
                        <a:rPr lang="en-US" sz="1800">
                          <a:effectLst/>
                        </a:rPr>
                        <a:t>75731</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tc>
                  <a:txBody>
                    <a:bodyPr/>
                    <a:lstStyle/>
                    <a:p>
                      <a:pPr marL="0" marR="0">
                        <a:lnSpc>
                          <a:spcPct val="107000"/>
                        </a:lnSpc>
                        <a:spcBef>
                          <a:spcPts val="0"/>
                        </a:spcBef>
                        <a:spcAft>
                          <a:spcPts val="0"/>
                        </a:spcAft>
                      </a:pPr>
                      <a:r>
                        <a:rPr lang="en-US" sz="1800">
                          <a:effectLst/>
                        </a:rPr>
                        <a:t>6498</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tc>
                  <a:txBody>
                    <a:bodyPr/>
                    <a:lstStyle/>
                    <a:p>
                      <a:pPr marL="0" marR="0">
                        <a:lnSpc>
                          <a:spcPct val="107000"/>
                        </a:lnSpc>
                        <a:spcBef>
                          <a:spcPts val="0"/>
                        </a:spcBef>
                        <a:spcAft>
                          <a:spcPts val="0"/>
                        </a:spcAft>
                      </a:pPr>
                      <a:r>
                        <a:rPr lang="en-US" sz="1800">
                          <a:effectLst/>
                        </a:rPr>
                        <a:t>3174</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tc>
                  <a:txBody>
                    <a:bodyPr/>
                    <a:lstStyle/>
                    <a:p>
                      <a:pPr marL="0" marR="0">
                        <a:lnSpc>
                          <a:spcPct val="107000"/>
                        </a:lnSpc>
                        <a:spcBef>
                          <a:spcPts val="0"/>
                        </a:spcBef>
                        <a:spcAft>
                          <a:spcPts val="0"/>
                        </a:spcAft>
                      </a:pPr>
                      <a:r>
                        <a:rPr lang="en-US" sz="1800">
                          <a:effectLst/>
                        </a:rPr>
                        <a:t>93937</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tc>
                  <a:txBody>
                    <a:bodyPr/>
                    <a:lstStyle/>
                    <a:p>
                      <a:pPr marL="0" marR="0">
                        <a:lnSpc>
                          <a:spcPct val="107000"/>
                        </a:lnSpc>
                        <a:spcBef>
                          <a:spcPts val="0"/>
                        </a:spcBef>
                        <a:spcAft>
                          <a:spcPts val="0"/>
                        </a:spcAft>
                      </a:pPr>
                      <a:r>
                        <a:rPr lang="en-US" sz="1800">
                          <a:effectLst/>
                        </a:rPr>
                        <a:t>10809</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extLst>
                  <a:ext uri="{0D108BD9-81ED-4DB2-BD59-A6C34878D82A}">
                    <a16:rowId xmlns:a16="http://schemas.microsoft.com/office/drawing/2014/main" val="1871982688"/>
                  </a:ext>
                </a:extLst>
              </a:tr>
              <a:tr h="333459">
                <a:tc>
                  <a:txBody>
                    <a:bodyPr/>
                    <a:lstStyle/>
                    <a:p>
                      <a:pPr marL="0" marR="0">
                        <a:lnSpc>
                          <a:spcPct val="107000"/>
                        </a:lnSpc>
                        <a:spcBef>
                          <a:spcPts val="0"/>
                        </a:spcBef>
                        <a:spcAft>
                          <a:spcPts val="0"/>
                        </a:spcAft>
                      </a:pPr>
                      <a:r>
                        <a:rPr lang="en-US" sz="1800">
                          <a:effectLst/>
                        </a:rPr>
                        <a:t>Canada</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tc>
                  <a:txBody>
                    <a:bodyPr/>
                    <a:lstStyle/>
                    <a:p>
                      <a:pPr marL="0" marR="0">
                        <a:lnSpc>
                          <a:spcPct val="107000"/>
                        </a:lnSpc>
                        <a:spcBef>
                          <a:spcPts val="0"/>
                        </a:spcBef>
                        <a:spcAft>
                          <a:spcPts val="0"/>
                        </a:spcAft>
                      </a:pPr>
                      <a:r>
                        <a:rPr lang="en-US" sz="1800">
                          <a:effectLst/>
                        </a:rPr>
                        <a:t>21369</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tc>
                  <a:txBody>
                    <a:bodyPr/>
                    <a:lstStyle/>
                    <a:p>
                      <a:pPr marL="0" marR="0">
                        <a:lnSpc>
                          <a:spcPct val="107000"/>
                        </a:lnSpc>
                        <a:spcBef>
                          <a:spcPts val="0"/>
                        </a:spcBef>
                        <a:spcAft>
                          <a:spcPts val="0"/>
                        </a:spcAft>
                      </a:pPr>
                      <a:r>
                        <a:rPr lang="en-US" sz="1800">
                          <a:effectLst/>
                        </a:rPr>
                        <a:t>73563</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tc>
                  <a:txBody>
                    <a:bodyPr/>
                    <a:lstStyle/>
                    <a:p>
                      <a:pPr marL="0" marR="0">
                        <a:lnSpc>
                          <a:spcPct val="107000"/>
                        </a:lnSpc>
                        <a:spcBef>
                          <a:spcPts val="0"/>
                        </a:spcBef>
                        <a:spcAft>
                          <a:spcPts val="0"/>
                        </a:spcAft>
                      </a:pPr>
                      <a:r>
                        <a:rPr lang="en-US" sz="1800">
                          <a:effectLst/>
                        </a:rPr>
                        <a:t>13005</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tc>
                  <a:txBody>
                    <a:bodyPr/>
                    <a:lstStyle/>
                    <a:p>
                      <a:pPr marL="0" marR="0">
                        <a:lnSpc>
                          <a:spcPct val="107000"/>
                        </a:lnSpc>
                        <a:spcBef>
                          <a:spcPts val="0"/>
                        </a:spcBef>
                        <a:spcAft>
                          <a:spcPts val="0"/>
                        </a:spcAft>
                      </a:pPr>
                      <a:r>
                        <a:rPr lang="en-US" sz="1800">
                          <a:effectLst/>
                        </a:rPr>
                        <a:t>25920</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tc>
                  <a:txBody>
                    <a:bodyPr/>
                    <a:lstStyle/>
                    <a:p>
                      <a:pPr marL="0" marR="0">
                        <a:lnSpc>
                          <a:spcPct val="107000"/>
                        </a:lnSpc>
                        <a:spcBef>
                          <a:spcPts val="0"/>
                        </a:spcBef>
                        <a:spcAft>
                          <a:spcPts val="0"/>
                        </a:spcAft>
                      </a:pPr>
                      <a:r>
                        <a:rPr lang="en-US" sz="1800">
                          <a:effectLst/>
                        </a:rPr>
                        <a:t>70115</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tc>
                  <a:txBody>
                    <a:bodyPr/>
                    <a:lstStyle/>
                    <a:p>
                      <a:pPr marL="0" marR="0">
                        <a:lnSpc>
                          <a:spcPct val="107000"/>
                        </a:lnSpc>
                        <a:spcBef>
                          <a:spcPts val="0"/>
                        </a:spcBef>
                        <a:spcAft>
                          <a:spcPts val="0"/>
                        </a:spcAft>
                      </a:pPr>
                      <a:r>
                        <a:rPr lang="en-US" sz="1800" dirty="0">
                          <a:effectLst/>
                        </a:rPr>
                        <a:t>11895</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extLst>
                  <a:ext uri="{0D108BD9-81ED-4DB2-BD59-A6C34878D82A}">
                    <a16:rowId xmlns:a16="http://schemas.microsoft.com/office/drawing/2014/main" val="1737395071"/>
                  </a:ext>
                </a:extLst>
              </a:tr>
              <a:tr h="626840">
                <a:tc>
                  <a:txBody>
                    <a:bodyPr/>
                    <a:lstStyle/>
                    <a:p>
                      <a:pPr marL="0" marR="0">
                        <a:lnSpc>
                          <a:spcPct val="107000"/>
                        </a:lnSpc>
                        <a:spcBef>
                          <a:spcPts val="0"/>
                        </a:spcBef>
                        <a:spcAft>
                          <a:spcPts val="0"/>
                        </a:spcAft>
                      </a:pPr>
                      <a:r>
                        <a:rPr lang="en-US" sz="1800">
                          <a:effectLst/>
                        </a:rPr>
                        <a:t>South Korea</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tc>
                  <a:txBody>
                    <a:bodyPr/>
                    <a:lstStyle/>
                    <a:p>
                      <a:pPr marL="0" marR="0">
                        <a:lnSpc>
                          <a:spcPct val="107000"/>
                        </a:lnSpc>
                        <a:spcBef>
                          <a:spcPts val="0"/>
                        </a:spcBef>
                        <a:spcAft>
                          <a:spcPts val="0"/>
                        </a:spcAft>
                      </a:pPr>
                      <a:r>
                        <a:rPr lang="en-US" sz="1800">
                          <a:effectLst/>
                        </a:rPr>
                        <a:t>9561</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tc>
                  <a:txBody>
                    <a:bodyPr/>
                    <a:lstStyle/>
                    <a:p>
                      <a:pPr marL="0" marR="0">
                        <a:lnSpc>
                          <a:spcPct val="107000"/>
                        </a:lnSpc>
                        <a:spcBef>
                          <a:spcPts val="0"/>
                        </a:spcBef>
                        <a:spcAft>
                          <a:spcPts val="0"/>
                        </a:spcAft>
                      </a:pPr>
                      <a:r>
                        <a:rPr lang="en-US" sz="1800">
                          <a:effectLst/>
                        </a:rPr>
                        <a:t>95907</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tc>
                  <a:txBody>
                    <a:bodyPr/>
                    <a:lstStyle/>
                    <a:p>
                      <a:pPr marL="0" marR="0">
                        <a:lnSpc>
                          <a:spcPct val="107000"/>
                        </a:lnSpc>
                        <a:spcBef>
                          <a:spcPts val="0"/>
                        </a:spcBef>
                        <a:spcAft>
                          <a:spcPts val="0"/>
                        </a:spcAft>
                      </a:pPr>
                      <a:r>
                        <a:rPr lang="en-US" sz="1800">
                          <a:effectLst/>
                        </a:rPr>
                        <a:t>2461</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tc>
                  <a:txBody>
                    <a:bodyPr/>
                    <a:lstStyle/>
                    <a:p>
                      <a:pPr marL="0" marR="0">
                        <a:lnSpc>
                          <a:spcPct val="107000"/>
                        </a:lnSpc>
                        <a:spcBef>
                          <a:spcPts val="0"/>
                        </a:spcBef>
                        <a:spcAft>
                          <a:spcPts val="0"/>
                        </a:spcAft>
                      </a:pPr>
                      <a:r>
                        <a:rPr lang="en-US" sz="1800">
                          <a:effectLst/>
                        </a:rPr>
                        <a:t>11675</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tc>
                  <a:txBody>
                    <a:bodyPr/>
                    <a:lstStyle/>
                    <a:p>
                      <a:pPr marL="0" marR="0">
                        <a:lnSpc>
                          <a:spcPct val="107000"/>
                        </a:lnSpc>
                        <a:spcBef>
                          <a:spcPts val="0"/>
                        </a:spcBef>
                        <a:spcAft>
                          <a:spcPts val="0"/>
                        </a:spcAft>
                      </a:pPr>
                      <a:r>
                        <a:rPr lang="en-US" sz="1800">
                          <a:effectLst/>
                        </a:rPr>
                        <a:t>95154</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tc>
                  <a:txBody>
                    <a:bodyPr/>
                    <a:lstStyle/>
                    <a:p>
                      <a:pPr marL="0" marR="0">
                        <a:lnSpc>
                          <a:spcPct val="107000"/>
                        </a:lnSpc>
                        <a:spcBef>
                          <a:spcPts val="0"/>
                        </a:spcBef>
                        <a:spcAft>
                          <a:spcPts val="0"/>
                        </a:spcAft>
                      </a:pPr>
                      <a:r>
                        <a:rPr lang="en-US" sz="1800" dirty="0">
                          <a:effectLst/>
                        </a:rPr>
                        <a:t>1090</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102807" marR="102807" marT="0" marB="0"/>
                </a:tc>
                <a:extLst>
                  <a:ext uri="{0D108BD9-81ED-4DB2-BD59-A6C34878D82A}">
                    <a16:rowId xmlns:a16="http://schemas.microsoft.com/office/drawing/2014/main" val="675948036"/>
                  </a:ext>
                </a:extLst>
              </a:tr>
            </a:tbl>
          </a:graphicData>
        </a:graphic>
      </p:graphicFrame>
    </p:spTree>
    <p:extLst>
      <p:ext uri="{BB962C8B-B14F-4D97-AF65-F5344CB8AC3E}">
        <p14:creationId xmlns:p14="http://schemas.microsoft.com/office/powerpoint/2010/main" val="1205709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6621-7082-4FB2-8361-61ED62EB8899}"/>
              </a:ext>
            </a:extLst>
          </p:cNvPr>
          <p:cNvSpPr>
            <a:spLocks noGrp="1"/>
          </p:cNvSpPr>
          <p:nvPr>
            <p:ph type="title"/>
          </p:nvPr>
        </p:nvSpPr>
        <p:spPr>
          <a:xfrm>
            <a:off x="5536734" y="609600"/>
            <a:ext cx="3737268" cy="1320800"/>
          </a:xfrm>
        </p:spPr>
        <p:txBody>
          <a:bodyPr>
            <a:normAutofit/>
          </a:bodyPr>
          <a:lstStyle/>
          <a:p>
            <a:pPr>
              <a:lnSpc>
                <a:spcPct val="90000"/>
              </a:lnSpc>
            </a:pPr>
            <a:r>
              <a:rPr lang="en-US" sz="2800" b="1">
                <a:effectLst/>
                <a:latin typeface="Calibri" panose="020F0502020204030204" pitchFamily="34" charset="0"/>
                <a:ea typeface="Times New Roman" panose="02020603050405020304" pitchFamily="18" charset="0"/>
                <a:cs typeface="Arial" panose="020B0604020202020204" pitchFamily="34" charset="0"/>
              </a:rPr>
              <a:t>Why is it necessary to do all that?</a:t>
            </a:r>
            <a:br>
              <a:rPr lang="en-US" sz="2800">
                <a:effectLst/>
                <a:latin typeface="Calibri" panose="020F0502020204030204" pitchFamily="34" charset="0"/>
                <a:ea typeface="Times New Roman" panose="02020603050405020304" pitchFamily="18" charset="0"/>
                <a:cs typeface="Arial" panose="020B0604020202020204" pitchFamily="34" charset="0"/>
              </a:rPr>
            </a:br>
            <a:endParaRPr lang="en-US" sz="2800"/>
          </a:p>
        </p:txBody>
      </p:sp>
      <p:sp>
        <p:nvSpPr>
          <p:cNvPr id="3" name="Content Placeholder 2">
            <a:extLst>
              <a:ext uri="{FF2B5EF4-FFF2-40B4-BE49-F238E27FC236}">
                <a16:creationId xmlns:a16="http://schemas.microsoft.com/office/drawing/2014/main" id="{22AF686C-5AD2-4D33-B38D-E33535CDCBC7}"/>
              </a:ext>
            </a:extLst>
          </p:cNvPr>
          <p:cNvSpPr>
            <a:spLocks noGrp="1"/>
          </p:cNvSpPr>
          <p:nvPr>
            <p:ph idx="1"/>
          </p:nvPr>
        </p:nvSpPr>
        <p:spPr>
          <a:xfrm>
            <a:off x="5209563" y="2160589"/>
            <a:ext cx="4064439" cy="3880773"/>
          </a:xfrm>
        </p:spPr>
        <p:txBody>
          <a:bodyPr>
            <a:normAutofit/>
          </a:bodyPr>
          <a:lstStyle/>
          <a:p>
            <a:pPr marL="0" indent="0">
              <a:buNone/>
            </a:pPr>
            <a:r>
              <a:rPr lang="en-US" dirty="0">
                <a:solidFill>
                  <a:schemeClr val="tx1"/>
                </a:solidFill>
              </a:rPr>
              <a:t>it is always a good thing for the company's HQ to simulate what is happening on its own properties, it is also good to monitor how good is that property doing and how could the company rely on it if needed in some circumstances.</a:t>
            </a:r>
          </a:p>
        </p:txBody>
      </p:sp>
      <p:pic>
        <p:nvPicPr>
          <p:cNvPr id="5" name="Picture 4">
            <a:extLst>
              <a:ext uri="{FF2B5EF4-FFF2-40B4-BE49-F238E27FC236}">
                <a16:creationId xmlns:a16="http://schemas.microsoft.com/office/drawing/2014/main" id="{C590D0E9-F370-4A70-B25F-230B7DAD6433}"/>
              </a:ext>
            </a:extLst>
          </p:cNvPr>
          <p:cNvPicPr>
            <a:picLocks noChangeAspect="1"/>
          </p:cNvPicPr>
          <p:nvPr/>
        </p:nvPicPr>
        <p:blipFill rotWithShape="1">
          <a:blip r:embed="rId2"/>
          <a:srcRect l="47939" r="368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3006671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CE29D-27C7-437C-8922-F3A98CD3A4AF}"/>
              </a:ext>
            </a:extLst>
          </p:cNvPr>
          <p:cNvSpPr>
            <a:spLocks noGrp="1"/>
          </p:cNvSpPr>
          <p:nvPr>
            <p:ph type="title"/>
          </p:nvPr>
        </p:nvSpPr>
        <p:spPr>
          <a:xfrm>
            <a:off x="5536734" y="609600"/>
            <a:ext cx="3737268" cy="1320800"/>
          </a:xfrm>
        </p:spPr>
        <p:txBody>
          <a:bodyPr>
            <a:normAutofit/>
          </a:bodyPr>
          <a:lstStyle/>
          <a:p>
            <a:pPr>
              <a:lnSpc>
                <a:spcPct val="90000"/>
              </a:lnSpc>
            </a:pPr>
            <a:r>
              <a:rPr lang="en-US" sz="2000" b="1">
                <a:effectLst/>
                <a:latin typeface="Calibri" panose="020F0502020204030204" pitchFamily="34" charset="0"/>
                <a:ea typeface="Times New Roman" panose="02020603050405020304" pitchFamily="18" charset="0"/>
                <a:cs typeface="Arial" panose="020B0604020202020204" pitchFamily="34" charset="0"/>
              </a:rPr>
              <a:t>does this help the company find an optimal solution to a problem?</a:t>
            </a:r>
            <a:br>
              <a:rPr lang="en-US" sz="2000">
                <a:effectLst/>
                <a:latin typeface="Calibri" panose="020F0502020204030204" pitchFamily="34" charset="0"/>
                <a:ea typeface="Times New Roman" panose="02020603050405020304" pitchFamily="18" charset="0"/>
                <a:cs typeface="Arial" panose="020B0604020202020204" pitchFamily="34" charset="0"/>
              </a:rPr>
            </a:br>
            <a:endParaRPr lang="en-US" sz="2000"/>
          </a:p>
        </p:txBody>
      </p:sp>
      <p:sp>
        <p:nvSpPr>
          <p:cNvPr id="3" name="Content Placeholder 2">
            <a:extLst>
              <a:ext uri="{FF2B5EF4-FFF2-40B4-BE49-F238E27FC236}">
                <a16:creationId xmlns:a16="http://schemas.microsoft.com/office/drawing/2014/main" id="{70302241-C7A8-43B0-8A5E-6E2E47DB8BD9}"/>
              </a:ext>
            </a:extLst>
          </p:cNvPr>
          <p:cNvSpPr>
            <a:spLocks noGrp="1"/>
          </p:cNvSpPr>
          <p:nvPr>
            <p:ph idx="1"/>
          </p:nvPr>
        </p:nvSpPr>
        <p:spPr>
          <a:xfrm>
            <a:off x="5209563" y="2160589"/>
            <a:ext cx="4764431" cy="3880773"/>
          </a:xfrm>
        </p:spPr>
        <p:txBody>
          <a:bodyPr>
            <a:normAutofit/>
          </a:bodyPr>
          <a:lstStyle/>
          <a:p>
            <a:pPr marL="0" indent="0">
              <a:buNone/>
            </a:pPr>
            <a:r>
              <a:rPr lang="en-US" dirty="0">
                <a:solidFill>
                  <a:schemeClr val="tx1"/>
                </a:solidFill>
              </a:rPr>
              <a:t>- yes, it would help the company if it is running short on one kind of sauce.</a:t>
            </a:r>
          </a:p>
          <a:p>
            <a:pPr marL="0" indent="0">
              <a:buNone/>
            </a:pPr>
            <a:endParaRPr lang="en-US" dirty="0">
              <a:solidFill>
                <a:schemeClr val="tx1"/>
              </a:solidFill>
            </a:endParaRPr>
          </a:p>
          <a:p>
            <a:pPr marL="0" indent="0">
              <a:buNone/>
            </a:pPr>
            <a:r>
              <a:rPr lang="en-US" dirty="0">
                <a:solidFill>
                  <a:schemeClr val="tx1"/>
                </a:solidFill>
              </a:rPr>
              <a:t>- for example, if the company is running short on the stock of hot sauce the company would focus its production on hot peppers.</a:t>
            </a:r>
          </a:p>
        </p:txBody>
      </p:sp>
      <p:pic>
        <p:nvPicPr>
          <p:cNvPr id="5" name="Picture 4">
            <a:extLst>
              <a:ext uri="{FF2B5EF4-FFF2-40B4-BE49-F238E27FC236}">
                <a16:creationId xmlns:a16="http://schemas.microsoft.com/office/drawing/2014/main" id="{F81F0296-8CEF-4081-9ACC-77BBD893D8BE}"/>
              </a:ext>
            </a:extLst>
          </p:cNvPr>
          <p:cNvPicPr>
            <a:picLocks noChangeAspect="1"/>
          </p:cNvPicPr>
          <p:nvPr/>
        </p:nvPicPr>
        <p:blipFill rotWithShape="1">
          <a:blip r:embed="rId2"/>
          <a:srcRect l="18271" r="29416"/>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8619623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8C7BCF2-9254-495D-8120-F4C32A172F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A300F88-100F-497A-94AF-634DA690BC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FF989CC-A02B-4B8A-946E-E477291629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F3460194-35A9-4C0D-BB74-CA8B24E06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CC31FCA4-2862-4AAF-8345-EF05E4E34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6D40B2E4-0C94-4F89-B149-F9B0AB7A7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DB16AFCB-50B7-4346-ABC6-3A8C5D02D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8356DF69-976D-4483-99D0-DBBD1C0544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5DDB3B9F-0EE7-417C-A3F1-D8F2F2C6F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2CDDF67-D03A-4E88-8BF9-0B44B61A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AA7EFCE-40F3-4772-874E-436BE0FA0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05591CB-1CF9-42BB-8EAE-497BBEC8AEC8}"/>
              </a:ext>
            </a:extLst>
          </p:cNvPr>
          <p:cNvSpPr>
            <a:spLocks noGrp="1"/>
          </p:cNvSpPr>
          <p:nvPr>
            <p:ph type="title"/>
          </p:nvPr>
        </p:nvSpPr>
        <p:spPr>
          <a:xfrm>
            <a:off x="677334" y="609600"/>
            <a:ext cx="8596668" cy="1320800"/>
          </a:xfrm>
        </p:spPr>
        <p:txBody>
          <a:bodyPr>
            <a:normAutofit fontScale="90000"/>
          </a:bodyPr>
          <a:lstStyle/>
          <a:p>
            <a:pPr>
              <a:lnSpc>
                <a:spcPct val="90000"/>
              </a:lnSpc>
            </a:pPr>
            <a:r>
              <a:rPr lang="en-US" sz="3200" dirty="0"/>
              <a:t>why wouldn't the company "Heinz" grow all its crops in South Korea (the most efficient country)?</a:t>
            </a:r>
          </a:p>
        </p:txBody>
      </p:sp>
      <p:sp>
        <p:nvSpPr>
          <p:cNvPr id="3" name="Content Placeholder 2">
            <a:extLst>
              <a:ext uri="{FF2B5EF4-FFF2-40B4-BE49-F238E27FC236}">
                <a16:creationId xmlns:a16="http://schemas.microsoft.com/office/drawing/2014/main" id="{47577E8C-6751-402E-9464-57574A546A1B}"/>
              </a:ext>
            </a:extLst>
          </p:cNvPr>
          <p:cNvSpPr>
            <a:spLocks noGrp="1"/>
          </p:cNvSpPr>
          <p:nvPr>
            <p:ph idx="1"/>
          </p:nvPr>
        </p:nvSpPr>
        <p:spPr>
          <a:xfrm>
            <a:off x="1666636" y="2160589"/>
            <a:ext cx="8396512" cy="3880773"/>
          </a:xfrm>
        </p:spPr>
        <p:txBody>
          <a:bodyPr>
            <a:normAutofit/>
          </a:bodyPr>
          <a:lstStyle/>
          <a:p>
            <a:pPr marL="0" indent="0">
              <a:buNone/>
            </a:pPr>
            <a:r>
              <a:rPr lang="en-US" sz="2000" dirty="0"/>
              <a:t> the company makes a lot of products other than ketchup and hot sauce.</a:t>
            </a:r>
          </a:p>
          <a:p>
            <a:pPr marL="0" indent="0">
              <a:buNone/>
            </a:pPr>
            <a:r>
              <a:rPr lang="en-US" sz="2000" dirty="0"/>
              <a:t>some products are only preferred in some countries more than others.</a:t>
            </a:r>
          </a:p>
          <a:p>
            <a:pPr marL="0" indent="0">
              <a:buNone/>
            </a:pPr>
            <a:r>
              <a:rPr lang="en-US" sz="2000" dirty="0"/>
              <a:t> </a:t>
            </a:r>
          </a:p>
          <a:p>
            <a:pPr marL="0" indent="0">
              <a:buNone/>
            </a:pPr>
            <a:r>
              <a:rPr lang="en-US" sz="2000" dirty="0"/>
              <a:t>the cost of shipping the product around the world ether as crops for manufacturing or already manufactured at South Korea.</a:t>
            </a:r>
          </a:p>
        </p:txBody>
      </p:sp>
      <p:sp>
        <p:nvSpPr>
          <p:cNvPr id="21" name="Arrow: Right 20">
            <a:extLst>
              <a:ext uri="{FF2B5EF4-FFF2-40B4-BE49-F238E27FC236}">
                <a16:creationId xmlns:a16="http://schemas.microsoft.com/office/drawing/2014/main" id="{DB7CBCB0-5E1A-43FE-8F17-7C7A7E069A0F}"/>
              </a:ext>
            </a:extLst>
          </p:cNvPr>
          <p:cNvSpPr/>
          <p:nvPr/>
        </p:nvSpPr>
        <p:spPr>
          <a:xfrm>
            <a:off x="961799" y="2989263"/>
            <a:ext cx="674588" cy="319649"/>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ar-SA" dirty="0"/>
          </a:p>
        </p:txBody>
      </p:sp>
      <p:sp>
        <p:nvSpPr>
          <p:cNvPr id="22" name="Arrow: Right 21">
            <a:extLst>
              <a:ext uri="{FF2B5EF4-FFF2-40B4-BE49-F238E27FC236}">
                <a16:creationId xmlns:a16="http://schemas.microsoft.com/office/drawing/2014/main" id="{F928F9BE-9B03-4521-8C53-65DE239D7C18}"/>
              </a:ext>
            </a:extLst>
          </p:cNvPr>
          <p:cNvSpPr/>
          <p:nvPr/>
        </p:nvSpPr>
        <p:spPr>
          <a:xfrm>
            <a:off x="954243" y="2220351"/>
            <a:ext cx="674588" cy="319649"/>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Arrow: Right 25">
            <a:extLst>
              <a:ext uri="{FF2B5EF4-FFF2-40B4-BE49-F238E27FC236}">
                <a16:creationId xmlns:a16="http://schemas.microsoft.com/office/drawing/2014/main" id="{0B207DAE-050B-4B40-BFEE-CD846685B8ED}"/>
              </a:ext>
            </a:extLst>
          </p:cNvPr>
          <p:cNvSpPr/>
          <p:nvPr/>
        </p:nvSpPr>
        <p:spPr>
          <a:xfrm>
            <a:off x="927200" y="3781326"/>
            <a:ext cx="674588" cy="319649"/>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ar-SA" dirty="0"/>
          </a:p>
        </p:txBody>
      </p:sp>
    </p:spTree>
    <p:extLst>
      <p:ext uri="{BB962C8B-B14F-4D97-AF65-F5344CB8AC3E}">
        <p14:creationId xmlns:p14="http://schemas.microsoft.com/office/powerpoint/2010/main" val="15260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DDDF-FC5D-4C7D-B828-C3343807A187}"/>
              </a:ext>
            </a:extLst>
          </p:cNvPr>
          <p:cNvSpPr>
            <a:spLocks noGrp="1"/>
          </p:cNvSpPr>
          <p:nvPr>
            <p:ph type="title"/>
          </p:nvPr>
        </p:nvSpPr>
        <p:spPr>
          <a:xfrm>
            <a:off x="5536734" y="609600"/>
            <a:ext cx="3737268" cy="1320800"/>
          </a:xfrm>
        </p:spPr>
        <p:txBody>
          <a:bodyPr>
            <a:normAutofit/>
          </a:bodyPr>
          <a:lstStyle/>
          <a:p>
            <a:pPr>
              <a:lnSpc>
                <a:spcPct val="90000"/>
              </a:lnSpc>
            </a:pPr>
            <a:r>
              <a:rPr lang="en-US" sz="2500" b="1">
                <a:effectLst/>
                <a:latin typeface="Calibri" panose="020F0502020204030204" pitchFamily="34" charset="0"/>
                <a:ea typeface="Times New Roman" panose="02020603050405020304" pitchFamily="18" charset="0"/>
                <a:cs typeface="Arial" panose="020B0604020202020204" pitchFamily="34" charset="0"/>
              </a:rPr>
              <a:t>can we run this simulation on any kind of crops?</a:t>
            </a:r>
            <a:br>
              <a:rPr lang="en-US" sz="2500">
                <a:effectLst/>
                <a:latin typeface="Calibri" panose="020F0502020204030204" pitchFamily="34" charset="0"/>
                <a:ea typeface="Times New Roman" panose="02020603050405020304" pitchFamily="18" charset="0"/>
                <a:cs typeface="Arial" panose="020B0604020202020204" pitchFamily="34" charset="0"/>
              </a:rPr>
            </a:br>
            <a:endParaRPr lang="en-US" sz="2500"/>
          </a:p>
        </p:txBody>
      </p:sp>
      <p:sp>
        <p:nvSpPr>
          <p:cNvPr id="3" name="Content Placeholder 2">
            <a:extLst>
              <a:ext uri="{FF2B5EF4-FFF2-40B4-BE49-F238E27FC236}">
                <a16:creationId xmlns:a16="http://schemas.microsoft.com/office/drawing/2014/main" id="{237EA972-2818-4004-9DED-E05906FD8B7C}"/>
              </a:ext>
            </a:extLst>
          </p:cNvPr>
          <p:cNvSpPr>
            <a:spLocks noGrp="1"/>
          </p:cNvSpPr>
          <p:nvPr>
            <p:ph idx="1"/>
          </p:nvPr>
        </p:nvSpPr>
        <p:spPr>
          <a:xfrm>
            <a:off x="5209563" y="2160589"/>
            <a:ext cx="4483077" cy="3880773"/>
          </a:xfrm>
        </p:spPr>
        <p:txBody>
          <a:bodyPr>
            <a:normAutofit/>
          </a:bodyPr>
          <a:lstStyle/>
          <a:p>
            <a:pPr marL="0" indent="0">
              <a:buNone/>
            </a:pPr>
            <a:r>
              <a:rPr lang="en-US" b="1" dirty="0"/>
              <a:t>-</a:t>
            </a:r>
            <a:r>
              <a:rPr lang="en-US" dirty="0"/>
              <a:t> it can run to determine the yield of any kind of crop.</a:t>
            </a:r>
          </a:p>
          <a:p>
            <a:pPr marL="0" indent="0">
              <a:buNone/>
            </a:pPr>
            <a:r>
              <a:rPr lang="en-US" b="1" dirty="0"/>
              <a:t>-</a:t>
            </a:r>
            <a:r>
              <a:rPr lang="en-US" dirty="0"/>
              <a:t> it requires an experienced person who can work on SIMIO to implement the functions </a:t>
            </a:r>
          </a:p>
          <a:p>
            <a:pPr marL="0" indent="0">
              <a:buNone/>
            </a:pPr>
            <a:r>
              <a:rPr lang="en-US" b="1" dirty="0"/>
              <a:t>-</a:t>
            </a:r>
            <a:r>
              <a:rPr lang="en-US" dirty="0"/>
              <a:t> the probability that could affect the growth of crops each year.</a:t>
            </a:r>
          </a:p>
        </p:txBody>
      </p:sp>
      <p:pic>
        <p:nvPicPr>
          <p:cNvPr id="5" name="Picture 4">
            <a:extLst>
              <a:ext uri="{FF2B5EF4-FFF2-40B4-BE49-F238E27FC236}">
                <a16:creationId xmlns:a16="http://schemas.microsoft.com/office/drawing/2014/main" id="{9D6DA999-F6C6-40B3-B846-4C035EAE1B20}"/>
              </a:ext>
            </a:extLst>
          </p:cNvPr>
          <p:cNvPicPr>
            <a:picLocks noChangeAspect="1"/>
          </p:cNvPicPr>
          <p:nvPr/>
        </p:nvPicPr>
        <p:blipFill rotWithShape="1">
          <a:blip r:embed="rId2"/>
          <a:srcRect l="14428" r="33061"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2852509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D41933-970A-4C76-A0A6-477C3B56429F}"/>
              </a:ext>
            </a:extLst>
          </p:cNvPr>
          <p:cNvSpPr>
            <a:spLocks noGrp="1"/>
          </p:cNvSpPr>
          <p:nvPr>
            <p:ph type="title"/>
          </p:nvPr>
        </p:nvSpPr>
        <p:spPr>
          <a:xfrm>
            <a:off x="1333502" y="609600"/>
            <a:ext cx="8596668" cy="1320800"/>
          </a:xfrm>
        </p:spPr>
        <p:txBody>
          <a:bodyPr>
            <a:normAutofit/>
          </a:bodyPr>
          <a:lstStyle/>
          <a:p>
            <a:pPr>
              <a:lnSpc>
                <a:spcPct val="90000"/>
              </a:lnSpc>
            </a:pPr>
            <a:r>
              <a:rPr lang="en-US" sz="2800" b="1" dirty="0">
                <a:effectLst/>
                <a:latin typeface="Calibri" panose="020F0502020204030204" pitchFamily="34" charset="0"/>
                <a:ea typeface="Times New Roman" panose="02020603050405020304" pitchFamily="18" charset="0"/>
                <a:cs typeface="Arial" panose="020B0604020202020204" pitchFamily="34" charset="0"/>
              </a:rPr>
              <a:t>what does the company do with unripe or spoiled  crops?</a:t>
            </a:r>
            <a:br>
              <a:rPr lang="en-US" sz="2800" dirty="0">
                <a:effectLst/>
                <a:latin typeface="Calibri" panose="020F0502020204030204" pitchFamily="34" charset="0"/>
                <a:ea typeface="Times New Roman" panose="02020603050405020304" pitchFamily="18" charset="0"/>
                <a:cs typeface="Arial" panose="020B0604020202020204" pitchFamily="34" charset="0"/>
              </a:rPr>
            </a:br>
            <a:endParaRPr lang="en-US" sz="2800"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695F9D4-8EAD-48D1-8AB4-395F30813066}"/>
              </a:ext>
            </a:extLst>
          </p:cNvPr>
          <p:cNvSpPr>
            <a:spLocks noGrp="1"/>
          </p:cNvSpPr>
          <p:nvPr>
            <p:ph idx="1"/>
          </p:nvPr>
        </p:nvSpPr>
        <p:spPr>
          <a:xfrm>
            <a:off x="1333502" y="2160589"/>
            <a:ext cx="8596668" cy="3880773"/>
          </a:xfrm>
        </p:spPr>
        <p:txBody>
          <a:bodyPr>
            <a:normAutofit/>
          </a:bodyPr>
          <a:lstStyle/>
          <a:p>
            <a:pPr marL="0" indent="0">
              <a:buNone/>
            </a:pPr>
            <a:r>
              <a:rPr lang="en-US" dirty="0"/>
              <a:t>usually, food manufacturing companies discard all  of their unwanted products, it requires more work and labor hours to try and sell it or do something with it that would profit the company, but it could be given for free to nearby farmers and it can be used for livestock or for compost.</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32110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134554-8DE5-4696-A0DE-A5D43F87A0A4}"/>
              </a:ext>
            </a:extLst>
          </p:cNvPr>
          <p:cNvSpPr>
            <a:spLocks noGrp="1"/>
          </p:cNvSpPr>
          <p:nvPr>
            <p:ph type="title"/>
          </p:nvPr>
        </p:nvSpPr>
        <p:spPr>
          <a:xfrm>
            <a:off x="643467" y="816638"/>
            <a:ext cx="3367359" cy="5224724"/>
          </a:xfrm>
        </p:spPr>
        <p:txBody>
          <a:bodyPr anchor="ctr">
            <a:normAutofit/>
          </a:bodyPr>
          <a:lstStyle/>
          <a:p>
            <a:r>
              <a:rPr lang="en-US" b="1" dirty="0">
                <a:effectLst/>
                <a:latin typeface="Calibri" panose="020F0502020204030204" pitchFamily="34" charset="0"/>
                <a:ea typeface="Times New Roman" panose="02020603050405020304" pitchFamily="18" charset="0"/>
                <a:cs typeface="Arial" panose="020B0604020202020204" pitchFamily="34" charset="0"/>
              </a:rPr>
              <a:t>Prepared By:</a:t>
            </a:r>
            <a:br>
              <a:rPr lang="en-US" dirty="0">
                <a:effectLst/>
                <a:latin typeface="Calibri" panose="020F0502020204030204" pitchFamily="34" charset="0"/>
                <a:ea typeface="Times New Roman" panose="02020603050405020304" pitchFamily="18"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3DBA09D1-3C18-4D38-AE7B-86364641E8EA}"/>
              </a:ext>
            </a:extLst>
          </p:cNvPr>
          <p:cNvSpPr>
            <a:spLocks noGrp="1"/>
          </p:cNvSpPr>
          <p:nvPr>
            <p:ph idx="1"/>
          </p:nvPr>
        </p:nvSpPr>
        <p:spPr>
          <a:xfrm>
            <a:off x="4654295" y="816638"/>
            <a:ext cx="4619706" cy="5224724"/>
          </a:xfrm>
        </p:spPr>
        <p:txBody>
          <a:bodyPr anchor="ctr">
            <a:normAutofit/>
          </a:bodyPr>
          <a:lstStyle/>
          <a:p>
            <a:pPr marL="0" marR="0" indent="0">
              <a:spcBef>
                <a:spcPts val="0"/>
              </a:spcBef>
              <a:spcAft>
                <a:spcPts val="800"/>
              </a:spcAft>
              <a:buNone/>
            </a:pPr>
            <a:r>
              <a:rPr lang="en-US" dirty="0">
                <a:effectLst/>
                <a:latin typeface="Calibri" panose="020F0502020204030204" pitchFamily="34" charset="0"/>
                <a:ea typeface="Times New Roman" panose="02020603050405020304" pitchFamily="18" charset="0"/>
                <a:cs typeface="Arial" panose="020B0604020202020204" pitchFamily="34" charset="0"/>
              </a:rPr>
              <a:t>- </a:t>
            </a:r>
            <a:r>
              <a:rPr lang="en-US" sz="2000" dirty="0">
                <a:effectLst/>
                <a:latin typeface="Calibri" panose="020F0502020204030204" pitchFamily="34" charset="0"/>
                <a:ea typeface="Times New Roman" panose="02020603050405020304" pitchFamily="18" charset="0"/>
                <a:cs typeface="Arial" panose="020B0604020202020204" pitchFamily="34" charset="0"/>
              </a:rPr>
              <a:t>Mahmoud Zain Sabto 180501448.</a:t>
            </a:r>
            <a:br>
              <a:rPr lang="en-US" sz="2000" dirty="0">
                <a:effectLst/>
                <a:latin typeface="Calibri" panose="020F0502020204030204" pitchFamily="34" charset="0"/>
                <a:ea typeface="Times New Roman" panose="02020603050405020304" pitchFamily="18" charset="0"/>
                <a:cs typeface="Arial" panose="020B0604020202020204" pitchFamily="34" charset="0"/>
              </a:rPr>
            </a:br>
            <a:r>
              <a:rPr lang="en-US" sz="2000" dirty="0">
                <a:effectLst/>
                <a:latin typeface="Calibri" panose="020F0502020204030204" pitchFamily="34" charset="0"/>
                <a:ea typeface="Times New Roman" panose="02020603050405020304" pitchFamily="18" charset="0"/>
                <a:cs typeface="Arial" panose="020B0604020202020204" pitchFamily="34" charset="0"/>
              </a:rPr>
              <a:t>- Khalid Saud 180501244.</a:t>
            </a:r>
            <a:br>
              <a:rPr lang="en-US" sz="2000" dirty="0">
                <a:effectLst/>
                <a:latin typeface="Calibri" panose="020F0502020204030204" pitchFamily="34" charset="0"/>
                <a:ea typeface="Times New Roman" panose="02020603050405020304" pitchFamily="18" charset="0"/>
                <a:cs typeface="Arial" panose="020B0604020202020204" pitchFamily="34" charset="0"/>
              </a:rPr>
            </a:br>
            <a:r>
              <a:rPr lang="en-US" sz="2000" dirty="0">
                <a:effectLst/>
                <a:latin typeface="Calibri" panose="020F0502020204030204" pitchFamily="34" charset="0"/>
                <a:ea typeface="Times New Roman" panose="02020603050405020304" pitchFamily="18" charset="0"/>
                <a:cs typeface="Arial" panose="020B0604020202020204" pitchFamily="34" charset="0"/>
              </a:rPr>
              <a:t>- Mohammed Saber 170501596.</a:t>
            </a:r>
            <a:br>
              <a:rPr lang="en-US" sz="2000" dirty="0">
                <a:effectLst/>
                <a:latin typeface="Calibri" panose="020F0502020204030204" pitchFamily="34" charset="0"/>
                <a:ea typeface="Times New Roman" panose="02020603050405020304" pitchFamily="18" charset="0"/>
                <a:cs typeface="Arial" panose="020B0604020202020204" pitchFamily="34" charset="0"/>
              </a:rPr>
            </a:br>
            <a:r>
              <a:rPr lang="en-US" sz="2000" dirty="0">
                <a:effectLst/>
                <a:latin typeface="Calibri" panose="020F0502020204030204" pitchFamily="34" charset="0"/>
                <a:ea typeface="Times New Roman" panose="02020603050405020304" pitchFamily="18" charset="0"/>
                <a:cs typeface="Arial" panose="020B0604020202020204" pitchFamily="34" charset="0"/>
              </a:rPr>
              <a:t>- Hakan BERBER 140501024.</a:t>
            </a:r>
            <a:br>
              <a:rPr lang="en-US" sz="2000" dirty="0">
                <a:effectLst/>
                <a:latin typeface="Calibri" panose="020F0502020204030204" pitchFamily="34" charset="0"/>
                <a:ea typeface="Times New Roman" panose="02020603050405020304" pitchFamily="18" charset="0"/>
                <a:cs typeface="Arial" panose="020B0604020202020204" pitchFamily="34" charset="0"/>
              </a:rPr>
            </a:br>
            <a:r>
              <a:rPr lang="en-US" sz="2000" dirty="0">
                <a:effectLst/>
                <a:latin typeface="Calibri" panose="020F0502020204030204" pitchFamily="34" charset="0"/>
                <a:ea typeface="Times New Roman" panose="02020603050405020304" pitchFamily="18" charset="0"/>
                <a:cs typeface="Arial" panose="020B0604020202020204" pitchFamily="34" charset="0"/>
              </a:rPr>
              <a:t>- Rana Hummas Sarwar 180501584.</a:t>
            </a:r>
            <a:br>
              <a:rPr lang="en-US" dirty="0">
                <a:effectLst/>
                <a:latin typeface="Calibri" panose="020F0502020204030204" pitchFamily="34" charset="0"/>
                <a:ea typeface="Times New Roman" panose="02020603050405020304" pitchFamily="18" charset="0"/>
                <a:cs typeface="Arial" panose="020B0604020202020204" pitchFamily="34" charset="0"/>
              </a:rPr>
            </a:br>
            <a:endParaRPr lang="en-US" dirty="0"/>
          </a:p>
          <a:p>
            <a:pPr marL="0" indent="0">
              <a:buNone/>
            </a:pPr>
            <a:endParaRPr lang="en-US" dirty="0"/>
          </a:p>
        </p:txBody>
      </p:sp>
    </p:spTree>
    <p:extLst>
      <p:ext uri="{BB962C8B-B14F-4D97-AF65-F5344CB8AC3E}">
        <p14:creationId xmlns:p14="http://schemas.microsoft.com/office/powerpoint/2010/main" val="242796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0D737-5A74-474F-AD49-0C25050552A8}"/>
              </a:ext>
            </a:extLst>
          </p:cNvPr>
          <p:cNvSpPr>
            <a:spLocks noGrp="1"/>
          </p:cNvSpPr>
          <p:nvPr>
            <p:ph type="title"/>
          </p:nvPr>
        </p:nvSpPr>
        <p:spPr>
          <a:xfrm>
            <a:off x="1286933" y="609600"/>
            <a:ext cx="10197494" cy="1099457"/>
          </a:xfrm>
        </p:spPr>
        <p:txBody>
          <a:bodyPr>
            <a:normAutofit/>
          </a:bodyPr>
          <a:lstStyle/>
          <a:p>
            <a:r>
              <a:rPr lang="en-GB" b="1">
                <a:effectLst/>
                <a:latin typeface="Times New Roman" panose="02020603050405020304" pitchFamily="18" charset="0"/>
                <a:ea typeface="Times New Roman" panose="02020603050405020304" pitchFamily="18" charset="0"/>
                <a:cs typeface="Arial" panose="020B0604020202020204" pitchFamily="34" charset="0"/>
              </a:rPr>
              <a:t>Methodology:</a:t>
            </a:r>
            <a:endParaRPr lang="en-US"/>
          </a:p>
        </p:txBody>
      </p:sp>
      <p:sp>
        <p:nvSpPr>
          <p:cNvPr id="11" name="Isosceles Triangle 10">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064BD805-1AD4-4620-A102-96BD4ACA48B6}"/>
              </a:ext>
            </a:extLst>
          </p:cNvPr>
          <p:cNvGraphicFramePr>
            <a:graphicFrameLocks noGrp="1"/>
          </p:cNvGraphicFramePr>
          <p:nvPr>
            <p:ph idx="1"/>
            <p:extLst>
              <p:ext uri="{D42A27DB-BD31-4B8C-83A1-F6EECF244321}">
                <p14:modId xmlns:p14="http://schemas.microsoft.com/office/powerpoint/2010/main" val="146787846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1943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D99A89-92E2-4CEF-8910-A232233BE1C0}"/>
              </a:ext>
            </a:extLst>
          </p:cNvPr>
          <p:cNvSpPr>
            <a:spLocks noGrp="1"/>
          </p:cNvSpPr>
          <p:nvPr>
            <p:ph type="title"/>
          </p:nvPr>
        </p:nvSpPr>
        <p:spPr>
          <a:xfrm>
            <a:off x="1286933" y="609600"/>
            <a:ext cx="10197494" cy="1099457"/>
          </a:xfrm>
        </p:spPr>
        <p:txBody>
          <a:bodyPr>
            <a:normAutofit/>
          </a:bodyPr>
          <a:lstStyle/>
          <a:p>
            <a:pPr>
              <a:lnSpc>
                <a:spcPct val="90000"/>
              </a:lnSpc>
            </a:pPr>
            <a:r>
              <a:rPr lang="en-US"/>
              <a:t>the table represents the yield of each crop, we will be running the simulation on it:</a:t>
            </a:r>
          </a:p>
        </p:txBody>
      </p:sp>
      <p:sp>
        <p:nvSpPr>
          <p:cNvPr id="20" name="Isosceles Triangle 19">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Content Placeholder 3">
            <a:extLst>
              <a:ext uri="{FF2B5EF4-FFF2-40B4-BE49-F238E27FC236}">
                <a16:creationId xmlns:a16="http://schemas.microsoft.com/office/drawing/2014/main" id="{405B1554-E1D6-42C3-91BE-13CAD12C70CA}"/>
              </a:ext>
            </a:extLst>
          </p:cNvPr>
          <p:cNvGraphicFramePr>
            <a:graphicFrameLocks noGrp="1"/>
          </p:cNvGraphicFramePr>
          <p:nvPr>
            <p:ph idx="1"/>
            <p:extLst>
              <p:ext uri="{D42A27DB-BD31-4B8C-83A1-F6EECF244321}">
                <p14:modId xmlns:p14="http://schemas.microsoft.com/office/powerpoint/2010/main" val="4105594671"/>
              </p:ext>
            </p:extLst>
          </p:nvPr>
        </p:nvGraphicFramePr>
        <p:xfrm>
          <a:off x="1286933" y="2757761"/>
          <a:ext cx="9618136" cy="2475049"/>
        </p:xfrm>
        <a:graphic>
          <a:graphicData uri="http://schemas.openxmlformats.org/drawingml/2006/table">
            <a:tbl>
              <a:tblPr firstRow="1" firstCol="1" bandRow="1">
                <a:tableStyleId>{5C22544A-7EE6-4342-B048-85BDC9FD1C3A}</a:tableStyleId>
              </a:tblPr>
              <a:tblGrid>
                <a:gridCol w="1294190">
                  <a:extLst>
                    <a:ext uri="{9D8B030D-6E8A-4147-A177-3AD203B41FA5}">
                      <a16:colId xmlns:a16="http://schemas.microsoft.com/office/drawing/2014/main" val="692158951"/>
                    </a:ext>
                  </a:extLst>
                </a:gridCol>
                <a:gridCol w="1452436">
                  <a:extLst>
                    <a:ext uri="{9D8B030D-6E8A-4147-A177-3AD203B41FA5}">
                      <a16:colId xmlns:a16="http://schemas.microsoft.com/office/drawing/2014/main" val="4222270028"/>
                    </a:ext>
                  </a:extLst>
                </a:gridCol>
                <a:gridCol w="1452437">
                  <a:extLst>
                    <a:ext uri="{9D8B030D-6E8A-4147-A177-3AD203B41FA5}">
                      <a16:colId xmlns:a16="http://schemas.microsoft.com/office/drawing/2014/main" val="2942546121"/>
                    </a:ext>
                  </a:extLst>
                </a:gridCol>
                <a:gridCol w="1452437">
                  <a:extLst>
                    <a:ext uri="{9D8B030D-6E8A-4147-A177-3AD203B41FA5}">
                      <a16:colId xmlns:a16="http://schemas.microsoft.com/office/drawing/2014/main" val="162369958"/>
                    </a:ext>
                  </a:extLst>
                </a:gridCol>
                <a:gridCol w="1322212">
                  <a:extLst>
                    <a:ext uri="{9D8B030D-6E8A-4147-A177-3AD203B41FA5}">
                      <a16:colId xmlns:a16="http://schemas.microsoft.com/office/drawing/2014/main" val="1100439797"/>
                    </a:ext>
                  </a:extLst>
                </a:gridCol>
                <a:gridCol w="1322212">
                  <a:extLst>
                    <a:ext uri="{9D8B030D-6E8A-4147-A177-3AD203B41FA5}">
                      <a16:colId xmlns:a16="http://schemas.microsoft.com/office/drawing/2014/main" val="1117032327"/>
                    </a:ext>
                  </a:extLst>
                </a:gridCol>
                <a:gridCol w="1322212">
                  <a:extLst>
                    <a:ext uri="{9D8B030D-6E8A-4147-A177-3AD203B41FA5}">
                      <a16:colId xmlns:a16="http://schemas.microsoft.com/office/drawing/2014/main" val="1548016381"/>
                    </a:ext>
                  </a:extLst>
                </a:gridCol>
              </a:tblGrid>
              <a:tr h="698198">
                <a:tc>
                  <a:txBody>
                    <a:bodyPr/>
                    <a:lstStyle/>
                    <a:p>
                      <a:pPr marL="0" marR="0" algn="ctr">
                        <a:lnSpc>
                          <a:spcPct val="107000"/>
                        </a:lnSpc>
                        <a:spcBef>
                          <a:spcPts val="0"/>
                        </a:spcBef>
                        <a:spcAft>
                          <a:spcPts val="0"/>
                        </a:spcAft>
                      </a:pPr>
                      <a:r>
                        <a:rPr lang="en-US" sz="2100">
                          <a:effectLst/>
                        </a:rPr>
                        <a:t>field</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tc>
                  <a:txBody>
                    <a:bodyPr/>
                    <a:lstStyle/>
                    <a:p>
                      <a:pPr marL="0" marR="0" algn="ctr">
                        <a:lnSpc>
                          <a:spcPct val="107000"/>
                        </a:lnSpc>
                        <a:spcBef>
                          <a:spcPts val="0"/>
                        </a:spcBef>
                        <a:spcAft>
                          <a:spcPts val="0"/>
                        </a:spcAft>
                      </a:pPr>
                      <a:r>
                        <a:rPr lang="en-US" sz="2100">
                          <a:effectLst/>
                        </a:rPr>
                        <a:t>unripe tomatoes</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tc>
                  <a:txBody>
                    <a:bodyPr/>
                    <a:lstStyle/>
                    <a:p>
                      <a:pPr marL="0" marR="0" algn="ctr">
                        <a:lnSpc>
                          <a:spcPct val="107000"/>
                        </a:lnSpc>
                        <a:spcBef>
                          <a:spcPts val="0"/>
                        </a:spcBef>
                        <a:spcAft>
                          <a:spcPts val="0"/>
                        </a:spcAft>
                      </a:pPr>
                      <a:r>
                        <a:rPr lang="en-US" sz="2100">
                          <a:effectLst/>
                        </a:rPr>
                        <a:t>ripe tomatoes</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tc>
                  <a:txBody>
                    <a:bodyPr/>
                    <a:lstStyle/>
                    <a:p>
                      <a:pPr marL="0" marR="0" algn="ctr">
                        <a:lnSpc>
                          <a:spcPct val="107000"/>
                        </a:lnSpc>
                        <a:spcBef>
                          <a:spcPts val="0"/>
                        </a:spcBef>
                        <a:spcAft>
                          <a:spcPts val="0"/>
                        </a:spcAft>
                      </a:pPr>
                      <a:r>
                        <a:rPr lang="en-US" sz="2100">
                          <a:effectLst/>
                        </a:rPr>
                        <a:t>spoiled tomatoes</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tc>
                  <a:txBody>
                    <a:bodyPr/>
                    <a:lstStyle/>
                    <a:p>
                      <a:pPr marL="0" marR="0" algn="ctr">
                        <a:lnSpc>
                          <a:spcPct val="107000"/>
                        </a:lnSpc>
                        <a:spcBef>
                          <a:spcPts val="0"/>
                        </a:spcBef>
                        <a:spcAft>
                          <a:spcPts val="0"/>
                        </a:spcAft>
                      </a:pPr>
                      <a:r>
                        <a:rPr lang="en-US" sz="2100">
                          <a:effectLst/>
                        </a:rPr>
                        <a:t>unripe peppers</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tc>
                  <a:txBody>
                    <a:bodyPr/>
                    <a:lstStyle/>
                    <a:p>
                      <a:pPr marL="0" marR="0" algn="ctr">
                        <a:lnSpc>
                          <a:spcPct val="107000"/>
                        </a:lnSpc>
                        <a:spcBef>
                          <a:spcPts val="0"/>
                        </a:spcBef>
                        <a:spcAft>
                          <a:spcPts val="0"/>
                        </a:spcAft>
                      </a:pPr>
                      <a:r>
                        <a:rPr lang="en-US" sz="2100">
                          <a:effectLst/>
                        </a:rPr>
                        <a:t>ripe peppers</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tc>
                  <a:txBody>
                    <a:bodyPr/>
                    <a:lstStyle/>
                    <a:p>
                      <a:pPr marL="0" marR="0" algn="ctr">
                        <a:lnSpc>
                          <a:spcPct val="107000"/>
                        </a:lnSpc>
                        <a:spcBef>
                          <a:spcPts val="0"/>
                        </a:spcBef>
                        <a:spcAft>
                          <a:spcPts val="0"/>
                        </a:spcAft>
                      </a:pPr>
                      <a:r>
                        <a:rPr lang="en-US" sz="2100">
                          <a:effectLst/>
                        </a:rPr>
                        <a:t>spoiled peppers</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extLst>
                  <a:ext uri="{0D108BD9-81ED-4DB2-BD59-A6C34878D82A}">
                    <a16:rowId xmlns:a16="http://schemas.microsoft.com/office/drawing/2014/main" val="869086058"/>
                  </a:ext>
                </a:extLst>
              </a:tr>
              <a:tr h="359551">
                <a:tc>
                  <a:txBody>
                    <a:bodyPr/>
                    <a:lstStyle/>
                    <a:p>
                      <a:pPr marL="0" marR="0" algn="ctr">
                        <a:lnSpc>
                          <a:spcPct val="107000"/>
                        </a:lnSpc>
                        <a:spcBef>
                          <a:spcPts val="0"/>
                        </a:spcBef>
                        <a:spcAft>
                          <a:spcPts val="0"/>
                        </a:spcAft>
                      </a:pPr>
                      <a:r>
                        <a:rPr lang="en-US" sz="2100">
                          <a:effectLst/>
                        </a:rPr>
                        <a:t>Turkey</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tc>
                  <a:txBody>
                    <a:bodyPr/>
                    <a:lstStyle/>
                    <a:p>
                      <a:pPr marL="0" marR="0" algn="ctr">
                        <a:lnSpc>
                          <a:spcPct val="107000"/>
                        </a:lnSpc>
                        <a:spcBef>
                          <a:spcPts val="0"/>
                        </a:spcBef>
                        <a:spcAft>
                          <a:spcPts val="0"/>
                        </a:spcAft>
                      </a:pPr>
                      <a:r>
                        <a:rPr lang="en-US" sz="2100">
                          <a:effectLst/>
                        </a:rPr>
                        <a:t>10%</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tc>
                  <a:txBody>
                    <a:bodyPr/>
                    <a:lstStyle/>
                    <a:p>
                      <a:pPr marL="0" marR="0" algn="ctr">
                        <a:lnSpc>
                          <a:spcPct val="107000"/>
                        </a:lnSpc>
                        <a:spcBef>
                          <a:spcPts val="0"/>
                        </a:spcBef>
                        <a:spcAft>
                          <a:spcPts val="0"/>
                        </a:spcAft>
                      </a:pPr>
                      <a:r>
                        <a:rPr lang="en-US" sz="2100">
                          <a:effectLst/>
                        </a:rPr>
                        <a:t>72%</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tc>
                  <a:txBody>
                    <a:bodyPr/>
                    <a:lstStyle/>
                    <a:p>
                      <a:pPr marL="0" marR="0" algn="ctr">
                        <a:lnSpc>
                          <a:spcPct val="107000"/>
                        </a:lnSpc>
                        <a:spcBef>
                          <a:spcPts val="0"/>
                        </a:spcBef>
                        <a:spcAft>
                          <a:spcPts val="0"/>
                        </a:spcAft>
                      </a:pPr>
                      <a:r>
                        <a:rPr lang="en-US" sz="2100">
                          <a:effectLst/>
                        </a:rPr>
                        <a:t>18%</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tc>
                  <a:txBody>
                    <a:bodyPr/>
                    <a:lstStyle/>
                    <a:p>
                      <a:pPr marL="0" marR="0" algn="ctr">
                        <a:lnSpc>
                          <a:spcPct val="107000"/>
                        </a:lnSpc>
                        <a:spcBef>
                          <a:spcPts val="0"/>
                        </a:spcBef>
                        <a:spcAft>
                          <a:spcPts val="0"/>
                        </a:spcAft>
                      </a:pPr>
                      <a:r>
                        <a:rPr lang="en-US" sz="2100">
                          <a:effectLst/>
                        </a:rPr>
                        <a:t>12%</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tc>
                  <a:txBody>
                    <a:bodyPr/>
                    <a:lstStyle/>
                    <a:p>
                      <a:pPr marL="0" marR="0" algn="ctr">
                        <a:lnSpc>
                          <a:spcPct val="107000"/>
                        </a:lnSpc>
                        <a:spcBef>
                          <a:spcPts val="0"/>
                        </a:spcBef>
                        <a:spcAft>
                          <a:spcPts val="0"/>
                        </a:spcAft>
                      </a:pPr>
                      <a:r>
                        <a:rPr lang="en-US" sz="2100">
                          <a:effectLst/>
                        </a:rPr>
                        <a:t>85%</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tc>
                  <a:txBody>
                    <a:bodyPr/>
                    <a:lstStyle/>
                    <a:p>
                      <a:pPr marL="0" marR="0" algn="ctr">
                        <a:lnSpc>
                          <a:spcPct val="107000"/>
                        </a:lnSpc>
                        <a:spcBef>
                          <a:spcPts val="0"/>
                        </a:spcBef>
                        <a:spcAft>
                          <a:spcPts val="0"/>
                        </a:spcAft>
                      </a:pPr>
                      <a:r>
                        <a:rPr lang="en-US" sz="2100">
                          <a:effectLst/>
                        </a:rPr>
                        <a:t>3%</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extLst>
                  <a:ext uri="{0D108BD9-81ED-4DB2-BD59-A6C34878D82A}">
                    <a16:rowId xmlns:a16="http://schemas.microsoft.com/office/drawing/2014/main" val="343291727"/>
                  </a:ext>
                </a:extLst>
              </a:tr>
              <a:tr h="359551">
                <a:tc>
                  <a:txBody>
                    <a:bodyPr/>
                    <a:lstStyle/>
                    <a:p>
                      <a:pPr marL="0" marR="0" algn="ctr">
                        <a:lnSpc>
                          <a:spcPct val="107000"/>
                        </a:lnSpc>
                        <a:spcBef>
                          <a:spcPts val="0"/>
                        </a:spcBef>
                        <a:spcAft>
                          <a:spcPts val="0"/>
                        </a:spcAft>
                      </a:pPr>
                      <a:r>
                        <a:rPr lang="en-US" sz="2100">
                          <a:effectLst/>
                        </a:rPr>
                        <a:t>US</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tc>
                  <a:txBody>
                    <a:bodyPr/>
                    <a:lstStyle/>
                    <a:p>
                      <a:pPr marL="0" marR="0" algn="ctr">
                        <a:lnSpc>
                          <a:spcPct val="107000"/>
                        </a:lnSpc>
                        <a:spcBef>
                          <a:spcPts val="0"/>
                        </a:spcBef>
                        <a:spcAft>
                          <a:spcPts val="0"/>
                        </a:spcAft>
                      </a:pPr>
                      <a:r>
                        <a:rPr lang="en-US" sz="2100">
                          <a:effectLst/>
                        </a:rPr>
                        <a:t>24%</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tc>
                  <a:txBody>
                    <a:bodyPr/>
                    <a:lstStyle/>
                    <a:p>
                      <a:pPr marL="0" marR="0" algn="ctr">
                        <a:lnSpc>
                          <a:spcPct val="107000"/>
                        </a:lnSpc>
                        <a:spcBef>
                          <a:spcPts val="0"/>
                        </a:spcBef>
                        <a:spcAft>
                          <a:spcPts val="0"/>
                        </a:spcAft>
                      </a:pPr>
                      <a:r>
                        <a:rPr lang="en-US" sz="2100">
                          <a:effectLst/>
                        </a:rPr>
                        <a:t>70%</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tc>
                  <a:txBody>
                    <a:bodyPr/>
                    <a:lstStyle/>
                    <a:p>
                      <a:pPr marL="0" marR="0" algn="ctr">
                        <a:lnSpc>
                          <a:spcPct val="107000"/>
                        </a:lnSpc>
                        <a:spcBef>
                          <a:spcPts val="0"/>
                        </a:spcBef>
                        <a:spcAft>
                          <a:spcPts val="0"/>
                        </a:spcAft>
                      </a:pPr>
                      <a:r>
                        <a:rPr lang="en-US" sz="2100">
                          <a:effectLst/>
                        </a:rPr>
                        <a:t>6%</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tc>
                  <a:txBody>
                    <a:bodyPr/>
                    <a:lstStyle/>
                    <a:p>
                      <a:pPr marL="0" marR="0" algn="ctr">
                        <a:lnSpc>
                          <a:spcPct val="107000"/>
                        </a:lnSpc>
                        <a:spcBef>
                          <a:spcPts val="0"/>
                        </a:spcBef>
                        <a:spcAft>
                          <a:spcPts val="0"/>
                        </a:spcAft>
                      </a:pPr>
                      <a:r>
                        <a:rPr lang="en-US" sz="2100">
                          <a:effectLst/>
                        </a:rPr>
                        <a:t>3%</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tc>
                  <a:txBody>
                    <a:bodyPr/>
                    <a:lstStyle/>
                    <a:p>
                      <a:pPr marL="0" marR="0" algn="ctr">
                        <a:lnSpc>
                          <a:spcPct val="107000"/>
                        </a:lnSpc>
                        <a:spcBef>
                          <a:spcPts val="0"/>
                        </a:spcBef>
                        <a:spcAft>
                          <a:spcPts val="0"/>
                        </a:spcAft>
                      </a:pPr>
                      <a:r>
                        <a:rPr lang="en-US" sz="2100">
                          <a:effectLst/>
                        </a:rPr>
                        <a:t>87%</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tc>
                  <a:txBody>
                    <a:bodyPr/>
                    <a:lstStyle/>
                    <a:p>
                      <a:pPr marL="0" marR="0" algn="ctr">
                        <a:lnSpc>
                          <a:spcPct val="107000"/>
                        </a:lnSpc>
                        <a:spcBef>
                          <a:spcPts val="0"/>
                        </a:spcBef>
                        <a:spcAft>
                          <a:spcPts val="0"/>
                        </a:spcAft>
                      </a:pPr>
                      <a:r>
                        <a:rPr lang="en-US" sz="2100">
                          <a:effectLst/>
                        </a:rPr>
                        <a:t>10%</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extLst>
                  <a:ext uri="{0D108BD9-81ED-4DB2-BD59-A6C34878D82A}">
                    <a16:rowId xmlns:a16="http://schemas.microsoft.com/office/drawing/2014/main" val="3960329960"/>
                  </a:ext>
                </a:extLst>
              </a:tr>
              <a:tr h="359551">
                <a:tc>
                  <a:txBody>
                    <a:bodyPr/>
                    <a:lstStyle/>
                    <a:p>
                      <a:pPr marL="0" marR="0" algn="ctr">
                        <a:lnSpc>
                          <a:spcPct val="107000"/>
                        </a:lnSpc>
                        <a:spcBef>
                          <a:spcPts val="0"/>
                        </a:spcBef>
                        <a:spcAft>
                          <a:spcPts val="0"/>
                        </a:spcAft>
                      </a:pPr>
                      <a:r>
                        <a:rPr lang="en-US" sz="2100">
                          <a:effectLst/>
                        </a:rPr>
                        <a:t>Canada</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tc>
                  <a:txBody>
                    <a:bodyPr/>
                    <a:lstStyle/>
                    <a:p>
                      <a:pPr marL="0" marR="0" algn="ctr">
                        <a:lnSpc>
                          <a:spcPct val="107000"/>
                        </a:lnSpc>
                        <a:spcBef>
                          <a:spcPts val="0"/>
                        </a:spcBef>
                        <a:spcAft>
                          <a:spcPts val="0"/>
                        </a:spcAft>
                      </a:pPr>
                      <a:r>
                        <a:rPr lang="en-US" sz="2100">
                          <a:effectLst/>
                        </a:rPr>
                        <a:t>20%</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tc>
                  <a:txBody>
                    <a:bodyPr/>
                    <a:lstStyle/>
                    <a:p>
                      <a:pPr marL="0" marR="0" algn="ctr">
                        <a:lnSpc>
                          <a:spcPct val="107000"/>
                        </a:lnSpc>
                        <a:spcBef>
                          <a:spcPts val="0"/>
                        </a:spcBef>
                        <a:spcAft>
                          <a:spcPts val="0"/>
                        </a:spcAft>
                      </a:pPr>
                      <a:r>
                        <a:rPr lang="en-US" sz="2100">
                          <a:effectLst/>
                        </a:rPr>
                        <a:t>68%</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tc>
                  <a:txBody>
                    <a:bodyPr/>
                    <a:lstStyle/>
                    <a:p>
                      <a:pPr marL="0" marR="0" algn="ctr">
                        <a:lnSpc>
                          <a:spcPct val="107000"/>
                        </a:lnSpc>
                        <a:spcBef>
                          <a:spcPts val="0"/>
                        </a:spcBef>
                        <a:spcAft>
                          <a:spcPts val="0"/>
                        </a:spcAft>
                      </a:pPr>
                      <a:r>
                        <a:rPr lang="en-US" sz="2100">
                          <a:effectLst/>
                        </a:rPr>
                        <a:t>12%</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tc>
                  <a:txBody>
                    <a:bodyPr/>
                    <a:lstStyle/>
                    <a:p>
                      <a:pPr marL="0" marR="0" algn="ctr">
                        <a:lnSpc>
                          <a:spcPct val="107000"/>
                        </a:lnSpc>
                        <a:spcBef>
                          <a:spcPts val="0"/>
                        </a:spcBef>
                        <a:spcAft>
                          <a:spcPts val="0"/>
                        </a:spcAft>
                      </a:pPr>
                      <a:r>
                        <a:rPr lang="en-US" sz="2100">
                          <a:effectLst/>
                        </a:rPr>
                        <a:t>24%</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tc>
                  <a:txBody>
                    <a:bodyPr/>
                    <a:lstStyle/>
                    <a:p>
                      <a:pPr marL="0" marR="0" algn="ctr">
                        <a:lnSpc>
                          <a:spcPct val="107000"/>
                        </a:lnSpc>
                        <a:spcBef>
                          <a:spcPts val="0"/>
                        </a:spcBef>
                        <a:spcAft>
                          <a:spcPts val="0"/>
                        </a:spcAft>
                      </a:pPr>
                      <a:r>
                        <a:rPr lang="en-US" sz="2100">
                          <a:effectLst/>
                        </a:rPr>
                        <a:t>65%</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tc>
                  <a:txBody>
                    <a:bodyPr/>
                    <a:lstStyle/>
                    <a:p>
                      <a:pPr marL="0" marR="0" algn="ctr">
                        <a:lnSpc>
                          <a:spcPct val="107000"/>
                        </a:lnSpc>
                        <a:spcBef>
                          <a:spcPts val="0"/>
                        </a:spcBef>
                        <a:spcAft>
                          <a:spcPts val="0"/>
                        </a:spcAft>
                      </a:pPr>
                      <a:r>
                        <a:rPr lang="en-US" sz="2100">
                          <a:effectLst/>
                        </a:rPr>
                        <a:t>11%</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extLst>
                  <a:ext uri="{0D108BD9-81ED-4DB2-BD59-A6C34878D82A}">
                    <a16:rowId xmlns:a16="http://schemas.microsoft.com/office/drawing/2014/main" val="1171602902"/>
                  </a:ext>
                </a:extLst>
              </a:tr>
              <a:tr h="698198">
                <a:tc>
                  <a:txBody>
                    <a:bodyPr/>
                    <a:lstStyle/>
                    <a:p>
                      <a:pPr marL="0" marR="0" algn="ctr">
                        <a:lnSpc>
                          <a:spcPct val="107000"/>
                        </a:lnSpc>
                        <a:spcBef>
                          <a:spcPts val="0"/>
                        </a:spcBef>
                        <a:spcAft>
                          <a:spcPts val="0"/>
                        </a:spcAft>
                      </a:pPr>
                      <a:r>
                        <a:rPr lang="en-US" sz="2100">
                          <a:effectLst/>
                        </a:rPr>
                        <a:t>South Korea</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tc>
                  <a:txBody>
                    <a:bodyPr/>
                    <a:lstStyle/>
                    <a:p>
                      <a:pPr marL="0" marR="0" algn="ctr">
                        <a:lnSpc>
                          <a:spcPct val="107000"/>
                        </a:lnSpc>
                        <a:spcBef>
                          <a:spcPts val="0"/>
                        </a:spcBef>
                        <a:spcAft>
                          <a:spcPts val="0"/>
                        </a:spcAft>
                      </a:pPr>
                      <a:r>
                        <a:rPr lang="en-US" sz="2100">
                          <a:effectLst/>
                        </a:rPr>
                        <a:t>8%</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tc>
                  <a:txBody>
                    <a:bodyPr/>
                    <a:lstStyle/>
                    <a:p>
                      <a:pPr marL="0" marR="0" algn="ctr">
                        <a:lnSpc>
                          <a:spcPct val="107000"/>
                        </a:lnSpc>
                        <a:spcBef>
                          <a:spcPts val="0"/>
                        </a:spcBef>
                        <a:spcAft>
                          <a:spcPts val="0"/>
                        </a:spcAft>
                      </a:pPr>
                      <a:r>
                        <a:rPr lang="en-US" sz="2100">
                          <a:effectLst/>
                        </a:rPr>
                        <a:t>80%</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tc>
                  <a:txBody>
                    <a:bodyPr/>
                    <a:lstStyle/>
                    <a:p>
                      <a:pPr marL="0" marR="0" algn="ctr">
                        <a:lnSpc>
                          <a:spcPct val="107000"/>
                        </a:lnSpc>
                        <a:spcBef>
                          <a:spcPts val="0"/>
                        </a:spcBef>
                        <a:spcAft>
                          <a:spcPts val="0"/>
                        </a:spcAft>
                      </a:pPr>
                      <a:r>
                        <a:rPr lang="en-US" sz="2100">
                          <a:effectLst/>
                        </a:rPr>
                        <a:t>2%</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tc>
                  <a:txBody>
                    <a:bodyPr/>
                    <a:lstStyle/>
                    <a:p>
                      <a:pPr marL="0" marR="0" algn="ctr">
                        <a:lnSpc>
                          <a:spcPct val="107000"/>
                        </a:lnSpc>
                        <a:spcBef>
                          <a:spcPts val="0"/>
                        </a:spcBef>
                        <a:spcAft>
                          <a:spcPts val="0"/>
                        </a:spcAft>
                      </a:pPr>
                      <a:r>
                        <a:rPr lang="en-US" sz="2100">
                          <a:effectLst/>
                        </a:rPr>
                        <a:t>11%</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tc>
                  <a:txBody>
                    <a:bodyPr/>
                    <a:lstStyle/>
                    <a:p>
                      <a:pPr marL="0" marR="0" algn="ctr">
                        <a:lnSpc>
                          <a:spcPct val="107000"/>
                        </a:lnSpc>
                        <a:spcBef>
                          <a:spcPts val="0"/>
                        </a:spcBef>
                        <a:spcAft>
                          <a:spcPts val="0"/>
                        </a:spcAft>
                      </a:pPr>
                      <a:r>
                        <a:rPr lang="en-US" sz="2100">
                          <a:effectLst/>
                        </a:rPr>
                        <a:t>88%</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tc>
                  <a:txBody>
                    <a:bodyPr/>
                    <a:lstStyle/>
                    <a:p>
                      <a:pPr marL="0" marR="0" algn="ctr">
                        <a:lnSpc>
                          <a:spcPct val="107000"/>
                        </a:lnSpc>
                        <a:spcBef>
                          <a:spcPts val="0"/>
                        </a:spcBef>
                        <a:spcAft>
                          <a:spcPts val="0"/>
                        </a:spcAft>
                      </a:pPr>
                      <a:r>
                        <a:rPr lang="en-US" sz="2100">
                          <a:effectLst/>
                        </a:rPr>
                        <a:t>1%</a:t>
                      </a:r>
                      <a:endParaRPr lang="en-US" sz="1900">
                        <a:effectLst/>
                        <a:latin typeface="Calibri" panose="020F0502020204030204" pitchFamily="34" charset="0"/>
                        <a:ea typeface="Times New Roman" panose="02020603050405020304" pitchFamily="18" charset="0"/>
                        <a:cs typeface="Arial" panose="020B0604020202020204" pitchFamily="34" charset="0"/>
                      </a:endParaRPr>
                    </a:p>
                  </a:txBody>
                  <a:tcPr marL="119441" marR="119441" marT="0" marB="0"/>
                </a:tc>
                <a:extLst>
                  <a:ext uri="{0D108BD9-81ED-4DB2-BD59-A6C34878D82A}">
                    <a16:rowId xmlns:a16="http://schemas.microsoft.com/office/drawing/2014/main" val="452760126"/>
                  </a:ext>
                </a:extLst>
              </a:tr>
            </a:tbl>
          </a:graphicData>
        </a:graphic>
      </p:graphicFrame>
    </p:spTree>
    <p:extLst>
      <p:ext uri="{BB962C8B-B14F-4D97-AF65-F5344CB8AC3E}">
        <p14:creationId xmlns:p14="http://schemas.microsoft.com/office/powerpoint/2010/main" val="3882656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3B0E-52F5-4075-8988-3266F90BE24F}"/>
              </a:ext>
            </a:extLst>
          </p:cNvPr>
          <p:cNvSpPr>
            <a:spLocks noGrp="1"/>
          </p:cNvSpPr>
          <p:nvPr>
            <p:ph type="title"/>
          </p:nvPr>
        </p:nvSpPr>
        <p:spPr/>
        <p:txBody>
          <a:bodyPr>
            <a:noAutofit/>
          </a:bodyPr>
          <a:lstStyle/>
          <a:p>
            <a:r>
              <a:rPr lang="en-US" sz="2600" dirty="0">
                <a:solidFill>
                  <a:schemeClr val="tx1">
                    <a:lumMod val="95000"/>
                  </a:schemeClr>
                </a:solidFill>
              </a:rPr>
              <a:t>the </a:t>
            </a:r>
            <a:r>
              <a:rPr lang="en-US" sz="2600" dirty="0" err="1">
                <a:solidFill>
                  <a:schemeClr val="tx1">
                    <a:lumMod val="95000"/>
                  </a:schemeClr>
                </a:solidFill>
              </a:rPr>
              <a:t>simio</a:t>
            </a:r>
            <a:r>
              <a:rPr lang="en-US" sz="2600" dirty="0">
                <a:solidFill>
                  <a:schemeClr val="tx1">
                    <a:lumMod val="95000"/>
                  </a:schemeClr>
                </a:solidFill>
              </a:rPr>
              <a:t> simulation will contain a source and a server and 8 sinks for 8 different outcomes for each farm:</a:t>
            </a:r>
          </a:p>
        </p:txBody>
      </p:sp>
      <p:sp>
        <p:nvSpPr>
          <p:cNvPr id="4" name="Oval 3">
            <a:extLst>
              <a:ext uri="{FF2B5EF4-FFF2-40B4-BE49-F238E27FC236}">
                <a16:creationId xmlns:a16="http://schemas.microsoft.com/office/drawing/2014/main" id="{15D16B4A-09BC-4F0E-A3E0-F9A0DB9F537C}"/>
              </a:ext>
            </a:extLst>
          </p:cNvPr>
          <p:cNvSpPr/>
          <p:nvPr/>
        </p:nvSpPr>
        <p:spPr>
          <a:xfrm>
            <a:off x="49108" y="2023530"/>
            <a:ext cx="2518116" cy="1320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the source is the truck that delivers the tomatoes</a:t>
            </a:r>
          </a:p>
        </p:txBody>
      </p:sp>
      <p:sp>
        <p:nvSpPr>
          <p:cNvPr id="5" name="Rectangle 4">
            <a:extLst>
              <a:ext uri="{FF2B5EF4-FFF2-40B4-BE49-F238E27FC236}">
                <a16:creationId xmlns:a16="http://schemas.microsoft.com/office/drawing/2014/main" id="{91AE71A9-91C6-481A-87F8-4EE13EC96BDB}"/>
              </a:ext>
            </a:extLst>
          </p:cNvPr>
          <p:cNvSpPr/>
          <p:nvPr/>
        </p:nvSpPr>
        <p:spPr>
          <a:xfrm>
            <a:off x="3348111" y="2027685"/>
            <a:ext cx="2869809" cy="132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800">
                <a:effectLst/>
                <a:latin typeface="Calibri" panose="020F0502020204030204" pitchFamily="34" charset="0"/>
                <a:ea typeface="Times New Roman" panose="02020603050405020304" pitchFamily="18" charset="0"/>
                <a:cs typeface="Arial" panose="020B0604020202020204" pitchFamily="34" charset="0"/>
              </a:rPr>
              <a:t>the server is the quality control machine</a:t>
            </a:r>
          </a:p>
        </p:txBody>
      </p:sp>
      <p:sp>
        <p:nvSpPr>
          <p:cNvPr id="6" name="Isosceles Triangle 5">
            <a:extLst>
              <a:ext uri="{FF2B5EF4-FFF2-40B4-BE49-F238E27FC236}">
                <a16:creationId xmlns:a16="http://schemas.microsoft.com/office/drawing/2014/main" id="{EBBDADBB-076D-4DF4-8B9A-406C85B564BC}"/>
              </a:ext>
            </a:extLst>
          </p:cNvPr>
          <p:cNvSpPr/>
          <p:nvPr/>
        </p:nvSpPr>
        <p:spPr>
          <a:xfrm>
            <a:off x="8883499" y="5524941"/>
            <a:ext cx="1591056" cy="1320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60B7904-B76A-454F-B213-B84F3E0E73D7}"/>
              </a:ext>
            </a:extLst>
          </p:cNvPr>
          <p:cNvSpPr/>
          <p:nvPr/>
        </p:nvSpPr>
        <p:spPr>
          <a:xfrm>
            <a:off x="7978726" y="1849579"/>
            <a:ext cx="1491176" cy="703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400" dirty="0">
                <a:effectLst/>
                <a:latin typeface="Calibri" panose="020F0502020204030204" pitchFamily="34" charset="0"/>
                <a:ea typeface="Times New Roman" panose="02020603050405020304" pitchFamily="18" charset="0"/>
                <a:cs typeface="Arial" panose="020B0604020202020204" pitchFamily="34" charset="0"/>
              </a:rPr>
              <a:t>a sink for unripe tomatoes</a:t>
            </a:r>
          </a:p>
        </p:txBody>
      </p:sp>
      <p:sp>
        <p:nvSpPr>
          <p:cNvPr id="23" name="Rectangle 22">
            <a:extLst>
              <a:ext uri="{FF2B5EF4-FFF2-40B4-BE49-F238E27FC236}">
                <a16:creationId xmlns:a16="http://schemas.microsoft.com/office/drawing/2014/main" id="{B6649394-ED2B-4739-B5F8-46E5606E1600}"/>
              </a:ext>
            </a:extLst>
          </p:cNvPr>
          <p:cNvSpPr/>
          <p:nvPr/>
        </p:nvSpPr>
        <p:spPr>
          <a:xfrm>
            <a:off x="7978726" y="2683930"/>
            <a:ext cx="1491176" cy="703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400" dirty="0">
                <a:effectLst/>
                <a:latin typeface="Calibri" panose="020F0502020204030204" pitchFamily="34" charset="0"/>
                <a:ea typeface="Times New Roman" panose="02020603050405020304" pitchFamily="18" charset="0"/>
                <a:cs typeface="Arial" panose="020B0604020202020204" pitchFamily="34" charset="0"/>
              </a:rPr>
              <a:t>a sink for ripe tomatoes</a:t>
            </a:r>
          </a:p>
        </p:txBody>
      </p:sp>
      <p:sp>
        <p:nvSpPr>
          <p:cNvPr id="24" name="Rectangle 23">
            <a:extLst>
              <a:ext uri="{FF2B5EF4-FFF2-40B4-BE49-F238E27FC236}">
                <a16:creationId xmlns:a16="http://schemas.microsoft.com/office/drawing/2014/main" id="{513EB42D-977E-42FB-860A-05D2BA62A2FA}"/>
              </a:ext>
            </a:extLst>
          </p:cNvPr>
          <p:cNvSpPr/>
          <p:nvPr/>
        </p:nvSpPr>
        <p:spPr>
          <a:xfrm>
            <a:off x="7978726" y="3518281"/>
            <a:ext cx="1491176" cy="703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400" dirty="0">
                <a:effectLst/>
                <a:latin typeface="Calibri" panose="020F0502020204030204" pitchFamily="34" charset="0"/>
                <a:ea typeface="Times New Roman" panose="02020603050405020304" pitchFamily="18" charset="0"/>
                <a:cs typeface="Arial" panose="020B0604020202020204" pitchFamily="34" charset="0"/>
              </a:rPr>
              <a:t>a sink for spoiled tomatoes</a:t>
            </a:r>
          </a:p>
        </p:txBody>
      </p:sp>
      <p:sp>
        <p:nvSpPr>
          <p:cNvPr id="25" name="Rectangle 24">
            <a:extLst>
              <a:ext uri="{FF2B5EF4-FFF2-40B4-BE49-F238E27FC236}">
                <a16:creationId xmlns:a16="http://schemas.microsoft.com/office/drawing/2014/main" id="{50DA7826-715D-4B89-91B8-69CDE2903399}"/>
              </a:ext>
            </a:extLst>
          </p:cNvPr>
          <p:cNvSpPr/>
          <p:nvPr/>
        </p:nvSpPr>
        <p:spPr>
          <a:xfrm>
            <a:off x="7978726" y="4351219"/>
            <a:ext cx="1491176" cy="703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400" dirty="0">
                <a:effectLst/>
                <a:latin typeface="Calibri" panose="020F0502020204030204" pitchFamily="34" charset="0"/>
                <a:ea typeface="Times New Roman" panose="02020603050405020304" pitchFamily="18" charset="0"/>
                <a:cs typeface="Arial" panose="020B0604020202020204" pitchFamily="34" charset="0"/>
              </a:rPr>
              <a:t>a sink for unripe peppers</a:t>
            </a:r>
          </a:p>
        </p:txBody>
      </p:sp>
      <p:sp>
        <p:nvSpPr>
          <p:cNvPr id="26" name="Rectangle 25">
            <a:extLst>
              <a:ext uri="{FF2B5EF4-FFF2-40B4-BE49-F238E27FC236}">
                <a16:creationId xmlns:a16="http://schemas.microsoft.com/office/drawing/2014/main" id="{D59907FA-3B2F-4C2A-94D1-DC3527B229FC}"/>
              </a:ext>
            </a:extLst>
          </p:cNvPr>
          <p:cNvSpPr/>
          <p:nvPr/>
        </p:nvSpPr>
        <p:spPr>
          <a:xfrm>
            <a:off x="7978726" y="5211382"/>
            <a:ext cx="1491176" cy="703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400" dirty="0">
                <a:effectLst/>
                <a:latin typeface="Calibri" panose="020F0502020204030204" pitchFamily="34" charset="0"/>
                <a:ea typeface="Times New Roman" panose="02020603050405020304" pitchFamily="18" charset="0"/>
                <a:cs typeface="Arial" panose="020B0604020202020204" pitchFamily="34" charset="0"/>
              </a:rPr>
              <a:t>a sink for ripe peppers</a:t>
            </a:r>
          </a:p>
        </p:txBody>
      </p:sp>
      <p:sp>
        <p:nvSpPr>
          <p:cNvPr id="27" name="Rectangle 26">
            <a:extLst>
              <a:ext uri="{FF2B5EF4-FFF2-40B4-BE49-F238E27FC236}">
                <a16:creationId xmlns:a16="http://schemas.microsoft.com/office/drawing/2014/main" id="{DA4E0329-ABE3-445D-84AB-E1369A796A84}"/>
              </a:ext>
            </a:extLst>
          </p:cNvPr>
          <p:cNvSpPr/>
          <p:nvPr/>
        </p:nvSpPr>
        <p:spPr>
          <a:xfrm>
            <a:off x="7978726" y="6037098"/>
            <a:ext cx="1491176" cy="703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400" dirty="0">
                <a:effectLst/>
                <a:latin typeface="Calibri" panose="020F0502020204030204" pitchFamily="34" charset="0"/>
                <a:ea typeface="Times New Roman" panose="02020603050405020304" pitchFamily="18" charset="0"/>
                <a:cs typeface="Arial" panose="020B0604020202020204" pitchFamily="34" charset="0"/>
              </a:rPr>
              <a:t>a sink for spoiled peppers</a:t>
            </a:r>
          </a:p>
        </p:txBody>
      </p:sp>
      <p:cxnSp>
        <p:nvCxnSpPr>
          <p:cNvPr id="29" name="Straight Arrow Connector 28">
            <a:extLst>
              <a:ext uri="{FF2B5EF4-FFF2-40B4-BE49-F238E27FC236}">
                <a16:creationId xmlns:a16="http://schemas.microsoft.com/office/drawing/2014/main" id="{DCC32A74-EA53-4DA1-8DB4-9820AD5B389C}"/>
              </a:ext>
            </a:extLst>
          </p:cNvPr>
          <p:cNvCxnSpPr>
            <a:stCxn id="4" idx="6"/>
            <a:endCxn id="5" idx="1"/>
          </p:cNvCxnSpPr>
          <p:nvPr/>
        </p:nvCxnSpPr>
        <p:spPr>
          <a:xfrm>
            <a:off x="2567224" y="2683930"/>
            <a:ext cx="780887" cy="41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969ABCB2-8A1A-4A16-AD46-EAA1781D8931}"/>
              </a:ext>
            </a:extLst>
          </p:cNvPr>
          <p:cNvCxnSpPr>
            <a:stCxn id="5" idx="3"/>
            <a:endCxn id="22" idx="1"/>
          </p:cNvCxnSpPr>
          <p:nvPr/>
        </p:nvCxnSpPr>
        <p:spPr>
          <a:xfrm flipV="1">
            <a:off x="6217920" y="2201271"/>
            <a:ext cx="1760806" cy="4868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129D8FED-0D73-4A08-9B52-8C2880164545}"/>
              </a:ext>
            </a:extLst>
          </p:cNvPr>
          <p:cNvCxnSpPr>
            <a:stCxn id="5" idx="3"/>
            <a:endCxn id="23" idx="1"/>
          </p:cNvCxnSpPr>
          <p:nvPr/>
        </p:nvCxnSpPr>
        <p:spPr>
          <a:xfrm>
            <a:off x="6217920" y="2688085"/>
            <a:ext cx="1760806" cy="3475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6D026236-1DA2-49A8-A8F3-B119B61B1EF8}"/>
              </a:ext>
            </a:extLst>
          </p:cNvPr>
          <p:cNvCxnSpPr>
            <a:stCxn id="5" idx="3"/>
            <a:endCxn id="24" idx="1"/>
          </p:cNvCxnSpPr>
          <p:nvPr/>
        </p:nvCxnSpPr>
        <p:spPr>
          <a:xfrm>
            <a:off x="6217920" y="2688085"/>
            <a:ext cx="1760806" cy="11818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Rectangle 57">
            <a:extLst>
              <a:ext uri="{FF2B5EF4-FFF2-40B4-BE49-F238E27FC236}">
                <a16:creationId xmlns:a16="http://schemas.microsoft.com/office/drawing/2014/main" id="{62483E14-5590-40CF-9A45-E7F32A9193AE}"/>
              </a:ext>
            </a:extLst>
          </p:cNvPr>
          <p:cNvSpPr/>
          <p:nvPr/>
        </p:nvSpPr>
        <p:spPr>
          <a:xfrm>
            <a:off x="3348111" y="4651393"/>
            <a:ext cx="2869809" cy="132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800">
                <a:effectLst/>
                <a:latin typeface="Calibri" panose="020F0502020204030204" pitchFamily="34" charset="0"/>
                <a:ea typeface="Times New Roman" panose="02020603050405020304" pitchFamily="18" charset="0"/>
                <a:cs typeface="Arial" panose="020B0604020202020204" pitchFamily="34" charset="0"/>
              </a:rPr>
              <a:t>the server is the quality control machine</a:t>
            </a:r>
          </a:p>
        </p:txBody>
      </p:sp>
      <p:sp>
        <p:nvSpPr>
          <p:cNvPr id="59" name="Oval 58">
            <a:extLst>
              <a:ext uri="{FF2B5EF4-FFF2-40B4-BE49-F238E27FC236}">
                <a16:creationId xmlns:a16="http://schemas.microsoft.com/office/drawing/2014/main" id="{F9C64788-F686-4F5C-AFD3-A63E9C082664}"/>
              </a:ext>
            </a:extLst>
          </p:cNvPr>
          <p:cNvSpPr/>
          <p:nvPr/>
        </p:nvSpPr>
        <p:spPr>
          <a:xfrm>
            <a:off x="49108" y="4628812"/>
            <a:ext cx="2518116" cy="1320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the source is the truck that delivers the tomatoes</a:t>
            </a:r>
          </a:p>
        </p:txBody>
      </p:sp>
      <p:cxnSp>
        <p:nvCxnSpPr>
          <p:cNvPr id="60" name="Straight Arrow Connector 59">
            <a:extLst>
              <a:ext uri="{FF2B5EF4-FFF2-40B4-BE49-F238E27FC236}">
                <a16:creationId xmlns:a16="http://schemas.microsoft.com/office/drawing/2014/main" id="{70546B9F-D92F-403D-B59A-282592B5A381}"/>
              </a:ext>
            </a:extLst>
          </p:cNvPr>
          <p:cNvCxnSpPr/>
          <p:nvPr/>
        </p:nvCxnSpPr>
        <p:spPr>
          <a:xfrm>
            <a:off x="2567223" y="5311793"/>
            <a:ext cx="780887" cy="41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CE77EE9A-FD10-4CAE-8370-DBFC9880FB06}"/>
              </a:ext>
            </a:extLst>
          </p:cNvPr>
          <p:cNvCxnSpPr>
            <a:stCxn id="58" idx="3"/>
            <a:endCxn id="25" idx="1"/>
          </p:cNvCxnSpPr>
          <p:nvPr/>
        </p:nvCxnSpPr>
        <p:spPr>
          <a:xfrm flipV="1">
            <a:off x="6217920" y="4702911"/>
            <a:ext cx="1760806" cy="6088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FF42F6E9-5274-4CF0-B559-062CAFB3156A}"/>
              </a:ext>
            </a:extLst>
          </p:cNvPr>
          <p:cNvCxnSpPr>
            <a:stCxn id="58" idx="3"/>
            <a:endCxn id="26" idx="1"/>
          </p:cNvCxnSpPr>
          <p:nvPr/>
        </p:nvCxnSpPr>
        <p:spPr>
          <a:xfrm>
            <a:off x="6217920" y="5311793"/>
            <a:ext cx="1760806" cy="2512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C6959563-3610-4523-B1BD-D94FAA37F010}"/>
              </a:ext>
            </a:extLst>
          </p:cNvPr>
          <p:cNvCxnSpPr>
            <a:cxnSpLocks/>
            <a:stCxn id="58" idx="3"/>
            <a:endCxn id="27" idx="1"/>
          </p:cNvCxnSpPr>
          <p:nvPr/>
        </p:nvCxnSpPr>
        <p:spPr>
          <a:xfrm>
            <a:off x="6217920" y="5311793"/>
            <a:ext cx="1760806" cy="10769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08445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B799415-C8A1-4AF4-937A-39B3E588AE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8EB8367E-3136-45F1-990E-488C55098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986210AB-2561-4597-BB00-F0A66DE53A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359C5E5B-705A-43A1-82C0-78ACAB104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65BB93FF-8832-4C5A-B252-45B2AC90A2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FA91EBA-81C6-454D-A335-4C46756B7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C56E4D95-BC51-4CA7-BF3E-37A208BBF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9071018-7773-4384-A4FE-A8909FF2E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742FF41-2414-456B-94FF-64FE4EC6F7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C76E901C-D221-4E6B-BECD-B6BE80E2D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95A4D139-5BEB-405E-8DBB-17A19A102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6A447DA-B5E2-4AC8-A6F1-44832ED39028}"/>
              </a:ext>
            </a:extLst>
          </p:cNvPr>
          <p:cNvSpPr>
            <a:spLocks noGrp="1"/>
          </p:cNvSpPr>
          <p:nvPr>
            <p:ph type="title"/>
          </p:nvPr>
        </p:nvSpPr>
        <p:spPr>
          <a:xfrm>
            <a:off x="985968" y="4473225"/>
            <a:ext cx="8288035" cy="1378935"/>
          </a:xfrm>
        </p:spPr>
        <p:txBody>
          <a:bodyPr vert="horz" lIns="91440" tIns="45720" rIns="91440" bIns="45720" rtlCol="0" anchor="b">
            <a:normAutofit/>
          </a:bodyPr>
          <a:lstStyle/>
          <a:p>
            <a:pPr>
              <a:lnSpc>
                <a:spcPct val="90000"/>
              </a:lnSpc>
            </a:pPr>
            <a:r>
              <a:rPr lang="en-US" sz="1800" dirty="0"/>
              <a:t>the server can process a lot of crops at the same time (10 crops per second), the way we can determine that is by setting the arrival time for 1 second and 10 entities per arrival in the source and setting the service time in the server for 0 seconds for each server and each source.</a:t>
            </a:r>
          </a:p>
        </p:txBody>
      </p:sp>
      <p:pic>
        <p:nvPicPr>
          <p:cNvPr id="5" name="Content Placeholder 4" descr="Graphical user interface, text, application&#10;&#10;Description automatically generated">
            <a:extLst>
              <a:ext uri="{FF2B5EF4-FFF2-40B4-BE49-F238E27FC236}">
                <a16:creationId xmlns:a16="http://schemas.microsoft.com/office/drawing/2014/main" id="{ACE0B66D-01CA-4241-8A7B-3B3F7A7446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5965" y="633136"/>
            <a:ext cx="4029717" cy="3595285"/>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EE7A44C5-1499-4B30-ADD8-FE11CDA80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4284" y="638967"/>
            <a:ext cx="4029717" cy="3583622"/>
          </a:xfrm>
          <a:prstGeom prst="rect">
            <a:avLst/>
          </a:prstGeom>
        </p:spPr>
      </p:pic>
    </p:spTree>
    <p:extLst>
      <p:ext uri="{BB962C8B-B14F-4D97-AF65-F5344CB8AC3E}">
        <p14:creationId xmlns:p14="http://schemas.microsoft.com/office/powerpoint/2010/main" val="306348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5812B3AC-2AD2-45EC-AD04-4F626BD0F1EA}"/>
              </a:ext>
            </a:extLst>
          </p:cNvPr>
          <p:cNvSpPr>
            <a:spLocks noGrp="1"/>
          </p:cNvSpPr>
          <p:nvPr>
            <p:ph type="title"/>
          </p:nvPr>
        </p:nvSpPr>
        <p:spPr>
          <a:xfrm>
            <a:off x="673754" y="643467"/>
            <a:ext cx="4203045" cy="1375608"/>
          </a:xfrm>
        </p:spPr>
        <p:txBody>
          <a:bodyPr anchor="ctr">
            <a:normAutofit/>
          </a:bodyPr>
          <a:lstStyle/>
          <a:p>
            <a:pPr>
              <a:lnSpc>
                <a:spcPct val="90000"/>
              </a:lnSpc>
            </a:pPr>
            <a:r>
              <a:rPr lang="en-US" sz="25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t>after running the simulation for 3 hours on each country, we will get these results:</a:t>
            </a:r>
            <a:endParaRPr lang="en-US" sz="2500" dirty="0">
              <a:solidFill>
                <a:schemeClr val="bg1"/>
              </a:solidFill>
            </a:endParaRPr>
          </a:p>
        </p:txBody>
      </p:sp>
      <p:sp>
        <p:nvSpPr>
          <p:cNvPr id="3" name="Content Placeholder 2">
            <a:extLst>
              <a:ext uri="{FF2B5EF4-FFF2-40B4-BE49-F238E27FC236}">
                <a16:creationId xmlns:a16="http://schemas.microsoft.com/office/drawing/2014/main" id="{43D88BDC-9836-4216-AE5B-7AF20169B537}"/>
              </a:ext>
            </a:extLst>
          </p:cNvPr>
          <p:cNvSpPr>
            <a:spLocks noGrp="1"/>
          </p:cNvSpPr>
          <p:nvPr>
            <p:ph idx="1"/>
          </p:nvPr>
        </p:nvSpPr>
        <p:spPr>
          <a:xfrm>
            <a:off x="673754" y="2160590"/>
            <a:ext cx="3973943" cy="3440110"/>
          </a:xfrm>
        </p:spPr>
        <p:txBody>
          <a:bodyPr>
            <a:normAutofit/>
          </a:bodyPr>
          <a:lstStyle/>
          <a:p>
            <a:pPr marL="0" marR="0" indent="0">
              <a:spcBef>
                <a:spcPts val="0"/>
              </a:spcBef>
              <a:spcAft>
                <a:spcPts val="800"/>
              </a:spcAft>
              <a:buNone/>
            </a:pPr>
            <a:r>
              <a:rPr lang="en-US" sz="24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t>Turkey: </a:t>
            </a:r>
            <a:br>
              <a:rPr lang="en-US" sz="24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br>
            <a:br>
              <a:rPr lang="en-US" sz="24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br>
            <a:r>
              <a:rPr lang="en-US" sz="24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t>total unripe crops : 23509</a:t>
            </a:r>
          </a:p>
          <a:p>
            <a:pPr marL="0" marR="0" indent="0">
              <a:spcBef>
                <a:spcPts val="0"/>
              </a:spcBef>
              <a:spcAft>
                <a:spcPts val="800"/>
              </a:spcAft>
              <a:buNone/>
            </a:pPr>
            <a:r>
              <a:rPr lang="en-US" sz="24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t>total ripe crops : 169615</a:t>
            </a:r>
          </a:p>
          <a:p>
            <a:pPr marL="0" marR="0" indent="0">
              <a:spcBef>
                <a:spcPts val="0"/>
              </a:spcBef>
              <a:spcAft>
                <a:spcPts val="800"/>
              </a:spcAft>
              <a:buNone/>
            </a:pPr>
            <a:r>
              <a:rPr lang="en-US" sz="24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t>total spoiled crops : 22714</a:t>
            </a:r>
          </a:p>
          <a:p>
            <a:pPr marL="0" marR="0" indent="0">
              <a:spcBef>
                <a:spcPts val="0"/>
              </a:spcBef>
              <a:spcAft>
                <a:spcPts val="800"/>
              </a:spcAft>
              <a:buNone/>
            </a:pPr>
            <a:r>
              <a:rPr lang="en-US" sz="24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t>rank : 3</a:t>
            </a:r>
          </a:p>
          <a:p>
            <a:pPr marL="0" indent="0">
              <a:buNone/>
            </a:pPr>
            <a:endParaRPr lang="en-US" dirty="0">
              <a:solidFill>
                <a:schemeClr val="bg1"/>
              </a:solidFill>
            </a:endParaRPr>
          </a:p>
        </p:txBody>
      </p:sp>
      <p:pic>
        <p:nvPicPr>
          <p:cNvPr id="7" name="Picture 6" descr="Timeline&#10;&#10;Description automatically generated">
            <a:extLst>
              <a:ext uri="{FF2B5EF4-FFF2-40B4-BE49-F238E27FC236}">
                <a16:creationId xmlns:a16="http://schemas.microsoft.com/office/drawing/2014/main" id="{F140F9F8-7DA4-4519-8298-DD173ED88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1191750"/>
            <a:ext cx="5143500" cy="4461985"/>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44906796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F19C36B-26D0-4E1A-8B6B-347642029E72}"/>
              </a:ext>
            </a:extLst>
          </p:cNvPr>
          <p:cNvSpPr>
            <a:spLocks noGrp="1"/>
          </p:cNvSpPr>
          <p:nvPr>
            <p:ph type="title"/>
          </p:nvPr>
        </p:nvSpPr>
        <p:spPr>
          <a:xfrm>
            <a:off x="444652" y="1965831"/>
            <a:ext cx="4203045" cy="3140742"/>
          </a:xfrm>
        </p:spPr>
        <p:txBody>
          <a:bodyPr anchor="ctr">
            <a:normAutofit/>
          </a:bodyPr>
          <a:lstStyle/>
          <a:p>
            <a:pPr marL="0" marR="0">
              <a:lnSpc>
                <a:spcPct val="90000"/>
              </a:lnSpc>
              <a:spcBef>
                <a:spcPts val="0"/>
              </a:spcBef>
              <a:spcAft>
                <a:spcPts val="800"/>
              </a:spcAft>
            </a:pPr>
            <a:r>
              <a:rPr lang="en-US" sz="2400" dirty="0">
                <a:solidFill>
                  <a:schemeClr val="bg1"/>
                </a:solidFill>
              </a:rPr>
              <a:t> </a:t>
            </a:r>
            <a:br>
              <a:rPr lang="en-US" sz="2400" dirty="0">
                <a:solidFill>
                  <a:schemeClr val="bg1"/>
                </a:solidFill>
              </a:rPr>
            </a:br>
            <a:br>
              <a:rPr lang="en-US" sz="2400" dirty="0">
                <a:solidFill>
                  <a:schemeClr val="bg1"/>
                </a:solidFill>
              </a:rPr>
            </a:br>
            <a:r>
              <a:rPr lang="en-US" sz="24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t>total unripe crops : 28863</a:t>
            </a:r>
            <a:br>
              <a:rPr lang="en-US" sz="24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br>
            <a:r>
              <a:rPr lang="en-US" sz="24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t>total ripe crops : 169668</a:t>
            </a:r>
            <a:br>
              <a:rPr lang="en-US" sz="24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br>
            <a:r>
              <a:rPr lang="en-US" sz="24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t>total spoiled crops : 17307</a:t>
            </a:r>
            <a:br>
              <a:rPr lang="en-US" sz="24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br>
            <a:r>
              <a:rPr lang="en-US" sz="24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t>rank : 2</a:t>
            </a:r>
            <a:br>
              <a:rPr lang="en-US" sz="28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br>
            <a:endParaRPr lang="en-US" sz="2800" dirty="0">
              <a:solidFill>
                <a:schemeClr val="bg1"/>
              </a:solidFill>
            </a:endParaRPr>
          </a:p>
        </p:txBody>
      </p:sp>
      <p:pic>
        <p:nvPicPr>
          <p:cNvPr id="5" name="Content Placeholder 4" descr="A picture containing diagram&#10;&#10;Description automatically generated">
            <a:extLst>
              <a:ext uri="{FF2B5EF4-FFF2-40B4-BE49-F238E27FC236}">
                <a16:creationId xmlns:a16="http://schemas.microsoft.com/office/drawing/2014/main" id="{A8C95272-7A23-41A9-854C-A9C42B622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1191750"/>
            <a:ext cx="5143500" cy="4461985"/>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 name="TextBox 2">
            <a:extLst>
              <a:ext uri="{FF2B5EF4-FFF2-40B4-BE49-F238E27FC236}">
                <a16:creationId xmlns:a16="http://schemas.microsoft.com/office/drawing/2014/main" id="{0BB2B1F4-8A91-4861-AE6B-2EB43550A043}"/>
              </a:ext>
            </a:extLst>
          </p:cNvPr>
          <p:cNvSpPr txBox="1"/>
          <p:nvPr/>
        </p:nvSpPr>
        <p:spPr>
          <a:xfrm>
            <a:off x="432222" y="900332"/>
            <a:ext cx="3520799" cy="646331"/>
          </a:xfrm>
          <a:prstGeom prst="rect">
            <a:avLst/>
          </a:prstGeom>
          <a:noFill/>
        </p:spPr>
        <p:txBody>
          <a:bodyPr wrap="square" rtlCol="1">
            <a:spAutoFit/>
          </a:bodyPr>
          <a:lstStyle/>
          <a:p>
            <a:r>
              <a:rPr lang="en-US" sz="3600" dirty="0">
                <a:solidFill>
                  <a:schemeClr val="bg1"/>
                </a:solidFill>
              </a:rPr>
              <a:t>United States:</a:t>
            </a:r>
            <a:endParaRPr lang="ar-SA" sz="3600" dirty="0"/>
          </a:p>
        </p:txBody>
      </p:sp>
    </p:spTree>
    <p:extLst>
      <p:ext uri="{BB962C8B-B14F-4D97-AF65-F5344CB8AC3E}">
        <p14:creationId xmlns:p14="http://schemas.microsoft.com/office/powerpoint/2010/main" val="54342105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1249063-AE91-488D-A79B-590200141D69}"/>
              </a:ext>
            </a:extLst>
          </p:cNvPr>
          <p:cNvSpPr>
            <a:spLocks noGrp="1"/>
          </p:cNvSpPr>
          <p:nvPr>
            <p:ph type="title"/>
          </p:nvPr>
        </p:nvSpPr>
        <p:spPr>
          <a:xfrm>
            <a:off x="673754" y="643467"/>
            <a:ext cx="4203045" cy="1375608"/>
          </a:xfrm>
        </p:spPr>
        <p:txBody>
          <a:bodyPr anchor="ctr">
            <a:normAutofit/>
          </a:bodyPr>
          <a:lstStyle/>
          <a:p>
            <a:r>
              <a:rPr lang="en-US" sz="3600" dirty="0">
                <a:solidFill>
                  <a:schemeClr val="bg1"/>
                </a:solidFill>
                <a:latin typeface="Calibri" panose="020F0502020204030204" pitchFamily="34" charset="0"/>
                <a:ea typeface="Times New Roman" panose="02020603050405020304" pitchFamily="18" charset="0"/>
                <a:cs typeface="Arial" panose="020B0604020202020204" pitchFamily="34" charset="0"/>
              </a:rPr>
              <a:t>Canada</a:t>
            </a:r>
            <a:r>
              <a:rPr lang="en-US" sz="36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t>:</a:t>
            </a:r>
            <a:endParaRPr lang="en-US" dirty="0">
              <a:solidFill>
                <a:schemeClr val="bg1"/>
              </a:solidFill>
            </a:endParaRPr>
          </a:p>
        </p:txBody>
      </p:sp>
      <p:sp>
        <p:nvSpPr>
          <p:cNvPr id="3" name="Content Placeholder 2">
            <a:extLst>
              <a:ext uri="{FF2B5EF4-FFF2-40B4-BE49-F238E27FC236}">
                <a16:creationId xmlns:a16="http://schemas.microsoft.com/office/drawing/2014/main" id="{C3BC7E8F-BA91-41D0-A1C3-C6E5222070B8}"/>
              </a:ext>
            </a:extLst>
          </p:cNvPr>
          <p:cNvSpPr>
            <a:spLocks noGrp="1"/>
          </p:cNvSpPr>
          <p:nvPr>
            <p:ph idx="1"/>
          </p:nvPr>
        </p:nvSpPr>
        <p:spPr>
          <a:xfrm>
            <a:off x="673754" y="2160590"/>
            <a:ext cx="3973943" cy="3440110"/>
          </a:xfrm>
        </p:spPr>
        <p:txBody>
          <a:bodyPr>
            <a:normAutofit/>
          </a:bodyPr>
          <a:lstStyle/>
          <a:p>
            <a:pPr marL="0" marR="0" indent="0">
              <a:spcBef>
                <a:spcPts val="0"/>
              </a:spcBef>
              <a:spcAft>
                <a:spcPts val="800"/>
              </a:spcAft>
              <a:buNone/>
            </a:pPr>
            <a:br>
              <a:rPr lang="en-US" sz="24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br>
            <a:br>
              <a:rPr lang="en-US" sz="24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br>
            <a:r>
              <a:rPr lang="en-US" sz="24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t>total unripe crops : 47289</a:t>
            </a:r>
          </a:p>
          <a:p>
            <a:pPr marL="0" marR="0" indent="0">
              <a:spcBef>
                <a:spcPts val="0"/>
              </a:spcBef>
              <a:spcAft>
                <a:spcPts val="800"/>
              </a:spcAft>
              <a:buNone/>
            </a:pPr>
            <a:r>
              <a:rPr lang="en-US" sz="24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t>total ripe crops : 143678</a:t>
            </a:r>
          </a:p>
          <a:p>
            <a:pPr marL="0" marR="0" indent="0">
              <a:spcBef>
                <a:spcPts val="0"/>
              </a:spcBef>
              <a:spcAft>
                <a:spcPts val="800"/>
              </a:spcAft>
              <a:buNone/>
            </a:pPr>
            <a:r>
              <a:rPr lang="en-US" sz="24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t>total spoiled crops : 24900</a:t>
            </a:r>
          </a:p>
          <a:p>
            <a:pPr marL="0" indent="0">
              <a:buNone/>
            </a:pPr>
            <a:r>
              <a:rPr lang="en-US" sz="24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t>rank : 4</a:t>
            </a:r>
            <a:endParaRPr lang="en-US" sz="2400" dirty="0">
              <a:solidFill>
                <a:schemeClr val="bg1"/>
              </a:solidFill>
            </a:endParaRPr>
          </a:p>
          <a:p>
            <a:pPr marL="0" indent="0">
              <a:buNone/>
            </a:pPr>
            <a:endParaRPr lang="en-US" dirty="0">
              <a:solidFill>
                <a:schemeClr val="bg1"/>
              </a:solidFill>
            </a:endParaRPr>
          </a:p>
        </p:txBody>
      </p:sp>
      <p:pic>
        <p:nvPicPr>
          <p:cNvPr id="5" name="Picture 4" descr="Timeline&#10;&#10;Description automatically generated">
            <a:extLst>
              <a:ext uri="{FF2B5EF4-FFF2-40B4-BE49-F238E27FC236}">
                <a16:creationId xmlns:a16="http://schemas.microsoft.com/office/drawing/2014/main" id="{CDA3D55B-D327-4079-A6F0-AD1B8D3E6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1153173"/>
            <a:ext cx="5143500" cy="4539138"/>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93442705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otalTime>9</TotalTime>
  <Words>785</Words>
  <Application>Microsoft Office PowerPoint</Application>
  <PresentationFormat>Widescreen</PresentationFormat>
  <Paragraphs>125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Abadi</vt:lpstr>
      <vt:lpstr>Arial</vt:lpstr>
      <vt:lpstr>Calibri</vt:lpstr>
      <vt:lpstr>Times New Roman</vt:lpstr>
      <vt:lpstr>Trebuchet MS</vt:lpstr>
      <vt:lpstr>Wingdings 3</vt:lpstr>
      <vt:lpstr>Facet</vt:lpstr>
      <vt:lpstr>system simulation of crops grown in different Heinz's farms. </vt:lpstr>
      <vt:lpstr>Prepared By: </vt:lpstr>
      <vt:lpstr>Methodology:</vt:lpstr>
      <vt:lpstr>the table represents the yield of each crop, we will be running the simulation on it:</vt:lpstr>
      <vt:lpstr>the simio simulation will contain a source and a server and 8 sinks for 8 different outcomes for each farm:</vt:lpstr>
      <vt:lpstr>the server can process a lot of crops at the same time (10 crops per second), the way we can determine that is by setting the arrival time for 1 second and 10 entities per arrival in the source and setting the service time in the server for 0 seconds for each server and each source.</vt:lpstr>
      <vt:lpstr>after running the simulation for 3 hours on each country, we will get these results:</vt:lpstr>
      <vt:lpstr>   total unripe crops : 28863 total ripe crops : 169668 total spoiled crops : 17307 rank : 2 </vt:lpstr>
      <vt:lpstr>Canada:</vt:lpstr>
      <vt:lpstr>South Korea:</vt:lpstr>
      <vt:lpstr>the final table of information: </vt:lpstr>
      <vt:lpstr>Why is it necessary to do all that? </vt:lpstr>
      <vt:lpstr>does this help the company find an optimal solution to a problem? </vt:lpstr>
      <vt:lpstr>why wouldn't the company "Heinz" grow all its crops in South Korea (the most efficient country)?</vt:lpstr>
      <vt:lpstr>can we run this simulation on any kind of crops? </vt:lpstr>
      <vt:lpstr>what does the company do with unripe or spoiled  crops?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simulation of crops grown in different Heinz's farms. </dc:title>
  <dc:creator>Khalid saud</dc:creator>
  <cp:lastModifiedBy>Khalid saud</cp:lastModifiedBy>
  <cp:revision>2</cp:revision>
  <dcterms:created xsi:type="dcterms:W3CDTF">2021-01-04T20:15:23Z</dcterms:created>
  <dcterms:modified xsi:type="dcterms:W3CDTF">2021-01-04T20:34:46Z</dcterms:modified>
</cp:coreProperties>
</file>