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94" autoAdjust="0"/>
    <p:restoredTop sz="94660"/>
  </p:normalViewPr>
  <p:slideViewPr>
    <p:cSldViewPr snapToGrid="0">
      <p:cViewPr>
        <p:scale>
          <a:sx n="66" d="100"/>
          <a:sy n="66" d="100"/>
        </p:scale>
        <p:origin x="48"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6/3/2021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728762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6/3/2021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66298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6/3/2021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8246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6/3/2021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46339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6/3/2021</a:t>
            </a:fld>
            <a:endParaRPr lang="en-US" dirty="0"/>
          </a:p>
        </p:txBody>
      </p:sp>
    </p:spTree>
    <p:extLst>
      <p:ext uri="{BB962C8B-B14F-4D97-AF65-F5344CB8AC3E}">
        <p14:creationId xmlns:p14="http://schemas.microsoft.com/office/powerpoint/2010/main" val="263192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6/3/2021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59645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6/3/2021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05800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6/3/2021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79937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6/3/2021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80838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6/3/2021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16244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6/3/2021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6388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6/3/2021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591170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hyperlink" Target="http://www.toyota.co.jp/en/strategy/imv/index.html" TargetMode="External"/><Relationship Id="rId7" Type="http://schemas.openxmlformats.org/officeDocument/2006/relationships/hyperlink" Target="https://doi.org/10.36872/lepi/v51i1/30100" TargetMode="External"/><Relationship Id="rId2" Type="http://schemas.openxmlformats.org/officeDocument/2006/relationships/hyperlink" Target="https://web.archive.org/web/20080221103404/http:/www.toyota.co.jp/en/strategy/imv/index.html" TargetMode="External"/><Relationship Id="rId1" Type="http://schemas.openxmlformats.org/officeDocument/2006/relationships/slideLayout" Target="../slideLayouts/slideLayout2.xml"/><Relationship Id="rId6" Type="http://schemas.openxmlformats.org/officeDocument/2006/relationships/hyperlink" Target="https://www.lifewire.com/where-is-the-iphone-made" TargetMode="External"/><Relationship Id="rId5" Type="http://schemas.openxmlformats.org/officeDocument/2006/relationships/hyperlink" Target="https://paycheck.in/salary/minimumwages" TargetMode="External"/><Relationship Id="rId4" Type="http://schemas.openxmlformats.org/officeDocument/2006/relationships/hyperlink" Target="https://paycheck.in/salary/minimu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9AC4887C-C46B-4D59-81AE-1596ECA3EF53}"/>
              </a:ext>
            </a:extLst>
          </p:cNvPr>
          <p:cNvSpPr>
            <a:spLocks noGrp="1"/>
          </p:cNvSpPr>
          <p:nvPr>
            <p:ph type="ctrTitle"/>
          </p:nvPr>
        </p:nvSpPr>
        <p:spPr>
          <a:xfrm>
            <a:off x="5571259" y="1346200"/>
            <a:ext cx="6651149" cy="3284538"/>
          </a:xfrm>
        </p:spPr>
        <p:txBody>
          <a:bodyPr anchor="b">
            <a:normAutofit/>
          </a:bodyPr>
          <a:lstStyle/>
          <a:p>
            <a:pPr>
              <a:lnSpc>
                <a:spcPct val="100000"/>
              </a:lnSpc>
            </a:pPr>
            <a:r>
              <a:rPr lang="en-US" sz="2700" dirty="0"/>
              <a:t>Analyzing a logistic processes of a mobile firm &amp; improvement suggestions.</a:t>
            </a:r>
            <a:br>
              <a:rPr lang="en-US" sz="2700" dirty="0"/>
            </a:br>
            <a:endParaRPr lang="en-US" sz="2700" dirty="0"/>
          </a:p>
        </p:txBody>
      </p:sp>
      <p:sp>
        <p:nvSpPr>
          <p:cNvPr id="11" name="Freeform: Shape 10">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Fire engine parked inside a fire station">
            <a:extLst>
              <a:ext uri="{FF2B5EF4-FFF2-40B4-BE49-F238E27FC236}">
                <a16:creationId xmlns:a16="http://schemas.microsoft.com/office/drawing/2014/main" id="{44F5BAB6-4814-4003-9DAA-021AB9D2C745}"/>
              </a:ext>
            </a:extLst>
          </p:cNvPr>
          <p:cNvPicPr>
            <a:picLocks noChangeAspect="1"/>
          </p:cNvPicPr>
          <p:nvPr/>
        </p:nvPicPr>
        <p:blipFill rotWithShape="1">
          <a:blip r:embed="rId2"/>
          <a:srcRect l="28428" r="22584" b="-1"/>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15" name="Freeform: Shape 14">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57946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996AF70E-ED38-4F68-81D1-DE7AA2D0B95E}"/>
              </a:ext>
            </a:extLst>
          </p:cNvPr>
          <p:cNvSpPr>
            <a:spLocks noGrp="1"/>
          </p:cNvSpPr>
          <p:nvPr>
            <p:ph type="title"/>
          </p:nvPr>
        </p:nvSpPr>
        <p:spPr>
          <a:xfrm>
            <a:off x="738488" y="0"/>
            <a:ext cx="5271804" cy="1639888"/>
          </a:xfrm>
        </p:spPr>
        <p:txBody>
          <a:bodyPr anchor="b">
            <a:normAutofit/>
          </a:bodyPr>
          <a:lstStyle/>
          <a:p>
            <a:r>
              <a:rPr lang="en-US" b="1" dirty="0">
                <a:effectLst/>
                <a:latin typeface="Times New Roman" panose="02020603050405020304" pitchFamily="18" charset="0"/>
                <a:ea typeface="Calibri" panose="020F0502020204030204" pitchFamily="34" charset="0"/>
                <a:cs typeface="Arial" panose="020B0604020202020204" pitchFamily="34" charset="0"/>
              </a:rPr>
              <a:t>New process structure </a:t>
            </a:r>
            <a:br>
              <a:rPr lang="en-US"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9B5FCA2C-0508-497F-95B1-6A77D0A0061C}"/>
              </a:ext>
            </a:extLst>
          </p:cNvPr>
          <p:cNvSpPr>
            <a:spLocks noGrp="1"/>
          </p:cNvSpPr>
          <p:nvPr>
            <p:ph idx="1"/>
          </p:nvPr>
        </p:nvSpPr>
        <p:spPr>
          <a:xfrm>
            <a:off x="218267" y="1039812"/>
            <a:ext cx="6583631" cy="5680302"/>
          </a:xfrm>
        </p:spPr>
        <p:txBody>
          <a:bodyPr>
            <a:normAutofit fontScale="92500" lnSpcReduction="20000"/>
          </a:bodyPr>
          <a:lstStyle/>
          <a:p>
            <a:pPr marL="285750" indent="-285750">
              <a:lnSpc>
                <a:spcPct val="110000"/>
              </a:lnSpc>
              <a:buFont typeface="Wingdings" panose="05000000000000000000" pitchFamily="2" charset="2"/>
              <a:buChar char="v"/>
            </a:pPr>
            <a:r>
              <a:rPr lang="en-US" sz="1700" dirty="0">
                <a:effectLst/>
                <a:latin typeface="Times New Roman" panose="02020603050405020304" pitchFamily="18" charset="0"/>
                <a:ea typeface="Calibri" panose="020F0502020204030204" pitchFamily="34" charset="0"/>
                <a:cs typeface="Arial" panose="020B0604020202020204" pitchFamily="34" charset="0"/>
              </a:rPr>
              <a:t>In addition to our previous logistics tactics, we need to change the competitive strategy. </a:t>
            </a:r>
          </a:p>
          <a:p>
            <a:pPr>
              <a:lnSpc>
                <a:spcPct val="110000"/>
              </a:lnSpc>
            </a:pPr>
            <a:endParaRPr lang="en-US" sz="1700" dirty="0">
              <a:latin typeface="Times New Roman" panose="02020603050405020304" pitchFamily="18" charset="0"/>
              <a:ea typeface="Calibri" panose="020F0502020204030204" pitchFamily="34" charset="0"/>
              <a:cs typeface="Arial" panose="020B0604020202020204" pitchFamily="34" charset="0"/>
            </a:endParaRPr>
          </a:p>
          <a:p>
            <a:pPr marL="285750" indent="-285750">
              <a:lnSpc>
                <a:spcPct val="100000"/>
              </a:lnSpc>
              <a:buFont typeface="Wingdings" panose="05000000000000000000" pitchFamily="2" charset="2"/>
              <a:buChar char="v"/>
            </a:pPr>
            <a:r>
              <a:rPr lang="en-US" sz="1700" dirty="0">
                <a:effectLst/>
                <a:latin typeface="Times New Roman" panose="02020603050405020304" pitchFamily="18" charset="0"/>
                <a:ea typeface="Calibri" panose="020F0502020204030204" pitchFamily="34" charset="0"/>
                <a:cs typeface="Arial" panose="020B0604020202020204" pitchFamily="34" charset="0"/>
              </a:rPr>
              <a:t>It was easier to collect feedback because we were working in a small supply chain but now since we are going global, we need to value information more.</a:t>
            </a:r>
          </a:p>
          <a:p>
            <a:pPr>
              <a:lnSpc>
                <a:spcPct val="100000"/>
              </a:lnSpc>
            </a:pPr>
            <a:endParaRPr lang="en-US" sz="1700" dirty="0">
              <a:effectLst/>
              <a:latin typeface="Times New Roman" panose="02020603050405020304" pitchFamily="18" charset="0"/>
              <a:ea typeface="Calibri" panose="020F0502020204030204" pitchFamily="34" charset="0"/>
              <a:cs typeface="Arial" panose="020B0604020202020204" pitchFamily="34" charset="0"/>
            </a:endParaRPr>
          </a:p>
          <a:p>
            <a:pPr marL="285750" indent="-285750">
              <a:lnSpc>
                <a:spcPct val="110000"/>
              </a:lnSpc>
              <a:buFont typeface="Wingdings" panose="05000000000000000000" pitchFamily="2" charset="2"/>
              <a:buChar char="v"/>
            </a:pPr>
            <a:r>
              <a:rPr lang="en-US" sz="1700" dirty="0">
                <a:effectLst/>
                <a:latin typeface="Times New Roman" panose="02020603050405020304" pitchFamily="18" charset="0"/>
                <a:ea typeface="Calibri" panose="020F0502020204030204" pitchFamily="34" charset="0"/>
                <a:cs typeface="Arial" panose="020B0604020202020204" pitchFamily="34" charset="0"/>
              </a:rPr>
              <a:t>In inventory, we need to increase it and distributed around the world perfectly. </a:t>
            </a:r>
          </a:p>
          <a:p>
            <a:pPr>
              <a:lnSpc>
                <a:spcPct val="110000"/>
              </a:lnSpc>
            </a:pPr>
            <a:endParaRPr lang="en-US" sz="1700" dirty="0">
              <a:effectLst/>
              <a:latin typeface="Times New Roman" panose="02020603050405020304" pitchFamily="18" charset="0"/>
              <a:ea typeface="Calibri" panose="020F0502020204030204" pitchFamily="34" charset="0"/>
              <a:cs typeface="Arial" panose="020B0604020202020204" pitchFamily="34" charset="0"/>
            </a:endParaRPr>
          </a:p>
          <a:p>
            <a:pPr marL="285750" indent="-285750">
              <a:lnSpc>
                <a:spcPct val="110000"/>
              </a:lnSpc>
              <a:buFont typeface="Wingdings" panose="05000000000000000000" pitchFamily="2" charset="2"/>
              <a:buChar char="v"/>
            </a:pPr>
            <a:r>
              <a:rPr lang="en-US" sz="1700" dirty="0">
                <a:effectLst/>
                <a:latin typeface="Times New Roman" panose="02020603050405020304" pitchFamily="18" charset="0"/>
                <a:ea typeface="Calibri" panose="020F0502020204030204" pitchFamily="34" charset="0"/>
                <a:cs typeface="Arial" panose="020B0604020202020204" pitchFamily="34" charset="0"/>
              </a:rPr>
              <a:t>considering that facility cost will increase rabidly so cash flow should be managed.</a:t>
            </a:r>
          </a:p>
          <a:p>
            <a:pPr marL="285750" indent="-285750">
              <a:lnSpc>
                <a:spcPct val="110000"/>
              </a:lnSpc>
              <a:buFont typeface="Wingdings" panose="05000000000000000000" pitchFamily="2" charset="2"/>
              <a:buChar char="v"/>
            </a:pPr>
            <a:endParaRPr lang="en-US" sz="1700" dirty="0">
              <a:effectLst/>
              <a:latin typeface="Times New Roman" panose="02020603050405020304" pitchFamily="18" charset="0"/>
              <a:ea typeface="Calibri" panose="020F0502020204030204" pitchFamily="34" charset="0"/>
              <a:cs typeface="Arial" panose="020B0604020202020204" pitchFamily="34" charset="0"/>
            </a:endParaRPr>
          </a:p>
          <a:p>
            <a:pPr marL="285750" indent="-285750">
              <a:lnSpc>
                <a:spcPct val="110000"/>
              </a:lnSpc>
              <a:buFont typeface="Wingdings" panose="05000000000000000000" pitchFamily="2" charset="2"/>
              <a:buChar char="v"/>
            </a:pPr>
            <a:r>
              <a:rPr lang="en-US" sz="1700" dirty="0">
                <a:effectLst/>
                <a:latin typeface="Times New Roman" panose="02020603050405020304" pitchFamily="18" charset="0"/>
                <a:ea typeface="Calibri" panose="020F0502020204030204" pitchFamily="34" charset="0"/>
                <a:cs typeface="Arial" panose="020B0604020202020204" pitchFamily="34" charset="0"/>
              </a:rPr>
              <a:t>The location of the facilities should be picked depending on the cost and the quality of the product.</a:t>
            </a:r>
          </a:p>
          <a:p>
            <a:pPr>
              <a:lnSpc>
                <a:spcPct val="110000"/>
              </a:lnSpc>
            </a:pPr>
            <a:endParaRPr lang="en-US" sz="1700" dirty="0">
              <a:effectLst/>
              <a:latin typeface="Times New Roman" panose="02020603050405020304" pitchFamily="18" charset="0"/>
              <a:ea typeface="Calibri" panose="020F0502020204030204" pitchFamily="34" charset="0"/>
              <a:cs typeface="Arial" panose="020B0604020202020204" pitchFamily="34" charset="0"/>
            </a:endParaRPr>
          </a:p>
          <a:p>
            <a:pPr marL="285750" indent="-285750">
              <a:lnSpc>
                <a:spcPct val="110000"/>
              </a:lnSpc>
              <a:buFont typeface="Wingdings" panose="05000000000000000000" pitchFamily="2" charset="2"/>
              <a:buChar char="v"/>
            </a:pPr>
            <a:r>
              <a:rPr lang="en-US" sz="1700" dirty="0">
                <a:effectLst/>
                <a:latin typeface="Times New Roman" panose="02020603050405020304" pitchFamily="18" charset="0"/>
                <a:ea typeface="Calibri" panose="020F0502020204030204" pitchFamily="34" charset="0"/>
                <a:cs typeface="Arial" panose="020B0604020202020204" pitchFamily="34" charset="0"/>
              </a:rPr>
              <a:t> we will ship most of our products from the ocean since China is in the specific ocean which will make the transportation cost lower, but this might affect the responsiveness. </a:t>
            </a:r>
            <a:endParaRPr lang="en-US" sz="17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10000"/>
              </a:lnSpc>
              <a:buFont typeface="Wingdings" panose="05000000000000000000" pitchFamily="2" charset="2"/>
              <a:buChar char="v"/>
            </a:pPr>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a:lnSpc>
                <a:spcPct val="130000"/>
              </a:lnSpc>
            </a:pPr>
            <a:endParaRPr lang="en-US" sz="1500" dirty="0"/>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Light bulb on yellow background with sketched light beams and cord">
            <a:extLst>
              <a:ext uri="{FF2B5EF4-FFF2-40B4-BE49-F238E27FC236}">
                <a16:creationId xmlns:a16="http://schemas.microsoft.com/office/drawing/2014/main" id="{1807C42B-806A-41C1-846E-5A4C3D5F960B}"/>
              </a:ext>
            </a:extLst>
          </p:cNvPr>
          <p:cNvPicPr>
            <a:picLocks noChangeAspect="1"/>
          </p:cNvPicPr>
          <p:nvPr/>
        </p:nvPicPr>
        <p:blipFill rotWithShape="1">
          <a:blip r:embed="rId2"/>
          <a:srcRect l="49763" r="5505"/>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4079150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937640B-DE75-406F-BF0D-718BAF27F2C6}"/>
              </a:ext>
            </a:extLst>
          </p:cNvPr>
          <p:cNvSpPr>
            <a:spLocks noGrp="1"/>
          </p:cNvSpPr>
          <p:nvPr>
            <p:ph type="title"/>
          </p:nvPr>
        </p:nvSpPr>
        <p:spPr>
          <a:xfrm>
            <a:off x="992518" y="442913"/>
            <a:ext cx="5271804" cy="1639888"/>
          </a:xfrm>
        </p:spPr>
        <p:txBody>
          <a:bodyPr anchor="b">
            <a:normAutofit/>
          </a:bodyPr>
          <a:lstStyle/>
          <a:p>
            <a:r>
              <a:rPr lang="en-US" b="1">
                <a:effectLst/>
                <a:latin typeface="Arial" panose="020B0604020202020204" pitchFamily="34" charset="0"/>
                <a:ea typeface="Calibri" panose="020F0502020204030204" pitchFamily="34" charset="0"/>
                <a:cs typeface="Arial" panose="020B0604020202020204" pitchFamily="34" charset="0"/>
              </a:rPr>
              <a:t>Discussion</a:t>
            </a:r>
            <a:br>
              <a:rPr lang="en-US">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57F1C0F8-A662-4E8B-A9B4-B195A129EDDE}"/>
              </a:ext>
            </a:extLst>
          </p:cNvPr>
          <p:cNvSpPr>
            <a:spLocks noGrp="1"/>
          </p:cNvSpPr>
          <p:nvPr>
            <p:ph idx="1"/>
          </p:nvPr>
        </p:nvSpPr>
        <p:spPr>
          <a:xfrm>
            <a:off x="295052" y="1995488"/>
            <a:ext cx="6666735" cy="4535941"/>
          </a:xfrm>
        </p:spPr>
        <p:txBody>
          <a:bodyPr>
            <a:normAutofit fontScale="92500" lnSpcReduction="20000"/>
          </a:bodyPr>
          <a:lstStyle/>
          <a:p>
            <a:pPr marL="285750" indent="-285750">
              <a:lnSpc>
                <a:spcPct val="120000"/>
              </a:lnSpc>
              <a:spcBef>
                <a:spcPts val="0"/>
              </a:spcBef>
              <a:spcAft>
                <a:spcPts val="800"/>
              </a:spcAft>
              <a:buFont typeface="Wingdings" panose="05000000000000000000" pitchFamily="2" charset="2"/>
              <a:buChar char="Ø"/>
            </a:pPr>
            <a:r>
              <a:rPr lang="en-US" b="1" dirty="0">
                <a:effectLst/>
                <a:latin typeface="Arial" panose="020B0604020202020204" pitchFamily="34" charset="0"/>
                <a:ea typeface="Calibri" panose="020F0502020204030204" pitchFamily="34" charset="0"/>
                <a:cs typeface="Arial" panose="020B0604020202020204" pitchFamily="34" charset="0"/>
              </a:rPr>
              <a:t> </a:t>
            </a:r>
            <a:r>
              <a:rPr lang="en-US" sz="1800" b="1" dirty="0">
                <a:effectLst/>
                <a:latin typeface="Arial" panose="020B0604020202020204" pitchFamily="34" charset="0"/>
                <a:ea typeface="Calibri" panose="020F0502020204030204" pitchFamily="34" charset="0"/>
                <a:cs typeface="Arial" panose="020B0604020202020204" pitchFamily="34" charset="0"/>
              </a:rPr>
              <a:t>What is the timeline of all these changes?</a:t>
            </a:r>
          </a:p>
          <a:p>
            <a:pPr>
              <a:lnSpc>
                <a:spcPct val="120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rPr>
              <a:t>we need to put a 4 years vision to change the current structure and distribute the facilities around the world.</a:t>
            </a:r>
          </a:p>
          <a:p>
            <a:pPr>
              <a:lnSpc>
                <a:spcPct val="120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20000"/>
              </a:lnSpc>
              <a:spcBef>
                <a:spcPts val="0"/>
              </a:spcBef>
              <a:spcAft>
                <a:spcPts val="800"/>
              </a:spcAft>
              <a:buFont typeface="Wingdings" panose="05000000000000000000" pitchFamily="2" charset="2"/>
              <a:buChar char="Ø"/>
            </a:pPr>
            <a:r>
              <a:rPr lang="en-US" sz="1800" b="1" dirty="0">
                <a:effectLst/>
                <a:latin typeface="Arial" panose="020B0604020202020204" pitchFamily="34" charset="0"/>
                <a:ea typeface="Calibri" panose="020F0502020204030204" pitchFamily="34" charset="0"/>
                <a:cs typeface="Arial" panose="020B0604020202020204" pitchFamily="34" charset="0"/>
              </a:rPr>
              <a:t>How are we planning to afford all these changes?</a:t>
            </a:r>
          </a:p>
          <a:p>
            <a:pPr>
              <a:lnSpc>
                <a:spcPct val="120000"/>
              </a:lnSpc>
              <a:spcBef>
                <a:spcPts val="0"/>
              </a:spcBef>
              <a:spcAft>
                <a:spcPts val="800"/>
              </a:spcAft>
            </a:pPr>
            <a:r>
              <a:rPr lang="en-US" sz="1800" dirty="0">
                <a:effectLst/>
                <a:latin typeface="Arial" panose="020B0604020202020204" pitchFamily="34" charset="0"/>
                <a:ea typeface="Calibri" panose="020F0502020204030204" pitchFamily="34" charset="0"/>
              </a:rPr>
              <a:t>we need to open the brand to public stocks so we can afford the cash flow and we need to use 3</a:t>
            </a:r>
            <a:r>
              <a:rPr lang="en-US" sz="1800" baseline="30000" dirty="0">
                <a:effectLst/>
                <a:latin typeface="Arial" panose="020B0604020202020204" pitchFamily="34" charset="0"/>
                <a:ea typeface="Calibri" panose="020F0502020204030204" pitchFamily="34" charset="0"/>
              </a:rPr>
              <a:t>rd</a:t>
            </a:r>
            <a:r>
              <a:rPr lang="en-US" sz="1800" dirty="0">
                <a:effectLst/>
                <a:latin typeface="Arial" panose="020B0604020202020204" pitchFamily="34" charset="0"/>
                <a:ea typeface="Calibri" panose="020F0502020204030204" pitchFamily="34" charset="0"/>
              </a:rPr>
              <a:t> or 4</a:t>
            </a:r>
            <a:r>
              <a:rPr lang="en-US" sz="1800" baseline="30000" dirty="0">
                <a:effectLst/>
                <a:latin typeface="Arial" panose="020B0604020202020204" pitchFamily="34" charset="0"/>
                <a:ea typeface="Calibri" panose="020F0502020204030204" pitchFamily="34" charset="0"/>
              </a:rPr>
              <a:t>th</a:t>
            </a:r>
            <a:r>
              <a:rPr lang="en-US" sz="1800" dirty="0">
                <a:effectLst/>
                <a:latin typeface="Arial" panose="020B0604020202020204" pitchFamily="34" charset="0"/>
                <a:ea typeface="Calibri" panose="020F0502020204030204" pitchFamily="34" charset="0"/>
              </a:rPr>
              <a:t> party to help us in the short term.</a:t>
            </a:r>
          </a:p>
          <a:p>
            <a:pPr>
              <a:lnSpc>
                <a:spcPct val="120000"/>
              </a:lnSpc>
              <a:spcBef>
                <a:spcPts val="0"/>
              </a:spcBef>
              <a:spcAft>
                <a:spcPts val="800"/>
              </a:spcAft>
            </a:pP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20000"/>
              </a:lnSpc>
              <a:spcBef>
                <a:spcPts val="0"/>
              </a:spcBef>
              <a:spcAft>
                <a:spcPts val="800"/>
              </a:spcAft>
              <a:buFont typeface="Wingdings" panose="05000000000000000000" pitchFamily="2" charset="2"/>
              <a:buChar char="Ø"/>
            </a:pP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spcBef>
                <a:spcPts val="0"/>
              </a:spcBef>
              <a:spcAft>
                <a:spcPts val="800"/>
              </a:spcAft>
              <a:buFont typeface="Wingdings" panose="05000000000000000000" pitchFamily="2" charset="2"/>
              <a:buChar char="Ø"/>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800"/>
              </a:spcAft>
            </a:pPr>
            <a:r>
              <a:rPr lang="en-US" dirty="0">
                <a:effectLst/>
                <a:latin typeface="Arial" panose="020B0604020202020204" pitchFamily="34" charset="0"/>
                <a:ea typeface="Calibri" panose="020F0502020204030204" pitchFamily="34" charset="0"/>
                <a:cs typeface="Arial" panose="020B0604020202020204" pitchFamily="34" charset="0"/>
              </a:rPr>
              <a:t> </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Réseau de fils montrant les connexions entre les groupes et les célibataires">
            <a:extLst>
              <a:ext uri="{FF2B5EF4-FFF2-40B4-BE49-F238E27FC236}">
                <a16:creationId xmlns:a16="http://schemas.microsoft.com/office/drawing/2014/main" id="{67FCA8BC-3175-4569-A881-7F4836ECDE14}"/>
              </a:ext>
            </a:extLst>
          </p:cNvPr>
          <p:cNvPicPr>
            <a:picLocks noChangeAspect="1"/>
          </p:cNvPicPr>
          <p:nvPr/>
        </p:nvPicPr>
        <p:blipFill rotWithShape="1">
          <a:blip r:embed="rId2"/>
          <a:srcRect l="33417" r="18032" b="-1"/>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446663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FBB9AEE8-FA47-40ED-9EC7-213F95178036}"/>
              </a:ext>
            </a:extLst>
          </p:cNvPr>
          <p:cNvSpPr>
            <a:spLocks noGrp="1"/>
          </p:cNvSpPr>
          <p:nvPr>
            <p:ph type="title"/>
          </p:nvPr>
        </p:nvSpPr>
        <p:spPr>
          <a:xfrm>
            <a:off x="652993" y="50914"/>
            <a:ext cx="5271804" cy="1639888"/>
          </a:xfrm>
        </p:spPr>
        <p:txBody>
          <a:bodyPr anchor="b">
            <a:normAutofit/>
          </a:bodyPr>
          <a:lstStyle/>
          <a:p>
            <a:r>
              <a:rPr lang="en-US" b="1" dirty="0">
                <a:effectLst/>
                <a:latin typeface="Times New Roman" panose="02020603050405020304" pitchFamily="18" charset="0"/>
                <a:ea typeface="Calibri" panose="020F0502020204030204" pitchFamily="34" charset="0"/>
                <a:cs typeface="Arial" panose="020B0604020202020204" pitchFamily="34" charset="0"/>
              </a:rPr>
              <a:t>References</a:t>
            </a:r>
            <a:br>
              <a:rPr lang="en-US"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C017A179-2E6F-49EE-A071-4D5944F9C81F}"/>
              </a:ext>
            </a:extLst>
          </p:cNvPr>
          <p:cNvSpPr>
            <a:spLocks noGrp="1"/>
          </p:cNvSpPr>
          <p:nvPr>
            <p:ph idx="1"/>
          </p:nvPr>
        </p:nvSpPr>
        <p:spPr>
          <a:xfrm>
            <a:off x="129524" y="1393145"/>
            <a:ext cx="6856525" cy="5021942"/>
          </a:xfrm>
        </p:spPr>
        <p:txBody>
          <a:bodyPr>
            <a:normAutofit fontScale="40000" lnSpcReduction="20000"/>
          </a:bodyPr>
          <a:lstStyle/>
          <a:p>
            <a:pPr marL="342900" marR="0" indent="-342900" algn="just">
              <a:lnSpc>
                <a:spcPct val="120000"/>
              </a:lnSpc>
              <a:spcBef>
                <a:spcPts val="0"/>
              </a:spcBef>
              <a:spcAft>
                <a:spcPts val="800"/>
              </a:spcAft>
              <a:buFont typeface="Wingdings" panose="05000000000000000000" pitchFamily="2" charset="2"/>
              <a:buChar char="v"/>
            </a:pPr>
            <a:r>
              <a:rPr lang="en-US" sz="2900" b="1" strike="noStrike" dirty="0">
                <a:solidFill>
                  <a:schemeClr val="tx1"/>
                </a:solidFill>
                <a:effectLst/>
                <a:latin typeface="Times New Roman" panose="02020603050405020304" pitchFamily="18"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"TOYOTA: IMV Project"</a:t>
            </a:r>
            <a:r>
              <a:rPr lang="en-US" sz="2900" b="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Toyota. Archived from </a:t>
            </a:r>
            <a:r>
              <a:rPr lang="en-US" sz="2900" b="1" strike="noStrike" dirty="0">
                <a:solidFill>
                  <a:schemeClr val="tx1"/>
                </a:solidFill>
                <a:effectLst/>
                <a:latin typeface="Times New Roman" panose="02020603050405020304" pitchFamily="18"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the original</a:t>
            </a:r>
            <a:r>
              <a:rPr lang="en-US" sz="2900" b="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on February 21, 2008.Retrieved February 29, 2008.</a:t>
            </a:r>
          </a:p>
          <a:p>
            <a:pPr marL="342900" marR="0" indent="-342900" algn="just">
              <a:lnSpc>
                <a:spcPct val="120000"/>
              </a:lnSpc>
              <a:spcBef>
                <a:spcPts val="0"/>
              </a:spcBef>
              <a:spcAft>
                <a:spcPts val="800"/>
              </a:spcAft>
              <a:buFont typeface="Wingdings" panose="05000000000000000000" pitchFamily="2" charset="2"/>
              <a:buChar char="v"/>
            </a:pPr>
            <a:r>
              <a:rPr lang="en-US" sz="2900" b="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Koetse, M. (2019, May 30). Top 10 China’s Most Popular Smartphone Brands &amp; Models </a:t>
            </a:r>
            <a:endParaRPr lang="en-US" sz="2900" b="1" dirty="0">
              <a:solidFill>
                <a:schemeClr val="tx1"/>
              </a:solidFill>
              <a:latin typeface="Calibri" panose="020F0502020204030204" pitchFamily="34" charset="0"/>
              <a:ea typeface="Calibri" panose="020F0502020204030204" pitchFamily="34" charset="0"/>
              <a:cs typeface="Arial" panose="020B0604020202020204" pitchFamily="34" charset="0"/>
            </a:endParaRPr>
          </a:p>
          <a:p>
            <a:pPr marL="342900" marR="0" indent="-342900" algn="just">
              <a:lnSpc>
                <a:spcPct val="120000"/>
              </a:lnSpc>
              <a:spcBef>
                <a:spcPts val="0"/>
              </a:spcBef>
              <a:spcAft>
                <a:spcPts val="800"/>
              </a:spcAft>
              <a:buFont typeface="Wingdings" panose="05000000000000000000" pitchFamily="2" charset="2"/>
              <a:buChar char="v"/>
            </a:pPr>
            <a:r>
              <a:rPr lang="en-US" sz="2900" b="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(May/June2019) This is original content by What is on Weibo that requires   investment.                                                                 </a:t>
            </a:r>
            <a:endParaRPr lang="en-US" sz="29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gn="just">
              <a:lnSpc>
                <a:spcPct val="120000"/>
              </a:lnSpc>
              <a:spcBef>
                <a:spcPts val="0"/>
              </a:spcBef>
              <a:spcAft>
                <a:spcPts val="800"/>
              </a:spcAft>
              <a:buFont typeface="Wingdings" panose="05000000000000000000" pitchFamily="2" charset="2"/>
              <a:buChar char="v"/>
            </a:pPr>
            <a:r>
              <a:rPr lang="en-US" sz="2900" b="1" dirty="0">
                <a:solidFill>
                  <a:schemeClr val="tx1"/>
                </a:solidFill>
                <a:effectLst/>
                <a:latin typeface="Times New Roman" panose="02020603050405020304" pitchFamily="18" charset="0"/>
                <a:ea typeface="Times New Roman" panose="02020603050405020304" pitchFamily="18" charset="0"/>
              </a:rPr>
              <a:t>Wageindicator.org. (n.d.). </a:t>
            </a:r>
            <a:r>
              <a:rPr lang="en-US" sz="2900" b="1" i="1" dirty="0">
                <a:solidFill>
                  <a:schemeClr val="tx1"/>
                </a:solidFill>
                <a:effectLst/>
                <a:latin typeface="Times New Roman" panose="02020603050405020304" pitchFamily="18" charset="0"/>
                <a:ea typeface="Times New Roman" panose="02020603050405020304" pitchFamily="18" charset="0"/>
              </a:rPr>
              <a:t>Minimum Wage Check</a:t>
            </a:r>
            <a:r>
              <a:rPr lang="en-US" sz="2900" b="1" dirty="0">
                <a:solidFill>
                  <a:schemeClr val="tx1"/>
                </a:solidFill>
                <a:effectLst/>
                <a:latin typeface="Times New Roman" panose="02020603050405020304" pitchFamily="18" charset="0"/>
                <a:ea typeface="Times New Roman" panose="02020603050405020304" pitchFamily="18" charset="0"/>
              </a:rPr>
              <a:t>.WageIndicator Subsite Collection.RetrievedJune3,2020,from</a:t>
            </a:r>
            <a:r>
              <a:rPr lang="en-US" sz="2900" b="1" strike="noStrike" dirty="0">
                <a:solidFill>
                  <a:schemeClr val="tx1"/>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https://paycheck.in/salary/minimum</a:t>
            </a:r>
            <a:r>
              <a:rPr lang="en-US" sz="2900" b="1" strike="noStrike" dirty="0">
                <a:solidFill>
                  <a:schemeClr val="tx1"/>
                </a:solidFill>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w</a:t>
            </a:r>
            <a:r>
              <a:rPr lang="en-US" sz="2900" b="1" strike="noStrike" dirty="0">
                <a:solidFill>
                  <a:schemeClr val="tx1"/>
                </a:solidFill>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ages</a:t>
            </a:r>
            <a:r>
              <a:rPr lang="en-US" sz="2900" b="1" dirty="0">
                <a:solidFill>
                  <a:schemeClr val="tx1"/>
                </a:solidFill>
                <a:effectLst/>
                <a:latin typeface="Times New Roman" panose="02020603050405020304" pitchFamily="18" charset="0"/>
                <a:ea typeface="Times New Roman" panose="02020603050405020304" pitchFamily="18" charset="0"/>
              </a:rPr>
              <a:t>.</a:t>
            </a:r>
          </a:p>
          <a:p>
            <a:pPr marL="342900" marR="0" indent="-342900" algn="just">
              <a:lnSpc>
                <a:spcPct val="120000"/>
              </a:lnSpc>
              <a:spcBef>
                <a:spcPts val="0"/>
              </a:spcBef>
              <a:spcAft>
                <a:spcPts val="800"/>
              </a:spcAft>
              <a:buFont typeface="Wingdings" panose="05000000000000000000" pitchFamily="2" charset="2"/>
              <a:buChar char="v"/>
            </a:pPr>
            <a:r>
              <a:rPr lang="en-US" sz="2900" b="1" dirty="0">
                <a:solidFill>
                  <a:schemeClr val="tx1"/>
                </a:solidFill>
                <a:effectLst/>
                <a:latin typeface="Times New Roman" panose="02020603050405020304" pitchFamily="18" charset="0"/>
                <a:ea typeface="Times New Roman" panose="02020603050405020304" pitchFamily="18" charset="0"/>
              </a:rPr>
              <a:t>Costello, S. (2021, January 27). </a:t>
            </a:r>
            <a:r>
              <a:rPr lang="en-US" sz="2900" b="1" i="1" dirty="0">
                <a:solidFill>
                  <a:schemeClr val="tx1"/>
                </a:solidFill>
                <a:effectLst/>
                <a:latin typeface="Times New Roman" panose="02020603050405020304" pitchFamily="18" charset="0"/>
                <a:ea typeface="Times New Roman" panose="02020603050405020304" pitchFamily="18" charset="0"/>
              </a:rPr>
              <a:t>Where Is the iPhone Made?</a:t>
            </a:r>
            <a:r>
              <a:rPr lang="en-US" sz="2900" b="1" dirty="0">
                <a:solidFill>
                  <a:schemeClr val="tx1"/>
                </a:solidFill>
                <a:effectLst/>
                <a:latin typeface="Times New Roman" panose="02020603050405020304" pitchFamily="18" charset="0"/>
                <a:ea typeface="Times New Roman" panose="02020603050405020304" pitchFamily="18" charset="0"/>
              </a:rPr>
              <a:t> Lifewire. </a:t>
            </a:r>
            <a:r>
              <a:rPr lang="en-US" sz="2900" b="1" strike="noStrike" dirty="0">
                <a:solidFill>
                  <a:schemeClr val="tx1"/>
                </a:solidFill>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https://www.lifewire.com/where-is-the-iphone-made</a:t>
            </a:r>
            <a:r>
              <a:rPr lang="en-US" sz="2900" b="1" dirty="0">
                <a:solidFill>
                  <a:schemeClr val="tx1"/>
                </a:solidFill>
                <a:effectLst/>
                <a:latin typeface="Times New Roman" panose="02020603050405020304" pitchFamily="18" charset="0"/>
                <a:ea typeface="Times New Roman" panose="02020603050405020304" pitchFamily="18" charset="0"/>
              </a:rPr>
              <a:t>.</a:t>
            </a:r>
          </a:p>
          <a:p>
            <a:pPr marL="342900" marR="0" indent="-342900" algn="just">
              <a:lnSpc>
                <a:spcPct val="120000"/>
              </a:lnSpc>
              <a:spcBef>
                <a:spcPts val="0"/>
              </a:spcBef>
              <a:spcAft>
                <a:spcPts val="800"/>
              </a:spcAft>
              <a:buFont typeface="Wingdings" panose="05000000000000000000" pitchFamily="2" charset="2"/>
              <a:buChar char="v"/>
            </a:pPr>
            <a:r>
              <a:rPr lang="en-US" sz="2900" b="1" dirty="0">
                <a:solidFill>
                  <a:schemeClr val="tx1"/>
                </a:solidFill>
                <a:effectLst/>
                <a:latin typeface="Times New Roman" panose="02020603050405020304" pitchFamily="18" charset="0"/>
                <a:ea typeface="Times New Roman" panose="02020603050405020304" pitchFamily="18" charset="0"/>
              </a:rPr>
              <a:t>ELLEN, A. A. I. D. E. N. (2019). Global Strategic Business Management: Focusing on the Strategic Business Unit of Amazon Whole Foods. </a:t>
            </a:r>
            <a:r>
              <a:rPr lang="en-US" sz="2900" b="1" i="1" dirty="0">
                <a:solidFill>
                  <a:schemeClr val="tx1"/>
                </a:solidFill>
                <a:effectLst/>
                <a:latin typeface="Times New Roman" panose="02020603050405020304" pitchFamily="18" charset="0"/>
                <a:ea typeface="Times New Roman" panose="02020603050405020304" pitchFamily="18" charset="0"/>
              </a:rPr>
              <a:t>Journal of Research on the Lepidoptera</a:t>
            </a:r>
            <a:r>
              <a:rPr lang="en-US" sz="2900" b="1" dirty="0">
                <a:solidFill>
                  <a:schemeClr val="tx1"/>
                </a:solidFill>
                <a:effectLst/>
                <a:latin typeface="Times New Roman" panose="02020603050405020304" pitchFamily="18" charset="0"/>
                <a:ea typeface="Times New Roman" panose="02020603050405020304" pitchFamily="18" charset="0"/>
              </a:rPr>
              <a:t>, </a:t>
            </a:r>
            <a:r>
              <a:rPr lang="en-US" sz="2900" b="1" i="1" dirty="0">
                <a:solidFill>
                  <a:schemeClr val="tx1"/>
                </a:solidFill>
                <a:effectLst/>
                <a:latin typeface="Times New Roman" panose="02020603050405020304" pitchFamily="18" charset="0"/>
                <a:ea typeface="Times New Roman" panose="02020603050405020304" pitchFamily="18" charset="0"/>
              </a:rPr>
              <a:t>51</a:t>
            </a:r>
            <a:r>
              <a:rPr lang="en-US" sz="2900" b="1" dirty="0">
                <a:solidFill>
                  <a:schemeClr val="tx1"/>
                </a:solidFill>
                <a:effectLst/>
                <a:latin typeface="Times New Roman" panose="02020603050405020304" pitchFamily="18" charset="0"/>
                <a:ea typeface="Times New Roman" panose="02020603050405020304" pitchFamily="18" charset="0"/>
              </a:rPr>
              <a:t>(1). </a:t>
            </a:r>
            <a:r>
              <a:rPr lang="en-US" sz="2900" b="1" strike="noStrike" dirty="0">
                <a:solidFill>
                  <a:schemeClr val="tx1"/>
                </a:solidFill>
                <a:effectLst/>
                <a:latin typeface="Times New Roman" panose="02020603050405020304" pitchFamily="18" charset="0"/>
                <a:ea typeface="Times New Roman" panose="02020603050405020304" pitchFamily="18" charset="0"/>
                <a:hlinkClick r:id="rId7">
                  <a:extLst>
                    <a:ext uri="{A12FA001-AC4F-418D-AE19-62706E023703}">
                      <ahyp:hlinkClr xmlns:ahyp="http://schemas.microsoft.com/office/drawing/2018/hyperlinkcolor" val="tx"/>
                    </a:ext>
                  </a:extLst>
                </a:hlinkClick>
              </a:rPr>
              <a:t>https://doi.org/10.36872/lepi/v51i1/30100</a:t>
            </a:r>
            <a:r>
              <a:rPr lang="en-US" sz="2900" b="1" dirty="0">
                <a:solidFill>
                  <a:schemeClr val="tx1"/>
                </a:solidFill>
                <a:effectLst/>
                <a:latin typeface="Times New Roman" panose="02020603050405020304" pitchFamily="18" charset="0"/>
                <a:ea typeface="Times New Roman" panose="02020603050405020304" pitchFamily="18" charset="0"/>
              </a:rPr>
              <a:t>.</a:t>
            </a:r>
          </a:p>
          <a:p>
            <a:pPr marL="342900" marR="0" indent="-342900" algn="just">
              <a:lnSpc>
                <a:spcPct val="120000"/>
              </a:lnSpc>
              <a:spcBef>
                <a:spcPts val="0"/>
              </a:spcBef>
              <a:spcAft>
                <a:spcPts val="800"/>
              </a:spcAft>
              <a:buFont typeface="Wingdings" panose="05000000000000000000" pitchFamily="2" charset="2"/>
              <a:buChar char="v"/>
            </a:pPr>
            <a:r>
              <a:rPr lang="en-US" sz="2900" b="1" dirty="0">
                <a:solidFill>
                  <a:schemeClr val="tx1"/>
                </a:solidFill>
                <a:effectLst/>
                <a:latin typeface="Times New Roman" panose="02020603050405020304" pitchFamily="18" charset="0"/>
                <a:ea typeface="Times New Roman" panose="02020603050405020304" pitchFamily="18" charset="0"/>
              </a:rPr>
              <a:t>Schooley, S. (2019, June 23). </a:t>
            </a:r>
            <a:r>
              <a:rPr lang="en-US" sz="2900" b="1" i="1" dirty="0">
                <a:solidFill>
                  <a:schemeClr val="tx1"/>
                </a:solidFill>
                <a:effectLst/>
                <a:latin typeface="Times New Roman" panose="02020603050405020304" pitchFamily="18" charset="0"/>
                <a:ea typeface="Times New Roman" panose="02020603050405020304" pitchFamily="18" charset="0"/>
              </a:rPr>
              <a:t>SWOT Analysis: What It Is and When to Use It</a:t>
            </a:r>
            <a:r>
              <a:rPr lang="en-US" sz="2900" b="1" dirty="0">
                <a:solidFill>
                  <a:schemeClr val="tx1"/>
                </a:solidFill>
                <a:effectLst/>
                <a:latin typeface="Times New Roman" panose="02020603050405020304" pitchFamily="18" charset="0"/>
                <a:ea typeface="Times New Roman" panose="02020603050405020304" pitchFamily="18" charset="0"/>
              </a:rPr>
              <a:t>. Business News Daily. https://www.businessnewsdaily.com/4245-swot-analysis.html.</a:t>
            </a:r>
          </a:p>
          <a:p>
            <a:pPr marL="0" marR="0">
              <a:lnSpc>
                <a:spcPct val="120000"/>
              </a:lnSpc>
              <a:spcBef>
                <a:spcPts val="0"/>
              </a:spcBef>
              <a:spcAft>
                <a:spcPts val="800"/>
              </a:spcAft>
            </a:pPr>
            <a:r>
              <a:rPr lang="en-US" sz="2900" b="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a:t>
            </a:r>
            <a:endParaRPr lang="en-US" sz="2900" b="1" dirty="0">
              <a:solidFill>
                <a:schemeClr val="tx1"/>
              </a:solidFill>
              <a:effectLst/>
              <a:latin typeface="Times New Roman" panose="02020603050405020304" pitchFamily="18" charset="0"/>
              <a:ea typeface="Times New Roman" panose="02020603050405020304" pitchFamily="18" charset="0"/>
            </a:endParaRPr>
          </a:p>
          <a:p>
            <a:endParaRPr lang="en-US" dirty="0"/>
          </a:p>
        </p:txBody>
      </p:sp>
      <p:sp>
        <p:nvSpPr>
          <p:cNvPr id="22" name="Freeform: Shape 21">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Glasses on top of a book">
            <a:extLst>
              <a:ext uri="{FF2B5EF4-FFF2-40B4-BE49-F238E27FC236}">
                <a16:creationId xmlns:a16="http://schemas.microsoft.com/office/drawing/2014/main" id="{6E555E68-2DA2-45F2-8816-ACBF5BFD2804}"/>
              </a:ext>
            </a:extLst>
          </p:cNvPr>
          <p:cNvPicPr>
            <a:picLocks noChangeAspect="1"/>
          </p:cNvPicPr>
          <p:nvPr/>
        </p:nvPicPr>
        <p:blipFill rotWithShape="1">
          <a:blip r:embed="rId8"/>
          <a:srcRect l="13587" r="38226" b="-1"/>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3333670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6" name="Picture 15" descr="Bottles in a production line">
            <a:extLst>
              <a:ext uri="{FF2B5EF4-FFF2-40B4-BE49-F238E27FC236}">
                <a16:creationId xmlns:a16="http://schemas.microsoft.com/office/drawing/2014/main" id="{23783AF3-E83F-414E-99B8-562CCFD0FECC}"/>
              </a:ext>
            </a:extLst>
          </p:cNvPr>
          <p:cNvPicPr>
            <a:picLocks noChangeAspect="1"/>
          </p:cNvPicPr>
          <p:nvPr/>
        </p:nvPicPr>
        <p:blipFill rotWithShape="1">
          <a:blip r:embed="rId2"/>
          <a:srcRect r="26992" b="-2"/>
          <a:stretch/>
        </p:blipFill>
        <p:spPr>
          <a:xfrm>
            <a:off x="4691118" y="1"/>
            <a:ext cx="7500882" cy="6857999"/>
          </a:xfrm>
          <a:custGeom>
            <a:avLst/>
            <a:gdLst/>
            <a:ahLst/>
            <a:cxnLst/>
            <a:rect l="l" t="t" r="r" b="b"/>
            <a:pathLst>
              <a:path w="7500882" h="6857999">
                <a:moveTo>
                  <a:pt x="898230" y="0"/>
                </a:moveTo>
                <a:lnTo>
                  <a:pt x="7500882" y="0"/>
                </a:lnTo>
                <a:lnTo>
                  <a:pt x="7500882" y="6857999"/>
                </a:lnTo>
                <a:lnTo>
                  <a:pt x="0" y="6857999"/>
                </a:lnTo>
                <a:lnTo>
                  <a:pt x="114106" y="6780598"/>
                </a:lnTo>
                <a:cubicBezTo>
                  <a:pt x="291579" y="6653107"/>
                  <a:pt x="465794" y="6515396"/>
                  <a:pt x="641619" y="6374813"/>
                </a:cubicBezTo>
                <a:cubicBezTo>
                  <a:pt x="1607125" y="5602838"/>
                  <a:pt x="2555378" y="4969130"/>
                  <a:pt x="2555378" y="3621655"/>
                </a:cubicBezTo>
                <a:cubicBezTo>
                  <a:pt x="2555378" y="2093191"/>
                  <a:pt x="1969579" y="754640"/>
                  <a:pt x="920818" y="14996"/>
                </a:cubicBezTo>
                <a:close/>
              </a:path>
            </a:pathLst>
          </a:custGeom>
        </p:spPr>
      </p:pic>
      <p:sp>
        <p:nvSpPr>
          <p:cNvPr id="33" name="Freeform: Shape 32">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useBgFill="1">
        <p:nvSpPr>
          <p:cNvPr id="35" name="Freeform: Shape 34">
            <a:extLst>
              <a:ext uri="{FF2B5EF4-FFF2-40B4-BE49-F238E27FC236}">
                <a16:creationId xmlns:a16="http://schemas.microsoft.com/office/drawing/2014/main" id="{0BA56A81-C9DD-4EBA-9E13-32FFB51CF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307402" cy="6858000"/>
          </a:xfrm>
          <a:custGeom>
            <a:avLst/>
            <a:gdLst>
              <a:gd name="connsiteX0" fmla="*/ 0 w 7097265"/>
              <a:gd name="connsiteY0" fmla="*/ 0 h 6858000"/>
              <a:gd name="connsiteX1" fmla="*/ 5474242 w 7097265"/>
              <a:gd name="connsiteY1" fmla="*/ 0 h 6858000"/>
              <a:gd name="connsiteX2" fmla="*/ 5496366 w 7097265"/>
              <a:gd name="connsiteY2" fmla="*/ 14997 h 6858000"/>
              <a:gd name="connsiteX3" fmla="*/ 7097265 w 7097265"/>
              <a:gd name="connsiteY3" fmla="*/ 3621656 h 6858000"/>
              <a:gd name="connsiteX4" fmla="*/ 5222916 w 7097265"/>
              <a:gd name="connsiteY4" fmla="*/ 6374814 h 6858000"/>
              <a:gd name="connsiteX5" fmla="*/ 4706267 w 7097265"/>
              <a:gd name="connsiteY5" fmla="*/ 6780599 h 6858000"/>
              <a:gd name="connsiteX6" fmla="*/ 4594511 w 7097265"/>
              <a:gd name="connsiteY6" fmla="*/ 6858000 h 6858000"/>
              <a:gd name="connsiteX7" fmla="*/ 0 w 7097265"/>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7265" h="6858000">
                <a:moveTo>
                  <a:pt x="0" y="0"/>
                </a:moveTo>
                <a:lnTo>
                  <a:pt x="5474242" y="0"/>
                </a:lnTo>
                <a:lnTo>
                  <a:pt x="5496366" y="14997"/>
                </a:lnTo>
                <a:cubicBezTo>
                  <a:pt x="6523529" y="754641"/>
                  <a:pt x="7097265" y="2093192"/>
                  <a:pt x="7097265" y="3621656"/>
                </a:cubicBezTo>
                <a:cubicBezTo>
                  <a:pt x="7097265" y="4969131"/>
                  <a:pt x="6168540" y="5602839"/>
                  <a:pt x="5222916" y="6374814"/>
                </a:cubicBezTo>
                <a:cubicBezTo>
                  <a:pt x="5050713" y="6515397"/>
                  <a:pt x="4880085" y="6653108"/>
                  <a:pt x="4706267" y="6780599"/>
                </a:cubicBezTo>
                <a:lnTo>
                  <a:pt x="4594511"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reeform: Shape 36">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03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C3A220F9-F8D4-4428-BDEF-D46F9AC80CAD}"/>
              </a:ext>
            </a:extLst>
          </p:cNvPr>
          <p:cNvSpPr>
            <a:spLocks noGrp="1"/>
          </p:cNvSpPr>
          <p:nvPr>
            <p:ph type="title"/>
          </p:nvPr>
        </p:nvSpPr>
        <p:spPr>
          <a:xfrm>
            <a:off x="992518" y="442913"/>
            <a:ext cx="4780129" cy="1639888"/>
          </a:xfrm>
        </p:spPr>
        <p:txBody>
          <a:bodyPr anchor="b">
            <a:normAutofit/>
          </a:bodyPr>
          <a:lstStyle/>
          <a:p>
            <a:r>
              <a:rPr lang="en-US" dirty="0"/>
              <a:t>  Abstract</a:t>
            </a:r>
          </a:p>
        </p:txBody>
      </p:sp>
      <p:sp>
        <p:nvSpPr>
          <p:cNvPr id="3" name="Content Placeholder 2">
            <a:extLst>
              <a:ext uri="{FF2B5EF4-FFF2-40B4-BE49-F238E27FC236}">
                <a16:creationId xmlns:a16="http://schemas.microsoft.com/office/drawing/2014/main" id="{18690304-0DAD-491A-9A8D-6944B4E435B0}"/>
              </a:ext>
            </a:extLst>
          </p:cNvPr>
          <p:cNvSpPr>
            <a:spLocks noGrp="1"/>
          </p:cNvSpPr>
          <p:nvPr>
            <p:ph idx="1"/>
          </p:nvPr>
        </p:nvSpPr>
        <p:spPr>
          <a:xfrm>
            <a:off x="152400" y="2312988"/>
            <a:ext cx="6842760" cy="3651250"/>
          </a:xfrm>
        </p:spPr>
        <p:txBody>
          <a:bodyPr>
            <a:normAutofit/>
          </a:bodyPr>
          <a:lstStyle/>
          <a:p>
            <a:pPr>
              <a:lnSpc>
                <a:spcPct val="100000"/>
              </a:lnSpc>
            </a:pPr>
            <a:r>
              <a:rPr lang="en-US" sz="1800" dirty="0">
                <a:effectLst/>
                <a:latin typeface="Times New Roman" panose="02020603050405020304" pitchFamily="18" charset="0"/>
                <a:ea typeface="Calibri" panose="020F0502020204030204" pitchFamily="34" charset="0"/>
                <a:cs typeface="Arial" panose="020B0604020202020204" pitchFamily="34" charset="0"/>
              </a:rPr>
              <a:t>This report gives an exclusive insights into the analysis of a logistics process of a mobile firm, analyzing the different aspects that must be understood before lunching the brand into the worldwide market.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034258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2743D9C2-F8FB-4A73-A997-CA4C632E01DA}"/>
              </a:ext>
            </a:extLst>
          </p:cNvPr>
          <p:cNvSpPr>
            <a:spLocks noGrp="1"/>
          </p:cNvSpPr>
          <p:nvPr>
            <p:ph type="title"/>
          </p:nvPr>
        </p:nvSpPr>
        <p:spPr>
          <a:xfrm>
            <a:off x="992518" y="442913"/>
            <a:ext cx="5271804" cy="1639888"/>
          </a:xfrm>
        </p:spPr>
        <p:txBody>
          <a:bodyPr anchor="b">
            <a:normAutofit/>
          </a:bodyPr>
          <a:lstStyle/>
          <a:p>
            <a:r>
              <a:rPr lang="en-US" b="1" dirty="0">
                <a:effectLst/>
                <a:latin typeface="Times New Roman" panose="02020603050405020304" pitchFamily="18" charset="0"/>
                <a:ea typeface="Calibri" panose="020F0502020204030204" pitchFamily="34" charset="0"/>
                <a:cs typeface="Arial" panose="020B0604020202020204" pitchFamily="34" charset="0"/>
              </a:rPr>
              <a:t>Logistic Analyzation. </a:t>
            </a:r>
            <a:br>
              <a:rPr lang="en-US"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206468F8-6250-4144-AF53-9E403DCE4439}"/>
              </a:ext>
            </a:extLst>
          </p:cNvPr>
          <p:cNvSpPr>
            <a:spLocks noGrp="1"/>
          </p:cNvSpPr>
          <p:nvPr>
            <p:ph idx="1"/>
          </p:nvPr>
        </p:nvSpPr>
        <p:spPr>
          <a:xfrm>
            <a:off x="381000" y="2082801"/>
            <a:ext cx="5883323" cy="3881437"/>
          </a:xfrm>
        </p:spPr>
        <p:txBody>
          <a:bodyPr>
            <a:normAutofit/>
          </a:bodyPr>
          <a:lstStyle/>
          <a:p>
            <a:pPr marL="285750" indent="-285750">
              <a:buFont typeface="Wingdings" panose="05000000000000000000" pitchFamily="2" charset="2"/>
              <a:buChar char="v"/>
            </a:pPr>
            <a:r>
              <a:rPr lang="en-US" sz="1800" b="1" dirty="0">
                <a:effectLst/>
                <a:latin typeface="Times New Roman" panose="02020603050405020304" pitchFamily="18" charset="0"/>
                <a:ea typeface="Calibri" panose="020F0502020204030204" pitchFamily="34" charset="0"/>
              </a:rPr>
              <a:t>Manufacturing Location: </a:t>
            </a:r>
            <a:r>
              <a:rPr lang="en-US" dirty="0">
                <a:effectLst/>
                <a:latin typeface="Times New Roman" panose="02020603050405020304" pitchFamily="18" charset="0"/>
                <a:ea typeface="Calibri" panose="020F0502020204030204" pitchFamily="34" charset="0"/>
              </a:rPr>
              <a:t>we need to search the most profitable manufacturing location </a:t>
            </a:r>
          </a:p>
          <a:p>
            <a:endParaRPr lang="en-US"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v"/>
            </a:pPr>
            <a:r>
              <a:rPr lang="en-US" sz="1800" b="1" dirty="0">
                <a:effectLst/>
                <a:latin typeface="Times New Roman" panose="02020603050405020304" pitchFamily="18" charset="0"/>
                <a:ea typeface="Calibri" panose="020F0502020204030204" pitchFamily="34" charset="0"/>
              </a:rPr>
              <a:t>Manufacturing Resources: </a:t>
            </a:r>
            <a:r>
              <a:rPr lang="en-US" sz="1800" dirty="0">
                <a:effectLst/>
                <a:latin typeface="Times New Roman" panose="02020603050405020304" pitchFamily="18" charset="0"/>
                <a:ea typeface="Calibri" panose="020F0502020204030204" pitchFamily="34" charset="0"/>
              </a:rPr>
              <a:t>there are a variety of sorts of product, some requires a huge amount of resources that can only be found in some countries.</a:t>
            </a:r>
            <a:endParaRPr lang="en-US" dirty="0">
              <a:solidFill>
                <a:schemeClr val="tx1"/>
              </a:solidFill>
            </a:endParaRPr>
          </a:p>
        </p:txBody>
      </p:sp>
      <p:sp>
        <p:nvSpPr>
          <p:cNvPr id="34"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6"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37" name="Picture 4" descr="Aerial view of container ship">
            <a:extLst>
              <a:ext uri="{FF2B5EF4-FFF2-40B4-BE49-F238E27FC236}">
                <a16:creationId xmlns:a16="http://schemas.microsoft.com/office/drawing/2014/main" id="{A40C5BBB-D64C-4347-8FC5-22CCC32C3EEA}"/>
              </a:ext>
            </a:extLst>
          </p:cNvPr>
          <p:cNvPicPr>
            <a:picLocks noChangeAspect="1"/>
          </p:cNvPicPr>
          <p:nvPr/>
        </p:nvPicPr>
        <p:blipFill rotWithShape="1">
          <a:blip r:embed="rId2"/>
          <a:srcRect l="8952" r="50135"/>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25655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C25B3899-FA45-4B3B-B5A5-4B8D240F1AAC}"/>
              </a:ext>
            </a:extLst>
          </p:cNvPr>
          <p:cNvSpPr>
            <a:spLocks noGrp="1"/>
          </p:cNvSpPr>
          <p:nvPr>
            <p:ph type="title"/>
          </p:nvPr>
        </p:nvSpPr>
        <p:spPr>
          <a:xfrm>
            <a:off x="992518" y="442913"/>
            <a:ext cx="5271804" cy="1639888"/>
          </a:xfrm>
        </p:spPr>
        <p:txBody>
          <a:bodyPr vert="horz" lIns="109728" tIns="109728" rIns="109728" bIns="91440" rtlCol="0" anchor="b">
            <a:normAutofit/>
          </a:bodyPr>
          <a:lstStyle/>
          <a:p>
            <a:pPr marL="0" marR="0">
              <a:spcAft>
                <a:spcPts val="800"/>
              </a:spcAft>
            </a:pPr>
            <a:r>
              <a:rPr lang="en-US" dirty="0">
                <a:effectLst/>
              </a:rPr>
              <a:t>Definition of the firm</a:t>
            </a:r>
          </a:p>
        </p:txBody>
      </p:sp>
      <p:sp>
        <p:nvSpPr>
          <p:cNvPr id="4" name="TextBox 3">
            <a:extLst>
              <a:ext uri="{FF2B5EF4-FFF2-40B4-BE49-F238E27FC236}">
                <a16:creationId xmlns:a16="http://schemas.microsoft.com/office/drawing/2014/main" id="{38E91B59-6876-4A05-BA0B-C84F23AA471F}"/>
              </a:ext>
            </a:extLst>
          </p:cNvPr>
          <p:cNvSpPr txBox="1"/>
          <p:nvPr/>
        </p:nvSpPr>
        <p:spPr>
          <a:xfrm>
            <a:off x="182880" y="2358708"/>
            <a:ext cx="6210454" cy="3651250"/>
          </a:xfrm>
          <a:prstGeom prst="rect">
            <a:avLst/>
          </a:prstGeom>
        </p:spPr>
        <p:txBody>
          <a:bodyPr vert="horz" lIns="109728" tIns="109728" rIns="109728" bIns="91440" rtlCol="0">
            <a:normAutofit/>
          </a:bodyPr>
          <a:lstStyle/>
          <a:p>
            <a:pPr>
              <a:lnSpc>
                <a:spcPct val="140000"/>
              </a:lnSpc>
              <a:spcBef>
                <a:spcPts val="930"/>
              </a:spcBef>
              <a:buFont typeface="Corbel" panose="020B0503020204020204" pitchFamily="34" charset="0"/>
            </a:pPr>
            <a:r>
              <a:rPr lang="en-US" spc="150" dirty="0">
                <a:solidFill>
                  <a:schemeClr val="tx1">
                    <a:lumMod val="75000"/>
                    <a:lumOff val="25000"/>
                  </a:schemeClr>
                </a:solidFill>
              </a:rPr>
              <a:t> </a:t>
            </a:r>
            <a:r>
              <a:rPr lang="en-US" sz="1800" dirty="0">
                <a:effectLst/>
                <a:latin typeface="Times New Roman" panose="02020603050405020304" pitchFamily="18" charset="0"/>
                <a:ea typeface="Calibri" panose="020F0502020204030204" pitchFamily="34" charset="0"/>
              </a:rPr>
              <a:t>the firm want to compete in the mobile phone market, but they failed to do so, due to lack of strategic fit and bad supply chain management the manufacture, suppliers, and distributors are locally operated. Thus, high cost for the customers outside of turkey.</a:t>
            </a:r>
            <a:endParaRPr lang="en-US" spc="150" dirty="0">
              <a:solidFill>
                <a:schemeClr val="tx1">
                  <a:lumMod val="75000"/>
                  <a:lumOff val="25000"/>
                </a:schemeClr>
              </a:solidFill>
            </a:endParaRPr>
          </a:p>
        </p:txBody>
      </p:sp>
      <p:sp>
        <p:nvSpPr>
          <p:cNvPr id="34" name="Freeform: Shape 33">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35">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8" name="Freeform: Shape 37">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Outdoor warehouse">
            <a:extLst>
              <a:ext uri="{FF2B5EF4-FFF2-40B4-BE49-F238E27FC236}">
                <a16:creationId xmlns:a16="http://schemas.microsoft.com/office/drawing/2014/main" id="{CCE5BC3A-A39D-434D-83AE-8E1DE6940386}"/>
              </a:ext>
            </a:extLst>
          </p:cNvPr>
          <p:cNvPicPr>
            <a:picLocks noChangeAspect="1"/>
          </p:cNvPicPr>
          <p:nvPr/>
        </p:nvPicPr>
        <p:blipFill rotWithShape="1">
          <a:blip r:embed="rId2"/>
          <a:srcRect l="19307" r="32325"/>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287720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2885972-53A0-42E1-AD69-A9909188BF83}"/>
              </a:ext>
            </a:extLst>
          </p:cNvPr>
          <p:cNvSpPr>
            <a:spLocks noGrp="1"/>
          </p:cNvSpPr>
          <p:nvPr>
            <p:ph type="title"/>
          </p:nvPr>
        </p:nvSpPr>
        <p:spPr>
          <a:xfrm>
            <a:off x="992518" y="442913"/>
            <a:ext cx="5271804" cy="1639888"/>
          </a:xfrm>
        </p:spPr>
        <p:txBody>
          <a:bodyPr anchor="b">
            <a:normAutofit/>
          </a:bodyPr>
          <a:lstStyle/>
          <a:p>
            <a:r>
              <a:rPr lang="en-US" b="1" dirty="0">
                <a:effectLst/>
                <a:latin typeface="Times New Roman" panose="02020603050405020304" pitchFamily="18" charset="0"/>
                <a:ea typeface="Calibri" panose="020F0502020204030204" pitchFamily="34" charset="0"/>
                <a:cs typeface="Arial" panose="020B0604020202020204" pitchFamily="34" charset="0"/>
              </a:rPr>
              <a:t>Business unit </a:t>
            </a:r>
            <a:br>
              <a:rPr lang="en-US"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50B47148-5987-472C-9F7D-9C75892F4D85}"/>
              </a:ext>
            </a:extLst>
          </p:cNvPr>
          <p:cNvSpPr>
            <a:spLocks noGrp="1"/>
          </p:cNvSpPr>
          <p:nvPr>
            <p:ph idx="1"/>
          </p:nvPr>
        </p:nvSpPr>
        <p:spPr>
          <a:xfrm>
            <a:off x="579120" y="2312988"/>
            <a:ext cx="5814214" cy="4285932"/>
          </a:xfrm>
        </p:spPr>
        <p:txBody>
          <a:bodyPr>
            <a:normAutofit/>
          </a:bodyPr>
          <a:lstStyle/>
          <a:p>
            <a:pPr marL="285750" indent="-285750">
              <a:lnSpc>
                <a:spcPct val="100000"/>
              </a:lnSpc>
              <a:buFont typeface="Wingdings" panose="05000000000000000000" pitchFamily="2" charset="2"/>
              <a:buChar char="v"/>
            </a:pPr>
            <a:r>
              <a:rPr lang="en-US" sz="1800" b="1" dirty="0">
                <a:effectLst/>
                <a:latin typeface="Times New Roman" panose="02020603050405020304" pitchFamily="18" charset="0"/>
                <a:ea typeface="Calibri" panose="020F0502020204030204" pitchFamily="34" charset="0"/>
                <a:cs typeface="Arial" panose="020B0604020202020204" pitchFamily="34" charset="0"/>
              </a:rPr>
              <a:t>Strategic context: </a:t>
            </a:r>
            <a:r>
              <a:rPr lang="en-US" sz="1800" dirty="0">
                <a:effectLst/>
                <a:latin typeface="Times New Roman" panose="02020603050405020304" pitchFamily="18" charset="0"/>
                <a:ea typeface="Calibri" panose="020F0502020204030204" pitchFamily="34" charset="0"/>
                <a:cs typeface="Arial" panose="020B0604020202020204" pitchFamily="34" charset="0"/>
              </a:rPr>
              <a:t>our firm is currently  devolving due to not improving their systems, with bad logistics which make the business costly and unhealthy.</a:t>
            </a:r>
          </a:p>
          <a:p>
            <a:pPr>
              <a:lnSpc>
                <a:spcPct val="100000"/>
              </a:lnSpc>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285750" indent="-285750">
              <a:lnSpc>
                <a:spcPct val="100000"/>
              </a:lnSpc>
              <a:buFont typeface="Wingdings" panose="05000000000000000000" pitchFamily="2" charset="2"/>
              <a:buChar char="v"/>
            </a:pPr>
            <a:r>
              <a:rPr lang="en-US" sz="1800" b="1" dirty="0">
                <a:effectLst/>
                <a:latin typeface="Times New Roman" panose="02020603050405020304" pitchFamily="18" charset="0"/>
                <a:ea typeface="Calibri" panose="020F0502020204030204" pitchFamily="34" charset="0"/>
              </a:rPr>
              <a:t>Competitive advantage</a:t>
            </a:r>
            <a:r>
              <a:rPr lang="en-US" b="1" dirty="0">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we need to set a unique position, capabilities that allow us to create user value by delivering an offer that exceeds that of competitors or reducing its cost by delivering the same offering as competitors but at a lower cost (or both).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v"/>
            </a:pPr>
            <a:endParaRPr lang="en-US" dirty="0"/>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Stock numbers on a digital display">
            <a:extLst>
              <a:ext uri="{FF2B5EF4-FFF2-40B4-BE49-F238E27FC236}">
                <a16:creationId xmlns:a16="http://schemas.microsoft.com/office/drawing/2014/main" id="{10377D64-B894-4BC6-90D6-20AE9DC12001}"/>
              </a:ext>
            </a:extLst>
          </p:cNvPr>
          <p:cNvPicPr>
            <a:picLocks noChangeAspect="1"/>
          </p:cNvPicPr>
          <p:nvPr/>
        </p:nvPicPr>
        <p:blipFill rotWithShape="1">
          <a:blip r:embed="rId2"/>
          <a:srcRect l="40592" r="17040" b="-1"/>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2513129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5" name="Rectangle 24">
            <a:extLst>
              <a:ext uri="{FF2B5EF4-FFF2-40B4-BE49-F238E27FC236}">
                <a16:creationId xmlns:a16="http://schemas.microsoft.com/office/drawing/2014/main" id="{F3E416D2-D994-4F7A-8F62-B28B11BE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descr="Cargo shipping containers in a pile and on a semi-truck at a harbour">
            <a:extLst>
              <a:ext uri="{FF2B5EF4-FFF2-40B4-BE49-F238E27FC236}">
                <a16:creationId xmlns:a16="http://schemas.microsoft.com/office/drawing/2014/main" id="{0D5FAB05-2331-4935-8E11-74BC721E7600}"/>
              </a:ext>
            </a:extLst>
          </p:cNvPr>
          <p:cNvPicPr>
            <a:picLocks noChangeAspect="1"/>
          </p:cNvPicPr>
          <p:nvPr/>
        </p:nvPicPr>
        <p:blipFill rotWithShape="1">
          <a:blip r:embed="rId2"/>
          <a:srcRect t="20339" r="-1" b="4641"/>
          <a:stretch/>
        </p:blipFill>
        <p:spPr>
          <a:xfrm>
            <a:off x="1524" y="10"/>
            <a:ext cx="12188952" cy="6857990"/>
          </a:xfrm>
          <a:prstGeom prst="rect">
            <a:avLst/>
          </a:prstGeom>
        </p:spPr>
      </p:pic>
      <p:sp>
        <p:nvSpPr>
          <p:cNvPr id="27" name="Freeform: Shape 26">
            <a:extLst>
              <a:ext uri="{FF2B5EF4-FFF2-40B4-BE49-F238E27FC236}">
                <a16:creationId xmlns:a16="http://schemas.microsoft.com/office/drawing/2014/main" id="{746D3498-BB0C-4BBC-957B-FC6466C80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15949" y="0"/>
            <a:ext cx="7476051" cy="6858000"/>
          </a:xfrm>
          <a:custGeom>
            <a:avLst/>
            <a:gdLst>
              <a:gd name="connsiteX0" fmla="*/ 0 w 7476051"/>
              <a:gd name="connsiteY0" fmla="*/ 0 h 6858000"/>
              <a:gd name="connsiteX1" fmla="*/ 348024 w 7476051"/>
              <a:gd name="connsiteY1" fmla="*/ 0 h 6858000"/>
              <a:gd name="connsiteX2" fmla="*/ 681975 w 7476051"/>
              <a:gd name="connsiteY2" fmla="*/ 0 h 6858000"/>
              <a:gd name="connsiteX3" fmla="*/ 1555845 w 7476051"/>
              <a:gd name="connsiteY3" fmla="*/ 0 h 6858000"/>
              <a:gd name="connsiteX4" fmla="*/ 1568054 w 7476051"/>
              <a:gd name="connsiteY4" fmla="*/ 0 h 6858000"/>
              <a:gd name="connsiteX5" fmla="*/ 1693495 w 7476051"/>
              <a:gd name="connsiteY5" fmla="*/ 0 h 6858000"/>
              <a:gd name="connsiteX6" fmla="*/ 3186636 w 7476051"/>
              <a:gd name="connsiteY6" fmla="*/ 0 h 6858000"/>
              <a:gd name="connsiteX7" fmla="*/ 5853028 w 7476051"/>
              <a:gd name="connsiteY7" fmla="*/ 0 h 6858000"/>
              <a:gd name="connsiteX8" fmla="*/ 5875152 w 7476051"/>
              <a:gd name="connsiteY8" fmla="*/ 14997 h 6858000"/>
              <a:gd name="connsiteX9" fmla="*/ 7476051 w 7476051"/>
              <a:gd name="connsiteY9" fmla="*/ 3621656 h 6858000"/>
              <a:gd name="connsiteX10" fmla="*/ 5601701 w 7476051"/>
              <a:gd name="connsiteY10" fmla="*/ 6374814 h 6858000"/>
              <a:gd name="connsiteX11" fmla="*/ 5085053 w 7476051"/>
              <a:gd name="connsiteY11" fmla="*/ 6780599 h 6858000"/>
              <a:gd name="connsiteX12" fmla="*/ 4973297 w 7476051"/>
              <a:gd name="connsiteY12" fmla="*/ 6858000 h 6858000"/>
              <a:gd name="connsiteX13" fmla="*/ 3186636 w 7476051"/>
              <a:gd name="connsiteY13" fmla="*/ 6858000 h 6858000"/>
              <a:gd name="connsiteX14" fmla="*/ 1568054 w 7476051"/>
              <a:gd name="connsiteY14" fmla="*/ 6858000 h 6858000"/>
              <a:gd name="connsiteX15" fmla="*/ 1555845 w 7476051"/>
              <a:gd name="connsiteY15" fmla="*/ 6858000 h 6858000"/>
              <a:gd name="connsiteX16" fmla="*/ 1385101 w 7476051"/>
              <a:gd name="connsiteY16" fmla="*/ 6858000 h 6858000"/>
              <a:gd name="connsiteX17" fmla="*/ 681975 w 7476051"/>
              <a:gd name="connsiteY17" fmla="*/ 6858000 h 6858000"/>
              <a:gd name="connsiteX18" fmla="*/ 348024 w 7476051"/>
              <a:gd name="connsiteY18" fmla="*/ 6858000 h 6858000"/>
              <a:gd name="connsiteX19" fmla="*/ 0 w 7476051"/>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476051" h="6858000">
                <a:moveTo>
                  <a:pt x="0" y="0"/>
                </a:moveTo>
                <a:lnTo>
                  <a:pt x="348024" y="0"/>
                </a:lnTo>
                <a:lnTo>
                  <a:pt x="681975" y="0"/>
                </a:lnTo>
                <a:lnTo>
                  <a:pt x="1555845" y="0"/>
                </a:lnTo>
                <a:lnTo>
                  <a:pt x="1568054" y="0"/>
                </a:lnTo>
                <a:lnTo>
                  <a:pt x="1693495" y="0"/>
                </a:lnTo>
                <a:lnTo>
                  <a:pt x="3186636" y="0"/>
                </a:lnTo>
                <a:lnTo>
                  <a:pt x="5853028" y="0"/>
                </a:lnTo>
                <a:lnTo>
                  <a:pt x="5875152" y="14997"/>
                </a:lnTo>
                <a:cubicBezTo>
                  <a:pt x="6902315" y="754641"/>
                  <a:pt x="7476051" y="2093192"/>
                  <a:pt x="7476051" y="3621656"/>
                </a:cubicBezTo>
                <a:cubicBezTo>
                  <a:pt x="7476051" y="4969131"/>
                  <a:pt x="6547326" y="5602839"/>
                  <a:pt x="5601701" y="6374814"/>
                </a:cubicBezTo>
                <a:cubicBezTo>
                  <a:pt x="5429498" y="6515397"/>
                  <a:pt x="5258871" y="6653108"/>
                  <a:pt x="5085053" y="6780599"/>
                </a:cubicBezTo>
                <a:lnTo>
                  <a:pt x="4973297" y="6858000"/>
                </a:lnTo>
                <a:lnTo>
                  <a:pt x="3186636" y="6858000"/>
                </a:lnTo>
                <a:lnTo>
                  <a:pt x="1568054" y="6858000"/>
                </a:lnTo>
                <a:lnTo>
                  <a:pt x="1555845" y="6858000"/>
                </a:lnTo>
                <a:lnTo>
                  <a:pt x="1385101" y="6858000"/>
                </a:lnTo>
                <a:lnTo>
                  <a:pt x="681975" y="6858000"/>
                </a:lnTo>
                <a:lnTo>
                  <a:pt x="348024" y="6858000"/>
                </a:lnTo>
                <a:lnTo>
                  <a:pt x="0" y="6858000"/>
                </a:ln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7539A79B-DFBA-4781-B0DE-4044B072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97492"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1" name="Freeform: Shape 30">
            <a:extLst>
              <a:ext uri="{FF2B5EF4-FFF2-40B4-BE49-F238E27FC236}">
                <a16:creationId xmlns:a16="http://schemas.microsoft.com/office/drawing/2014/main" id="{3D8EFB43-661E-4B15-BA65-39CC17EF71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10788"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F0DC7F5-E08A-499D-9AB8-2EBE3CE9183E}"/>
              </a:ext>
            </a:extLst>
          </p:cNvPr>
          <p:cNvSpPr>
            <a:spLocks noGrp="1"/>
          </p:cNvSpPr>
          <p:nvPr>
            <p:ph type="title"/>
          </p:nvPr>
        </p:nvSpPr>
        <p:spPr>
          <a:xfrm>
            <a:off x="6130529" y="452089"/>
            <a:ext cx="5932755" cy="650172"/>
          </a:xfrm>
        </p:spPr>
        <p:txBody>
          <a:bodyPr vert="horz" lIns="109728" tIns="109728" rIns="109728" bIns="91440" rtlCol="0" anchor="b">
            <a:noAutofit/>
          </a:bodyPr>
          <a:lstStyle/>
          <a:p>
            <a:pPr>
              <a:lnSpc>
                <a:spcPct val="120000"/>
              </a:lnSpc>
            </a:pPr>
            <a:r>
              <a:rPr lang="en-US" b="1" dirty="0">
                <a:solidFill>
                  <a:schemeClr val="bg1"/>
                </a:solidFill>
                <a:effectLst/>
                <a:latin typeface="Times New Roman" panose="02020603050405020304" pitchFamily="18" charset="0"/>
                <a:ea typeface="Calibri" panose="020F0502020204030204" pitchFamily="34" charset="0"/>
              </a:rPr>
              <a:t> Our logistics goals</a:t>
            </a:r>
            <a:endParaRPr lang="en-US" dirty="0">
              <a:solidFill>
                <a:schemeClr val="bg1"/>
              </a:solidFill>
            </a:endParaRPr>
          </a:p>
        </p:txBody>
      </p:sp>
      <p:sp>
        <p:nvSpPr>
          <p:cNvPr id="3" name="Content Placeholder 2">
            <a:extLst>
              <a:ext uri="{FF2B5EF4-FFF2-40B4-BE49-F238E27FC236}">
                <a16:creationId xmlns:a16="http://schemas.microsoft.com/office/drawing/2014/main" id="{9E982580-33F1-4895-AF97-A8E71D9460CD}"/>
              </a:ext>
            </a:extLst>
          </p:cNvPr>
          <p:cNvSpPr>
            <a:spLocks noGrp="1"/>
          </p:cNvSpPr>
          <p:nvPr>
            <p:ph idx="1"/>
          </p:nvPr>
        </p:nvSpPr>
        <p:spPr>
          <a:xfrm>
            <a:off x="5048250" y="1287780"/>
            <a:ext cx="7239000" cy="4271191"/>
          </a:xfrm>
        </p:spPr>
        <p:txBody>
          <a:bodyPr vert="horz" lIns="109728" tIns="109728" rIns="109728" bIns="91440" rtlCol="0" anchor="t">
            <a:normAutofit fontScale="77500" lnSpcReduction="20000"/>
          </a:bodyPr>
          <a:lstStyle/>
          <a:p>
            <a:pPr marL="342900" marR="0" lvl="0" indent="-342900" rtl="0">
              <a:lnSpc>
                <a:spcPct val="200000"/>
              </a:lnSpc>
              <a:spcBef>
                <a:spcPts val="0"/>
              </a:spcBef>
              <a:spcAft>
                <a:spcPts val="0"/>
              </a:spcAft>
              <a:buFont typeface="+mj-lt"/>
              <a:buAutoNum type="arabicPeriod"/>
            </a:pPr>
            <a:r>
              <a:rPr lang="en-US" sz="2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Rapid response capability to the changes in the market or customer orders.</a:t>
            </a:r>
            <a:endParaRPr lang="en-US" sz="2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200000"/>
              </a:lnSpc>
              <a:spcBef>
                <a:spcPts val="0"/>
              </a:spcBef>
              <a:spcAft>
                <a:spcPts val="0"/>
              </a:spcAft>
              <a:buFont typeface="+mj-lt"/>
              <a:buAutoNum type="arabicPeriod"/>
            </a:pPr>
            <a:r>
              <a:rPr lang="en-US" sz="2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Minimize variances in logistics service.</a:t>
            </a:r>
            <a:endParaRPr lang="en-US" sz="2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200000"/>
              </a:lnSpc>
              <a:spcBef>
                <a:spcPts val="0"/>
              </a:spcBef>
              <a:spcAft>
                <a:spcPts val="0"/>
              </a:spcAft>
              <a:buFont typeface="+mj-lt"/>
              <a:buAutoNum type="arabicPeriod"/>
            </a:pPr>
            <a:r>
              <a:rPr lang="en-US" sz="2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Minimize inventory.</a:t>
            </a:r>
            <a:endParaRPr lang="en-US" sz="2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200000"/>
              </a:lnSpc>
              <a:spcBef>
                <a:spcPts val="0"/>
              </a:spcBef>
              <a:spcAft>
                <a:spcPts val="0"/>
              </a:spcAft>
              <a:buFont typeface="+mj-lt"/>
              <a:buAutoNum type="arabicPeriod"/>
            </a:pPr>
            <a:r>
              <a:rPr lang="en-US" sz="2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Consolidate product movement by grouping shipments.</a:t>
            </a:r>
            <a:endParaRPr lang="en-US" sz="2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200000"/>
              </a:lnSpc>
              <a:spcBef>
                <a:spcPts val="0"/>
              </a:spcBef>
              <a:spcAft>
                <a:spcPts val="0"/>
              </a:spcAft>
              <a:buFont typeface="+mj-lt"/>
              <a:buAutoNum type="arabicPeriod"/>
            </a:pPr>
            <a:r>
              <a:rPr lang="en-US" sz="2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Maintain high quality and engage in continuous improvement. </a:t>
            </a:r>
            <a:endParaRPr lang="en-US" sz="2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200000"/>
              </a:lnSpc>
              <a:spcBef>
                <a:spcPts val="0"/>
              </a:spcBef>
              <a:spcAft>
                <a:spcPts val="800"/>
              </a:spcAft>
              <a:buFont typeface="+mj-lt"/>
              <a:buAutoNum type="arabicPeriod"/>
            </a:pPr>
            <a:r>
              <a:rPr lang="en-US" sz="2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Support the entire product life cycle and the reverse logistics supply chain.</a:t>
            </a:r>
            <a:endParaRPr lang="en-US" sz="2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nSpc>
                <a:spcPct val="130000"/>
              </a:lnSpc>
            </a:pPr>
            <a:endParaRPr lang="en-US" sz="2400" dirty="0">
              <a:solidFill>
                <a:schemeClr val="bg1"/>
              </a:solidFill>
            </a:endParaRPr>
          </a:p>
        </p:txBody>
      </p:sp>
    </p:spTree>
    <p:extLst>
      <p:ext uri="{BB962C8B-B14F-4D97-AF65-F5344CB8AC3E}">
        <p14:creationId xmlns:p14="http://schemas.microsoft.com/office/powerpoint/2010/main" val="968821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6" name="Freeform: Shape 35">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8" name="Freeform: Shape 37">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0" name="Freeform: Shape 39">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4" name="Freeform: Shape 43">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6" name="Freeform: Shape 45">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48" name="Rectangle 47">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1B88B8C-D96A-4EB8-8A27-3B72DB01D6BD}"/>
              </a:ext>
            </a:extLst>
          </p:cNvPr>
          <p:cNvSpPr>
            <a:spLocks noGrp="1"/>
          </p:cNvSpPr>
          <p:nvPr>
            <p:ph type="title"/>
          </p:nvPr>
        </p:nvSpPr>
        <p:spPr>
          <a:xfrm>
            <a:off x="6157423" y="301171"/>
            <a:ext cx="5624118" cy="881062"/>
          </a:xfrm>
        </p:spPr>
        <p:txBody>
          <a:bodyPr vert="horz" lIns="109728" tIns="109728" rIns="109728" bIns="91440" rtlCol="0" anchor="b">
            <a:normAutofit/>
          </a:bodyPr>
          <a:lstStyle/>
          <a:p>
            <a:pPr>
              <a:lnSpc>
                <a:spcPct val="120000"/>
              </a:lnSpc>
            </a:pPr>
            <a:r>
              <a:rPr lang="en-US" b="1" dirty="0">
                <a:effectLst/>
                <a:latin typeface="Times New Roman" panose="02020603050405020304" pitchFamily="18" charset="0"/>
                <a:ea typeface="Calibri" panose="020F0502020204030204" pitchFamily="34" charset="0"/>
              </a:rPr>
              <a:t>Our logistics tactics </a:t>
            </a:r>
            <a:r>
              <a:rPr lang="en-US" dirty="0">
                <a:solidFill>
                  <a:schemeClr val="tx1">
                    <a:lumMod val="85000"/>
                    <a:lumOff val="15000"/>
                  </a:schemeClr>
                </a:solidFill>
                <a:effectLst/>
              </a:rPr>
              <a:t> </a:t>
            </a:r>
            <a:endParaRPr lang="en-US"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24072487-461B-49ED-B398-91A615EEAB8F}"/>
              </a:ext>
            </a:extLst>
          </p:cNvPr>
          <p:cNvSpPr>
            <a:spLocks noGrp="1"/>
          </p:cNvSpPr>
          <p:nvPr>
            <p:ph idx="1"/>
          </p:nvPr>
        </p:nvSpPr>
        <p:spPr>
          <a:xfrm>
            <a:off x="6096369" y="1483404"/>
            <a:ext cx="5617794" cy="4298271"/>
          </a:xfrm>
        </p:spPr>
        <p:txBody>
          <a:bodyPr vert="horz" lIns="109728" tIns="109728" rIns="109728" bIns="91440" rtlCol="0" anchor="t">
            <a:normAutofit/>
          </a:bodyPr>
          <a:lstStyle/>
          <a:p>
            <a:pPr marL="342900" indent="-342900">
              <a:lnSpc>
                <a:spcPct val="100000"/>
              </a:lnSpc>
              <a:buFont typeface="+mj-lt"/>
              <a:buAutoNum type="arabicPeriod"/>
            </a:pPr>
            <a:r>
              <a:rPr lang="en-US" sz="1800" b="1" dirty="0">
                <a:effectLst/>
                <a:latin typeface="Times New Roman" panose="02020603050405020304" pitchFamily="18" charset="0"/>
                <a:ea typeface="Calibri" panose="020F0502020204030204" pitchFamily="34" charset="0"/>
              </a:rPr>
              <a:t>Coordination functions:</a:t>
            </a:r>
            <a:r>
              <a:rPr lang="en-US" sz="1800" dirty="0">
                <a:effectLst/>
                <a:latin typeface="Times New Roman" panose="02020603050405020304" pitchFamily="18" charset="0"/>
                <a:ea typeface="Calibri" panose="020F0502020204030204" pitchFamily="34" charset="0"/>
              </a:rPr>
              <a:t> we need to locate our manufacture in a country with a labor cost less than turkey to minimize the labor and transportation cost. </a:t>
            </a:r>
          </a:p>
          <a:p>
            <a:pPr marL="342900" indent="-342900">
              <a:lnSpc>
                <a:spcPct val="100000"/>
              </a:lnSpc>
              <a:buFont typeface="+mj-lt"/>
              <a:buAutoNum type="arabicPeriod"/>
            </a:pPr>
            <a:endParaRPr lang="en-US" sz="1800" b="1" dirty="0">
              <a:effectLst/>
              <a:latin typeface="Times New Roman" panose="02020603050405020304" pitchFamily="18" charset="0"/>
              <a:ea typeface="Calibri" panose="020F0502020204030204" pitchFamily="34" charset="0"/>
            </a:endParaRPr>
          </a:p>
          <a:p>
            <a:pPr marL="342900" indent="-342900">
              <a:lnSpc>
                <a:spcPct val="100000"/>
              </a:lnSpc>
              <a:buFont typeface="+mj-lt"/>
              <a:buAutoNum type="arabicPeriod"/>
            </a:pPr>
            <a:r>
              <a:rPr lang="en-US" sz="1800" b="1" dirty="0">
                <a:effectLst/>
                <a:latin typeface="Times New Roman" panose="02020603050405020304" pitchFamily="18" charset="0"/>
                <a:ea typeface="Calibri" panose="020F0502020204030204" pitchFamily="34" charset="0"/>
                <a:cs typeface="Arial" panose="020B0604020202020204" pitchFamily="34" charset="0"/>
              </a:rPr>
              <a:t>Reducing number of partners</a:t>
            </a:r>
            <a:r>
              <a:rPr lang="en-US" b="1" dirty="0">
                <a:latin typeface="Times New Roman" panose="02020603050405020304" pitchFamily="18" charset="0"/>
                <a:ea typeface="Calibri" panose="020F0502020204030204" pitchFamily="34" charset="0"/>
                <a:cs typeface="Arial" panose="020B0604020202020204" pitchFamily="34" charset="0"/>
              </a:rPr>
              <a:t>: </a:t>
            </a:r>
            <a:r>
              <a:rPr lang="en-US" sz="1800" dirty="0">
                <a:effectLst/>
                <a:latin typeface="Times New Roman" panose="02020603050405020304" pitchFamily="18" charset="0"/>
                <a:ea typeface="Calibri" panose="020F0502020204030204" pitchFamily="34" charset="0"/>
              </a:rPr>
              <a:t>the more partners there are in chain the more difficult and expensive the chain is to manage.</a:t>
            </a:r>
          </a:p>
          <a:p>
            <a:pPr marL="342900" indent="-342900">
              <a:lnSpc>
                <a:spcPct val="100000"/>
              </a:lnSpc>
              <a:buFont typeface="+mj-lt"/>
              <a:buAutoNum type="arabicPeriod"/>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00000"/>
              </a:lnSpc>
              <a:buFont typeface="+mj-lt"/>
              <a:buAutoNum type="arabicPeriod"/>
            </a:pPr>
            <a:r>
              <a:rPr lang="en-US" sz="1800" b="1" dirty="0">
                <a:effectLst/>
                <a:latin typeface="Times New Roman" panose="02020603050405020304" pitchFamily="18" charset="0"/>
                <a:ea typeface="Calibri" panose="020F0502020204030204" pitchFamily="34" charset="0"/>
                <a:cs typeface="Arial" panose="020B0604020202020204" pitchFamily="34" charset="0"/>
              </a:rPr>
              <a:t>Integrating the supply chain.  </a:t>
            </a:r>
          </a:p>
          <a:p>
            <a:pPr marL="342900" indent="-342900">
              <a:lnSpc>
                <a:spcPct val="100000"/>
              </a:lnSpc>
              <a:buFont typeface="+mj-lt"/>
              <a:buAutoNum type="arabicPeriod"/>
            </a:pP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30000"/>
              </a:lnSpc>
              <a:buFont typeface="+mj-lt"/>
              <a:buAutoNum type="arabicPeriod"/>
            </a:pPr>
            <a:endParaRPr lang="en-US" sz="2400" dirty="0">
              <a:solidFill>
                <a:schemeClr val="tx1">
                  <a:lumMod val="85000"/>
                  <a:lumOff val="15000"/>
                </a:schemeClr>
              </a:solidFill>
            </a:endParaRPr>
          </a:p>
        </p:txBody>
      </p:sp>
      <p:sp>
        <p:nvSpPr>
          <p:cNvPr id="50" name="Freeform: Shape 49">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 name="Freeform: Shape 51">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Checkmate in a chess game">
            <a:extLst>
              <a:ext uri="{FF2B5EF4-FFF2-40B4-BE49-F238E27FC236}">
                <a16:creationId xmlns:a16="http://schemas.microsoft.com/office/drawing/2014/main" id="{737F2ACC-D922-4E01-836F-8B6C834A1323}"/>
              </a:ext>
            </a:extLst>
          </p:cNvPr>
          <p:cNvPicPr>
            <a:picLocks noChangeAspect="1"/>
          </p:cNvPicPr>
          <p:nvPr/>
        </p:nvPicPr>
        <p:blipFill rotWithShape="1">
          <a:blip r:embed="rId2"/>
          <a:srcRect l="20112" r="24297" b="2"/>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54" name="Freeform: Shape 53">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75706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F7EA510-FFC5-461A-9261-859E0D149508}"/>
              </a:ext>
            </a:extLst>
          </p:cNvPr>
          <p:cNvSpPr>
            <a:spLocks noGrp="1"/>
          </p:cNvSpPr>
          <p:nvPr>
            <p:ph type="title"/>
          </p:nvPr>
        </p:nvSpPr>
        <p:spPr>
          <a:xfrm>
            <a:off x="944941" y="88106"/>
            <a:ext cx="5271804" cy="1639888"/>
          </a:xfrm>
        </p:spPr>
        <p:txBody>
          <a:bodyPr vert="horz" lIns="109728" tIns="109728" rIns="109728" bIns="91440" rtlCol="0" anchor="b">
            <a:normAutofit/>
          </a:bodyPr>
          <a:lstStyle/>
          <a:p>
            <a:pPr>
              <a:lnSpc>
                <a:spcPct val="120000"/>
              </a:lnSpc>
            </a:pPr>
            <a:r>
              <a:rPr lang="en-US" sz="2500" dirty="0">
                <a:effectLst/>
              </a:rPr>
              <a:t>current process structure </a:t>
            </a:r>
            <a:br>
              <a:rPr lang="en-US" sz="2500" dirty="0">
                <a:effectLst/>
              </a:rPr>
            </a:br>
            <a:endParaRPr lang="en-US" sz="2500" dirty="0"/>
          </a:p>
        </p:txBody>
      </p:sp>
      <p:sp>
        <p:nvSpPr>
          <p:cNvPr id="4" name="TextBox 3">
            <a:extLst>
              <a:ext uri="{FF2B5EF4-FFF2-40B4-BE49-F238E27FC236}">
                <a16:creationId xmlns:a16="http://schemas.microsoft.com/office/drawing/2014/main" id="{7E7E2455-333B-4C41-B3C8-4F8504713DBA}"/>
              </a:ext>
            </a:extLst>
          </p:cNvPr>
          <p:cNvSpPr txBox="1"/>
          <p:nvPr/>
        </p:nvSpPr>
        <p:spPr>
          <a:xfrm>
            <a:off x="479693" y="1206500"/>
            <a:ext cx="6435532" cy="5651500"/>
          </a:xfrm>
          <a:prstGeom prst="rect">
            <a:avLst/>
          </a:prstGeom>
        </p:spPr>
        <p:txBody>
          <a:bodyPr vert="horz" lIns="109728" tIns="109728" rIns="109728" bIns="91440" rtlCol="0">
            <a:normAutofit fontScale="25000" lnSpcReduction="20000"/>
          </a:bodyPr>
          <a:lstStyle/>
          <a:p>
            <a:pPr marR="0">
              <a:lnSpc>
                <a:spcPct val="120000"/>
              </a:lnSpc>
              <a:spcBef>
                <a:spcPts val="930"/>
              </a:spcBef>
              <a:spcAft>
                <a:spcPts val="800"/>
              </a:spcAft>
              <a:buFont typeface="Corbel" panose="020B0503020204020204" pitchFamily="34" charset="0"/>
            </a:pPr>
            <a:r>
              <a:rPr lang="en-US" sz="6400" b="1" spc="150" dirty="0">
                <a:solidFill>
                  <a:schemeClr val="tx1">
                    <a:lumMod val="75000"/>
                    <a:lumOff val="25000"/>
                  </a:schemeClr>
                </a:solidFill>
                <a:effectLst/>
              </a:rPr>
              <a:t> </a:t>
            </a:r>
            <a:endParaRPr lang="en-US" sz="6400" spc="150" dirty="0">
              <a:solidFill>
                <a:schemeClr val="tx1">
                  <a:lumMod val="75000"/>
                  <a:lumOff val="25000"/>
                </a:schemeClr>
              </a:solidFill>
              <a:effectLst/>
            </a:endParaRPr>
          </a:p>
          <a:p>
            <a:pPr marR="0">
              <a:lnSpc>
                <a:spcPct val="120000"/>
              </a:lnSpc>
              <a:spcBef>
                <a:spcPts val="930"/>
              </a:spcBef>
              <a:spcAft>
                <a:spcPts val="800"/>
              </a:spcAft>
              <a:buFont typeface="Corbel" panose="020B0503020204020204" pitchFamily="34" charset="0"/>
            </a:pPr>
            <a:r>
              <a:rPr lang="en-US" sz="6400" spc="150" dirty="0">
                <a:solidFill>
                  <a:schemeClr val="tx1">
                    <a:lumMod val="75000"/>
                    <a:lumOff val="25000"/>
                  </a:schemeClr>
                </a:solidFill>
                <a:effectLst/>
              </a:rPr>
              <a:t>the current competitive strategy is to be a competitive mobile phone locally. The current SC structure is somewhat responsive.</a:t>
            </a:r>
          </a:p>
          <a:p>
            <a:pPr marR="0">
              <a:lnSpc>
                <a:spcPct val="120000"/>
              </a:lnSpc>
              <a:spcBef>
                <a:spcPts val="930"/>
              </a:spcBef>
              <a:spcAft>
                <a:spcPts val="800"/>
              </a:spcAft>
              <a:buFont typeface="Corbel" panose="020B0503020204020204" pitchFamily="34" charset="0"/>
            </a:pPr>
            <a:r>
              <a:rPr lang="en-US" sz="6400" b="1" spc="150" dirty="0">
                <a:solidFill>
                  <a:schemeClr val="tx1">
                    <a:lumMod val="75000"/>
                    <a:lumOff val="25000"/>
                  </a:schemeClr>
                </a:solidFill>
                <a:effectLst/>
              </a:rPr>
              <a:t> Drivers of the structure:</a:t>
            </a:r>
            <a:endParaRPr lang="en-US" sz="6400" spc="150" dirty="0">
              <a:solidFill>
                <a:schemeClr val="tx1">
                  <a:lumMod val="75000"/>
                  <a:lumOff val="25000"/>
                </a:schemeClr>
              </a:solidFill>
              <a:effectLst/>
            </a:endParaRPr>
          </a:p>
          <a:p>
            <a:pPr marR="0">
              <a:lnSpc>
                <a:spcPct val="120000"/>
              </a:lnSpc>
              <a:spcBef>
                <a:spcPts val="930"/>
              </a:spcBef>
              <a:spcAft>
                <a:spcPts val="800"/>
              </a:spcAft>
              <a:buFont typeface="Corbel" panose="020B0503020204020204" pitchFamily="34" charset="0"/>
            </a:pPr>
            <a:r>
              <a:rPr lang="en-US" sz="6400" b="1" spc="150" dirty="0">
                <a:solidFill>
                  <a:schemeClr val="tx1">
                    <a:lumMod val="75000"/>
                    <a:lumOff val="25000"/>
                  </a:schemeClr>
                </a:solidFill>
                <a:effectLst/>
              </a:rPr>
              <a:t>Information</a:t>
            </a:r>
            <a:r>
              <a:rPr lang="en-US" sz="6400" spc="150" dirty="0">
                <a:solidFill>
                  <a:schemeClr val="tx1">
                    <a:lumMod val="75000"/>
                    <a:lumOff val="25000"/>
                  </a:schemeClr>
                </a:solidFill>
                <a:effectLst/>
              </a:rPr>
              <a:t>: a lot of the time when we process our information it might affect our decisions and create a lot of cost savings or performance improvement.</a:t>
            </a:r>
          </a:p>
          <a:p>
            <a:pPr marR="0">
              <a:lnSpc>
                <a:spcPct val="120000"/>
              </a:lnSpc>
              <a:spcBef>
                <a:spcPts val="930"/>
              </a:spcBef>
              <a:spcAft>
                <a:spcPts val="800"/>
              </a:spcAft>
              <a:buFont typeface="Corbel" panose="020B0503020204020204" pitchFamily="34" charset="0"/>
            </a:pPr>
            <a:r>
              <a:rPr lang="en-US" sz="6400" b="1" spc="150" dirty="0">
                <a:solidFill>
                  <a:schemeClr val="tx1">
                    <a:lumMod val="75000"/>
                    <a:lumOff val="25000"/>
                  </a:schemeClr>
                </a:solidFill>
                <a:effectLst/>
              </a:rPr>
              <a:t>Inventory</a:t>
            </a:r>
            <a:r>
              <a:rPr lang="en-US" sz="6400" spc="150" dirty="0">
                <a:solidFill>
                  <a:schemeClr val="tx1">
                    <a:lumMod val="75000"/>
                    <a:lumOff val="25000"/>
                  </a:schemeClr>
                </a:solidFill>
                <a:effectLst/>
              </a:rPr>
              <a:t>: due to lack of inventories our inventory cost is increasing but our facility cost is good.</a:t>
            </a:r>
          </a:p>
          <a:p>
            <a:pPr marR="0">
              <a:lnSpc>
                <a:spcPct val="120000"/>
              </a:lnSpc>
              <a:spcBef>
                <a:spcPts val="930"/>
              </a:spcBef>
              <a:spcAft>
                <a:spcPts val="800"/>
              </a:spcAft>
              <a:buFont typeface="Corbel" panose="020B0503020204020204" pitchFamily="34" charset="0"/>
            </a:pPr>
            <a:r>
              <a:rPr lang="en-US" sz="6400" b="1" spc="150" dirty="0">
                <a:solidFill>
                  <a:schemeClr val="tx1">
                    <a:lumMod val="75000"/>
                    <a:lumOff val="25000"/>
                  </a:schemeClr>
                </a:solidFill>
                <a:effectLst/>
              </a:rPr>
              <a:t>Transportation</a:t>
            </a:r>
            <a:r>
              <a:rPr lang="en-US" sz="6400" spc="150" dirty="0">
                <a:solidFill>
                  <a:schemeClr val="tx1">
                    <a:lumMod val="75000"/>
                    <a:lumOff val="25000"/>
                  </a:schemeClr>
                </a:solidFill>
                <a:effectLst/>
              </a:rPr>
              <a:t>: since our facilities are all local the transportation is so efficient and not costly.</a:t>
            </a:r>
          </a:p>
          <a:p>
            <a:pPr marR="0">
              <a:lnSpc>
                <a:spcPct val="120000"/>
              </a:lnSpc>
              <a:spcBef>
                <a:spcPts val="930"/>
              </a:spcBef>
              <a:spcAft>
                <a:spcPts val="800"/>
              </a:spcAft>
              <a:buFont typeface="Corbel" panose="020B0503020204020204" pitchFamily="34" charset="0"/>
            </a:pPr>
            <a:r>
              <a:rPr lang="en-US" sz="6400" b="1" spc="150" dirty="0">
                <a:solidFill>
                  <a:schemeClr val="tx1">
                    <a:lumMod val="75000"/>
                    <a:lumOff val="25000"/>
                  </a:schemeClr>
                </a:solidFill>
                <a:effectLst/>
              </a:rPr>
              <a:t>Location: </a:t>
            </a:r>
            <a:r>
              <a:rPr lang="en-US" sz="6400" spc="150" dirty="0">
                <a:solidFill>
                  <a:schemeClr val="tx1">
                    <a:lumMod val="75000"/>
                    <a:lumOff val="25000"/>
                  </a:schemeClr>
                </a:solidFill>
                <a:effectLst/>
              </a:rPr>
              <a:t>the location is not good for a company who want to be a global organization since no warehouses or facilities near most of the world.</a:t>
            </a:r>
          </a:p>
          <a:p>
            <a:pPr>
              <a:lnSpc>
                <a:spcPct val="130000"/>
              </a:lnSpc>
              <a:spcBef>
                <a:spcPts val="930"/>
              </a:spcBef>
              <a:buFont typeface="Corbel" panose="020B0503020204020204" pitchFamily="34" charset="0"/>
            </a:pPr>
            <a:endParaRPr lang="en-US" sz="700" spc="150" dirty="0">
              <a:solidFill>
                <a:schemeClr val="tx1">
                  <a:lumMod val="75000"/>
                  <a:lumOff val="25000"/>
                </a:schemeClr>
              </a:solidFill>
            </a:endParaRPr>
          </a:p>
        </p:txBody>
      </p:sp>
      <p:sp>
        <p:nvSpPr>
          <p:cNvPr id="38" name="Freeform: Shape 37">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39">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2" name="Freeform: Shape 41">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White puzzle with one red piece">
            <a:extLst>
              <a:ext uri="{FF2B5EF4-FFF2-40B4-BE49-F238E27FC236}">
                <a16:creationId xmlns:a16="http://schemas.microsoft.com/office/drawing/2014/main" id="{13C66D83-B8FC-41F0-BD7C-1CC51A43CFAD}"/>
              </a:ext>
            </a:extLst>
          </p:cNvPr>
          <p:cNvPicPr>
            <a:picLocks noChangeAspect="1"/>
          </p:cNvPicPr>
          <p:nvPr/>
        </p:nvPicPr>
        <p:blipFill rotWithShape="1">
          <a:blip r:embed="rId2"/>
          <a:srcRect l="30325" r="28762"/>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2758923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5AB8F98-27E9-490A-9FFC-6FB07CEAB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4762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CBB673AF-CE4B-46CB-AF61-47A2F6B51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92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BB244C92-C225-4ED6-9477-FE38CFE2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D3B79606-5986-49BA-9D40-A0FD94094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7618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5" name="Freeform: Shape 24">
            <a:extLst>
              <a:ext uri="{FF2B5EF4-FFF2-40B4-BE49-F238E27FC236}">
                <a16:creationId xmlns:a16="http://schemas.microsoft.com/office/drawing/2014/main" id="{D534AD34-A74F-4FCD-8E77-6A38F9263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6083" y="0"/>
            <a:ext cx="9841377" cy="6858000"/>
          </a:xfrm>
          <a:custGeom>
            <a:avLst/>
            <a:gdLst>
              <a:gd name="connsiteX0" fmla="*/ 1623023 w 9841377"/>
              <a:gd name="connsiteY0" fmla="*/ 0 h 6858000"/>
              <a:gd name="connsiteX1" fmla="*/ 4289416 w 9841377"/>
              <a:gd name="connsiteY1" fmla="*/ 0 h 6858000"/>
              <a:gd name="connsiteX2" fmla="*/ 4359035 w 9841377"/>
              <a:gd name="connsiteY2" fmla="*/ 0 h 6858000"/>
              <a:gd name="connsiteX3" fmla="*/ 5482342 w 9841377"/>
              <a:gd name="connsiteY3" fmla="*/ 0 h 6858000"/>
              <a:gd name="connsiteX4" fmla="*/ 5551962 w 9841377"/>
              <a:gd name="connsiteY4" fmla="*/ 0 h 6858000"/>
              <a:gd name="connsiteX5" fmla="*/ 8218354 w 9841377"/>
              <a:gd name="connsiteY5" fmla="*/ 0 h 6858000"/>
              <a:gd name="connsiteX6" fmla="*/ 8240478 w 9841377"/>
              <a:gd name="connsiteY6" fmla="*/ 14997 h 6858000"/>
              <a:gd name="connsiteX7" fmla="*/ 9841377 w 9841377"/>
              <a:gd name="connsiteY7" fmla="*/ 3621656 h 6858000"/>
              <a:gd name="connsiteX8" fmla="*/ 7967027 w 9841377"/>
              <a:gd name="connsiteY8" fmla="*/ 6374814 h 6858000"/>
              <a:gd name="connsiteX9" fmla="*/ 7450379 w 9841377"/>
              <a:gd name="connsiteY9" fmla="*/ 6780599 h 6858000"/>
              <a:gd name="connsiteX10" fmla="*/ 7338623 w 9841377"/>
              <a:gd name="connsiteY10" fmla="*/ 6858000 h 6858000"/>
              <a:gd name="connsiteX11" fmla="*/ 5551962 w 9841377"/>
              <a:gd name="connsiteY11" fmla="*/ 6858000 h 6858000"/>
              <a:gd name="connsiteX12" fmla="*/ 5482342 w 9841377"/>
              <a:gd name="connsiteY12" fmla="*/ 6858000 h 6858000"/>
              <a:gd name="connsiteX13" fmla="*/ 4359035 w 9841377"/>
              <a:gd name="connsiteY13" fmla="*/ 6858000 h 6858000"/>
              <a:gd name="connsiteX14" fmla="*/ 4289416 w 9841377"/>
              <a:gd name="connsiteY14" fmla="*/ 6858000 h 6858000"/>
              <a:gd name="connsiteX15" fmla="*/ 2502754 w 9841377"/>
              <a:gd name="connsiteY15" fmla="*/ 6858000 h 6858000"/>
              <a:gd name="connsiteX16" fmla="*/ 2390998 w 9841377"/>
              <a:gd name="connsiteY16" fmla="*/ 6780599 h 6858000"/>
              <a:gd name="connsiteX17" fmla="*/ 1874350 w 9841377"/>
              <a:gd name="connsiteY17" fmla="*/ 6374814 h 6858000"/>
              <a:gd name="connsiteX18" fmla="*/ 0 w 9841377"/>
              <a:gd name="connsiteY18" fmla="*/ 3621656 h 6858000"/>
              <a:gd name="connsiteX19" fmla="*/ 1600899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1623023" y="0"/>
                </a:moveTo>
                <a:lnTo>
                  <a:pt x="4289416" y="0"/>
                </a:lnTo>
                <a:lnTo>
                  <a:pt x="4359035" y="0"/>
                </a:lnTo>
                <a:lnTo>
                  <a:pt x="5482342" y="0"/>
                </a:lnTo>
                <a:lnTo>
                  <a:pt x="5551962" y="0"/>
                </a:lnTo>
                <a:lnTo>
                  <a:pt x="8218354" y="0"/>
                </a:lnTo>
                <a:lnTo>
                  <a:pt x="8240478" y="14997"/>
                </a:lnTo>
                <a:cubicBezTo>
                  <a:pt x="9267641" y="754641"/>
                  <a:pt x="9841377" y="2093192"/>
                  <a:pt x="9841377" y="3621656"/>
                </a:cubicBezTo>
                <a:cubicBezTo>
                  <a:pt x="9841377" y="4969131"/>
                  <a:pt x="8912652" y="5602839"/>
                  <a:pt x="7967027" y="6374814"/>
                </a:cubicBezTo>
                <a:cubicBezTo>
                  <a:pt x="7794824" y="6515397"/>
                  <a:pt x="7624197" y="6653108"/>
                  <a:pt x="7450379" y="6780599"/>
                </a:cubicBezTo>
                <a:lnTo>
                  <a:pt x="7338623" y="6858000"/>
                </a:lnTo>
                <a:lnTo>
                  <a:pt x="5551962" y="6858000"/>
                </a:lnTo>
                <a:lnTo>
                  <a:pt x="5482342" y="6858000"/>
                </a:lnTo>
                <a:lnTo>
                  <a:pt x="4359035" y="6858000"/>
                </a:lnTo>
                <a:lnTo>
                  <a:pt x="428941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Content Placeholder 8" descr="Diagram&#10;&#10;Description automatically generated">
            <a:extLst>
              <a:ext uri="{FF2B5EF4-FFF2-40B4-BE49-F238E27FC236}">
                <a16:creationId xmlns:a16="http://schemas.microsoft.com/office/drawing/2014/main" id="{EFCD964E-2FB6-4C8E-B20B-9DA5A7FE7F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1999" cy="6857999"/>
          </a:xfrm>
        </p:spPr>
      </p:pic>
    </p:spTree>
    <p:extLst>
      <p:ext uri="{BB962C8B-B14F-4D97-AF65-F5344CB8AC3E}">
        <p14:creationId xmlns:p14="http://schemas.microsoft.com/office/powerpoint/2010/main" val="3378597467"/>
      </p:ext>
    </p:extLst>
  </p:cSld>
  <p:clrMapOvr>
    <a:masterClrMapping/>
  </p:clrMapOvr>
</p:sld>
</file>

<file path=ppt/theme/theme1.xml><?xml version="1.0" encoding="utf-8"?>
<a:theme xmlns:a="http://schemas.openxmlformats.org/drawingml/2006/main" name="SketchLinesVTI">
  <a:themeElements>
    <a:clrScheme name="AnalogousFromRegularSeed_2SEEDS">
      <a:dk1>
        <a:srgbClr val="000000"/>
      </a:dk1>
      <a:lt1>
        <a:srgbClr val="FFFFFF"/>
      </a:lt1>
      <a:dk2>
        <a:srgbClr val="412624"/>
      </a:dk2>
      <a:lt2>
        <a:srgbClr val="E8E4E2"/>
      </a:lt2>
      <a:accent1>
        <a:srgbClr val="3B80B1"/>
      </a:accent1>
      <a:accent2>
        <a:srgbClr val="46B2B2"/>
      </a:accent2>
      <a:accent3>
        <a:srgbClr val="4D61C3"/>
      </a:accent3>
      <a:accent4>
        <a:srgbClr val="B13B3C"/>
      </a:accent4>
      <a:accent5>
        <a:srgbClr val="C37C4D"/>
      </a:accent5>
      <a:accent6>
        <a:srgbClr val="B19C3B"/>
      </a:accent6>
      <a:hlink>
        <a:srgbClr val="BA713E"/>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95</TotalTime>
  <Words>886</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Meiryo</vt:lpstr>
      <vt:lpstr>Arial</vt:lpstr>
      <vt:lpstr>Calibri</vt:lpstr>
      <vt:lpstr>Corbel</vt:lpstr>
      <vt:lpstr>Times New Roman</vt:lpstr>
      <vt:lpstr>Wingdings</vt:lpstr>
      <vt:lpstr>SketchLinesVTI</vt:lpstr>
      <vt:lpstr>Analyzing a logistic processes of a mobile firm &amp; improvement suggestions. </vt:lpstr>
      <vt:lpstr>  Abstract</vt:lpstr>
      <vt:lpstr>Logistic Analyzation.  </vt:lpstr>
      <vt:lpstr>Definition of the firm</vt:lpstr>
      <vt:lpstr>Business unit  </vt:lpstr>
      <vt:lpstr> Our logistics goals</vt:lpstr>
      <vt:lpstr>Our logistics tactics  </vt:lpstr>
      <vt:lpstr>current process structure  </vt:lpstr>
      <vt:lpstr>PowerPoint Presentation</vt:lpstr>
      <vt:lpstr>New process structure  </vt:lpstr>
      <vt:lpstr>Discussion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 logistic processes of a mobile firm &amp; improvement suggestions. </dc:title>
  <dc:creator>Khalid saud</dc:creator>
  <cp:lastModifiedBy>Khalid saud</cp:lastModifiedBy>
  <cp:revision>12</cp:revision>
  <dcterms:created xsi:type="dcterms:W3CDTF">2021-06-03T13:34:00Z</dcterms:created>
  <dcterms:modified xsi:type="dcterms:W3CDTF">2021-06-03T15:09:21Z</dcterms:modified>
</cp:coreProperties>
</file>