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2"/>
  </p:notesMasterIdLst>
  <p:sldIdLst>
    <p:sldId id="260" r:id="rId2"/>
    <p:sldId id="261" r:id="rId3"/>
    <p:sldId id="263" r:id="rId4"/>
    <p:sldId id="264" r:id="rId5"/>
    <p:sldId id="256" r:id="rId6"/>
    <p:sldId id="257" r:id="rId7"/>
    <p:sldId id="258" r:id="rId8"/>
    <p:sldId id="259"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74" autoAdjust="0"/>
  </p:normalViewPr>
  <p:slideViewPr>
    <p:cSldViewPr snapToGrid="0">
      <p:cViewPr varScale="1">
        <p:scale>
          <a:sx n="65" d="100"/>
          <a:sy n="65" d="100"/>
        </p:scale>
        <p:origin x="9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FD0693-3624-4484-AB03-EE30AB6263BE}" type="doc">
      <dgm:prSet loTypeId="urn:microsoft.com/office/officeart/2005/8/layout/pList2" loCatId="list" qsTypeId="urn:microsoft.com/office/officeart/2005/8/quickstyle/simple1" qsCatId="simple" csTypeId="urn:microsoft.com/office/officeart/2005/8/colors/accent1_2" csCatId="accent1" phldr="1"/>
      <dgm:spPr/>
    </dgm:pt>
    <dgm:pt modelId="{55A46F3A-136B-4D0C-ADBF-1A80A1DC812B}">
      <dgm:prSet phldrT="[Text]"/>
      <dgm:spPr/>
      <dgm:t>
        <a:bodyPr/>
        <a:lstStyle/>
        <a:p>
          <a:pPr>
            <a:buFont typeface="+mj-lt"/>
            <a:buAutoNum type="arabicPeriod"/>
          </a:pPr>
          <a:r>
            <a:rPr lang="en-US" b="1" i="0" dirty="0"/>
            <a:t>“Year/Month”</a:t>
          </a:r>
        </a:p>
        <a:p>
          <a:pPr>
            <a:buFont typeface="+mj-lt"/>
            <a:buAutoNum type="arabicPeriod"/>
          </a:pPr>
          <a:r>
            <a:rPr lang="en-US" b="0" i="0" dirty="0"/>
            <a:t>We’ll analyze traffic patterns across different dates to identify any significant trends or anomalies.”</a:t>
          </a:r>
        </a:p>
        <a:p>
          <a:pPr>
            <a:buFont typeface="+mj-lt"/>
            <a:buAutoNum type="arabicPeriod"/>
          </a:pPr>
          <a:endParaRPr lang="en-US" dirty="0"/>
        </a:p>
      </dgm:t>
    </dgm:pt>
    <dgm:pt modelId="{1C9D3D85-0A43-4A6D-83D5-3302DDA16AD1}" type="parTrans" cxnId="{3BF1467A-C332-4D5D-8EC3-8FDE55454B8A}">
      <dgm:prSet/>
      <dgm:spPr/>
      <dgm:t>
        <a:bodyPr/>
        <a:lstStyle/>
        <a:p>
          <a:endParaRPr lang="en-US"/>
        </a:p>
      </dgm:t>
    </dgm:pt>
    <dgm:pt modelId="{EBC5EFFA-75A1-4A06-BFAC-84A81D7C0A60}" type="sibTrans" cxnId="{3BF1467A-C332-4D5D-8EC3-8FDE55454B8A}">
      <dgm:prSet/>
      <dgm:spPr/>
      <dgm:t>
        <a:bodyPr/>
        <a:lstStyle/>
        <a:p>
          <a:endParaRPr lang="en-US"/>
        </a:p>
      </dgm:t>
    </dgm:pt>
    <dgm:pt modelId="{4F607178-AD98-45A2-B35A-F15E64C88DD7}">
      <dgm:prSet phldrT="[Text]"/>
      <dgm:spPr/>
      <dgm:t>
        <a:bodyPr/>
        <a:lstStyle/>
        <a:p>
          <a:r>
            <a:rPr lang="en-US" b="1" i="0" dirty="0"/>
            <a:t>“Day/Time” </a:t>
          </a:r>
        </a:p>
        <a:p>
          <a:r>
            <a:rPr lang="en-US" b="0" i="0" dirty="0"/>
            <a:t>Examining traffic flow by day and hour will help us understand peak and off-peak periods.</a:t>
          </a:r>
          <a:endParaRPr lang="en-US" dirty="0"/>
        </a:p>
      </dgm:t>
    </dgm:pt>
    <dgm:pt modelId="{654C6513-A30D-4661-BFB4-8FBD05FB0BED}" type="parTrans" cxnId="{8161522D-46A7-4CC6-9FE3-0BD1E4BD5525}">
      <dgm:prSet/>
      <dgm:spPr/>
      <dgm:t>
        <a:bodyPr/>
        <a:lstStyle/>
        <a:p>
          <a:endParaRPr lang="en-US"/>
        </a:p>
      </dgm:t>
    </dgm:pt>
    <dgm:pt modelId="{9826870D-24DA-45AF-A5B9-BAA4C290E6EC}" type="sibTrans" cxnId="{8161522D-46A7-4CC6-9FE3-0BD1E4BD5525}">
      <dgm:prSet/>
      <dgm:spPr/>
      <dgm:t>
        <a:bodyPr/>
        <a:lstStyle/>
        <a:p>
          <a:endParaRPr lang="en-US"/>
        </a:p>
      </dgm:t>
    </dgm:pt>
    <dgm:pt modelId="{BCF4970E-2525-47B5-96BB-79E58100A2F8}">
      <dgm:prSet phldrT="[Text]"/>
      <dgm:spPr/>
      <dgm:t>
        <a:bodyPr/>
        <a:lstStyle/>
        <a:p>
          <a:r>
            <a:rPr lang="en-US" b="1" i="0" dirty="0"/>
            <a:t>“Weathe</a:t>
          </a:r>
          <a:r>
            <a:rPr lang="en-US" b="0" i="0" dirty="0"/>
            <a:t>r”</a:t>
          </a:r>
        </a:p>
        <a:p>
          <a:r>
            <a:rPr lang="en-US" b="0" i="0" dirty="0"/>
            <a:t>We’ll consider the impact of holidays on traffic volume and congestion levels.</a:t>
          </a:r>
          <a:endParaRPr lang="en-US" dirty="0"/>
        </a:p>
      </dgm:t>
    </dgm:pt>
    <dgm:pt modelId="{9F829227-49DA-4DD7-B507-F9D14662E2F9}" type="parTrans" cxnId="{DC1837A8-33EE-4FBD-A6A3-C3DC07C6770E}">
      <dgm:prSet/>
      <dgm:spPr/>
      <dgm:t>
        <a:bodyPr/>
        <a:lstStyle/>
        <a:p>
          <a:endParaRPr lang="en-US"/>
        </a:p>
      </dgm:t>
    </dgm:pt>
    <dgm:pt modelId="{1DAFA597-87AA-49F6-AA9E-0EAA3B053F59}" type="sibTrans" cxnId="{DC1837A8-33EE-4FBD-A6A3-C3DC07C6770E}">
      <dgm:prSet/>
      <dgm:spPr/>
      <dgm:t>
        <a:bodyPr/>
        <a:lstStyle/>
        <a:p>
          <a:endParaRPr lang="en-US"/>
        </a:p>
      </dgm:t>
    </dgm:pt>
    <dgm:pt modelId="{A85AB8CF-8D9B-47DF-87FF-BA8A61E85B34}">
      <dgm:prSet/>
      <dgm:spPr/>
      <dgm:t>
        <a:bodyPr/>
        <a:lstStyle/>
        <a:p>
          <a:r>
            <a:rPr lang="en-US" b="1" i="0" dirty="0"/>
            <a:t>“Holidays”</a:t>
          </a:r>
        </a:p>
        <a:p>
          <a:r>
            <a:rPr lang="en-US" b="0" i="0" dirty="0"/>
            <a:t>Assessing traffic conditions under various weather types will reveal how weather influences traffic behavior.</a:t>
          </a:r>
          <a:endParaRPr lang="en-US" dirty="0"/>
        </a:p>
      </dgm:t>
    </dgm:pt>
    <dgm:pt modelId="{C2C5627A-E349-4E07-89E8-E4DF1BB229E6}" type="parTrans" cxnId="{1109971D-9ED9-4D22-9FBA-9B40E0E5EE81}">
      <dgm:prSet/>
      <dgm:spPr/>
      <dgm:t>
        <a:bodyPr/>
        <a:lstStyle/>
        <a:p>
          <a:endParaRPr lang="en-US"/>
        </a:p>
      </dgm:t>
    </dgm:pt>
    <dgm:pt modelId="{54F78D6F-341F-4C42-A2CC-5776A2005FE3}" type="sibTrans" cxnId="{1109971D-9ED9-4D22-9FBA-9B40E0E5EE81}">
      <dgm:prSet/>
      <dgm:spPr/>
      <dgm:t>
        <a:bodyPr/>
        <a:lstStyle/>
        <a:p>
          <a:endParaRPr lang="en-US"/>
        </a:p>
      </dgm:t>
    </dgm:pt>
    <dgm:pt modelId="{B44112AF-FF2E-4660-B931-FBE6B8C3DE2E}" type="pres">
      <dgm:prSet presAssocID="{DBFD0693-3624-4484-AB03-EE30AB6263BE}" presName="Name0" presStyleCnt="0">
        <dgm:presLayoutVars>
          <dgm:dir/>
          <dgm:resizeHandles val="exact"/>
        </dgm:presLayoutVars>
      </dgm:prSet>
      <dgm:spPr/>
    </dgm:pt>
    <dgm:pt modelId="{839D0807-5E39-4A74-AE08-25C31C4E01FD}" type="pres">
      <dgm:prSet presAssocID="{DBFD0693-3624-4484-AB03-EE30AB6263BE}" presName="bkgdShp" presStyleLbl="alignAccFollowNode1" presStyleIdx="0" presStyleCnt="1" custScaleY="62788" custLinFactNeighborY="-299"/>
      <dgm:spPr>
        <a:noFill/>
      </dgm:spPr>
    </dgm:pt>
    <dgm:pt modelId="{EFAE5AFE-CD37-4611-A09D-8FA35B411597}" type="pres">
      <dgm:prSet presAssocID="{DBFD0693-3624-4484-AB03-EE30AB6263BE}" presName="linComp" presStyleCnt="0"/>
      <dgm:spPr/>
    </dgm:pt>
    <dgm:pt modelId="{83D7DDE2-224B-4866-9191-C4B81381B454}" type="pres">
      <dgm:prSet presAssocID="{55A46F3A-136B-4D0C-ADBF-1A80A1DC812B}" presName="compNode" presStyleCnt="0"/>
      <dgm:spPr/>
    </dgm:pt>
    <dgm:pt modelId="{7D62FA1D-2B5A-49DE-AB88-3BCDA2DB952E}" type="pres">
      <dgm:prSet presAssocID="{55A46F3A-136B-4D0C-ADBF-1A80A1DC812B}" presName="node" presStyleLbl="node1" presStyleIdx="0" presStyleCnt="4" custScaleY="120406">
        <dgm:presLayoutVars>
          <dgm:bulletEnabled val="1"/>
        </dgm:presLayoutVars>
      </dgm:prSet>
      <dgm:spPr/>
    </dgm:pt>
    <dgm:pt modelId="{1E2DF377-07D4-469D-A75B-DB5DA36C8A43}" type="pres">
      <dgm:prSet presAssocID="{55A46F3A-136B-4D0C-ADBF-1A80A1DC812B}" presName="invisiNode" presStyleLbl="node1" presStyleIdx="0" presStyleCnt="4"/>
      <dgm:spPr/>
    </dgm:pt>
    <dgm:pt modelId="{5E4AFBF4-836A-423A-8D6E-E77A6DD3D3DC}" type="pres">
      <dgm:prSet presAssocID="{55A46F3A-136B-4D0C-ADBF-1A80A1DC812B}" presName="imagNode" presStyleLbl="fgImgPlace1" presStyleIdx="0" presStyleCnt="4" custScaleX="49337" custScaleY="58358" custLinFactNeighborX="-2568" custLinFactNeighborY="-3366"/>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pt>
    <dgm:pt modelId="{44547B55-232C-491E-9374-FE281ED5E870}" type="pres">
      <dgm:prSet presAssocID="{EBC5EFFA-75A1-4A06-BFAC-84A81D7C0A60}" presName="sibTrans" presStyleLbl="sibTrans2D1" presStyleIdx="0" presStyleCnt="0"/>
      <dgm:spPr/>
    </dgm:pt>
    <dgm:pt modelId="{1C621C74-7FD6-4DF1-ABC7-64CEA0A4EE8D}" type="pres">
      <dgm:prSet presAssocID="{4F607178-AD98-45A2-B35A-F15E64C88DD7}" presName="compNode" presStyleCnt="0"/>
      <dgm:spPr/>
    </dgm:pt>
    <dgm:pt modelId="{4EA6BE87-7B15-44F1-A1FA-44C15FC323C9}" type="pres">
      <dgm:prSet presAssocID="{4F607178-AD98-45A2-B35A-F15E64C88DD7}" presName="node" presStyleLbl="node1" presStyleIdx="1" presStyleCnt="4" custScaleY="119907" custLinFactNeighborY="7715">
        <dgm:presLayoutVars>
          <dgm:bulletEnabled val="1"/>
        </dgm:presLayoutVars>
      </dgm:prSet>
      <dgm:spPr/>
    </dgm:pt>
    <dgm:pt modelId="{4BE0F306-058A-43CB-90AB-BF2A1F90CF66}" type="pres">
      <dgm:prSet presAssocID="{4F607178-AD98-45A2-B35A-F15E64C88DD7}" presName="invisiNode" presStyleLbl="node1" presStyleIdx="1" presStyleCnt="4"/>
      <dgm:spPr/>
    </dgm:pt>
    <dgm:pt modelId="{B6AA2029-9D0A-4504-A8D3-DB0AA9589E8E}" type="pres">
      <dgm:prSet presAssocID="{4F607178-AD98-45A2-B35A-F15E64C88DD7}" presName="imagNode" presStyleLbl="fgImgPlace1" presStyleIdx="1" presStyleCnt="4" custScaleX="49613" custScaleY="55051" custLinFactNeighborY="-5428"/>
      <dgm:spPr>
        <a:blipFill>
          <a:blip xmlns:r="http://schemas.openxmlformats.org/officeDocument/2006/relationships" r:embed="rId2">
            <a:extLst>
              <a:ext uri="{28A0092B-C50C-407E-A947-70E740481C1C}">
                <a14:useLocalDpi xmlns:a14="http://schemas.microsoft.com/office/drawing/2010/main" val="0"/>
              </a:ext>
            </a:extLst>
          </a:blip>
          <a:srcRect/>
          <a:stretch>
            <a:fillRect t="-30000" b="-30000"/>
          </a:stretch>
        </a:blipFill>
      </dgm:spPr>
    </dgm:pt>
    <dgm:pt modelId="{08177647-0FBF-4DA3-AA48-F7DA7CB6EEB2}" type="pres">
      <dgm:prSet presAssocID="{9826870D-24DA-45AF-A5B9-BAA4C290E6EC}" presName="sibTrans" presStyleLbl="sibTrans2D1" presStyleIdx="0" presStyleCnt="0"/>
      <dgm:spPr/>
    </dgm:pt>
    <dgm:pt modelId="{ABF22089-F6FA-4ADF-93F8-E30D07129F0E}" type="pres">
      <dgm:prSet presAssocID="{BCF4970E-2525-47B5-96BB-79E58100A2F8}" presName="compNode" presStyleCnt="0"/>
      <dgm:spPr/>
    </dgm:pt>
    <dgm:pt modelId="{8A75883A-3216-4F8A-9615-D1FD9CE19ADE}" type="pres">
      <dgm:prSet presAssocID="{BCF4970E-2525-47B5-96BB-79E58100A2F8}" presName="node" presStyleLbl="node1" presStyleIdx="2" presStyleCnt="4" custScaleY="118409">
        <dgm:presLayoutVars>
          <dgm:bulletEnabled val="1"/>
        </dgm:presLayoutVars>
      </dgm:prSet>
      <dgm:spPr/>
    </dgm:pt>
    <dgm:pt modelId="{14C0D336-8324-4FBB-A7B2-533EEFC1D175}" type="pres">
      <dgm:prSet presAssocID="{BCF4970E-2525-47B5-96BB-79E58100A2F8}" presName="invisiNode" presStyleLbl="node1" presStyleIdx="2" presStyleCnt="4"/>
      <dgm:spPr/>
    </dgm:pt>
    <dgm:pt modelId="{68EA5F1E-9BAC-4CA2-B3D7-66FBED3DDD63}" type="pres">
      <dgm:prSet presAssocID="{BCF4970E-2525-47B5-96BB-79E58100A2F8}" presName="imagNode" presStyleLbl="fgImgPlace1" presStyleIdx="2" presStyleCnt="4" custScaleX="47951" custScaleY="56299"/>
      <dgm:spPr>
        <a:blipFill>
          <a:blip xmlns:r="http://schemas.openxmlformats.org/officeDocument/2006/relationships" r:embed="rId3">
            <a:extLst>
              <a:ext uri="{28A0092B-C50C-407E-A947-70E740481C1C}">
                <a14:useLocalDpi xmlns:a14="http://schemas.microsoft.com/office/drawing/2010/main" val="0"/>
              </a:ext>
            </a:extLst>
          </a:blip>
          <a:srcRect/>
          <a:stretch>
            <a:fillRect t="-24000" b="-24000"/>
          </a:stretch>
        </a:blipFill>
      </dgm:spPr>
    </dgm:pt>
    <dgm:pt modelId="{FA467EEC-19BC-42EE-BF1F-B52A3C6B0D86}" type="pres">
      <dgm:prSet presAssocID="{1DAFA597-87AA-49F6-AA9E-0EAA3B053F59}" presName="sibTrans" presStyleLbl="sibTrans2D1" presStyleIdx="0" presStyleCnt="0"/>
      <dgm:spPr/>
    </dgm:pt>
    <dgm:pt modelId="{6223E9E2-40F3-4C3F-B21D-5E5ED1FAD5A0}" type="pres">
      <dgm:prSet presAssocID="{A85AB8CF-8D9B-47DF-87FF-BA8A61E85B34}" presName="compNode" presStyleCnt="0"/>
      <dgm:spPr/>
    </dgm:pt>
    <dgm:pt modelId="{C78CFD54-37C3-444A-8B8D-0DC135A6DD9E}" type="pres">
      <dgm:prSet presAssocID="{A85AB8CF-8D9B-47DF-87FF-BA8A61E85B34}" presName="node" presStyleLbl="node1" presStyleIdx="3" presStyleCnt="4" custScaleY="116847">
        <dgm:presLayoutVars>
          <dgm:bulletEnabled val="1"/>
        </dgm:presLayoutVars>
      </dgm:prSet>
      <dgm:spPr/>
    </dgm:pt>
    <dgm:pt modelId="{6E4914C2-D62F-4F1E-87C1-1ACA65FC997F}" type="pres">
      <dgm:prSet presAssocID="{A85AB8CF-8D9B-47DF-87FF-BA8A61E85B34}" presName="invisiNode" presStyleLbl="node1" presStyleIdx="3" presStyleCnt="4"/>
      <dgm:spPr/>
    </dgm:pt>
    <dgm:pt modelId="{7102E58E-AAAE-4349-8C49-F130A0A61061}" type="pres">
      <dgm:prSet presAssocID="{A85AB8CF-8D9B-47DF-87FF-BA8A61E85B34}" presName="imagNode" presStyleLbl="fgImgPlace1" presStyleIdx="3" presStyleCnt="4" custScaleX="52411" custScaleY="64799"/>
      <dgm:spPr>
        <a:blipFill>
          <a:blip xmlns:r="http://schemas.openxmlformats.org/officeDocument/2006/relationships" r:embed="rId4">
            <a:extLst>
              <a:ext uri="{28A0092B-C50C-407E-A947-70E740481C1C}">
                <a14:useLocalDpi xmlns:a14="http://schemas.microsoft.com/office/drawing/2010/main" val="0"/>
              </a:ext>
            </a:extLst>
          </a:blip>
          <a:srcRect/>
          <a:stretch>
            <a:fillRect t="-32000" b="-32000"/>
          </a:stretch>
        </a:blipFill>
      </dgm:spPr>
    </dgm:pt>
  </dgm:ptLst>
  <dgm:cxnLst>
    <dgm:cxn modelId="{44DE1309-B6AB-42D3-8D8E-39D04522C618}" type="presOf" srcId="{9826870D-24DA-45AF-A5B9-BAA4C290E6EC}" destId="{08177647-0FBF-4DA3-AA48-F7DA7CB6EEB2}" srcOrd="0" destOrd="0" presId="urn:microsoft.com/office/officeart/2005/8/layout/pList2"/>
    <dgm:cxn modelId="{BB7DB418-6376-4D70-A9F7-688F04A46534}" type="presOf" srcId="{A85AB8CF-8D9B-47DF-87FF-BA8A61E85B34}" destId="{C78CFD54-37C3-444A-8B8D-0DC135A6DD9E}" srcOrd="0" destOrd="0" presId="urn:microsoft.com/office/officeart/2005/8/layout/pList2"/>
    <dgm:cxn modelId="{1109971D-9ED9-4D22-9FBA-9B40E0E5EE81}" srcId="{DBFD0693-3624-4484-AB03-EE30AB6263BE}" destId="{A85AB8CF-8D9B-47DF-87FF-BA8A61E85B34}" srcOrd="3" destOrd="0" parTransId="{C2C5627A-E349-4E07-89E8-E4DF1BB229E6}" sibTransId="{54F78D6F-341F-4C42-A2CC-5776A2005FE3}"/>
    <dgm:cxn modelId="{8161522D-46A7-4CC6-9FE3-0BD1E4BD5525}" srcId="{DBFD0693-3624-4484-AB03-EE30AB6263BE}" destId="{4F607178-AD98-45A2-B35A-F15E64C88DD7}" srcOrd="1" destOrd="0" parTransId="{654C6513-A30D-4661-BFB4-8FBD05FB0BED}" sibTransId="{9826870D-24DA-45AF-A5B9-BAA4C290E6EC}"/>
    <dgm:cxn modelId="{CECE532D-E71D-48C3-A690-3DB9077C872C}" type="presOf" srcId="{4F607178-AD98-45A2-B35A-F15E64C88DD7}" destId="{4EA6BE87-7B15-44F1-A1FA-44C15FC323C9}" srcOrd="0" destOrd="0" presId="urn:microsoft.com/office/officeart/2005/8/layout/pList2"/>
    <dgm:cxn modelId="{10953363-251A-4B55-B85A-89405F4332EF}" type="presOf" srcId="{DBFD0693-3624-4484-AB03-EE30AB6263BE}" destId="{B44112AF-FF2E-4660-B931-FBE6B8C3DE2E}" srcOrd="0" destOrd="0" presId="urn:microsoft.com/office/officeart/2005/8/layout/pList2"/>
    <dgm:cxn modelId="{E3C92147-EAEA-4218-8893-C01E3A1DB2A6}" type="presOf" srcId="{BCF4970E-2525-47B5-96BB-79E58100A2F8}" destId="{8A75883A-3216-4F8A-9615-D1FD9CE19ADE}" srcOrd="0" destOrd="0" presId="urn:microsoft.com/office/officeart/2005/8/layout/pList2"/>
    <dgm:cxn modelId="{3BF1467A-C332-4D5D-8EC3-8FDE55454B8A}" srcId="{DBFD0693-3624-4484-AB03-EE30AB6263BE}" destId="{55A46F3A-136B-4D0C-ADBF-1A80A1DC812B}" srcOrd="0" destOrd="0" parTransId="{1C9D3D85-0A43-4A6D-83D5-3302DDA16AD1}" sibTransId="{EBC5EFFA-75A1-4A06-BFAC-84A81D7C0A60}"/>
    <dgm:cxn modelId="{D5521596-674E-470D-AFBF-F909828AD856}" type="presOf" srcId="{55A46F3A-136B-4D0C-ADBF-1A80A1DC812B}" destId="{7D62FA1D-2B5A-49DE-AB88-3BCDA2DB952E}" srcOrd="0" destOrd="0" presId="urn:microsoft.com/office/officeart/2005/8/layout/pList2"/>
    <dgm:cxn modelId="{DC1837A8-33EE-4FBD-A6A3-C3DC07C6770E}" srcId="{DBFD0693-3624-4484-AB03-EE30AB6263BE}" destId="{BCF4970E-2525-47B5-96BB-79E58100A2F8}" srcOrd="2" destOrd="0" parTransId="{9F829227-49DA-4DD7-B507-F9D14662E2F9}" sibTransId="{1DAFA597-87AA-49F6-AA9E-0EAA3B053F59}"/>
    <dgm:cxn modelId="{0FECB7AC-D555-4B59-988B-77B0B6C4E428}" type="presOf" srcId="{1DAFA597-87AA-49F6-AA9E-0EAA3B053F59}" destId="{FA467EEC-19BC-42EE-BF1F-B52A3C6B0D86}" srcOrd="0" destOrd="0" presId="urn:microsoft.com/office/officeart/2005/8/layout/pList2"/>
    <dgm:cxn modelId="{836109FC-2398-4147-9E1A-C41BCC1D3287}" type="presOf" srcId="{EBC5EFFA-75A1-4A06-BFAC-84A81D7C0A60}" destId="{44547B55-232C-491E-9374-FE281ED5E870}" srcOrd="0" destOrd="0" presId="urn:microsoft.com/office/officeart/2005/8/layout/pList2"/>
    <dgm:cxn modelId="{D16481E3-2BE7-413B-9DCB-EBCF76D1775D}" type="presParOf" srcId="{B44112AF-FF2E-4660-B931-FBE6B8C3DE2E}" destId="{839D0807-5E39-4A74-AE08-25C31C4E01FD}" srcOrd="0" destOrd="0" presId="urn:microsoft.com/office/officeart/2005/8/layout/pList2"/>
    <dgm:cxn modelId="{9B630C71-46BB-49D3-8244-D80160C55351}" type="presParOf" srcId="{B44112AF-FF2E-4660-B931-FBE6B8C3DE2E}" destId="{EFAE5AFE-CD37-4611-A09D-8FA35B411597}" srcOrd="1" destOrd="0" presId="urn:microsoft.com/office/officeart/2005/8/layout/pList2"/>
    <dgm:cxn modelId="{31562E80-AC51-4D78-A221-6291D267E38B}" type="presParOf" srcId="{EFAE5AFE-CD37-4611-A09D-8FA35B411597}" destId="{83D7DDE2-224B-4866-9191-C4B81381B454}" srcOrd="0" destOrd="0" presId="urn:microsoft.com/office/officeart/2005/8/layout/pList2"/>
    <dgm:cxn modelId="{C0BB048A-9F9A-42B9-BD32-86F55E5DB79D}" type="presParOf" srcId="{83D7DDE2-224B-4866-9191-C4B81381B454}" destId="{7D62FA1D-2B5A-49DE-AB88-3BCDA2DB952E}" srcOrd="0" destOrd="0" presId="urn:microsoft.com/office/officeart/2005/8/layout/pList2"/>
    <dgm:cxn modelId="{7FF3A335-3E44-4854-A4B3-4A9907912ADF}" type="presParOf" srcId="{83D7DDE2-224B-4866-9191-C4B81381B454}" destId="{1E2DF377-07D4-469D-A75B-DB5DA36C8A43}" srcOrd="1" destOrd="0" presId="urn:microsoft.com/office/officeart/2005/8/layout/pList2"/>
    <dgm:cxn modelId="{5A87D824-98B9-42AF-8234-9E90AD5F94A4}" type="presParOf" srcId="{83D7DDE2-224B-4866-9191-C4B81381B454}" destId="{5E4AFBF4-836A-423A-8D6E-E77A6DD3D3DC}" srcOrd="2" destOrd="0" presId="urn:microsoft.com/office/officeart/2005/8/layout/pList2"/>
    <dgm:cxn modelId="{303DFEB7-F307-4691-AE23-7948F1D3C066}" type="presParOf" srcId="{EFAE5AFE-CD37-4611-A09D-8FA35B411597}" destId="{44547B55-232C-491E-9374-FE281ED5E870}" srcOrd="1" destOrd="0" presId="urn:microsoft.com/office/officeart/2005/8/layout/pList2"/>
    <dgm:cxn modelId="{1438E831-490A-46AF-90E6-D16B9348C96A}" type="presParOf" srcId="{EFAE5AFE-CD37-4611-A09D-8FA35B411597}" destId="{1C621C74-7FD6-4DF1-ABC7-64CEA0A4EE8D}" srcOrd="2" destOrd="0" presId="urn:microsoft.com/office/officeart/2005/8/layout/pList2"/>
    <dgm:cxn modelId="{816649F5-6B88-4F76-9722-E3D9A8CA7DD6}" type="presParOf" srcId="{1C621C74-7FD6-4DF1-ABC7-64CEA0A4EE8D}" destId="{4EA6BE87-7B15-44F1-A1FA-44C15FC323C9}" srcOrd="0" destOrd="0" presId="urn:microsoft.com/office/officeart/2005/8/layout/pList2"/>
    <dgm:cxn modelId="{CB92A7BE-4E4D-4829-9142-EB7E197E7F25}" type="presParOf" srcId="{1C621C74-7FD6-4DF1-ABC7-64CEA0A4EE8D}" destId="{4BE0F306-058A-43CB-90AB-BF2A1F90CF66}" srcOrd="1" destOrd="0" presId="urn:microsoft.com/office/officeart/2005/8/layout/pList2"/>
    <dgm:cxn modelId="{0FCE0E23-7199-4012-A020-3B17134EEDCA}" type="presParOf" srcId="{1C621C74-7FD6-4DF1-ABC7-64CEA0A4EE8D}" destId="{B6AA2029-9D0A-4504-A8D3-DB0AA9589E8E}" srcOrd="2" destOrd="0" presId="urn:microsoft.com/office/officeart/2005/8/layout/pList2"/>
    <dgm:cxn modelId="{59C25CB6-AA86-4440-A9B2-5B55BCEE82BC}" type="presParOf" srcId="{EFAE5AFE-CD37-4611-A09D-8FA35B411597}" destId="{08177647-0FBF-4DA3-AA48-F7DA7CB6EEB2}" srcOrd="3" destOrd="0" presId="urn:microsoft.com/office/officeart/2005/8/layout/pList2"/>
    <dgm:cxn modelId="{2D150378-4A82-4B0D-9554-1610A71A2246}" type="presParOf" srcId="{EFAE5AFE-CD37-4611-A09D-8FA35B411597}" destId="{ABF22089-F6FA-4ADF-93F8-E30D07129F0E}" srcOrd="4" destOrd="0" presId="urn:microsoft.com/office/officeart/2005/8/layout/pList2"/>
    <dgm:cxn modelId="{BC29AAF4-1BE7-414A-9946-9243324A9086}" type="presParOf" srcId="{ABF22089-F6FA-4ADF-93F8-E30D07129F0E}" destId="{8A75883A-3216-4F8A-9615-D1FD9CE19ADE}" srcOrd="0" destOrd="0" presId="urn:microsoft.com/office/officeart/2005/8/layout/pList2"/>
    <dgm:cxn modelId="{23AFB97C-2A31-4396-BFDE-8787C9FA7CED}" type="presParOf" srcId="{ABF22089-F6FA-4ADF-93F8-E30D07129F0E}" destId="{14C0D336-8324-4FBB-A7B2-533EEFC1D175}" srcOrd="1" destOrd="0" presId="urn:microsoft.com/office/officeart/2005/8/layout/pList2"/>
    <dgm:cxn modelId="{CB4DD0C0-8B4C-4DCD-9376-E722C04E2A0F}" type="presParOf" srcId="{ABF22089-F6FA-4ADF-93F8-E30D07129F0E}" destId="{68EA5F1E-9BAC-4CA2-B3D7-66FBED3DDD63}" srcOrd="2" destOrd="0" presId="urn:microsoft.com/office/officeart/2005/8/layout/pList2"/>
    <dgm:cxn modelId="{A4769D07-4897-446C-B1C3-514A2B6E2ECD}" type="presParOf" srcId="{EFAE5AFE-CD37-4611-A09D-8FA35B411597}" destId="{FA467EEC-19BC-42EE-BF1F-B52A3C6B0D86}" srcOrd="5" destOrd="0" presId="urn:microsoft.com/office/officeart/2005/8/layout/pList2"/>
    <dgm:cxn modelId="{B2145F8C-47A5-4DA4-9496-9B0471B63C09}" type="presParOf" srcId="{EFAE5AFE-CD37-4611-A09D-8FA35B411597}" destId="{6223E9E2-40F3-4C3F-B21D-5E5ED1FAD5A0}" srcOrd="6" destOrd="0" presId="urn:microsoft.com/office/officeart/2005/8/layout/pList2"/>
    <dgm:cxn modelId="{F0C03254-41E2-4EDA-9280-7EF92C309E6B}" type="presParOf" srcId="{6223E9E2-40F3-4C3F-B21D-5E5ED1FAD5A0}" destId="{C78CFD54-37C3-444A-8B8D-0DC135A6DD9E}" srcOrd="0" destOrd="0" presId="urn:microsoft.com/office/officeart/2005/8/layout/pList2"/>
    <dgm:cxn modelId="{6DAC7A9C-47C9-4923-8907-5D1AC9453536}" type="presParOf" srcId="{6223E9E2-40F3-4C3F-B21D-5E5ED1FAD5A0}" destId="{6E4914C2-D62F-4F1E-87C1-1ACA65FC997F}" srcOrd="1" destOrd="0" presId="urn:microsoft.com/office/officeart/2005/8/layout/pList2"/>
    <dgm:cxn modelId="{9523F7EC-02F5-458B-829B-E9B36DDE265D}" type="presParOf" srcId="{6223E9E2-40F3-4C3F-B21D-5E5ED1FAD5A0}" destId="{7102E58E-AAAE-4349-8C49-F130A0A61061}" srcOrd="2" destOrd="0" presId="urn:microsoft.com/office/officeart/2005/8/layout/pList2"/>
  </dgm:cxnLst>
  <dgm:bg>
    <a:gradFill>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F949A2-AB81-4D33-BC27-DB3286DF7FEC}"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B7BB097-ED06-4D29-9B9F-CC5FF4064092}">
      <dgm:prSet phldrT="[Text]" custT="1"/>
      <dgm:spPr/>
      <dgm:t>
        <a:bodyPr/>
        <a:lstStyle/>
        <a:p>
          <a:r>
            <a:rPr lang="en-US" sz="1800" b="1" i="0" dirty="0"/>
            <a:t>Infrastructure Improvements</a:t>
          </a:r>
          <a:r>
            <a:rPr lang="en-US" sz="1800" b="0" i="0" dirty="0"/>
            <a:t>:  Data can help plan and improve road infrastructure and traffic signal timings to manage peak traffic periods.</a:t>
          </a:r>
          <a:endParaRPr lang="en-US" sz="1800" dirty="0"/>
        </a:p>
      </dgm:t>
    </dgm:pt>
    <dgm:pt modelId="{D57F5BC3-3B67-4F4B-840C-58AF44F98623}" type="parTrans" cxnId="{55616A34-B02C-4E4E-9C35-884CD38185F9}">
      <dgm:prSet/>
      <dgm:spPr/>
      <dgm:t>
        <a:bodyPr/>
        <a:lstStyle/>
        <a:p>
          <a:endParaRPr lang="en-US"/>
        </a:p>
      </dgm:t>
    </dgm:pt>
    <dgm:pt modelId="{0CCC328D-5BC8-4901-AF9E-B23F4DFEA934}" type="sibTrans" cxnId="{55616A34-B02C-4E4E-9C35-884CD38185F9}">
      <dgm:prSet/>
      <dgm:spPr/>
      <dgm:t>
        <a:bodyPr/>
        <a:lstStyle/>
        <a:p>
          <a:endParaRPr lang="en-US"/>
        </a:p>
      </dgm:t>
    </dgm:pt>
    <dgm:pt modelId="{05BF6F80-6E22-43D9-B25C-2C9B64BC83C3}">
      <dgm:prSet phldrT="[Text]" custT="1"/>
      <dgm:spPr/>
      <dgm:t>
        <a:bodyPr/>
        <a:lstStyle/>
        <a:p>
          <a:pPr>
            <a:buFont typeface="Arial" panose="020B0604020202020204" pitchFamily="34" charset="0"/>
            <a:buChar char="•"/>
          </a:pPr>
          <a:r>
            <a:rPr lang="en-US" sz="1800" b="1" i="0" dirty="0"/>
            <a:t>Business Optimization</a:t>
          </a:r>
          <a:r>
            <a:rPr lang="en-US" sz="1800" b="0" i="0" dirty="0"/>
            <a:t>: Businesses can use the data to optimize delivery schedules and manage supply chains during high traffic months.</a:t>
          </a:r>
          <a:endParaRPr lang="en-US" sz="1800" dirty="0"/>
        </a:p>
      </dgm:t>
    </dgm:pt>
    <dgm:pt modelId="{F84C45B3-9882-470F-A554-E58C6523CEED}" type="parTrans" cxnId="{2BC119E1-5D6F-4C02-8D87-EFABC77CE097}">
      <dgm:prSet/>
      <dgm:spPr/>
      <dgm:t>
        <a:bodyPr/>
        <a:lstStyle/>
        <a:p>
          <a:endParaRPr lang="en-US"/>
        </a:p>
      </dgm:t>
    </dgm:pt>
    <dgm:pt modelId="{5B25A3B9-B957-41BC-B949-67EF85F13961}" type="sibTrans" cxnId="{2BC119E1-5D6F-4C02-8D87-EFABC77CE097}">
      <dgm:prSet/>
      <dgm:spPr/>
      <dgm:t>
        <a:bodyPr/>
        <a:lstStyle/>
        <a:p>
          <a:endParaRPr lang="en-US"/>
        </a:p>
      </dgm:t>
    </dgm:pt>
    <dgm:pt modelId="{F14DB556-D8CE-41B5-A14C-4C5B60666461}">
      <dgm:prSet phldrT="[Text]" custT="1"/>
      <dgm:spPr/>
      <dgm:t>
        <a:bodyPr/>
        <a:lstStyle/>
        <a:p>
          <a:pPr>
            <a:buFont typeface="Arial" panose="020B0604020202020204" pitchFamily="34" charset="0"/>
            <a:buChar char="•"/>
          </a:pPr>
          <a:r>
            <a:rPr lang="en-US" sz="1800" b="1" i="0" dirty="0"/>
            <a:t>Event Planning</a:t>
          </a:r>
          <a:r>
            <a:rPr lang="en-US" sz="1800" b="0" i="0" dirty="0"/>
            <a:t>: Identifying peak traffic months can aid in planning events to avoid congestion or capitalize on high traffic periods.</a:t>
          </a:r>
          <a:endParaRPr lang="en-US" sz="1800" dirty="0"/>
        </a:p>
      </dgm:t>
    </dgm:pt>
    <dgm:pt modelId="{082EBCCE-58FD-4AB6-A7A6-68DCB4C01921}" type="parTrans" cxnId="{1228944A-E1A4-49C9-BFF8-EA8703AB426E}">
      <dgm:prSet/>
      <dgm:spPr/>
      <dgm:t>
        <a:bodyPr/>
        <a:lstStyle/>
        <a:p>
          <a:endParaRPr lang="en-US"/>
        </a:p>
      </dgm:t>
    </dgm:pt>
    <dgm:pt modelId="{7E336A10-6851-44FB-A2F2-307F6FA26D6C}" type="sibTrans" cxnId="{1228944A-E1A4-49C9-BFF8-EA8703AB426E}">
      <dgm:prSet/>
      <dgm:spPr/>
      <dgm:t>
        <a:bodyPr/>
        <a:lstStyle/>
        <a:p>
          <a:endParaRPr lang="en-US"/>
        </a:p>
      </dgm:t>
    </dgm:pt>
    <dgm:pt modelId="{8EF90985-F5C0-4994-AD74-2E2DF31A8960}">
      <dgm:prSet custT="1"/>
      <dgm:spPr/>
      <dgm:t>
        <a:bodyPr/>
        <a:lstStyle/>
        <a:p>
          <a:pPr>
            <a:buFont typeface="Arial" panose="020B0604020202020204" pitchFamily="34" charset="0"/>
            <a:buChar char="•"/>
          </a:pPr>
          <a:r>
            <a:rPr lang="en-US" sz="1800" b="1" i="0" dirty="0"/>
            <a:t>Public Transportation</a:t>
          </a:r>
          <a:r>
            <a:rPr lang="en-US" sz="1800" b="0" i="0" dirty="0"/>
            <a:t>: Adjusting public transportation schedules to align with peak traffic times can enhance efficiency and reduce congestion.</a:t>
          </a:r>
          <a:endParaRPr lang="en-US" sz="1800" dirty="0"/>
        </a:p>
      </dgm:t>
    </dgm:pt>
    <dgm:pt modelId="{10040DE3-9C79-4E92-8AEC-11BD66E08711}" type="parTrans" cxnId="{BF073B47-03C4-45B9-B1CB-BA50CC978E4C}">
      <dgm:prSet/>
      <dgm:spPr/>
      <dgm:t>
        <a:bodyPr/>
        <a:lstStyle/>
        <a:p>
          <a:endParaRPr lang="en-US"/>
        </a:p>
      </dgm:t>
    </dgm:pt>
    <dgm:pt modelId="{8BA382BB-FF5E-44BC-809C-0C3BFD2048E1}" type="sibTrans" cxnId="{BF073B47-03C4-45B9-B1CB-BA50CC978E4C}">
      <dgm:prSet/>
      <dgm:spPr/>
      <dgm:t>
        <a:bodyPr/>
        <a:lstStyle/>
        <a:p>
          <a:endParaRPr lang="en-US"/>
        </a:p>
      </dgm:t>
    </dgm:pt>
    <dgm:pt modelId="{36C34079-00C4-4155-BDD2-3E7FF320DC80}" type="pres">
      <dgm:prSet presAssocID="{08F949A2-AB81-4D33-BC27-DB3286DF7FEC}" presName="Name0" presStyleCnt="0">
        <dgm:presLayoutVars>
          <dgm:dir/>
          <dgm:animLvl val="lvl"/>
          <dgm:resizeHandles val="exact"/>
        </dgm:presLayoutVars>
      </dgm:prSet>
      <dgm:spPr/>
    </dgm:pt>
    <dgm:pt modelId="{9889AD81-7BA4-4D2D-A0C7-8D70D02EA5E4}" type="pres">
      <dgm:prSet presAssocID="{8EF90985-F5C0-4994-AD74-2E2DF31A8960}" presName="boxAndChildren" presStyleCnt="0"/>
      <dgm:spPr/>
    </dgm:pt>
    <dgm:pt modelId="{BFA8A588-DB09-4411-BE74-06612B0B4801}" type="pres">
      <dgm:prSet presAssocID="{8EF90985-F5C0-4994-AD74-2E2DF31A8960}" presName="parentTextBox" presStyleLbl="node1" presStyleIdx="0" presStyleCnt="4" custLinFactNeighborY="15750"/>
      <dgm:spPr/>
    </dgm:pt>
    <dgm:pt modelId="{6999AD88-D03B-4D67-A90C-EAD84210B9D2}" type="pres">
      <dgm:prSet presAssocID="{7E336A10-6851-44FB-A2F2-307F6FA26D6C}" presName="sp" presStyleCnt="0"/>
      <dgm:spPr/>
    </dgm:pt>
    <dgm:pt modelId="{614BFD88-5671-4EC0-8771-AB9243D9EB51}" type="pres">
      <dgm:prSet presAssocID="{F14DB556-D8CE-41B5-A14C-4C5B60666461}" presName="arrowAndChildren" presStyleCnt="0"/>
      <dgm:spPr/>
    </dgm:pt>
    <dgm:pt modelId="{9648AEF9-34C5-4A5B-94FC-AAF5ADD9CDEE}" type="pres">
      <dgm:prSet presAssocID="{F14DB556-D8CE-41B5-A14C-4C5B60666461}" presName="parentTextArrow" presStyleLbl="node1" presStyleIdx="1" presStyleCnt="4" custLinFactNeighborY="8193"/>
      <dgm:spPr/>
    </dgm:pt>
    <dgm:pt modelId="{B53360BA-9E55-44FA-A27F-8941DEB4E5A1}" type="pres">
      <dgm:prSet presAssocID="{5B25A3B9-B957-41BC-B949-67EF85F13961}" presName="sp" presStyleCnt="0"/>
      <dgm:spPr/>
    </dgm:pt>
    <dgm:pt modelId="{FA4D8AD6-FB43-4B64-8088-BF4B1BD30FA3}" type="pres">
      <dgm:prSet presAssocID="{05BF6F80-6E22-43D9-B25C-2C9B64BC83C3}" presName="arrowAndChildren" presStyleCnt="0"/>
      <dgm:spPr/>
    </dgm:pt>
    <dgm:pt modelId="{B2398B27-05BD-4F4F-B799-622E45671F9E}" type="pres">
      <dgm:prSet presAssocID="{05BF6F80-6E22-43D9-B25C-2C9B64BC83C3}" presName="parentTextArrow" presStyleLbl="node1" presStyleIdx="2" presStyleCnt="4" custLinFactNeighborY="10241"/>
      <dgm:spPr/>
    </dgm:pt>
    <dgm:pt modelId="{CDE05DDF-FCFE-4068-BD1C-1270F5B2950D}" type="pres">
      <dgm:prSet presAssocID="{0CCC328D-5BC8-4901-AF9E-B23F4DFEA934}" presName="sp" presStyleCnt="0"/>
      <dgm:spPr/>
    </dgm:pt>
    <dgm:pt modelId="{612FC133-41F6-417C-8821-8B003ED06988}" type="pres">
      <dgm:prSet presAssocID="{7B7BB097-ED06-4D29-9B9F-CC5FF4064092}" presName="arrowAndChildren" presStyleCnt="0"/>
      <dgm:spPr/>
    </dgm:pt>
    <dgm:pt modelId="{0F6B614E-520C-45C6-8A75-321787D4AF5E}" type="pres">
      <dgm:prSet presAssocID="{7B7BB097-ED06-4D29-9B9F-CC5FF4064092}" presName="parentTextArrow" presStyleLbl="node1" presStyleIdx="3" presStyleCnt="4" custLinFactNeighborY="13190"/>
      <dgm:spPr/>
    </dgm:pt>
  </dgm:ptLst>
  <dgm:cxnLst>
    <dgm:cxn modelId="{55616A34-B02C-4E4E-9C35-884CD38185F9}" srcId="{08F949A2-AB81-4D33-BC27-DB3286DF7FEC}" destId="{7B7BB097-ED06-4D29-9B9F-CC5FF4064092}" srcOrd="0" destOrd="0" parTransId="{D57F5BC3-3B67-4F4B-840C-58AF44F98623}" sibTransId="{0CCC328D-5BC8-4901-AF9E-B23F4DFEA934}"/>
    <dgm:cxn modelId="{9E1C0860-3460-465F-BED4-3BD5226A8651}" type="presOf" srcId="{F14DB556-D8CE-41B5-A14C-4C5B60666461}" destId="{9648AEF9-34C5-4A5B-94FC-AAF5ADD9CDEE}" srcOrd="0" destOrd="0" presId="urn:microsoft.com/office/officeart/2005/8/layout/process4"/>
    <dgm:cxn modelId="{0E9E3341-DECA-4733-9EF0-B356536A3707}" type="presOf" srcId="{08F949A2-AB81-4D33-BC27-DB3286DF7FEC}" destId="{36C34079-00C4-4155-BDD2-3E7FF320DC80}" srcOrd="0" destOrd="0" presId="urn:microsoft.com/office/officeart/2005/8/layout/process4"/>
    <dgm:cxn modelId="{BF073B47-03C4-45B9-B1CB-BA50CC978E4C}" srcId="{08F949A2-AB81-4D33-BC27-DB3286DF7FEC}" destId="{8EF90985-F5C0-4994-AD74-2E2DF31A8960}" srcOrd="3" destOrd="0" parTransId="{10040DE3-9C79-4E92-8AEC-11BD66E08711}" sibTransId="{8BA382BB-FF5E-44BC-809C-0C3BFD2048E1}"/>
    <dgm:cxn modelId="{1228944A-E1A4-49C9-BFF8-EA8703AB426E}" srcId="{08F949A2-AB81-4D33-BC27-DB3286DF7FEC}" destId="{F14DB556-D8CE-41B5-A14C-4C5B60666461}" srcOrd="2" destOrd="0" parTransId="{082EBCCE-58FD-4AB6-A7A6-68DCB4C01921}" sibTransId="{7E336A10-6851-44FB-A2F2-307F6FA26D6C}"/>
    <dgm:cxn modelId="{7F83FF4E-CB85-4119-8CFC-E023186361D5}" type="presOf" srcId="{8EF90985-F5C0-4994-AD74-2E2DF31A8960}" destId="{BFA8A588-DB09-4411-BE74-06612B0B4801}" srcOrd="0" destOrd="0" presId="urn:microsoft.com/office/officeart/2005/8/layout/process4"/>
    <dgm:cxn modelId="{2BC119E1-5D6F-4C02-8D87-EFABC77CE097}" srcId="{08F949A2-AB81-4D33-BC27-DB3286DF7FEC}" destId="{05BF6F80-6E22-43D9-B25C-2C9B64BC83C3}" srcOrd="1" destOrd="0" parTransId="{F84C45B3-9882-470F-A554-E58C6523CEED}" sibTransId="{5B25A3B9-B957-41BC-B949-67EF85F13961}"/>
    <dgm:cxn modelId="{4975DBE5-4302-42C0-A8FA-81A667677E5F}" type="presOf" srcId="{05BF6F80-6E22-43D9-B25C-2C9B64BC83C3}" destId="{B2398B27-05BD-4F4F-B799-622E45671F9E}" srcOrd="0" destOrd="0" presId="urn:microsoft.com/office/officeart/2005/8/layout/process4"/>
    <dgm:cxn modelId="{6D426EEA-32CF-4EE7-AA10-A38C0C82C7BF}" type="presOf" srcId="{7B7BB097-ED06-4D29-9B9F-CC5FF4064092}" destId="{0F6B614E-520C-45C6-8A75-321787D4AF5E}" srcOrd="0" destOrd="0" presId="urn:microsoft.com/office/officeart/2005/8/layout/process4"/>
    <dgm:cxn modelId="{406F5828-BBC3-4783-969B-364D20F4DE44}" type="presParOf" srcId="{36C34079-00C4-4155-BDD2-3E7FF320DC80}" destId="{9889AD81-7BA4-4D2D-A0C7-8D70D02EA5E4}" srcOrd="0" destOrd="0" presId="urn:microsoft.com/office/officeart/2005/8/layout/process4"/>
    <dgm:cxn modelId="{74DE9474-DBE7-4B6B-99EF-F844541FA302}" type="presParOf" srcId="{9889AD81-7BA4-4D2D-A0C7-8D70D02EA5E4}" destId="{BFA8A588-DB09-4411-BE74-06612B0B4801}" srcOrd="0" destOrd="0" presId="urn:microsoft.com/office/officeart/2005/8/layout/process4"/>
    <dgm:cxn modelId="{A0E45668-6DB0-42ED-BF45-A934ADE9BDDE}" type="presParOf" srcId="{36C34079-00C4-4155-BDD2-3E7FF320DC80}" destId="{6999AD88-D03B-4D67-A90C-EAD84210B9D2}" srcOrd="1" destOrd="0" presId="urn:microsoft.com/office/officeart/2005/8/layout/process4"/>
    <dgm:cxn modelId="{146AABC9-5284-434B-A134-7D2096F263A0}" type="presParOf" srcId="{36C34079-00C4-4155-BDD2-3E7FF320DC80}" destId="{614BFD88-5671-4EC0-8771-AB9243D9EB51}" srcOrd="2" destOrd="0" presId="urn:microsoft.com/office/officeart/2005/8/layout/process4"/>
    <dgm:cxn modelId="{1A3DF60E-9911-47F9-A9F2-6059F4E31CDB}" type="presParOf" srcId="{614BFD88-5671-4EC0-8771-AB9243D9EB51}" destId="{9648AEF9-34C5-4A5B-94FC-AAF5ADD9CDEE}" srcOrd="0" destOrd="0" presId="urn:microsoft.com/office/officeart/2005/8/layout/process4"/>
    <dgm:cxn modelId="{43B72A2A-CC85-4A93-AEF0-CA5147FE1F60}" type="presParOf" srcId="{36C34079-00C4-4155-BDD2-3E7FF320DC80}" destId="{B53360BA-9E55-44FA-A27F-8941DEB4E5A1}" srcOrd="3" destOrd="0" presId="urn:microsoft.com/office/officeart/2005/8/layout/process4"/>
    <dgm:cxn modelId="{8ECC4BDC-A3BE-478C-8839-391C67266255}" type="presParOf" srcId="{36C34079-00C4-4155-BDD2-3E7FF320DC80}" destId="{FA4D8AD6-FB43-4B64-8088-BF4B1BD30FA3}" srcOrd="4" destOrd="0" presId="urn:microsoft.com/office/officeart/2005/8/layout/process4"/>
    <dgm:cxn modelId="{E28B31A1-562A-44E5-93F8-771804C3A5B9}" type="presParOf" srcId="{FA4D8AD6-FB43-4B64-8088-BF4B1BD30FA3}" destId="{B2398B27-05BD-4F4F-B799-622E45671F9E}" srcOrd="0" destOrd="0" presId="urn:microsoft.com/office/officeart/2005/8/layout/process4"/>
    <dgm:cxn modelId="{50F6488A-70C7-42CD-A24A-13D4A485BA34}" type="presParOf" srcId="{36C34079-00C4-4155-BDD2-3E7FF320DC80}" destId="{CDE05DDF-FCFE-4068-BD1C-1270F5B2950D}" srcOrd="5" destOrd="0" presId="urn:microsoft.com/office/officeart/2005/8/layout/process4"/>
    <dgm:cxn modelId="{15FDFFBD-AEB9-4B9B-83F2-DAD17427EA69}" type="presParOf" srcId="{36C34079-00C4-4155-BDD2-3E7FF320DC80}" destId="{612FC133-41F6-417C-8821-8B003ED06988}" srcOrd="6" destOrd="0" presId="urn:microsoft.com/office/officeart/2005/8/layout/process4"/>
    <dgm:cxn modelId="{0BC623A9-D8F2-459F-9312-16F9F263B66C}" type="presParOf" srcId="{612FC133-41F6-417C-8821-8B003ED06988}" destId="{0F6B614E-520C-45C6-8A75-321787D4AF5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D0807-5E39-4A74-AE08-25C31C4E01FD}">
      <dsp:nvSpPr>
        <dsp:cNvPr id="0" name=""/>
        <dsp:cNvSpPr/>
      </dsp:nvSpPr>
      <dsp:spPr>
        <a:xfrm>
          <a:off x="0" y="406962"/>
          <a:ext cx="10515600" cy="1395769"/>
        </a:xfrm>
        <a:prstGeom prst="roundRect">
          <a:avLst>
            <a:gd name="adj" fmla="val 10000"/>
          </a:avLst>
        </a:prstGeom>
        <a:no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4AFBF4-836A-423A-8D6E-E77A6DD3D3DC}">
      <dsp:nvSpPr>
        <dsp:cNvPr id="0" name=""/>
        <dsp:cNvSpPr/>
      </dsp:nvSpPr>
      <dsp:spPr>
        <a:xfrm>
          <a:off x="841335" y="442341"/>
          <a:ext cx="1133474" cy="951346"/>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62FA1D-2B5A-49DE-AB88-3BCDA2DB952E}">
      <dsp:nvSpPr>
        <dsp:cNvPr id="0" name=""/>
        <dsp:cNvSpPr/>
      </dsp:nvSpPr>
      <dsp:spPr>
        <a:xfrm rot="10800000">
          <a:off x="318363" y="1807166"/>
          <a:ext cx="2297412" cy="3271411"/>
        </a:xfrm>
        <a:prstGeom prst="round2SameRect">
          <a:avLst>
            <a:gd name="adj1" fmla="val 10500"/>
            <a:gd name="adj2" fmla="val 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ctr" defTabSz="844550">
            <a:lnSpc>
              <a:spcPct val="90000"/>
            </a:lnSpc>
            <a:spcBef>
              <a:spcPct val="0"/>
            </a:spcBef>
            <a:spcAft>
              <a:spcPct val="35000"/>
            </a:spcAft>
            <a:buFont typeface="+mj-lt"/>
            <a:buNone/>
          </a:pPr>
          <a:r>
            <a:rPr lang="en-US" sz="1900" b="1" i="0" kern="1200" dirty="0"/>
            <a:t>“Year/Month”</a:t>
          </a:r>
        </a:p>
        <a:p>
          <a:pPr marL="0" lvl="0" indent="0" algn="ctr" defTabSz="844550">
            <a:lnSpc>
              <a:spcPct val="90000"/>
            </a:lnSpc>
            <a:spcBef>
              <a:spcPct val="0"/>
            </a:spcBef>
            <a:spcAft>
              <a:spcPct val="35000"/>
            </a:spcAft>
            <a:buFont typeface="+mj-lt"/>
            <a:buNone/>
          </a:pPr>
          <a:r>
            <a:rPr lang="en-US" sz="1900" b="0" i="0" kern="1200" dirty="0"/>
            <a:t>We’ll analyze traffic patterns across different dates to identify any significant trends or anomalies.”</a:t>
          </a:r>
        </a:p>
        <a:p>
          <a:pPr marL="0" lvl="0" indent="0" algn="ctr" defTabSz="844550">
            <a:lnSpc>
              <a:spcPct val="90000"/>
            </a:lnSpc>
            <a:spcBef>
              <a:spcPct val="0"/>
            </a:spcBef>
            <a:spcAft>
              <a:spcPct val="35000"/>
            </a:spcAft>
            <a:buFont typeface="+mj-lt"/>
            <a:buNone/>
          </a:pPr>
          <a:endParaRPr lang="en-US" sz="1900" kern="1200" dirty="0"/>
        </a:p>
      </dsp:txBody>
      <dsp:txXfrm rot="10800000">
        <a:off x="389016" y="1807166"/>
        <a:ext cx="2156106" cy="3200758"/>
      </dsp:txXfrm>
    </dsp:sp>
    <dsp:sp modelId="{B6AA2029-9D0A-4504-A8D3-DB0AA9589E8E}">
      <dsp:nvSpPr>
        <dsp:cNvPr id="0" name=""/>
        <dsp:cNvSpPr/>
      </dsp:nvSpPr>
      <dsp:spPr>
        <a:xfrm>
          <a:off x="3424315" y="439071"/>
          <a:ext cx="1139815" cy="897436"/>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30000" b="-30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A6BE87-7B15-44F1-A1FA-44C15FC323C9}">
      <dsp:nvSpPr>
        <dsp:cNvPr id="0" name=""/>
        <dsp:cNvSpPr/>
      </dsp:nvSpPr>
      <dsp:spPr>
        <a:xfrm rot="10800000">
          <a:off x="2845517" y="1817334"/>
          <a:ext cx="2297412" cy="3257854"/>
        </a:xfrm>
        <a:prstGeom prst="round2SameRect">
          <a:avLst>
            <a:gd name="adj1" fmla="val 10500"/>
            <a:gd name="adj2" fmla="val 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ctr" defTabSz="844550">
            <a:lnSpc>
              <a:spcPct val="90000"/>
            </a:lnSpc>
            <a:spcBef>
              <a:spcPct val="0"/>
            </a:spcBef>
            <a:spcAft>
              <a:spcPct val="35000"/>
            </a:spcAft>
            <a:buNone/>
          </a:pPr>
          <a:r>
            <a:rPr lang="en-US" sz="1900" b="1" i="0" kern="1200" dirty="0"/>
            <a:t>“Day/Time” </a:t>
          </a:r>
        </a:p>
        <a:p>
          <a:pPr marL="0" lvl="0" indent="0" algn="ctr" defTabSz="844550">
            <a:lnSpc>
              <a:spcPct val="90000"/>
            </a:lnSpc>
            <a:spcBef>
              <a:spcPct val="0"/>
            </a:spcBef>
            <a:spcAft>
              <a:spcPct val="35000"/>
            </a:spcAft>
            <a:buNone/>
          </a:pPr>
          <a:r>
            <a:rPr lang="en-US" sz="1900" b="0" i="0" kern="1200" dirty="0"/>
            <a:t>Examining traffic flow by day and hour will help us understand peak and off-peak periods.</a:t>
          </a:r>
          <a:endParaRPr lang="en-US" sz="1900" kern="1200" dirty="0"/>
        </a:p>
      </dsp:txBody>
      <dsp:txXfrm rot="10800000">
        <a:off x="2916170" y="1817334"/>
        <a:ext cx="2156106" cy="3187201"/>
      </dsp:txXfrm>
    </dsp:sp>
    <dsp:sp modelId="{68EA5F1E-9BAC-4CA2-B3D7-66FBED3DDD63}">
      <dsp:nvSpPr>
        <dsp:cNvPr id="0" name=""/>
        <dsp:cNvSpPr/>
      </dsp:nvSpPr>
      <dsp:spPr>
        <a:xfrm>
          <a:off x="5970560" y="527560"/>
          <a:ext cx="1101632" cy="917780"/>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4000" b="-24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75883A-3216-4F8A-9615-D1FD9CE19ADE}">
      <dsp:nvSpPr>
        <dsp:cNvPr id="0" name=""/>
        <dsp:cNvSpPr/>
      </dsp:nvSpPr>
      <dsp:spPr>
        <a:xfrm rot="10800000">
          <a:off x="5372670" y="1847859"/>
          <a:ext cx="2297412" cy="3217153"/>
        </a:xfrm>
        <a:prstGeom prst="round2SameRect">
          <a:avLst>
            <a:gd name="adj1" fmla="val 10500"/>
            <a:gd name="adj2" fmla="val 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ctr" defTabSz="844550">
            <a:lnSpc>
              <a:spcPct val="90000"/>
            </a:lnSpc>
            <a:spcBef>
              <a:spcPct val="0"/>
            </a:spcBef>
            <a:spcAft>
              <a:spcPct val="35000"/>
            </a:spcAft>
            <a:buNone/>
          </a:pPr>
          <a:r>
            <a:rPr lang="en-US" sz="1900" b="1" i="0" kern="1200" dirty="0"/>
            <a:t>“Weathe</a:t>
          </a:r>
          <a:r>
            <a:rPr lang="en-US" sz="1900" b="0" i="0" kern="1200" dirty="0"/>
            <a:t>r”</a:t>
          </a:r>
        </a:p>
        <a:p>
          <a:pPr marL="0" lvl="0" indent="0" algn="ctr" defTabSz="844550">
            <a:lnSpc>
              <a:spcPct val="90000"/>
            </a:lnSpc>
            <a:spcBef>
              <a:spcPct val="0"/>
            </a:spcBef>
            <a:spcAft>
              <a:spcPct val="35000"/>
            </a:spcAft>
            <a:buNone/>
          </a:pPr>
          <a:r>
            <a:rPr lang="en-US" sz="1900" b="0" i="0" kern="1200" dirty="0"/>
            <a:t>We’ll consider the impact of holidays on traffic volume and congestion levels.</a:t>
          </a:r>
          <a:endParaRPr lang="en-US" sz="1900" kern="1200" dirty="0"/>
        </a:p>
      </dsp:txBody>
      <dsp:txXfrm rot="10800000">
        <a:off x="5443323" y="1847859"/>
        <a:ext cx="2156106" cy="3146500"/>
      </dsp:txXfrm>
    </dsp:sp>
    <dsp:sp modelId="{7102E58E-AAAE-4349-8C49-F130A0A61061}">
      <dsp:nvSpPr>
        <dsp:cNvPr id="0" name=""/>
        <dsp:cNvSpPr/>
      </dsp:nvSpPr>
      <dsp:spPr>
        <a:xfrm>
          <a:off x="8446481" y="468887"/>
          <a:ext cx="1204096" cy="1056347"/>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32000" b="-32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8CFD54-37C3-444A-8B8D-0DC135A6DD9E}">
      <dsp:nvSpPr>
        <dsp:cNvPr id="0" name=""/>
        <dsp:cNvSpPr/>
      </dsp:nvSpPr>
      <dsp:spPr>
        <a:xfrm rot="10800000">
          <a:off x="7899823" y="1879689"/>
          <a:ext cx="2297412" cy="3174714"/>
        </a:xfrm>
        <a:prstGeom prst="round2SameRect">
          <a:avLst>
            <a:gd name="adj1" fmla="val 10500"/>
            <a:gd name="adj2" fmla="val 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ctr" defTabSz="844550">
            <a:lnSpc>
              <a:spcPct val="90000"/>
            </a:lnSpc>
            <a:spcBef>
              <a:spcPct val="0"/>
            </a:spcBef>
            <a:spcAft>
              <a:spcPct val="35000"/>
            </a:spcAft>
            <a:buNone/>
          </a:pPr>
          <a:r>
            <a:rPr lang="en-US" sz="1900" b="1" i="0" kern="1200" dirty="0"/>
            <a:t>“Holidays”</a:t>
          </a:r>
        </a:p>
        <a:p>
          <a:pPr marL="0" lvl="0" indent="0" algn="ctr" defTabSz="844550">
            <a:lnSpc>
              <a:spcPct val="90000"/>
            </a:lnSpc>
            <a:spcBef>
              <a:spcPct val="0"/>
            </a:spcBef>
            <a:spcAft>
              <a:spcPct val="35000"/>
            </a:spcAft>
            <a:buNone/>
          </a:pPr>
          <a:r>
            <a:rPr lang="en-US" sz="1900" b="0" i="0" kern="1200" dirty="0"/>
            <a:t>Assessing traffic conditions under various weather types will reveal how weather influences traffic behavior.</a:t>
          </a:r>
          <a:endParaRPr lang="en-US" sz="1900" kern="1200" dirty="0"/>
        </a:p>
      </dsp:txBody>
      <dsp:txXfrm rot="10800000">
        <a:off x="7970476" y="1879689"/>
        <a:ext cx="2156106" cy="31040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A8A588-DB09-4411-BE74-06612B0B4801}">
      <dsp:nvSpPr>
        <dsp:cNvPr id="0" name=""/>
        <dsp:cNvSpPr/>
      </dsp:nvSpPr>
      <dsp:spPr>
        <a:xfrm>
          <a:off x="0" y="4281925"/>
          <a:ext cx="10515600" cy="93639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b="1" i="0" kern="1200" dirty="0"/>
            <a:t>Public Transportation</a:t>
          </a:r>
          <a:r>
            <a:rPr lang="en-US" sz="1800" b="0" i="0" kern="1200" dirty="0"/>
            <a:t>: Adjusting public transportation schedules to align with peak traffic times can enhance efficiency and reduce congestion.</a:t>
          </a:r>
          <a:endParaRPr lang="en-US" sz="1800" kern="1200" dirty="0"/>
        </a:p>
      </dsp:txBody>
      <dsp:txXfrm>
        <a:off x="0" y="4281925"/>
        <a:ext cx="10515600" cy="936392"/>
      </dsp:txXfrm>
    </dsp:sp>
    <dsp:sp modelId="{9648AEF9-34C5-4A5B-94FC-AAF5ADD9CDEE}">
      <dsp:nvSpPr>
        <dsp:cNvPr id="0" name=""/>
        <dsp:cNvSpPr/>
      </dsp:nvSpPr>
      <dsp:spPr>
        <a:xfrm rot="10800000">
          <a:off x="0" y="2972018"/>
          <a:ext cx="10515600" cy="1440171"/>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b="1" i="0" kern="1200" dirty="0"/>
            <a:t>Event Planning</a:t>
          </a:r>
          <a:r>
            <a:rPr lang="en-US" sz="1800" b="0" i="0" kern="1200" dirty="0"/>
            <a:t>: Identifying peak traffic months can aid in planning events to avoid congestion or capitalize on high traffic periods.</a:t>
          </a:r>
          <a:endParaRPr lang="en-US" sz="1800" kern="1200" dirty="0"/>
        </a:p>
      </dsp:txBody>
      <dsp:txXfrm rot="10800000">
        <a:off x="0" y="2972018"/>
        <a:ext cx="10515600" cy="935780"/>
      </dsp:txXfrm>
    </dsp:sp>
    <dsp:sp modelId="{B2398B27-05BD-4F4F-B799-622E45671F9E}">
      <dsp:nvSpPr>
        <dsp:cNvPr id="0" name=""/>
        <dsp:cNvSpPr/>
      </dsp:nvSpPr>
      <dsp:spPr>
        <a:xfrm rot="10800000">
          <a:off x="0" y="1575387"/>
          <a:ext cx="10515600" cy="1440171"/>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b="1" i="0" kern="1200" dirty="0"/>
            <a:t>Business Optimization</a:t>
          </a:r>
          <a:r>
            <a:rPr lang="en-US" sz="1800" b="0" i="0" kern="1200" dirty="0"/>
            <a:t>: Businesses can use the data to optimize delivery schedules and manage supply chains during high traffic months.</a:t>
          </a:r>
          <a:endParaRPr lang="en-US" sz="1800" kern="1200" dirty="0"/>
        </a:p>
      </dsp:txBody>
      <dsp:txXfrm rot="10800000">
        <a:off x="0" y="1575387"/>
        <a:ext cx="10515600" cy="935780"/>
      </dsp:txXfrm>
    </dsp:sp>
    <dsp:sp modelId="{0F6B614E-520C-45C6-8A75-321787D4AF5E}">
      <dsp:nvSpPr>
        <dsp:cNvPr id="0" name=""/>
        <dsp:cNvSpPr/>
      </dsp:nvSpPr>
      <dsp:spPr>
        <a:xfrm rot="10800000">
          <a:off x="0" y="191732"/>
          <a:ext cx="10515600" cy="1440171"/>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i="0" kern="1200" dirty="0"/>
            <a:t>Infrastructure Improvements</a:t>
          </a:r>
          <a:r>
            <a:rPr lang="en-US" sz="1800" b="0" i="0" kern="1200" dirty="0"/>
            <a:t>:  Data can help plan and improve road infrastructure and traffic signal timings to manage peak traffic periods.</a:t>
          </a:r>
          <a:endParaRPr lang="en-US" sz="1800" kern="1200" dirty="0"/>
        </a:p>
      </dsp:txBody>
      <dsp:txXfrm rot="10800000">
        <a:off x="0" y="191732"/>
        <a:ext cx="10515600" cy="935780"/>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85D8D-4BFE-4AB3-8EF6-67A51E96F7BC}" type="datetimeFigureOut">
              <a:rPr lang="en-US" smtClean="0"/>
              <a:t>2024-07-24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7E3ED8-A308-40B9-BE9C-7D8455532355}" type="slidenum">
              <a:rPr lang="en-US" smtClean="0"/>
              <a:t>‹#›</a:t>
            </a:fld>
            <a:endParaRPr lang="en-US"/>
          </a:p>
        </p:txBody>
      </p:sp>
    </p:spTree>
    <p:extLst>
      <p:ext uri="{BB962C8B-B14F-4D97-AF65-F5344CB8AC3E}">
        <p14:creationId xmlns:p14="http://schemas.microsoft.com/office/powerpoint/2010/main" val="3950863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7E3ED8-A308-40B9-BE9C-7D8455532355}" type="slidenum">
              <a:rPr lang="en-US" smtClean="0"/>
              <a:t>5</a:t>
            </a:fld>
            <a:endParaRPr lang="en-US"/>
          </a:p>
        </p:txBody>
      </p:sp>
    </p:spTree>
    <p:extLst>
      <p:ext uri="{BB962C8B-B14F-4D97-AF65-F5344CB8AC3E}">
        <p14:creationId xmlns:p14="http://schemas.microsoft.com/office/powerpoint/2010/main" val="2562905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7E3ED8-A308-40B9-BE9C-7D8455532355}" type="slidenum">
              <a:rPr lang="en-US" smtClean="0"/>
              <a:t>6</a:t>
            </a:fld>
            <a:endParaRPr lang="en-US"/>
          </a:p>
        </p:txBody>
      </p:sp>
    </p:spTree>
    <p:extLst>
      <p:ext uri="{BB962C8B-B14F-4D97-AF65-F5344CB8AC3E}">
        <p14:creationId xmlns:p14="http://schemas.microsoft.com/office/powerpoint/2010/main" val="2061259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7E3ED8-A308-40B9-BE9C-7D8455532355}" type="slidenum">
              <a:rPr lang="en-US" smtClean="0"/>
              <a:t>7</a:t>
            </a:fld>
            <a:endParaRPr lang="en-US"/>
          </a:p>
        </p:txBody>
      </p:sp>
    </p:spTree>
    <p:extLst>
      <p:ext uri="{BB962C8B-B14F-4D97-AF65-F5344CB8AC3E}">
        <p14:creationId xmlns:p14="http://schemas.microsoft.com/office/powerpoint/2010/main" val="1838812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7E3ED8-A308-40B9-BE9C-7D8455532355}" type="slidenum">
              <a:rPr lang="en-US" smtClean="0"/>
              <a:t>8</a:t>
            </a:fld>
            <a:endParaRPr lang="en-US"/>
          </a:p>
        </p:txBody>
      </p:sp>
    </p:spTree>
    <p:extLst>
      <p:ext uri="{BB962C8B-B14F-4D97-AF65-F5344CB8AC3E}">
        <p14:creationId xmlns:p14="http://schemas.microsoft.com/office/powerpoint/2010/main" val="747824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05F5D-1185-D8D9-A8FC-6A293DC903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2FB618-84AA-9674-7646-62062740F8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63EF90-2DB7-DEBC-514B-16149C28E519}"/>
              </a:ext>
            </a:extLst>
          </p:cNvPr>
          <p:cNvSpPr>
            <a:spLocks noGrp="1"/>
          </p:cNvSpPr>
          <p:nvPr>
            <p:ph type="dt" sz="half" idx="10"/>
          </p:nvPr>
        </p:nvSpPr>
        <p:spPr/>
        <p:txBody>
          <a:bodyPr/>
          <a:lstStyle/>
          <a:p>
            <a:fld id="{A6711BEC-EDE3-4D57-8081-6F4F55FE1C0A}" type="datetimeFigureOut">
              <a:rPr lang="en-US" smtClean="0"/>
              <a:t>2024-07-24</a:t>
            </a:fld>
            <a:endParaRPr lang="en-US"/>
          </a:p>
        </p:txBody>
      </p:sp>
      <p:sp>
        <p:nvSpPr>
          <p:cNvPr id="5" name="Footer Placeholder 4">
            <a:extLst>
              <a:ext uri="{FF2B5EF4-FFF2-40B4-BE49-F238E27FC236}">
                <a16:creationId xmlns:a16="http://schemas.microsoft.com/office/drawing/2014/main" id="{9EADD5FE-9ADA-9A1F-1E32-C96CEE9582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179C0-6EC7-79A8-99B7-AB9DE293CFCD}"/>
              </a:ext>
            </a:extLst>
          </p:cNvPr>
          <p:cNvSpPr>
            <a:spLocks noGrp="1"/>
          </p:cNvSpPr>
          <p:nvPr>
            <p:ph type="sldNum" sz="quarter" idx="12"/>
          </p:nvPr>
        </p:nvSpPr>
        <p:spPr/>
        <p:txBody>
          <a:bodyPr/>
          <a:lstStyle/>
          <a:p>
            <a:fld id="{9699BB74-EFE0-4699-8BA7-7F4C2F2244CB}" type="slidenum">
              <a:rPr lang="en-US" smtClean="0"/>
              <a:t>‹#›</a:t>
            </a:fld>
            <a:endParaRPr lang="en-US"/>
          </a:p>
        </p:txBody>
      </p:sp>
    </p:spTree>
    <p:extLst>
      <p:ext uri="{BB962C8B-B14F-4D97-AF65-F5344CB8AC3E}">
        <p14:creationId xmlns:p14="http://schemas.microsoft.com/office/powerpoint/2010/main" val="339230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A4DEE-9308-179B-C6B2-6B754731C5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D2E0CA-649A-93A6-44B4-4FD900CAD9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A101E-7C6D-62B5-59CF-54D9DD5B2AC7}"/>
              </a:ext>
            </a:extLst>
          </p:cNvPr>
          <p:cNvSpPr>
            <a:spLocks noGrp="1"/>
          </p:cNvSpPr>
          <p:nvPr>
            <p:ph type="dt" sz="half" idx="10"/>
          </p:nvPr>
        </p:nvSpPr>
        <p:spPr/>
        <p:txBody>
          <a:bodyPr/>
          <a:lstStyle/>
          <a:p>
            <a:fld id="{A6711BEC-EDE3-4D57-8081-6F4F55FE1C0A}" type="datetimeFigureOut">
              <a:rPr lang="en-US" smtClean="0"/>
              <a:t>2024-07-24</a:t>
            </a:fld>
            <a:endParaRPr lang="en-US"/>
          </a:p>
        </p:txBody>
      </p:sp>
      <p:sp>
        <p:nvSpPr>
          <p:cNvPr id="5" name="Footer Placeholder 4">
            <a:extLst>
              <a:ext uri="{FF2B5EF4-FFF2-40B4-BE49-F238E27FC236}">
                <a16:creationId xmlns:a16="http://schemas.microsoft.com/office/drawing/2014/main" id="{EB3F9DB6-B44F-6BE0-3264-A7C54D4D9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A7DA0-CD34-CE4D-7388-C67C13C33778}"/>
              </a:ext>
            </a:extLst>
          </p:cNvPr>
          <p:cNvSpPr>
            <a:spLocks noGrp="1"/>
          </p:cNvSpPr>
          <p:nvPr>
            <p:ph type="sldNum" sz="quarter" idx="12"/>
          </p:nvPr>
        </p:nvSpPr>
        <p:spPr/>
        <p:txBody>
          <a:bodyPr/>
          <a:lstStyle/>
          <a:p>
            <a:fld id="{9699BB74-EFE0-4699-8BA7-7F4C2F2244CB}" type="slidenum">
              <a:rPr lang="en-US" smtClean="0"/>
              <a:t>‹#›</a:t>
            </a:fld>
            <a:endParaRPr lang="en-US"/>
          </a:p>
        </p:txBody>
      </p:sp>
    </p:spTree>
    <p:extLst>
      <p:ext uri="{BB962C8B-B14F-4D97-AF65-F5344CB8AC3E}">
        <p14:creationId xmlns:p14="http://schemas.microsoft.com/office/powerpoint/2010/main" val="260410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2BA08E-C17E-5FC2-CDD1-E5F10D0981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98FBC7-A8E5-FEB2-F788-35BB7746DD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C2A6F-D8F9-1F7B-9584-4ED386ED26F9}"/>
              </a:ext>
            </a:extLst>
          </p:cNvPr>
          <p:cNvSpPr>
            <a:spLocks noGrp="1"/>
          </p:cNvSpPr>
          <p:nvPr>
            <p:ph type="dt" sz="half" idx="10"/>
          </p:nvPr>
        </p:nvSpPr>
        <p:spPr/>
        <p:txBody>
          <a:bodyPr/>
          <a:lstStyle/>
          <a:p>
            <a:fld id="{A6711BEC-EDE3-4D57-8081-6F4F55FE1C0A}" type="datetimeFigureOut">
              <a:rPr lang="en-US" smtClean="0"/>
              <a:t>2024-07-24</a:t>
            </a:fld>
            <a:endParaRPr lang="en-US"/>
          </a:p>
        </p:txBody>
      </p:sp>
      <p:sp>
        <p:nvSpPr>
          <p:cNvPr id="5" name="Footer Placeholder 4">
            <a:extLst>
              <a:ext uri="{FF2B5EF4-FFF2-40B4-BE49-F238E27FC236}">
                <a16:creationId xmlns:a16="http://schemas.microsoft.com/office/drawing/2014/main" id="{D95D96BD-9FC7-088E-0C97-0B7475BDC3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814FE-DD7D-5537-80D5-3DD9E51B0CAD}"/>
              </a:ext>
            </a:extLst>
          </p:cNvPr>
          <p:cNvSpPr>
            <a:spLocks noGrp="1"/>
          </p:cNvSpPr>
          <p:nvPr>
            <p:ph type="sldNum" sz="quarter" idx="12"/>
          </p:nvPr>
        </p:nvSpPr>
        <p:spPr/>
        <p:txBody>
          <a:bodyPr/>
          <a:lstStyle/>
          <a:p>
            <a:fld id="{9699BB74-EFE0-4699-8BA7-7F4C2F2244CB}" type="slidenum">
              <a:rPr lang="en-US" smtClean="0"/>
              <a:t>‹#›</a:t>
            </a:fld>
            <a:endParaRPr lang="en-US"/>
          </a:p>
        </p:txBody>
      </p:sp>
    </p:spTree>
    <p:extLst>
      <p:ext uri="{BB962C8B-B14F-4D97-AF65-F5344CB8AC3E}">
        <p14:creationId xmlns:p14="http://schemas.microsoft.com/office/powerpoint/2010/main" val="2339084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10124-AB55-E6EF-CA87-5B83397DB0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C70C1E-2732-3F33-8AE1-FEEF345837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52EA33-F3FE-782F-9281-32B7B4F431DD}"/>
              </a:ext>
            </a:extLst>
          </p:cNvPr>
          <p:cNvSpPr>
            <a:spLocks noGrp="1"/>
          </p:cNvSpPr>
          <p:nvPr>
            <p:ph type="dt" sz="half" idx="10"/>
          </p:nvPr>
        </p:nvSpPr>
        <p:spPr/>
        <p:txBody>
          <a:bodyPr/>
          <a:lstStyle/>
          <a:p>
            <a:fld id="{A6711BEC-EDE3-4D57-8081-6F4F55FE1C0A}" type="datetimeFigureOut">
              <a:rPr lang="en-US" smtClean="0"/>
              <a:t>2024-07-24</a:t>
            </a:fld>
            <a:endParaRPr lang="en-US"/>
          </a:p>
        </p:txBody>
      </p:sp>
      <p:sp>
        <p:nvSpPr>
          <p:cNvPr id="5" name="Footer Placeholder 4">
            <a:extLst>
              <a:ext uri="{FF2B5EF4-FFF2-40B4-BE49-F238E27FC236}">
                <a16:creationId xmlns:a16="http://schemas.microsoft.com/office/drawing/2014/main" id="{52A9E93B-5B54-CF4B-C03B-421A5174D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FF7BE-E61D-1F78-647C-99956B811F79}"/>
              </a:ext>
            </a:extLst>
          </p:cNvPr>
          <p:cNvSpPr>
            <a:spLocks noGrp="1"/>
          </p:cNvSpPr>
          <p:nvPr>
            <p:ph type="sldNum" sz="quarter" idx="12"/>
          </p:nvPr>
        </p:nvSpPr>
        <p:spPr/>
        <p:txBody>
          <a:bodyPr/>
          <a:lstStyle/>
          <a:p>
            <a:fld id="{9699BB74-EFE0-4699-8BA7-7F4C2F2244CB}" type="slidenum">
              <a:rPr lang="en-US" smtClean="0"/>
              <a:t>‹#›</a:t>
            </a:fld>
            <a:endParaRPr lang="en-US"/>
          </a:p>
        </p:txBody>
      </p:sp>
    </p:spTree>
    <p:extLst>
      <p:ext uri="{BB962C8B-B14F-4D97-AF65-F5344CB8AC3E}">
        <p14:creationId xmlns:p14="http://schemas.microsoft.com/office/powerpoint/2010/main" val="617095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4CD34-ADF4-0F43-79E1-49A2190A75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BE8381-7940-1288-9BB1-CE001542CFC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418502-70E1-1868-C4CA-BBAD74343F82}"/>
              </a:ext>
            </a:extLst>
          </p:cNvPr>
          <p:cNvSpPr>
            <a:spLocks noGrp="1"/>
          </p:cNvSpPr>
          <p:nvPr>
            <p:ph type="dt" sz="half" idx="10"/>
          </p:nvPr>
        </p:nvSpPr>
        <p:spPr/>
        <p:txBody>
          <a:bodyPr/>
          <a:lstStyle/>
          <a:p>
            <a:fld id="{A6711BEC-EDE3-4D57-8081-6F4F55FE1C0A}" type="datetimeFigureOut">
              <a:rPr lang="en-US" smtClean="0"/>
              <a:t>2024-07-24</a:t>
            </a:fld>
            <a:endParaRPr lang="en-US"/>
          </a:p>
        </p:txBody>
      </p:sp>
      <p:sp>
        <p:nvSpPr>
          <p:cNvPr id="5" name="Footer Placeholder 4">
            <a:extLst>
              <a:ext uri="{FF2B5EF4-FFF2-40B4-BE49-F238E27FC236}">
                <a16:creationId xmlns:a16="http://schemas.microsoft.com/office/drawing/2014/main" id="{64B167B2-7949-ACB3-71C6-D9E9597CF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9712B-0A4F-6AA2-FF9E-9EF1E4426216}"/>
              </a:ext>
            </a:extLst>
          </p:cNvPr>
          <p:cNvSpPr>
            <a:spLocks noGrp="1"/>
          </p:cNvSpPr>
          <p:nvPr>
            <p:ph type="sldNum" sz="quarter" idx="12"/>
          </p:nvPr>
        </p:nvSpPr>
        <p:spPr/>
        <p:txBody>
          <a:bodyPr/>
          <a:lstStyle/>
          <a:p>
            <a:fld id="{9699BB74-EFE0-4699-8BA7-7F4C2F2244CB}" type="slidenum">
              <a:rPr lang="en-US" smtClean="0"/>
              <a:t>‹#›</a:t>
            </a:fld>
            <a:endParaRPr lang="en-US"/>
          </a:p>
        </p:txBody>
      </p:sp>
    </p:spTree>
    <p:extLst>
      <p:ext uri="{BB962C8B-B14F-4D97-AF65-F5344CB8AC3E}">
        <p14:creationId xmlns:p14="http://schemas.microsoft.com/office/powerpoint/2010/main" val="391600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325DF-D60A-D690-7DD8-04AA896016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CD65D4-A75D-5E86-5FDB-8286A57B49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49F269-BB6D-B285-E47C-0B637C9B0B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03578D-DA0B-CEA4-41A8-0D0A98476EAB}"/>
              </a:ext>
            </a:extLst>
          </p:cNvPr>
          <p:cNvSpPr>
            <a:spLocks noGrp="1"/>
          </p:cNvSpPr>
          <p:nvPr>
            <p:ph type="dt" sz="half" idx="10"/>
          </p:nvPr>
        </p:nvSpPr>
        <p:spPr/>
        <p:txBody>
          <a:bodyPr/>
          <a:lstStyle/>
          <a:p>
            <a:fld id="{A6711BEC-EDE3-4D57-8081-6F4F55FE1C0A}" type="datetimeFigureOut">
              <a:rPr lang="en-US" smtClean="0"/>
              <a:t>2024-07-24</a:t>
            </a:fld>
            <a:endParaRPr lang="en-US"/>
          </a:p>
        </p:txBody>
      </p:sp>
      <p:sp>
        <p:nvSpPr>
          <p:cNvPr id="6" name="Footer Placeholder 5">
            <a:extLst>
              <a:ext uri="{FF2B5EF4-FFF2-40B4-BE49-F238E27FC236}">
                <a16:creationId xmlns:a16="http://schemas.microsoft.com/office/drawing/2014/main" id="{C1AABAE6-9D10-6A75-DCFF-9D173D8D06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B02F91-7048-134B-6CAD-C2638749744A}"/>
              </a:ext>
            </a:extLst>
          </p:cNvPr>
          <p:cNvSpPr>
            <a:spLocks noGrp="1"/>
          </p:cNvSpPr>
          <p:nvPr>
            <p:ph type="sldNum" sz="quarter" idx="12"/>
          </p:nvPr>
        </p:nvSpPr>
        <p:spPr/>
        <p:txBody>
          <a:bodyPr/>
          <a:lstStyle/>
          <a:p>
            <a:fld id="{9699BB74-EFE0-4699-8BA7-7F4C2F2244CB}" type="slidenum">
              <a:rPr lang="en-US" smtClean="0"/>
              <a:t>‹#›</a:t>
            </a:fld>
            <a:endParaRPr lang="en-US"/>
          </a:p>
        </p:txBody>
      </p:sp>
    </p:spTree>
    <p:extLst>
      <p:ext uri="{BB962C8B-B14F-4D97-AF65-F5344CB8AC3E}">
        <p14:creationId xmlns:p14="http://schemas.microsoft.com/office/powerpoint/2010/main" val="1781196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B7351-0104-D0FC-9060-3BE1A3E529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5C747F-EAD9-95EE-5EAE-17F66476C2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8B9739-71F6-E7C9-42F6-C859E4C5AA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9327C7-5C1A-1405-47F3-BA55BF7192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F9B57C-6B9D-10B3-9F5B-32D16CB4AE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56753B-EE65-B705-32EA-AEF88168C7EE}"/>
              </a:ext>
            </a:extLst>
          </p:cNvPr>
          <p:cNvSpPr>
            <a:spLocks noGrp="1"/>
          </p:cNvSpPr>
          <p:nvPr>
            <p:ph type="dt" sz="half" idx="10"/>
          </p:nvPr>
        </p:nvSpPr>
        <p:spPr/>
        <p:txBody>
          <a:bodyPr/>
          <a:lstStyle/>
          <a:p>
            <a:fld id="{A6711BEC-EDE3-4D57-8081-6F4F55FE1C0A}" type="datetimeFigureOut">
              <a:rPr lang="en-US" smtClean="0"/>
              <a:t>2024-07-24</a:t>
            </a:fld>
            <a:endParaRPr lang="en-US"/>
          </a:p>
        </p:txBody>
      </p:sp>
      <p:sp>
        <p:nvSpPr>
          <p:cNvPr id="8" name="Footer Placeholder 7">
            <a:extLst>
              <a:ext uri="{FF2B5EF4-FFF2-40B4-BE49-F238E27FC236}">
                <a16:creationId xmlns:a16="http://schemas.microsoft.com/office/drawing/2014/main" id="{0B87B9B1-0370-F84D-2FB7-E9141258ED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F7A3AD-237C-5BCD-CD29-9D727A48977D}"/>
              </a:ext>
            </a:extLst>
          </p:cNvPr>
          <p:cNvSpPr>
            <a:spLocks noGrp="1"/>
          </p:cNvSpPr>
          <p:nvPr>
            <p:ph type="sldNum" sz="quarter" idx="12"/>
          </p:nvPr>
        </p:nvSpPr>
        <p:spPr/>
        <p:txBody>
          <a:bodyPr/>
          <a:lstStyle/>
          <a:p>
            <a:fld id="{9699BB74-EFE0-4699-8BA7-7F4C2F2244CB}" type="slidenum">
              <a:rPr lang="en-US" smtClean="0"/>
              <a:t>‹#›</a:t>
            </a:fld>
            <a:endParaRPr lang="en-US"/>
          </a:p>
        </p:txBody>
      </p:sp>
    </p:spTree>
    <p:extLst>
      <p:ext uri="{BB962C8B-B14F-4D97-AF65-F5344CB8AC3E}">
        <p14:creationId xmlns:p14="http://schemas.microsoft.com/office/powerpoint/2010/main" val="1653114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B5E7E-C3FD-170D-737A-3512D7195F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D34A2F-7B2F-E34D-AECB-53E736ABDF6F}"/>
              </a:ext>
            </a:extLst>
          </p:cNvPr>
          <p:cNvSpPr>
            <a:spLocks noGrp="1"/>
          </p:cNvSpPr>
          <p:nvPr>
            <p:ph type="dt" sz="half" idx="10"/>
          </p:nvPr>
        </p:nvSpPr>
        <p:spPr/>
        <p:txBody>
          <a:bodyPr/>
          <a:lstStyle/>
          <a:p>
            <a:fld id="{A6711BEC-EDE3-4D57-8081-6F4F55FE1C0A}" type="datetimeFigureOut">
              <a:rPr lang="en-US" smtClean="0"/>
              <a:t>2024-07-24</a:t>
            </a:fld>
            <a:endParaRPr lang="en-US"/>
          </a:p>
        </p:txBody>
      </p:sp>
      <p:sp>
        <p:nvSpPr>
          <p:cNvPr id="4" name="Footer Placeholder 3">
            <a:extLst>
              <a:ext uri="{FF2B5EF4-FFF2-40B4-BE49-F238E27FC236}">
                <a16:creationId xmlns:a16="http://schemas.microsoft.com/office/drawing/2014/main" id="{CE8B8332-0439-4FC2-9E39-FE79996109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E8018E-AC51-FC0A-6D92-AEEB329FFB6A}"/>
              </a:ext>
            </a:extLst>
          </p:cNvPr>
          <p:cNvSpPr>
            <a:spLocks noGrp="1"/>
          </p:cNvSpPr>
          <p:nvPr>
            <p:ph type="sldNum" sz="quarter" idx="12"/>
          </p:nvPr>
        </p:nvSpPr>
        <p:spPr/>
        <p:txBody>
          <a:bodyPr/>
          <a:lstStyle/>
          <a:p>
            <a:fld id="{9699BB74-EFE0-4699-8BA7-7F4C2F2244CB}" type="slidenum">
              <a:rPr lang="en-US" smtClean="0"/>
              <a:t>‹#›</a:t>
            </a:fld>
            <a:endParaRPr lang="en-US"/>
          </a:p>
        </p:txBody>
      </p:sp>
    </p:spTree>
    <p:extLst>
      <p:ext uri="{BB962C8B-B14F-4D97-AF65-F5344CB8AC3E}">
        <p14:creationId xmlns:p14="http://schemas.microsoft.com/office/powerpoint/2010/main" val="1984336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AACAD6-E041-DDD7-873F-94A49E044069}"/>
              </a:ext>
            </a:extLst>
          </p:cNvPr>
          <p:cNvSpPr>
            <a:spLocks noGrp="1"/>
          </p:cNvSpPr>
          <p:nvPr>
            <p:ph type="dt" sz="half" idx="10"/>
          </p:nvPr>
        </p:nvSpPr>
        <p:spPr/>
        <p:txBody>
          <a:bodyPr/>
          <a:lstStyle/>
          <a:p>
            <a:fld id="{A6711BEC-EDE3-4D57-8081-6F4F55FE1C0A}" type="datetimeFigureOut">
              <a:rPr lang="en-US" smtClean="0"/>
              <a:t>2024-07-24</a:t>
            </a:fld>
            <a:endParaRPr lang="en-US"/>
          </a:p>
        </p:txBody>
      </p:sp>
      <p:sp>
        <p:nvSpPr>
          <p:cNvPr id="3" name="Footer Placeholder 2">
            <a:extLst>
              <a:ext uri="{FF2B5EF4-FFF2-40B4-BE49-F238E27FC236}">
                <a16:creationId xmlns:a16="http://schemas.microsoft.com/office/drawing/2014/main" id="{A5C0CB8A-0FE2-95E6-994E-9460597949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8A35A6-4498-94DC-B2ED-86486876B105}"/>
              </a:ext>
            </a:extLst>
          </p:cNvPr>
          <p:cNvSpPr>
            <a:spLocks noGrp="1"/>
          </p:cNvSpPr>
          <p:nvPr>
            <p:ph type="sldNum" sz="quarter" idx="12"/>
          </p:nvPr>
        </p:nvSpPr>
        <p:spPr/>
        <p:txBody>
          <a:bodyPr/>
          <a:lstStyle/>
          <a:p>
            <a:fld id="{9699BB74-EFE0-4699-8BA7-7F4C2F2244CB}" type="slidenum">
              <a:rPr lang="en-US" smtClean="0"/>
              <a:t>‹#›</a:t>
            </a:fld>
            <a:endParaRPr lang="en-US"/>
          </a:p>
        </p:txBody>
      </p:sp>
    </p:spTree>
    <p:extLst>
      <p:ext uri="{BB962C8B-B14F-4D97-AF65-F5344CB8AC3E}">
        <p14:creationId xmlns:p14="http://schemas.microsoft.com/office/powerpoint/2010/main" val="3296902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603C-D51F-A407-A8D5-73335A6C0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66550-3A84-64F5-4916-90AF5BBDC6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C19E8D-76ED-FFC8-8D57-091F4868B8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F913CF-70EB-479E-D9B9-C223335CA18E}"/>
              </a:ext>
            </a:extLst>
          </p:cNvPr>
          <p:cNvSpPr>
            <a:spLocks noGrp="1"/>
          </p:cNvSpPr>
          <p:nvPr>
            <p:ph type="dt" sz="half" idx="10"/>
          </p:nvPr>
        </p:nvSpPr>
        <p:spPr/>
        <p:txBody>
          <a:bodyPr/>
          <a:lstStyle/>
          <a:p>
            <a:fld id="{A6711BEC-EDE3-4D57-8081-6F4F55FE1C0A}" type="datetimeFigureOut">
              <a:rPr lang="en-US" smtClean="0"/>
              <a:t>2024-07-24</a:t>
            </a:fld>
            <a:endParaRPr lang="en-US"/>
          </a:p>
        </p:txBody>
      </p:sp>
      <p:sp>
        <p:nvSpPr>
          <p:cNvPr id="6" name="Footer Placeholder 5">
            <a:extLst>
              <a:ext uri="{FF2B5EF4-FFF2-40B4-BE49-F238E27FC236}">
                <a16:creationId xmlns:a16="http://schemas.microsoft.com/office/drawing/2014/main" id="{07D7E8D0-E837-E9E5-6624-F3A4567E86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F62EEF-5497-74B9-AFF6-48969F14BE39}"/>
              </a:ext>
            </a:extLst>
          </p:cNvPr>
          <p:cNvSpPr>
            <a:spLocks noGrp="1"/>
          </p:cNvSpPr>
          <p:nvPr>
            <p:ph type="sldNum" sz="quarter" idx="12"/>
          </p:nvPr>
        </p:nvSpPr>
        <p:spPr/>
        <p:txBody>
          <a:bodyPr/>
          <a:lstStyle/>
          <a:p>
            <a:fld id="{9699BB74-EFE0-4699-8BA7-7F4C2F2244CB}" type="slidenum">
              <a:rPr lang="en-US" smtClean="0"/>
              <a:t>‹#›</a:t>
            </a:fld>
            <a:endParaRPr lang="en-US"/>
          </a:p>
        </p:txBody>
      </p:sp>
    </p:spTree>
    <p:extLst>
      <p:ext uri="{BB962C8B-B14F-4D97-AF65-F5344CB8AC3E}">
        <p14:creationId xmlns:p14="http://schemas.microsoft.com/office/powerpoint/2010/main" val="1117631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54EA5-683E-4739-4827-08BF71328F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3357AF-060C-D835-7A58-B7B0F211E1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070A0D-351E-F468-7D2A-905A91846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B30106-047A-0597-55D4-5F46876402E6}"/>
              </a:ext>
            </a:extLst>
          </p:cNvPr>
          <p:cNvSpPr>
            <a:spLocks noGrp="1"/>
          </p:cNvSpPr>
          <p:nvPr>
            <p:ph type="dt" sz="half" idx="10"/>
          </p:nvPr>
        </p:nvSpPr>
        <p:spPr/>
        <p:txBody>
          <a:bodyPr/>
          <a:lstStyle/>
          <a:p>
            <a:fld id="{A6711BEC-EDE3-4D57-8081-6F4F55FE1C0A}" type="datetimeFigureOut">
              <a:rPr lang="en-US" smtClean="0"/>
              <a:t>2024-07-24</a:t>
            </a:fld>
            <a:endParaRPr lang="en-US"/>
          </a:p>
        </p:txBody>
      </p:sp>
      <p:sp>
        <p:nvSpPr>
          <p:cNvPr id="6" name="Footer Placeholder 5">
            <a:extLst>
              <a:ext uri="{FF2B5EF4-FFF2-40B4-BE49-F238E27FC236}">
                <a16:creationId xmlns:a16="http://schemas.microsoft.com/office/drawing/2014/main" id="{624A8195-3645-A9E8-1261-CEA428D1B4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C01A71-9A89-D491-182B-6D478463F64B}"/>
              </a:ext>
            </a:extLst>
          </p:cNvPr>
          <p:cNvSpPr>
            <a:spLocks noGrp="1"/>
          </p:cNvSpPr>
          <p:nvPr>
            <p:ph type="sldNum" sz="quarter" idx="12"/>
          </p:nvPr>
        </p:nvSpPr>
        <p:spPr/>
        <p:txBody>
          <a:bodyPr/>
          <a:lstStyle/>
          <a:p>
            <a:fld id="{9699BB74-EFE0-4699-8BA7-7F4C2F2244CB}" type="slidenum">
              <a:rPr lang="en-US" smtClean="0"/>
              <a:t>‹#›</a:t>
            </a:fld>
            <a:endParaRPr lang="en-US"/>
          </a:p>
        </p:txBody>
      </p:sp>
    </p:spTree>
    <p:extLst>
      <p:ext uri="{BB962C8B-B14F-4D97-AF65-F5344CB8AC3E}">
        <p14:creationId xmlns:p14="http://schemas.microsoft.com/office/powerpoint/2010/main" val="1413889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140814-A3C9-E827-371C-0E7CE8DAF1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1CF9BF-2F03-6EDB-9F7A-2E561C065B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93268-445A-F6CC-A6C5-07473E3620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711BEC-EDE3-4D57-8081-6F4F55FE1C0A}" type="datetimeFigureOut">
              <a:rPr lang="en-US" smtClean="0"/>
              <a:t>2024-07-24</a:t>
            </a:fld>
            <a:endParaRPr lang="en-US"/>
          </a:p>
        </p:txBody>
      </p:sp>
      <p:sp>
        <p:nvSpPr>
          <p:cNvPr id="5" name="Footer Placeholder 4">
            <a:extLst>
              <a:ext uri="{FF2B5EF4-FFF2-40B4-BE49-F238E27FC236}">
                <a16:creationId xmlns:a16="http://schemas.microsoft.com/office/drawing/2014/main" id="{3F9933E7-3FBF-DF5F-F5F7-7D79D612DB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F5330F1-B39E-D904-F25D-A78CE4CC8B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99BB74-EFE0-4699-8BA7-7F4C2F2244CB}" type="slidenum">
              <a:rPr lang="en-US" smtClean="0"/>
              <a:t>‹#›</a:t>
            </a:fld>
            <a:endParaRPr lang="en-US"/>
          </a:p>
        </p:txBody>
      </p:sp>
    </p:spTree>
    <p:extLst>
      <p:ext uri="{BB962C8B-B14F-4D97-AF65-F5344CB8AC3E}">
        <p14:creationId xmlns:p14="http://schemas.microsoft.com/office/powerpoint/2010/main" val="10359905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xhere.com/en/photo/180299"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6462-D5C6-1919-D5FA-37CB41DD7D65}"/>
              </a:ext>
            </a:extLst>
          </p:cNvPr>
          <p:cNvSpPr>
            <a:spLocks noGrp="1"/>
          </p:cNvSpPr>
          <p:nvPr>
            <p:ph type="title"/>
          </p:nvPr>
        </p:nvSpPr>
        <p:spPr>
          <a:xfrm>
            <a:off x="838200" y="0"/>
            <a:ext cx="10515600" cy="942536"/>
          </a:xfrm>
        </p:spPr>
        <p:txBody>
          <a:bodyPr>
            <a:normAutofit/>
          </a:bodyPr>
          <a:lstStyle/>
          <a:p>
            <a:endParaRPr lang="en-US" dirty="0"/>
          </a:p>
        </p:txBody>
      </p:sp>
      <p:pic>
        <p:nvPicPr>
          <p:cNvPr id="5" name="Content Placeholder 4" descr="A group of people standing in front of a road with a map">
            <a:extLst>
              <a:ext uri="{FF2B5EF4-FFF2-40B4-BE49-F238E27FC236}">
                <a16:creationId xmlns:a16="http://schemas.microsoft.com/office/drawing/2014/main" id="{3BD2A3DC-8F9B-3109-3FB3-44304D5EF441}"/>
              </a:ext>
            </a:extLst>
          </p:cNvPr>
          <p:cNvPicPr>
            <a:picLocks noGrp="1" noChangeAspect="1"/>
          </p:cNvPicPr>
          <p:nvPr>
            <p:ph idx="1"/>
          </p:nvPr>
        </p:nvPicPr>
        <p:blipFill>
          <a:blip r:embed="rId2"/>
          <a:stretch>
            <a:fillRect/>
          </a:stretch>
        </p:blipFill>
        <p:spPr>
          <a:xfrm>
            <a:off x="0" y="0"/>
            <a:ext cx="12192000" cy="6858000"/>
          </a:xfrm>
        </p:spPr>
      </p:pic>
      <p:sp>
        <p:nvSpPr>
          <p:cNvPr id="6" name="Rectangle 5">
            <a:extLst>
              <a:ext uri="{FF2B5EF4-FFF2-40B4-BE49-F238E27FC236}">
                <a16:creationId xmlns:a16="http://schemas.microsoft.com/office/drawing/2014/main" id="{B5661C42-5DA2-3FD2-4BE2-ADAD22227B53}"/>
              </a:ext>
            </a:extLst>
          </p:cNvPr>
          <p:cNvSpPr/>
          <p:nvPr/>
        </p:nvSpPr>
        <p:spPr>
          <a:xfrm>
            <a:off x="0" y="0"/>
            <a:ext cx="12192000" cy="1343891"/>
          </a:xfrm>
          <a:prstGeom prst="rect">
            <a:avLst/>
          </a:prstGeom>
          <a:solidFill>
            <a:schemeClr val="accent1">
              <a:alpha val="7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latin typeface="Garamond" panose="02020404030301010803" pitchFamily="18" charset="0"/>
              </a:rPr>
              <a:t>California’s traffic volume analytics </a:t>
            </a:r>
          </a:p>
        </p:txBody>
      </p:sp>
    </p:spTree>
    <p:extLst>
      <p:ext uri="{BB962C8B-B14F-4D97-AF65-F5344CB8AC3E}">
        <p14:creationId xmlns:p14="http://schemas.microsoft.com/office/powerpoint/2010/main" val="1952751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erson sitting on a couch with a computer&#10;&#10;Description automatically generated">
            <a:extLst>
              <a:ext uri="{FF2B5EF4-FFF2-40B4-BE49-F238E27FC236}">
                <a16:creationId xmlns:a16="http://schemas.microsoft.com/office/drawing/2014/main" id="{353A5695-AA52-3F26-2D8A-D10EC02BD4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6573" y="10550"/>
            <a:ext cx="5305425" cy="6847450"/>
          </a:xfrm>
          <a:effectLst>
            <a:softEdge rad="254000"/>
          </a:effectLst>
        </p:spPr>
      </p:pic>
      <p:sp>
        <p:nvSpPr>
          <p:cNvPr id="8" name="TextBox 7">
            <a:extLst>
              <a:ext uri="{FF2B5EF4-FFF2-40B4-BE49-F238E27FC236}">
                <a16:creationId xmlns:a16="http://schemas.microsoft.com/office/drawing/2014/main" id="{577CA0C8-453E-80A7-F5B4-0C0B4F96FB43}"/>
              </a:ext>
            </a:extLst>
          </p:cNvPr>
          <p:cNvSpPr txBox="1"/>
          <p:nvPr/>
        </p:nvSpPr>
        <p:spPr>
          <a:xfrm>
            <a:off x="162232" y="181957"/>
            <a:ext cx="6724341" cy="6494085"/>
          </a:xfrm>
          <a:prstGeom prst="rect">
            <a:avLst/>
          </a:prstGeom>
          <a:noFill/>
        </p:spPr>
        <p:txBody>
          <a:bodyPr wrap="square" rtlCol="0">
            <a:spAutoFit/>
          </a:bodyPr>
          <a:lstStyle/>
          <a:p>
            <a:endParaRPr lang="en-US" sz="3200" dirty="0">
              <a:solidFill>
                <a:schemeClr val="accent1">
                  <a:lumMod val="75000"/>
                </a:schemeClr>
              </a:solidFill>
              <a:latin typeface="Fave Script Bold Pro" panose="020F0502020204030204" pitchFamily="2" charset="0"/>
            </a:endParaRPr>
          </a:p>
          <a:p>
            <a:pPr algn="l"/>
            <a:r>
              <a:rPr lang="en-US" sz="3200" b="1" i="0" dirty="0">
                <a:solidFill>
                  <a:schemeClr val="accent1">
                    <a:lumMod val="75000"/>
                  </a:schemeClr>
                </a:solidFill>
                <a:effectLst/>
                <a:highlight>
                  <a:srgbClr val="FFFFFF"/>
                </a:highlight>
                <a:latin typeface="Calibri" panose="020F0502020204030204" pitchFamily="34" charset="0"/>
                <a:cs typeface="Calibri" panose="020F0502020204030204" pitchFamily="34" charset="0"/>
              </a:rPr>
              <a:t>Thank You</a:t>
            </a:r>
          </a:p>
          <a:p>
            <a:pPr algn="l"/>
            <a:endParaRPr lang="en-US" sz="3200" b="0" i="0" dirty="0">
              <a:solidFill>
                <a:schemeClr val="accent1">
                  <a:lumMod val="75000"/>
                </a:schemeClr>
              </a:solidFill>
              <a:effectLst/>
              <a:highlight>
                <a:srgbClr val="FFFFFF"/>
              </a:highlight>
              <a:latin typeface="Calibri" panose="020F0502020204030204" pitchFamily="34" charset="0"/>
              <a:cs typeface="Calibri" panose="020F0502020204030204" pitchFamily="34" charset="0"/>
            </a:endParaRPr>
          </a:p>
          <a:p>
            <a:pPr algn="l"/>
            <a:r>
              <a:rPr lang="en-US" sz="3200" b="0" i="0" dirty="0">
                <a:solidFill>
                  <a:schemeClr val="accent1">
                    <a:lumMod val="75000"/>
                  </a:schemeClr>
                </a:solidFill>
                <a:effectLst/>
                <a:highlight>
                  <a:srgbClr val="FFFFFF"/>
                </a:highlight>
                <a:latin typeface="Calibri" panose="020F0502020204030204" pitchFamily="34" charset="0"/>
                <a:cs typeface="Calibri" panose="020F0502020204030204" pitchFamily="34" charset="0"/>
              </a:rPr>
              <a:t>I hope this presentation was successful in providing valuable insights. Your feedback is greatly appreciated, and I welcome any recommendations to improve my presentation skills. Thank you for taking the time to read through this presentation.</a:t>
            </a:r>
          </a:p>
          <a:p>
            <a:endParaRPr lang="en-US" sz="3200" dirty="0">
              <a:solidFill>
                <a:schemeClr val="accent1">
                  <a:lumMod val="75000"/>
                </a:schemeClr>
              </a:solidFill>
              <a:latin typeface="Fave Script Bold Pro" pitchFamily="2" charset="0"/>
            </a:endParaRPr>
          </a:p>
          <a:p>
            <a:endParaRPr lang="en-US" sz="3200" dirty="0">
              <a:solidFill>
                <a:schemeClr val="accent1">
                  <a:lumMod val="75000"/>
                </a:schemeClr>
              </a:solidFill>
              <a:latin typeface="Fave Script Bold Pro" panose="020F0502020204030204" pitchFamily="2" charset="0"/>
            </a:endParaRPr>
          </a:p>
          <a:p>
            <a:r>
              <a:rPr lang="en-US" sz="3200" dirty="0">
                <a:solidFill>
                  <a:schemeClr val="accent1">
                    <a:lumMod val="75000"/>
                  </a:schemeClr>
                </a:solidFill>
                <a:latin typeface="Fave Script Bold Pro" panose="020F0502020204030204" pitchFamily="2" charset="0"/>
              </a:rPr>
              <a:t>                                                                     Mahmoud Abou Elfadl</a:t>
            </a:r>
          </a:p>
        </p:txBody>
      </p:sp>
    </p:spTree>
    <p:extLst>
      <p:ext uri="{BB962C8B-B14F-4D97-AF65-F5344CB8AC3E}">
        <p14:creationId xmlns:p14="http://schemas.microsoft.com/office/powerpoint/2010/main" val="104086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383A7-30C4-C998-F6CE-D72BBA660ECF}"/>
              </a:ext>
            </a:extLst>
          </p:cNvPr>
          <p:cNvSpPr>
            <a:spLocks noGrp="1"/>
          </p:cNvSpPr>
          <p:nvPr>
            <p:ph type="title"/>
          </p:nvPr>
        </p:nvSpPr>
        <p:spPr>
          <a:xfrm>
            <a:off x="4037428" y="144511"/>
            <a:ext cx="7352713" cy="1325563"/>
          </a:xfrm>
        </p:spPr>
        <p:txBody>
          <a:bodyPr>
            <a:normAutofit/>
          </a:bodyPr>
          <a:lstStyle/>
          <a:p>
            <a:r>
              <a:rPr lang="en-US" sz="3200" b="1" dirty="0">
                <a:solidFill>
                  <a:schemeClr val="tx2">
                    <a:lumMod val="75000"/>
                    <a:lumOff val="25000"/>
                  </a:schemeClr>
                </a:solidFill>
                <a:latin typeface="Garamond" panose="02020404030301010803" pitchFamily="18" charset="0"/>
                <a:cs typeface="Calibri" panose="020F0502020204030204" pitchFamily="34" charset="0"/>
              </a:rPr>
              <a:t>              About California’s traffic volume </a:t>
            </a:r>
          </a:p>
        </p:txBody>
      </p:sp>
      <p:sp>
        <p:nvSpPr>
          <p:cNvPr id="3" name="Content Placeholder 2">
            <a:extLst>
              <a:ext uri="{FF2B5EF4-FFF2-40B4-BE49-F238E27FC236}">
                <a16:creationId xmlns:a16="http://schemas.microsoft.com/office/drawing/2014/main" id="{9F3E3AEB-EB85-D1C0-30EC-48B749CFC21F}"/>
              </a:ext>
            </a:extLst>
          </p:cNvPr>
          <p:cNvSpPr>
            <a:spLocks noGrp="1"/>
          </p:cNvSpPr>
          <p:nvPr>
            <p:ph idx="1"/>
          </p:nvPr>
        </p:nvSpPr>
        <p:spPr>
          <a:xfrm>
            <a:off x="4797084" y="1434905"/>
            <a:ext cx="7188590" cy="4771931"/>
          </a:xfrm>
        </p:spPr>
        <p:txBody>
          <a:bodyPr>
            <a:normAutofit fontScale="92500" lnSpcReduction="10000"/>
          </a:bodyPr>
          <a:lstStyle/>
          <a:p>
            <a:pPr marL="0" indent="0">
              <a:lnSpc>
                <a:spcPct val="150000"/>
              </a:lnSpc>
              <a:buNone/>
            </a:pPr>
            <a:r>
              <a:rPr lang="en-US" sz="2400" dirty="0">
                <a:solidFill>
                  <a:schemeClr val="accent1">
                    <a:lumMod val="75000"/>
                  </a:schemeClr>
                </a:solidFill>
                <a:latin typeface="Calibri" panose="020F0502020204030204" pitchFamily="34" charset="0"/>
                <a:cs typeface="Calibri" panose="020F0502020204030204" pitchFamily="34" charset="0"/>
              </a:rPr>
              <a:t>California’s traffic volume is substantial, with over 31 million registered vehicles traveling more than 32,000 million miles annually1. The state uses Annual Average Daily Traffic (AADT) to measure traffic, which is the total volume for the year divided by 365 days2. Traffic volumes are highest in urban areas, particularly during peak hours2. Caltrans provides detailed traffic counts for state highways, helping in planning and designing infrastructure2. Significant volume changes are tracked along routes to manage congestion and improve safety.</a:t>
            </a:r>
          </a:p>
        </p:txBody>
      </p:sp>
      <p:pic>
        <p:nvPicPr>
          <p:cNvPr id="5" name="Picture 4" descr="A high angle view of cars on a road">
            <a:extLst>
              <a:ext uri="{FF2B5EF4-FFF2-40B4-BE49-F238E27FC236}">
                <a16:creationId xmlns:a16="http://schemas.microsoft.com/office/drawing/2014/main" id="{76E4CFA1-BE3C-951F-7300-64DAD97B2BD9}"/>
              </a:ext>
            </a:extLst>
          </p:cNvPr>
          <p:cNvPicPr>
            <a:picLocks noChangeAspect="1"/>
          </p:cNvPicPr>
          <p:nvPr/>
        </p:nvPicPr>
        <p:blipFill>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06326" y="203981"/>
            <a:ext cx="4572000" cy="6450037"/>
          </a:xfrm>
          <a:prstGeom prst="rect">
            <a:avLst/>
          </a:prstGeom>
          <a:effectLst>
            <a:glow rad="127000">
              <a:schemeClr val="bg1"/>
            </a:glow>
            <a:softEdge rad="292100"/>
          </a:effectLst>
        </p:spPr>
      </p:pic>
      <p:sp>
        <p:nvSpPr>
          <p:cNvPr id="6" name="Rectangle: Beveled 5">
            <a:extLst>
              <a:ext uri="{FF2B5EF4-FFF2-40B4-BE49-F238E27FC236}">
                <a16:creationId xmlns:a16="http://schemas.microsoft.com/office/drawing/2014/main" id="{C00F8F5F-3FE8-52D9-C19C-28C8C942DBF3}"/>
              </a:ext>
            </a:extLst>
          </p:cNvPr>
          <p:cNvSpPr/>
          <p:nvPr/>
        </p:nvSpPr>
        <p:spPr>
          <a:xfrm>
            <a:off x="0" y="0"/>
            <a:ext cx="12192000" cy="144511"/>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Beveled 7">
            <a:extLst>
              <a:ext uri="{FF2B5EF4-FFF2-40B4-BE49-F238E27FC236}">
                <a16:creationId xmlns:a16="http://schemas.microsoft.com/office/drawing/2014/main" id="{B582A86A-CE40-909A-8C22-012AA0AD5F23}"/>
              </a:ext>
            </a:extLst>
          </p:cNvPr>
          <p:cNvSpPr/>
          <p:nvPr/>
        </p:nvSpPr>
        <p:spPr>
          <a:xfrm>
            <a:off x="0" y="6785744"/>
            <a:ext cx="12192000" cy="144511"/>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3650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AB9B-2F65-FD15-E7AC-1A05FCEB0031}"/>
              </a:ext>
            </a:extLst>
          </p:cNvPr>
          <p:cNvSpPr>
            <a:spLocks noGrp="1"/>
          </p:cNvSpPr>
          <p:nvPr>
            <p:ph type="title"/>
          </p:nvPr>
        </p:nvSpPr>
        <p:spPr>
          <a:xfrm>
            <a:off x="950741" y="519871"/>
            <a:ext cx="10515600" cy="675884"/>
          </a:xfrm>
        </p:spPr>
        <p:txBody>
          <a:bodyPr>
            <a:normAutofit/>
          </a:bodyPr>
          <a:lstStyle/>
          <a:p>
            <a:r>
              <a:rPr lang="en-US" sz="3600" b="1" dirty="0">
                <a:solidFill>
                  <a:schemeClr val="tx2">
                    <a:lumMod val="75000"/>
                    <a:lumOff val="25000"/>
                  </a:schemeClr>
                </a:solidFill>
                <a:latin typeface="Garamond" panose="02020404030301010803" pitchFamily="18" charset="0"/>
              </a:rPr>
              <a:t>OBJECTIVE</a:t>
            </a:r>
          </a:p>
        </p:txBody>
      </p:sp>
      <p:sp>
        <p:nvSpPr>
          <p:cNvPr id="3" name="Content Placeholder 2">
            <a:extLst>
              <a:ext uri="{FF2B5EF4-FFF2-40B4-BE49-F238E27FC236}">
                <a16:creationId xmlns:a16="http://schemas.microsoft.com/office/drawing/2014/main" id="{A917F6D7-F929-8C01-A89E-0CC4BB832A26}"/>
              </a:ext>
            </a:extLst>
          </p:cNvPr>
          <p:cNvSpPr>
            <a:spLocks noGrp="1"/>
          </p:cNvSpPr>
          <p:nvPr>
            <p:ph idx="1"/>
          </p:nvPr>
        </p:nvSpPr>
        <p:spPr>
          <a:xfrm>
            <a:off x="639972" y="1491175"/>
            <a:ext cx="11430107" cy="5261317"/>
          </a:xfrm>
        </p:spPr>
        <p:txBody>
          <a:bodyPr>
            <a:normAutofit/>
          </a:bodyPr>
          <a:lstStyle/>
          <a:p>
            <a:pPr algn="l">
              <a:lnSpc>
                <a:spcPct val="150000"/>
              </a:lnSpc>
              <a:buFont typeface="Arial" panose="020B0604020202020204" pitchFamily="34" charset="0"/>
              <a:buChar char="•"/>
            </a:pPr>
            <a:r>
              <a:rPr lang="en-US" sz="2400" b="0" i="0" dirty="0">
                <a:solidFill>
                  <a:schemeClr val="accent1">
                    <a:lumMod val="75000"/>
                  </a:schemeClr>
                </a:solidFill>
                <a:effectLst/>
                <a:highlight>
                  <a:srgbClr val="FFFFFF"/>
                </a:highlight>
                <a:latin typeface="Calibri" panose="020F0502020204030204" pitchFamily="34" charset="0"/>
                <a:cs typeface="Calibri" panose="020F0502020204030204" pitchFamily="34" charset="0"/>
              </a:rPr>
              <a:t>Conduct an in-depth analysis of traffic patterns and trends in California.</a:t>
            </a:r>
          </a:p>
          <a:p>
            <a:pPr algn="l">
              <a:lnSpc>
                <a:spcPct val="150000"/>
              </a:lnSpc>
              <a:buFont typeface="Arial" panose="020B0604020202020204" pitchFamily="34" charset="0"/>
              <a:buChar char="•"/>
            </a:pPr>
            <a:r>
              <a:rPr lang="en-US" sz="2400" b="0" i="0" dirty="0">
                <a:solidFill>
                  <a:schemeClr val="accent1">
                    <a:lumMod val="75000"/>
                  </a:schemeClr>
                </a:solidFill>
                <a:effectLst/>
                <a:highlight>
                  <a:srgbClr val="FFFFFF"/>
                </a:highlight>
                <a:latin typeface="Calibri" panose="020F0502020204030204" pitchFamily="34" charset="0"/>
                <a:cs typeface="Calibri" panose="020F0502020204030204" pitchFamily="34" charset="0"/>
              </a:rPr>
              <a:t>Assess the impact of traffic patterns on road safety and identify accident hotspots.</a:t>
            </a:r>
          </a:p>
          <a:p>
            <a:pPr algn="l">
              <a:lnSpc>
                <a:spcPct val="150000"/>
              </a:lnSpc>
              <a:buFont typeface="Arial" panose="020B0604020202020204" pitchFamily="34" charset="0"/>
              <a:buChar char="•"/>
            </a:pPr>
            <a:r>
              <a:rPr lang="en-US" sz="2400" b="0" i="0" dirty="0">
                <a:solidFill>
                  <a:schemeClr val="accent1">
                    <a:lumMod val="75000"/>
                  </a:schemeClr>
                </a:solidFill>
                <a:effectLst/>
                <a:highlight>
                  <a:srgbClr val="FFFFFF"/>
                </a:highlight>
                <a:latin typeface="Calibri" panose="020F0502020204030204" pitchFamily="34" charset="0"/>
                <a:cs typeface="Calibri" panose="020F0502020204030204" pitchFamily="34" charset="0"/>
              </a:rPr>
              <a:t>Provide actionable insights for infrastructure planning and develop traffic management strategies.</a:t>
            </a:r>
          </a:p>
          <a:p>
            <a:pPr algn="l">
              <a:lnSpc>
                <a:spcPct val="150000"/>
              </a:lnSpc>
              <a:buFont typeface="Arial" panose="020B0604020202020204" pitchFamily="34" charset="0"/>
              <a:buChar char="•"/>
            </a:pPr>
            <a:r>
              <a:rPr lang="en-US" sz="2400" b="0" i="0" dirty="0">
                <a:solidFill>
                  <a:schemeClr val="accent1">
                    <a:lumMod val="75000"/>
                  </a:schemeClr>
                </a:solidFill>
                <a:effectLst/>
                <a:highlight>
                  <a:srgbClr val="FFFFFF"/>
                </a:highlight>
                <a:latin typeface="Calibri" panose="020F0502020204030204" pitchFamily="34" charset="0"/>
                <a:cs typeface="Calibri" panose="020F0502020204030204" pitchFamily="34" charset="0"/>
              </a:rPr>
              <a:t>Assist policymakers in creating data-driven policies.</a:t>
            </a:r>
          </a:p>
          <a:p>
            <a:pPr algn="l">
              <a:lnSpc>
                <a:spcPct val="150000"/>
              </a:lnSpc>
              <a:buFont typeface="Arial" panose="020B0604020202020204" pitchFamily="34" charset="0"/>
              <a:buChar char="•"/>
            </a:pPr>
            <a:r>
              <a:rPr lang="en-US" sz="2400" b="0" i="0" dirty="0">
                <a:solidFill>
                  <a:schemeClr val="accent1">
                    <a:lumMod val="75000"/>
                  </a:schemeClr>
                </a:solidFill>
                <a:effectLst/>
                <a:highlight>
                  <a:srgbClr val="FFFFFF"/>
                </a:highlight>
                <a:latin typeface="Calibri" panose="020F0502020204030204" pitchFamily="34" charset="0"/>
                <a:cs typeface="Calibri" panose="020F0502020204030204" pitchFamily="34" charset="0"/>
              </a:rPr>
              <a:t>Foster community engagement by sharing findings and encouraging public participation in traffic safety initiatives.</a:t>
            </a:r>
          </a:p>
        </p:txBody>
      </p:sp>
      <p:sp>
        <p:nvSpPr>
          <p:cNvPr id="5" name="Rectangle: Rounded Corners 4">
            <a:extLst>
              <a:ext uri="{FF2B5EF4-FFF2-40B4-BE49-F238E27FC236}">
                <a16:creationId xmlns:a16="http://schemas.microsoft.com/office/drawing/2014/main" id="{649BB881-505C-A0EA-B580-2D36309D0004}"/>
              </a:ext>
            </a:extLst>
          </p:cNvPr>
          <p:cNvSpPr/>
          <p:nvPr/>
        </p:nvSpPr>
        <p:spPr>
          <a:xfrm>
            <a:off x="-34103" y="0"/>
            <a:ext cx="674076" cy="6858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6348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5E3A-3156-257E-DC4C-5C0B8D887B82}"/>
              </a:ext>
            </a:extLst>
          </p:cNvPr>
          <p:cNvSpPr>
            <a:spLocks noGrp="1"/>
          </p:cNvSpPr>
          <p:nvPr>
            <p:ph type="title"/>
          </p:nvPr>
        </p:nvSpPr>
        <p:spPr>
          <a:xfrm>
            <a:off x="1871002" y="126610"/>
            <a:ext cx="9482797" cy="998806"/>
          </a:xfrm>
        </p:spPr>
        <p:txBody>
          <a:bodyPr>
            <a:normAutofit/>
          </a:bodyPr>
          <a:lstStyle/>
          <a:p>
            <a:r>
              <a:rPr lang="en-US" sz="3600" b="1" i="0" dirty="0">
                <a:solidFill>
                  <a:schemeClr val="tx2">
                    <a:lumMod val="75000"/>
                    <a:lumOff val="25000"/>
                  </a:schemeClr>
                </a:solidFill>
                <a:effectLst/>
                <a:highlight>
                  <a:srgbClr val="FFFFFF"/>
                </a:highlight>
                <a:latin typeface="Garamond" panose="02020404030301010803" pitchFamily="18" charset="0"/>
              </a:rPr>
              <a:t>Key Factors Influencing Traffic Patterns</a:t>
            </a:r>
            <a:endParaRPr lang="en-US" sz="3600" dirty="0">
              <a:solidFill>
                <a:schemeClr val="tx2">
                  <a:lumMod val="75000"/>
                  <a:lumOff val="25000"/>
                </a:schemeClr>
              </a:solidFill>
              <a:latin typeface="Garamond" panose="02020404030301010803" pitchFamily="18" charset="0"/>
            </a:endParaRPr>
          </a:p>
        </p:txBody>
      </p:sp>
      <p:graphicFrame>
        <p:nvGraphicFramePr>
          <p:cNvPr id="4" name="Content Placeholder 3">
            <a:extLst>
              <a:ext uri="{FF2B5EF4-FFF2-40B4-BE49-F238E27FC236}">
                <a16:creationId xmlns:a16="http://schemas.microsoft.com/office/drawing/2014/main" id="{9E4FC01A-8DDB-EB31-A751-817DEC3FD24A}"/>
              </a:ext>
            </a:extLst>
          </p:cNvPr>
          <p:cNvGraphicFramePr>
            <a:graphicFrameLocks noGrp="1"/>
          </p:cNvGraphicFramePr>
          <p:nvPr>
            <p:ph idx="1"/>
            <p:extLst>
              <p:ext uri="{D42A27DB-BD31-4B8C-83A1-F6EECF244321}">
                <p14:modId xmlns:p14="http://schemas.microsoft.com/office/powerpoint/2010/main" val="3200074946"/>
              </p:ext>
            </p:extLst>
          </p:nvPr>
        </p:nvGraphicFramePr>
        <p:xfrm>
          <a:off x="725658" y="1125415"/>
          <a:ext cx="10515600" cy="49399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0401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9EEE238-EF5C-5AD9-8D5D-A2BC6047B7E7}"/>
              </a:ext>
            </a:extLst>
          </p:cNvPr>
          <p:cNvSpPr>
            <a:spLocks noGrp="1"/>
          </p:cNvSpPr>
          <p:nvPr>
            <p:ph type="subTitle" idx="1"/>
          </p:nvPr>
        </p:nvSpPr>
        <p:spPr>
          <a:xfrm>
            <a:off x="911597" y="4547113"/>
            <a:ext cx="10802471" cy="2236227"/>
          </a:xfrm>
        </p:spPr>
        <p:txBody>
          <a:bodyPr>
            <a:normAutofit/>
          </a:bodyPr>
          <a:lstStyle/>
          <a:p>
            <a:pPr marL="457200" marR="0" algn="l">
              <a:lnSpc>
                <a:spcPct val="107000"/>
              </a:lnSpc>
              <a:spcBef>
                <a:spcPts val="0"/>
              </a:spcBef>
              <a:spcAft>
                <a:spcPts val="800"/>
              </a:spcAft>
            </a:pPr>
            <a:r>
              <a:rPr lang="en-US" sz="600" kern="100" dirty="0">
                <a:solidFill>
                  <a:srgbClr val="262626"/>
                </a:solidFill>
                <a:effectLst/>
                <a:latin typeface="Arial" panose="020B0604020202020204" pitchFamily="34" charset="0"/>
                <a:ea typeface="Aptos" panose="020B0004020202020204" pitchFamily="34" charset="0"/>
                <a:cs typeface="Arial" panose="020B0604020202020204" pitchFamily="34" charset="0"/>
              </a:rPr>
              <a:t> </a:t>
            </a:r>
            <a:endParaRPr lang="en-US" sz="600" kern="100" dirty="0">
              <a:effectLst/>
              <a:latin typeface="Arial" panose="020B0604020202020204" pitchFamily="34" charset="0"/>
              <a:ea typeface="Aptos" panose="020B0004020202020204" pitchFamily="34" charset="0"/>
              <a:cs typeface="Arial" panose="020B0604020202020204" pitchFamily="34" charset="0"/>
            </a:endParaRPr>
          </a:p>
          <a:p>
            <a:pPr algn="l"/>
            <a:endParaRPr lang="en-US" sz="7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101DE25-E824-FBA2-C6E9-F35640417A3B}"/>
              </a:ext>
            </a:extLst>
          </p:cNvPr>
          <p:cNvPicPr>
            <a:picLocks noChangeAspect="1"/>
          </p:cNvPicPr>
          <p:nvPr/>
        </p:nvPicPr>
        <p:blipFill>
          <a:blip r:embed="rId3">
            <a:alphaModFix/>
          </a:blip>
          <a:stretch>
            <a:fillRect/>
          </a:stretch>
        </p:blipFill>
        <p:spPr>
          <a:xfrm>
            <a:off x="583419" y="1067751"/>
            <a:ext cx="6781800" cy="3175278"/>
          </a:xfrm>
          <a:prstGeom prst="rect">
            <a:avLst/>
          </a:prstGeom>
          <a:effectLst>
            <a:softEdge rad="76200"/>
          </a:effectLst>
        </p:spPr>
      </p:pic>
      <p:sp>
        <p:nvSpPr>
          <p:cNvPr id="7" name="TextBox 6">
            <a:extLst>
              <a:ext uri="{FF2B5EF4-FFF2-40B4-BE49-F238E27FC236}">
                <a16:creationId xmlns:a16="http://schemas.microsoft.com/office/drawing/2014/main" id="{8A3A5703-4D7A-EA3E-7C51-6D3043C96BA7}"/>
              </a:ext>
            </a:extLst>
          </p:cNvPr>
          <p:cNvSpPr txBox="1"/>
          <p:nvPr/>
        </p:nvSpPr>
        <p:spPr>
          <a:xfrm>
            <a:off x="824098" y="4926819"/>
            <a:ext cx="10543803" cy="1737335"/>
          </a:xfrm>
          <a:prstGeom prst="rect">
            <a:avLst/>
          </a:prstGeom>
          <a:noFill/>
        </p:spPr>
        <p:txBody>
          <a:bodyPr wrap="square" rtlCol="0">
            <a:spAutoFit/>
          </a:bodyPr>
          <a:lstStyle/>
          <a:p>
            <a:pPr marL="342900" marR="0" lvl="0" indent="-342900" algn="l">
              <a:lnSpc>
                <a:spcPct val="107000"/>
              </a:lnSpc>
              <a:spcBef>
                <a:spcPts val="0"/>
              </a:spcBef>
              <a:spcAft>
                <a:spcPts val="800"/>
              </a:spcAft>
              <a:buSzPts val="1000"/>
              <a:buFont typeface="Symbol" panose="05050102010706020507" pitchFamily="18" charset="2"/>
              <a:buChar char=""/>
              <a:tabLst>
                <a:tab pos="457200" algn="l"/>
              </a:tabLst>
            </a:pPr>
            <a: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t>Urban Planning: The data can help in planning infrastructure improvements to accommodate peak traffic periods.</a:t>
            </a:r>
          </a:p>
          <a:p>
            <a:pPr marL="342900" marR="0" lvl="0" indent="-342900" algn="l">
              <a:lnSpc>
                <a:spcPct val="107000"/>
              </a:lnSpc>
              <a:spcBef>
                <a:spcPts val="0"/>
              </a:spcBef>
              <a:spcAft>
                <a:spcPts val="800"/>
              </a:spcAft>
              <a:buSzPts val="1000"/>
              <a:buFont typeface="Symbol" panose="05050102010706020507" pitchFamily="18" charset="2"/>
              <a:buChar char=""/>
              <a:tabLst>
                <a:tab pos="457200" algn="l"/>
              </a:tabLst>
            </a:pPr>
            <a: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t>Business Logistics: Businesses can use this data to optimize delivery schedules and manage supply chains more effectively during high traffic months.</a:t>
            </a:r>
          </a:p>
          <a:p>
            <a:pPr marL="342900" marR="0" lvl="0" indent="-342900" algn="l">
              <a:lnSpc>
                <a:spcPct val="107000"/>
              </a:lnSpc>
              <a:spcBef>
                <a:spcPts val="0"/>
              </a:spcBef>
              <a:spcAft>
                <a:spcPts val="800"/>
              </a:spcAft>
              <a:buSzPts val="1000"/>
              <a:buFont typeface="Symbol" panose="05050102010706020507" pitchFamily="18" charset="2"/>
              <a:buChar char=""/>
              <a:tabLst>
                <a:tab pos="457200" algn="l"/>
              </a:tabLst>
            </a:pPr>
            <a: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t>Event Planning: Identifying peak traffic months can aid in planning events to either avoid congestion or capitalize on high traffic periods.</a:t>
            </a:r>
          </a:p>
          <a:p>
            <a:endParaRPr lang="en-US" sz="1200" dirty="0">
              <a:solidFill>
                <a:schemeClr val="accent1">
                  <a:lumMod val="75000"/>
                </a:schemeClr>
              </a:solidFill>
            </a:endParaRPr>
          </a:p>
        </p:txBody>
      </p:sp>
      <p:sp>
        <p:nvSpPr>
          <p:cNvPr id="8" name="TextBox 7">
            <a:extLst>
              <a:ext uri="{FF2B5EF4-FFF2-40B4-BE49-F238E27FC236}">
                <a16:creationId xmlns:a16="http://schemas.microsoft.com/office/drawing/2014/main" id="{BCFC77CE-5469-35C3-ABC2-C297EFF2E7E6}"/>
              </a:ext>
            </a:extLst>
          </p:cNvPr>
          <p:cNvSpPr txBox="1"/>
          <p:nvPr/>
        </p:nvSpPr>
        <p:spPr>
          <a:xfrm>
            <a:off x="1103532" y="196652"/>
            <a:ext cx="6781800" cy="523220"/>
          </a:xfrm>
          <a:prstGeom prst="rect">
            <a:avLst/>
          </a:prstGeom>
          <a:noFill/>
        </p:spPr>
        <p:txBody>
          <a:bodyPr wrap="square" rtlCol="0">
            <a:spAutoFit/>
          </a:bodyPr>
          <a:lstStyle/>
          <a:p>
            <a:r>
              <a:rPr lang="en-US" sz="2800" b="1" dirty="0">
                <a:solidFill>
                  <a:schemeClr val="tx2">
                    <a:lumMod val="75000"/>
                    <a:lumOff val="25000"/>
                  </a:schemeClr>
                </a:solidFill>
                <a:latin typeface="Garamond" panose="02020404030301010803" pitchFamily="18" charset="0"/>
              </a:rPr>
              <a:t>Traffic Volume by Date(Year/Month)</a:t>
            </a:r>
          </a:p>
        </p:txBody>
      </p:sp>
      <p:sp>
        <p:nvSpPr>
          <p:cNvPr id="12" name="Rectangle: Rounded Corners 11">
            <a:extLst>
              <a:ext uri="{FF2B5EF4-FFF2-40B4-BE49-F238E27FC236}">
                <a16:creationId xmlns:a16="http://schemas.microsoft.com/office/drawing/2014/main" id="{34FCCE0E-1471-C679-676C-664A315BFA43}"/>
              </a:ext>
            </a:extLst>
          </p:cNvPr>
          <p:cNvSpPr/>
          <p:nvPr/>
        </p:nvSpPr>
        <p:spPr>
          <a:xfrm>
            <a:off x="-34103" y="0"/>
            <a:ext cx="674076" cy="6858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55EC935-FCC2-6069-181E-9D1AD6775399}"/>
              </a:ext>
            </a:extLst>
          </p:cNvPr>
          <p:cNvSpPr/>
          <p:nvPr/>
        </p:nvSpPr>
        <p:spPr>
          <a:xfrm>
            <a:off x="7365219" y="0"/>
            <a:ext cx="4826781" cy="4395071"/>
          </a:xfrm>
          <a:prstGeom prst="rect">
            <a:avLst/>
          </a:prstGeom>
          <a:solidFill>
            <a:schemeClr val="accent1">
              <a:alpha val="86000"/>
            </a:schemeClr>
          </a:solidFill>
          <a:effectLst>
            <a:outerShdw blurRad="50800" dist="50800" algn="ctr" rotWithShape="0">
              <a:srgbClr val="000000">
                <a:alpha val="43137"/>
              </a:srgbClr>
            </a:outerShdw>
            <a:softEdge rad="762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en-US" sz="2000" b="1" kern="100" dirty="0">
                <a:solidFill>
                  <a:schemeClr val="bg1"/>
                </a:solidFill>
                <a:latin typeface="Calibri" panose="020F0502020204030204" pitchFamily="34" charset="0"/>
                <a:cs typeface="Calibri" panose="020F0502020204030204" pitchFamily="34" charset="0"/>
              </a:rPr>
              <a:t>KEY INSIGHTS</a:t>
            </a:r>
            <a:br>
              <a:rPr lang="en-US" sz="1600" b="1" kern="100" dirty="0">
                <a:solidFill>
                  <a:schemeClr val="bg1"/>
                </a:solidFill>
                <a:latin typeface="Calibri" panose="020F0502020204030204" pitchFamily="34" charset="0"/>
                <a:cs typeface="Calibri" panose="020F0502020204030204" pitchFamily="34" charset="0"/>
              </a:rPr>
            </a:br>
            <a:endParaRPr lang="en-US" sz="1600" b="1" kern="100" dirty="0">
              <a:solidFill>
                <a:schemeClr val="bg1"/>
              </a:solidFill>
              <a:latin typeface="Calibri" panose="020F0502020204030204" pitchFamily="34" charset="0"/>
              <a:cs typeface="Calibri" panose="020F0502020204030204" pitchFamily="34" charset="0"/>
            </a:endParaRPr>
          </a:p>
          <a:p>
            <a:pPr lvl="1"/>
            <a:r>
              <a:rPr lang="en-US" sz="1600" b="1" kern="100" dirty="0">
                <a:solidFill>
                  <a:schemeClr val="bg1"/>
                </a:solidFill>
                <a:latin typeface="Calibri" panose="020F0502020204030204" pitchFamily="34" charset="0"/>
                <a:cs typeface="Calibri" panose="020F0502020204030204" pitchFamily="34" charset="0"/>
              </a:rPr>
              <a:t>2015</a:t>
            </a:r>
            <a:r>
              <a:rPr lang="en-US" sz="1600" kern="100" dirty="0">
                <a:solidFill>
                  <a:schemeClr val="bg1"/>
                </a:solidFill>
                <a:latin typeface="Calibri" panose="020F0502020204030204" pitchFamily="34" charset="0"/>
                <a:cs typeface="Calibri" panose="020F0502020204030204" pitchFamily="34" charset="0"/>
              </a:rPr>
              <a:t>: Significant peak in October, likely due to a seasonal event or change in traffic patterns.</a:t>
            </a:r>
            <a:br>
              <a:rPr lang="en-US" sz="1600" kern="100" dirty="0">
                <a:solidFill>
                  <a:schemeClr val="bg1"/>
                </a:solidFill>
                <a:latin typeface="Calibri" panose="020F0502020204030204" pitchFamily="34" charset="0"/>
                <a:cs typeface="Calibri" panose="020F0502020204030204" pitchFamily="34" charset="0"/>
              </a:rPr>
            </a:br>
            <a:endParaRPr lang="en-US" sz="1600" kern="100" dirty="0">
              <a:solidFill>
                <a:schemeClr val="bg1"/>
              </a:solidFill>
              <a:latin typeface="Calibri" panose="020F0502020204030204" pitchFamily="34" charset="0"/>
              <a:cs typeface="Calibri" panose="020F0502020204030204" pitchFamily="34" charset="0"/>
            </a:endParaRPr>
          </a:p>
          <a:p>
            <a:pPr lvl="1"/>
            <a:r>
              <a:rPr lang="en-US" sz="1600" b="1" kern="100" dirty="0">
                <a:solidFill>
                  <a:schemeClr val="bg1"/>
                </a:solidFill>
                <a:latin typeface="Calibri" panose="020F0502020204030204" pitchFamily="34" charset="0"/>
                <a:cs typeface="Calibri" panose="020F0502020204030204" pitchFamily="34" charset="0"/>
              </a:rPr>
              <a:t>2017</a:t>
            </a:r>
            <a:r>
              <a:rPr lang="en-US" sz="1600" kern="100" dirty="0">
                <a:solidFill>
                  <a:schemeClr val="bg1"/>
                </a:solidFill>
                <a:latin typeface="Calibri" panose="020F0502020204030204" pitchFamily="34" charset="0"/>
                <a:cs typeface="Calibri" panose="020F0502020204030204" pitchFamily="34" charset="0"/>
              </a:rPr>
              <a:t>: Notable peak in March, suggesting a high traffic event or change during that period.</a:t>
            </a:r>
            <a:br>
              <a:rPr lang="en-US" sz="1600" kern="100" dirty="0">
                <a:solidFill>
                  <a:schemeClr val="bg1"/>
                </a:solidFill>
                <a:latin typeface="Calibri" panose="020F0502020204030204" pitchFamily="34" charset="0"/>
                <a:cs typeface="Calibri" panose="020F0502020204030204" pitchFamily="34" charset="0"/>
              </a:rPr>
            </a:br>
            <a:endParaRPr lang="en-US" sz="1600" kern="100" dirty="0">
              <a:solidFill>
                <a:schemeClr val="bg1"/>
              </a:solidFill>
              <a:latin typeface="Calibri" panose="020F0502020204030204" pitchFamily="34" charset="0"/>
              <a:cs typeface="Calibri" panose="020F0502020204030204" pitchFamily="34" charset="0"/>
            </a:endParaRPr>
          </a:p>
          <a:p>
            <a:pPr lvl="1"/>
            <a:r>
              <a:rPr lang="en-US" sz="1600" b="1" kern="100" dirty="0">
                <a:solidFill>
                  <a:schemeClr val="bg1"/>
                </a:solidFill>
                <a:latin typeface="Calibri" panose="020F0502020204030204" pitchFamily="34" charset="0"/>
                <a:cs typeface="Calibri" panose="020F0502020204030204" pitchFamily="34" charset="0"/>
              </a:rPr>
              <a:t>2018</a:t>
            </a:r>
            <a:r>
              <a:rPr lang="en-US" sz="1600" kern="100" dirty="0">
                <a:solidFill>
                  <a:schemeClr val="bg1"/>
                </a:solidFill>
                <a:latin typeface="Calibri" panose="020F0502020204030204" pitchFamily="34" charset="0"/>
                <a:cs typeface="Calibri" panose="020F0502020204030204" pitchFamily="34" charset="0"/>
              </a:rPr>
              <a:t>: Consistent increase in traffic volume, surpassing other years mid-year and maintaining higher volumes, indicating overall growth.</a:t>
            </a:r>
            <a:endParaRPr lang="en-US" sz="1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96600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9EEE238-EF5C-5AD9-8D5D-A2BC6047B7E7}"/>
              </a:ext>
            </a:extLst>
          </p:cNvPr>
          <p:cNvSpPr>
            <a:spLocks noGrp="1"/>
          </p:cNvSpPr>
          <p:nvPr>
            <p:ph type="subTitle" idx="1"/>
          </p:nvPr>
        </p:nvSpPr>
        <p:spPr>
          <a:xfrm>
            <a:off x="911597" y="4547113"/>
            <a:ext cx="10802471" cy="2236227"/>
          </a:xfrm>
        </p:spPr>
        <p:txBody>
          <a:bodyPr>
            <a:normAutofit/>
          </a:bodyPr>
          <a:lstStyle/>
          <a:p>
            <a:pPr marL="457200" marR="0" algn="l">
              <a:lnSpc>
                <a:spcPct val="107000"/>
              </a:lnSpc>
              <a:spcBef>
                <a:spcPts val="0"/>
              </a:spcBef>
              <a:spcAft>
                <a:spcPts val="800"/>
              </a:spcAft>
            </a:pPr>
            <a:r>
              <a:rPr lang="en-US" sz="600" kern="100" dirty="0">
                <a:solidFill>
                  <a:srgbClr val="262626"/>
                </a:solidFill>
                <a:effectLst/>
                <a:latin typeface="Arial" panose="020B0604020202020204" pitchFamily="34" charset="0"/>
                <a:ea typeface="Aptos" panose="020B0004020202020204" pitchFamily="34" charset="0"/>
                <a:cs typeface="Arial" panose="020B0604020202020204" pitchFamily="34" charset="0"/>
              </a:rPr>
              <a:t> </a:t>
            </a:r>
            <a:endParaRPr lang="en-US" sz="600" kern="100" dirty="0">
              <a:effectLst/>
              <a:latin typeface="Arial" panose="020B0604020202020204" pitchFamily="34" charset="0"/>
              <a:ea typeface="Aptos" panose="020B0004020202020204" pitchFamily="34" charset="0"/>
              <a:cs typeface="Arial" panose="020B0604020202020204" pitchFamily="34" charset="0"/>
            </a:endParaRPr>
          </a:p>
          <a:p>
            <a:pPr algn="l"/>
            <a:endParaRPr lang="en-US" sz="7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8A3A5703-4D7A-EA3E-7C51-6D3043C96BA7}"/>
              </a:ext>
            </a:extLst>
          </p:cNvPr>
          <p:cNvSpPr txBox="1"/>
          <p:nvPr/>
        </p:nvSpPr>
        <p:spPr>
          <a:xfrm>
            <a:off x="911597" y="4671254"/>
            <a:ext cx="11206871" cy="1901290"/>
          </a:xfrm>
          <a:prstGeom prst="rect">
            <a:avLst/>
          </a:prstGeom>
          <a:noFill/>
        </p:spPr>
        <p:txBody>
          <a:bodyPr wrap="square" rtlCol="0">
            <a:spAutoFit/>
          </a:bodyPr>
          <a:lstStyle/>
          <a:p>
            <a:pPr marL="0" marR="0" algn="l">
              <a:lnSpc>
                <a:spcPct val="107000"/>
              </a:lnSpc>
              <a:spcBef>
                <a:spcPts val="0"/>
              </a:spcBef>
              <a:spcAft>
                <a:spcPts val="800"/>
              </a:spcAft>
            </a:pPr>
            <a:b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br>
            <a: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t>     Urban Planning: The data can be used to improve road infrastructure and traffic signal timings to better manage peak traffic</a:t>
            </a:r>
            <a:b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br>
            <a: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t>     periods.</a:t>
            </a:r>
          </a:p>
          <a:p>
            <a:pPr marR="0" lvl="0" algn="l">
              <a:lnSpc>
                <a:spcPct val="107000"/>
              </a:lnSpc>
              <a:spcBef>
                <a:spcPts val="0"/>
              </a:spcBef>
              <a:spcAft>
                <a:spcPts val="800"/>
              </a:spcAft>
              <a:buSzPts val="1000"/>
              <a:tabLst>
                <a:tab pos="457200" algn="l"/>
              </a:tabLst>
            </a:pPr>
            <a: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t>     Public Transportation: Adjusting public transportation schedules to align with peak traffic times can enhance efficiency and</a:t>
            </a:r>
            <a:b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br>
            <a: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t>     reduce congestion.</a:t>
            </a:r>
          </a:p>
          <a:p>
            <a:pPr marR="0" lvl="0" algn="l">
              <a:lnSpc>
                <a:spcPct val="107000"/>
              </a:lnSpc>
              <a:spcBef>
                <a:spcPts val="0"/>
              </a:spcBef>
              <a:spcAft>
                <a:spcPts val="800"/>
              </a:spcAft>
              <a:buSzPts val="1000"/>
              <a:tabLst>
                <a:tab pos="457200" algn="l"/>
              </a:tabLst>
            </a:pPr>
            <a: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t>     Business Operations: Businesses can optimize delivery and service schedules based on traffic patterns to ensure timely</a:t>
            </a:r>
            <a:b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br>
            <a: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t>     operations.</a:t>
            </a:r>
            <a:endParaRPr lang="en-US" sz="1200" dirty="0">
              <a:solidFill>
                <a:schemeClr val="accent1">
                  <a:lumMod val="75000"/>
                </a:schemeClr>
              </a:solidFill>
            </a:endParaRPr>
          </a:p>
        </p:txBody>
      </p:sp>
      <p:sp>
        <p:nvSpPr>
          <p:cNvPr id="8" name="TextBox 7">
            <a:extLst>
              <a:ext uri="{FF2B5EF4-FFF2-40B4-BE49-F238E27FC236}">
                <a16:creationId xmlns:a16="http://schemas.microsoft.com/office/drawing/2014/main" id="{BCFC77CE-5469-35C3-ABC2-C297EFF2E7E6}"/>
              </a:ext>
            </a:extLst>
          </p:cNvPr>
          <p:cNvSpPr txBox="1"/>
          <p:nvPr/>
        </p:nvSpPr>
        <p:spPr>
          <a:xfrm>
            <a:off x="1103532" y="196652"/>
            <a:ext cx="6781800" cy="523220"/>
          </a:xfrm>
          <a:prstGeom prst="rect">
            <a:avLst/>
          </a:prstGeom>
          <a:noFill/>
        </p:spPr>
        <p:txBody>
          <a:bodyPr wrap="square" rtlCol="0">
            <a:spAutoFit/>
          </a:bodyPr>
          <a:lstStyle/>
          <a:p>
            <a:r>
              <a:rPr lang="en-US" sz="2800" b="1" dirty="0">
                <a:solidFill>
                  <a:schemeClr val="tx2">
                    <a:lumMod val="75000"/>
                    <a:lumOff val="25000"/>
                  </a:schemeClr>
                </a:solidFill>
                <a:latin typeface="Garamond" panose="02020404030301010803" pitchFamily="18" charset="0"/>
              </a:rPr>
              <a:t>Traffic Volume by Date(Day/Hour)</a:t>
            </a:r>
          </a:p>
        </p:txBody>
      </p:sp>
      <p:sp>
        <p:nvSpPr>
          <p:cNvPr id="12" name="Rectangle: Rounded Corners 11">
            <a:extLst>
              <a:ext uri="{FF2B5EF4-FFF2-40B4-BE49-F238E27FC236}">
                <a16:creationId xmlns:a16="http://schemas.microsoft.com/office/drawing/2014/main" id="{34FCCE0E-1471-C679-676C-664A315BFA43}"/>
              </a:ext>
            </a:extLst>
          </p:cNvPr>
          <p:cNvSpPr/>
          <p:nvPr/>
        </p:nvSpPr>
        <p:spPr>
          <a:xfrm>
            <a:off x="-34103" y="-1"/>
            <a:ext cx="674076" cy="68580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55EC935-FCC2-6069-181E-9D1AD6775399}"/>
              </a:ext>
            </a:extLst>
          </p:cNvPr>
          <p:cNvSpPr/>
          <p:nvPr/>
        </p:nvSpPr>
        <p:spPr>
          <a:xfrm>
            <a:off x="7241778" y="-351691"/>
            <a:ext cx="5320671" cy="4733016"/>
          </a:xfrm>
          <a:prstGeom prst="rect">
            <a:avLst/>
          </a:prstGeom>
          <a:effectLst>
            <a:softEdge rad="1651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en-US" b="1" kern="100" dirty="0">
                <a:solidFill>
                  <a:schemeClr val="bg1"/>
                </a:solidFill>
                <a:latin typeface="Calibri" panose="020F0502020204030204" pitchFamily="34" charset="0"/>
                <a:cs typeface="Calibri" panose="020F0502020204030204" pitchFamily="34" charset="0"/>
              </a:rPr>
              <a:t>KEY INSIGHTS</a:t>
            </a:r>
            <a:br>
              <a:rPr lang="en-US" sz="1400" b="1" kern="100" dirty="0">
                <a:solidFill>
                  <a:schemeClr val="bg1"/>
                </a:solidFill>
                <a:latin typeface="Calibri" panose="020F0502020204030204" pitchFamily="34" charset="0"/>
                <a:cs typeface="Calibri" panose="020F0502020204030204" pitchFamily="34" charset="0"/>
              </a:rPr>
            </a:br>
            <a:endParaRPr lang="en-US" sz="1400" b="1" kern="100" dirty="0">
              <a:solidFill>
                <a:schemeClr val="bg1"/>
              </a:solidFill>
              <a:latin typeface="Calibri" panose="020F0502020204030204" pitchFamily="34" charset="0"/>
              <a:cs typeface="Calibri" panose="020F0502020204030204" pitchFamily="34" charset="0"/>
            </a:endParaRPr>
          </a:p>
          <a:p>
            <a:pPr lvl="1"/>
            <a:r>
              <a:rPr lang="en-US" sz="1600" kern="100" dirty="0">
                <a:solidFill>
                  <a:schemeClr val="bg1"/>
                </a:solidFill>
                <a:latin typeface="Calibri" panose="020F0502020204030204" pitchFamily="34" charset="0"/>
                <a:cs typeface="Calibri" panose="020F0502020204030204" pitchFamily="34" charset="0"/>
              </a:rPr>
              <a:t>Peak Traffic Times: Higher traffic volumes are observed between 7 AM and  7 PM across most days, indicating rush hours.</a:t>
            </a:r>
          </a:p>
          <a:p>
            <a:pPr lvl="1"/>
            <a:endParaRPr lang="en-US" sz="1600" kern="100" dirty="0">
              <a:solidFill>
                <a:schemeClr val="bg1"/>
              </a:solidFill>
              <a:latin typeface="Calibri" panose="020F0502020204030204" pitchFamily="34" charset="0"/>
              <a:cs typeface="Calibri" panose="020F0502020204030204" pitchFamily="34" charset="0"/>
            </a:endParaRPr>
          </a:p>
          <a:p>
            <a:pPr lvl="1"/>
            <a:r>
              <a:rPr lang="en-US" sz="1600" kern="100" dirty="0">
                <a:solidFill>
                  <a:schemeClr val="bg1"/>
                </a:solidFill>
                <a:latin typeface="Calibri" panose="020F0502020204030204" pitchFamily="34" charset="0"/>
                <a:cs typeface="Calibri" panose="020F0502020204030204" pitchFamily="34" charset="0"/>
              </a:rPr>
              <a:t>Low Traffic Times: Late Night to Early Morning: Traffic volume is significantly lower from midnight to around 5 AM, suggesting minimal traffic during these hours.</a:t>
            </a:r>
          </a:p>
          <a:p>
            <a:pPr lvl="1"/>
            <a:endParaRPr lang="en-US" sz="1600" kern="100" dirty="0">
              <a:solidFill>
                <a:schemeClr val="bg1"/>
              </a:solidFill>
              <a:latin typeface="Calibri" panose="020F0502020204030204" pitchFamily="34" charset="0"/>
              <a:cs typeface="Calibri" panose="020F0502020204030204" pitchFamily="34" charset="0"/>
            </a:endParaRPr>
          </a:p>
          <a:p>
            <a:pPr lvl="1"/>
            <a:r>
              <a:rPr lang="en-US" sz="1600" kern="100" dirty="0">
                <a:solidFill>
                  <a:schemeClr val="bg1"/>
                </a:solidFill>
                <a:latin typeface="Calibri" panose="020F0502020204030204" pitchFamily="34" charset="0"/>
                <a:cs typeface="Calibri" panose="020F0502020204030204" pitchFamily="34" charset="0"/>
              </a:rPr>
              <a:t>Moderate traffic times :Between 7 PM and 12AM indicating normal traffic</a:t>
            </a:r>
            <a:endParaRPr lang="en-US" sz="1400" dirty="0">
              <a:solidFill>
                <a:schemeClr val="bg1"/>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0EDEDEF-24A0-6587-5552-570CE4E8324C}"/>
              </a:ext>
            </a:extLst>
          </p:cNvPr>
          <p:cNvPicPr>
            <a:picLocks noChangeAspect="1"/>
          </p:cNvPicPr>
          <p:nvPr/>
        </p:nvPicPr>
        <p:blipFill>
          <a:blip r:embed="rId3"/>
          <a:stretch>
            <a:fillRect/>
          </a:stretch>
        </p:blipFill>
        <p:spPr>
          <a:xfrm>
            <a:off x="736599" y="719873"/>
            <a:ext cx="6255043" cy="3785592"/>
          </a:xfrm>
          <a:prstGeom prst="rect">
            <a:avLst/>
          </a:prstGeom>
          <a:effectLst>
            <a:softEdge rad="190500"/>
          </a:effectLst>
        </p:spPr>
      </p:pic>
    </p:spTree>
    <p:extLst>
      <p:ext uri="{BB962C8B-B14F-4D97-AF65-F5344CB8AC3E}">
        <p14:creationId xmlns:p14="http://schemas.microsoft.com/office/powerpoint/2010/main" val="3354589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9EEE238-EF5C-5AD9-8D5D-A2BC6047B7E7}"/>
              </a:ext>
            </a:extLst>
          </p:cNvPr>
          <p:cNvSpPr>
            <a:spLocks noGrp="1"/>
          </p:cNvSpPr>
          <p:nvPr>
            <p:ph type="subTitle" idx="1"/>
          </p:nvPr>
        </p:nvSpPr>
        <p:spPr>
          <a:xfrm>
            <a:off x="911597" y="4547113"/>
            <a:ext cx="10802471" cy="2236227"/>
          </a:xfrm>
        </p:spPr>
        <p:txBody>
          <a:bodyPr>
            <a:normAutofit/>
          </a:bodyPr>
          <a:lstStyle/>
          <a:p>
            <a:pPr marL="457200" marR="0" algn="l">
              <a:lnSpc>
                <a:spcPct val="107000"/>
              </a:lnSpc>
              <a:spcBef>
                <a:spcPts val="0"/>
              </a:spcBef>
              <a:spcAft>
                <a:spcPts val="800"/>
              </a:spcAft>
            </a:pPr>
            <a:r>
              <a:rPr lang="en-US" sz="600" kern="100" dirty="0">
                <a:solidFill>
                  <a:srgbClr val="262626"/>
                </a:solidFill>
                <a:effectLst/>
                <a:latin typeface="Arial" panose="020B0604020202020204" pitchFamily="34" charset="0"/>
                <a:ea typeface="Aptos" panose="020B0004020202020204" pitchFamily="34" charset="0"/>
                <a:cs typeface="Arial" panose="020B0604020202020204" pitchFamily="34" charset="0"/>
              </a:rPr>
              <a:t> </a:t>
            </a:r>
            <a:endParaRPr lang="en-US" sz="600" kern="100" dirty="0">
              <a:effectLst/>
              <a:latin typeface="Arial" panose="020B0604020202020204" pitchFamily="34" charset="0"/>
              <a:ea typeface="Aptos" panose="020B0004020202020204" pitchFamily="34" charset="0"/>
              <a:cs typeface="Arial" panose="020B0604020202020204" pitchFamily="34" charset="0"/>
            </a:endParaRPr>
          </a:p>
          <a:p>
            <a:pPr algn="l"/>
            <a:endParaRPr lang="en-US" sz="7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8A3A5703-4D7A-EA3E-7C51-6D3043C96BA7}"/>
              </a:ext>
            </a:extLst>
          </p:cNvPr>
          <p:cNvSpPr txBox="1"/>
          <p:nvPr/>
        </p:nvSpPr>
        <p:spPr>
          <a:xfrm>
            <a:off x="736600" y="4860132"/>
            <a:ext cx="10802470" cy="1737335"/>
          </a:xfrm>
          <a:prstGeom prst="rect">
            <a:avLst/>
          </a:prstGeom>
          <a:noFill/>
        </p:spPr>
        <p:txBody>
          <a:bodyPr wrap="square" rtlCol="0">
            <a:spAutoFit/>
          </a:bodyPr>
          <a:lstStyle/>
          <a:p>
            <a:pPr marR="0" lvl="0" algn="l">
              <a:lnSpc>
                <a:spcPct val="107000"/>
              </a:lnSpc>
              <a:spcBef>
                <a:spcPts val="0"/>
              </a:spcBef>
              <a:spcAft>
                <a:spcPts val="800"/>
              </a:spcAft>
              <a:buSzPts val="1000"/>
              <a:tabLst>
                <a:tab pos="457200" algn="l"/>
              </a:tabLst>
            </a:pPr>
            <a: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t>        Urban Planning: The data can help in planning infrastructure improvements to accommodate peak traffic periods.</a:t>
            </a:r>
          </a:p>
          <a:p>
            <a:pPr marR="0" lvl="0" algn="l">
              <a:lnSpc>
                <a:spcPct val="107000"/>
              </a:lnSpc>
              <a:spcBef>
                <a:spcPts val="0"/>
              </a:spcBef>
              <a:spcAft>
                <a:spcPts val="800"/>
              </a:spcAft>
              <a:buSzPts val="1000"/>
              <a:tabLst>
                <a:tab pos="457200" algn="l"/>
              </a:tabLst>
            </a:pPr>
            <a: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t>        Business Logistics: Businesses can use this data to optimize delivery schedules and manage supply chains more</a:t>
            </a:r>
            <a:b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br>
            <a: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t>        effectively during high traffic months.</a:t>
            </a:r>
          </a:p>
          <a:p>
            <a:pPr marR="0" lvl="0" algn="l">
              <a:lnSpc>
                <a:spcPct val="107000"/>
              </a:lnSpc>
              <a:spcBef>
                <a:spcPts val="0"/>
              </a:spcBef>
              <a:spcAft>
                <a:spcPts val="800"/>
              </a:spcAft>
              <a:buSzPts val="1000"/>
              <a:tabLst>
                <a:tab pos="457200" algn="l"/>
              </a:tabLst>
            </a:pPr>
            <a: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t>        Event Planning: Identifying peak traffic months can aid in planning events to either avoid congestion or capitalize on</a:t>
            </a:r>
            <a:b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br>
            <a: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t>         high traffic periods.</a:t>
            </a:r>
          </a:p>
          <a:p>
            <a:endParaRPr lang="en-US" sz="1200" b="1" dirty="0">
              <a:solidFill>
                <a:schemeClr val="accent1">
                  <a:lumMod val="75000"/>
                </a:schemeClr>
              </a:solidFill>
            </a:endParaRPr>
          </a:p>
        </p:txBody>
      </p:sp>
      <p:sp>
        <p:nvSpPr>
          <p:cNvPr id="8" name="TextBox 7">
            <a:extLst>
              <a:ext uri="{FF2B5EF4-FFF2-40B4-BE49-F238E27FC236}">
                <a16:creationId xmlns:a16="http://schemas.microsoft.com/office/drawing/2014/main" id="{BCFC77CE-5469-35C3-ABC2-C297EFF2E7E6}"/>
              </a:ext>
            </a:extLst>
          </p:cNvPr>
          <p:cNvSpPr txBox="1"/>
          <p:nvPr/>
        </p:nvSpPr>
        <p:spPr>
          <a:xfrm>
            <a:off x="1103532" y="196652"/>
            <a:ext cx="6781800" cy="523220"/>
          </a:xfrm>
          <a:prstGeom prst="rect">
            <a:avLst/>
          </a:prstGeom>
          <a:noFill/>
        </p:spPr>
        <p:txBody>
          <a:bodyPr wrap="square" rtlCol="0">
            <a:spAutoFit/>
          </a:bodyPr>
          <a:lstStyle/>
          <a:p>
            <a:r>
              <a:rPr lang="en-US" sz="2800" b="1" dirty="0">
                <a:solidFill>
                  <a:schemeClr val="tx2">
                    <a:lumMod val="75000"/>
                    <a:lumOff val="25000"/>
                  </a:schemeClr>
                </a:solidFill>
                <a:latin typeface="Garamond" panose="02020404030301010803" pitchFamily="18" charset="0"/>
              </a:rPr>
              <a:t>Traffic Volume by Weather type</a:t>
            </a:r>
          </a:p>
        </p:txBody>
      </p:sp>
      <p:sp>
        <p:nvSpPr>
          <p:cNvPr id="12" name="Rectangle: Rounded Corners 11">
            <a:extLst>
              <a:ext uri="{FF2B5EF4-FFF2-40B4-BE49-F238E27FC236}">
                <a16:creationId xmlns:a16="http://schemas.microsoft.com/office/drawing/2014/main" id="{34FCCE0E-1471-C679-676C-664A315BFA43}"/>
              </a:ext>
            </a:extLst>
          </p:cNvPr>
          <p:cNvSpPr/>
          <p:nvPr/>
        </p:nvSpPr>
        <p:spPr>
          <a:xfrm>
            <a:off x="-34103" y="-52486"/>
            <a:ext cx="674076" cy="69104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55EC935-FCC2-6069-181E-9D1AD6775399}"/>
              </a:ext>
            </a:extLst>
          </p:cNvPr>
          <p:cNvSpPr/>
          <p:nvPr/>
        </p:nvSpPr>
        <p:spPr>
          <a:xfrm>
            <a:off x="6949440" y="-52486"/>
            <a:ext cx="5355189" cy="4726745"/>
          </a:xfrm>
          <a:prstGeom prst="rect">
            <a:avLst/>
          </a:prstGeom>
          <a:effectLst>
            <a:softEdge rad="762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en-US" b="1" kern="100" dirty="0">
                <a:solidFill>
                  <a:schemeClr val="bg1"/>
                </a:solidFill>
                <a:latin typeface="Calibri" panose="020F0502020204030204" pitchFamily="34" charset="0"/>
                <a:cs typeface="Calibri" panose="020F0502020204030204" pitchFamily="34" charset="0"/>
              </a:rPr>
              <a:t>KEY INSIGHTS</a:t>
            </a:r>
            <a:br>
              <a:rPr lang="en-US" sz="1400" b="1" kern="100" dirty="0">
                <a:solidFill>
                  <a:schemeClr val="bg1"/>
                </a:solidFill>
                <a:latin typeface="Calibri" panose="020F0502020204030204" pitchFamily="34" charset="0"/>
                <a:cs typeface="Calibri" panose="020F0502020204030204" pitchFamily="34" charset="0"/>
              </a:rPr>
            </a:br>
            <a:endParaRPr lang="en-US" sz="1400" b="1" kern="100" dirty="0">
              <a:solidFill>
                <a:schemeClr val="bg1"/>
              </a:solidFill>
              <a:latin typeface="Calibri" panose="020F0502020204030204" pitchFamily="34" charset="0"/>
              <a:cs typeface="Calibri" panose="020F0502020204030204" pitchFamily="34" charset="0"/>
            </a:endParaRPr>
          </a:p>
          <a:p>
            <a:pPr lvl="1"/>
            <a:r>
              <a:rPr lang="en-US" sz="1600" kern="100" dirty="0">
                <a:solidFill>
                  <a:schemeClr val="bg1"/>
                </a:solidFill>
                <a:latin typeface="Calibri" panose="020F0502020204030204" pitchFamily="34" charset="0"/>
                <a:cs typeface="Calibri" panose="020F0502020204030204" pitchFamily="34" charset="0"/>
              </a:rPr>
              <a:t>Clear Weather: Highest traffic volume, indicating more people are on the roads, Clear weather encourages higher traffic </a:t>
            </a:r>
            <a:br>
              <a:rPr lang="en-US" sz="1600" kern="100" dirty="0">
                <a:solidFill>
                  <a:schemeClr val="bg1"/>
                </a:solidFill>
                <a:latin typeface="Calibri" panose="020F0502020204030204" pitchFamily="34" charset="0"/>
                <a:cs typeface="Calibri" panose="020F0502020204030204" pitchFamily="34" charset="0"/>
              </a:rPr>
            </a:br>
            <a:endParaRPr lang="en-US" sz="1600" kern="100" dirty="0">
              <a:solidFill>
                <a:schemeClr val="bg1"/>
              </a:solidFill>
              <a:latin typeface="Calibri" panose="020F0502020204030204" pitchFamily="34" charset="0"/>
              <a:cs typeface="Calibri" panose="020F0502020204030204" pitchFamily="34" charset="0"/>
            </a:endParaRPr>
          </a:p>
          <a:p>
            <a:pPr lvl="1"/>
            <a:r>
              <a:rPr lang="en-US" sz="1600" kern="100" dirty="0">
                <a:solidFill>
                  <a:schemeClr val="bg1"/>
                </a:solidFill>
                <a:latin typeface="Calibri" panose="020F0502020204030204" pitchFamily="34" charset="0"/>
                <a:cs typeface="Calibri" panose="020F0502020204030204" pitchFamily="34" charset="0"/>
              </a:rPr>
              <a:t>Clouds and Rain: Moderate traffic volume, suggesting these conditions don’t deter traffic significantly but don’t encourage it as much as clear weather, : volumes, while severe weather conditions like snow and fog significantly reduce traffic.</a:t>
            </a:r>
          </a:p>
          <a:p>
            <a:pPr lvl="1"/>
            <a:endParaRPr lang="en-US" sz="1600" kern="100" dirty="0">
              <a:solidFill>
                <a:schemeClr val="bg1"/>
              </a:solidFill>
              <a:latin typeface="Calibri" panose="020F0502020204030204" pitchFamily="34" charset="0"/>
              <a:cs typeface="Calibri" panose="020F0502020204030204" pitchFamily="34" charset="0"/>
            </a:endParaRPr>
          </a:p>
          <a:p>
            <a:pPr lvl="1"/>
            <a:r>
              <a:rPr lang="en-US" sz="1600" kern="100" dirty="0">
                <a:solidFill>
                  <a:schemeClr val="bg1"/>
                </a:solidFill>
                <a:latin typeface="Calibri" panose="020F0502020204030204" pitchFamily="34" charset="0"/>
                <a:cs typeface="Calibri" panose="020F0502020204030204" pitchFamily="34" charset="0"/>
              </a:rPr>
              <a:t>Mist, Haze, and Drizzle: Lower traffic volume due to reduced visibility and potentially hazardous driving conditions.</a:t>
            </a:r>
          </a:p>
          <a:p>
            <a:pPr lvl="1"/>
            <a:endParaRPr lang="en-US" sz="1600" kern="100" dirty="0">
              <a:solidFill>
                <a:schemeClr val="bg1"/>
              </a:solidFill>
              <a:latin typeface="Calibri" panose="020F0502020204030204" pitchFamily="34" charset="0"/>
              <a:cs typeface="Calibri" panose="020F0502020204030204" pitchFamily="34" charset="0"/>
            </a:endParaRPr>
          </a:p>
          <a:p>
            <a:pPr lvl="1"/>
            <a:r>
              <a:rPr lang="en-US" sz="1600" kern="100" dirty="0">
                <a:solidFill>
                  <a:schemeClr val="bg1"/>
                </a:solidFill>
                <a:latin typeface="Calibri" panose="020F0502020204030204" pitchFamily="34" charset="0"/>
                <a:cs typeface="Calibri" panose="020F0502020204030204" pitchFamily="34" charset="0"/>
              </a:rPr>
              <a:t>Snow, Thunderstorm, and Fog: Lowest traffic volume, likely due to safety concerns and reduced visibility.</a:t>
            </a:r>
          </a:p>
        </p:txBody>
      </p:sp>
      <p:pic>
        <p:nvPicPr>
          <p:cNvPr id="9" name="Picture 8">
            <a:extLst>
              <a:ext uri="{FF2B5EF4-FFF2-40B4-BE49-F238E27FC236}">
                <a16:creationId xmlns:a16="http://schemas.microsoft.com/office/drawing/2014/main" id="{D0592229-C957-FDD6-3CEA-BC71786CE242}"/>
              </a:ext>
            </a:extLst>
          </p:cNvPr>
          <p:cNvPicPr>
            <a:picLocks noChangeAspect="1"/>
          </p:cNvPicPr>
          <p:nvPr/>
        </p:nvPicPr>
        <p:blipFill>
          <a:blip r:embed="rId3"/>
          <a:stretch>
            <a:fillRect/>
          </a:stretch>
        </p:blipFill>
        <p:spPr>
          <a:xfrm>
            <a:off x="736600" y="955997"/>
            <a:ext cx="5918093" cy="3165835"/>
          </a:xfrm>
          <a:prstGeom prst="rect">
            <a:avLst/>
          </a:prstGeom>
        </p:spPr>
      </p:pic>
    </p:spTree>
    <p:extLst>
      <p:ext uri="{BB962C8B-B14F-4D97-AF65-F5344CB8AC3E}">
        <p14:creationId xmlns:p14="http://schemas.microsoft.com/office/powerpoint/2010/main" val="6910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9EEE238-EF5C-5AD9-8D5D-A2BC6047B7E7}"/>
              </a:ext>
            </a:extLst>
          </p:cNvPr>
          <p:cNvSpPr>
            <a:spLocks noGrp="1"/>
          </p:cNvSpPr>
          <p:nvPr>
            <p:ph type="subTitle" idx="1"/>
          </p:nvPr>
        </p:nvSpPr>
        <p:spPr>
          <a:xfrm>
            <a:off x="911597" y="4547113"/>
            <a:ext cx="10802471" cy="2236227"/>
          </a:xfrm>
        </p:spPr>
        <p:txBody>
          <a:bodyPr>
            <a:normAutofit/>
          </a:bodyPr>
          <a:lstStyle/>
          <a:p>
            <a:pPr marL="457200" marR="0" algn="l">
              <a:lnSpc>
                <a:spcPct val="107000"/>
              </a:lnSpc>
              <a:spcBef>
                <a:spcPts val="0"/>
              </a:spcBef>
              <a:spcAft>
                <a:spcPts val="800"/>
              </a:spcAft>
            </a:pPr>
            <a:r>
              <a:rPr lang="en-US" sz="600" kern="100" dirty="0">
                <a:solidFill>
                  <a:srgbClr val="262626"/>
                </a:solidFill>
                <a:effectLst/>
                <a:latin typeface="Arial" panose="020B0604020202020204" pitchFamily="34" charset="0"/>
                <a:ea typeface="Aptos" panose="020B0004020202020204" pitchFamily="34" charset="0"/>
                <a:cs typeface="Arial" panose="020B0604020202020204" pitchFamily="34" charset="0"/>
              </a:rPr>
              <a:t> </a:t>
            </a:r>
            <a:endParaRPr lang="en-US" sz="600" kern="100" dirty="0">
              <a:effectLst/>
              <a:latin typeface="Arial" panose="020B0604020202020204" pitchFamily="34" charset="0"/>
              <a:ea typeface="Aptos" panose="020B0004020202020204" pitchFamily="34" charset="0"/>
              <a:cs typeface="Arial" panose="020B0604020202020204" pitchFamily="34" charset="0"/>
            </a:endParaRPr>
          </a:p>
          <a:p>
            <a:pPr algn="l"/>
            <a:endParaRPr lang="en-US" sz="7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8A3A5703-4D7A-EA3E-7C51-6D3043C96BA7}"/>
              </a:ext>
            </a:extLst>
          </p:cNvPr>
          <p:cNvSpPr txBox="1"/>
          <p:nvPr/>
        </p:nvSpPr>
        <p:spPr>
          <a:xfrm>
            <a:off x="653955" y="4951940"/>
            <a:ext cx="11538045" cy="2070439"/>
          </a:xfrm>
          <a:prstGeom prst="rect">
            <a:avLst/>
          </a:prstGeom>
          <a:noFill/>
        </p:spPr>
        <p:txBody>
          <a:bodyPr wrap="square" rtlCol="0">
            <a:spAutoFit/>
          </a:bodyPr>
          <a:lstStyle/>
          <a:p>
            <a:pPr marL="0" marR="0" algn="l">
              <a:lnSpc>
                <a:spcPct val="107000"/>
              </a:lnSpc>
              <a:spcBef>
                <a:spcPts val="0"/>
              </a:spcBef>
              <a:spcAft>
                <a:spcPts val="800"/>
              </a:spcAft>
            </a:pPr>
            <a:endPar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endParaRPr>
          </a:p>
          <a:p>
            <a:pPr marR="0" lvl="0" algn="l">
              <a:lnSpc>
                <a:spcPct val="107000"/>
              </a:lnSpc>
              <a:spcBef>
                <a:spcPts val="0"/>
              </a:spcBef>
              <a:spcAft>
                <a:spcPts val="800"/>
              </a:spcAft>
              <a:buSzPts val="1000"/>
              <a:tabLst>
                <a:tab pos="457200" algn="l"/>
              </a:tabLst>
            </a:pPr>
            <a: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t>     Urban Planning: The data can help in planning infrastructure improvements to accommodate peak traffic periods.</a:t>
            </a:r>
          </a:p>
          <a:p>
            <a:pPr marR="0" lvl="0" algn="l">
              <a:lnSpc>
                <a:spcPct val="107000"/>
              </a:lnSpc>
              <a:spcBef>
                <a:spcPts val="0"/>
              </a:spcBef>
              <a:spcAft>
                <a:spcPts val="800"/>
              </a:spcAft>
              <a:buSzPts val="1000"/>
              <a:tabLst>
                <a:tab pos="457200" algn="l"/>
              </a:tabLst>
            </a:pPr>
            <a: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t>     Business Logistics: Businesses can use this data to optimize delivery schedules and manage supply chains more effectively</a:t>
            </a:r>
            <a:b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br>
            <a: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t>     during high traffic months.</a:t>
            </a:r>
          </a:p>
          <a:p>
            <a:pPr marR="0" lvl="0" algn="l">
              <a:lnSpc>
                <a:spcPct val="107000"/>
              </a:lnSpc>
              <a:spcBef>
                <a:spcPts val="0"/>
              </a:spcBef>
              <a:spcAft>
                <a:spcPts val="800"/>
              </a:spcAft>
              <a:buSzPts val="1000"/>
              <a:tabLst>
                <a:tab pos="457200" algn="l"/>
              </a:tabLst>
            </a:pPr>
            <a: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t>     Event Planning: Identifying peak traffic months can aid in planning events to either avoid congestion or capitalize on high traffic</a:t>
            </a:r>
            <a:b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br>
            <a:r>
              <a:rPr lang="en-US" sz="1400" b="1" kern="100" dirty="0">
                <a:solidFill>
                  <a:schemeClr val="accent1">
                    <a:lumMod val="75000"/>
                  </a:schemeClr>
                </a:solidFill>
                <a:effectLst/>
                <a:latin typeface="Arial" panose="020B0604020202020204" pitchFamily="34" charset="0"/>
                <a:ea typeface="Aptos" panose="020B0004020202020204" pitchFamily="34" charset="0"/>
                <a:cs typeface="Arial" panose="020B0604020202020204" pitchFamily="34" charset="0"/>
              </a:rPr>
              <a:t>     periods.</a:t>
            </a:r>
          </a:p>
          <a:p>
            <a:endParaRPr lang="en-US" sz="1200" b="1" dirty="0">
              <a:solidFill>
                <a:schemeClr val="accent1">
                  <a:lumMod val="75000"/>
                </a:schemeClr>
              </a:solidFill>
            </a:endParaRPr>
          </a:p>
        </p:txBody>
      </p:sp>
      <p:sp>
        <p:nvSpPr>
          <p:cNvPr id="8" name="TextBox 7">
            <a:extLst>
              <a:ext uri="{FF2B5EF4-FFF2-40B4-BE49-F238E27FC236}">
                <a16:creationId xmlns:a16="http://schemas.microsoft.com/office/drawing/2014/main" id="{BCFC77CE-5469-35C3-ABC2-C297EFF2E7E6}"/>
              </a:ext>
            </a:extLst>
          </p:cNvPr>
          <p:cNvSpPr txBox="1"/>
          <p:nvPr/>
        </p:nvSpPr>
        <p:spPr>
          <a:xfrm>
            <a:off x="779068" y="129900"/>
            <a:ext cx="6781800" cy="523220"/>
          </a:xfrm>
          <a:prstGeom prst="rect">
            <a:avLst/>
          </a:prstGeom>
          <a:noFill/>
        </p:spPr>
        <p:txBody>
          <a:bodyPr wrap="square" rtlCol="0">
            <a:spAutoFit/>
          </a:bodyPr>
          <a:lstStyle/>
          <a:p>
            <a:r>
              <a:rPr lang="en-US" sz="2800" b="1" dirty="0">
                <a:solidFill>
                  <a:schemeClr val="tx2">
                    <a:lumMod val="75000"/>
                    <a:lumOff val="25000"/>
                  </a:schemeClr>
                </a:solidFill>
                <a:latin typeface="Garamond" panose="02020404030301010803" pitchFamily="18" charset="0"/>
              </a:rPr>
              <a:t>Traffic Volume by holidays in US </a:t>
            </a:r>
          </a:p>
        </p:txBody>
      </p:sp>
      <p:sp>
        <p:nvSpPr>
          <p:cNvPr id="12" name="Rectangle: Rounded Corners 11">
            <a:extLst>
              <a:ext uri="{FF2B5EF4-FFF2-40B4-BE49-F238E27FC236}">
                <a16:creationId xmlns:a16="http://schemas.microsoft.com/office/drawing/2014/main" id="{34FCCE0E-1471-C679-676C-664A315BFA43}"/>
              </a:ext>
            </a:extLst>
          </p:cNvPr>
          <p:cNvSpPr/>
          <p:nvPr/>
        </p:nvSpPr>
        <p:spPr>
          <a:xfrm>
            <a:off x="-34103" y="0"/>
            <a:ext cx="674076" cy="6858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55EC935-FCC2-6069-181E-9D1AD6775399}"/>
              </a:ext>
            </a:extLst>
          </p:cNvPr>
          <p:cNvSpPr/>
          <p:nvPr/>
        </p:nvSpPr>
        <p:spPr>
          <a:xfrm>
            <a:off x="6096000" y="-1"/>
            <a:ext cx="6082020" cy="4951941"/>
          </a:xfrm>
          <a:prstGeom prst="rect">
            <a:avLst/>
          </a:prstGeom>
          <a:solidFill>
            <a:schemeClr val="accent1"/>
          </a:solidFill>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en-US" b="1" kern="100" dirty="0">
                <a:solidFill>
                  <a:schemeClr val="bg1"/>
                </a:solidFill>
                <a:latin typeface="Calibri" panose="020F0502020204030204" pitchFamily="34" charset="0"/>
                <a:cs typeface="Calibri" panose="020F0502020204030204" pitchFamily="34" charset="0"/>
              </a:rPr>
              <a:t>KEY INSIGHTS</a:t>
            </a:r>
            <a:br>
              <a:rPr lang="en-US" sz="1400" b="1" kern="100" dirty="0">
                <a:solidFill>
                  <a:schemeClr val="bg1"/>
                </a:solidFill>
                <a:latin typeface="Calibri" panose="020F0502020204030204" pitchFamily="34" charset="0"/>
                <a:cs typeface="Calibri" panose="020F0502020204030204" pitchFamily="34" charset="0"/>
              </a:rPr>
            </a:br>
            <a:endParaRPr lang="en-US" sz="1400" b="1" kern="100" dirty="0">
              <a:solidFill>
                <a:schemeClr val="bg1"/>
              </a:solidFill>
              <a:latin typeface="Calibri" panose="020F0502020204030204" pitchFamily="34" charset="0"/>
              <a:cs typeface="Calibri" panose="020F0502020204030204" pitchFamily="34" charset="0"/>
            </a:endParaRPr>
          </a:p>
          <a:p>
            <a:pPr lvl="1"/>
            <a:r>
              <a:rPr lang="en-US" sz="1600" kern="100" dirty="0">
                <a:solidFill>
                  <a:schemeClr val="bg1"/>
                </a:solidFill>
                <a:latin typeface="Calibri" panose="020F0502020204030204" pitchFamily="34" charset="0"/>
                <a:cs typeface="Calibri" panose="020F0502020204030204" pitchFamily="34" charset="0"/>
              </a:rPr>
              <a:t>New Year’s Day: Highest traffic volume, indicating significant travel or activities.</a:t>
            </a:r>
          </a:p>
          <a:p>
            <a:pPr lvl="1"/>
            <a:r>
              <a:rPr lang="en-US" sz="1600" kern="100" dirty="0">
                <a:solidFill>
                  <a:schemeClr val="bg1"/>
                </a:solidFill>
                <a:latin typeface="Calibri" panose="020F0502020204030204" pitchFamily="34" charset="0"/>
                <a:cs typeface="Calibri" panose="020F0502020204030204" pitchFamily="34" charset="0"/>
              </a:rPr>
              <a:t>Labor Day: Second highest traffic volume, suggesting many people travel or engage in activities.</a:t>
            </a:r>
          </a:p>
          <a:p>
            <a:pPr lvl="1"/>
            <a:r>
              <a:rPr lang="en-US" sz="1600" kern="100" dirty="0">
                <a:solidFill>
                  <a:schemeClr val="bg1"/>
                </a:solidFill>
                <a:latin typeface="Calibri" panose="020F0502020204030204" pitchFamily="34" charset="0"/>
                <a:cs typeface="Calibri" panose="020F0502020204030204" pitchFamily="34" charset="0"/>
              </a:rPr>
              <a:t>Thanksgiving Day, Memorial Day, Christmas Day, and Independence Day: Moderate to high traffic volumes, reflecting family gatherings and travel traditions.</a:t>
            </a:r>
          </a:p>
          <a:p>
            <a:pPr lvl="1"/>
            <a:r>
              <a:rPr lang="en-US" sz="1600" kern="100" dirty="0">
                <a:solidFill>
                  <a:schemeClr val="bg1"/>
                </a:solidFill>
                <a:latin typeface="Calibri" panose="020F0502020204030204" pitchFamily="34" charset="0"/>
                <a:cs typeface="Calibri" panose="020F0502020204030204" pitchFamily="34" charset="0"/>
              </a:rPr>
              <a:t>Other Holidays: Lower traffic volumes compared to major holidays, including Columbus Day, Martin Luther King Jr. Day, Veterans Day, and Washington’s Birthday.</a:t>
            </a:r>
          </a:p>
          <a:p>
            <a:pPr lvl="1"/>
            <a:endParaRPr lang="en-US" sz="1600" kern="100" dirty="0">
              <a:solidFill>
                <a:schemeClr val="bg1"/>
              </a:solidFill>
              <a:latin typeface="Calibri" panose="020F0502020204030204" pitchFamily="34" charset="0"/>
              <a:cs typeface="Calibri" panose="020F0502020204030204" pitchFamily="34" charset="0"/>
            </a:endParaRPr>
          </a:p>
          <a:p>
            <a:pPr lvl="1"/>
            <a:r>
              <a:rPr lang="en-US" sz="1600" b="1" kern="100" dirty="0">
                <a:solidFill>
                  <a:schemeClr val="bg1"/>
                </a:solidFill>
                <a:latin typeface="Calibri" panose="020F0502020204030204" pitchFamily="34" charset="0"/>
                <a:cs typeface="Calibri" panose="020F0502020204030204" pitchFamily="34" charset="0"/>
              </a:rPr>
              <a:t>Holiday Travel Patterns: Major holidays like New Year’s Day, Labor Day, Thanksgiving, and Memorial Day see significant increases in traffic volume due to travel and celebrations.</a:t>
            </a:r>
          </a:p>
          <a:p>
            <a:pPr lvl="1"/>
            <a:r>
              <a:rPr lang="en-US" sz="1600" b="1" kern="100" dirty="0">
                <a:solidFill>
                  <a:schemeClr val="bg1"/>
                </a:solidFill>
                <a:latin typeface="Calibri" panose="020F0502020204030204" pitchFamily="34" charset="0"/>
                <a:cs typeface="Calibri" panose="020F0502020204030204" pitchFamily="34" charset="0"/>
              </a:rPr>
              <a:t>Seasonal Variations: Traffic volumes vary significantly across different holidays, reflecting seasonal travel patterns and holiday-specific activities.</a:t>
            </a:r>
          </a:p>
        </p:txBody>
      </p:sp>
      <p:pic>
        <p:nvPicPr>
          <p:cNvPr id="4" name="Picture 3">
            <a:extLst>
              <a:ext uri="{FF2B5EF4-FFF2-40B4-BE49-F238E27FC236}">
                <a16:creationId xmlns:a16="http://schemas.microsoft.com/office/drawing/2014/main" id="{1CA7E3A4-F9ED-99A7-7E53-C8226E9CFCC8}"/>
              </a:ext>
            </a:extLst>
          </p:cNvPr>
          <p:cNvPicPr>
            <a:picLocks noChangeAspect="1"/>
          </p:cNvPicPr>
          <p:nvPr/>
        </p:nvPicPr>
        <p:blipFill>
          <a:blip r:embed="rId3"/>
          <a:stretch>
            <a:fillRect/>
          </a:stretch>
        </p:blipFill>
        <p:spPr>
          <a:xfrm>
            <a:off x="1103532" y="653120"/>
            <a:ext cx="4486031" cy="3986824"/>
          </a:xfrm>
          <a:prstGeom prst="rect">
            <a:avLst/>
          </a:prstGeom>
        </p:spPr>
      </p:pic>
    </p:spTree>
    <p:extLst>
      <p:ext uri="{BB962C8B-B14F-4D97-AF65-F5344CB8AC3E}">
        <p14:creationId xmlns:p14="http://schemas.microsoft.com/office/powerpoint/2010/main" val="1237387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CA14-0F89-D0D6-8C43-C93AAF99D516}"/>
              </a:ext>
            </a:extLst>
          </p:cNvPr>
          <p:cNvSpPr>
            <a:spLocks noGrp="1"/>
          </p:cNvSpPr>
          <p:nvPr>
            <p:ph type="title"/>
          </p:nvPr>
        </p:nvSpPr>
        <p:spPr>
          <a:xfrm>
            <a:off x="838200" y="103239"/>
            <a:ext cx="4780935" cy="855406"/>
          </a:xfrm>
        </p:spPr>
        <p:txBody>
          <a:bodyPr>
            <a:normAutofit/>
          </a:bodyPr>
          <a:lstStyle/>
          <a:p>
            <a:pPr algn="ctr"/>
            <a:r>
              <a:rPr lang="en-US" b="1" dirty="0">
                <a:solidFill>
                  <a:schemeClr val="accent4">
                    <a:lumMod val="75000"/>
                  </a:schemeClr>
                </a:solidFill>
                <a:latin typeface="Garamond" panose="02020404030301010803" pitchFamily="18" charset="0"/>
                <a:cs typeface="Calibri" panose="020F0502020204030204" pitchFamily="34" charset="0"/>
              </a:rPr>
              <a:t>Recommendations</a:t>
            </a:r>
            <a:r>
              <a:rPr lang="en-US" dirty="0">
                <a:solidFill>
                  <a:schemeClr val="accent4">
                    <a:lumMod val="75000"/>
                  </a:schemeClr>
                </a:solidFill>
                <a:latin typeface="Garamond" panose="02020404030301010803" pitchFamily="18" charset="0"/>
                <a:cs typeface="Calibri" panose="020F0502020204030204" pitchFamily="34" charset="0"/>
              </a:rPr>
              <a:t> </a:t>
            </a:r>
          </a:p>
        </p:txBody>
      </p:sp>
      <p:graphicFrame>
        <p:nvGraphicFramePr>
          <p:cNvPr id="6" name="Content Placeholder 5">
            <a:extLst>
              <a:ext uri="{FF2B5EF4-FFF2-40B4-BE49-F238E27FC236}">
                <a16:creationId xmlns:a16="http://schemas.microsoft.com/office/drawing/2014/main" id="{12CBE667-32C9-E3D7-18D8-F8135BBCF0D2}"/>
              </a:ext>
            </a:extLst>
          </p:cNvPr>
          <p:cNvGraphicFramePr>
            <a:graphicFrameLocks noGrp="1"/>
          </p:cNvGraphicFramePr>
          <p:nvPr>
            <p:ph idx="1"/>
            <p:extLst>
              <p:ext uri="{D42A27DB-BD31-4B8C-83A1-F6EECF244321}">
                <p14:modId xmlns:p14="http://schemas.microsoft.com/office/powerpoint/2010/main" val="3281196558"/>
              </p:ext>
            </p:extLst>
          </p:nvPr>
        </p:nvGraphicFramePr>
        <p:xfrm>
          <a:off x="838200" y="958645"/>
          <a:ext cx="10515600" cy="5218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161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5074</TotalTime>
  <Words>1056</Words>
  <Application>Microsoft Office PowerPoint</Application>
  <PresentationFormat>Widescreen</PresentationFormat>
  <Paragraphs>80</Paragraphs>
  <Slides>10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Aptos Display</vt:lpstr>
      <vt:lpstr>Arial</vt:lpstr>
      <vt:lpstr>Calibri</vt:lpstr>
      <vt:lpstr>Fave Script Bold Pro</vt:lpstr>
      <vt:lpstr>Garamond</vt:lpstr>
      <vt:lpstr>Symbol</vt:lpstr>
      <vt:lpstr>Office Theme</vt:lpstr>
      <vt:lpstr>PowerPoint Presentation</vt:lpstr>
      <vt:lpstr>              About California’s traffic volume </vt:lpstr>
      <vt:lpstr>OBJECTIVE</vt:lpstr>
      <vt:lpstr>Key Factors Influencing Traffic Patterns</vt:lpstr>
      <vt:lpstr>PowerPoint Presentation</vt:lpstr>
      <vt:lpstr>PowerPoint Presentation</vt:lpstr>
      <vt:lpstr>PowerPoint Presentation</vt:lpstr>
      <vt:lpstr>PowerPoint Presentation</vt:lpstr>
      <vt:lpstr>Recommendations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mahmoud abo</dc:creator>
  <cp:lastModifiedBy>mahmoud abo</cp:lastModifiedBy>
  <cp:revision>3</cp:revision>
  <dcterms:created xsi:type="dcterms:W3CDTF">2024-07-20T15:09:03Z</dcterms:created>
  <dcterms:modified xsi:type="dcterms:W3CDTF">2024-07-24T15:57:23Z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2024-07-20T17:07:21Z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20b3d60d-ef8c-41f2-a0e4-a5cc188fbf35</vt:lpwstr>
  </property>
  <property fmtid="{D5CDD505-2E9C-101B-9397-08002B2CF9AE}" pid="7" name="MSIP_Label_defa4170-0d19-0005-0004-bc88714345d2_ActionId">
    <vt:lpwstr>2043af4e-e7c6-49fe-888f-771fed1683e3</vt:lpwstr>
  </property>
  <property fmtid="{D5CDD505-2E9C-101B-9397-08002B2CF9AE}" pid="8" name="MSIP_Label_defa4170-0d19-0005-0004-bc88714345d2_ContentBits">
    <vt:lpwstr>0</vt:lpwstr>
  </property>
</Properties>
</file>