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75" r:id="rId3"/>
    <p:sldId id="25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45" autoAdjust="0"/>
    <p:restoredTop sz="94637" autoAdjust="0"/>
  </p:normalViewPr>
  <p:slideViewPr>
    <p:cSldViewPr snapToGrid="0">
      <p:cViewPr varScale="1">
        <p:scale>
          <a:sx n="71" d="100"/>
          <a:sy n="71" d="100"/>
        </p:scale>
        <p:origin x="84" y="11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9" d="100"/>
          <a:sy n="59" d="100"/>
        </p:scale>
        <p:origin x="201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2058E0-EF47-4652-AB67-7EA760528134}" type="datetimeFigureOut">
              <a:rPr lang="en-US" smtClean="0"/>
              <a:t>2024-05-08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E8B4CE-496B-4981-8868-151E27FCAD05}" type="slidenum">
              <a:rPr lang="en-US" smtClean="0"/>
              <a:t>‹#›</a:t>
            </a:fld>
            <a:endParaRPr lang="en-US"/>
          </a:p>
        </p:txBody>
      </p:sp>
    </p:spTree>
    <p:extLst>
      <p:ext uri="{BB962C8B-B14F-4D97-AF65-F5344CB8AC3E}">
        <p14:creationId xmlns:p14="http://schemas.microsoft.com/office/powerpoint/2010/main" val="2745943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E8B4CE-496B-4981-8868-151E27FCAD05}" type="slidenum">
              <a:rPr lang="en-US" smtClean="0"/>
              <a:t>1</a:t>
            </a:fld>
            <a:endParaRPr lang="en-US"/>
          </a:p>
        </p:txBody>
      </p:sp>
    </p:spTree>
    <p:extLst>
      <p:ext uri="{BB962C8B-B14F-4D97-AF65-F5344CB8AC3E}">
        <p14:creationId xmlns:p14="http://schemas.microsoft.com/office/powerpoint/2010/main" val="315056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E8B4CE-496B-4981-8868-151E27FCAD05}" type="slidenum">
              <a:rPr lang="en-US" smtClean="0"/>
              <a:t>3</a:t>
            </a:fld>
            <a:endParaRPr lang="en-US"/>
          </a:p>
        </p:txBody>
      </p:sp>
    </p:spTree>
    <p:extLst>
      <p:ext uri="{BB962C8B-B14F-4D97-AF65-F5344CB8AC3E}">
        <p14:creationId xmlns:p14="http://schemas.microsoft.com/office/powerpoint/2010/main" val="2695486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E8B4CE-496B-4981-8868-151E27FCAD05}" type="slidenum">
              <a:rPr lang="en-US" smtClean="0"/>
              <a:t>4</a:t>
            </a:fld>
            <a:endParaRPr lang="en-US"/>
          </a:p>
        </p:txBody>
      </p:sp>
    </p:spTree>
    <p:extLst>
      <p:ext uri="{BB962C8B-B14F-4D97-AF65-F5344CB8AC3E}">
        <p14:creationId xmlns:p14="http://schemas.microsoft.com/office/powerpoint/2010/main" val="1936129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E8B4CE-496B-4981-8868-151E27FCAD05}" type="slidenum">
              <a:rPr lang="en-US" smtClean="0"/>
              <a:t>5</a:t>
            </a:fld>
            <a:endParaRPr lang="en-US"/>
          </a:p>
        </p:txBody>
      </p:sp>
    </p:spTree>
    <p:extLst>
      <p:ext uri="{BB962C8B-B14F-4D97-AF65-F5344CB8AC3E}">
        <p14:creationId xmlns:p14="http://schemas.microsoft.com/office/powerpoint/2010/main" val="3405921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E8B4CE-496B-4981-8868-151E27FCAD05}" type="slidenum">
              <a:rPr lang="en-US" smtClean="0"/>
              <a:t>22</a:t>
            </a:fld>
            <a:endParaRPr lang="en-US"/>
          </a:p>
        </p:txBody>
      </p:sp>
    </p:spTree>
    <p:extLst>
      <p:ext uri="{BB962C8B-B14F-4D97-AF65-F5344CB8AC3E}">
        <p14:creationId xmlns:p14="http://schemas.microsoft.com/office/powerpoint/2010/main" val="2275452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27AF-8B1A-46AE-EF7F-67C658A808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E91BB9-37D3-3C09-C742-4A8ABF865A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D7AF4B-4B2B-E9D6-C125-72FFD106FFE3}"/>
              </a:ext>
            </a:extLst>
          </p:cNvPr>
          <p:cNvSpPr>
            <a:spLocks noGrp="1"/>
          </p:cNvSpPr>
          <p:nvPr>
            <p:ph type="dt" sz="half" idx="10"/>
          </p:nvPr>
        </p:nvSpPr>
        <p:spPr/>
        <p:txBody>
          <a:bodyPr/>
          <a:lstStyle/>
          <a:p>
            <a:fld id="{54E408BA-3E25-49FD-B9BA-0DA055FE6206}" type="datetimeFigureOut">
              <a:rPr lang="en-US" smtClean="0"/>
              <a:t>2024-05-08</a:t>
            </a:fld>
            <a:endParaRPr lang="en-US"/>
          </a:p>
        </p:txBody>
      </p:sp>
      <p:sp>
        <p:nvSpPr>
          <p:cNvPr id="5" name="Footer Placeholder 4">
            <a:extLst>
              <a:ext uri="{FF2B5EF4-FFF2-40B4-BE49-F238E27FC236}">
                <a16:creationId xmlns:a16="http://schemas.microsoft.com/office/drawing/2014/main" id="{1DBA34F5-99B8-2C17-0A90-8856ADEA04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AD5CCB-BFB6-CDE5-3A14-656580361F5A}"/>
              </a:ext>
            </a:extLst>
          </p:cNvPr>
          <p:cNvSpPr>
            <a:spLocks noGrp="1"/>
          </p:cNvSpPr>
          <p:nvPr>
            <p:ph type="sldNum" sz="quarter" idx="12"/>
          </p:nvPr>
        </p:nvSpPr>
        <p:spPr/>
        <p:txBody>
          <a:bodyPr/>
          <a:lstStyle/>
          <a:p>
            <a:fld id="{2107B92B-4CC6-4439-955B-1BBA761B978E}" type="slidenum">
              <a:rPr lang="en-US" smtClean="0"/>
              <a:t>‹#›</a:t>
            </a:fld>
            <a:endParaRPr lang="en-US"/>
          </a:p>
        </p:txBody>
      </p:sp>
    </p:spTree>
    <p:extLst>
      <p:ext uri="{BB962C8B-B14F-4D97-AF65-F5344CB8AC3E}">
        <p14:creationId xmlns:p14="http://schemas.microsoft.com/office/powerpoint/2010/main" val="274201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5FAA7-E0FF-C448-30F7-C3C7D9AC0E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68DC70-487D-3555-B2F0-19203B94CF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5C04D8-A259-B063-BD8D-54D1CDC1067B}"/>
              </a:ext>
            </a:extLst>
          </p:cNvPr>
          <p:cNvSpPr>
            <a:spLocks noGrp="1"/>
          </p:cNvSpPr>
          <p:nvPr>
            <p:ph type="dt" sz="half" idx="10"/>
          </p:nvPr>
        </p:nvSpPr>
        <p:spPr/>
        <p:txBody>
          <a:bodyPr/>
          <a:lstStyle/>
          <a:p>
            <a:fld id="{54E408BA-3E25-49FD-B9BA-0DA055FE6206}" type="datetimeFigureOut">
              <a:rPr lang="en-US" smtClean="0"/>
              <a:t>2024-05-08</a:t>
            </a:fld>
            <a:endParaRPr lang="en-US"/>
          </a:p>
        </p:txBody>
      </p:sp>
      <p:sp>
        <p:nvSpPr>
          <p:cNvPr id="5" name="Footer Placeholder 4">
            <a:extLst>
              <a:ext uri="{FF2B5EF4-FFF2-40B4-BE49-F238E27FC236}">
                <a16:creationId xmlns:a16="http://schemas.microsoft.com/office/drawing/2014/main" id="{2736B6BC-0B9A-A28A-87D1-65A1FBFA2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E5710-410B-6F84-B145-9643A23E6DBC}"/>
              </a:ext>
            </a:extLst>
          </p:cNvPr>
          <p:cNvSpPr>
            <a:spLocks noGrp="1"/>
          </p:cNvSpPr>
          <p:nvPr>
            <p:ph type="sldNum" sz="quarter" idx="12"/>
          </p:nvPr>
        </p:nvSpPr>
        <p:spPr/>
        <p:txBody>
          <a:bodyPr/>
          <a:lstStyle/>
          <a:p>
            <a:fld id="{2107B92B-4CC6-4439-955B-1BBA761B978E}" type="slidenum">
              <a:rPr lang="en-US" smtClean="0"/>
              <a:t>‹#›</a:t>
            </a:fld>
            <a:endParaRPr lang="en-US"/>
          </a:p>
        </p:txBody>
      </p:sp>
    </p:spTree>
    <p:extLst>
      <p:ext uri="{BB962C8B-B14F-4D97-AF65-F5344CB8AC3E}">
        <p14:creationId xmlns:p14="http://schemas.microsoft.com/office/powerpoint/2010/main" val="658395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CFC1BC-BD52-A51B-BAD5-01AFEA9A46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42CA4B-4EA3-44E8-AF5F-60D555E8FA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330B5A-F8F3-0799-8ECA-05366FC0B989}"/>
              </a:ext>
            </a:extLst>
          </p:cNvPr>
          <p:cNvSpPr>
            <a:spLocks noGrp="1"/>
          </p:cNvSpPr>
          <p:nvPr>
            <p:ph type="dt" sz="half" idx="10"/>
          </p:nvPr>
        </p:nvSpPr>
        <p:spPr/>
        <p:txBody>
          <a:bodyPr/>
          <a:lstStyle/>
          <a:p>
            <a:fld id="{54E408BA-3E25-49FD-B9BA-0DA055FE6206}" type="datetimeFigureOut">
              <a:rPr lang="en-US" smtClean="0"/>
              <a:t>2024-05-08</a:t>
            </a:fld>
            <a:endParaRPr lang="en-US"/>
          </a:p>
        </p:txBody>
      </p:sp>
      <p:sp>
        <p:nvSpPr>
          <p:cNvPr id="5" name="Footer Placeholder 4">
            <a:extLst>
              <a:ext uri="{FF2B5EF4-FFF2-40B4-BE49-F238E27FC236}">
                <a16:creationId xmlns:a16="http://schemas.microsoft.com/office/drawing/2014/main" id="{9714598E-3404-F88A-9E2A-AAAD3BB01D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49B175-97B3-B390-7395-7C148398BFB6}"/>
              </a:ext>
            </a:extLst>
          </p:cNvPr>
          <p:cNvSpPr>
            <a:spLocks noGrp="1"/>
          </p:cNvSpPr>
          <p:nvPr>
            <p:ph type="sldNum" sz="quarter" idx="12"/>
          </p:nvPr>
        </p:nvSpPr>
        <p:spPr/>
        <p:txBody>
          <a:bodyPr/>
          <a:lstStyle/>
          <a:p>
            <a:fld id="{2107B92B-4CC6-4439-955B-1BBA761B978E}" type="slidenum">
              <a:rPr lang="en-US" smtClean="0"/>
              <a:t>‹#›</a:t>
            </a:fld>
            <a:endParaRPr lang="en-US"/>
          </a:p>
        </p:txBody>
      </p:sp>
    </p:spTree>
    <p:extLst>
      <p:ext uri="{BB962C8B-B14F-4D97-AF65-F5344CB8AC3E}">
        <p14:creationId xmlns:p14="http://schemas.microsoft.com/office/powerpoint/2010/main" val="993624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E4462-DA9F-9A85-09BF-8CB75EC488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1427BF-2474-448C-FD8A-A19CA8A50E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7863FF-C54F-E3E0-9FD8-9085B69FEF4F}"/>
              </a:ext>
            </a:extLst>
          </p:cNvPr>
          <p:cNvSpPr>
            <a:spLocks noGrp="1"/>
          </p:cNvSpPr>
          <p:nvPr>
            <p:ph type="dt" sz="half" idx="10"/>
          </p:nvPr>
        </p:nvSpPr>
        <p:spPr/>
        <p:txBody>
          <a:bodyPr/>
          <a:lstStyle/>
          <a:p>
            <a:fld id="{54E408BA-3E25-49FD-B9BA-0DA055FE6206}" type="datetimeFigureOut">
              <a:rPr lang="en-US" smtClean="0"/>
              <a:t>2024-05-08</a:t>
            </a:fld>
            <a:endParaRPr lang="en-US"/>
          </a:p>
        </p:txBody>
      </p:sp>
      <p:sp>
        <p:nvSpPr>
          <p:cNvPr id="5" name="Footer Placeholder 4">
            <a:extLst>
              <a:ext uri="{FF2B5EF4-FFF2-40B4-BE49-F238E27FC236}">
                <a16:creationId xmlns:a16="http://schemas.microsoft.com/office/drawing/2014/main" id="{FF0EC584-CEE6-BCC7-3205-2CF284E82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AA7ED1-A3C9-CC32-2B49-21DA8DDC99C4}"/>
              </a:ext>
            </a:extLst>
          </p:cNvPr>
          <p:cNvSpPr>
            <a:spLocks noGrp="1"/>
          </p:cNvSpPr>
          <p:nvPr>
            <p:ph type="sldNum" sz="quarter" idx="12"/>
          </p:nvPr>
        </p:nvSpPr>
        <p:spPr/>
        <p:txBody>
          <a:bodyPr/>
          <a:lstStyle/>
          <a:p>
            <a:fld id="{2107B92B-4CC6-4439-955B-1BBA761B978E}" type="slidenum">
              <a:rPr lang="en-US" smtClean="0"/>
              <a:t>‹#›</a:t>
            </a:fld>
            <a:endParaRPr lang="en-US"/>
          </a:p>
        </p:txBody>
      </p:sp>
    </p:spTree>
    <p:extLst>
      <p:ext uri="{BB962C8B-B14F-4D97-AF65-F5344CB8AC3E}">
        <p14:creationId xmlns:p14="http://schemas.microsoft.com/office/powerpoint/2010/main" val="727467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14294-3B6C-0136-98B8-65F4B8E6BB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C44B63-167F-9E28-D4D4-DC0C457F416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2FB921-A348-27E4-E0C3-289EEB75EF91}"/>
              </a:ext>
            </a:extLst>
          </p:cNvPr>
          <p:cNvSpPr>
            <a:spLocks noGrp="1"/>
          </p:cNvSpPr>
          <p:nvPr>
            <p:ph type="dt" sz="half" idx="10"/>
          </p:nvPr>
        </p:nvSpPr>
        <p:spPr/>
        <p:txBody>
          <a:bodyPr/>
          <a:lstStyle/>
          <a:p>
            <a:fld id="{54E408BA-3E25-49FD-B9BA-0DA055FE6206}" type="datetimeFigureOut">
              <a:rPr lang="en-US" smtClean="0"/>
              <a:t>2024-05-08</a:t>
            </a:fld>
            <a:endParaRPr lang="en-US"/>
          </a:p>
        </p:txBody>
      </p:sp>
      <p:sp>
        <p:nvSpPr>
          <p:cNvPr id="5" name="Footer Placeholder 4">
            <a:extLst>
              <a:ext uri="{FF2B5EF4-FFF2-40B4-BE49-F238E27FC236}">
                <a16:creationId xmlns:a16="http://schemas.microsoft.com/office/drawing/2014/main" id="{044E4B3F-0D26-2185-3282-FB4DC30F9E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7EAAD-8B1B-7FBE-DBD3-798CD7D1F7ED}"/>
              </a:ext>
            </a:extLst>
          </p:cNvPr>
          <p:cNvSpPr>
            <a:spLocks noGrp="1"/>
          </p:cNvSpPr>
          <p:nvPr>
            <p:ph type="sldNum" sz="quarter" idx="12"/>
          </p:nvPr>
        </p:nvSpPr>
        <p:spPr/>
        <p:txBody>
          <a:bodyPr/>
          <a:lstStyle/>
          <a:p>
            <a:fld id="{2107B92B-4CC6-4439-955B-1BBA761B978E}" type="slidenum">
              <a:rPr lang="en-US" smtClean="0"/>
              <a:t>‹#›</a:t>
            </a:fld>
            <a:endParaRPr lang="en-US"/>
          </a:p>
        </p:txBody>
      </p:sp>
    </p:spTree>
    <p:extLst>
      <p:ext uri="{BB962C8B-B14F-4D97-AF65-F5344CB8AC3E}">
        <p14:creationId xmlns:p14="http://schemas.microsoft.com/office/powerpoint/2010/main" val="243096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4204-D83F-51C2-5664-0B6CF9DA2A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F01684-FDAB-5DCE-0D4A-1B27A1203A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C4823E-AAD5-E30B-BFAC-97AD8D13C1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B3D767-8314-FFDB-DFCD-0FC973A0FA5B}"/>
              </a:ext>
            </a:extLst>
          </p:cNvPr>
          <p:cNvSpPr>
            <a:spLocks noGrp="1"/>
          </p:cNvSpPr>
          <p:nvPr>
            <p:ph type="dt" sz="half" idx="10"/>
          </p:nvPr>
        </p:nvSpPr>
        <p:spPr/>
        <p:txBody>
          <a:bodyPr/>
          <a:lstStyle/>
          <a:p>
            <a:fld id="{54E408BA-3E25-49FD-B9BA-0DA055FE6206}" type="datetimeFigureOut">
              <a:rPr lang="en-US" smtClean="0"/>
              <a:t>2024-05-08</a:t>
            </a:fld>
            <a:endParaRPr lang="en-US"/>
          </a:p>
        </p:txBody>
      </p:sp>
      <p:sp>
        <p:nvSpPr>
          <p:cNvPr id="6" name="Footer Placeholder 5">
            <a:extLst>
              <a:ext uri="{FF2B5EF4-FFF2-40B4-BE49-F238E27FC236}">
                <a16:creationId xmlns:a16="http://schemas.microsoft.com/office/drawing/2014/main" id="{4E271564-5B4A-0FB5-9726-EDCBF9CDBE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48E6F0-F33D-DB4E-51E9-53228A4242AC}"/>
              </a:ext>
            </a:extLst>
          </p:cNvPr>
          <p:cNvSpPr>
            <a:spLocks noGrp="1"/>
          </p:cNvSpPr>
          <p:nvPr>
            <p:ph type="sldNum" sz="quarter" idx="12"/>
          </p:nvPr>
        </p:nvSpPr>
        <p:spPr/>
        <p:txBody>
          <a:bodyPr/>
          <a:lstStyle/>
          <a:p>
            <a:fld id="{2107B92B-4CC6-4439-955B-1BBA761B978E}" type="slidenum">
              <a:rPr lang="en-US" smtClean="0"/>
              <a:t>‹#›</a:t>
            </a:fld>
            <a:endParaRPr lang="en-US"/>
          </a:p>
        </p:txBody>
      </p:sp>
    </p:spTree>
    <p:extLst>
      <p:ext uri="{BB962C8B-B14F-4D97-AF65-F5344CB8AC3E}">
        <p14:creationId xmlns:p14="http://schemas.microsoft.com/office/powerpoint/2010/main" val="2049918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1A201-041D-1458-4846-42C94449B6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C62F12-D481-B8DE-9AD0-AC2C2D65A6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3CC097-1C58-FF82-32B2-12316A2504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FEB46D-6FF3-9736-531E-7FA826A378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A8C481-AA71-D64B-1130-B8E2B7D8E4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6912AD-634F-65DB-21A3-E99CAD99EE46}"/>
              </a:ext>
            </a:extLst>
          </p:cNvPr>
          <p:cNvSpPr>
            <a:spLocks noGrp="1"/>
          </p:cNvSpPr>
          <p:nvPr>
            <p:ph type="dt" sz="half" idx="10"/>
          </p:nvPr>
        </p:nvSpPr>
        <p:spPr/>
        <p:txBody>
          <a:bodyPr/>
          <a:lstStyle/>
          <a:p>
            <a:fld id="{54E408BA-3E25-49FD-B9BA-0DA055FE6206}" type="datetimeFigureOut">
              <a:rPr lang="en-US" smtClean="0"/>
              <a:t>2024-05-08</a:t>
            </a:fld>
            <a:endParaRPr lang="en-US"/>
          </a:p>
        </p:txBody>
      </p:sp>
      <p:sp>
        <p:nvSpPr>
          <p:cNvPr id="8" name="Footer Placeholder 7">
            <a:extLst>
              <a:ext uri="{FF2B5EF4-FFF2-40B4-BE49-F238E27FC236}">
                <a16:creationId xmlns:a16="http://schemas.microsoft.com/office/drawing/2014/main" id="{44EB0887-867C-74C0-C8B4-A09C206105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7D06E9-458B-A0EB-A092-D9033378E58D}"/>
              </a:ext>
            </a:extLst>
          </p:cNvPr>
          <p:cNvSpPr>
            <a:spLocks noGrp="1"/>
          </p:cNvSpPr>
          <p:nvPr>
            <p:ph type="sldNum" sz="quarter" idx="12"/>
          </p:nvPr>
        </p:nvSpPr>
        <p:spPr/>
        <p:txBody>
          <a:bodyPr/>
          <a:lstStyle/>
          <a:p>
            <a:fld id="{2107B92B-4CC6-4439-955B-1BBA761B978E}" type="slidenum">
              <a:rPr lang="en-US" smtClean="0"/>
              <a:t>‹#›</a:t>
            </a:fld>
            <a:endParaRPr lang="en-US"/>
          </a:p>
        </p:txBody>
      </p:sp>
    </p:spTree>
    <p:extLst>
      <p:ext uri="{BB962C8B-B14F-4D97-AF65-F5344CB8AC3E}">
        <p14:creationId xmlns:p14="http://schemas.microsoft.com/office/powerpoint/2010/main" val="1304328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31EF2-37FB-B77A-EDEB-D8C645FD8C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8FC983-7552-ED42-8DCF-7ACF9B451923}"/>
              </a:ext>
            </a:extLst>
          </p:cNvPr>
          <p:cNvSpPr>
            <a:spLocks noGrp="1"/>
          </p:cNvSpPr>
          <p:nvPr>
            <p:ph type="dt" sz="half" idx="10"/>
          </p:nvPr>
        </p:nvSpPr>
        <p:spPr/>
        <p:txBody>
          <a:bodyPr/>
          <a:lstStyle/>
          <a:p>
            <a:fld id="{54E408BA-3E25-49FD-B9BA-0DA055FE6206}" type="datetimeFigureOut">
              <a:rPr lang="en-US" smtClean="0"/>
              <a:t>2024-05-08</a:t>
            </a:fld>
            <a:endParaRPr lang="en-US"/>
          </a:p>
        </p:txBody>
      </p:sp>
      <p:sp>
        <p:nvSpPr>
          <p:cNvPr id="4" name="Footer Placeholder 3">
            <a:extLst>
              <a:ext uri="{FF2B5EF4-FFF2-40B4-BE49-F238E27FC236}">
                <a16:creationId xmlns:a16="http://schemas.microsoft.com/office/drawing/2014/main" id="{0DDED977-1051-0242-F099-42EDCF72CE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7F0B19-51CD-36F8-8D6F-1B214D496B7D}"/>
              </a:ext>
            </a:extLst>
          </p:cNvPr>
          <p:cNvSpPr>
            <a:spLocks noGrp="1"/>
          </p:cNvSpPr>
          <p:nvPr>
            <p:ph type="sldNum" sz="quarter" idx="12"/>
          </p:nvPr>
        </p:nvSpPr>
        <p:spPr/>
        <p:txBody>
          <a:bodyPr/>
          <a:lstStyle/>
          <a:p>
            <a:fld id="{2107B92B-4CC6-4439-955B-1BBA761B978E}" type="slidenum">
              <a:rPr lang="en-US" smtClean="0"/>
              <a:t>‹#›</a:t>
            </a:fld>
            <a:endParaRPr lang="en-US"/>
          </a:p>
        </p:txBody>
      </p:sp>
    </p:spTree>
    <p:extLst>
      <p:ext uri="{BB962C8B-B14F-4D97-AF65-F5344CB8AC3E}">
        <p14:creationId xmlns:p14="http://schemas.microsoft.com/office/powerpoint/2010/main" val="2748534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7CDF66-D49A-DD11-422E-3233C56E8E60}"/>
              </a:ext>
            </a:extLst>
          </p:cNvPr>
          <p:cNvSpPr>
            <a:spLocks noGrp="1"/>
          </p:cNvSpPr>
          <p:nvPr>
            <p:ph type="dt" sz="half" idx="10"/>
          </p:nvPr>
        </p:nvSpPr>
        <p:spPr/>
        <p:txBody>
          <a:bodyPr/>
          <a:lstStyle/>
          <a:p>
            <a:fld id="{54E408BA-3E25-49FD-B9BA-0DA055FE6206}" type="datetimeFigureOut">
              <a:rPr lang="en-US" smtClean="0"/>
              <a:t>2024-05-08</a:t>
            </a:fld>
            <a:endParaRPr lang="en-US"/>
          </a:p>
        </p:txBody>
      </p:sp>
      <p:sp>
        <p:nvSpPr>
          <p:cNvPr id="3" name="Footer Placeholder 2">
            <a:extLst>
              <a:ext uri="{FF2B5EF4-FFF2-40B4-BE49-F238E27FC236}">
                <a16:creationId xmlns:a16="http://schemas.microsoft.com/office/drawing/2014/main" id="{ACC9E271-8524-8EA0-E7E5-7A16A01AEB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0308DF-6023-F980-0524-D9294ED82E72}"/>
              </a:ext>
            </a:extLst>
          </p:cNvPr>
          <p:cNvSpPr>
            <a:spLocks noGrp="1"/>
          </p:cNvSpPr>
          <p:nvPr>
            <p:ph type="sldNum" sz="quarter" idx="12"/>
          </p:nvPr>
        </p:nvSpPr>
        <p:spPr/>
        <p:txBody>
          <a:bodyPr/>
          <a:lstStyle/>
          <a:p>
            <a:fld id="{2107B92B-4CC6-4439-955B-1BBA761B978E}" type="slidenum">
              <a:rPr lang="en-US" smtClean="0"/>
              <a:t>‹#›</a:t>
            </a:fld>
            <a:endParaRPr lang="en-US"/>
          </a:p>
        </p:txBody>
      </p:sp>
    </p:spTree>
    <p:extLst>
      <p:ext uri="{BB962C8B-B14F-4D97-AF65-F5344CB8AC3E}">
        <p14:creationId xmlns:p14="http://schemas.microsoft.com/office/powerpoint/2010/main" val="866590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A7C8-724D-7494-B46E-18370364A8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CF6AAF-7636-09D5-386E-BC372E64B9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BD5C34-F007-F437-1172-33CC8325C1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E48923-B9D4-87DA-B3ED-F2BABB6C161A}"/>
              </a:ext>
            </a:extLst>
          </p:cNvPr>
          <p:cNvSpPr>
            <a:spLocks noGrp="1"/>
          </p:cNvSpPr>
          <p:nvPr>
            <p:ph type="dt" sz="half" idx="10"/>
          </p:nvPr>
        </p:nvSpPr>
        <p:spPr/>
        <p:txBody>
          <a:bodyPr/>
          <a:lstStyle/>
          <a:p>
            <a:fld id="{54E408BA-3E25-49FD-B9BA-0DA055FE6206}" type="datetimeFigureOut">
              <a:rPr lang="en-US" smtClean="0"/>
              <a:t>2024-05-08</a:t>
            </a:fld>
            <a:endParaRPr lang="en-US"/>
          </a:p>
        </p:txBody>
      </p:sp>
      <p:sp>
        <p:nvSpPr>
          <p:cNvPr id="6" name="Footer Placeholder 5">
            <a:extLst>
              <a:ext uri="{FF2B5EF4-FFF2-40B4-BE49-F238E27FC236}">
                <a16:creationId xmlns:a16="http://schemas.microsoft.com/office/drawing/2014/main" id="{3273CAE2-2C46-6D3C-EACC-05F469C5D3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801B4B-CF91-7E5D-E38C-858D5974DDFF}"/>
              </a:ext>
            </a:extLst>
          </p:cNvPr>
          <p:cNvSpPr>
            <a:spLocks noGrp="1"/>
          </p:cNvSpPr>
          <p:nvPr>
            <p:ph type="sldNum" sz="quarter" idx="12"/>
          </p:nvPr>
        </p:nvSpPr>
        <p:spPr/>
        <p:txBody>
          <a:bodyPr/>
          <a:lstStyle/>
          <a:p>
            <a:fld id="{2107B92B-4CC6-4439-955B-1BBA761B978E}" type="slidenum">
              <a:rPr lang="en-US" smtClean="0"/>
              <a:t>‹#›</a:t>
            </a:fld>
            <a:endParaRPr lang="en-US"/>
          </a:p>
        </p:txBody>
      </p:sp>
    </p:spTree>
    <p:extLst>
      <p:ext uri="{BB962C8B-B14F-4D97-AF65-F5344CB8AC3E}">
        <p14:creationId xmlns:p14="http://schemas.microsoft.com/office/powerpoint/2010/main" val="1972919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05ECA-15AE-3042-0AE7-C220D5C9EB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EDA7C3-2F6B-ABF8-3553-5A83BF3466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BAC31D-03BA-FFBB-197D-6F777B00EE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884BC7-93C0-1B47-5A73-EE40E3F16475}"/>
              </a:ext>
            </a:extLst>
          </p:cNvPr>
          <p:cNvSpPr>
            <a:spLocks noGrp="1"/>
          </p:cNvSpPr>
          <p:nvPr>
            <p:ph type="dt" sz="half" idx="10"/>
          </p:nvPr>
        </p:nvSpPr>
        <p:spPr/>
        <p:txBody>
          <a:bodyPr/>
          <a:lstStyle/>
          <a:p>
            <a:fld id="{54E408BA-3E25-49FD-B9BA-0DA055FE6206}" type="datetimeFigureOut">
              <a:rPr lang="en-US" smtClean="0"/>
              <a:t>2024-05-08</a:t>
            </a:fld>
            <a:endParaRPr lang="en-US"/>
          </a:p>
        </p:txBody>
      </p:sp>
      <p:sp>
        <p:nvSpPr>
          <p:cNvPr id="6" name="Footer Placeholder 5">
            <a:extLst>
              <a:ext uri="{FF2B5EF4-FFF2-40B4-BE49-F238E27FC236}">
                <a16:creationId xmlns:a16="http://schemas.microsoft.com/office/drawing/2014/main" id="{1CBE2D06-EE77-8E07-A744-072D3AB94E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7FF886-65B9-CD42-76CD-72B1DAB98512}"/>
              </a:ext>
            </a:extLst>
          </p:cNvPr>
          <p:cNvSpPr>
            <a:spLocks noGrp="1"/>
          </p:cNvSpPr>
          <p:nvPr>
            <p:ph type="sldNum" sz="quarter" idx="12"/>
          </p:nvPr>
        </p:nvSpPr>
        <p:spPr/>
        <p:txBody>
          <a:bodyPr/>
          <a:lstStyle/>
          <a:p>
            <a:fld id="{2107B92B-4CC6-4439-955B-1BBA761B978E}" type="slidenum">
              <a:rPr lang="en-US" smtClean="0"/>
              <a:t>‹#›</a:t>
            </a:fld>
            <a:endParaRPr lang="en-US"/>
          </a:p>
        </p:txBody>
      </p:sp>
    </p:spTree>
    <p:extLst>
      <p:ext uri="{BB962C8B-B14F-4D97-AF65-F5344CB8AC3E}">
        <p14:creationId xmlns:p14="http://schemas.microsoft.com/office/powerpoint/2010/main" val="224610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18DF23-6CA2-B1C1-3E55-2DA5FC73A8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3E7DC8-CB95-A2A0-B890-C6E495F8E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ACECE8-718B-764E-CEBE-F7E526396C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4E408BA-3E25-49FD-B9BA-0DA055FE6206}" type="datetimeFigureOut">
              <a:rPr lang="en-US" smtClean="0"/>
              <a:t>2024-05-08</a:t>
            </a:fld>
            <a:endParaRPr lang="en-US"/>
          </a:p>
        </p:txBody>
      </p:sp>
      <p:sp>
        <p:nvSpPr>
          <p:cNvPr id="5" name="Footer Placeholder 4">
            <a:extLst>
              <a:ext uri="{FF2B5EF4-FFF2-40B4-BE49-F238E27FC236}">
                <a16:creationId xmlns:a16="http://schemas.microsoft.com/office/drawing/2014/main" id="{0FB808AA-7437-2AF7-666C-9F400C76A8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CC1013A-2695-3B00-087A-F836447F60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107B92B-4CC6-4439-955B-1BBA761B978E}" type="slidenum">
              <a:rPr lang="en-US" smtClean="0"/>
              <a:t>‹#›</a:t>
            </a:fld>
            <a:endParaRPr lang="en-US"/>
          </a:p>
        </p:txBody>
      </p:sp>
    </p:spTree>
    <p:extLst>
      <p:ext uri="{BB962C8B-B14F-4D97-AF65-F5344CB8AC3E}">
        <p14:creationId xmlns:p14="http://schemas.microsoft.com/office/powerpoint/2010/main" val="1953552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BAEEC-3CEC-D381-FF92-BCA22A7B6956}"/>
              </a:ext>
            </a:extLst>
          </p:cNvPr>
          <p:cNvSpPr>
            <a:spLocks noGrp="1"/>
          </p:cNvSpPr>
          <p:nvPr>
            <p:ph type="title"/>
          </p:nvPr>
        </p:nvSpPr>
        <p:spPr/>
        <p:txBody>
          <a:bodyPr>
            <a:normAutofit fontScale="90000"/>
          </a:bodyPr>
          <a:lstStyle/>
          <a:p>
            <a:pPr algn="ctr"/>
            <a:r>
              <a:rPr lang="en-US" sz="4800" b="1" i="1" dirty="0">
                <a:solidFill>
                  <a:srgbClr val="741B47"/>
                </a:solidFill>
                <a:effectLst/>
                <a:latin typeface="Georgia" panose="02040502050405020303" pitchFamily="18" charset="0"/>
                <a:ea typeface="Arial" panose="020B0604020202020204" pitchFamily="34" charset="0"/>
              </a:rPr>
              <a:t>Corona Virus Analysis Using SQL </a:t>
            </a:r>
            <a:br>
              <a:rPr lang="en-US" sz="1800" dirty="0">
                <a:effectLst/>
                <a:latin typeface="Georgia" panose="02040502050405020303" pitchFamily="18" charset="0"/>
                <a:ea typeface="Arial" panose="020B0604020202020204" pitchFamily="34" charset="0"/>
              </a:rPr>
            </a:br>
            <a:endParaRPr lang="en-US" dirty="0">
              <a:latin typeface="Georgia" panose="02040502050405020303" pitchFamily="18" charset="0"/>
            </a:endParaRPr>
          </a:p>
        </p:txBody>
      </p:sp>
      <p:sp>
        <p:nvSpPr>
          <p:cNvPr id="3" name="Content Placeholder 2">
            <a:extLst>
              <a:ext uri="{FF2B5EF4-FFF2-40B4-BE49-F238E27FC236}">
                <a16:creationId xmlns:a16="http://schemas.microsoft.com/office/drawing/2014/main" id="{006E8EF0-3F7D-C5E7-EE7E-3B80FA0479D2}"/>
              </a:ext>
            </a:extLst>
          </p:cNvPr>
          <p:cNvSpPr>
            <a:spLocks noGrp="1"/>
          </p:cNvSpPr>
          <p:nvPr>
            <p:ph idx="1"/>
          </p:nvPr>
        </p:nvSpPr>
        <p:spPr/>
        <p:txBody>
          <a:bodyPr/>
          <a:lstStyle/>
          <a:p>
            <a:pPr marL="0" marR="0">
              <a:lnSpc>
                <a:spcPct val="115000"/>
              </a:lnSpc>
              <a:spcBef>
                <a:spcPts val="0"/>
              </a:spcBef>
              <a:spcAft>
                <a:spcPts val="0"/>
              </a:spcAft>
            </a:pPr>
            <a:r>
              <a:rPr lang="en-US" b="1" dirty="0">
                <a:solidFill>
                  <a:srgbClr val="434343"/>
                </a:solidFill>
                <a:effectLst/>
                <a:highlight>
                  <a:srgbClr val="FFFFFF"/>
                </a:highlight>
                <a:latin typeface="Georgia" panose="02040502050405020303" pitchFamily="18" charset="0"/>
                <a:ea typeface="Roboto" panose="02000000000000000000" pitchFamily="2" charset="0"/>
                <a:cs typeface="Roboto" panose="02000000000000000000" pitchFamily="2" charset="0"/>
              </a:rPr>
              <a:t>Internship Project </a:t>
            </a:r>
            <a:endParaRPr lang="en-US" dirty="0">
              <a:effectLst/>
              <a:highlight>
                <a:srgbClr val="FFFFFF"/>
              </a:highlight>
              <a:latin typeface="Georgia" panose="02040502050405020303" pitchFamily="18" charset="0"/>
              <a:ea typeface="Arial" panose="020B0604020202020204" pitchFamily="34" charset="0"/>
            </a:endParaRPr>
          </a:p>
          <a:p>
            <a:pPr marL="0" marR="0">
              <a:lnSpc>
                <a:spcPct val="115000"/>
              </a:lnSpc>
              <a:spcBef>
                <a:spcPts val="0"/>
              </a:spcBef>
              <a:spcAft>
                <a:spcPts val="0"/>
              </a:spcAft>
            </a:pPr>
            <a:r>
              <a:rPr lang="en-US" b="1" dirty="0">
                <a:solidFill>
                  <a:srgbClr val="434343"/>
                </a:solidFill>
                <a:effectLst/>
                <a:highlight>
                  <a:srgbClr val="FFFFFF"/>
                </a:highlight>
                <a:latin typeface="Georgia" panose="02040502050405020303" pitchFamily="18" charset="0"/>
                <a:ea typeface="Roboto" panose="02000000000000000000" pitchFamily="2" charset="0"/>
                <a:cs typeface="Roboto" panose="02000000000000000000" pitchFamily="2" charset="0"/>
              </a:rPr>
              <a:t>Batch Name: MIP-DA-07</a:t>
            </a:r>
            <a:endParaRPr lang="en-US" dirty="0">
              <a:effectLst/>
              <a:highlight>
                <a:srgbClr val="FFFFFF"/>
              </a:highlight>
              <a:latin typeface="Georgia" panose="02040502050405020303" pitchFamily="18" charset="0"/>
              <a:ea typeface="Arial" panose="020B0604020202020204" pitchFamily="34" charset="0"/>
            </a:endParaRPr>
          </a:p>
          <a:p>
            <a:pPr marL="0" marR="0">
              <a:lnSpc>
                <a:spcPct val="115000"/>
              </a:lnSpc>
              <a:spcBef>
                <a:spcPts val="0"/>
              </a:spcBef>
              <a:spcAft>
                <a:spcPts val="0"/>
              </a:spcAft>
            </a:pPr>
            <a:r>
              <a:rPr lang="en-US" b="1" dirty="0">
                <a:solidFill>
                  <a:srgbClr val="434343"/>
                </a:solidFill>
                <a:effectLst/>
                <a:highlight>
                  <a:srgbClr val="FFFFFF"/>
                </a:highlight>
                <a:latin typeface="Georgia" panose="02040502050405020303" pitchFamily="18" charset="0"/>
                <a:ea typeface="Roboto" panose="02000000000000000000" pitchFamily="2" charset="0"/>
                <a:cs typeface="Roboto" panose="02000000000000000000" pitchFamily="2" charset="0"/>
              </a:rPr>
              <a:t>By: Mahmoud Mohamed Abou Elfadl</a:t>
            </a:r>
          </a:p>
          <a:p>
            <a:pPr marL="0" marR="0">
              <a:lnSpc>
                <a:spcPct val="115000"/>
              </a:lnSpc>
              <a:spcBef>
                <a:spcPts val="0"/>
              </a:spcBef>
              <a:spcAft>
                <a:spcPts val="0"/>
              </a:spcAft>
            </a:pPr>
            <a:endParaRPr lang="en-US" b="1" dirty="0">
              <a:solidFill>
                <a:srgbClr val="434343"/>
              </a:solidFill>
              <a:highlight>
                <a:srgbClr val="FFFFFF"/>
              </a:highlight>
              <a:latin typeface="Georgia" panose="02040502050405020303" pitchFamily="18" charset="0"/>
              <a:ea typeface="Roboto" panose="02000000000000000000" pitchFamily="2" charset="0"/>
              <a:cs typeface="Roboto" panose="02000000000000000000" pitchFamily="2" charset="0"/>
            </a:endParaRPr>
          </a:p>
          <a:p>
            <a:pPr marL="0" marR="0">
              <a:lnSpc>
                <a:spcPct val="115000"/>
              </a:lnSpc>
              <a:spcBef>
                <a:spcPts val="0"/>
              </a:spcBef>
              <a:spcAft>
                <a:spcPts val="0"/>
              </a:spcAft>
            </a:pPr>
            <a:endParaRPr lang="en-US" dirty="0">
              <a:effectLst/>
              <a:highlight>
                <a:srgbClr val="FFFFFF"/>
              </a:highlight>
              <a:latin typeface="Georgia" panose="02040502050405020303" pitchFamily="18" charset="0"/>
              <a:ea typeface="Arial" panose="020B0604020202020204" pitchFamily="34" charset="0"/>
            </a:endParaRPr>
          </a:p>
          <a:p>
            <a:endParaRPr lang="en-US" dirty="0">
              <a:latin typeface="Georgia" panose="02040502050405020303" pitchFamily="18" charset="0"/>
            </a:endParaRPr>
          </a:p>
        </p:txBody>
      </p:sp>
      <p:pic>
        <p:nvPicPr>
          <p:cNvPr id="5" name="Picture 4" descr="A logo with two people&#10;&#10;Description automatically generated">
            <a:extLst>
              <a:ext uri="{FF2B5EF4-FFF2-40B4-BE49-F238E27FC236}">
                <a16:creationId xmlns:a16="http://schemas.microsoft.com/office/drawing/2014/main" id="{FBC11B76-85C7-4AC3-8471-F870DA77D6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0972" y="3501931"/>
            <a:ext cx="3847949" cy="3356069"/>
          </a:xfrm>
          <a:prstGeom prst="rect">
            <a:avLst/>
          </a:prstGeom>
        </p:spPr>
      </p:pic>
    </p:spTree>
    <p:extLst>
      <p:ext uri="{BB962C8B-B14F-4D97-AF65-F5344CB8AC3E}">
        <p14:creationId xmlns:p14="http://schemas.microsoft.com/office/powerpoint/2010/main" val="865635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8E3ED-ED48-0320-2E92-F98334A59565}"/>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C0F84F16-B178-0A58-F0BF-748DAA0145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13752" cy="6858000"/>
          </a:xfrm>
        </p:spPr>
      </p:pic>
    </p:spTree>
    <p:extLst>
      <p:ext uri="{BB962C8B-B14F-4D97-AF65-F5344CB8AC3E}">
        <p14:creationId xmlns:p14="http://schemas.microsoft.com/office/powerpoint/2010/main" val="2683513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754B-8397-3717-F1CF-8633AF5A858E}"/>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98D46EA2-5849-10C7-DD77-BD69F0151D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66" y="0"/>
            <a:ext cx="12206666" cy="6857999"/>
          </a:xfrm>
        </p:spPr>
      </p:pic>
    </p:spTree>
    <p:extLst>
      <p:ext uri="{BB962C8B-B14F-4D97-AF65-F5344CB8AC3E}">
        <p14:creationId xmlns:p14="http://schemas.microsoft.com/office/powerpoint/2010/main" val="678816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9BA7D-88F4-C6BD-9079-5353547914B2}"/>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F3B9098F-EDED-0A23-AF51-98A10CD3F4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24762"/>
            <a:ext cx="12202576" cy="6882762"/>
          </a:xfrm>
        </p:spPr>
      </p:pic>
    </p:spTree>
    <p:extLst>
      <p:ext uri="{BB962C8B-B14F-4D97-AF65-F5344CB8AC3E}">
        <p14:creationId xmlns:p14="http://schemas.microsoft.com/office/powerpoint/2010/main" val="1097299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CF32-8E89-6255-DDE9-5794881CD46D}"/>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6BE721A4-B9FF-2390-AFAE-1A7AEE52D0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054688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6F614-D4C9-DC5B-1E4E-AAB35A932946}"/>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E66EC63D-05B9-0EFC-4D47-0944BE841E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928459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95F9E-0338-4B51-5520-15FD95A515A1}"/>
              </a:ext>
            </a:extLst>
          </p:cNvPr>
          <p:cNvSpPr>
            <a:spLocks noGrp="1"/>
          </p:cNvSpPr>
          <p:nvPr>
            <p:ph type="title"/>
          </p:nvPr>
        </p:nvSpPr>
        <p:spPr/>
        <p:txBody>
          <a:bodyPr/>
          <a:lstStyle/>
          <a:p>
            <a:endParaRPr lang="en-US"/>
          </a:p>
        </p:txBody>
      </p:sp>
      <p:pic>
        <p:nvPicPr>
          <p:cNvPr id="5" name="Content Placeholder 4" descr="A screenshot of a computer">
            <a:extLst>
              <a:ext uri="{FF2B5EF4-FFF2-40B4-BE49-F238E27FC236}">
                <a16:creationId xmlns:a16="http://schemas.microsoft.com/office/drawing/2014/main" id="{612BC0F6-2AA5-C6CA-AD4D-727E351D3C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430125" cy="7153552"/>
          </a:xfrm>
        </p:spPr>
      </p:pic>
    </p:spTree>
    <p:extLst>
      <p:ext uri="{BB962C8B-B14F-4D97-AF65-F5344CB8AC3E}">
        <p14:creationId xmlns:p14="http://schemas.microsoft.com/office/powerpoint/2010/main" val="806063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0B07B-11AC-1337-D7FC-E0320F070CA5}"/>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E9B90DF3-1A44-9E18-2F6F-8AEB10D37D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571934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02204-CDEC-CABA-6E40-C01DE539AFED}"/>
              </a:ext>
            </a:extLst>
          </p:cNvPr>
          <p:cNvSpPr>
            <a:spLocks noGrp="1"/>
          </p:cNvSpPr>
          <p:nvPr>
            <p:ph type="title"/>
          </p:nvPr>
        </p:nvSpPr>
        <p:spPr/>
        <p:txBody>
          <a:bodyPr/>
          <a:lstStyle/>
          <a:p>
            <a:endParaRPr lang="en-US"/>
          </a:p>
        </p:txBody>
      </p:sp>
      <p:pic>
        <p:nvPicPr>
          <p:cNvPr id="5" name="Content Placeholder 4" descr="A screenshot of a computer program&#10;&#10;Description automatically generated">
            <a:extLst>
              <a:ext uri="{FF2B5EF4-FFF2-40B4-BE49-F238E27FC236}">
                <a16:creationId xmlns:a16="http://schemas.microsoft.com/office/drawing/2014/main" id="{C85E8700-CF3E-7D33-E197-EFF124EA04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337058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9A230-04E7-039F-3D56-FC476FA4719A}"/>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FA92D81A-FF55-8E81-95A4-E0A4F7E0EC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030972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F7677-CFA3-581E-FD4E-FC23E069C95C}"/>
              </a:ext>
            </a:extLst>
          </p:cNvPr>
          <p:cNvSpPr>
            <a:spLocks noGrp="1"/>
          </p:cNvSpPr>
          <p:nvPr>
            <p:ph type="title"/>
          </p:nvPr>
        </p:nvSpPr>
        <p:spPr/>
        <p:txBody>
          <a:bodyPr/>
          <a:lstStyle/>
          <a:p>
            <a:endParaRPr lang="en-US"/>
          </a:p>
        </p:txBody>
      </p:sp>
      <p:pic>
        <p:nvPicPr>
          <p:cNvPr id="9" name="Content Placeholder 8" descr="A screenshot of a computer&#10;&#10;Description automatically generated">
            <a:extLst>
              <a:ext uri="{FF2B5EF4-FFF2-40B4-BE49-F238E27FC236}">
                <a16:creationId xmlns:a16="http://schemas.microsoft.com/office/drawing/2014/main" id="{D5D1367B-C94D-97BA-8168-667DE48D00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307511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88AA9-B7A8-737F-F840-2C11B50EAEE6}"/>
              </a:ext>
            </a:extLst>
          </p:cNvPr>
          <p:cNvSpPr>
            <a:spLocks noGrp="1"/>
          </p:cNvSpPr>
          <p:nvPr>
            <p:ph type="title"/>
          </p:nvPr>
        </p:nvSpPr>
        <p:spPr>
          <a:xfrm>
            <a:off x="0" y="0"/>
            <a:ext cx="11353800" cy="954742"/>
          </a:xfrm>
        </p:spPr>
        <p:txBody>
          <a:bodyPr>
            <a:normAutofit/>
          </a:bodyPr>
          <a:lstStyle/>
          <a:p>
            <a:pPr algn="ctr"/>
            <a:r>
              <a:rPr lang="en-US" dirty="0">
                <a:solidFill>
                  <a:schemeClr val="accent4">
                    <a:lumMod val="50000"/>
                  </a:schemeClr>
                </a:solidFill>
                <a:latin typeface="Georgia" panose="02040502050405020303" pitchFamily="18" charset="0"/>
              </a:rPr>
              <a:t>OVERVIEW</a:t>
            </a:r>
          </a:p>
        </p:txBody>
      </p:sp>
      <p:sp>
        <p:nvSpPr>
          <p:cNvPr id="3" name="Content Placeholder 2">
            <a:extLst>
              <a:ext uri="{FF2B5EF4-FFF2-40B4-BE49-F238E27FC236}">
                <a16:creationId xmlns:a16="http://schemas.microsoft.com/office/drawing/2014/main" id="{A0E21274-9434-947F-E052-9E78B20C9B65}"/>
              </a:ext>
            </a:extLst>
          </p:cNvPr>
          <p:cNvSpPr>
            <a:spLocks noGrp="1"/>
          </p:cNvSpPr>
          <p:nvPr>
            <p:ph idx="1"/>
          </p:nvPr>
        </p:nvSpPr>
        <p:spPr>
          <a:xfrm>
            <a:off x="188259" y="847165"/>
            <a:ext cx="11860305" cy="5903259"/>
          </a:xfrm>
        </p:spPr>
        <p:txBody>
          <a:bodyPr>
            <a:normAutofit fontScale="62500" lnSpcReduction="20000"/>
          </a:bodyPr>
          <a:lstStyle/>
          <a:p>
            <a:pPr marL="0" marR="0" indent="0">
              <a:lnSpc>
                <a:spcPct val="115000"/>
              </a:lnSpc>
              <a:spcBef>
                <a:spcPts val="0"/>
              </a:spcBef>
              <a:spcAft>
                <a:spcPts val="0"/>
              </a:spcAft>
              <a:buNone/>
            </a:pPr>
            <a:endParaRPr lang="en-US" sz="1600" dirty="0">
              <a:effectLst/>
              <a:highlight>
                <a:srgbClr val="FFFFFF"/>
              </a:highlight>
              <a:latin typeface="Georgia" panose="02040502050405020303" pitchFamily="18" charset="0"/>
              <a:ea typeface="Arial" panose="020B0604020202020204" pitchFamily="34" charset="0"/>
            </a:endParaRPr>
          </a:p>
          <a:p>
            <a:pPr marL="0" marR="0">
              <a:lnSpc>
                <a:spcPct val="115000"/>
              </a:lnSpc>
              <a:spcBef>
                <a:spcPts val="0"/>
              </a:spcBef>
              <a:spcAft>
                <a:spcPts val="0"/>
              </a:spcAft>
            </a:pPr>
            <a:r>
              <a:rPr lang="en-US" sz="2900" dirty="0">
                <a:solidFill>
                  <a:srgbClr val="111111"/>
                </a:solidFill>
                <a:effectLst/>
                <a:highlight>
                  <a:srgbClr val="FFFFFF"/>
                </a:highlight>
                <a:latin typeface="Georgia" panose="02040502050405020303" pitchFamily="18" charset="0"/>
                <a:ea typeface="Roboto" panose="02000000000000000000" pitchFamily="2" charset="0"/>
                <a:cs typeface="Roboto" panose="02000000000000000000" pitchFamily="2" charset="0"/>
              </a:rPr>
              <a:t>The COVID-19 pandemic has undeniably left an indelible mark on global public health, necessitating the urgent derivation of data-driven insights to comprehend the virus’s proliferation.</a:t>
            </a:r>
          </a:p>
          <a:p>
            <a:pPr marL="0" marR="0">
              <a:lnSpc>
                <a:spcPct val="115000"/>
              </a:lnSpc>
              <a:spcBef>
                <a:spcPts val="0"/>
              </a:spcBef>
              <a:spcAft>
                <a:spcPts val="0"/>
              </a:spcAft>
            </a:pPr>
            <a:endParaRPr lang="en-US" sz="2900" dirty="0">
              <a:effectLst/>
              <a:highlight>
                <a:srgbClr val="FFFFFF"/>
              </a:highlight>
              <a:latin typeface="Georgia" panose="02040502050405020303" pitchFamily="18" charset="0"/>
              <a:ea typeface="Arial" panose="020B0604020202020204" pitchFamily="34" charset="0"/>
            </a:endParaRPr>
          </a:p>
          <a:p>
            <a:pPr marL="0" marR="0">
              <a:lnSpc>
                <a:spcPct val="115000"/>
              </a:lnSpc>
              <a:spcBef>
                <a:spcPts val="0"/>
              </a:spcBef>
              <a:spcAft>
                <a:spcPts val="0"/>
              </a:spcAft>
            </a:pPr>
            <a:r>
              <a:rPr lang="en-US" sz="2900" dirty="0">
                <a:solidFill>
                  <a:srgbClr val="111111"/>
                </a:solidFill>
                <a:effectLst/>
                <a:highlight>
                  <a:srgbClr val="FFFFFF"/>
                </a:highlight>
                <a:latin typeface="Georgia" panose="02040502050405020303" pitchFamily="18" charset="0"/>
                <a:ea typeface="Roboto" panose="02000000000000000000" pitchFamily="2" charset="0"/>
                <a:cs typeface="Roboto" panose="02000000000000000000" pitchFamily="2" charset="0"/>
              </a:rPr>
              <a:t>In this project, I embarked on an analytical journey, leveraging SQL and data analysis proficiencies to excavate valuable insights from a comprehensive COVID-19 dataset. This dataset encapsulated a wealth of information, including geographic location, dates, confirmed cases, deaths, and recoveries.</a:t>
            </a:r>
          </a:p>
          <a:p>
            <a:pPr marL="0" marR="0">
              <a:lnSpc>
                <a:spcPct val="115000"/>
              </a:lnSpc>
              <a:spcBef>
                <a:spcPts val="0"/>
              </a:spcBef>
              <a:spcAft>
                <a:spcPts val="0"/>
              </a:spcAft>
            </a:pPr>
            <a:endParaRPr lang="en-US" sz="2900" dirty="0">
              <a:effectLst/>
              <a:highlight>
                <a:srgbClr val="FFFFFF"/>
              </a:highlight>
              <a:latin typeface="Georgia" panose="02040502050405020303" pitchFamily="18" charset="0"/>
              <a:ea typeface="Arial" panose="020B0604020202020204" pitchFamily="34" charset="0"/>
            </a:endParaRPr>
          </a:p>
          <a:p>
            <a:pPr marL="0" marR="0">
              <a:lnSpc>
                <a:spcPct val="115000"/>
              </a:lnSpc>
              <a:spcBef>
                <a:spcPts val="0"/>
              </a:spcBef>
              <a:spcAft>
                <a:spcPts val="0"/>
              </a:spcAft>
            </a:pPr>
            <a:r>
              <a:rPr lang="en-US" sz="2900" dirty="0">
                <a:solidFill>
                  <a:srgbClr val="111111"/>
                </a:solidFill>
                <a:effectLst/>
                <a:highlight>
                  <a:srgbClr val="FFFFFF"/>
                </a:highlight>
                <a:latin typeface="Georgia" panose="02040502050405020303" pitchFamily="18" charset="0"/>
                <a:ea typeface="Roboto" panose="02000000000000000000" pitchFamily="2" charset="0"/>
                <a:cs typeface="Roboto" panose="02000000000000000000" pitchFamily="2" charset="0"/>
              </a:rPr>
              <a:t>Guided by a meticulously curated set of 16 insightful questions, my analysis aimed to distill meaningful conclusions from the raw data. The objective was to transform the data into knowledge, thereby shedding light on the patterns and trends inherent in the pandemic’s spread.</a:t>
            </a:r>
          </a:p>
          <a:p>
            <a:pPr marL="0" marR="0">
              <a:lnSpc>
                <a:spcPct val="115000"/>
              </a:lnSpc>
              <a:spcBef>
                <a:spcPts val="0"/>
              </a:spcBef>
              <a:spcAft>
                <a:spcPts val="0"/>
              </a:spcAft>
            </a:pPr>
            <a:endParaRPr lang="en-US" sz="2900" dirty="0">
              <a:solidFill>
                <a:srgbClr val="111111"/>
              </a:solidFill>
              <a:highlight>
                <a:srgbClr val="FFFFFF"/>
              </a:highlight>
              <a:latin typeface="Georgia" panose="02040502050405020303" pitchFamily="18" charset="0"/>
              <a:ea typeface="Roboto" panose="02000000000000000000" pitchFamily="2" charset="0"/>
              <a:cs typeface="Roboto" panose="02000000000000000000" pitchFamily="2" charset="0"/>
            </a:endParaRPr>
          </a:p>
          <a:p>
            <a:pPr marL="0" marR="0">
              <a:lnSpc>
                <a:spcPct val="115000"/>
              </a:lnSpc>
              <a:spcBef>
                <a:spcPts val="0"/>
              </a:spcBef>
              <a:spcAft>
                <a:spcPts val="0"/>
              </a:spcAft>
            </a:pPr>
            <a:r>
              <a:rPr lang="en-US" sz="2900" dirty="0">
                <a:solidFill>
                  <a:srgbClr val="111111"/>
                </a:solidFill>
                <a:effectLst/>
                <a:highlight>
                  <a:srgbClr val="FFFFFF"/>
                </a:highlight>
                <a:latin typeface="Georgia" panose="02040502050405020303" pitchFamily="18" charset="0"/>
                <a:ea typeface="Roboto" panose="02000000000000000000" pitchFamily="2" charset="0"/>
                <a:cs typeface="Roboto" panose="02000000000000000000" pitchFamily="2" charset="0"/>
              </a:rPr>
              <a:t>This endeavor was not merely an exercise in data analysis; it was a mission to contribute to the global understanding of a crisis that has affected us all. By transforming complex data into understandable insights, we can equip decision-makers with the information they need to combat the pandemic effectively.</a:t>
            </a:r>
          </a:p>
          <a:p>
            <a:pPr marL="0" marR="0">
              <a:lnSpc>
                <a:spcPct val="115000"/>
              </a:lnSpc>
              <a:spcBef>
                <a:spcPts val="0"/>
              </a:spcBef>
              <a:spcAft>
                <a:spcPts val="0"/>
              </a:spcAft>
            </a:pPr>
            <a:endParaRPr lang="en-US" sz="2900" dirty="0">
              <a:effectLst/>
              <a:highlight>
                <a:srgbClr val="FFFFFF"/>
              </a:highlight>
              <a:latin typeface="Georgia" panose="02040502050405020303" pitchFamily="18" charset="0"/>
              <a:ea typeface="Arial" panose="020B0604020202020204" pitchFamily="34" charset="0"/>
            </a:endParaRPr>
          </a:p>
          <a:p>
            <a:pPr marL="0" marR="0">
              <a:lnSpc>
                <a:spcPct val="115000"/>
              </a:lnSpc>
              <a:spcBef>
                <a:spcPts val="0"/>
              </a:spcBef>
              <a:spcAft>
                <a:spcPts val="0"/>
              </a:spcAft>
            </a:pPr>
            <a:r>
              <a:rPr lang="en-US" sz="2900" dirty="0">
                <a:solidFill>
                  <a:srgbClr val="111111"/>
                </a:solidFill>
                <a:effectLst/>
                <a:highlight>
                  <a:srgbClr val="FFFFFF"/>
                </a:highlight>
                <a:latin typeface="Georgia" panose="02040502050405020303" pitchFamily="18" charset="0"/>
                <a:ea typeface="Roboto" panose="02000000000000000000" pitchFamily="2" charset="0"/>
                <a:cs typeface="Roboto" panose="02000000000000000000" pitchFamily="2" charset="0"/>
              </a:rPr>
              <a:t>In conclusion, this project underscored the power of data analysis in navigating through unprecedented times, reinforcing its indispensable role in today’s data-driven world. The insights derived from this analysis serve as a testament to the potential of data to guide us through the complexities of a global pandemic.</a:t>
            </a:r>
            <a:endParaRPr lang="en-US" sz="2900" dirty="0">
              <a:effectLst/>
              <a:highlight>
                <a:srgbClr val="FFFFFF"/>
              </a:highlight>
              <a:latin typeface="Georgia" panose="02040502050405020303" pitchFamily="18" charset="0"/>
              <a:ea typeface="Arial" panose="020B0604020202020204" pitchFamily="34" charset="0"/>
            </a:endParaRPr>
          </a:p>
          <a:p>
            <a:pPr marL="0" marR="0" indent="0">
              <a:lnSpc>
                <a:spcPct val="115000"/>
              </a:lnSpc>
              <a:spcBef>
                <a:spcPts val="0"/>
              </a:spcBef>
              <a:spcAft>
                <a:spcPts val="0"/>
              </a:spcAft>
              <a:buNone/>
            </a:pPr>
            <a:endParaRPr lang="en-US" sz="2500" dirty="0">
              <a:effectLst/>
              <a:highlight>
                <a:srgbClr val="FFFFFF"/>
              </a:highlight>
              <a:latin typeface="Georgia" panose="02040502050405020303" pitchFamily="18" charset="0"/>
              <a:ea typeface="Arial" panose="020B0604020202020204" pitchFamily="34" charset="0"/>
            </a:endParaRPr>
          </a:p>
          <a:p>
            <a:endParaRPr lang="en-US" dirty="0">
              <a:latin typeface="Georgia" panose="02040502050405020303" pitchFamily="18" charset="0"/>
            </a:endParaRPr>
          </a:p>
        </p:txBody>
      </p:sp>
    </p:spTree>
    <p:extLst>
      <p:ext uri="{BB962C8B-B14F-4D97-AF65-F5344CB8AC3E}">
        <p14:creationId xmlns:p14="http://schemas.microsoft.com/office/powerpoint/2010/main" val="3701557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9A1B-6808-3F4F-1CED-07C639861FC1}"/>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11A67CD1-7EDB-8591-CCF6-9D33F6D121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16"/>
            <a:ext cx="12192000" cy="6858715"/>
          </a:xfrm>
        </p:spPr>
      </p:pic>
    </p:spTree>
    <p:extLst>
      <p:ext uri="{BB962C8B-B14F-4D97-AF65-F5344CB8AC3E}">
        <p14:creationId xmlns:p14="http://schemas.microsoft.com/office/powerpoint/2010/main" val="4178819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0CAC2-3511-B2D1-27F9-F442BDA720AB}"/>
              </a:ext>
            </a:extLst>
          </p:cNvPr>
          <p:cNvSpPr>
            <a:spLocks noGrp="1"/>
          </p:cNvSpPr>
          <p:nvPr>
            <p:ph type="title"/>
          </p:nvPr>
        </p:nvSpPr>
        <p:spPr>
          <a:xfrm>
            <a:off x="112058" y="18256"/>
            <a:ext cx="11627223" cy="1057510"/>
          </a:xfrm>
        </p:spPr>
        <p:txBody>
          <a:bodyPr>
            <a:normAutofit/>
          </a:bodyPr>
          <a:lstStyle/>
          <a:p>
            <a:pPr algn="ctr"/>
            <a:r>
              <a:rPr lang="en-US" sz="3200" b="1" dirty="0">
                <a:solidFill>
                  <a:schemeClr val="accent1">
                    <a:lumMod val="75000"/>
                  </a:schemeClr>
                </a:solidFill>
                <a:latin typeface="Georgia" panose="02040502050405020303" pitchFamily="18" charset="0"/>
              </a:rPr>
              <a:t>CONCLUSION</a:t>
            </a:r>
          </a:p>
        </p:txBody>
      </p:sp>
      <p:sp>
        <p:nvSpPr>
          <p:cNvPr id="3" name="Content Placeholder 2">
            <a:extLst>
              <a:ext uri="{FF2B5EF4-FFF2-40B4-BE49-F238E27FC236}">
                <a16:creationId xmlns:a16="http://schemas.microsoft.com/office/drawing/2014/main" id="{BF7DCB2E-BF52-0488-8864-7BEF97FA4052}"/>
              </a:ext>
            </a:extLst>
          </p:cNvPr>
          <p:cNvSpPr>
            <a:spLocks noGrp="1"/>
          </p:cNvSpPr>
          <p:nvPr>
            <p:ph idx="1"/>
          </p:nvPr>
        </p:nvSpPr>
        <p:spPr>
          <a:xfrm>
            <a:off x="219635" y="1075765"/>
            <a:ext cx="12178553" cy="6462340"/>
          </a:xfrm>
        </p:spPr>
        <p:txBody>
          <a:bodyPr>
            <a:normAutofit/>
          </a:bodyPr>
          <a:lstStyle/>
          <a:p>
            <a:pPr marL="0" marR="0">
              <a:lnSpc>
                <a:spcPct val="115000"/>
              </a:lnSpc>
              <a:spcBef>
                <a:spcPts val="0"/>
              </a:spcBef>
              <a:spcAft>
                <a:spcPts val="0"/>
              </a:spcAft>
            </a:pPr>
            <a:r>
              <a:rPr lang="en-US" sz="1800" dirty="0">
                <a:solidFill>
                  <a:srgbClr val="111111"/>
                </a:solidFill>
                <a:effectLst/>
                <a:highlight>
                  <a:srgbClr val="FFFFFF"/>
                </a:highlight>
                <a:latin typeface="Georgia" panose="02040502050405020303" pitchFamily="18" charset="0"/>
                <a:ea typeface="Roboto" panose="02000000000000000000" pitchFamily="2" charset="0"/>
                <a:cs typeface="Roboto" panose="02000000000000000000" pitchFamily="2" charset="0"/>
              </a:rPr>
              <a:t>The dataset, named </a:t>
            </a:r>
            <a:r>
              <a:rPr lang="en-US" sz="1800" dirty="0">
                <a:solidFill>
                  <a:srgbClr val="111111"/>
                </a:solidFill>
                <a:effectLst/>
                <a:highlight>
                  <a:srgbClr val="FFFFFF"/>
                </a:highlight>
                <a:latin typeface="Georgia" panose="02040502050405020303" pitchFamily="18" charset="0"/>
                <a:ea typeface="Roboto Mono" panose="00000009000000000000" pitchFamily="49" charset="0"/>
                <a:cs typeface="Roboto Mono" panose="00000009000000000000" pitchFamily="49" charset="0"/>
              </a:rPr>
              <a:t>Coronavirus Dataset</a:t>
            </a:r>
            <a:r>
              <a:rPr lang="en-US" sz="1800" dirty="0">
                <a:solidFill>
                  <a:srgbClr val="111111"/>
                </a:solidFill>
                <a:effectLst/>
                <a:highlight>
                  <a:srgbClr val="FFFFFF"/>
                </a:highlight>
                <a:latin typeface="Georgia" panose="02040502050405020303" pitchFamily="18" charset="0"/>
                <a:ea typeface="Roboto" panose="02000000000000000000" pitchFamily="2" charset="0"/>
                <a:cs typeface="Roboto" panose="02000000000000000000" pitchFamily="2" charset="0"/>
              </a:rPr>
              <a:t>, was thoroughly examined for missing or null values. In the event of their presence, an UPDATE statement along with the IS NULL condition would be used to replace these null values with zeros. However, no such values were found in the dataset.</a:t>
            </a:r>
          </a:p>
          <a:p>
            <a:pPr marL="0" marR="0">
              <a:lnSpc>
                <a:spcPct val="115000"/>
              </a:lnSpc>
              <a:spcBef>
                <a:spcPts val="0"/>
              </a:spcBef>
              <a:spcAft>
                <a:spcPts val="0"/>
              </a:spcAft>
            </a:pPr>
            <a:endParaRPr lang="en-US" sz="1800" dirty="0">
              <a:effectLst/>
              <a:highlight>
                <a:srgbClr val="FFFFFF"/>
              </a:highlight>
              <a:latin typeface="Georgia" panose="02040502050405020303" pitchFamily="18" charset="0"/>
              <a:ea typeface="Arial" panose="020B0604020202020204" pitchFamily="34" charset="0"/>
            </a:endParaRPr>
          </a:p>
          <a:p>
            <a:pPr marL="0" marR="0">
              <a:lnSpc>
                <a:spcPct val="115000"/>
              </a:lnSpc>
              <a:spcBef>
                <a:spcPts val="0"/>
              </a:spcBef>
              <a:spcAft>
                <a:spcPts val="0"/>
              </a:spcAft>
            </a:pPr>
            <a:r>
              <a:rPr lang="en-US" sz="1800" dirty="0">
                <a:solidFill>
                  <a:srgbClr val="111111"/>
                </a:solidFill>
                <a:effectLst/>
                <a:highlight>
                  <a:srgbClr val="FFFFFF"/>
                </a:highlight>
                <a:latin typeface="Georgia" panose="02040502050405020303" pitchFamily="18" charset="0"/>
                <a:ea typeface="Roboto" panose="02000000000000000000" pitchFamily="2" charset="0"/>
                <a:cs typeface="Roboto" panose="02000000000000000000" pitchFamily="2" charset="0"/>
              </a:rPr>
              <a:t>The dataset consists of a total of 78,386 rows, spanning from 22nd January 2020 to 13th June 2021. A new column, </a:t>
            </a:r>
            <a:r>
              <a:rPr lang="en-US" sz="1800" dirty="0">
                <a:solidFill>
                  <a:srgbClr val="111111"/>
                </a:solidFill>
                <a:effectLst/>
                <a:highlight>
                  <a:srgbClr val="FFFFFF"/>
                </a:highlight>
                <a:latin typeface="Georgia" panose="02040502050405020303" pitchFamily="18" charset="0"/>
                <a:ea typeface="Roboto Mono" panose="00000009000000000000" pitchFamily="49" charset="0"/>
                <a:cs typeface="Roboto Mono" panose="00000009000000000000" pitchFamily="49" charset="0"/>
              </a:rPr>
              <a:t>Month Name</a:t>
            </a:r>
            <a:r>
              <a:rPr lang="en-US" sz="1800" dirty="0">
                <a:solidFill>
                  <a:srgbClr val="111111"/>
                </a:solidFill>
                <a:effectLst/>
                <a:highlight>
                  <a:srgbClr val="FFFFFF"/>
                </a:highlight>
                <a:latin typeface="Georgia" panose="02040502050405020303" pitchFamily="18" charset="0"/>
                <a:ea typeface="Roboto" panose="02000000000000000000" pitchFamily="2" charset="0"/>
                <a:cs typeface="Roboto" panose="02000000000000000000" pitchFamily="2" charset="0"/>
              </a:rPr>
              <a:t>, was added to facilitate further analysis.</a:t>
            </a:r>
          </a:p>
          <a:p>
            <a:pPr marL="0" marR="0">
              <a:lnSpc>
                <a:spcPct val="115000"/>
              </a:lnSpc>
              <a:spcBef>
                <a:spcPts val="0"/>
              </a:spcBef>
              <a:spcAft>
                <a:spcPts val="0"/>
              </a:spcAft>
            </a:pPr>
            <a:endParaRPr lang="en-US" sz="1800" dirty="0">
              <a:effectLst/>
              <a:highlight>
                <a:srgbClr val="FFFFFF"/>
              </a:highlight>
              <a:latin typeface="Georgia" panose="02040502050405020303" pitchFamily="18" charset="0"/>
              <a:ea typeface="Arial" panose="020B0604020202020204" pitchFamily="34" charset="0"/>
            </a:endParaRPr>
          </a:p>
          <a:p>
            <a:pPr marL="0" marR="0">
              <a:lnSpc>
                <a:spcPct val="115000"/>
              </a:lnSpc>
              <a:spcBef>
                <a:spcPts val="0"/>
              </a:spcBef>
              <a:spcAft>
                <a:spcPts val="0"/>
              </a:spcAft>
            </a:pPr>
            <a:r>
              <a:rPr lang="en-US" sz="1800" dirty="0">
                <a:solidFill>
                  <a:srgbClr val="111111"/>
                </a:solidFill>
                <a:effectLst/>
                <a:highlight>
                  <a:srgbClr val="FFFFFF"/>
                </a:highlight>
                <a:latin typeface="Georgia" panose="02040502050405020303" pitchFamily="18" charset="0"/>
                <a:ea typeface="Roboto" panose="02000000000000000000" pitchFamily="2" charset="0"/>
                <a:cs typeface="Roboto" panose="02000000000000000000" pitchFamily="2" charset="0"/>
              </a:rPr>
              <a:t>Upon analyzing the average confirmed cases, it was observed that December, November, and January had the highest averages. Conversely, February, June, and July had the lowest averages.</a:t>
            </a:r>
          </a:p>
          <a:p>
            <a:pPr marL="0" marR="0">
              <a:lnSpc>
                <a:spcPct val="115000"/>
              </a:lnSpc>
              <a:spcBef>
                <a:spcPts val="0"/>
              </a:spcBef>
              <a:spcAft>
                <a:spcPts val="0"/>
              </a:spcAft>
            </a:pPr>
            <a:endParaRPr lang="en-US" sz="1800" dirty="0">
              <a:effectLst/>
              <a:highlight>
                <a:srgbClr val="FFFFFF"/>
              </a:highlight>
              <a:latin typeface="Georgia" panose="02040502050405020303" pitchFamily="18" charset="0"/>
              <a:ea typeface="Arial" panose="020B0604020202020204" pitchFamily="34" charset="0"/>
            </a:endParaRPr>
          </a:p>
          <a:p>
            <a:pPr marL="0" marR="0">
              <a:lnSpc>
                <a:spcPct val="115000"/>
              </a:lnSpc>
              <a:spcBef>
                <a:spcPts val="0"/>
              </a:spcBef>
              <a:spcAft>
                <a:spcPts val="0"/>
              </a:spcAft>
            </a:pPr>
            <a:r>
              <a:rPr lang="en-US" sz="1800" dirty="0">
                <a:solidFill>
                  <a:srgbClr val="111111"/>
                </a:solidFill>
                <a:effectLst/>
                <a:highlight>
                  <a:srgbClr val="FFFFFF"/>
                </a:highlight>
                <a:latin typeface="Georgia" panose="02040502050405020303" pitchFamily="18" charset="0"/>
                <a:ea typeface="Roboto" panose="02000000000000000000" pitchFamily="2" charset="0"/>
                <a:cs typeface="Roboto" panose="02000000000000000000" pitchFamily="2" charset="0"/>
              </a:rPr>
              <a:t>When examining the average death cases, December, January, and April were the months with the highest averages, while March, February, and September had the lowest averages.</a:t>
            </a:r>
          </a:p>
          <a:p>
            <a:pPr marL="0" marR="0">
              <a:lnSpc>
                <a:spcPct val="115000"/>
              </a:lnSpc>
              <a:spcBef>
                <a:spcPts val="0"/>
              </a:spcBef>
              <a:spcAft>
                <a:spcPts val="0"/>
              </a:spcAft>
            </a:pPr>
            <a:endParaRPr lang="en-US" sz="1800" dirty="0">
              <a:effectLst/>
              <a:highlight>
                <a:srgbClr val="FFFFFF"/>
              </a:highlight>
              <a:latin typeface="Georgia" panose="02040502050405020303" pitchFamily="18" charset="0"/>
              <a:ea typeface="Arial" panose="020B0604020202020204" pitchFamily="34" charset="0"/>
            </a:endParaRPr>
          </a:p>
          <a:p>
            <a:pPr marL="0" marR="0">
              <a:lnSpc>
                <a:spcPct val="115000"/>
              </a:lnSpc>
              <a:spcBef>
                <a:spcPts val="0"/>
              </a:spcBef>
              <a:spcAft>
                <a:spcPts val="0"/>
              </a:spcAft>
            </a:pPr>
            <a:r>
              <a:rPr lang="en-US" sz="1800" dirty="0">
                <a:solidFill>
                  <a:srgbClr val="111111"/>
                </a:solidFill>
                <a:effectLst/>
                <a:highlight>
                  <a:srgbClr val="FFFFFF"/>
                </a:highlight>
                <a:latin typeface="Georgia" panose="02040502050405020303" pitchFamily="18" charset="0"/>
                <a:ea typeface="Roboto" panose="02000000000000000000" pitchFamily="2" charset="0"/>
                <a:cs typeface="Roboto" panose="02000000000000000000" pitchFamily="2" charset="0"/>
              </a:rPr>
              <a:t>In terms of average recovered cases, December, May, and November were the highest, whereas February, March, and July were the lowest.</a:t>
            </a:r>
            <a:endParaRPr lang="en-US" sz="1800" dirty="0">
              <a:effectLst/>
              <a:highlight>
                <a:srgbClr val="FFFFFF"/>
              </a:highlight>
              <a:latin typeface="Georgia" panose="02040502050405020303" pitchFamily="18" charset="0"/>
              <a:ea typeface="Arial" panose="020B0604020202020204" pitchFamily="34" charset="0"/>
            </a:endParaRPr>
          </a:p>
          <a:p>
            <a:endParaRPr lang="en-US" dirty="0"/>
          </a:p>
        </p:txBody>
      </p:sp>
    </p:spTree>
    <p:extLst>
      <p:ext uri="{BB962C8B-B14F-4D97-AF65-F5344CB8AC3E}">
        <p14:creationId xmlns:p14="http://schemas.microsoft.com/office/powerpoint/2010/main" val="1995876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149D63-7B15-D0F2-F397-F1F63C0DFD09}"/>
              </a:ext>
            </a:extLst>
          </p:cNvPr>
          <p:cNvSpPr>
            <a:spLocks noGrp="1"/>
          </p:cNvSpPr>
          <p:nvPr>
            <p:ph idx="1"/>
          </p:nvPr>
        </p:nvSpPr>
        <p:spPr>
          <a:xfrm>
            <a:off x="295835" y="591671"/>
            <a:ext cx="11752730" cy="6266328"/>
          </a:xfrm>
        </p:spPr>
        <p:txBody>
          <a:bodyPr>
            <a:normAutofit/>
          </a:bodyPr>
          <a:lstStyle/>
          <a:p>
            <a:pPr marL="0" marR="0">
              <a:lnSpc>
                <a:spcPct val="115000"/>
              </a:lnSpc>
              <a:spcBef>
                <a:spcPts val="0"/>
              </a:spcBef>
              <a:spcAft>
                <a:spcPts val="0"/>
              </a:spcAft>
            </a:pPr>
            <a:r>
              <a:rPr lang="en-US" sz="1800" dirty="0">
                <a:solidFill>
                  <a:srgbClr val="111111"/>
                </a:solidFill>
                <a:effectLst/>
                <a:highlight>
                  <a:srgbClr val="FFFFFF"/>
                </a:highlight>
                <a:latin typeface="Georgia" panose="02040502050405020303" pitchFamily="18" charset="0"/>
                <a:ea typeface="Roboto" panose="02000000000000000000" pitchFamily="2" charset="0"/>
                <a:cs typeface="Roboto" panose="02000000000000000000" pitchFamily="2" charset="0"/>
              </a:rPr>
              <a:t>Interestingly, March was the month with the most frequent confirmed cases, with 383 cases distributed evenly throughout the month.</a:t>
            </a:r>
          </a:p>
          <a:p>
            <a:pPr marL="0" marR="0">
              <a:lnSpc>
                <a:spcPct val="115000"/>
              </a:lnSpc>
              <a:spcBef>
                <a:spcPts val="0"/>
              </a:spcBef>
              <a:spcAft>
                <a:spcPts val="0"/>
              </a:spcAft>
            </a:pPr>
            <a:endParaRPr lang="en-US" sz="1800" dirty="0">
              <a:effectLst/>
              <a:highlight>
                <a:srgbClr val="FFFFFF"/>
              </a:highlight>
              <a:latin typeface="Georgia" panose="02040502050405020303" pitchFamily="18" charset="0"/>
              <a:ea typeface="Arial" panose="020B0604020202020204" pitchFamily="34" charset="0"/>
            </a:endParaRPr>
          </a:p>
          <a:p>
            <a:pPr marL="0" marR="0">
              <a:lnSpc>
                <a:spcPct val="115000"/>
              </a:lnSpc>
              <a:spcBef>
                <a:spcPts val="0"/>
              </a:spcBef>
              <a:spcAft>
                <a:spcPts val="0"/>
              </a:spcAft>
            </a:pPr>
            <a:r>
              <a:rPr lang="en-US" sz="1800" dirty="0">
                <a:solidFill>
                  <a:srgbClr val="111111"/>
                </a:solidFill>
                <a:effectLst/>
                <a:highlight>
                  <a:srgbClr val="FFFFFF"/>
                </a:highlight>
                <a:latin typeface="Georgia" panose="02040502050405020303" pitchFamily="18" charset="0"/>
                <a:ea typeface="Roboto" panose="02000000000000000000" pitchFamily="2" charset="0"/>
                <a:cs typeface="Roboto" panose="02000000000000000000" pitchFamily="2" charset="0"/>
              </a:rPr>
              <a:t>There were periods without any confirmed, deaths, or recovered cases. The minimum values for confirmed, deaths, recovered per year were observed during these times.</a:t>
            </a:r>
          </a:p>
          <a:p>
            <a:pPr marL="0" marR="0">
              <a:lnSpc>
                <a:spcPct val="115000"/>
              </a:lnSpc>
              <a:spcBef>
                <a:spcPts val="0"/>
              </a:spcBef>
              <a:spcAft>
                <a:spcPts val="0"/>
              </a:spcAft>
            </a:pPr>
            <a:endParaRPr lang="en-US" sz="1800" dirty="0">
              <a:effectLst/>
              <a:highlight>
                <a:srgbClr val="FFFFFF"/>
              </a:highlight>
              <a:latin typeface="Georgia" panose="02040502050405020303" pitchFamily="18" charset="0"/>
              <a:ea typeface="Arial" panose="020B0604020202020204" pitchFamily="34" charset="0"/>
            </a:endParaRPr>
          </a:p>
          <a:p>
            <a:pPr marL="0" marR="0">
              <a:lnSpc>
                <a:spcPct val="115000"/>
              </a:lnSpc>
              <a:spcBef>
                <a:spcPts val="0"/>
              </a:spcBef>
              <a:spcAft>
                <a:spcPts val="0"/>
              </a:spcAft>
            </a:pPr>
            <a:r>
              <a:rPr lang="en-US" sz="1800" dirty="0">
                <a:solidFill>
                  <a:srgbClr val="111111"/>
                </a:solidFill>
                <a:effectLst/>
                <a:highlight>
                  <a:srgbClr val="FFFFFF"/>
                </a:highlight>
                <a:latin typeface="Georgia" panose="02040502050405020303" pitchFamily="18" charset="0"/>
                <a:ea typeface="Roboto" panose="02000000000000000000" pitchFamily="2" charset="0"/>
                <a:cs typeface="Roboto" panose="02000000000000000000" pitchFamily="2" charset="0"/>
              </a:rPr>
              <a:t>In 2020, the maximum number of confirmed cases was 9,996, deaths was 996, and recovered cases was 999. Similarly, in 2021, the maximum number of confirmed cases was 9,997, deaths was 999, and recovered cases was 999.</a:t>
            </a:r>
          </a:p>
          <a:p>
            <a:pPr marL="0" marR="0">
              <a:lnSpc>
                <a:spcPct val="115000"/>
              </a:lnSpc>
              <a:spcBef>
                <a:spcPts val="0"/>
              </a:spcBef>
              <a:spcAft>
                <a:spcPts val="0"/>
              </a:spcAft>
            </a:pPr>
            <a:endParaRPr lang="en-US" sz="1800" dirty="0">
              <a:effectLst/>
              <a:highlight>
                <a:srgbClr val="FFFFFF"/>
              </a:highlight>
              <a:latin typeface="Georgia" panose="02040502050405020303" pitchFamily="18" charset="0"/>
              <a:ea typeface="Arial" panose="020B0604020202020204" pitchFamily="34" charset="0"/>
            </a:endParaRPr>
          </a:p>
          <a:p>
            <a:pPr marL="0" marR="0">
              <a:lnSpc>
                <a:spcPct val="115000"/>
              </a:lnSpc>
              <a:spcBef>
                <a:spcPts val="0"/>
              </a:spcBef>
              <a:spcAft>
                <a:spcPts val="0"/>
              </a:spcAft>
            </a:pPr>
            <a:r>
              <a:rPr lang="en-US" sz="1800" dirty="0">
                <a:solidFill>
                  <a:srgbClr val="111111"/>
                </a:solidFill>
                <a:effectLst/>
                <a:highlight>
                  <a:srgbClr val="FFFFFF"/>
                </a:highlight>
                <a:latin typeface="Georgia" panose="02040502050405020303" pitchFamily="18" charset="0"/>
                <a:ea typeface="Roboto" panose="02000000000000000000" pitchFamily="2" charset="0"/>
                <a:cs typeface="Roboto" panose="02000000000000000000" pitchFamily="2" charset="0"/>
              </a:rPr>
              <a:t>The coronavirus spread most strongly through the US, India, Brazil, and France. Countries with less spread include Australia, Greenland, and Tibet.</a:t>
            </a:r>
          </a:p>
          <a:p>
            <a:pPr marL="0" marR="0">
              <a:lnSpc>
                <a:spcPct val="115000"/>
              </a:lnSpc>
              <a:spcBef>
                <a:spcPts val="0"/>
              </a:spcBef>
              <a:spcAft>
                <a:spcPts val="0"/>
              </a:spcAft>
            </a:pPr>
            <a:endParaRPr lang="en-US" sz="1800" dirty="0">
              <a:effectLst/>
              <a:highlight>
                <a:srgbClr val="FFFFFF"/>
              </a:highlight>
              <a:latin typeface="Georgia" panose="02040502050405020303" pitchFamily="18" charset="0"/>
              <a:ea typeface="Arial" panose="020B0604020202020204" pitchFamily="34" charset="0"/>
            </a:endParaRPr>
          </a:p>
          <a:p>
            <a:pPr marL="0" marR="0">
              <a:lnSpc>
                <a:spcPct val="115000"/>
              </a:lnSpc>
              <a:spcBef>
                <a:spcPts val="0"/>
              </a:spcBef>
              <a:spcAft>
                <a:spcPts val="0"/>
              </a:spcAft>
            </a:pPr>
            <a:r>
              <a:rPr lang="en-US" sz="1800" dirty="0">
                <a:solidFill>
                  <a:srgbClr val="111111"/>
                </a:solidFill>
                <a:effectLst/>
                <a:highlight>
                  <a:srgbClr val="FFFFFF"/>
                </a:highlight>
                <a:latin typeface="Georgia" panose="02040502050405020303" pitchFamily="18" charset="0"/>
                <a:ea typeface="Roboto" panose="02000000000000000000" pitchFamily="2" charset="0"/>
                <a:cs typeface="Roboto" panose="02000000000000000000" pitchFamily="2" charset="0"/>
              </a:rPr>
              <a:t>Israel recorded the maximum number of confirmed cases. Remarkably, Afghanistan recorded no deaths due to the virus. The countries with the highest recovery cases were India, Brazil, USA, Turkey, and Russia.</a:t>
            </a:r>
          </a:p>
          <a:p>
            <a:pPr marL="0" marR="0">
              <a:lnSpc>
                <a:spcPct val="115000"/>
              </a:lnSpc>
              <a:spcBef>
                <a:spcPts val="0"/>
              </a:spcBef>
              <a:spcAft>
                <a:spcPts val="0"/>
              </a:spcAft>
            </a:pPr>
            <a:endParaRPr lang="en-US" sz="1800" dirty="0">
              <a:effectLst/>
              <a:highlight>
                <a:srgbClr val="FFFFFF"/>
              </a:highlight>
              <a:latin typeface="Georgia" panose="02040502050405020303" pitchFamily="18" charset="0"/>
              <a:ea typeface="Arial" panose="020B0604020202020204" pitchFamily="34" charset="0"/>
            </a:endParaRPr>
          </a:p>
          <a:p>
            <a:pPr marL="0" marR="0">
              <a:lnSpc>
                <a:spcPct val="115000"/>
              </a:lnSpc>
              <a:spcBef>
                <a:spcPts val="0"/>
              </a:spcBef>
              <a:spcAft>
                <a:spcPts val="0"/>
              </a:spcAft>
            </a:pPr>
            <a:r>
              <a:rPr lang="en-US" sz="1800" dirty="0">
                <a:solidFill>
                  <a:srgbClr val="111111"/>
                </a:solidFill>
                <a:effectLst/>
                <a:highlight>
                  <a:srgbClr val="FFFFFF"/>
                </a:highlight>
                <a:latin typeface="Georgia" panose="02040502050405020303" pitchFamily="18" charset="0"/>
                <a:ea typeface="Roboto" panose="02000000000000000000" pitchFamily="2" charset="0"/>
                <a:cs typeface="Roboto" panose="02000000000000000000" pitchFamily="2" charset="0"/>
              </a:rPr>
              <a:t>This concludes the analysis of the </a:t>
            </a:r>
            <a:r>
              <a:rPr lang="en-US" sz="1800" dirty="0">
                <a:solidFill>
                  <a:srgbClr val="111111"/>
                </a:solidFill>
                <a:effectLst/>
                <a:highlight>
                  <a:srgbClr val="FFFFFF"/>
                </a:highlight>
                <a:latin typeface="Georgia" panose="02040502050405020303" pitchFamily="18" charset="0"/>
                <a:ea typeface="Roboto Mono" panose="00000009000000000000" pitchFamily="49" charset="0"/>
                <a:cs typeface="Roboto Mono" panose="00000009000000000000" pitchFamily="49" charset="0"/>
              </a:rPr>
              <a:t>Coronavirus Dataset</a:t>
            </a:r>
            <a:r>
              <a:rPr lang="en-US" sz="1800" dirty="0">
                <a:solidFill>
                  <a:srgbClr val="111111"/>
                </a:solidFill>
                <a:effectLst/>
                <a:highlight>
                  <a:srgbClr val="FFFFFF"/>
                </a:highlight>
                <a:latin typeface="Georgia" panose="02040502050405020303" pitchFamily="18" charset="0"/>
                <a:ea typeface="Roboto" panose="02000000000000000000" pitchFamily="2" charset="0"/>
                <a:cs typeface="Roboto" panose="02000000000000000000" pitchFamily="2" charset="0"/>
              </a:rPr>
              <a:t>. The findings provide valuable insights into the spread and impact of the virus across different months and countries.</a:t>
            </a:r>
            <a:endParaRPr lang="en-US" sz="1800" dirty="0">
              <a:effectLst/>
              <a:highlight>
                <a:srgbClr val="FFFFFF"/>
              </a:highlight>
              <a:latin typeface="Georgia" panose="02040502050405020303" pitchFamily="18" charset="0"/>
              <a:ea typeface="Arial" panose="020B0604020202020204" pitchFamily="34" charset="0"/>
            </a:endParaRPr>
          </a:p>
          <a:p>
            <a:endParaRPr lang="en-US" dirty="0"/>
          </a:p>
        </p:txBody>
      </p:sp>
    </p:spTree>
    <p:extLst>
      <p:ext uri="{BB962C8B-B14F-4D97-AF65-F5344CB8AC3E}">
        <p14:creationId xmlns:p14="http://schemas.microsoft.com/office/powerpoint/2010/main" val="3861924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D9609-9FA3-F4E3-2A10-3D8180ED992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319EF9C-EBD8-7336-2BD3-A683DF6B84DF}"/>
              </a:ext>
            </a:extLst>
          </p:cNvPr>
          <p:cNvSpPr>
            <a:spLocks noGrp="1"/>
          </p:cNvSpPr>
          <p:nvPr>
            <p:ph type="subTitle" idx="1"/>
          </p:nvPr>
        </p:nvSpPr>
        <p:spPr/>
        <p:txBody>
          <a:bodyPr/>
          <a:lstStyle/>
          <a:p>
            <a:endParaRPr lang="en-US"/>
          </a:p>
        </p:txBody>
      </p:sp>
      <p:pic>
        <p:nvPicPr>
          <p:cNvPr id="5" name="Picture 4" descr="A screenshot of a computer program&#10;&#10;Description automatically generated">
            <a:extLst>
              <a:ext uri="{FF2B5EF4-FFF2-40B4-BE49-F238E27FC236}">
                <a16:creationId xmlns:a16="http://schemas.microsoft.com/office/drawing/2014/main" id="{F79E2BFD-8CA8-3AC8-09F7-344C3C565B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278098" cy="6858000"/>
          </a:xfrm>
          <a:prstGeom prst="rect">
            <a:avLst/>
          </a:prstGeom>
        </p:spPr>
      </p:pic>
    </p:spTree>
    <p:extLst>
      <p:ext uri="{BB962C8B-B14F-4D97-AF65-F5344CB8AC3E}">
        <p14:creationId xmlns:p14="http://schemas.microsoft.com/office/powerpoint/2010/main" val="405381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27829-6584-5A11-701E-04B94D500E62}"/>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4718B1D2-79EA-4A43-CF99-C4EDB8F20A7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897534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94DC5-E996-E62A-8195-34F7C7078617}"/>
              </a:ext>
            </a:extLst>
          </p:cNvPr>
          <p:cNvSpPr>
            <a:spLocks noGrp="1"/>
          </p:cNvSpPr>
          <p:nvPr>
            <p:ph type="title"/>
          </p:nvPr>
        </p:nvSpPr>
        <p:spPr/>
        <p:txBody>
          <a:bodyPr/>
          <a:lstStyle/>
          <a:p>
            <a:endParaRPr lang="en-US"/>
          </a:p>
        </p:txBody>
      </p:sp>
      <p:pic>
        <p:nvPicPr>
          <p:cNvPr id="5" name="Content Placeholder 4" descr="A computer screen shot of a computer code&#10;&#10;Description automatically generated">
            <a:extLst>
              <a:ext uri="{FF2B5EF4-FFF2-40B4-BE49-F238E27FC236}">
                <a16:creationId xmlns:a16="http://schemas.microsoft.com/office/drawing/2014/main" id="{6E07FE53-343F-AA5C-96FE-33083ECFD2E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874" y="0"/>
            <a:ext cx="12202874" cy="6857999"/>
          </a:xfrm>
        </p:spPr>
      </p:pic>
    </p:spTree>
    <p:extLst>
      <p:ext uri="{BB962C8B-B14F-4D97-AF65-F5344CB8AC3E}">
        <p14:creationId xmlns:p14="http://schemas.microsoft.com/office/powerpoint/2010/main" val="2931774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E99A9-5D06-124C-9FBB-05F555271C9D}"/>
              </a:ext>
            </a:extLst>
          </p:cNvPr>
          <p:cNvSpPr>
            <a:spLocks noGrp="1"/>
          </p:cNvSpPr>
          <p:nvPr>
            <p:ph type="title"/>
          </p:nvPr>
        </p:nvSpPr>
        <p:spPr/>
        <p:txBody>
          <a:bodyPr/>
          <a:lstStyle/>
          <a:p>
            <a:endParaRPr lang="en-US"/>
          </a:p>
        </p:txBody>
      </p:sp>
      <p:pic>
        <p:nvPicPr>
          <p:cNvPr id="5" name="Content Placeholder 4" descr="A screenshot of a computer program&#10;&#10;Description automatically generated">
            <a:extLst>
              <a:ext uri="{FF2B5EF4-FFF2-40B4-BE49-F238E27FC236}">
                <a16:creationId xmlns:a16="http://schemas.microsoft.com/office/drawing/2014/main" id="{173F2F8E-AB7C-D25C-53D2-1473B5790E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76" y="1"/>
            <a:ext cx="12212775" cy="6858000"/>
          </a:xfrm>
        </p:spPr>
      </p:pic>
    </p:spTree>
    <p:extLst>
      <p:ext uri="{BB962C8B-B14F-4D97-AF65-F5344CB8AC3E}">
        <p14:creationId xmlns:p14="http://schemas.microsoft.com/office/powerpoint/2010/main" val="482972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8ED0C-399D-6187-879E-7A0923C4FABF}"/>
              </a:ext>
            </a:extLst>
          </p:cNvPr>
          <p:cNvSpPr>
            <a:spLocks noGrp="1"/>
          </p:cNvSpPr>
          <p:nvPr>
            <p:ph type="title"/>
          </p:nvPr>
        </p:nvSpPr>
        <p:spPr/>
        <p:txBody>
          <a:bodyPr/>
          <a:lstStyle/>
          <a:p>
            <a:endParaRPr lang="en-US"/>
          </a:p>
        </p:txBody>
      </p:sp>
      <p:pic>
        <p:nvPicPr>
          <p:cNvPr id="5" name="Content Placeholder 4" descr="A computer screen with text and numbers&#10;&#10;Description automatically generated">
            <a:extLst>
              <a:ext uri="{FF2B5EF4-FFF2-40B4-BE49-F238E27FC236}">
                <a16:creationId xmlns:a16="http://schemas.microsoft.com/office/drawing/2014/main" id="{2BF1D306-552B-3C47-D391-911A3780AE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04" y="-128588"/>
            <a:ext cx="12076391" cy="7158038"/>
          </a:xfrm>
          <a:effectLst>
            <a:glow>
              <a:schemeClr val="accent1">
                <a:alpha val="40000"/>
              </a:schemeClr>
            </a:glow>
            <a:softEdge rad="0"/>
          </a:effectLst>
        </p:spPr>
      </p:pic>
    </p:spTree>
    <p:extLst>
      <p:ext uri="{BB962C8B-B14F-4D97-AF65-F5344CB8AC3E}">
        <p14:creationId xmlns:p14="http://schemas.microsoft.com/office/powerpoint/2010/main" val="2879235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01BE0-7915-4022-B363-FD5B5877A4E3}"/>
              </a:ext>
            </a:extLst>
          </p:cNvPr>
          <p:cNvSpPr>
            <a:spLocks noGrp="1"/>
          </p:cNvSpPr>
          <p:nvPr>
            <p:ph type="title"/>
          </p:nvPr>
        </p:nvSpPr>
        <p:spPr/>
        <p:txBody>
          <a:bodyPr/>
          <a:lstStyle/>
          <a:p>
            <a:endParaRPr lang="en-US"/>
          </a:p>
        </p:txBody>
      </p:sp>
      <p:pic>
        <p:nvPicPr>
          <p:cNvPr id="5" name="Content Placeholder 4" descr="A computer screen shot of a program&#10;&#10;Description automatically generated">
            <a:extLst>
              <a:ext uri="{FF2B5EF4-FFF2-40B4-BE49-F238E27FC236}">
                <a16:creationId xmlns:a16="http://schemas.microsoft.com/office/drawing/2014/main" id="{065A4562-E1E0-FAE7-3182-745301BC83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0480"/>
            <a:ext cx="12192001" cy="6868479"/>
          </a:xfrm>
        </p:spPr>
      </p:pic>
    </p:spTree>
    <p:extLst>
      <p:ext uri="{BB962C8B-B14F-4D97-AF65-F5344CB8AC3E}">
        <p14:creationId xmlns:p14="http://schemas.microsoft.com/office/powerpoint/2010/main" val="3288442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B971-A2F9-8E3D-6B6D-F6689A2A6C09}"/>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DD771217-E86A-73D4-C0BD-FAB056D1B0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261030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630</Words>
  <Application>Microsoft Office PowerPoint</Application>
  <PresentationFormat>Widescreen</PresentationFormat>
  <Paragraphs>42</Paragraphs>
  <Slides>22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Aptos Display</vt:lpstr>
      <vt:lpstr>Arial</vt:lpstr>
      <vt:lpstr>Georgia</vt:lpstr>
      <vt:lpstr>Office Theme</vt:lpstr>
      <vt:lpstr>Corona Virus Analysis Using SQL  </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 Virus Analysis Using SQL  </dc:title>
  <dc:creator>mahmoud abo</dc:creator>
  <cp:lastModifiedBy>mahmoud abo</cp:lastModifiedBy>
  <cp:revision>1</cp:revision>
  <dcterms:created xsi:type="dcterms:W3CDTF">2024-05-08T07:45:00Z</dcterms:created>
  <dcterms:modified xsi:type="dcterms:W3CDTF">2024-05-08T08:19:59Z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2024-05-08T08:19:49Z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20b3d60d-ef8c-41f2-a0e4-a5cc188fbf35</vt:lpwstr>
  </property>
  <property fmtid="{D5CDD505-2E9C-101B-9397-08002B2CF9AE}" pid="7" name="MSIP_Label_defa4170-0d19-0005-0004-bc88714345d2_ActionId">
    <vt:lpwstr>46bd171b-29f0-4c35-b39f-8ac2814ceee4</vt:lpwstr>
  </property>
  <property fmtid="{D5CDD505-2E9C-101B-9397-08002B2CF9AE}" pid="8" name="MSIP_Label_defa4170-0d19-0005-0004-bc88714345d2_ContentBits">
    <vt:lpwstr>0</vt:lpwstr>
  </property>
</Properties>
</file>