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1" r:id="rId3"/>
    <p:sldId id="262" r:id="rId4"/>
    <p:sldId id="256"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32" autoAdjust="0"/>
  </p:normalViewPr>
  <p:slideViewPr>
    <p:cSldViewPr snapToGrid="0">
      <p:cViewPr varScale="1">
        <p:scale>
          <a:sx n="67" d="100"/>
          <a:sy n="67" d="100"/>
        </p:scale>
        <p:origin x="8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DF129-CEFE-4E17-9CB3-E6CCD3834AA6}" type="datetimeFigureOut">
              <a:rPr lang="en-US" smtClean="0"/>
              <a:t>2024-05-16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4DE8C-3509-4346-9197-70770B99F4D5}" type="slidenum">
              <a:rPr lang="en-US" smtClean="0"/>
              <a:t>‹#›</a:t>
            </a:fld>
            <a:endParaRPr lang="en-US"/>
          </a:p>
        </p:txBody>
      </p:sp>
    </p:spTree>
    <p:extLst>
      <p:ext uri="{BB962C8B-B14F-4D97-AF65-F5344CB8AC3E}">
        <p14:creationId xmlns:p14="http://schemas.microsoft.com/office/powerpoint/2010/main" val="237595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14DE8C-3509-4346-9197-70770B99F4D5}" type="slidenum">
              <a:rPr lang="en-US" smtClean="0"/>
              <a:t>1</a:t>
            </a:fld>
            <a:endParaRPr lang="en-US"/>
          </a:p>
        </p:txBody>
      </p:sp>
    </p:spTree>
    <p:extLst>
      <p:ext uri="{BB962C8B-B14F-4D97-AF65-F5344CB8AC3E}">
        <p14:creationId xmlns:p14="http://schemas.microsoft.com/office/powerpoint/2010/main" val="85937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003B-F3BA-98D4-5312-DDF8441AD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E4F2B5-0F98-19FA-83E7-F8AAB170F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C52259-AB6A-D0E4-4909-D50D57D601E9}"/>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5" name="Footer Placeholder 4">
            <a:extLst>
              <a:ext uri="{FF2B5EF4-FFF2-40B4-BE49-F238E27FC236}">
                <a16:creationId xmlns:a16="http://schemas.microsoft.com/office/drawing/2014/main" id="{8CD27290-D966-8590-F80F-A6FF7D3A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CD370-F9B1-B4C3-1E55-3384F9A72F0A}"/>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412633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C7AC-9DD9-93E0-18ED-E46196AAC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4F578D-2D95-32E6-8797-F0ACA48BF3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6A774-FD93-EF50-0E93-FD85BB1F5435}"/>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5" name="Footer Placeholder 4">
            <a:extLst>
              <a:ext uri="{FF2B5EF4-FFF2-40B4-BE49-F238E27FC236}">
                <a16:creationId xmlns:a16="http://schemas.microsoft.com/office/drawing/2014/main" id="{214C75F7-E98D-CE21-1C28-6CAB6CA75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557A1-9F8A-7A19-9207-887B6B59AE2B}"/>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78088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A529B-A1F0-6A47-CBCF-68A739AF7C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682A9-6DB6-9C31-4CC8-44C851985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8D5E4-9022-4587-FACB-74850687D47D}"/>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5" name="Footer Placeholder 4">
            <a:extLst>
              <a:ext uri="{FF2B5EF4-FFF2-40B4-BE49-F238E27FC236}">
                <a16:creationId xmlns:a16="http://schemas.microsoft.com/office/drawing/2014/main" id="{952FBC86-7150-8108-6373-CF16EBD6B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E1D71-9483-0354-67DB-485B0707344E}"/>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145053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B724-6588-CEC4-E4DC-FBBD0DFE0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CE1B7-4B4B-7C22-C6CB-881B069440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FF941-1E5D-C224-80B1-6FFEE1EC4D1A}"/>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5" name="Footer Placeholder 4">
            <a:extLst>
              <a:ext uri="{FF2B5EF4-FFF2-40B4-BE49-F238E27FC236}">
                <a16:creationId xmlns:a16="http://schemas.microsoft.com/office/drawing/2014/main" id="{5572197B-FDCE-193A-1CC5-4D72A499A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8EA7F-583F-84EA-C0B9-C07D6F000CB1}"/>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297931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49FD-7A5B-034C-132F-0C816A650E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D23C49-A9C6-6D6A-E664-3AAA651396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01FCA-7BD8-9EEE-965A-6A725F89903C}"/>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5" name="Footer Placeholder 4">
            <a:extLst>
              <a:ext uri="{FF2B5EF4-FFF2-40B4-BE49-F238E27FC236}">
                <a16:creationId xmlns:a16="http://schemas.microsoft.com/office/drawing/2014/main" id="{DC1DDB06-E2A6-4A49-2A43-65CBEDDB0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8C5A1-BF69-9185-27A6-A83747D3D95C}"/>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67485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CA24-DC4C-C17D-0959-06C06F1EB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0E05E-AD51-CA38-C340-1C0D272F9A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6863B-34D1-A9C3-9D80-A68E9B5E8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B7A356-1E78-4A32-3B3E-74323C000105}"/>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6" name="Footer Placeholder 5">
            <a:extLst>
              <a:ext uri="{FF2B5EF4-FFF2-40B4-BE49-F238E27FC236}">
                <a16:creationId xmlns:a16="http://schemas.microsoft.com/office/drawing/2014/main" id="{CFD24596-0CC7-701D-6173-4FA19AB80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60488-2372-DF76-3246-9263AD2FAB37}"/>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140419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0257-21D6-DFE5-012D-BD4EA1606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5BDAA8-3A22-F1FA-59CB-EDEBBE1B0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0F91D-13D8-58DD-822C-1D76F307C5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ED8FDC-E146-3DEC-476E-CB769620C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E4F01-5003-09E7-7FB2-EED82C545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E7BDBD-E3F1-6944-5BB6-5C086270BBC1}"/>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8" name="Footer Placeholder 7">
            <a:extLst>
              <a:ext uri="{FF2B5EF4-FFF2-40B4-BE49-F238E27FC236}">
                <a16:creationId xmlns:a16="http://schemas.microsoft.com/office/drawing/2014/main" id="{C1EB2CCC-3F4E-F154-C507-5FA4A0DA5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010B2D-6738-16FC-7DD3-B11E1ABF5B3C}"/>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309624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6A38-5F6E-F393-0B0E-B7525DA794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1D1765-C3BF-BDC3-9591-0A0FE360CFEA}"/>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4" name="Footer Placeholder 3">
            <a:extLst>
              <a:ext uri="{FF2B5EF4-FFF2-40B4-BE49-F238E27FC236}">
                <a16:creationId xmlns:a16="http://schemas.microsoft.com/office/drawing/2014/main" id="{BF124847-F8D8-56EC-3778-BB79A080C5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E128BC-3FD7-F0BE-AA57-EB4238807A4F}"/>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76300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EAA66-3876-4E52-ABFE-38D322201C6C}"/>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3" name="Footer Placeholder 2">
            <a:extLst>
              <a:ext uri="{FF2B5EF4-FFF2-40B4-BE49-F238E27FC236}">
                <a16:creationId xmlns:a16="http://schemas.microsoft.com/office/drawing/2014/main" id="{D91748F0-2306-BDD4-C0EA-085FBE3BF2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C437D-B167-4363-DDA9-8C010907D0EC}"/>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178448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AB97-2917-2C62-3FCF-83F5E71BF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FF226-2D73-0272-9E95-3E2728E8D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F03057-2FEE-F427-1609-B32EA27FF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1D7F7-724E-116C-19FC-679BB8972119}"/>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6" name="Footer Placeholder 5">
            <a:extLst>
              <a:ext uri="{FF2B5EF4-FFF2-40B4-BE49-F238E27FC236}">
                <a16:creationId xmlns:a16="http://schemas.microsoft.com/office/drawing/2014/main" id="{150F21EE-7478-87D6-1839-649662925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9E15C-0BC8-48A0-78D0-5233813E54FA}"/>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128513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ADE3-4D30-FF48-CD34-762D6F95F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020B28-AF7A-C408-80D9-382B9E70E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1260D7-76B1-7331-888C-224198D31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289D8-DD8E-EA22-73B1-4C384DA4501F}"/>
              </a:ext>
            </a:extLst>
          </p:cNvPr>
          <p:cNvSpPr>
            <a:spLocks noGrp="1"/>
          </p:cNvSpPr>
          <p:nvPr>
            <p:ph type="dt" sz="half" idx="10"/>
          </p:nvPr>
        </p:nvSpPr>
        <p:spPr/>
        <p:txBody>
          <a:bodyPr/>
          <a:lstStyle/>
          <a:p>
            <a:fld id="{7EE3EE43-1BA2-40AC-9776-E9C6C7E83254}" type="datetimeFigureOut">
              <a:rPr lang="en-US" smtClean="0"/>
              <a:t>2024-05-16</a:t>
            </a:fld>
            <a:endParaRPr lang="en-US"/>
          </a:p>
        </p:txBody>
      </p:sp>
      <p:sp>
        <p:nvSpPr>
          <p:cNvPr id="6" name="Footer Placeholder 5">
            <a:extLst>
              <a:ext uri="{FF2B5EF4-FFF2-40B4-BE49-F238E27FC236}">
                <a16:creationId xmlns:a16="http://schemas.microsoft.com/office/drawing/2014/main" id="{FD2EB29B-DE3D-89ED-E1B9-4D0E7361B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207D2-03D6-EC43-6966-ABB20CF90016}"/>
              </a:ext>
            </a:extLst>
          </p:cNvPr>
          <p:cNvSpPr>
            <a:spLocks noGrp="1"/>
          </p:cNvSpPr>
          <p:nvPr>
            <p:ph type="sldNum" sz="quarter" idx="12"/>
          </p:nvPr>
        </p:nvSpPr>
        <p:spPr/>
        <p:txBody>
          <a:bodyPr/>
          <a:lstStyle/>
          <a:p>
            <a:fld id="{9ACC7303-5DFA-45C5-9958-045413413C1E}" type="slidenum">
              <a:rPr lang="en-US" smtClean="0"/>
              <a:t>‹#›</a:t>
            </a:fld>
            <a:endParaRPr lang="en-US"/>
          </a:p>
        </p:txBody>
      </p:sp>
    </p:spTree>
    <p:extLst>
      <p:ext uri="{BB962C8B-B14F-4D97-AF65-F5344CB8AC3E}">
        <p14:creationId xmlns:p14="http://schemas.microsoft.com/office/powerpoint/2010/main" val="413798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1ECCA-5D66-E547-77E2-ABED9CBCB2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87333-4EC3-5A91-022E-47FA8DBA3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BA33E-F798-0042-1E71-FB39FC3E6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E3EE43-1BA2-40AC-9776-E9C6C7E83254}" type="datetimeFigureOut">
              <a:rPr lang="en-US" smtClean="0"/>
              <a:t>2024-05-16</a:t>
            </a:fld>
            <a:endParaRPr lang="en-US"/>
          </a:p>
        </p:txBody>
      </p:sp>
      <p:sp>
        <p:nvSpPr>
          <p:cNvPr id="5" name="Footer Placeholder 4">
            <a:extLst>
              <a:ext uri="{FF2B5EF4-FFF2-40B4-BE49-F238E27FC236}">
                <a16:creationId xmlns:a16="http://schemas.microsoft.com/office/drawing/2014/main" id="{7E082A2D-71F1-8D33-38B9-77C2E5290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85C9DA-A7F4-D881-7055-2541F46BD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CC7303-5DFA-45C5-9958-045413413C1E}" type="slidenum">
              <a:rPr lang="en-US" smtClean="0"/>
              <a:t>‹#›</a:t>
            </a:fld>
            <a:endParaRPr lang="en-US"/>
          </a:p>
        </p:txBody>
      </p:sp>
    </p:spTree>
    <p:extLst>
      <p:ext uri="{BB962C8B-B14F-4D97-AF65-F5344CB8AC3E}">
        <p14:creationId xmlns:p14="http://schemas.microsoft.com/office/powerpoint/2010/main" val="265324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5CAD-7869-5049-E607-6A61C2F7CF51}"/>
              </a:ext>
            </a:extLst>
          </p:cNvPr>
          <p:cNvSpPr>
            <a:spLocks noGrp="1"/>
          </p:cNvSpPr>
          <p:nvPr>
            <p:ph type="title"/>
          </p:nvPr>
        </p:nvSpPr>
        <p:spPr/>
        <p:txBody>
          <a:bodyPr/>
          <a:lstStyle/>
          <a:p>
            <a:pPr algn="ctr"/>
            <a:r>
              <a:rPr lang="en-US" i="1" dirty="0">
                <a:solidFill>
                  <a:schemeClr val="tx2">
                    <a:lumMod val="75000"/>
                    <a:lumOff val="25000"/>
                  </a:schemeClr>
                </a:solidFill>
              </a:rPr>
              <a:t>Hotel Aggregator Listing </a:t>
            </a:r>
          </a:p>
        </p:txBody>
      </p:sp>
      <p:sp>
        <p:nvSpPr>
          <p:cNvPr id="3" name="Content Placeholder 2">
            <a:extLst>
              <a:ext uri="{FF2B5EF4-FFF2-40B4-BE49-F238E27FC236}">
                <a16:creationId xmlns:a16="http://schemas.microsoft.com/office/drawing/2014/main" id="{506F52CD-2145-5FDC-9312-A1BC6485BB48}"/>
              </a:ext>
            </a:extLst>
          </p:cNvPr>
          <p:cNvSpPr>
            <a:spLocks noGrp="1"/>
          </p:cNvSpPr>
          <p:nvPr>
            <p:ph idx="1"/>
          </p:nvPr>
        </p:nvSpPr>
        <p:spPr>
          <a:xfrm>
            <a:off x="444137" y="2037806"/>
            <a:ext cx="11338560" cy="4139157"/>
          </a:xfrm>
        </p:spPr>
        <p:txBody>
          <a:bodyPr>
            <a:normAutofit/>
          </a:bodyPr>
          <a:lstStyle/>
          <a:p>
            <a:pPr marL="0" indent="0" rtl="0">
              <a:spcBef>
                <a:spcPts val="900"/>
              </a:spcBef>
              <a:spcAft>
                <a:spcPts val="0"/>
              </a:spcAft>
              <a:buNone/>
            </a:pPr>
            <a:r>
              <a:rPr lang="en-US" sz="3600" b="0" i="0" u="none" strike="noStrike" dirty="0">
                <a:solidFill>
                  <a:schemeClr val="tx1">
                    <a:lumMod val="75000"/>
                    <a:lumOff val="25000"/>
                  </a:schemeClr>
                </a:solidFill>
                <a:effectLst/>
                <a:highlight>
                  <a:srgbClr val="FFFFFF"/>
                </a:highlight>
                <a:latin typeface="Georgia" panose="02040502050405020303" pitchFamily="18" charset="0"/>
              </a:rPr>
              <a:t>                                     Introduction</a:t>
            </a:r>
          </a:p>
          <a:p>
            <a:pPr marL="0" indent="0" rtl="0">
              <a:spcBef>
                <a:spcPts val="900"/>
              </a:spcBef>
              <a:spcAft>
                <a:spcPts val="0"/>
              </a:spcAft>
              <a:buNone/>
            </a:pPr>
            <a:endParaRPr lang="en-US" sz="3600" b="0" dirty="0">
              <a:solidFill>
                <a:schemeClr val="tx1">
                  <a:lumMod val="75000"/>
                  <a:lumOff val="25000"/>
                </a:schemeClr>
              </a:solidFill>
              <a:effectLst/>
              <a:highlight>
                <a:srgbClr val="FFFFFF"/>
              </a:highlight>
              <a:latin typeface="Georgia" panose="02040502050405020303" pitchFamily="18" charset="0"/>
            </a:endParaRPr>
          </a:p>
          <a:p>
            <a:pPr marL="0" indent="0" algn="ctr" rtl="0">
              <a:spcBef>
                <a:spcPts val="0"/>
              </a:spcBef>
              <a:spcAft>
                <a:spcPts val="0"/>
              </a:spcAft>
              <a:buNone/>
            </a:pPr>
            <a:r>
              <a:rPr lang="en-US" sz="2400" b="0" i="0" u="none" strike="noStrike" dirty="0">
                <a:solidFill>
                  <a:schemeClr val="tx1">
                    <a:lumMod val="75000"/>
                    <a:lumOff val="25000"/>
                  </a:schemeClr>
                </a:solidFill>
                <a:effectLst/>
                <a:highlight>
                  <a:srgbClr val="FFFFFF"/>
                </a:highlight>
                <a:latin typeface="Georgia" panose="02040502050405020303" pitchFamily="18" charset="0"/>
              </a:rPr>
              <a:t>Welcome to our comprehensive exploration of the Hotel Aggregator Listings Project. This project is a deep dive into the vast and complex world of the hotel industry</a:t>
            </a:r>
            <a:br>
              <a:rPr lang="en-US" dirty="0">
                <a:latin typeface="Georgia" panose="02040502050405020303" pitchFamily="18" charset="0"/>
              </a:rPr>
            </a:br>
            <a:endParaRPr lang="en-US" dirty="0">
              <a:latin typeface="Georgia" panose="02040502050405020303" pitchFamily="18" charset="0"/>
            </a:endParaRPr>
          </a:p>
        </p:txBody>
      </p:sp>
    </p:spTree>
    <p:extLst>
      <p:ext uri="{BB962C8B-B14F-4D97-AF65-F5344CB8AC3E}">
        <p14:creationId xmlns:p14="http://schemas.microsoft.com/office/powerpoint/2010/main" val="3414277386"/>
      </p:ext>
    </p:extLst>
  </p:cSld>
  <p:clrMapOvr>
    <a:masterClrMapping/>
  </p:clrMapOvr>
  <mc:AlternateContent xmlns:mc="http://schemas.openxmlformats.org/markup-compatibility/2006">
    <mc:Choice xmlns:p14="http://schemas.microsoft.com/office/powerpoint/2010/main" Requires="p14">
      <p:transition spd="slow" p14:dur="2000" advTm="387148"/>
    </mc:Choice>
    <mc:Fallback>
      <p:transition spd="slow" advTm="38714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DD18-83F5-4F3D-BD1C-837FC51FAA06}"/>
              </a:ext>
            </a:extLst>
          </p:cNvPr>
          <p:cNvSpPr>
            <a:spLocks noGrp="1"/>
          </p:cNvSpPr>
          <p:nvPr>
            <p:ph type="title"/>
          </p:nvPr>
        </p:nvSpPr>
        <p:spPr>
          <a:xfrm>
            <a:off x="838200" y="0"/>
            <a:ext cx="10515600" cy="1128714"/>
          </a:xfrm>
        </p:spPr>
        <p:txBody>
          <a:bodyPr>
            <a:normAutofit/>
          </a:bodyPr>
          <a:lstStyle/>
          <a:p>
            <a:pPr algn="ctr"/>
            <a:r>
              <a:rPr lang="en-US" sz="3600" dirty="0">
                <a:latin typeface="Georgia" panose="02040502050405020303" pitchFamily="18" charset="0"/>
              </a:rPr>
              <a:t>Objective</a:t>
            </a:r>
          </a:p>
        </p:txBody>
      </p:sp>
      <p:sp>
        <p:nvSpPr>
          <p:cNvPr id="3" name="Content Placeholder 2">
            <a:extLst>
              <a:ext uri="{FF2B5EF4-FFF2-40B4-BE49-F238E27FC236}">
                <a16:creationId xmlns:a16="http://schemas.microsoft.com/office/drawing/2014/main" id="{A7464E4E-D7D4-1C1D-6711-A7935E79EC0B}"/>
              </a:ext>
            </a:extLst>
          </p:cNvPr>
          <p:cNvSpPr>
            <a:spLocks noGrp="1"/>
          </p:cNvSpPr>
          <p:nvPr>
            <p:ph idx="1"/>
          </p:nvPr>
        </p:nvSpPr>
        <p:spPr>
          <a:xfrm>
            <a:off x="838200" y="1385888"/>
            <a:ext cx="10306050" cy="5086350"/>
          </a:xfrm>
        </p:spPr>
        <p:txBody>
          <a:bodyPr>
            <a:normAutofit/>
          </a:bodyPr>
          <a:lstStyle/>
          <a:p>
            <a:pPr algn="ctr"/>
            <a:r>
              <a:rPr lang="en-US" sz="2400" b="0" i="0" dirty="0">
                <a:solidFill>
                  <a:srgbClr val="111111"/>
                </a:solidFill>
                <a:effectLst/>
                <a:highlight>
                  <a:srgbClr val="FFFFFF"/>
                </a:highlight>
                <a:latin typeface="Georgia" panose="02040502050405020303" pitchFamily="18" charset="0"/>
              </a:rPr>
              <a:t>Our primary objective in this project is to delve deep into the intricate dynamics of the hotel industry using the powerful data visualization and business intelligence tool, Microsoft Power BI. We aim to harness the capabilities of Power BI to transform raw data into meaningful insights, thereby enabling us to understand the complex interplay of various factors in this sector.</a:t>
            </a:r>
          </a:p>
          <a:p>
            <a:pPr algn="ctr"/>
            <a:r>
              <a:rPr lang="en-US" sz="2400" b="0" i="0" dirty="0">
                <a:solidFill>
                  <a:srgbClr val="111111"/>
                </a:solidFill>
                <a:effectLst/>
                <a:highlight>
                  <a:srgbClr val="FFFFFF"/>
                </a:highlight>
                <a:latin typeface="Georgia" panose="02040502050405020303" pitchFamily="18" charset="0"/>
              </a:rPr>
              <a:t>Our analysis will not be limited to merely identifying patterns and trends. We aspire to go beyond the surface-level observations and unravel the underlying mechanisms that drive these patterns. By doing so, we hope to gain a comprehensive understanding of the sector’s dynamics.</a:t>
            </a:r>
          </a:p>
          <a:p>
            <a:pPr algn="ctr"/>
            <a:endParaRPr lang="en-US" sz="2400" dirty="0">
              <a:latin typeface="Georgia" panose="02040502050405020303" pitchFamily="18" charset="0"/>
            </a:endParaRPr>
          </a:p>
        </p:txBody>
      </p:sp>
    </p:spTree>
    <p:extLst>
      <p:ext uri="{BB962C8B-B14F-4D97-AF65-F5344CB8AC3E}">
        <p14:creationId xmlns:p14="http://schemas.microsoft.com/office/powerpoint/2010/main" val="67410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B00C-D13C-617F-2508-D2A7B5DB3A7C}"/>
              </a:ext>
            </a:extLst>
          </p:cNvPr>
          <p:cNvSpPr>
            <a:spLocks noGrp="1"/>
          </p:cNvSpPr>
          <p:nvPr>
            <p:ph type="title"/>
          </p:nvPr>
        </p:nvSpPr>
        <p:spPr>
          <a:xfrm>
            <a:off x="838200" y="0"/>
            <a:ext cx="10515600" cy="1014414"/>
          </a:xfrm>
        </p:spPr>
        <p:txBody>
          <a:bodyPr>
            <a:normAutofit/>
          </a:bodyPr>
          <a:lstStyle/>
          <a:p>
            <a:pPr algn="ctr"/>
            <a:r>
              <a:rPr lang="en-US" sz="3600" dirty="0">
                <a:latin typeface="Georgia" panose="02040502050405020303" pitchFamily="18" charset="0"/>
              </a:rPr>
              <a:t>Questions to Answer</a:t>
            </a:r>
          </a:p>
        </p:txBody>
      </p:sp>
      <p:sp>
        <p:nvSpPr>
          <p:cNvPr id="3" name="Content Placeholder 2">
            <a:extLst>
              <a:ext uri="{FF2B5EF4-FFF2-40B4-BE49-F238E27FC236}">
                <a16:creationId xmlns:a16="http://schemas.microsoft.com/office/drawing/2014/main" id="{9C59AF21-3E69-18D2-D4ED-3D25DF77F240}"/>
              </a:ext>
            </a:extLst>
          </p:cNvPr>
          <p:cNvSpPr>
            <a:spLocks noGrp="1"/>
          </p:cNvSpPr>
          <p:nvPr>
            <p:ph idx="1"/>
          </p:nvPr>
        </p:nvSpPr>
        <p:spPr>
          <a:xfrm>
            <a:off x="542924" y="1014414"/>
            <a:ext cx="11401426" cy="5478461"/>
          </a:xfrm>
        </p:spPr>
        <p:txBody>
          <a:bodyPr>
            <a:normAutofit fontScale="70000" lnSpcReduction="20000"/>
          </a:bodyPr>
          <a:lstStyle/>
          <a:p>
            <a:pPr algn="l">
              <a:buFont typeface="Arial" panose="020B0604020202020204" pitchFamily="34" charset="0"/>
              <a:buChar char="•"/>
            </a:pPr>
            <a:endParaRPr lang="en-US" b="0" i="0" dirty="0">
              <a:solidFill>
                <a:srgbClr val="111111"/>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111111"/>
                </a:solidFill>
                <a:effectLst/>
                <a:highlight>
                  <a:srgbClr val="FFFFFF"/>
                </a:highlight>
                <a:latin typeface="Georgia" panose="02040502050405020303" pitchFamily="18" charset="0"/>
              </a:rPr>
              <a:t>Which city has the highest number of hotels listed?</a:t>
            </a:r>
          </a:p>
          <a:p>
            <a:pPr algn="l">
              <a:buFont typeface="Arial" panose="020B0604020202020204" pitchFamily="34" charset="0"/>
              <a:buChar char="•"/>
            </a:pPr>
            <a:endParaRPr lang="en-US" b="0" i="0" dirty="0">
              <a:solidFill>
                <a:srgbClr val="111111"/>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111111"/>
                </a:solidFill>
                <a:effectLst/>
                <a:highlight>
                  <a:srgbClr val="FFFFFF"/>
                </a:highlight>
                <a:latin typeface="Georgia" panose="02040502050405020303" pitchFamily="18" charset="0"/>
              </a:rPr>
              <a:t>Are there specific regions that lack sufficient hotel listings?</a:t>
            </a:r>
          </a:p>
          <a:p>
            <a:pPr algn="l">
              <a:buFont typeface="Arial" panose="020B0604020202020204" pitchFamily="34" charset="0"/>
              <a:buChar char="•"/>
            </a:pPr>
            <a:endParaRPr lang="en-US" b="0" i="0" dirty="0">
              <a:solidFill>
                <a:srgbClr val="111111"/>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111111"/>
                </a:solidFill>
                <a:effectLst/>
                <a:highlight>
                  <a:srgbClr val="FFFFFF"/>
                </a:highlight>
                <a:latin typeface="Georgia" panose="02040502050405020303" pitchFamily="18" charset="0"/>
              </a:rPr>
              <a:t>What is the average price per night for hotels in different cities?</a:t>
            </a:r>
          </a:p>
          <a:p>
            <a:pPr algn="l">
              <a:buFont typeface="Arial" panose="020B0604020202020204" pitchFamily="34" charset="0"/>
              <a:buChar char="•"/>
            </a:pPr>
            <a:endParaRPr lang="en-US" b="0" i="0" dirty="0">
              <a:solidFill>
                <a:srgbClr val="111111"/>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111111"/>
                </a:solidFill>
                <a:effectLst/>
                <a:highlight>
                  <a:srgbClr val="FFFFFF"/>
                </a:highlight>
                <a:latin typeface="Georgia" panose="02040502050405020303" pitchFamily="18" charset="0"/>
              </a:rPr>
              <a:t>How do prices fluctuate based on the time of year (seasonality)?</a:t>
            </a:r>
          </a:p>
          <a:p>
            <a:pPr algn="l">
              <a:buFont typeface="Arial" panose="020B0604020202020204" pitchFamily="34" charset="0"/>
              <a:buChar char="•"/>
            </a:pPr>
            <a:endParaRPr lang="en-US" b="0" i="0" dirty="0">
              <a:solidFill>
                <a:srgbClr val="111111"/>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111111"/>
                </a:solidFill>
                <a:effectLst/>
                <a:highlight>
                  <a:srgbClr val="FFFFFF"/>
                </a:highlight>
                <a:latin typeface="Georgia" panose="02040502050405020303" pitchFamily="18" charset="0"/>
              </a:rPr>
              <a:t>How does the size or capacity of the hotel (number of rooms) impact the rating?</a:t>
            </a:r>
          </a:p>
          <a:p>
            <a:pPr algn="l">
              <a:buFont typeface="Arial" panose="020B0604020202020204" pitchFamily="34" charset="0"/>
              <a:buChar char="•"/>
            </a:pPr>
            <a:endParaRPr lang="en-US" b="0" i="0" dirty="0">
              <a:solidFill>
                <a:srgbClr val="111111"/>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111111"/>
                </a:solidFill>
                <a:effectLst/>
                <a:highlight>
                  <a:srgbClr val="FFFFFF"/>
                </a:highlight>
                <a:latin typeface="Georgia" panose="02040502050405020303" pitchFamily="18" charset="0"/>
              </a:rPr>
              <a:t>How do occupancy rates vary across different cities or regions.</a:t>
            </a:r>
          </a:p>
          <a:p>
            <a:pPr algn="l">
              <a:buFont typeface="Arial" panose="020B0604020202020204" pitchFamily="34" charset="0"/>
              <a:buChar char="•"/>
            </a:pPr>
            <a:endParaRPr lang="en-US" b="0" i="0" dirty="0">
              <a:solidFill>
                <a:srgbClr val="111111"/>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111111"/>
                </a:solidFill>
                <a:effectLst/>
                <a:highlight>
                  <a:srgbClr val="FFFFFF"/>
                </a:highlight>
                <a:latin typeface="Georgia" panose="02040502050405020303" pitchFamily="18" charset="0"/>
              </a:rPr>
              <a:t>How do the prices, ratings, and occupancy rates compare across different types of properties?</a:t>
            </a: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endParaRPr lang="en-US" dirty="0">
              <a:latin typeface="Georgia" panose="02040502050405020303" pitchFamily="18" charset="0"/>
            </a:endParaRPr>
          </a:p>
        </p:txBody>
      </p:sp>
    </p:spTree>
    <p:extLst>
      <p:ext uri="{BB962C8B-B14F-4D97-AF65-F5344CB8AC3E}">
        <p14:creationId xmlns:p14="http://schemas.microsoft.com/office/powerpoint/2010/main" val="217228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D0F3-408F-0922-B9C1-DEEFA8C96DFB}"/>
              </a:ext>
            </a:extLst>
          </p:cNvPr>
          <p:cNvSpPr>
            <a:spLocks noGrp="1"/>
          </p:cNvSpPr>
          <p:nvPr>
            <p:ph type="ctrTitle"/>
          </p:nvPr>
        </p:nvSpPr>
        <p:spPr/>
        <p:txBody>
          <a:bodyPr/>
          <a:lstStyle/>
          <a:p>
            <a:r>
              <a:rPr lang="en-US" dirty="0"/>
              <a:t>q</a:t>
            </a:r>
          </a:p>
        </p:txBody>
      </p:sp>
      <p:sp>
        <p:nvSpPr>
          <p:cNvPr id="3" name="Subtitle 2">
            <a:extLst>
              <a:ext uri="{FF2B5EF4-FFF2-40B4-BE49-F238E27FC236}">
                <a16:creationId xmlns:a16="http://schemas.microsoft.com/office/drawing/2014/main" id="{F9537CC6-DAEA-1A37-F6DF-0AFF75437B10}"/>
              </a:ext>
            </a:extLst>
          </p:cNvPr>
          <p:cNvSpPr>
            <a:spLocks noGrp="1"/>
          </p:cNvSpPr>
          <p:nvPr>
            <p:ph type="subTitle"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5A7B5AA1-0E2D-DDCC-57C0-A5F172317949}"/>
                  </a:ext>
                </a:extLst>
              </p:cNvPr>
              <p:cNvGraphicFramePr>
                <a:graphicFrameLocks noGrp="1"/>
              </p:cNvGraphicFramePr>
              <p:nvPr>
                <p:extLst>
                  <p:ext uri="{D42A27DB-BD31-4B8C-83A1-F6EECF244321}">
                    <p14:modId xmlns:p14="http://schemas.microsoft.com/office/powerpoint/2010/main" val="1779154172"/>
                  </p:ext>
                </p:extLst>
              </p:nvPr>
            </p:nvGraphicFramePr>
            <p:xfrm>
              <a:off x="1" y="156754"/>
              <a:ext cx="12191999" cy="670124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5A7B5AA1-0E2D-DDCC-57C0-A5F172317949}"/>
                  </a:ext>
                </a:extLst>
              </p:cNvPr>
              <p:cNvPicPr>
                <a:picLocks noGrp="1" noRot="1" noChangeAspect="1" noMove="1" noResize="1" noEditPoints="1" noAdjustHandles="1" noChangeArrowheads="1" noChangeShapeType="1"/>
              </p:cNvPicPr>
              <p:nvPr/>
            </p:nvPicPr>
            <p:blipFill>
              <a:blip r:embed="rId3"/>
              <a:stretch>
                <a:fillRect/>
              </a:stretch>
            </p:blipFill>
            <p:spPr>
              <a:xfrm>
                <a:off x="1" y="156754"/>
                <a:ext cx="12191999" cy="6701246"/>
              </a:xfrm>
              <a:prstGeom prst="rect">
                <a:avLst/>
              </a:prstGeom>
            </p:spPr>
          </p:pic>
        </mc:Fallback>
      </mc:AlternateContent>
    </p:spTree>
    <p:extLst>
      <p:ext uri="{BB962C8B-B14F-4D97-AF65-F5344CB8AC3E}">
        <p14:creationId xmlns:p14="http://schemas.microsoft.com/office/powerpoint/2010/main" val="36901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8542-72BF-B7D8-9710-F37571CB8FA5}"/>
              </a:ext>
            </a:extLst>
          </p:cNvPr>
          <p:cNvSpPr>
            <a:spLocks noGrp="1"/>
          </p:cNvSpPr>
          <p:nvPr>
            <p:ph type="title"/>
          </p:nvPr>
        </p:nvSpPr>
        <p:spPr>
          <a:xfrm>
            <a:off x="838200" y="0"/>
            <a:ext cx="10515600" cy="728664"/>
          </a:xfrm>
        </p:spPr>
        <p:txBody>
          <a:bodyPr>
            <a:noAutofit/>
          </a:bodyPr>
          <a:lstStyle/>
          <a:p>
            <a:pPr algn="ctr"/>
            <a:r>
              <a:rPr lang="en-US" sz="3600" i="0" u="none" strike="noStrike" dirty="0">
                <a:solidFill>
                  <a:schemeClr val="tx1">
                    <a:lumMod val="65000"/>
                    <a:lumOff val="35000"/>
                  </a:schemeClr>
                </a:solidFill>
                <a:effectLst/>
                <a:highlight>
                  <a:srgbClr val="FFFFFF"/>
                </a:highlight>
                <a:latin typeface="Georgia" panose="02040502050405020303" pitchFamily="18" charset="0"/>
              </a:rPr>
              <a:t>Processing </a:t>
            </a:r>
            <a:endParaRPr lang="en-US" sz="3600" dirty="0">
              <a:solidFill>
                <a:schemeClr val="tx1">
                  <a:lumMod val="65000"/>
                  <a:lumOff val="3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4E64E8C-C201-230A-6BF4-BD84E2263DB5}"/>
              </a:ext>
            </a:extLst>
          </p:cNvPr>
          <p:cNvSpPr>
            <a:spLocks noGrp="1"/>
          </p:cNvSpPr>
          <p:nvPr>
            <p:ph idx="1"/>
          </p:nvPr>
        </p:nvSpPr>
        <p:spPr>
          <a:xfrm>
            <a:off x="295275" y="785812"/>
            <a:ext cx="11601450" cy="6072188"/>
          </a:xfrm>
        </p:spPr>
        <p:txBody>
          <a:bodyPr>
            <a:noAutofit/>
          </a:bodyPr>
          <a:lstStyle/>
          <a:p>
            <a:pPr algn="ctr">
              <a:spcBef>
                <a:spcPts val="0"/>
              </a:spcBef>
            </a:pPr>
            <a:r>
              <a:rPr lang="en-US" sz="2400" b="0" i="0" u="none" strike="noStrike" dirty="0">
                <a:solidFill>
                  <a:schemeClr val="bg2">
                    <a:lumMod val="25000"/>
                  </a:schemeClr>
                </a:solidFill>
                <a:effectLst/>
                <a:highlight>
                  <a:srgbClr val="FFFFFF"/>
                </a:highlight>
                <a:latin typeface="Georgia" panose="02040502050405020303" pitchFamily="18" charset="0"/>
              </a:rPr>
              <a:t>Our journey begins with the crucial step of data cleaning. In the vast ocean of data, not all information is useful or relevant. We first removed columns with all null values, as they do not contribute any meaningful information. </a:t>
            </a:r>
          </a:p>
          <a:p>
            <a:pPr marL="0" indent="0" algn="ctr">
              <a:spcBef>
                <a:spcPts val="0"/>
              </a:spcBef>
              <a:buNone/>
            </a:pPr>
            <a:endParaRPr lang="en-US" sz="2400" b="0" i="0" u="none" strike="noStrike" dirty="0">
              <a:solidFill>
                <a:schemeClr val="bg2">
                  <a:lumMod val="25000"/>
                </a:schemeClr>
              </a:solidFill>
              <a:effectLst/>
              <a:highlight>
                <a:srgbClr val="FFFFFF"/>
              </a:highlight>
              <a:latin typeface="Georgia" panose="02040502050405020303" pitchFamily="18" charset="0"/>
            </a:endParaRPr>
          </a:p>
          <a:p>
            <a:pPr algn="ctr">
              <a:spcBef>
                <a:spcPts val="0"/>
              </a:spcBef>
            </a:pPr>
            <a:r>
              <a:rPr lang="en-US" sz="2400" b="0" i="0" u="none" strike="noStrike" dirty="0">
                <a:solidFill>
                  <a:schemeClr val="bg2">
                    <a:lumMod val="25000"/>
                  </a:schemeClr>
                </a:solidFill>
                <a:effectLst/>
                <a:highlight>
                  <a:srgbClr val="FFFFFF"/>
                </a:highlight>
                <a:latin typeface="Georgia" panose="02040502050405020303" pitchFamily="18" charset="0"/>
              </a:rPr>
              <a:t>We also eliminated unnecessary columns such as neighbourhood_group_cleansed, bathrooms, Calendar_updated, License, and name. These columns either contained redundant information or were not relevant to our analysis.</a:t>
            </a:r>
          </a:p>
          <a:p>
            <a:pPr algn="ctr">
              <a:spcBef>
                <a:spcPts val="0"/>
              </a:spcBef>
            </a:pPr>
            <a:endParaRPr lang="en-US" sz="2400" b="0" dirty="0">
              <a:solidFill>
                <a:schemeClr val="bg2">
                  <a:lumMod val="25000"/>
                </a:schemeClr>
              </a:solidFill>
              <a:effectLst/>
              <a:highlight>
                <a:srgbClr val="FFFFFF"/>
              </a:highlight>
              <a:latin typeface="Georgia" panose="02040502050405020303" pitchFamily="18" charset="0"/>
            </a:endParaRPr>
          </a:p>
          <a:p>
            <a:pPr algn="ctr">
              <a:spcBef>
                <a:spcPts val="0"/>
              </a:spcBef>
            </a:pPr>
            <a:r>
              <a:rPr lang="en-US" sz="2400" b="0" i="0" u="none" strike="noStrike" dirty="0">
                <a:solidFill>
                  <a:schemeClr val="bg2">
                    <a:lumMod val="25000"/>
                  </a:schemeClr>
                </a:solidFill>
                <a:effectLst/>
                <a:highlight>
                  <a:srgbClr val="FFFFFF"/>
                </a:highlight>
                <a:latin typeface="Georgia" panose="02040502050405020303" pitchFamily="18" charset="0"/>
              </a:rPr>
              <a:t>We also tackled the issue of duplicate columns like minimum_minimum_nights and minimum_maximum_nights. Having duplicate information can lead to confusion and inaccuracies in our analysis.</a:t>
            </a:r>
          </a:p>
          <a:p>
            <a:pPr algn="ctr">
              <a:spcBef>
                <a:spcPts val="0"/>
              </a:spcBef>
            </a:pPr>
            <a:endParaRPr lang="en-US" sz="2400" b="0" i="0" u="none" strike="noStrike" dirty="0">
              <a:solidFill>
                <a:schemeClr val="bg2">
                  <a:lumMod val="25000"/>
                </a:schemeClr>
              </a:solidFill>
              <a:effectLst/>
              <a:highlight>
                <a:srgbClr val="FFFFFF"/>
              </a:highlight>
              <a:latin typeface="Georgia" panose="02040502050405020303" pitchFamily="18" charset="0"/>
            </a:endParaRPr>
          </a:p>
          <a:p>
            <a:pPr algn="ctr">
              <a:spcBef>
                <a:spcPts val="0"/>
              </a:spcBef>
            </a:pPr>
            <a:r>
              <a:rPr lang="en-US" sz="2400" i="0" u="none" strike="noStrike" dirty="0">
                <a:solidFill>
                  <a:schemeClr val="bg2">
                    <a:lumMod val="25000"/>
                  </a:schemeClr>
                </a:solidFill>
                <a:effectLst/>
                <a:highlight>
                  <a:srgbClr val="FFFFFF"/>
                </a:highlight>
                <a:latin typeface="Georgia" panose="02040502050405020303" pitchFamily="18" charset="0"/>
              </a:rPr>
              <a:t>Next, we embarked on the task of data transformation. We renamed some columns for clarity and ease of understanding. For instance, bedrooms became num_of_Bedrooms, Calendar_Last_Scraped became Last_Scraped_date, number_of_reviews_ltm became Last Year Reviews, number_of_reviews_l30d became Monthly_Reviews, and so on.</a:t>
            </a:r>
            <a:endParaRPr lang="en-US" sz="2400" dirty="0">
              <a:solidFill>
                <a:schemeClr val="bg2">
                  <a:lumMod val="25000"/>
                </a:schemeClr>
              </a:solidFill>
              <a:effectLst/>
              <a:highlight>
                <a:srgbClr val="FFFFFF"/>
              </a:highlight>
              <a:latin typeface="Georgia" panose="02040502050405020303" pitchFamily="18" charset="0"/>
            </a:endParaRPr>
          </a:p>
          <a:p>
            <a:pPr algn="ctr">
              <a:spcBef>
                <a:spcPts val="0"/>
              </a:spcBef>
            </a:pPr>
            <a:endParaRPr lang="en-US" sz="2400" b="0" dirty="0">
              <a:solidFill>
                <a:schemeClr val="bg2">
                  <a:lumMod val="25000"/>
                </a:schemeClr>
              </a:solidFill>
              <a:effectLst/>
              <a:highlight>
                <a:srgbClr val="FFFFFF"/>
              </a:highlight>
              <a:latin typeface="Georgia" panose="02040502050405020303" pitchFamily="18" charset="0"/>
            </a:endParaRPr>
          </a:p>
          <a:p>
            <a:pPr marL="0" indent="0" algn="ctr">
              <a:buNone/>
            </a:pPr>
            <a:br>
              <a:rPr lang="en-US" sz="2400" dirty="0">
                <a:solidFill>
                  <a:schemeClr val="bg2">
                    <a:lumMod val="25000"/>
                  </a:schemeClr>
                </a:solidFill>
                <a:latin typeface="Georgia" panose="02040502050405020303" pitchFamily="18" charset="0"/>
              </a:rPr>
            </a:br>
            <a:endParaRPr lang="en-US" sz="2400" dirty="0">
              <a:solidFill>
                <a:schemeClr val="bg2">
                  <a:lumMod val="25000"/>
                </a:schemeClr>
              </a:solidFill>
              <a:latin typeface="Georgia" panose="02040502050405020303" pitchFamily="18" charset="0"/>
            </a:endParaRPr>
          </a:p>
        </p:txBody>
      </p:sp>
    </p:spTree>
    <p:extLst>
      <p:ext uri="{BB962C8B-B14F-4D97-AF65-F5344CB8AC3E}">
        <p14:creationId xmlns:p14="http://schemas.microsoft.com/office/powerpoint/2010/main" val="170609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49CF8-EEDF-800C-1349-F3923DF7DFA0}"/>
              </a:ext>
            </a:extLst>
          </p:cNvPr>
          <p:cNvSpPr>
            <a:spLocks noGrp="1"/>
          </p:cNvSpPr>
          <p:nvPr>
            <p:ph idx="1"/>
          </p:nvPr>
        </p:nvSpPr>
        <p:spPr>
          <a:xfrm>
            <a:off x="485776" y="614363"/>
            <a:ext cx="11087100" cy="6086475"/>
          </a:xfrm>
        </p:spPr>
        <p:txBody>
          <a:bodyPr>
            <a:noAutofit/>
          </a:bodyPr>
          <a:lstStyle/>
          <a:p>
            <a:pPr algn="ctr">
              <a:spcBef>
                <a:spcPts val="0"/>
              </a:spcBef>
            </a:pPr>
            <a:r>
              <a:rPr lang="en-US" sz="2400" i="0" u="none" strike="noStrike" dirty="0">
                <a:solidFill>
                  <a:schemeClr val="bg2">
                    <a:lumMod val="25000"/>
                  </a:schemeClr>
                </a:solidFill>
                <a:effectLst/>
                <a:highlight>
                  <a:srgbClr val="FFFFFF"/>
                </a:highlight>
                <a:latin typeface="Georgia" panose="02040502050405020303" pitchFamily="18" charset="0"/>
              </a:rPr>
              <a:t>We also split the host_locality column into host_country and host_cities. This allowed us to separate country and city information, making it easier to analyze geographical trends.</a:t>
            </a:r>
          </a:p>
          <a:p>
            <a:pPr algn="ctr">
              <a:spcBef>
                <a:spcPts val="0"/>
              </a:spcBef>
            </a:pPr>
            <a:endParaRPr lang="en-US" sz="2400" dirty="0">
              <a:solidFill>
                <a:schemeClr val="bg2">
                  <a:lumMod val="25000"/>
                </a:schemeClr>
              </a:solidFill>
              <a:effectLst/>
              <a:highlight>
                <a:srgbClr val="FFFFFF"/>
              </a:highlight>
              <a:latin typeface="Georgia" panose="02040502050405020303" pitchFamily="18" charset="0"/>
            </a:endParaRPr>
          </a:p>
          <a:p>
            <a:pPr algn="ctr"/>
            <a:r>
              <a:rPr lang="en-US" sz="2400" b="0" i="0" u="none" strike="noStrike" dirty="0">
                <a:solidFill>
                  <a:srgbClr val="111111"/>
                </a:solidFill>
                <a:effectLst/>
                <a:latin typeface="Georgia" panose="02040502050405020303" pitchFamily="18" charset="0"/>
              </a:rPr>
              <a:t>In the data imputation phase, we replaced all null values with 0. This ensured that our data was complete and ready for analysis. We also transformed certain columns like Available, instant_bookable, host_has_profile_pic, and host_is_superhost from ‘t’ and ‘f’ values to True and False respectively. This made the data more consistent and easier to interpret.</a:t>
            </a:r>
          </a:p>
          <a:p>
            <a:pPr marL="0" indent="0" algn="ctr">
              <a:buNone/>
            </a:pPr>
            <a:endParaRPr lang="en-US" sz="2400" b="0" i="0" u="none" strike="noStrike" dirty="0">
              <a:solidFill>
                <a:srgbClr val="111111"/>
              </a:solidFill>
              <a:effectLst/>
              <a:latin typeface="Georgia" panose="02040502050405020303" pitchFamily="18" charset="0"/>
            </a:endParaRPr>
          </a:p>
          <a:p>
            <a:pPr algn="ctr"/>
            <a:r>
              <a:rPr lang="en-US" sz="2400" b="0" i="0" u="none" strike="noStrike" dirty="0">
                <a:solidFill>
                  <a:srgbClr val="111111"/>
                </a:solidFill>
                <a:effectLst/>
                <a:latin typeface="Georgia" panose="02040502050405020303" pitchFamily="18" charset="0"/>
              </a:rPr>
              <a:t> </a:t>
            </a:r>
            <a:r>
              <a:rPr lang="en-US" sz="2400" dirty="0">
                <a:solidFill>
                  <a:srgbClr val="111111"/>
                </a:solidFill>
                <a:latin typeface="Georgia" panose="02040502050405020303" pitchFamily="18" charset="0"/>
              </a:rPr>
              <a:t>W</a:t>
            </a:r>
            <a:r>
              <a:rPr lang="en-US" sz="2400" b="0" i="0" u="none" strike="noStrike" dirty="0">
                <a:solidFill>
                  <a:srgbClr val="111111"/>
                </a:solidFill>
                <a:effectLst/>
                <a:latin typeface="Georgia" panose="02040502050405020303" pitchFamily="18" charset="0"/>
              </a:rPr>
              <a:t>e replaced all null values with 0. This ensured that our data was complete and ready for analysis. We also transformed certain columns like Available, instant_bookable, host_has_profile_pic, and host_is_superhost from ‘t’ and ‘f’ values to True and False respectively. This made the data more consistent and easier to interpret.</a:t>
            </a:r>
            <a:endParaRPr lang="en-US" sz="2400" dirty="0">
              <a:latin typeface="Georgia" panose="02040502050405020303" pitchFamily="18" charset="0"/>
            </a:endParaRPr>
          </a:p>
          <a:p>
            <a:pPr algn="ctr"/>
            <a:endParaRPr lang="en-US" sz="2400" dirty="0">
              <a:solidFill>
                <a:srgbClr val="111111"/>
              </a:solidFill>
              <a:latin typeface="Georgia" panose="02040502050405020303" pitchFamily="18" charset="0"/>
            </a:endParaRPr>
          </a:p>
          <a:p>
            <a:pPr algn="ctr"/>
            <a:endParaRPr lang="en-US" sz="2400" dirty="0">
              <a:latin typeface="Georgia" panose="02040502050405020303" pitchFamily="18" charset="0"/>
            </a:endParaRPr>
          </a:p>
          <a:p>
            <a:pPr marL="0" indent="0" algn="ctr">
              <a:buNone/>
            </a:pPr>
            <a:br>
              <a:rPr lang="en-US" sz="2400" dirty="0">
                <a:solidFill>
                  <a:schemeClr val="bg2">
                    <a:lumMod val="25000"/>
                  </a:schemeClr>
                </a:solidFill>
                <a:latin typeface="Georgia" panose="02040502050405020303" pitchFamily="18" charset="0"/>
              </a:rPr>
            </a:br>
            <a:endParaRPr lang="en-US" sz="2400" dirty="0">
              <a:solidFill>
                <a:schemeClr val="bg2">
                  <a:lumMod val="25000"/>
                </a:schemeClr>
              </a:solidFill>
              <a:latin typeface="Georgia" panose="02040502050405020303" pitchFamily="18" charset="0"/>
            </a:endParaRPr>
          </a:p>
        </p:txBody>
      </p:sp>
    </p:spTree>
    <p:extLst>
      <p:ext uri="{BB962C8B-B14F-4D97-AF65-F5344CB8AC3E}">
        <p14:creationId xmlns:p14="http://schemas.microsoft.com/office/powerpoint/2010/main" val="232567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176D3-33F7-735E-5B17-DA0E9158E851}"/>
              </a:ext>
            </a:extLst>
          </p:cNvPr>
          <p:cNvSpPr>
            <a:spLocks noGrp="1"/>
          </p:cNvSpPr>
          <p:nvPr>
            <p:ph idx="1"/>
          </p:nvPr>
        </p:nvSpPr>
        <p:spPr>
          <a:xfrm>
            <a:off x="1" y="457199"/>
            <a:ext cx="12192000" cy="6200775"/>
          </a:xfrm>
        </p:spPr>
        <p:txBody>
          <a:bodyPr>
            <a:noAutofit/>
          </a:bodyPr>
          <a:lstStyle/>
          <a:p>
            <a:pPr algn="ctr" rtl="0">
              <a:spcBef>
                <a:spcPts val="900"/>
              </a:spcBef>
              <a:spcAft>
                <a:spcPts val="0"/>
              </a:spcAft>
            </a:pPr>
            <a:r>
              <a:rPr lang="en-US" sz="2400" b="0" i="0" u="none" strike="noStrike" dirty="0">
                <a:solidFill>
                  <a:srgbClr val="111111"/>
                </a:solidFill>
                <a:effectLst/>
                <a:highlight>
                  <a:srgbClr val="FFFFFF"/>
                </a:highlight>
                <a:latin typeface="Georgia" panose="02040502050405020303" pitchFamily="18" charset="0"/>
              </a:rPr>
              <a:t>With our data cleaned, transformed, and imputed, we moved on to the exciting phase of data analysis. We found that Melbourne had the most rooms, followed by Southbank, South Yara, Carlton, and Richmond. This gave us an insight into the geographical distribution of rooms.</a:t>
            </a:r>
          </a:p>
          <a:p>
            <a:pPr marL="0" indent="0" algn="ctr" rtl="0">
              <a:spcBef>
                <a:spcPts val="900"/>
              </a:spcBef>
              <a:spcAft>
                <a:spcPts val="0"/>
              </a:spcAft>
              <a:buNone/>
            </a:pPr>
            <a:endParaRPr lang="en-US" sz="2400" b="0" dirty="0">
              <a:effectLst/>
              <a:highlight>
                <a:srgbClr val="FFFFFF"/>
              </a:highlight>
              <a:latin typeface="Georgia" panose="02040502050405020303" pitchFamily="18" charset="0"/>
            </a:endParaRPr>
          </a:p>
          <a:p>
            <a:pPr algn="ctr" rtl="0">
              <a:spcBef>
                <a:spcPts val="0"/>
              </a:spcBef>
              <a:spcAft>
                <a:spcPts val="0"/>
              </a:spcAft>
            </a:pPr>
            <a:r>
              <a:rPr lang="en-US" sz="2400" b="0" i="0" u="none" strike="noStrike" dirty="0">
                <a:solidFill>
                  <a:srgbClr val="111111"/>
                </a:solidFill>
                <a:effectLst/>
                <a:highlight>
                  <a:srgbClr val="FFFFFF"/>
                </a:highlight>
                <a:latin typeface="Georgia" panose="02040502050405020303" pitchFamily="18" charset="0"/>
              </a:rPr>
              <a:t>Insights and Conclusions</a:t>
            </a:r>
          </a:p>
          <a:p>
            <a:pPr algn="ctr" rtl="0">
              <a:spcBef>
                <a:spcPts val="0"/>
              </a:spcBef>
              <a:spcAft>
                <a:spcPts val="0"/>
              </a:spcAft>
            </a:pPr>
            <a:endParaRPr lang="en-US" sz="2400" b="0" dirty="0">
              <a:effectLst/>
              <a:highlight>
                <a:srgbClr val="FFFFFF"/>
              </a:highlight>
              <a:latin typeface="Georgia" panose="02040502050405020303" pitchFamily="18" charset="0"/>
            </a:endParaRPr>
          </a:p>
          <a:p>
            <a:pPr algn="ctr" rtl="0">
              <a:spcBef>
                <a:spcPts val="0"/>
              </a:spcBef>
              <a:spcAft>
                <a:spcPts val="0"/>
              </a:spcAft>
            </a:pPr>
            <a:r>
              <a:rPr lang="en-US" sz="2400" b="0" i="0" u="none" strike="noStrike" dirty="0">
                <a:solidFill>
                  <a:srgbClr val="111111"/>
                </a:solidFill>
                <a:effectLst/>
                <a:highlight>
                  <a:srgbClr val="FFFFFF"/>
                </a:highlight>
                <a:latin typeface="Georgia" panose="02040502050405020303" pitchFamily="18" charset="0"/>
              </a:rPr>
              <a:t>Our analysis revealed a variety of interesting insights. For instance, we found that the highest-rated hosts varied each year from 2014 to 2023, with </a:t>
            </a:r>
            <a:r>
              <a:rPr lang="en-US" sz="2400" b="0" i="0" u="none" strike="noStrike" dirty="0" err="1">
                <a:solidFill>
                  <a:srgbClr val="111111"/>
                </a:solidFill>
                <a:effectLst/>
                <a:highlight>
                  <a:srgbClr val="FFFFFF"/>
                </a:highlight>
                <a:latin typeface="Georgia" panose="02040502050405020303" pitchFamily="18" charset="0"/>
              </a:rPr>
              <a:t>Madcomfy</a:t>
            </a:r>
            <a:r>
              <a:rPr lang="en-US" sz="2400" b="0" i="0" u="none" strike="noStrike" dirty="0">
                <a:solidFill>
                  <a:srgbClr val="111111"/>
                </a:solidFill>
                <a:effectLst/>
                <a:highlight>
                  <a:srgbClr val="FFFFFF"/>
                </a:highlight>
                <a:latin typeface="Georgia" panose="02040502050405020303" pitchFamily="18" charset="0"/>
              </a:rPr>
              <a:t> earning the highest rating of all years at 4.81. This showed us the importance of maintaining high-quality service in the hotel industry.</a:t>
            </a:r>
            <a:endParaRPr lang="en-US" sz="2400" b="0" dirty="0">
              <a:effectLst/>
              <a:highlight>
                <a:srgbClr val="FFFFFF"/>
              </a:highlight>
              <a:latin typeface="Georgia" panose="02040502050405020303" pitchFamily="18" charset="0"/>
            </a:endParaRPr>
          </a:p>
          <a:p>
            <a:pPr algn="ctr" rtl="0">
              <a:spcBef>
                <a:spcPts val="0"/>
              </a:spcBef>
              <a:spcAft>
                <a:spcPts val="0"/>
              </a:spcAft>
            </a:pPr>
            <a:r>
              <a:rPr lang="en-US" sz="2400" b="0" i="0" u="none" strike="noStrike" dirty="0">
                <a:solidFill>
                  <a:srgbClr val="111111"/>
                </a:solidFill>
                <a:effectLst/>
                <a:highlight>
                  <a:srgbClr val="FFFFFF"/>
                </a:highlight>
                <a:latin typeface="Georgia" panose="02040502050405020303" pitchFamily="18" charset="0"/>
              </a:rPr>
              <a:t>We also discovered that hotel rooms, despite being the least common, had the highest prices overall. This was particularly true from 2019 to 2023. This could be due to a variety of factors, such as increased demand or higher operating costs.</a:t>
            </a:r>
            <a:endParaRPr lang="en-US" sz="2400" b="0" dirty="0">
              <a:effectLst/>
              <a:highlight>
                <a:srgbClr val="FFFFFF"/>
              </a:highlight>
              <a:latin typeface="Georgia" panose="02040502050405020303" pitchFamily="18" charset="0"/>
            </a:endParaRPr>
          </a:p>
          <a:p>
            <a:pPr algn="ctr" rtl="0">
              <a:spcBef>
                <a:spcPts val="0"/>
              </a:spcBef>
              <a:spcAft>
                <a:spcPts val="0"/>
              </a:spcAft>
            </a:pPr>
            <a:r>
              <a:rPr lang="en-US" sz="2400" b="0" i="0" u="none" strike="noStrike" dirty="0">
                <a:solidFill>
                  <a:srgbClr val="111111"/>
                </a:solidFill>
                <a:effectLst/>
                <a:highlight>
                  <a:srgbClr val="FFFFFF"/>
                </a:highlight>
                <a:latin typeface="Georgia" panose="02040502050405020303" pitchFamily="18" charset="0"/>
              </a:rPr>
              <a:t>Through this project, we’ve gained valuable insights into the hotel industry. We’ve uncovered the factors that influence room availability, pricing, and ratings. We hope these findings will be useful for both businesses and customers in making informed decisions.</a:t>
            </a:r>
            <a:endParaRPr lang="en-US" sz="2400" b="0" dirty="0">
              <a:effectLst/>
              <a:highlight>
                <a:srgbClr val="FFFFFF"/>
              </a:highlight>
              <a:latin typeface="Georgia" panose="02040502050405020303" pitchFamily="18" charset="0"/>
            </a:endParaRPr>
          </a:p>
          <a:p>
            <a:pPr marL="0" indent="0" algn="ctr">
              <a:buNone/>
            </a:pPr>
            <a:br>
              <a:rPr lang="en-US" sz="2400" dirty="0">
                <a:latin typeface="Georgia" panose="02040502050405020303" pitchFamily="18" charset="0"/>
              </a:rPr>
            </a:br>
            <a:endParaRPr lang="en-US" sz="2400" dirty="0">
              <a:latin typeface="Georgia" panose="02040502050405020303" pitchFamily="18" charset="0"/>
            </a:endParaRPr>
          </a:p>
        </p:txBody>
      </p:sp>
      <p:sp>
        <p:nvSpPr>
          <p:cNvPr id="4" name="Arrow: Right 3">
            <a:extLst>
              <a:ext uri="{FF2B5EF4-FFF2-40B4-BE49-F238E27FC236}">
                <a16:creationId xmlns:a16="http://schemas.microsoft.com/office/drawing/2014/main" id="{8BD8EEE9-F7A8-1600-7D21-BF3C05E96A7B}"/>
              </a:ext>
            </a:extLst>
          </p:cNvPr>
          <p:cNvSpPr/>
          <p:nvPr/>
        </p:nvSpPr>
        <p:spPr>
          <a:xfrm>
            <a:off x="3937540" y="2207421"/>
            <a:ext cx="449768" cy="414338"/>
          </a:xfrm>
          <a:prstGeom prst="rightArrow">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5" name="Arrow: Left 4">
            <a:extLst>
              <a:ext uri="{FF2B5EF4-FFF2-40B4-BE49-F238E27FC236}">
                <a16:creationId xmlns:a16="http://schemas.microsoft.com/office/drawing/2014/main" id="{1946792A-E70D-8A9B-FF49-B90A18E2D876}"/>
              </a:ext>
            </a:extLst>
          </p:cNvPr>
          <p:cNvSpPr/>
          <p:nvPr/>
        </p:nvSpPr>
        <p:spPr>
          <a:xfrm>
            <a:off x="8029577" y="2200276"/>
            <a:ext cx="449768" cy="41433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857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D093-5919-B54C-18E7-7BE7D8FC5995}"/>
              </a:ext>
            </a:extLst>
          </p:cNvPr>
          <p:cNvSpPr>
            <a:spLocks noGrp="1"/>
          </p:cNvSpPr>
          <p:nvPr>
            <p:ph type="title"/>
          </p:nvPr>
        </p:nvSpPr>
        <p:spPr>
          <a:xfrm>
            <a:off x="838200" y="1"/>
            <a:ext cx="10515600" cy="928687"/>
          </a:xfrm>
        </p:spPr>
        <p:txBody>
          <a:bodyPr>
            <a:normAutofit/>
          </a:bodyPr>
          <a:lstStyle/>
          <a:p>
            <a:pPr algn="ctr"/>
            <a:r>
              <a:rPr lang="en-US" sz="3600" dirty="0">
                <a:solidFill>
                  <a:schemeClr val="tx1">
                    <a:lumMod val="65000"/>
                    <a:lumOff val="35000"/>
                  </a:schemeClr>
                </a:solidFill>
                <a:latin typeface="Georgia" panose="02040502050405020303" pitchFamily="18" charset="0"/>
              </a:rPr>
              <a:t>Recommendations</a:t>
            </a:r>
          </a:p>
        </p:txBody>
      </p:sp>
      <p:sp>
        <p:nvSpPr>
          <p:cNvPr id="3" name="Content Placeholder 2">
            <a:extLst>
              <a:ext uri="{FF2B5EF4-FFF2-40B4-BE49-F238E27FC236}">
                <a16:creationId xmlns:a16="http://schemas.microsoft.com/office/drawing/2014/main" id="{6E1F4F73-ADCC-EF75-FC07-9A5A11CADD5E}"/>
              </a:ext>
            </a:extLst>
          </p:cNvPr>
          <p:cNvSpPr>
            <a:spLocks noGrp="1"/>
          </p:cNvSpPr>
          <p:nvPr>
            <p:ph idx="1"/>
          </p:nvPr>
        </p:nvSpPr>
        <p:spPr>
          <a:xfrm>
            <a:off x="271463" y="1057275"/>
            <a:ext cx="11920537" cy="5800724"/>
          </a:xfrm>
        </p:spPr>
        <p:txBody>
          <a:bodyPr>
            <a:normAutofit/>
          </a:bodyPr>
          <a:lstStyle/>
          <a:p>
            <a:r>
              <a:rPr lang="en-US" sz="2000" i="0" dirty="0">
                <a:solidFill>
                  <a:schemeClr val="tx1">
                    <a:lumMod val="75000"/>
                    <a:lumOff val="25000"/>
                  </a:schemeClr>
                </a:solidFill>
                <a:effectLst/>
                <a:highlight>
                  <a:srgbClr val="FFFFFF"/>
                </a:highlight>
                <a:latin typeface="Georgia" panose="02040502050405020303" pitchFamily="18" charset="0"/>
              </a:rPr>
              <a:t>Geographical Distribution: Since Melbourne has the most rooms, it might be beneficial to focus marketing efforts in this area. However, don’t neglect areas like Southbank, South Yara, Carlton, and Richmond as they also have a significant number of rooms.</a:t>
            </a:r>
          </a:p>
          <a:p>
            <a:endParaRPr lang="en-US" sz="2000" i="0" dirty="0">
              <a:solidFill>
                <a:schemeClr val="tx1">
                  <a:lumMod val="75000"/>
                  <a:lumOff val="25000"/>
                </a:schemeClr>
              </a:solidFill>
              <a:effectLst/>
              <a:highlight>
                <a:srgbClr val="FFFFFF"/>
              </a:highlight>
              <a:latin typeface="Georgia" panose="02040502050405020303" pitchFamily="18" charset="0"/>
            </a:endParaRPr>
          </a:p>
          <a:p>
            <a:r>
              <a:rPr lang="en-US" sz="2000" i="0" dirty="0">
                <a:solidFill>
                  <a:schemeClr val="tx1">
                    <a:lumMod val="75000"/>
                    <a:lumOff val="25000"/>
                  </a:schemeClr>
                </a:solidFill>
                <a:effectLst/>
                <a:highlight>
                  <a:srgbClr val="FFFFFF"/>
                </a:highlight>
                <a:latin typeface="Georgia" panose="02040502050405020303" pitchFamily="18" charset="0"/>
              </a:rPr>
              <a:t>Quality of Service: The success of  </a:t>
            </a:r>
            <a:r>
              <a:rPr lang="en-US" sz="2000" i="0" dirty="0" err="1">
                <a:solidFill>
                  <a:schemeClr val="tx1">
                    <a:lumMod val="75000"/>
                    <a:lumOff val="25000"/>
                  </a:schemeClr>
                </a:solidFill>
                <a:effectLst/>
                <a:highlight>
                  <a:srgbClr val="FFFFFF"/>
                </a:highlight>
                <a:latin typeface="Georgia" panose="02040502050405020303" pitchFamily="18" charset="0"/>
              </a:rPr>
              <a:t>Madcomfy</a:t>
            </a:r>
            <a:r>
              <a:rPr lang="en-US" sz="2000" i="0" dirty="0">
                <a:solidFill>
                  <a:schemeClr val="tx1">
                    <a:lumMod val="75000"/>
                    <a:lumOff val="25000"/>
                  </a:schemeClr>
                </a:solidFill>
                <a:effectLst/>
                <a:highlight>
                  <a:srgbClr val="FFFFFF"/>
                </a:highlight>
                <a:latin typeface="Georgia" panose="02040502050405020303" pitchFamily="18" charset="0"/>
              </a:rPr>
              <a:t>, with the highest rating of 4.81, underscores the importance of high-quality service. Hotels should invest in training their staff and maintaining their facilities to ensure customer satisfaction.</a:t>
            </a:r>
          </a:p>
          <a:p>
            <a:endParaRPr lang="en-US" sz="2000" i="0" dirty="0">
              <a:solidFill>
                <a:schemeClr val="tx1">
                  <a:lumMod val="75000"/>
                  <a:lumOff val="25000"/>
                </a:schemeClr>
              </a:solidFill>
              <a:effectLst/>
              <a:highlight>
                <a:srgbClr val="FFFFFF"/>
              </a:highlight>
              <a:latin typeface="Georgia" panose="02040502050405020303" pitchFamily="18" charset="0"/>
            </a:endParaRPr>
          </a:p>
          <a:p>
            <a:r>
              <a:rPr lang="en-US" sz="2000" i="0" dirty="0">
                <a:solidFill>
                  <a:schemeClr val="tx1">
                    <a:lumMod val="75000"/>
                    <a:lumOff val="25000"/>
                  </a:schemeClr>
                </a:solidFill>
                <a:effectLst/>
                <a:highlight>
                  <a:srgbClr val="FFFFFF"/>
                </a:highlight>
                <a:latin typeface="Georgia" panose="02040502050405020303" pitchFamily="18" charset="0"/>
              </a:rPr>
              <a:t>Room Types and Pricing: Despite being the least common, hotel rooms had the highest prices overall. This suggests that there is a market for high-end, luxury accommodations. Hotels could consider adding more such rooms to their inventory. However, they should also conduct market research to understand the reasons behind this trend, such as increased demand or higher operating costs.</a:t>
            </a:r>
          </a:p>
          <a:p>
            <a:endParaRPr lang="en-US" sz="2000" i="0" dirty="0">
              <a:solidFill>
                <a:schemeClr val="tx1">
                  <a:lumMod val="75000"/>
                  <a:lumOff val="25000"/>
                </a:schemeClr>
              </a:solidFill>
              <a:effectLst/>
              <a:highlight>
                <a:srgbClr val="FFFFFF"/>
              </a:highlight>
              <a:latin typeface="Georgia" panose="02040502050405020303" pitchFamily="18" charset="0"/>
            </a:endParaRPr>
          </a:p>
          <a:p>
            <a:r>
              <a:rPr lang="en-US" sz="2000" i="0" dirty="0">
                <a:solidFill>
                  <a:schemeClr val="tx1">
                    <a:lumMod val="75000"/>
                    <a:lumOff val="25000"/>
                  </a:schemeClr>
                </a:solidFill>
                <a:effectLst/>
                <a:highlight>
                  <a:srgbClr val="FFFFFF"/>
                </a:highlight>
                <a:latin typeface="Georgia" panose="02040502050405020303" pitchFamily="18" charset="0"/>
              </a:rPr>
              <a:t>Yearly Trends: The data shows that the highest-rated hosts and room prices varied each year. It’s important for businesses to stay updated with these trends and adjust their strategies accordingly.</a:t>
            </a:r>
          </a:p>
          <a:p>
            <a:endParaRPr lang="en-US" sz="2000" dirty="0">
              <a:solidFill>
                <a:schemeClr val="tx1">
                  <a:lumMod val="75000"/>
                  <a:lumOff val="25000"/>
                </a:schemeClr>
              </a:solidFill>
              <a:latin typeface="Georgia" panose="02040502050405020303" pitchFamily="18" charset="0"/>
            </a:endParaRPr>
          </a:p>
        </p:txBody>
      </p:sp>
    </p:spTree>
    <p:extLst>
      <p:ext uri="{BB962C8B-B14F-4D97-AF65-F5344CB8AC3E}">
        <p14:creationId xmlns:p14="http://schemas.microsoft.com/office/powerpoint/2010/main" val="2069597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76EF281C-68F6-47E9-BF56-139B14AD25F5}">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E6E8F5&quot;"/>
    <we:property name="bookmark" value="&quot;H4sIAAAAAAAAA+1c62/bOBL/Vwx96R7gLUi91W9tusUV1+31mqJ7h0UQ8DF0tJVFn0SnyRX+34/UI/FDtuw4luU0Rj5YJDWcGf5mOByO88PicT5JyO1HMgbrlfVGym9jkn0bYGtopWUb4ixC+uNg7oQ0IC4KkO6VExXLNLde/bAUyUagvsb5lCSGkG780/K8yAPCXT/ySCA45kIE1sXQIknyiYzMGEGSHIbWBLJcpiSJ/wclCd2lsinMhhbcTBKZETPRuSIKzGTXerh+1ozhl47mgzAVX8M5MFW2foaJzFT9PLTy8lvB6GKfIVZMeCZTReJUEzZtkc98DuBQoVkHTl0HB6ZdxImqhtDb324mmZZSy347MUr6Iicf9WTlGDPka82mPbTeZXJcDK60nE/pf6eQ3eoXDB3I84qd87pDf/9X/WUTpStDIlWx0iOtv0sFyeD1aJTBiCiZDThRJAelx3wpuEQzrf9zSLT8BZEzmUzHxcRLbMhpxuAziPuHYq6ZXpJPmdQLVsw3qb5eFjrQfRVTIoaEW2auf2Ycsje3xWRv46zWu70sd81z9bjYuTeXse4wje+macUAms0Me3rRrFfezPSVCrJnw31U+8cVZFBpNuVxLc77JebzAyi/EIfQBNaTuEPdzHwuSvPaVc/tGmnhc2hdye9nGWhr5kZtwzsTes2vScp06zJj+6PjAVyvggavMm+UmMfpKKk8171LKVFhUZKdXZHM4ETSvzT+jfvQL8nODOOxRDcAK12tHvvXnE8908oYyex2e1DvjaGLwmQxtrmwI+KHIRcIEIps0eqnK25jpherGwPIpBw/g/8Z/I+BnxL4EcNRSAT3OBWIUYSIz1uBf4IAGz5b7Q4cE8bkeCx1r46te63bhOTqMoPrGL43aFebGr0tPYhGb3UGeVdAW/t6TOwwsEMElGnHjxxzEqkE+e2GJVMOW0fhjxfgfZRqVUcHifqWVLc3vQXnMrS+kmRanN40px9ircPSqxfNerTBlorH8MJG2P0V2786+AtCr4q/FyU/DW+9+JTF1/rNgZnMDLu4uItA55ferRfuXpLfQRGzEIYcPEST+2KzE6c+tBhhV8ALhb1XMC4FjDkYsjGUjznTb7/npVmOJySL89pI66d/xKkxoaH1AYTqzn4/x6OrYroHQGZWKLk/si36/U2SrcC6DBOuTffvZGKGIj3sLTAYU8gGRgHam2DdNv9muau3xlI5I0qz0BhPNUYm/+7MSMqgpDHds0NQ0rXPfp0WcKvR1OjCt8biIfMXiSarzL7WsKdvwmc6TZISlfMDn56c6EMlZWNS4wiB2CZBtggknw1hHUBkOvo5LOGhgvbPFDZJ0p8DyZkZfirnvJgvKdM7Fc4zzd6lFJeJZOW8+6eYxjrQ2iYa6iBPU4HoopBCG2lSG2peXLgUc+jJzdtVeLiO8suCVL9i/jsT2RgSv9dgu5JQR8N6+PjuBPendT4d/7JW5pj/zbow29Txz4D1Sp7auexBa7R6YqkG3EX2ItKxPPZ8QkOMPBtCO9wpsu/Cg/8HSNaUS2o9ViUx08HWvAvRkM1GxTXaCNJSe1qs6gqiWPQfczFa19HaQbJKlfbaE0A2sp0PdQbnosJPZd7LOhpLDrXNrsPiW/0Gl9/TezAuOstFirnSQYE6L9azvsXeSL8oMKh90fqLB7x88XBQjK69S7jT/YEZqG7PkMtCB6gTOT7hIiSRTXex6q6Bv9m34h1964aMqA5N0lGrG61D7a6u0efYmndxuB9nyK4Wh1yTOCE0TjTPl47v9W6ZGhncYsGeYmzOSMZP6Oq3XQPlJmJTFAontEGEDgEaeAF1Wx1n92fa1yUSk9O5wFzkeOP5thV7XKZTdWrFBxsUcMwChHm2ytiBcM9h4FHhBV5IgLiIkh6awOnd4S9y/BOawAYF9KsGx2GYOq4IKHcYEcxDELTvAn2C2pXM1eVKLtF++vv8WsHL7R17lEcRcQIaRIHATPu6PbIdva8DesDqGiKhxjzHAQ8d18HaBjj2oVVLzzXys97WyC8Xaa+43uda+eda+W253vJuql8RYasnPMly5la77ldNv7ApdwOgyMNhiF3uExut31cWikN91wuAgO+DCLDLBPF8uC8OfS6weGB2be86i61zg30W7b6yohd1FduI89RLjbrJ8++J6W4vI45+HbHFLprEKZzaNtpubkdNTtRrUWUmRIRD5jHkIzvAAnBg4y23UO4LfayLBMLMZzjyHQfmttDFcO3p/saiTBDkl/lUt5iHra7GXyz9sqELK2zi9HFLIB7xbr9IHB/l3rtxQQtbAeYQL8SeH9k8IHYUeYhtaSsYIVdw4YQRwQzTADmM3NvKTqmOXY1keIAkSd5lliRvtrlCv/cpkvzqcq75OJmSVU7ndr7m/yeAF3IkHWc65hTW2yzHPI9DS5M1/9ljDKkq7WZg+gemf0BvB0oqkgwqpTdcpS/YpOsTxBhnggnEA673L8p6cQQ8aqS7qO8tg90joeEUSiUWOb53As7jZdcp9hwglNkIQ4hdF4sN21IvSwyew46Ge3MXBBZ2iO1QYI4j4THbaV3Xn6CsiwI3mdm8d+VcC4z1FOAHrpk9ju3MKb40ndDn2HEDDAEPmB06rvaMW0bqLAJCmEN1iM98FyJKWNiXU+1BgsA41SFVqi6plN9q/9N+fn1nFr44xA7XjPiSTeHulNuVCTYI01tTPJ69NC15YTfMj4LAxYEgIaGhS6IwtAu/sElfCm4UlTergYnLBQ+80KGO6wJ3MPgRtFIjhR7eTJWS6SpJ5nDPdSOMoyjwQxcR8NorCbqPdT4XJ5C7bF5HIEynekTMzpXJl24GI3pp+64XhkHghBhjx7ffWoWCTwvIK3q+qJPvTWqTU5VPCINPJIUG9WmRScqB77TlzWb/B8ZkNpsVUwAA&quot;"/>
    <we:property name="creatorSessionId" value="&quot;fbe42f1f-f9a4-4813-b095-319e562f1ba4&quot;"/>
    <we:property name="creatorTenantId" value="&quot;20b3d60d-ef8c-41f2-a0e4-a5cc188fbf35&quot;"/>
    <we:property name="creatorUserId" value="&quot;1003200309A3264F&quot;"/>
    <we:property name="datasetId" value="&quot;e98e16ed-699d-4069-af92-9723bca4c9e8&quot;"/>
    <we:property name="embedUrl" value="&quot;/reportEmbed?reportId=c201e51a-3193-46ce-988f-9ba4c7a98ddf&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cWXPbNhD+Kxq+5EXtELyZN8dJppmctTNpOx2PBsdCZkMRKgk5djP67wVAyrpoUbZiinLk8QMJgMDuh72wC/u7xZJinOKbD3gE1nPrhRBfRzj/2kNW38qqto8f374/OXs7+HDy/pVqFmOZiKywnn+3JM6HIL8kxQSnegbV+PdF38Jp+gkP9RvHaQF9awx5ITKcJv9BOVh1yXwC074F1+NU5FhPeS6xBD3tlRqu3tXa6FdXrYipTK7gHKgsW89gLHI5e+9bRflkSFru05OZBU9FJnGSqYl1WxzQgAG4hAexD4x4Lgp1O09SWQ0hN6+ux7niR3F5M9Y4fBbjD2qxcowe8mVGptO3XudiZAZXQBYT8u8E8hv1gZ4HiqIi53zWoZ5/nz1smulST5HJRKqR1m9CQto7GQ5zGGIp8h7DEhcg1ZjPhkp7qvA/h1TxbyY5FelkZBZeIUNMcgpnwOcvZq2p2pJPuVAbZtYbV48Dg4Hqq4jiCaTM0mt9zBnkL27MYi+TfIa7s8r3jObqdblzZyoT1aEbX0+yigB7OtXkqU2znvtT3VcC5Ez7u0D7xyXkUCGbsWTGzpsV4otHAN+wg0kKd09xK3VT/XNRqtd9cW5GpIHOvnUpvp3moLSZadj6typ0wq5wRlXrKmG7S8cDqF4XGrROvAaxSLJhWlmuuUkppcIiOD+9xLmWE0H+UfKvzYf6SLSmGD+KdS1gpalVY/9ZsKmnCoyhyG+2F+qdZejCqCxCDuNOjIMoYtwG244d3minK2oTqjarHQXIhRgdhf8o/D9CfkrBjymKI8yZzwi3KbFtHLBGwT9AAesftfYeFGNKxWgkVK+KrTuNbYoLOcjhKoFvNegqVSM3pQVR0lsdM14b0Va2HmEnCp3IBkKV4bddW9FcMfLqmqYTBltH4T8uwPsg5DpGjxL1rUC383xLxqVvfcHpxJzTFKXvEoVhadVNsxqtZUsmI3jm2Mj7BTm/uOizbT83v89Kemq+evYpT67Ulz29mB52cXEbgS5uvTfbuDkn70FivRF6OngIkrvKZitGvW9RTC+BGcDeSBiVDCYM9LQJlK8FVV+/YaVajsY4T4qZks7e3iaZVqG+9Q64bE9/z5LhpVnuASIzNSB3h7dlu7+JszWxLsOEK939Ho/1UFsNewkURgTyngZAWROk2ha/LL16YyxVUCwVCbXxVG1k8mdrSlIGJb4f+4CZF8Q+DjlDjPPmrMmC/2zbZp9kRtxm0lRrwreWxcfMX6RqWqn9Wo1P3ySf2SRNS6lcHPj0+LTfVVzWJjX2EIhtYmSLQPKoCHcJiMiGP4cmPJTR7qnCJk66cyA51cMP5ZyXsBUw/UOhPFfkDQQfpIKW6+6eYhqpQGubaKiFPE0lRGU0xGMV/yA/wCRCtu9ApE6t94mG2pD6vwDndefvxlA0TahyUIuwWyPIh6b0UJ7WFE9VztacXlS/YKYbDMv18fRL9QUT37J5LF2YUpVhdm3GQioLIc8NobOS1sb5TbVxVvu4OwuJVrOQjwr+nYnF25P4IxNQpdJtj0YuEDd2A8x4hGOHdDl43+ym0T0PiRvSI8pOZcPGo+DM77ZVU1sga1F3UTcCyrY2B1/hJMUkSRXNAzfwO7dNtQRusWFP0VFTnLMDqgM1I1A6EYfYEXcjB3jkYiChHxKv0XC2H+CelJKYHk41Y5nijcFuo+wxkU3koVUiNwCwz2rkIlll7ICZ71LwCfdDP8KAPZvgDqrA4RX0lin+CVVgAwDdKsi7FBHX4yFhLsWc+jaEzV6gS6J2KQo5WEssOE/fz9/JeOnekU9YHGM3JGEcckSVrdvhGN/5SwEP2F09SaRknqGQRa7nIqUDDAXQiNLxwuy0sxdmV29srpne48XZ48XZbaneMlHdrYiw0RIe5N3GRr3u1gVf7hDmhUBsH0UR8liAHftuv7J0Uyzw/BAwBAHwEHmUYz+A+U2xY7X1gdm1nYuuW+cGu8zavMzaiSLrNuw89XsH7eT5d5TpdosRey9HbOFF0ySDQ3Ojzeq21+TEbC+qzASPUUR9age2EyIOKHTQli6UBVwd62JuIxpQFAeuCwsudDlce7oXrssEQTEoJqpFv2x1UfrZyjXnNrSwjtLO1vZN4ngvde/aDTW6AtTFfoT8IHZYiJ049m26pa4g2/Y4424UY0QRCW2X4rmu3CvVcV8l6T9CkqRoM0tS1OucwXeeIikuBwvN+8mUrFO64Pnq/7gYLeVIWs50LADW2SzHIo19S02r/8x/BJks9aan+3u6v0duelJInPYq0GtK6Us66QXYppRRTrnNQqb8F6GdOALuNdJdxnvLYHdP0nAIVyWWKZ4bAffHZdcJ8l3AhDo2ggh5HuIb3FInrxgcw46aurkHHHEnQk7EEUMx96njNu7rT3CtiwDTmdmic9e5lgjrqIA/8p3Z/ejOAvCl6kQBQ64XIghZSJ3I9ZRl3DJSpzFgTF2iQnwaeBATTKOunGofJQhMMhVSZXJAhPg6sz/N59fXeuPNIbZ/x4jP+QRuT7ltqWANM51Vxf3pS92WG72hQRyGHgo5jjCJPBxHkWPswia8JFxLIq7XAxOPcRb6kUtczwPmIghiaJwNGxxeTKQU2fqU1GW+58UIxXEYRJ6NwW++SdB+rHNmTiC32byWhDCbqBEJPZc6X7pZGO1fncDzoygM3Qgh5AbOS8sAfFiCvIbzxSz5XgebmMhijCl8whnUwKdYxhkDtq3L6+sdS6oj84YP9L+qu0VqOv0ftrEaTDVPAAA=&quot;"/>
    <we:property name="isFiltersActionButtonVisible" value="true"/>
    <we:property name="isTitleSuggestionsDialogRejected" value="true"/>
    <we:property name="isVisualContainerHeaderHidden" value="false"/>
    <we:property name="pageDisplayName" value="&quot;Hotal Aggregator Analysis&quot;"/>
    <we:property name="pageName" value="&quot;ReportSection&quot;"/>
    <we:property name="reportEmbeddedTime" value="&quot;2024-05-16T15:36:22.667Z&quot;"/>
    <we:property name="reportName" value="&quot;Hotel aggregation project&quot;"/>
    <we:property name="reportState" value="&quot;CONNECTED&quot;"/>
    <we:property name="reportUrl" value="&quot;/links/cG9wewbkVE?ctid=20b3d60d-ef8c-41f2-a0e4-a5cc188fbf35&amp;pbi_source=linkShar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104</TotalTime>
  <Words>1013</Words>
  <Application>Microsoft Office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Georgia</vt:lpstr>
      <vt:lpstr>Office Theme</vt:lpstr>
      <vt:lpstr>Hotel Aggregator Listing </vt:lpstr>
      <vt:lpstr>Objective</vt:lpstr>
      <vt:lpstr>Questions to Answer</vt:lpstr>
      <vt:lpstr>q</vt:lpstr>
      <vt:lpstr>Processing </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abo</dc:creator>
  <cp:lastModifiedBy>mahmoud abo</cp:lastModifiedBy>
  <cp:revision>3</cp:revision>
  <dcterms:created xsi:type="dcterms:W3CDTF">2024-05-16T15:37:25Z</dcterms:created>
  <dcterms:modified xsi:type="dcterms:W3CDTF">2024-05-16T17:46:39Z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2024-05-16T15:37:25Z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20b3d60d-ef8c-41f2-a0e4-a5cc188fbf35</vt:lpwstr>
  </property>
  <property fmtid="{D5CDD505-2E9C-101B-9397-08002B2CF9AE}" pid="7" name="MSIP_Label_defa4170-0d19-0005-0004-bc88714345d2_ActionId">
    <vt:lpwstr>9e39428b-8d0e-4049-a1c2-a1168be339e8</vt:lpwstr>
  </property>
  <property fmtid="{D5CDD505-2E9C-101B-9397-08002B2CF9AE}" pid="8" name="MSIP_Label_defa4170-0d19-0005-0004-bc88714345d2_ContentBits">
    <vt:lpwstr>0</vt:lpwstr>
  </property>
</Properties>
</file>