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272" r:id="rId3"/>
    <p:sldId id="273" r:id="rId4"/>
    <p:sldId id="257" r:id="rId5"/>
    <p:sldId id="278" r:id="rId6"/>
    <p:sldId id="298" r:id="rId7"/>
    <p:sldId id="301" r:id="rId8"/>
    <p:sldId id="300" r:id="rId9"/>
    <p:sldId id="290" r:id="rId10"/>
    <p:sldId id="304" r:id="rId11"/>
    <p:sldId id="305" r:id="rId12"/>
    <p:sldId id="291" r:id="rId13"/>
    <p:sldId id="303" r:id="rId14"/>
    <p:sldId id="302" r:id="rId15"/>
    <p:sldId id="295" r:id="rId16"/>
    <p:sldId id="277" r:id="rId17"/>
    <p:sldId id="29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hmoud Emara" initials="ME" lastIdx="1" clrIdx="0">
    <p:extLst>
      <p:ext uri="{19B8F6BF-5375-455C-9EA6-DF929625EA0E}">
        <p15:presenceInfo xmlns:p15="http://schemas.microsoft.com/office/powerpoint/2012/main" userId="f3bcb63f2107037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83C6"/>
    <a:srgbClr val="382323"/>
    <a:srgbClr val="CC0000"/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2" autoAdjust="0"/>
    <p:restoredTop sz="96408" autoAdjust="0"/>
  </p:normalViewPr>
  <p:slideViewPr>
    <p:cSldViewPr snapToGrid="0">
      <p:cViewPr varScale="1">
        <p:scale>
          <a:sx n="64" d="100"/>
          <a:sy n="64" d="100"/>
        </p:scale>
        <p:origin x="102" y="1122"/>
      </p:cViewPr>
      <p:guideLst/>
    </p:cSldViewPr>
  </p:slideViewPr>
  <p:outlineViewPr>
    <p:cViewPr>
      <p:scale>
        <a:sx n="33" d="100"/>
        <a:sy n="33" d="100"/>
      </p:scale>
      <p:origin x="0" y="-17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5E1D1-729A-4DEF-A279-A22C5BA01964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D1FD1-BE06-40A8-AAD7-302865431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44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398324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48F03E26-ADA5-40EF-B91F-627820386D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515" y="6459784"/>
            <a:ext cx="2472271" cy="365125"/>
          </a:xfrm>
        </p:spPr>
        <p:txBody>
          <a:bodyPr/>
          <a:lstStyle>
            <a:lvl1pPr>
              <a:defRPr sz="1400"/>
            </a:lvl1pPr>
          </a:lstStyle>
          <a:p>
            <a:fld id="{3FB6FA05-1577-4079-931B-C517354D536C}" type="datetime1">
              <a:rPr lang="en-US" smtClean="0"/>
              <a:t>12/31/2022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2812F1EE-BFB3-4E70-90A5-1E9B950517F4}"/>
              </a:ext>
            </a:extLst>
          </p:cNvPr>
          <p:cNvSpPr txBox="1">
            <a:spLocks/>
          </p:cNvSpPr>
          <p:nvPr userDrawn="1"/>
        </p:nvSpPr>
        <p:spPr>
          <a:xfrm>
            <a:off x="2411506" y="6519769"/>
            <a:ext cx="77634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F7A7477-B8C9-4E10-AFE5-66E1562637E2}"/>
              </a:ext>
            </a:extLst>
          </p:cNvPr>
          <p:cNvSpPr txBox="1">
            <a:spLocks/>
          </p:cNvSpPr>
          <p:nvPr userDrawn="1"/>
        </p:nvSpPr>
        <p:spPr>
          <a:xfrm>
            <a:off x="10743140" y="645081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05F1D8-431B-48C1-8ADB-8CB687F494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13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7">
            <a:extLst>
              <a:ext uri="{FF2B5EF4-FFF2-40B4-BE49-F238E27FC236}">
                <a16:creationId xmlns:a16="http://schemas.microsoft.com/office/drawing/2014/main" id="{A26C297F-A10D-7032-0957-A0CF45C9F5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59537"/>
            <a:ext cx="1923010" cy="365125"/>
          </a:xfrm>
        </p:spPr>
        <p:txBody>
          <a:bodyPr/>
          <a:lstStyle>
            <a:lvl1pPr algn="l">
              <a:defRPr sz="1200" b="1" spc="15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C083FCF-EE9E-4B80-B8B4-08E5B1FD75E1}" type="datetime1">
              <a:rPr lang="en-US" smtClean="0"/>
              <a:t>12/31/2022</a:t>
            </a:fld>
            <a:endParaRPr lang="en-US" dirty="0"/>
          </a:p>
        </p:txBody>
      </p:sp>
      <p:sp>
        <p:nvSpPr>
          <p:cNvPr id="8" name="Footer Placeholder 18">
            <a:extLst>
              <a:ext uri="{FF2B5EF4-FFF2-40B4-BE49-F238E27FC236}">
                <a16:creationId xmlns:a16="http://schemas.microsoft.com/office/drawing/2014/main" id="{E1CBBE57-728E-3608-9987-E1746F74D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6591" y="6463660"/>
            <a:ext cx="8767744" cy="365125"/>
          </a:xfr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A Meta-heuristic Approach for Exploring Rough Terrain using UAV/UGV Heterogeneous System</a:t>
            </a:r>
          </a:p>
        </p:txBody>
      </p:sp>
      <p:sp>
        <p:nvSpPr>
          <p:cNvPr id="9" name="Slide Number Placeholder 19">
            <a:extLst>
              <a:ext uri="{FF2B5EF4-FFF2-40B4-BE49-F238E27FC236}">
                <a16:creationId xmlns:a16="http://schemas.microsoft.com/office/drawing/2014/main" id="{4EC9E062-77C5-3FA6-43C9-829967C43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8700" y="6454775"/>
            <a:ext cx="1312025" cy="365125"/>
          </a:xfr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005F1D8-431B-48C1-8ADB-8CB687F494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6F704F-187C-C6C2-89BE-3BCF18F38BE4}"/>
              </a:ext>
            </a:extLst>
          </p:cNvPr>
          <p:cNvSpPr/>
          <p:nvPr userDrawn="1"/>
        </p:nvSpPr>
        <p:spPr>
          <a:xfrm>
            <a:off x="827314" y="1204686"/>
            <a:ext cx="10711543" cy="123371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19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5661732-CD76-F849-D3F2-AB602D261A03}"/>
              </a:ext>
            </a:extLst>
          </p:cNvPr>
          <p:cNvCxnSpPr/>
          <p:nvPr userDrawn="1"/>
        </p:nvCxnSpPr>
        <p:spPr>
          <a:xfrm>
            <a:off x="1814487" y="1124262"/>
            <a:ext cx="853021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Rectangle 4"/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7C363B-3806-811B-7962-4CB196FB543C}"/>
              </a:ext>
            </a:extLst>
          </p:cNvPr>
          <p:cNvSpPr/>
          <p:nvPr userDrawn="1"/>
        </p:nvSpPr>
        <p:spPr>
          <a:xfrm>
            <a:off x="-3145" y="5360"/>
            <a:ext cx="1923010" cy="6334316"/>
          </a:xfrm>
          <a:prstGeom prst="rect">
            <a:avLst/>
          </a:prstGeom>
          <a:solidFill>
            <a:srgbClr val="1C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17">
            <a:extLst>
              <a:ext uri="{FF2B5EF4-FFF2-40B4-BE49-F238E27FC236}">
                <a16:creationId xmlns:a16="http://schemas.microsoft.com/office/drawing/2014/main" id="{9D2BD75D-6A0B-D0C2-20CF-593F1B2BF8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59537"/>
            <a:ext cx="1923010" cy="365125"/>
          </a:xfrm>
        </p:spPr>
        <p:txBody>
          <a:bodyPr/>
          <a:lstStyle>
            <a:lvl1pPr algn="l">
              <a:defRPr sz="1200" b="1" spc="15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9469E39-9006-4CB1-B07D-64C55209149C}" type="datetime1">
              <a:rPr lang="en-US" smtClean="0"/>
              <a:t>12/31/2022</a:t>
            </a:fld>
            <a:endParaRPr lang="en-US" dirty="0"/>
          </a:p>
        </p:txBody>
      </p:sp>
      <p:sp>
        <p:nvSpPr>
          <p:cNvPr id="8" name="Slide Number Placeholder 19">
            <a:extLst>
              <a:ext uri="{FF2B5EF4-FFF2-40B4-BE49-F238E27FC236}">
                <a16:creationId xmlns:a16="http://schemas.microsoft.com/office/drawing/2014/main" id="{64485C81-CF2C-3DF2-B4CC-D6C0956F4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8700" y="6454775"/>
            <a:ext cx="1312025" cy="365125"/>
          </a:xfr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005F1D8-431B-48C1-8ADB-8CB687F494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5E5233-710E-EF42-F673-E5A1843209F3}"/>
              </a:ext>
            </a:extLst>
          </p:cNvPr>
          <p:cNvSpPr/>
          <p:nvPr userDrawn="1"/>
        </p:nvSpPr>
        <p:spPr>
          <a:xfrm>
            <a:off x="102236" y="1601653"/>
            <a:ext cx="1712259" cy="4717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E34D80-3309-2FCA-9C30-CA1A09421876}"/>
              </a:ext>
            </a:extLst>
          </p:cNvPr>
          <p:cNvSpPr/>
          <p:nvPr userDrawn="1"/>
        </p:nvSpPr>
        <p:spPr>
          <a:xfrm>
            <a:off x="102230" y="3826728"/>
            <a:ext cx="1712259" cy="47173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AAE8FB-50E0-BD82-D0F1-C30176951568}"/>
              </a:ext>
            </a:extLst>
          </p:cNvPr>
          <p:cNvSpPr/>
          <p:nvPr userDrawn="1"/>
        </p:nvSpPr>
        <p:spPr>
          <a:xfrm>
            <a:off x="102230" y="3102031"/>
            <a:ext cx="1712259" cy="47173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Breakdown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C981C3-DBB3-3C6B-9731-3D68FF395CDA}"/>
              </a:ext>
            </a:extLst>
          </p:cNvPr>
          <p:cNvSpPr/>
          <p:nvPr userDrawn="1"/>
        </p:nvSpPr>
        <p:spPr>
          <a:xfrm>
            <a:off x="102228" y="4548730"/>
            <a:ext cx="1712259" cy="47173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5749AA-A3DB-E29D-6489-E207E2C73971}"/>
              </a:ext>
            </a:extLst>
          </p:cNvPr>
          <p:cNvSpPr/>
          <p:nvPr userDrawn="1"/>
        </p:nvSpPr>
        <p:spPr>
          <a:xfrm>
            <a:off x="102230" y="2354537"/>
            <a:ext cx="1712259" cy="47173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086BB1-F75E-941C-742D-7E9ADF082741}"/>
              </a:ext>
            </a:extLst>
          </p:cNvPr>
          <p:cNvSpPr/>
          <p:nvPr userDrawn="1"/>
        </p:nvSpPr>
        <p:spPr>
          <a:xfrm>
            <a:off x="102228" y="5264795"/>
            <a:ext cx="1712259" cy="47173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26751C21-9E12-553E-F377-73EEA42D82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97075" y="360363"/>
            <a:ext cx="8240713" cy="703262"/>
          </a:xfrm>
        </p:spPr>
        <p:txBody>
          <a:bodyPr>
            <a:normAutofit/>
          </a:bodyPr>
          <a:lstStyle>
            <a:lvl1pPr>
              <a:defRPr sz="36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Footer Placeholder 18">
            <a:extLst>
              <a:ext uri="{FF2B5EF4-FFF2-40B4-BE49-F238E27FC236}">
                <a16:creationId xmlns:a16="http://schemas.microsoft.com/office/drawing/2014/main" id="{92FE8157-F38E-F1AF-EAA4-CEAF03BFB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6591" y="6463660"/>
            <a:ext cx="8767744" cy="365125"/>
          </a:xfrm>
        </p:spPr>
        <p:txBody>
          <a:bodyPr/>
          <a:lstStyle>
            <a:lvl1pPr>
              <a:defRPr sz="1200" b="1" spc="3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Amit Graduation Project</a:t>
            </a:r>
            <a:br>
              <a:rPr lang="en-US" dirty="0"/>
            </a:br>
            <a:r>
              <a:rPr lang="en-US" dirty="0"/>
              <a:t>Smart Home System</a:t>
            </a:r>
          </a:p>
        </p:txBody>
      </p:sp>
    </p:spTree>
    <p:extLst>
      <p:ext uri="{BB962C8B-B14F-4D97-AF65-F5344CB8AC3E}">
        <p14:creationId xmlns:p14="http://schemas.microsoft.com/office/powerpoint/2010/main" val="3806483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3EDAAA1-C8CE-F25A-B544-50C4D2FDCE32}"/>
              </a:ext>
            </a:extLst>
          </p:cNvPr>
          <p:cNvCxnSpPr/>
          <p:nvPr userDrawn="1"/>
        </p:nvCxnSpPr>
        <p:spPr>
          <a:xfrm>
            <a:off x="1814487" y="1124262"/>
            <a:ext cx="853021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Rectangle 4"/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7C363B-3806-811B-7962-4CB196FB543C}"/>
              </a:ext>
            </a:extLst>
          </p:cNvPr>
          <p:cNvSpPr/>
          <p:nvPr userDrawn="1"/>
        </p:nvSpPr>
        <p:spPr>
          <a:xfrm>
            <a:off x="-3145" y="5360"/>
            <a:ext cx="1923010" cy="6334316"/>
          </a:xfrm>
          <a:prstGeom prst="rect">
            <a:avLst/>
          </a:prstGeom>
          <a:solidFill>
            <a:srgbClr val="1C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18">
            <a:extLst>
              <a:ext uri="{FF2B5EF4-FFF2-40B4-BE49-F238E27FC236}">
                <a16:creationId xmlns:a16="http://schemas.microsoft.com/office/drawing/2014/main" id="{869509AE-136E-D687-189C-44D78F378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6591" y="6463660"/>
            <a:ext cx="8767744" cy="365125"/>
          </a:xfrm>
        </p:spPr>
        <p:txBody>
          <a:bodyPr/>
          <a:lstStyle>
            <a:lvl1pPr>
              <a:defRPr sz="1200" b="1" spc="3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Amit Graduation Project</a:t>
            </a:r>
            <a:br>
              <a:rPr lang="en-US" dirty="0"/>
            </a:br>
            <a:r>
              <a:rPr lang="en-US" dirty="0"/>
              <a:t>Smart Home System</a:t>
            </a:r>
          </a:p>
        </p:txBody>
      </p:sp>
      <p:sp>
        <p:nvSpPr>
          <p:cNvPr id="8" name="Slide Number Placeholder 19">
            <a:extLst>
              <a:ext uri="{FF2B5EF4-FFF2-40B4-BE49-F238E27FC236}">
                <a16:creationId xmlns:a16="http://schemas.microsoft.com/office/drawing/2014/main" id="{64485C81-CF2C-3DF2-B4CC-D6C0956F4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8700" y="6454775"/>
            <a:ext cx="1312025" cy="365125"/>
          </a:xfr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005F1D8-431B-48C1-8ADB-8CB687F494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E34D80-3309-2FCA-9C30-CA1A09421876}"/>
              </a:ext>
            </a:extLst>
          </p:cNvPr>
          <p:cNvSpPr/>
          <p:nvPr userDrawn="1"/>
        </p:nvSpPr>
        <p:spPr>
          <a:xfrm>
            <a:off x="102230" y="3826724"/>
            <a:ext cx="1712259" cy="47173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AAE8FB-50E0-BD82-D0F1-C30176951568}"/>
              </a:ext>
            </a:extLst>
          </p:cNvPr>
          <p:cNvSpPr/>
          <p:nvPr userDrawn="1"/>
        </p:nvSpPr>
        <p:spPr>
          <a:xfrm>
            <a:off x="102230" y="3102027"/>
            <a:ext cx="1712259" cy="47173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Breakdown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5749AA-A3DB-E29D-6489-E207E2C73971}"/>
              </a:ext>
            </a:extLst>
          </p:cNvPr>
          <p:cNvSpPr/>
          <p:nvPr userDrawn="1"/>
        </p:nvSpPr>
        <p:spPr>
          <a:xfrm>
            <a:off x="102230" y="2354533"/>
            <a:ext cx="1712259" cy="4717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8439D5-2894-D325-E305-EDA7EC7D15D2}"/>
              </a:ext>
            </a:extLst>
          </p:cNvPr>
          <p:cNvSpPr/>
          <p:nvPr userDrawn="1"/>
        </p:nvSpPr>
        <p:spPr>
          <a:xfrm>
            <a:off x="102229" y="1607039"/>
            <a:ext cx="1712259" cy="47173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FCDD71-649B-5A86-40D9-C13CEC57EC37}"/>
              </a:ext>
            </a:extLst>
          </p:cNvPr>
          <p:cNvSpPr/>
          <p:nvPr userDrawn="1"/>
        </p:nvSpPr>
        <p:spPr>
          <a:xfrm>
            <a:off x="102228" y="4548726"/>
            <a:ext cx="1712259" cy="47173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137493-6B80-8619-76CE-697F240B960B}"/>
              </a:ext>
            </a:extLst>
          </p:cNvPr>
          <p:cNvSpPr/>
          <p:nvPr userDrawn="1"/>
        </p:nvSpPr>
        <p:spPr>
          <a:xfrm>
            <a:off x="102228" y="5264791"/>
            <a:ext cx="1712259" cy="47173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8E719BE1-FBA8-528A-E656-8E59A0E519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97075" y="360363"/>
            <a:ext cx="8240713" cy="703262"/>
          </a:xfrm>
        </p:spPr>
        <p:txBody>
          <a:bodyPr>
            <a:normAutofit/>
          </a:bodyPr>
          <a:lstStyle>
            <a:lvl1pPr>
              <a:defRPr sz="36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Date Placeholder 17">
            <a:extLst>
              <a:ext uri="{FF2B5EF4-FFF2-40B4-BE49-F238E27FC236}">
                <a16:creationId xmlns:a16="http://schemas.microsoft.com/office/drawing/2014/main" id="{A40631B9-58AE-C42C-5DB9-CD42B8F31D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59537"/>
            <a:ext cx="1923010" cy="365125"/>
          </a:xfrm>
        </p:spPr>
        <p:txBody>
          <a:bodyPr/>
          <a:lstStyle>
            <a:lvl1pPr algn="l">
              <a:defRPr sz="1200" b="1" spc="15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AD18AC7-4EF4-49CA-B522-849E30A7EDAD}" type="datetime1">
              <a:rPr lang="en-US" smtClean="0"/>
              <a:t>12/31/2022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17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B47C352-EECC-BF4C-3D93-6D3167BA7421}"/>
              </a:ext>
            </a:extLst>
          </p:cNvPr>
          <p:cNvCxnSpPr/>
          <p:nvPr userDrawn="1"/>
        </p:nvCxnSpPr>
        <p:spPr>
          <a:xfrm>
            <a:off x="1814487" y="1124262"/>
            <a:ext cx="853021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Rectangle 4"/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7C363B-3806-811B-7962-4CB196FB543C}"/>
              </a:ext>
            </a:extLst>
          </p:cNvPr>
          <p:cNvSpPr/>
          <p:nvPr userDrawn="1"/>
        </p:nvSpPr>
        <p:spPr>
          <a:xfrm>
            <a:off x="-3145" y="5360"/>
            <a:ext cx="1923010" cy="6334316"/>
          </a:xfrm>
          <a:prstGeom prst="rect">
            <a:avLst/>
          </a:prstGeom>
          <a:solidFill>
            <a:srgbClr val="1C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19">
            <a:extLst>
              <a:ext uri="{FF2B5EF4-FFF2-40B4-BE49-F238E27FC236}">
                <a16:creationId xmlns:a16="http://schemas.microsoft.com/office/drawing/2014/main" id="{64485C81-CF2C-3DF2-B4CC-D6C0956F4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8700" y="6454775"/>
            <a:ext cx="1312025" cy="365125"/>
          </a:xfr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005F1D8-431B-48C1-8ADB-8CB687F494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E34D80-3309-2FCA-9C30-CA1A09421876}"/>
              </a:ext>
            </a:extLst>
          </p:cNvPr>
          <p:cNvSpPr/>
          <p:nvPr userDrawn="1"/>
        </p:nvSpPr>
        <p:spPr>
          <a:xfrm>
            <a:off x="102230" y="3826726"/>
            <a:ext cx="1712259" cy="47173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AAE8FB-50E0-BD82-D0F1-C30176951568}"/>
              </a:ext>
            </a:extLst>
          </p:cNvPr>
          <p:cNvSpPr/>
          <p:nvPr userDrawn="1"/>
        </p:nvSpPr>
        <p:spPr>
          <a:xfrm>
            <a:off x="102230" y="3102029"/>
            <a:ext cx="1712259" cy="4717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Breakdown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5749AA-A3DB-E29D-6489-E207E2C73971}"/>
              </a:ext>
            </a:extLst>
          </p:cNvPr>
          <p:cNvSpPr/>
          <p:nvPr userDrawn="1"/>
        </p:nvSpPr>
        <p:spPr>
          <a:xfrm>
            <a:off x="102230" y="2354535"/>
            <a:ext cx="1712259" cy="47173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8439D5-2894-D325-E305-EDA7EC7D15D2}"/>
              </a:ext>
            </a:extLst>
          </p:cNvPr>
          <p:cNvSpPr/>
          <p:nvPr userDrawn="1"/>
        </p:nvSpPr>
        <p:spPr>
          <a:xfrm>
            <a:off x="102229" y="1607041"/>
            <a:ext cx="1712259" cy="47173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00AD4B-9995-34BF-3F1C-C8CE2EAB733F}"/>
              </a:ext>
            </a:extLst>
          </p:cNvPr>
          <p:cNvSpPr/>
          <p:nvPr userDrawn="1"/>
        </p:nvSpPr>
        <p:spPr>
          <a:xfrm>
            <a:off x="102228" y="4548728"/>
            <a:ext cx="1712259" cy="47173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732D44-7DFF-5EDC-2ABF-8BA457C5AE6A}"/>
              </a:ext>
            </a:extLst>
          </p:cNvPr>
          <p:cNvSpPr/>
          <p:nvPr userDrawn="1"/>
        </p:nvSpPr>
        <p:spPr>
          <a:xfrm>
            <a:off x="102228" y="5264793"/>
            <a:ext cx="1712259" cy="47173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4F407F1B-9223-9B37-10F1-D56911B108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97075" y="360363"/>
            <a:ext cx="8240713" cy="703262"/>
          </a:xfrm>
        </p:spPr>
        <p:txBody>
          <a:bodyPr>
            <a:normAutofit/>
          </a:bodyPr>
          <a:lstStyle>
            <a:lvl1pPr>
              <a:defRPr sz="36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Date Placeholder 17">
            <a:extLst>
              <a:ext uri="{FF2B5EF4-FFF2-40B4-BE49-F238E27FC236}">
                <a16:creationId xmlns:a16="http://schemas.microsoft.com/office/drawing/2014/main" id="{CE530339-4338-8A86-C724-24D734B53F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59537"/>
            <a:ext cx="1923010" cy="365125"/>
          </a:xfrm>
        </p:spPr>
        <p:txBody>
          <a:bodyPr/>
          <a:lstStyle>
            <a:lvl1pPr algn="l">
              <a:defRPr sz="1200" b="1" spc="15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8DF0B6B-C699-4FA8-87A8-6972DFBAE0DF}" type="datetime1">
              <a:rPr lang="en-US" smtClean="0"/>
              <a:t>12/31/2022</a:t>
            </a:fld>
            <a:endParaRPr lang="en-US" dirty="0"/>
          </a:p>
        </p:txBody>
      </p:sp>
      <p:sp>
        <p:nvSpPr>
          <p:cNvPr id="21" name="Footer Placeholder 18">
            <a:extLst>
              <a:ext uri="{FF2B5EF4-FFF2-40B4-BE49-F238E27FC236}">
                <a16:creationId xmlns:a16="http://schemas.microsoft.com/office/drawing/2014/main" id="{19DB2DFE-8AE2-1E1B-DAC3-71342D84F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6591" y="6463660"/>
            <a:ext cx="8767744" cy="365125"/>
          </a:xfrm>
        </p:spPr>
        <p:txBody>
          <a:bodyPr/>
          <a:lstStyle>
            <a:lvl1pPr>
              <a:defRPr sz="1200" b="1" spc="3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Amit Graduation Project</a:t>
            </a:r>
            <a:br>
              <a:rPr lang="en-US" dirty="0"/>
            </a:br>
            <a:r>
              <a:rPr lang="en-US" dirty="0"/>
              <a:t>Smart Home System</a:t>
            </a:r>
          </a:p>
        </p:txBody>
      </p:sp>
    </p:spTree>
    <p:extLst>
      <p:ext uri="{BB962C8B-B14F-4D97-AF65-F5344CB8AC3E}">
        <p14:creationId xmlns:p14="http://schemas.microsoft.com/office/powerpoint/2010/main" val="4104034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A202D61-4AC2-68D5-2806-164BC8A39E5C}"/>
              </a:ext>
            </a:extLst>
          </p:cNvPr>
          <p:cNvCxnSpPr/>
          <p:nvPr userDrawn="1"/>
        </p:nvCxnSpPr>
        <p:spPr>
          <a:xfrm>
            <a:off x="1814487" y="1124262"/>
            <a:ext cx="853021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Rectangle 4"/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7C363B-3806-811B-7962-4CB196FB543C}"/>
              </a:ext>
            </a:extLst>
          </p:cNvPr>
          <p:cNvSpPr/>
          <p:nvPr userDrawn="1"/>
        </p:nvSpPr>
        <p:spPr>
          <a:xfrm>
            <a:off x="-3145" y="5360"/>
            <a:ext cx="1923010" cy="6334316"/>
          </a:xfrm>
          <a:prstGeom prst="rect">
            <a:avLst/>
          </a:prstGeom>
          <a:solidFill>
            <a:srgbClr val="1C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19">
            <a:extLst>
              <a:ext uri="{FF2B5EF4-FFF2-40B4-BE49-F238E27FC236}">
                <a16:creationId xmlns:a16="http://schemas.microsoft.com/office/drawing/2014/main" id="{64485C81-CF2C-3DF2-B4CC-D6C0956F4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8700" y="6454775"/>
            <a:ext cx="1312025" cy="365125"/>
          </a:xfr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005F1D8-431B-48C1-8ADB-8CB687F494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E34D80-3309-2FCA-9C30-CA1A09421876}"/>
              </a:ext>
            </a:extLst>
          </p:cNvPr>
          <p:cNvSpPr/>
          <p:nvPr userDrawn="1"/>
        </p:nvSpPr>
        <p:spPr>
          <a:xfrm>
            <a:off x="102230" y="3826728"/>
            <a:ext cx="1712259" cy="4717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AAE8FB-50E0-BD82-D0F1-C30176951568}"/>
              </a:ext>
            </a:extLst>
          </p:cNvPr>
          <p:cNvSpPr/>
          <p:nvPr userDrawn="1"/>
        </p:nvSpPr>
        <p:spPr>
          <a:xfrm>
            <a:off x="102230" y="3102031"/>
            <a:ext cx="1712259" cy="47173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Breakdown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5749AA-A3DB-E29D-6489-E207E2C73971}"/>
              </a:ext>
            </a:extLst>
          </p:cNvPr>
          <p:cNvSpPr/>
          <p:nvPr userDrawn="1"/>
        </p:nvSpPr>
        <p:spPr>
          <a:xfrm>
            <a:off x="102230" y="2354537"/>
            <a:ext cx="1712259" cy="47173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8439D5-2894-D325-E305-EDA7EC7D15D2}"/>
              </a:ext>
            </a:extLst>
          </p:cNvPr>
          <p:cNvSpPr/>
          <p:nvPr userDrawn="1"/>
        </p:nvSpPr>
        <p:spPr>
          <a:xfrm>
            <a:off x="102229" y="1607043"/>
            <a:ext cx="1712259" cy="47173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6E31DD-DA27-2CC8-D906-0477B8BC0D42}"/>
              </a:ext>
            </a:extLst>
          </p:cNvPr>
          <p:cNvSpPr/>
          <p:nvPr userDrawn="1"/>
        </p:nvSpPr>
        <p:spPr>
          <a:xfrm>
            <a:off x="102228" y="4548730"/>
            <a:ext cx="1712259" cy="47173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BBFEAC-D82A-5A64-261C-71EDD4A70CD1}"/>
              </a:ext>
            </a:extLst>
          </p:cNvPr>
          <p:cNvSpPr/>
          <p:nvPr userDrawn="1"/>
        </p:nvSpPr>
        <p:spPr>
          <a:xfrm>
            <a:off x="102228" y="5264795"/>
            <a:ext cx="1712259" cy="47173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983554A8-5893-16A4-A49B-CEC35A1A60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97075" y="360363"/>
            <a:ext cx="8240713" cy="703262"/>
          </a:xfrm>
        </p:spPr>
        <p:txBody>
          <a:bodyPr>
            <a:normAutofit/>
          </a:bodyPr>
          <a:lstStyle>
            <a:lvl1pPr>
              <a:defRPr sz="36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Date Placeholder 17">
            <a:extLst>
              <a:ext uri="{FF2B5EF4-FFF2-40B4-BE49-F238E27FC236}">
                <a16:creationId xmlns:a16="http://schemas.microsoft.com/office/drawing/2014/main" id="{0CABDAFC-870E-9D25-C2D0-27DD4B2664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59537"/>
            <a:ext cx="1923010" cy="365125"/>
          </a:xfrm>
        </p:spPr>
        <p:txBody>
          <a:bodyPr/>
          <a:lstStyle>
            <a:lvl1pPr algn="l">
              <a:defRPr sz="1200" b="1" spc="15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E0301C4-E67D-4266-BB01-0256B94C5F74}" type="datetime1">
              <a:rPr lang="en-US" smtClean="0"/>
              <a:t>12/31/2022</a:t>
            </a:fld>
            <a:endParaRPr lang="en-US" dirty="0"/>
          </a:p>
        </p:txBody>
      </p:sp>
      <p:sp>
        <p:nvSpPr>
          <p:cNvPr id="21" name="Footer Placeholder 18">
            <a:extLst>
              <a:ext uri="{FF2B5EF4-FFF2-40B4-BE49-F238E27FC236}">
                <a16:creationId xmlns:a16="http://schemas.microsoft.com/office/drawing/2014/main" id="{59419A02-6447-83D5-4081-6B62CA9BA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6591" y="6463660"/>
            <a:ext cx="8767744" cy="365125"/>
          </a:xfrm>
        </p:spPr>
        <p:txBody>
          <a:bodyPr/>
          <a:lstStyle>
            <a:lvl1pPr>
              <a:defRPr sz="1200" b="1" spc="3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Amit Graduation Project</a:t>
            </a:r>
            <a:br>
              <a:rPr lang="en-US" dirty="0"/>
            </a:br>
            <a:r>
              <a:rPr lang="en-US" dirty="0"/>
              <a:t>Smart Home System</a:t>
            </a:r>
          </a:p>
        </p:txBody>
      </p:sp>
    </p:spTree>
    <p:extLst>
      <p:ext uri="{BB962C8B-B14F-4D97-AF65-F5344CB8AC3E}">
        <p14:creationId xmlns:p14="http://schemas.microsoft.com/office/powerpoint/2010/main" val="4164706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7C363B-3806-811B-7962-4CB196FB543C}"/>
              </a:ext>
            </a:extLst>
          </p:cNvPr>
          <p:cNvSpPr/>
          <p:nvPr userDrawn="1"/>
        </p:nvSpPr>
        <p:spPr>
          <a:xfrm>
            <a:off x="-3145" y="5360"/>
            <a:ext cx="1923010" cy="6334316"/>
          </a:xfrm>
          <a:prstGeom prst="rect">
            <a:avLst/>
          </a:prstGeom>
          <a:solidFill>
            <a:srgbClr val="1C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19">
            <a:extLst>
              <a:ext uri="{FF2B5EF4-FFF2-40B4-BE49-F238E27FC236}">
                <a16:creationId xmlns:a16="http://schemas.microsoft.com/office/drawing/2014/main" id="{64485C81-CF2C-3DF2-B4CC-D6C0956F4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8700" y="6454775"/>
            <a:ext cx="1312025" cy="365125"/>
          </a:xfr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005F1D8-431B-48C1-8ADB-8CB687F494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E34D80-3309-2FCA-9C30-CA1A09421876}"/>
              </a:ext>
            </a:extLst>
          </p:cNvPr>
          <p:cNvSpPr/>
          <p:nvPr userDrawn="1"/>
        </p:nvSpPr>
        <p:spPr>
          <a:xfrm>
            <a:off x="102230" y="3826726"/>
            <a:ext cx="1712259" cy="47173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AAE8FB-50E0-BD82-D0F1-C30176951568}"/>
              </a:ext>
            </a:extLst>
          </p:cNvPr>
          <p:cNvSpPr/>
          <p:nvPr userDrawn="1"/>
        </p:nvSpPr>
        <p:spPr>
          <a:xfrm>
            <a:off x="102230" y="3102029"/>
            <a:ext cx="1712259" cy="47173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Breakdown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5749AA-A3DB-E29D-6489-E207E2C73971}"/>
              </a:ext>
            </a:extLst>
          </p:cNvPr>
          <p:cNvSpPr/>
          <p:nvPr userDrawn="1"/>
        </p:nvSpPr>
        <p:spPr>
          <a:xfrm>
            <a:off x="102230" y="2354535"/>
            <a:ext cx="1712259" cy="47173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8439D5-2894-D325-E305-EDA7EC7D15D2}"/>
              </a:ext>
            </a:extLst>
          </p:cNvPr>
          <p:cNvSpPr/>
          <p:nvPr userDrawn="1"/>
        </p:nvSpPr>
        <p:spPr>
          <a:xfrm>
            <a:off x="102229" y="1607041"/>
            <a:ext cx="1712259" cy="47173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5BB0B6-F697-25AE-D2A1-3A35F91A1EE1}"/>
              </a:ext>
            </a:extLst>
          </p:cNvPr>
          <p:cNvSpPr/>
          <p:nvPr userDrawn="1"/>
        </p:nvSpPr>
        <p:spPr>
          <a:xfrm>
            <a:off x="102228" y="4548728"/>
            <a:ext cx="1712259" cy="4717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053C39-5AAC-00CF-1F5D-4ACB32A4155F}"/>
              </a:ext>
            </a:extLst>
          </p:cNvPr>
          <p:cNvSpPr/>
          <p:nvPr userDrawn="1"/>
        </p:nvSpPr>
        <p:spPr>
          <a:xfrm>
            <a:off x="102228" y="5264793"/>
            <a:ext cx="1712259" cy="47173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20" name="Date Placeholder 17">
            <a:extLst>
              <a:ext uri="{FF2B5EF4-FFF2-40B4-BE49-F238E27FC236}">
                <a16:creationId xmlns:a16="http://schemas.microsoft.com/office/drawing/2014/main" id="{48202B9C-BDD5-C298-1C42-986A1A9610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59537"/>
            <a:ext cx="1923010" cy="365125"/>
          </a:xfrm>
        </p:spPr>
        <p:txBody>
          <a:bodyPr/>
          <a:lstStyle>
            <a:lvl1pPr algn="l">
              <a:defRPr sz="1200" b="1" spc="15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7D33A19B-F240-4564-A64F-6C83D357551B}" type="datetime1">
              <a:rPr lang="en-US" smtClean="0"/>
              <a:t>12/31/2022</a:t>
            </a:fld>
            <a:endParaRPr lang="en-US" dirty="0"/>
          </a:p>
        </p:txBody>
      </p:sp>
      <p:sp>
        <p:nvSpPr>
          <p:cNvPr id="21" name="Footer Placeholder 18">
            <a:extLst>
              <a:ext uri="{FF2B5EF4-FFF2-40B4-BE49-F238E27FC236}">
                <a16:creationId xmlns:a16="http://schemas.microsoft.com/office/drawing/2014/main" id="{D30B45B3-9063-588A-AEF9-1F84D3BA2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6591" y="6463660"/>
            <a:ext cx="8767744" cy="365125"/>
          </a:xfrm>
        </p:spPr>
        <p:txBody>
          <a:bodyPr/>
          <a:lstStyle>
            <a:lvl1pPr>
              <a:defRPr sz="1200" b="1" spc="3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Amit Graduation Project</a:t>
            </a:r>
            <a:br>
              <a:rPr lang="en-US" dirty="0"/>
            </a:br>
            <a:r>
              <a:rPr lang="en-US" dirty="0"/>
              <a:t>Smart Home System</a:t>
            </a:r>
          </a:p>
        </p:txBody>
      </p:sp>
    </p:spTree>
    <p:extLst>
      <p:ext uri="{BB962C8B-B14F-4D97-AF65-F5344CB8AC3E}">
        <p14:creationId xmlns:p14="http://schemas.microsoft.com/office/powerpoint/2010/main" val="872757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7C363B-3806-811B-7962-4CB196FB543C}"/>
              </a:ext>
            </a:extLst>
          </p:cNvPr>
          <p:cNvSpPr/>
          <p:nvPr userDrawn="1"/>
        </p:nvSpPr>
        <p:spPr>
          <a:xfrm>
            <a:off x="-3145" y="5360"/>
            <a:ext cx="1923010" cy="6334316"/>
          </a:xfrm>
          <a:prstGeom prst="rect">
            <a:avLst/>
          </a:prstGeom>
          <a:solidFill>
            <a:srgbClr val="1C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19">
            <a:extLst>
              <a:ext uri="{FF2B5EF4-FFF2-40B4-BE49-F238E27FC236}">
                <a16:creationId xmlns:a16="http://schemas.microsoft.com/office/drawing/2014/main" id="{64485C81-CF2C-3DF2-B4CC-D6C0956F4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8700" y="6454775"/>
            <a:ext cx="1312025" cy="365125"/>
          </a:xfr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005F1D8-431B-48C1-8ADB-8CB687F494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E34D80-3309-2FCA-9C30-CA1A09421876}"/>
              </a:ext>
            </a:extLst>
          </p:cNvPr>
          <p:cNvSpPr/>
          <p:nvPr userDrawn="1"/>
        </p:nvSpPr>
        <p:spPr>
          <a:xfrm>
            <a:off x="102230" y="3826725"/>
            <a:ext cx="1712259" cy="47173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AAE8FB-50E0-BD82-D0F1-C30176951568}"/>
              </a:ext>
            </a:extLst>
          </p:cNvPr>
          <p:cNvSpPr/>
          <p:nvPr userDrawn="1"/>
        </p:nvSpPr>
        <p:spPr>
          <a:xfrm>
            <a:off x="102230" y="3102028"/>
            <a:ext cx="1712259" cy="47173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Breakdown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5749AA-A3DB-E29D-6489-E207E2C73971}"/>
              </a:ext>
            </a:extLst>
          </p:cNvPr>
          <p:cNvSpPr/>
          <p:nvPr userDrawn="1"/>
        </p:nvSpPr>
        <p:spPr>
          <a:xfrm>
            <a:off x="102230" y="2354534"/>
            <a:ext cx="1712259" cy="47173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8439D5-2894-D325-E305-EDA7EC7D15D2}"/>
              </a:ext>
            </a:extLst>
          </p:cNvPr>
          <p:cNvSpPr/>
          <p:nvPr userDrawn="1"/>
        </p:nvSpPr>
        <p:spPr>
          <a:xfrm>
            <a:off x="102229" y="1607040"/>
            <a:ext cx="1712259" cy="47173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5BB0B6-F697-25AE-D2A1-3A35F91A1EE1}"/>
              </a:ext>
            </a:extLst>
          </p:cNvPr>
          <p:cNvSpPr/>
          <p:nvPr userDrawn="1"/>
        </p:nvSpPr>
        <p:spPr>
          <a:xfrm>
            <a:off x="102228" y="4548727"/>
            <a:ext cx="1712259" cy="47173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053C39-5AAC-00CF-1F5D-4ACB32A4155F}"/>
              </a:ext>
            </a:extLst>
          </p:cNvPr>
          <p:cNvSpPr/>
          <p:nvPr userDrawn="1"/>
        </p:nvSpPr>
        <p:spPr>
          <a:xfrm>
            <a:off x="102228" y="5264792"/>
            <a:ext cx="1712259" cy="4717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22" name="Date Placeholder 17">
            <a:extLst>
              <a:ext uri="{FF2B5EF4-FFF2-40B4-BE49-F238E27FC236}">
                <a16:creationId xmlns:a16="http://schemas.microsoft.com/office/drawing/2014/main" id="{A1AC3175-C571-A9C5-98CE-7812BA56E0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59537"/>
            <a:ext cx="1923010" cy="365125"/>
          </a:xfrm>
        </p:spPr>
        <p:txBody>
          <a:bodyPr/>
          <a:lstStyle>
            <a:lvl1pPr algn="l">
              <a:defRPr sz="1200" b="1" spc="15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747D476A-02AE-4927-9A9A-B205F1E4B48B}" type="datetime1">
              <a:rPr lang="en-US" smtClean="0"/>
              <a:t>12/31/2022</a:t>
            </a:fld>
            <a:endParaRPr lang="en-US" dirty="0"/>
          </a:p>
        </p:txBody>
      </p:sp>
      <p:sp>
        <p:nvSpPr>
          <p:cNvPr id="23" name="Footer Placeholder 18">
            <a:extLst>
              <a:ext uri="{FF2B5EF4-FFF2-40B4-BE49-F238E27FC236}">
                <a16:creationId xmlns:a16="http://schemas.microsoft.com/office/drawing/2014/main" id="{22B6A0B4-3FBF-F008-56E8-13D9CBFD9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6591" y="6463660"/>
            <a:ext cx="8767744" cy="365125"/>
          </a:xfrm>
        </p:spPr>
        <p:txBody>
          <a:bodyPr/>
          <a:lstStyle>
            <a:lvl1pPr>
              <a:defRPr sz="1200" b="1" spc="3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Amit Graduation Project</a:t>
            </a:r>
            <a:br>
              <a:rPr lang="en-US" dirty="0"/>
            </a:br>
            <a:r>
              <a:rPr lang="en-US" dirty="0"/>
              <a:t>Smart Home System</a:t>
            </a:r>
          </a:p>
        </p:txBody>
      </p:sp>
    </p:spTree>
    <p:extLst>
      <p:ext uri="{BB962C8B-B14F-4D97-AF65-F5344CB8AC3E}">
        <p14:creationId xmlns:p14="http://schemas.microsoft.com/office/powerpoint/2010/main" val="1852829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B8AE-43FE-4292-BF55-ECE77EAEF628}" type="datetime1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 Meta-heuristic Approach for Exploring Rough Terrain using UAV/UGV Heterogeneous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5F1D8-431B-48C1-8ADB-8CB687F4941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938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6219-1E40-48C0-86AB-215970A7CD37}" type="datetime1">
              <a:rPr lang="en-US" smtClean="0"/>
              <a:t>12/31/2022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Meta-heuristic Approach for Exploring Rough Terrain using UAV/UGV Heterogeneous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5F1D8-431B-48C1-8ADB-8CB687F49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90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9008-5A38-47FB-BFE6-CDB948DBD06B}" type="datetime1">
              <a:rPr lang="en-US" smtClean="0"/>
              <a:t>12/31/2022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Meta-heuristic Approach for Exploring Rough Terrain using UAV/UGV Heterogeneous System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5F1D8-431B-48C1-8ADB-8CB687F49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9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73EFD-CC4D-4EE0-ACB1-853F34D4D9F7}" type="datetime1">
              <a:rPr lang="en-US" smtClean="0"/>
              <a:t>12/31/2022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Meta-heuristic Approach for Exploring Rough Terrain using UAV/UGV Heterogeneous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5F1D8-431B-48C1-8ADB-8CB687F49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74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6D3E1B7-5F74-4748-AD86-D8F1AE8A75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515" y="6459784"/>
            <a:ext cx="2472271" cy="365125"/>
          </a:xfrm>
        </p:spPr>
        <p:txBody>
          <a:bodyPr/>
          <a:lstStyle>
            <a:lvl1pPr>
              <a:defRPr sz="1400"/>
            </a:lvl1pPr>
          </a:lstStyle>
          <a:p>
            <a:fld id="{A47002BE-D244-4683-9801-3AA558C9B5A4}" type="datetime1">
              <a:rPr lang="en-US" smtClean="0"/>
              <a:t>12/31/2022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AF6CA0C-215E-4A4A-89FC-B5AD6CB0A557}"/>
              </a:ext>
            </a:extLst>
          </p:cNvPr>
          <p:cNvSpPr txBox="1">
            <a:spLocks/>
          </p:cNvSpPr>
          <p:nvPr userDrawn="1"/>
        </p:nvSpPr>
        <p:spPr>
          <a:xfrm>
            <a:off x="2411506" y="6519769"/>
            <a:ext cx="77634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ll</a:t>
            </a:r>
            <a:endParaRPr lang="en-US" dirty="0"/>
          </a:p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8B89401-3675-4D53-BC9A-4F8ED46C3726}"/>
              </a:ext>
            </a:extLst>
          </p:cNvPr>
          <p:cNvSpPr txBox="1">
            <a:spLocks/>
          </p:cNvSpPr>
          <p:nvPr userDrawn="1"/>
        </p:nvSpPr>
        <p:spPr>
          <a:xfrm>
            <a:off x="10743140" y="645081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05F1D8-431B-48C1-8ADB-8CB687F494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54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A99EAA1-F5EC-4A43-848B-13AE51DC00FA}" type="datetime1">
              <a:rPr lang="en-US" smtClean="0"/>
              <a:t>12/31/2022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 Meta-heuristic Approach for Exploring Rough Terrain using UAV/UGV Heterogeneous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05F1D8-431B-48C1-8ADB-8CB687F49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99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7A75B-4F47-4994-86E9-637D277091E9}" type="datetime1">
              <a:rPr lang="en-US" smtClean="0"/>
              <a:t>12/31/2022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Meta-heuristic Approach for Exploring Rough Terrain using UAV/UGV Heterogeneous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5F1D8-431B-48C1-8ADB-8CB687F49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72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F537-8AAF-4369-A5BF-EFECD51C7CDA}" type="datetime1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Meta-heuristic Approach for Exploring Rough Terrain using UAV/UGV Heterogeneous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5F1D8-431B-48C1-8ADB-8CB687F49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47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09875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4F6ACE9-4876-4978-B146-006953D44768}" type="datetime1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A Meta-heuristic Approach for Exploring Rough Terrain using UAV/UGV Heterogeneous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005F1D8-431B-48C1-8ADB-8CB687F4941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893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6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avelers.com/resources/home/smart-home/5-smart-home-automation-safety-tips" TargetMode="External"/><Relationship Id="rId2" Type="http://schemas.openxmlformats.org/officeDocument/2006/relationships/hyperlink" Target="https://ieeexplore.ieee.org/stamp/stamp.jsp?tp=&amp;arnumber=1382266&amp;isnumber=30108" TargetMode="Externa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CA68D-97B9-49F5-8FF0-FCBB58AA7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140537"/>
            <a:ext cx="10058400" cy="3155692"/>
          </a:xfrm>
        </p:spPr>
        <p:txBody>
          <a:bodyPr>
            <a:noAutofit/>
          </a:bodyPr>
          <a:lstStyle/>
          <a:p>
            <a:pPr algn="ctr"/>
            <a:r>
              <a:rPr lang="en-US" sz="5000" b="1" dirty="0"/>
              <a:t>Amit Graduation Project</a:t>
            </a:r>
            <a:br>
              <a:rPr lang="en-US" sz="5000" dirty="0"/>
            </a:br>
            <a:r>
              <a:rPr lang="en-US" sz="4000" dirty="0"/>
              <a:t>Smart Home System</a:t>
            </a:r>
            <a:endParaRPr lang="en-US"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7C31DE-E209-4964-AB6A-787DFAB19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435514"/>
          </a:xfrm>
        </p:spPr>
        <p:txBody>
          <a:bodyPr>
            <a:noAutofit/>
          </a:bodyPr>
          <a:lstStyle/>
          <a:p>
            <a:pPr algn="ctr"/>
            <a:r>
              <a:rPr lang="en-US" sz="1800" dirty="0"/>
              <a:t>created by: Mahmoud B. Emara – </a:t>
            </a:r>
            <a:r>
              <a:rPr lang="en-US" sz="1400" b="1" dirty="0"/>
              <a:t>d36-online</a:t>
            </a:r>
            <a:endParaRPr lang="en-US" sz="18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A871D6-4EA3-AA2A-007F-D5CD5935B4FE}"/>
              </a:ext>
            </a:extLst>
          </p:cNvPr>
          <p:cNvSpPr/>
          <p:nvPr/>
        </p:nvSpPr>
        <p:spPr>
          <a:xfrm>
            <a:off x="11639372" y="6528986"/>
            <a:ext cx="495656" cy="188007"/>
          </a:xfrm>
          <a:prstGeom prst="rect">
            <a:avLst/>
          </a:prstGeom>
          <a:solidFill>
            <a:srgbClr val="268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57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AD2438-391F-931F-9471-44CEC095F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5F1D8-431B-48C1-8ADB-8CB687F4941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F8709A-07DC-EB45-A80C-1983D5B1D9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Messages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1CF8B6-A319-2EF6-841F-37552987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476A-02AE-4927-9A9A-B205F1E4B48B}" type="datetime1">
              <a:rPr lang="en-US" smtClean="0"/>
              <a:t>12/31/2022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6BEC7C-7A3B-D402-C89E-80880581B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Amit Graduation Project</a:t>
            </a:r>
            <a:br>
              <a:rPr lang="en-US" dirty="0"/>
            </a:br>
            <a:r>
              <a:rPr lang="en-US" dirty="0"/>
              <a:t>Smart Home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820AB2-1F09-5282-4A28-5ADDCA220949}"/>
              </a:ext>
            </a:extLst>
          </p:cNvPr>
          <p:cNvSpPr txBox="1"/>
          <p:nvPr/>
        </p:nvSpPr>
        <p:spPr>
          <a:xfrm>
            <a:off x="1996591" y="1410351"/>
            <a:ext cx="82407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 on the smart phone sends a message to the controller with each button click. These messages are made up of on byte characters. Based on the sent character the microcontroller reacts.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081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AD2438-391F-931F-9471-44CEC095F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5F1D8-431B-48C1-8ADB-8CB687F4941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F8709A-07DC-EB45-A80C-1983D5B1D9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System Flow Chart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1CF8B6-A319-2EF6-841F-37552987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476A-02AE-4927-9A9A-B205F1E4B48B}" type="datetime1">
              <a:rPr lang="en-US" smtClean="0"/>
              <a:t>12/31/2022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6BEC7C-7A3B-D402-C89E-80880581B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Amit Graduation Project</a:t>
            </a:r>
            <a:br>
              <a:rPr lang="en-US" dirty="0"/>
            </a:br>
            <a:r>
              <a:rPr lang="en-US" dirty="0"/>
              <a:t>Smart Home System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C10D63-DA13-9483-907F-AE8517D31205}"/>
              </a:ext>
            </a:extLst>
          </p:cNvPr>
          <p:cNvSpPr/>
          <p:nvPr/>
        </p:nvSpPr>
        <p:spPr>
          <a:xfrm>
            <a:off x="5966085" y="360363"/>
            <a:ext cx="4798250" cy="14384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671FD6-537E-8DC7-EC1F-2C744EE83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55831" y="180481"/>
            <a:ext cx="4202593" cy="587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581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B6DB6E-9561-9CCD-7300-908EE7DA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5F1D8-431B-48C1-8ADB-8CB687F4941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A0781-E4F7-0F18-0338-14A1F869B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476A-02AE-4927-9A9A-B205F1E4B48B}" type="datetime1">
              <a:rPr lang="en-US" smtClean="0"/>
              <a:t>12/31/2022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F9BB05-7E69-25D0-AF2E-A928C247B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Amit Graduation Project</a:t>
            </a:r>
            <a:br>
              <a:rPr lang="en-US" dirty="0"/>
            </a:br>
            <a:r>
              <a:rPr lang="en-US" dirty="0"/>
              <a:t>Smart Home System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53AD498-9DEA-B1AD-70D3-3D4C4905AE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Proteus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9E14EB8D-AE41-713D-805D-FA6B60C6C7BD}"/>
              </a:ext>
            </a:extLst>
          </p:cNvPr>
          <p:cNvSpPr txBox="1">
            <a:spLocks/>
          </p:cNvSpPr>
          <p:nvPr/>
        </p:nvSpPr>
        <p:spPr>
          <a:xfrm>
            <a:off x="1997075" y="1322232"/>
            <a:ext cx="8240713" cy="7032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dirty="0"/>
              <a:t>Proteus was used along side the hardware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2094781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B6DB6E-9561-9CCD-7300-908EE7DA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5F1D8-431B-48C1-8ADB-8CB687F4941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A0781-E4F7-0F18-0338-14A1F869B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476A-02AE-4927-9A9A-B205F1E4B48B}" type="datetime1">
              <a:rPr lang="en-US" smtClean="0"/>
              <a:t>12/31/2022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F9BB05-7E69-25D0-AF2E-A928C247B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Amit Graduation Project</a:t>
            </a:r>
            <a:br>
              <a:rPr lang="en-US" dirty="0"/>
            </a:br>
            <a:r>
              <a:rPr lang="en-US" dirty="0"/>
              <a:t>Smart Home System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53AD498-9DEA-B1AD-70D3-3D4C4905AE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Proteus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9E14EB8D-AE41-713D-805D-FA6B60C6C7BD}"/>
              </a:ext>
            </a:extLst>
          </p:cNvPr>
          <p:cNvSpPr txBox="1">
            <a:spLocks/>
          </p:cNvSpPr>
          <p:nvPr/>
        </p:nvSpPr>
        <p:spPr>
          <a:xfrm>
            <a:off x="1997075" y="1322232"/>
            <a:ext cx="8240713" cy="7032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B2A380-9FB2-082B-BBF6-EF419145B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91" y="29214"/>
            <a:ext cx="9980550" cy="59818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49FE2C-A019-6AF5-E378-76C35CF50959}"/>
              </a:ext>
            </a:extLst>
          </p:cNvPr>
          <p:cNvSpPr txBox="1"/>
          <p:nvPr/>
        </p:nvSpPr>
        <p:spPr>
          <a:xfrm>
            <a:off x="4528479" y="5972872"/>
            <a:ext cx="4360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Proteus diagram of the Smart Home system</a:t>
            </a:r>
          </a:p>
        </p:txBody>
      </p:sp>
    </p:spTree>
    <p:extLst>
      <p:ext uri="{BB962C8B-B14F-4D97-AF65-F5344CB8AC3E}">
        <p14:creationId xmlns:p14="http://schemas.microsoft.com/office/powerpoint/2010/main" val="3919394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B6DB6E-9561-9CCD-7300-908EE7DA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5F1D8-431B-48C1-8ADB-8CB687F4941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A0781-E4F7-0F18-0338-14A1F869B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476A-02AE-4927-9A9A-B205F1E4B48B}" type="datetime1">
              <a:rPr lang="en-US" smtClean="0"/>
              <a:t>12/31/2022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F9BB05-7E69-25D0-AF2E-A928C247B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Amit Graduation Project</a:t>
            </a:r>
            <a:br>
              <a:rPr lang="en-US" dirty="0"/>
            </a:br>
            <a:r>
              <a:rPr lang="en-US" dirty="0"/>
              <a:t>Smart Home System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53AD498-9DEA-B1AD-70D3-3D4C4905AE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9E14EB8D-AE41-713D-805D-FA6B60C6C7BD}"/>
              </a:ext>
            </a:extLst>
          </p:cNvPr>
          <p:cNvSpPr txBox="1">
            <a:spLocks/>
          </p:cNvSpPr>
          <p:nvPr/>
        </p:nvSpPr>
        <p:spPr>
          <a:xfrm>
            <a:off x="1997075" y="1322232"/>
            <a:ext cx="8240713" cy="7032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dirty="0"/>
              <a:t>The system ran smoothly with no issues expect for the keypad which sometimes was not producing any output for the controller to interpret.</a:t>
            </a:r>
          </a:p>
        </p:txBody>
      </p:sp>
    </p:spTree>
    <p:extLst>
      <p:ext uri="{BB962C8B-B14F-4D97-AF65-F5344CB8AC3E}">
        <p14:creationId xmlns:p14="http://schemas.microsoft.com/office/powerpoint/2010/main" val="138817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F70EF9-6069-2D7E-1D45-E3CADDA43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5F1D8-431B-48C1-8ADB-8CB687F4941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3CD8C-31DE-BEE8-F3AC-C7B9957E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1C4-E67D-4266-BB01-0256B94C5F74}" type="datetime1">
              <a:rPr lang="en-US" smtClean="0"/>
              <a:t>12/31/2022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69ADA-5133-B4F4-3A27-3DE91566B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Amit Graduation Project</a:t>
            </a:r>
            <a:br>
              <a:rPr lang="en-US" dirty="0"/>
            </a:br>
            <a:r>
              <a:rPr lang="en-US" dirty="0"/>
              <a:t>Smart Home System</a:t>
            </a:r>
          </a:p>
        </p:txBody>
      </p:sp>
      <p:sp>
        <p:nvSpPr>
          <p:cNvPr id="7" name="Google Shape;125;p17">
            <a:extLst>
              <a:ext uri="{FF2B5EF4-FFF2-40B4-BE49-F238E27FC236}">
                <a16:creationId xmlns:a16="http://schemas.microsoft.com/office/drawing/2014/main" id="{30A200A2-57E2-F398-BCD7-932D94C63767}"/>
              </a:ext>
            </a:extLst>
          </p:cNvPr>
          <p:cNvSpPr txBox="1">
            <a:spLocks/>
          </p:cNvSpPr>
          <p:nvPr/>
        </p:nvSpPr>
        <p:spPr>
          <a:xfrm>
            <a:off x="1996589" y="382491"/>
            <a:ext cx="9258221" cy="20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>
              <a:spcBef>
                <a:spcPts val="600"/>
              </a:spcBef>
              <a:buSzPts val="1800"/>
            </a:pP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</a:p>
          <a:p>
            <a:pPr marL="400050" indent="-285750">
              <a:spcBef>
                <a:spcPts val="600"/>
              </a:spcBef>
              <a:buSzPts val="1800"/>
              <a:buFontTx/>
              <a:buChar char="-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Smart Home system was created (hardware and simulation).</a:t>
            </a:r>
          </a:p>
          <a:p>
            <a:pPr marL="400050" indent="-285750">
              <a:spcBef>
                <a:spcPts val="600"/>
              </a:spcBef>
              <a:buSzPts val="1800"/>
              <a:buFontTx/>
              <a:buChar char="-"/>
            </a:pPr>
            <a:endParaRPr lang="en-US" sz="16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285750">
              <a:spcBef>
                <a:spcPts val="600"/>
              </a:spcBef>
              <a:buSzPts val="1800"/>
              <a:buFontTx/>
              <a:buChar char="-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smart phone app was created for communication. </a:t>
            </a:r>
          </a:p>
          <a:p>
            <a:pPr marL="400050" indent="-285750">
              <a:spcBef>
                <a:spcPts val="600"/>
              </a:spcBef>
              <a:buSzPts val="1800"/>
              <a:buFontTx/>
              <a:buChar char="-"/>
            </a:pPr>
            <a:endParaRPr lang="en-US" sz="16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285750">
              <a:spcBef>
                <a:spcPts val="600"/>
              </a:spcBef>
              <a:buSzPts val="1800"/>
              <a:buFontTx/>
              <a:buChar char="-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showed that the system operated normally with expected output.</a:t>
            </a:r>
            <a:endParaRPr lang="en-US" sz="12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Google Shape;125;p17">
            <a:extLst>
              <a:ext uri="{FF2B5EF4-FFF2-40B4-BE49-F238E27FC236}">
                <a16:creationId xmlns:a16="http://schemas.microsoft.com/office/drawing/2014/main" id="{0606B07B-9742-AA23-3E23-50AB7755B7AF}"/>
              </a:ext>
            </a:extLst>
          </p:cNvPr>
          <p:cNvSpPr txBox="1">
            <a:spLocks/>
          </p:cNvSpPr>
          <p:nvPr/>
        </p:nvSpPr>
        <p:spPr>
          <a:xfrm>
            <a:off x="1996590" y="2389091"/>
            <a:ext cx="7604609" cy="15860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>
              <a:spcBef>
                <a:spcPts val="600"/>
              </a:spcBef>
              <a:buSzPts val="1800"/>
            </a:pPr>
            <a:endParaRPr lang="en-US" sz="16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115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B22E1C-4293-1C09-1BF3-C6C33A32E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5F1D8-431B-48C1-8ADB-8CB687F4941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87511-07A2-2E0F-1031-527757A05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8AC7-4EF4-49CA-B522-849E30A7EDAD}" type="datetime1">
              <a:rPr lang="en-US" smtClean="0"/>
              <a:t>12/31/2022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D1FE37D-8914-881D-A2E0-3C1F664A0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Amit Graduation Project</a:t>
            </a:r>
            <a:br>
              <a:rPr lang="en-US" dirty="0"/>
            </a:br>
            <a:r>
              <a:rPr lang="en-US" dirty="0"/>
              <a:t>Smart Home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2D86C6-508C-31ED-E82D-7D3CF658CE71}"/>
              </a:ext>
            </a:extLst>
          </p:cNvPr>
          <p:cNvSpPr txBox="1"/>
          <p:nvPr/>
        </p:nvSpPr>
        <p:spPr>
          <a:xfrm>
            <a:off x="1996591" y="188686"/>
            <a:ext cx="10154134" cy="7351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 Jiang, Da-You Liu and Bo Yang, "Smart home research," Proceedings of 2004 International Conference on Machine Learning and Cybernetics (IEEE Cat. No.04EX826), 2004, pp. 659-663 vol.2,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10.1109/ICMLC.2004.1382266.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Abstract: This paper is a survey for smart home research, from definition to current research status. First we give a definition to smart home, and then describe the smart home elements, typical research projects, smart home networks research status, smart home appliances and challenges at last.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https://ieeexplore.ieee.org/stamp/stamp.jsp?tp=&amp;arnumber=1382266&amp;isnumber=30108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 startAt="2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http://visioforce.com/smarthome.html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 startAt="2"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Risteska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Stojkoska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Biljana L.;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Trivodaliev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V. (January 2017). "A review of Internet of Things for smart home: Challenges and solutions". Journal of Cleaner Production. 140: 1454–1464. doi:10.1016/j.jclepro.2016.10.006.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 startAt="2"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Heierman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E.O.; Cook, D.J. (2003). "Improving home automation by discovering regularly occurring device usage patterns". Third IEEE International Conference on Data Mining. Melbourne, FL, USA: IEEE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Soc: 537–540. doi:10.1109/ICDM.2003.1250971. ISBN 978-0-7695-1978-4.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 startAt="2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https://www.travelers.com/resources/home/smart-home/5-smart-home-automation-safety-tips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 startAt="2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https://en.wikipedia.org/wiki/App_Inventor_for_Android</a:t>
            </a:r>
          </a:p>
          <a:p>
            <a:pPr>
              <a:lnSpc>
                <a:spcPct val="200000"/>
              </a:lnSpc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200000"/>
              </a:lnSpc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808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CA005B-1580-1016-C098-049DB1613147}"/>
              </a:ext>
            </a:extLst>
          </p:cNvPr>
          <p:cNvSpPr/>
          <p:nvPr/>
        </p:nvSpPr>
        <p:spPr>
          <a:xfrm>
            <a:off x="0" y="-101600"/>
            <a:ext cx="12192000" cy="50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A62E15-1E39-3EEA-9C3F-50C1B315BF3D}"/>
              </a:ext>
            </a:extLst>
          </p:cNvPr>
          <p:cNvSpPr txBox="1"/>
          <p:nvPr/>
        </p:nvSpPr>
        <p:spPr>
          <a:xfrm>
            <a:off x="1549400" y="1659920"/>
            <a:ext cx="8051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9600" spc="600" dirty="0">
                <a:solidFill>
                  <a:schemeClr val="accent2">
                    <a:lumMod val="75000"/>
                  </a:schemeClr>
                </a:solidFill>
              </a:rPr>
              <a:t>Thank You!!</a:t>
            </a:r>
            <a:endParaRPr lang="en-US" sz="8800" b="1" spc="6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Graphic 11" descr="Smiling face with no fill">
            <a:extLst>
              <a:ext uri="{FF2B5EF4-FFF2-40B4-BE49-F238E27FC236}">
                <a16:creationId xmlns:a16="http://schemas.microsoft.com/office/drawing/2014/main" id="{931D3293-135A-712A-085E-6266B8675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5100" y="6261100"/>
            <a:ext cx="5969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537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4;p17">
            <a:extLst>
              <a:ext uri="{FF2B5EF4-FFF2-40B4-BE49-F238E27FC236}">
                <a16:creationId xmlns:a16="http://schemas.microsoft.com/office/drawing/2014/main" id="{CA0E22C6-4C16-8BC3-6C2A-ED806967163C}"/>
              </a:ext>
            </a:extLst>
          </p:cNvPr>
          <p:cNvSpPr txBox="1">
            <a:spLocks/>
          </p:cNvSpPr>
          <p:nvPr/>
        </p:nvSpPr>
        <p:spPr>
          <a:xfrm>
            <a:off x="21515" y="-83469"/>
            <a:ext cx="2144169" cy="9054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Google Shape;125;p17">
            <a:extLst>
              <a:ext uri="{FF2B5EF4-FFF2-40B4-BE49-F238E27FC236}">
                <a16:creationId xmlns:a16="http://schemas.microsoft.com/office/drawing/2014/main" id="{CB6CD777-ABD9-76C6-DC99-1CE0D43DD72A}"/>
              </a:ext>
            </a:extLst>
          </p:cNvPr>
          <p:cNvSpPr txBox="1">
            <a:spLocks/>
          </p:cNvSpPr>
          <p:nvPr/>
        </p:nvSpPr>
        <p:spPr>
          <a:xfrm>
            <a:off x="21515" y="821991"/>
            <a:ext cx="4032250" cy="48729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342900" algn="l" defTabSz="914400" rtl="0" eaLnBrk="1" fontAlgn="auto" latinLnBrk="0" hangingPunct="1">
              <a:lnSpc>
                <a:spcPct val="250000"/>
              </a:lnSpc>
              <a:spcBef>
                <a:spcPts val="600"/>
              </a:spcBef>
              <a:spcAft>
                <a:spcPts val="0"/>
              </a:spcAft>
              <a:buClr>
                <a:srgbClr val="2185C5"/>
              </a:buClr>
              <a:buSzPts val="1800"/>
              <a:buFont typeface="Calibri" panose="020F0502020204030204" pitchFamily="34" charset="0"/>
              <a:buChar char="▷"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1C3AA9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&amp; Background </a:t>
            </a:r>
          </a:p>
          <a:p>
            <a:pPr marL="457200" marR="0" lvl="0" indent="-342900" algn="l" defTabSz="914400" rtl="0" eaLnBrk="1" fontAlgn="auto" latinLnBrk="0" hangingPunct="1">
              <a:lnSpc>
                <a:spcPct val="250000"/>
              </a:lnSpc>
              <a:spcBef>
                <a:spcPts val="600"/>
              </a:spcBef>
              <a:spcAft>
                <a:spcPts val="0"/>
              </a:spcAft>
              <a:buClr>
                <a:srgbClr val="2185C5"/>
              </a:buClr>
              <a:buSzPts val="1800"/>
              <a:buFont typeface="Calibri" panose="020F0502020204030204" pitchFamily="34" charset="0"/>
              <a:buChar char="▷"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1C3AA9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</a:p>
          <a:p>
            <a:pPr marL="457200" marR="0" lvl="0" indent="-342900" algn="l" defTabSz="914400" rtl="0" eaLnBrk="1" fontAlgn="auto" latinLnBrk="0" hangingPunct="1">
              <a:lnSpc>
                <a:spcPct val="250000"/>
              </a:lnSpc>
              <a:spcBef>
                <a:spcPts val="600"/>
              </a:spcBef>
              <a:spcAft>
                <a:spcPts val="0"/>
              </a:spcAft>
              <a:buClr>
                <a:srgbClr val="2185C5"/>
              </a:buClr>
              <a:buSzPts val="1800"/>
              <a:buFont typeface="Calibri" panose="020F0502020204030204" pitchFamily="34" charset="0"/>
              <a:buChar char="▷"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1C3AA9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Code Breakdown</a:t>
            </a:r>
          </a:p>
          <a:p>
            <a:pPr marL="457200" marR="0" lvl="0" indent="-342900" algn="l" defTabSz="914400" rtl="0" eaLnBrk="1" fontAlgn="auto" latinLnBrk="0" hangingPunct="1">
              <a:lnSpc>
                <a:spcPct val="250000"/>
              </a:lnSpc>
              <a:spcBef>
                <a:spcPts val="600"/>
              </a:spcBef>
              <a:spcAft>
                <a:spcPts val="0"/>
              </a:spcAft>
              <a:buClr>
                <a:srgbClr val="2185C5"/>
              </a:buClr>
              <a:buSzPts val="1800"/>
              <a:buFont typeface="Calibri" panose="020F0502020204030204" pitchFamily="34" charset="0"/>
              <a:buChar char="▷"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1C3AA9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Simulation &amp; Results</a:t>
            </a:r>
          </a:p>
          <a:p>
            <a:pPr marL="457200" marR="0" lvl="0" indent="-342900" algn="l" defTabSz="914400" rtl="0" eaLnBrk="1" fontAlgn="auto" latinLnBrk="0" hangingPunct="1">
              <a:lnSpc>
                <a:spcPct val="250000"/>
              </a:lnSpc>
              <a:spcBef>
                <a:spcPts val="1200"/>
              </a:spcBef>
              <a:spcAft>
                <a:spcPts val="200"/>
              </a:spcAft>
              <a:buClr>
                <a:srgbClr val="2185C5"/>
              </a:buClr>
              <a:buSzPts val="1800"/>
              <a:buFont typeface="Arial"/>
              <a:buChar char="▷"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1C3AA9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  <a:p>
            <a:pPr marL="457200" marR="0" lvl="0" indent="-342900" algn="l" defTabSz="914400" rtl="0" eaLnBrk="1" fontAlgn="auto" latinLnBrk="0" hangingPunct="1">
              <a:lnSpc>
                <a:spcPct val="250000"/>
              </a:lnSpc>
              <a:spcBef>
                <a:spcPts val="1200"/>
              </a:spcBef>
              <a:spcAft>
                <a:spcPts val="200"/>
              </a:spcAft>
              <a:buClr>
                <a:srgbClr val="2185C5"/>
              </a:buClr>
              <a:buSzPts val="1800"/>
              <a:buFont typeface="Arial"/>
              <a:buChar char="▷"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1C3AA9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185C5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77480">
                  <a:lumMod val="75000"/>
                  <a:lumOff val="2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E928A8E-9B49-ADB9-4708-972FF6173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04D9-1D51-47F4-BABE-5C660483A45A}" type="datetime1">
              <a:rPr lang="en-US" smtClean="0"/>
              <a:t>12/31/2022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CDF3D20-FAB7-1457-76EC-33A83EB5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Amit Graduation Project</a:t>
            </a:r>
            <a:br>
              <a:rPr lang="en-US" dirty="0"/>
            </a:br>
            <a:r>
              <a:rPr lang="en-US" dirty="0"/>
              <a:t>Smart Home System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2F72870-2FCD-FDE1-02F2-D43B3366D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5F1D8-431B-48C1-8ADB-8CB687F4941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758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AC193C1-2E15-07F5-46EE-9B355850B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F5983-3016-4F4E-B134-8EE18152AB43}" type="datetime1">
              <a:rPr lang="en-US" smtClean="0"/>
              <a:t>12/31/2022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CFBF2F-0ED5-1D8D-1C8E-5589AB83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5F1D8-431B-48C1-8ADB-8CB687F4941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067AB058-4950-5FD9-660A-EC5F3D1062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is are Smart Homes 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BD2254-9DE1-EF85-BA8B-EB5DB68F7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6591" y="6523620"/>
            <a:ext cx="8767744" cy="365125"/>
          </a:xfrm>
        </p:spPr>
        <p:txBody>
          <a:bodyPr/>
          <a:lstStyle/>
          <a:p>
            <a:r>
              <a:rPr lang="en-US" dirty="0"/>
              <a:t>Amit Graduation Project</a:t>
            </a:r>
            <a:br>
              <a:rPr lang="en-US" dirty="0"/>
            </a:br>
            <a:r>
              <a:rPr lang="en-US" dirty="0"/>
              <a:t>Smart Home System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D7AE2B-E84F-85F0-DF44-E1D2EB2ED4BA}"/>
              </a:ext>
            </a:extLst>
          </p:cNvPr>
          <p:cNvSpPr txBox="1"/>
          <p:nvPr/>
        </p:nvSpPr>
        <p:spPr>
          <a:xfrm>
            <a:off x="2371912" y="1611085"/>
            <a:ext cx="510294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defined by the Housing Learning &amp; Improvement Network (LIN), a smart home is “a dwelling incorporating a communications network that connects the key electrical appliances and services, and allows them to be remotely controlled, monitored or accessed‘‘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</a:p>
          <a:p>
            <a:pPr marL="342900" indent="-342900">
              <a:buFontTx/>
              <a:buChar char="-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concept of Smart Homes plays an important role in the planning of future housing-based models of care.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C631405-A93C-3D13-B016-987BA2A529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86" r="1118"/>
          <a:stretch/>
        </p:blipFill>
        <p:spPr>
          <a:xfrm>
            <a:off x="7474857" y="1346457"/>
            <a:ext cx="4542989" cy="345252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55C2482-7755-D705-47A5-156559D47689}"/>
              </a:ext>
            </a:extLst>
          </p:cNvPr>
          <p:cNvSpPr txBox="1"/>
          <p:nvPr/>
        </p:nvSpPr>
        <p:spPr>
          <a:xfrm>
            <a:off x="8442207" y="4897805"/>
            <a:ext cx="26082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home representation.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665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20">
            <a:extLst>
              <a:ext uri="{FF2B5EF4-FFF2-40B4-BE49-F238E27FC236}">
                <a16:creationId xmlns:a16="http://schemas.microsoft.com/office/drawing/2014/main" id="{06EE2268-EF1E-48B3-4ED1-BB637430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4BB7-CD15-4C82-AC62-AF66F8448477}" type="datetime1">
              <a:rPr lang="en-US" smtClean="0"/>
              <a:t>12/31/2022</a:t>
            </a:fld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B6455903-9EAF-2A0D-F2F1-2A2910BCA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5F1D8-431B-48C1-8ADB-8CB687F4941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7C279DF-9E3D-93EE-610C-DB5481E442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Why Develop Smart Homes ?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F53F20B7-E791-4382-25E7-9E43AF905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Amit Graduation Project</a:t>
            </a:r>
            <a:br>
              <a:rPr lang="en-US" dirty="0"/>
            </a:br>
            <a:r>
              <a:rPr lang="en-US" dirty="0"/>
              <a:t>Smart Home System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9D7D70-D523-ABF6-8BC7-484DCAD81227}"/>
              </a:ext>
            </a:extLst>
          </p:cNvPr>
          <p:cNvSpPr txBox="1"/>
          <p:nvPr/>
        </p:nvSpPr>
        <p:spPr>
          <a:xfrm>
            <a:off x="2371912" y="1611085"/>
            <a:ext cx="510294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home automation could result in more effective and clever energy-saving methods.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 </a:t>
            </a:r>
          </a:p>
          <a:p>
            <a:pPr marL="342900" indent="-342900">
              <a:buFontTx/>
              <a:buChar char="-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lot of promise for family safety and security in home automation. A 2015 iControl poll found that "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and family security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and "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excitement about energy savings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are the two main factors driving demand for smart and connected devices.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[4]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D34DD2-1C26-CDD4-9441-3EFEB25A4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966" y="3027534"/>
            <a:ext cx="4098243" cy="26154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5CB7C9-055D-43EF-00A1-314696143629}"/>
              </a:ext>
            </a:extLst>
          </p:cNvPr>
          <p:cNvSpPr txBox="1"/>
          <p:nvPr/>
        </p:nvSpPr>
        <p:spPr>
          <a:xfrm>
            <a:off x="8336060" y="5621862"/>
            <a:ext cx="2968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on security where locks can be controlled remotely [5]</a:t>
            </a:r>
          </a:p>
        </p:txBody>
      </p:sp>
    </p:spTree>
    <p:extLst>
      <p:ext uri="{BB962C8B-B14F-4D97-AF65-F5344CB8AC3E}">
        <p14:creationId xmlns:p14="http://schemas.microsoft.com/office/powerpoint/2010/main" val="1156118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7C279DF-9E3D-93EE-610C-DB5481E442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 This Project:</a:t>
            </a:r>
          </a:p>
          <a:p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F53F20B7-E791-4382-25E7-9E43AF905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6591" y="6463660"/>
            <a:ext cx="8767744" cy="365125"/>
          </a:xfrm>
        </p:spPr>
        <p:txBody>
          <a:bodyPr/>
          <a:lstStyle/>
          <a:p>
            <a:r>
              <a:rPr lang="en-US" dirty="0"/>
              <a:t>Amit Graduation Project</a:t>
            </a:r>
            <a:br>
              <a:rPr lang="en-US" dirty="0"/>
            </a:br>
            <a:r>
              <a:rPr lang="en-US" dirty="0"/>
              <a:t>Smart Home System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B6455903-9EAF-2A0D-F2F1-2A2910BCA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5F1D8-431B-48C1-8ADB-8CB687F4941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1" name="Date Placeholder 20">
            <a:extLst>
              <a:ext uri="{FF2B5EF4-FFF2-40B4-BE49-F238E27FC236}">
                <a16:creationId xmlns:a16="http://schemas.microsoft.com/office/drawing/2014/main" id="{06EE2268-EF1E-48B3-4ED1-BB637430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4BB7-CD15-4C82-AC62-AF66F8448477}" type="datetime1">
              <a:rPr lang="en-US" smtClean="0"/>
              <a:t>12/31/2022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DA0204-FD70-25D1-570B-E78D018219F6}"/>
              </a:ext>
            </a:extLst>
          </p:cNvPr>
          <p:cNvSpPr txBox="1"/>
          <p:nvPr/>
        </p:nvSpPr>
        <p:spPr>
          <a:xfrm>
            <a:off x="1996591" y="1397036"/>
            <a:ext cx="83653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simple Smart home system has been created which includes the following components: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Control 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Screen 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 Control (Lamp and LEDs)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Door Control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 Conditioner Control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Alarm Control</a:t>
            </a:r>
          </a:p>
        </p:txBody>
      </p:sp>
    </p:spTree>
    <p:extLst>
      <p:ext uri="{BB962C8B-B14F-4D97-AF65-F5344CB8AC3E}">
        <p14:creationId xmlns:p14="http://schemas.microsoft.com/office/powerpoint/2010/main" val="565969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796F0A-CBB5-7333-136F-2A1FF637A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Amit Graduation Project</a:t>
            </a:r>
            <a:br>
              <a:rPr lang="en-US" dirty="0"/>
            </a:br>
            <a:r>
              <a:rPr lang="en-US" dirty="0"/>
              <a:t>Smart Home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804B58-0994-22D9-E802-B07655F53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E0C50F8-121E-31BF-56E9-5E86288652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Hardware Used In This Project: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9808C1D-E27C-E499-DBB1-8EEE7888E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9CF0D-2856-4CA1-8301-F39BD13075BD}" type="datetime1">
              <a:rPr lang="en-US" smtClean="0"/>
              <a:t>12/31/2022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2329FF-AA36-D2BE-6D03-6EB665654A33}"/>
              </a:ext>
            </a:extLst>
          </p:cNvPr>
          <p:cNvSpPr txBox="1"/>
          <p:nvPr/>
        </p:nvSpPr>
        <p:spPr>
          <a:xfrm>
            <a:off x="1996591" y="1514007"/>
            <a:ext cx="8767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light control, 5 LEDs and 1 AC Lamp connected to a dimming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 were used </a:t>
            </a:r>
          </a:p>
        </p:txBody>
      </p:sp>
    </p:spTree>
    <p:extLst>
      <p:ext uri="{BB962C8B-B14F-4D97-AF65-F5344CB8AC3E}">
        <p14:creationId xmlns:p14="http://schemas.microsoft.com/office/powerpoint/2010/main" val="2765446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796F0A-CBB5-7333-136F-2A1FF637A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Amit Graduation Project</a:t>
            </a:r>
            <a:br>
              <a:rPr lang="en-US" dirty="0"/>
            </a:br>
            <a:r>
              <a:rPr lang="en-US" dirty="0"/>
              <a:t>Smart Home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804B58-0994-22D9-E802-B07655F53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E0C50F8-121E-31BF-56E9-5E86288652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Hardware Used In This Project: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9808C1D-E27C-E499-DBB1-8EEE7888E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9CF0D-2856-4CA1-8301-F39BD13075BD}" type="datetime1">
              <a:rPr lang="en-US" smtClean="0"/>
              <a:t>12/31/2022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6D026A-450F-200D-2F0B-8D86D21778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42" t="-3294" r="4167" b="18495"/>
          <a:stretch/>
        </p:blipFill>
        <p:spPr>
          <a:xfrm rot="5400000">
            <a:off x="8154178" y="1547185"/>
            <a:ext cx="3955343" cy="3711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46F3BD4-E3DF-BAAC-4970-BC99843110E5}"/>
              </a:ext>
            </a:extLst>
          </p:cNvPr>
          <p:cNvSpPr txBox="1"/>
          <p:nvPr/>
        </p:nvSpPr>
        <p:spPr>
          <a:xfrm>
            <a:off x="8647822" y="5432132"/>
            <a:ext cx="2968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circuit of AC light dimmer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9B55C5-EF1A-2014-DB05-46C0FA595914}"/>
              </a:ext>
            </a:extLst>
          </p:cNvPr>
          <p:cNvSpPr txBox="1"/>
          <p:nvPr/>
        </p:nvSpPr>
        <p:spPr>
          <a:xfrm>
            <a:off x="1996591" y="1495649"/>
            <a:ext cx="57144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 Lamp Dimming Circuit Components: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bridge rectifier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BT136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triac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4n25 Opto-coupler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MOC3021 Opto-coupler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Resistors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Jumpers 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Veroboard</a:t>
            </a:r>
          </a:p>
        </p:txBody>
      </p:sp>
    </p:spTree>
    <p:extLst>
      <p:ext uri="{BB962C8B-B14F-4D97-AF65-F5344CB8AC3E}">
        <p14:creationId xmlns:p14="http://schemas.microsoft.com/office/powerpoint/2010/main" val="3045212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796F0A-CBB5-7333-136F-2A1FF637A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Amit Graduation Project</a:t>
            </a:r>
            <a:br>
              <a:rPr lang="en-US" dirty="0"/>
            </a:br>
            <a:r>
              <a:rPr lang="en-US" dirty="0"/>
              <a:t>Smart Home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804B58-0994-22D9-E802-B07655F53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E0C50F8-121E-31BF-56E9-5E86288652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Hardware Used In This Project: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9808C1D-E27C-E499-DBB1-8EEE7888E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9CF0D-2856-4CA1-8301-F39BD13075BD}" type="datetime1">
              <a:rPr lang="en-US" smtClean="0"/>
              <a:t>12/31/2022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2329FF-AA36-D2BE-6D03-6EB665654A33}"/>
              </a:ext>
            </a:extLst>
          </p:cNvPr>
          <p:cNvSpPr txBox="1"/>
          <p:nvPr/>
        </p:nvSpPr>
        <p:spPr>
          <a:xfrm>
            <a:off x="1996591" y="1063625"/>
            <a:ext cx="506377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of the components are: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HC-05 module.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5v buzzer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16x2 LCD 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4x4 matrix keypad (and 5 Push buttons)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Atmega32 microcontroller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phone as remote controller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SG90 servo motor for  door control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motor and a relay for the Air Conditioner 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resistors 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Jumpers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breadboards</a:t>
            </a:r>
          </a:p>
        </p:txBody>
      </p:sp>
    </p:spTree>
    <p:extLst>
      <p:ext uri="{BB962C8B-B14F-4D97-AF65-F5344CB8AC3E}">
        <p14:creationId xmlns:p14="http://schemas.microsoft.com/office/powerpoint/2010/main" val="476714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AD2438-391F-931F-9471-44CEC095F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5F1D8-431B-48C1-8ADB-8CB687F4941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F8709A-07DC-EB45-A80C-1983D5B1D9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Communication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1CF8B6-A319-2EF6-841F-37552987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476A-02AE-4927-9A9A-B205F1E4B48B}" type="datetime1">
              <a:rPr lang="en-US" smtClean="0"/>
              <a:t>12/31/2022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6BEC7C-7A3B-D402-C89E-80880581B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Amit Graduation Project</a:t>
            </a:r>
            <a:br>
              <a:rPr lang="en-US" dirty="0"/>
            </a:br>
            <a:r>
              <a:rPr lang="en-US" dirty="0"/>
              <a:t>Smart Home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285579-B93B-330A-A9E5-F2F9B2AEE597}"/>
              </a:ext>
            </a:extLst>
          </p:cNvPr>
          <p:cNvSpPr txBox="1"/>
          <p:nvPr/>
        </p:nvSpPr>
        <p:spPr>
          <a:xfrm>
            <a:off x="1996591" y="1410351"/>
            <a:ext cx="8240713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microcontroller, the UART communication protocol was setup using its corresponding registers. After that it waits for the phone signal.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remote controller which was an android smart phone in this case, the MIT Inventor app was used to create and app that sent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controller via Bluetooth.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400" b="0" i="0" dirty="0">
                <a:effectLst/>
              </a:rPr>
              <a:t>MIT App Inventor is a web application integrated development environment originally provided by Google, and now maintained by the Massachusetts Institute of Technology. [6]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5653017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2806</TotalTime>
  <Words>955</Words>
  <Application>Microsoft Office PowerPoint</Application>
  <PresentationFormat>Widescreen</PresentationFormat>
  <Paragraphs>142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Retrospect</vt:lpstr>
      <vt:lpstr>Amit Graduation Project Smart Home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Rough Terrain With A System Formed By An UAV and An UGV</dc:title>
  <dc:creator>Moustafa El Khadrawy</dc:creator>
  <cp:lastModifiedBy>Mahmoud Emara</cp:lastModifiedBy>
  <cp:revision>46</cp:revision>
  <dcterms:created xsi:type="dcterms:W3CDTF">2022-01-01T11:24:20Z</dcterms:created>
  <dcterms:modified xsi:type="dcterms:W3CDTF">2022-12-31T22:04:04Z</dcterms:modified>
</cp:coreProperties>
</file>