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2"/>
  </p:notesMasterIdLst>
  <p:sldIdLst>
    <p:sldId id="256" r:id="rId2"/>
    <p:sldId id="259" r:id="rId3"/>
    <p:sldId id="268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576A7-4C36-4604-93F7-3E16FA8A993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052BB-DA54-475C-9F7C-B122D264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052BB-DA54-475C-9F7C-B122D2645E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052BB-DA54-475C-9F7C-B122D2645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052BB-DA54-475C-9F7C-B122D2645E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052BB-DA54-475C-9F7C-B122D2645E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5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052BB-DA54-475C-9F7C-B122D2645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052BB-DA54-475C-9F7C-B122D2645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052BB-DA54-475C-9F7C-B122D2645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052BB-DA54-475C-9F7C-B122D2645E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2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8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7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4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9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3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00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6D4FD9DC-8D89-9CB3-6F84-AFAEC50B5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492" b="892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47BAF-2A21-BFEF-A591-AC3BB47B9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Diamond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04B1A-0468-2E12-820D-EDDE38E5F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Predicting Diamond Prices Using Machine Learning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smoke background">
            <a:extLst>
              <a:ext uri="{FF2B5EF4-FFF2-40B4-BE49-F238E27FC236}">
                <a16:creationId xmlns:a16="http://schemas.microsoft.com/office/drawing/2014/main" id="{5F8C741D-BCAC-7900-6BED-A4F7CD439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1" b="8922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F2989-1AA5-E581-FBB0-F451DA57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3429000"/>
            <a:ext cx="10447724" cy="1856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652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smoke background">
            <a:extLst>
              <a:ext uri="{FF2B5EF4-FFF2-40B4-BE49-F238E27FC236}">
                <a16:creationId xmlns:a16="http://schemas.microsoft.com/office/drawing/2014/main" id="{27C4FA3F-768E-8CA8-7D16-7B47274CB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492" b="892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AA47C-E6FB-EAF1-8A01-8740EB5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3344-D5BB-7F04-EA3E-E445F480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Data Understanding and Preprocessing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Training and Evaluation</a:t>
            </a:r>
          </a:p>
          <a:p>
            <a:r>
              <a:rPr lang="en-US" dirty="0"/>
              <a:t>Results and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7515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smoke background">
            <a:extLst>
              <a:ext uri="{FF2B5EF4-FFF2-40B4-BE49-F238E27FC236}">
                <a16:creationId xmlns:a16="http://schemas.microsoft.com/office/drawing/2014/main" id="{27C4FA3F-768E-8CA8-7D16-7B47274CB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492" b="892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AA47C-E6FB-EAF1-8A01-8740EB5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3344-D5BB-7F04-EA3E-E445F480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Objective: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To predict the prices of diamonds using the Kaggle Diamonds dataset through machine learning regression techniques.</a:t>
            </a:r>
          </a:p>
          <a:p>
            <a:r>
              <a:rPr lang="en-US" dirty="0"/>
              <a:t>Dataset Source: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Diamond price prediction 2024</a:t>
            </a:r>
          </a:p>
          <a:p>
            <a:r>
              <a:rPr lang="en-US" dirty="0"/>
              <a:t>Steps Involved: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Data Cleaning and Preprocessing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Model Selection and Training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Model Evaluation and Prediction</a:t>
            </a:r>
          </a:p>
        </p:txBody>
      </p:sp>
    </p:spTree>
    <p:extLst>
      <p:ext uri="{BB962C8B-B14F-4D97-AF65-F5344CB8AC3E}">
        <p14:creationId xmlns:p14="http://schemas.microsoft.com/office/powerpoint/2010/main" val="30251547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smoke background">
            <a:extLst>
              <a:ext uri="{FF2B5EF4-FFF2-40B4-BE49-F238E27FC236}">
                <a16:creationId xmlns:a16="http://schemas.microsoft.com/office/drawing/2014/main" id="{27C4FA3F-768E-8CA8-7D16-7B47274CB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492" b="892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AA47C-E6FB-EAF1-8A01-8740EB5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Exploratory Data Analysis (EDA)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3344-D5BB-7F04-EA3E-E445F48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539501" cy="4135640"/>
          </a:xfrm>
        </p:spPr>
        <p:txBody>
          <a:bodyPr>
            <a:noAutofit/>
          </a:bodyPr>
          <a:lstStyle/>
          <a:p>
            <a:r>
              <a:rPr lang="en-US" sz="1700" b="1" i="1" u="sng" dirty="0"/>
              <a:t>Goals of EDA:</a:t>
            </a:r>
          </a:p>
          <a:p>
            <a:pPr lvl="1"/>
            <a:r>
              <a:rPr lang="en-US" sz="1700" dirty="0"/>
              <a:t>Understand data distribution</a:t>
            </a:r>
          </a:p>
          <a:p>
            <a:pPr lvl="2"/>
            <a:r>
              <a:rPr lang="en-US" sz="1700" dirty="0"/>
              <a:t>Identify and handle outliers</a:t>
            </a:r>
          </a:p>
          <a:p>
            <a:pPr lvl="2"/>
            <a:r>
              <a:rPr lang="en-US" sz="1700" dirty="0"/>
              <a:t>Detect patterns and correlations</a:t>
            </a:r>
          </a:p>
          <a:p>
            <a:pPr marL="274320" lvl="2" indent="0">
              <a:buNone/>
            </a:pPr>
            <a:endParaRPr lang="en-US" sz="1700" dirty="0"/>
          </a:p>
          <a:p>
            <a:pPr lvl="1"/>
            <a:r>
              <a:rPr lang="en-US" sz="1700" dirty="0"/>
              <a:t>Outlier Removal:</a:t>
            </a:r>
          </a:p>
          <a:p>
            <a:pPr lvl="2"/>
            <a:r>
              <a:rPr lang="en-US" sz="1700" dirty="0"/>
              <a:t>Focus on critical features like carat, depth table and dimensions (x, y, z)</a:t>
            </a:r>
          </a:p>
          <a:p>
            <a:pPr marL="274320" lvl="2" indent="0">
              <a:buNone/>
            </a:pPr>
            <a:endParaRPr lang="en-US" sz="1700" dirty="0"/>
          </a:p>
          <a:p>
            <a:pPr lvl="1"/>
            <a:r>
              <a:rPr lang="en-US" sz="1700" dirty="0"/>
              <a:t>Visualizations:</a:t>
            </a:r>
          </a:p>
          <a:p>
            <a:pPr lvl="2"/>
            <a:r>
              <a:rPr lang="en-US" sz="1700" dirty="0"/>
              <a:t>Scatter plots to understand relationships between features</a:t>
            </a:r>
          </a:p>
          <a:p>
            <a:pPr lvl="2"/>
            <a:r>
              <a:rPr lang="en-US" sz="1700" dirty="0"/>
              <a:t>Histograms to check the distribution of each feature</a:t>
            </a:r>
          </a:p>
        </p:txBody>
      </p:sp>
    </p:spTree>
    <p:extLst>
      <p:ext uri="{BB962C8B-B14F-4D97-AF65-F5344CB8AC3E}">
        <p14:creationId xmlns:p14="http://schemas.microsoft.com/office/powerpoint/2010/main" val="11763787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smoke background">
            <a:extLst>
              <a:ext uri="{FF2B5EF4-FFF2-40B4-BE49-F238E27FC236}">
                <a16:creationId xmlns:a16="http://schemas.microsoft.com/office/drawing/2014/main" id="{27C4FA3F-768E-8CA8-7D16-7B47274CB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492" b="892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AA47C-E6FB-EAF1-8A01-8740EB5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Understanding and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3344-D5BB-7F04-EA3E-E445F48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539501" cy="4135640"/>
          </a:xfrm>
        </p:spPr>
        <p:txBody>
          <a:bodyPr>
            <a:noAutofit/>
          </a:bodyPr>
          <a:lstStyle/>
          <a:p>
            <a:r>
              <a:rPr lang="en-US" sz="1600" dirty="0"/>
              <a:t>Data Characteristics:</a:t>
            </a:r>
          </a:p>
          <a:p>
            <a:pPr lvl="1"/>
            <a:r>
              <a:rPr lang="en-US" sz="1600" dirty="0"/>
              <a:t>Numerical features: carat, depth, table, x, y, z</a:t>
            </a:r>
          </a:p>
          <a:p>
            <a:pPr lvl="1"/>
            <a:r>
              <a:rPr lang="en-US" sz="1600" dirty="0"/>
              <a:t>Categorical features: cut, color, clarity</a:t>
            </a:r>
          </a:p>
          <a:p>
            <a:r>
              <a:rPr lang="en-US" sz="1600" dirty="0"/>
              <a:t>Initial Data Processing:</a:t>
            </a:r>
          </a:p>
          <a:p>
            <a:pPr lvl="1"/>
            <a:r>
              <a:rPr lang="en-US" sz="1600" dirty="0"/>
              <a:t>Handling missing values</a:t>
            </a:r>
          </a:p>
          <a:p>
            <a:pPr lvl="1"/>
            <a:r>
              <a:rPr lang="en-US" sz="1600" dirty="0"/>
              <a:t>Removing outliers</a:t>
            </a:r>
          </a:p>
          <a:p>
            <a:r>
              <a:rPr lang="en-US" sz="1600" dirty="0"/>
              <a:t>Categorical Data Mapping:</a:t>
            </a:r>
          </a:p>
          <a:p>
            <a:pPr lvl="1"/>
            <a:r>
              <a:rPr lang="en-US" sz="1600" dirty="0"/>
              <a:t>Instead of one-hot encoding, mapped categorical columns to numerical values:</a:t>
            </a:r>
          </a:p>
          <a:p>
            <a:pPr lvl="2"/>
            <a:r>
              <a:rPr lang="en-US" sz="1600" dirty="0"/>
              <a:t>Cut: Fair (1), Good (2), Very Good (3), Premium (4), Ideal (5)</a:t>
            </a:r>
          </a:p>
          <a:p>
            <a:pPr lvl="2"/>
            <a:r>
              <a:rPr lang="en-US" sz="1600" dirty="0"/>
              <a:t>Color: J (1) to D (7)</a:t>
            </a:r>
          </a:p>
          <a:p>
            <a:pPr lvl="2"/>
            <a:r>
              <a:rPr lang="en-US" sz="1600" dirty="0"/>
              <a:t>Clarity: I1 (1) to IF (8)</a:t>
            </a:r>
          </a:p>
        </p:txBody>
      </p:sp>
    </p:spTree>
    <p:extLst>
      <p:ext uri="{BB962C8B-B14F-4D97-AF65-F5344CB8AC3E}">
        <p14:creationId xmlns:p14="http://schemas.microsoft.com/office/powerpoint/2010/main" val="223328430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smoke background">
            <a:extLst>
              <a:ext uri="{FF2B5EF4-FFF2-40B4-BE49-F238E27FC236}">
                <a16:creationId xmlns:a16="http://schemas.microsoft.com/office/drawing/2014/main" id="{27C4FA3F-768E-8CA8-7D16-7B47274CB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492" b="892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AA47C-E6FB-EAF1-8A01-8740EB5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3344-D5BB-7F04-EA3E-E445F48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539501" cy="4135640"/>
          </a:xfrm>
        </p:spPr>
        <p:txBody>
          <a:bodyPr>
            <a:noAutofit/>
          </a:bodyPr>
          <a:lstStyle/>
          <a:p>
            <a:r>
              <a:rPr lang="en-US" sz="1600" dirty="0"/>
              <a:t>Creating New Features: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Volume: Calculated as </a:t>
            </a:r>
            <a:r>
              <a:rPr lang="en-US" sz="1600" dirty="0" err="1"/>
              <a:t>x×y×z</a:t>
            </a:r>
            <a:endParaRPr lang="en-US" sz="1600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Showed a high correlation with the target variable, price</a:t>
            </a:r>
          </a:p>
          <a:p>
            <a:pPr lvl="1"/>
            <a:endParaRPr lang="en-US" sz="1600" dirty="0"/>
          </a:p>
          <a:p>
            <a:r>
              <a:rPr lang="en-US" sz="1600" dirty="0"/>
              <a:t>Correlation Analysis: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Evaluated correlation matrix to understand feature importance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Identified strong correlations (e.g., volume) with price</a:t>
            </a:r>
          </a:p>
        </p:txBody>
      </p:sp>
    </p:spTree>
    <p:extLst>
      <p:ext uri="{BB962C8B-B14F-4D97-AF65-F5344CB8AC3E}">
        <p14:creationId xmlns:p14="http://schemas.microsoft.com/office/powerpoint/2010/main" val="4915215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smoke background">
            <a:extLst>
              <a:ext uri="{FF2B5EF4-FFF2-40B4-BE49-F238E27FC236}">
                <a16:creationId xmlns:a16="http://schemas.microsoft.com/office/drawing/2014/main" id="{27C4FA3F-768E-8CA8-7D16-7B47274CB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492" b="892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AA47C-E6FB-EAF1-8A01-8740EB5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3344-D5BB-7F04-EA3E-E445F48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539501" cy="4135640"/>
          </a:xfrm>
        </p:spPr>
        <p:txBody>
          <a:bodyPr>
            <a:noAutofit/>
          </a:bodyPr>
          <a:lstStyle/>
          <a:p>
            <a:r>
              <a:rPr lang="en-US" sz="1300" dirty="0"/>
              <a:t>Machine Learning Models Used: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/>
              <a:t>Linear Regression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/>
              <a:t>Decision Tree Regressor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/>
              <a:t>Random Forest Regressor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 err="1"/>
              <a:t>XGBoost</a:t>
            </a:r>
            <a:r>
              <a:rPr lang="en-US" sz="1300" dirty="0"/>
              <a:t> Regressor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 err="1"/>
              <a:t>LGBMRegressor</a:t>
            </a:r>
            <a:endParaRPr lang="en-US" sz="1300" dirty="0"/>
          </a:p>
          <a:p>
            <a:r>
              <a:rPr lang="en-US" sz="1300" dirty="0"/>
              <a:t>Parameter Tuning: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/>
              <a:t>Used </a:t>
            </a:r>
            <a:r>
              <a:rPr lang="en-US" sz="1300" dirty="0" err="1"/>
              <a:t>GridSearchCV</a:t>
            </a:r>
            <a:r>
              <a:rPr lang="en-US" sz="1300" dirty="0"/>
              <a:t> for hyperparameter tuning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/>
              <a:t>Evaluated models based on RMSE (Root Mean Squared Error) and R2 score</a:t>
            </a:r>
          </a:p>
          <a:p>
            <a:r>
              <a:rPr lang="en-US" sz="1300" dirty="0"/>
              <a:t>Training Process: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/>
              <a:t>Split data into training and validation sets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/>
              <a:t>Trained each model using training data</a:t>
            </a:r>
          </a:p>
          <a:p>
            <a:pPr marL="445770" lvl="1" indent="-171450">
              <a:buFont typeface="Arial" panose="020B0604020202020204" pitchFamily="34" charset="0"/>
              <a:buChar char="•"/>
            </a:pPr>
            <a:r>
              <a:rPr lang="en-US" sz="1300" dirty="0"/>
              <a:t>Used cross-validation for robust evaluation</a:t>
            </a:r>
          </a:p>
        </p:txBody>
      </p:sp>
    </p:spTree>
    <p:extLst>
      <p:ext uri="{BB962C8B-B14F-4D97-AF65-F5344CB8AC3E}">
        <p14:creationId xmlns:p14="http://schemas.microsoft.com/office/powerpoint/2010/main" val="10690927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smoke background">
            <a:extLst>
              <a:ext uri="{FF2B5EF4-FFF2-40B4-BE49-F238E27FC236}">
                <a16:creationId xmlns:a16="http://schemas.microsoft.com/office/drawing/2014/main" id="{27C4FA3F-768E-8CA8-7D16-7B47274CB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492" b="892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AA47C-E6FB-EAF1-8A01-8740EB5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3344-D5BB-7F04-EA3E-E445F48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539501" cy="4135640"/>
          </a:xfrm>
        </p:spPr>
        <p:txBody>
          <a:bodyPr>
            <a:noAutofit/>
          </a:bodyPr>
          <a:lstStyle/>
          <a:p>
            <a:r>
              <a:rPr lang="en-US" sz="1600" dirty="0"/>
              <a:t>Initial Parameter Grid: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Basic parameters for each model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Identified initial best performer</a:t>
            </a:r>
          </a:p>
          <a:p>
            <a:pPr lvl="1"/>
            <a:endParaRPr lang="en-US" sz="1600" dirty="0"/>
          </a:p>
          <a:p>
            <a:r>
              <a:rPr lang="en-US" sz="1600" dirty="0"/>
              <a:t>Expanded Parameter Grid: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Fine-tuned hyperparameters for optimal performance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Aimed to maximize accuracy and minimize RMSE</a:t>
            </a:r>
          </a:p>
        </p:txBody>
      </p:sp>
    </p:spTree>
    <p:extLst>
      <p:ext uri="{BB962C8B-B14F-4D97-AF65-F5344CB8AC3E}">
        <p14:creationId xmlns:p14="http://schemas.microsoft.com/office/powerpoint/2010/main" val="368295149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smoke background">
            <a:extLst>
              <a:ext uri="{FF2B5EF4-FFF2-40B4-BE49-F238E27FC236}">
                <a16:creationId xmlns:a16="http://schemas.microsoft.com/office/drawing/2014/main" id="{27C4FA3F-768E-8CA8-7D16-7B47274CB3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492" b="8922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FAA47C-E6FB-EAF1-8A01-8740EB5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53344-D5BB-7F04-EA3E-E445F48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065984"/>
            <a:ext cx="10539501" cy="4135640"/>
          </a:xfrm>
        </p:spPr>
        <p:txBody>
          <a:bodyPr>
            <a:noAutofit/>
          </a:bodyPr>
          <a:lstStyle/>
          <a:p>
            <a:r>
              <a:rPr lang="en-US" sz="1800" dirty="0"/>
              <a:t>Best Model: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Identified the model with the lowest RMSE and highest accuracy</a:t>
            </a:r>
          </a:p>
          <a:p>
            <a:r>
              <a:rPr lang="en-US" sz="1800" dirty="0"/>
              <a:t>Final Training: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Retrained the best model on the entire dataset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prices on the test dataset</a:t>
            </a:r>
          </a:p>
          <a:p>
            <a:r>
              <a:rPr lang="en-US" sz="1800" dirty="0"/>
              <a:t>Conclusion: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Effective feature engineering and hyperparameter tuning significantly improved model performance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The final model provided accurate diamond price predictions, validating the approach</a:t>
            </a:r>
          </a:p>
        </p:txBody>
      </p:sp>
    </p:spTree>
    <p:extLst>
      <p:ext uri="{BB962C8B-B14F-4D97-AF65-F5344CB8AC3E}">
        <p14:creationId xmlns:p14="http://schemas.microsoft.com/office/powerpoint/2010/main" val="292420617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456</Words>
  <Application>Microsoft Office PowerPoint</Application>
  <PresentationFormat>Widescreen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Georgia Pro Light</vt:lpstr>
      <vt:lpstr>VaultVTI</vt:lpstr>
      <vt:lpstr>Diamond Prices</vt:lpstr>
      <vt:lpstr>Agenda</vt:lpstr>
      <vt:lpstr>Overview of the Project</vt:lpstr>
      <vt:lpstr> Exploratory Data Analysis (EDA)</vt:lpstr>
      <vt:lpstr> Data Understanding and Preprocessing</vt:lpstr>
      <vt:lpstr>Feature Engineering</vt:lpstr>
      <vt:lpstr>Model Training and Evaluation</vt:lpstr>
      <vt:lpstr>Hyperparameter Tuning</vt:lpstr>
      <vt:lpstr>Results and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Prices</dc:title>
  <dc:creator>مهند المتولى محمد عبده المراكبى ( 321210164 )</dc:creator>
  <cp:lastModifiedBy>مهند المتولى محمد عبده المراكبى ( 321210164 )</cp:lastModifiedBy>
  <cp:revision>3</cp:revision>
  <dcterms:created xsi:type="dcterms:W3CDTF">2024-05-16T15:39:01Z</dcterms:created>
  <dcterms:modified xsi:type="dcterms:W3CDTF">2024-05-16T17:02:32Z</dcterms:modified>
</cp:coreProperties>
</file>