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6" r:id="rId9"/>
    <p:sldId id="263" r:id="rId10"/>
    <p:sldId id="267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22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06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0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91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984" y="591543"/>
            <a:ext cx="2537124" cy="3499549"/>
          </a:xfrm>
        </p:spPr>
        <p:txBody>
          <a:bodyPr>
            <a:normAutofit/>
          </a:bodyPr>
          <a:lstStyle/>
          <a:p>
            <a:pPr algn="l"/>
            <a:r>
              <a:rPr lang="en-US" sz="3700" dirty="0"/>
              <a:t>Amazon Sales Report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341" y="4334933"/>
            <a:ext cx="2537124" cy="118533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4C81B4"/>
                </a:solidFill>
              </a:rPr>
              <a:t>MAHMOUD EMAD</a:t>
            </a:r>
          </a:p>
          <a:p>
            <a:pPr algn="l"/>
            <a:r>
              <a:rPr lang="en-US" sz="1800" dirty="0">
                <a:solidFill>
                  <a:srgbClr val="4C81B4"/>
                </a:solidFill>
              </a:rPr>
              <a:t>June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3414712" y="1"/>
            <a:ext cx="572928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5626101" y="1"/>
            <a:ext cx="3517899" cy="6858000"/>
          </a:xfrm>
          <a:prstGeom prst="rect">
            <a:avLst/>
          </a:prstGeom>
        </p:spPr>
      </p:pic>
      <p:pic>
        <p:nvPicPr>
          <p:cNvPr id="13" name="Picture 12" descr="Graph on document with pen">
            <a:extLst>
              <a:ext uri="{FF2B5EF4-FFF2-40B4-BE49-F238E27FC236}">
                <a16:creationId xmlns:a16="http://schemas.microsoft.com/office/drawing/2014/main" id="{8D8E7550-76F2-B25F-74C9-912FAC699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49" r="15626" b="-1"/>
          <a:stretch/>
        </p:blipFill>
        <p:spPr>
          <a:xfrm>
            <a:off x="3490722" y="10"/>
            <a:ext cx="5653278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254" y="571903"/>
            <a:ext cx="267820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1" y="1804013"/>
            <a:ext cx="3367396" cy="4482084"/>
          </a:xfrm>
        </p:spPr>
        <p:txBody>
          <a:bodyPr anchor="t">
            <a:noAutofit/>
          </a:bodyPr>
          <a:lstStyle/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 confusion matrix presents the performance of the model in predicting order statuses, with a total of 25,762 rows tested.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 majority of orders are accurately classified as 'Shipped' (15,547) and 'Delivered to Buyer' (5,687).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'Cancelled' orders (3,674) are also accurately predicted with minimal misclassification.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Few misclassifications are observed in categories like 'Pending,' 'Waiting for Pick Up,' and 'Shipped - Picked Up,' indicating areas for model improvement.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This matrix helps in understanding the accuracy and areas for enhancement in order status predictions.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389"/>
          <a:stretch/>
        </p:blipFill>
        <p:spPr>
          <a:xfrm>
            <a:off x="3717916" y="1394586"/>
            <a:ext cx="4920927" cy="45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1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FE5C1D6-ED96-5004-2F84-8A34EE113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rPr dirty="0"/>
              <a:t>Key Findings</a:t>
            </a:r>
            <a:r>
              <a:rPr lang="en-US" dirty="0"/>
              <a:t> and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The majority of orders are successfully shipped, indicating an efficient delivery process.</a:t>
            </a:r>
          </a:p>
          <a:p>
            <a:r>
              <a:rPr lang="en-US" dirty="0"/>
              <a:t>Medium (M) and Large (L) sizes are the most purchased, indicating common size preferences among customers.</a:t>
            </a:r>
            <a:endParaRPr dirty="0"/>
          </a:p>
          <a:p>
            <a:r>
              <a:rPr dirty="0"/>
              <a:t>Top-selling product categories </a:t>
            </a:r>
            <a:r>
              <a:rPr lang="en-US" dirty="0"/>
              <a:t>are</a:t>
            </a:r>
            <a:r>
              <a:rPr dirty="0"/>
              <a:t> 'Sets' and 'Kurtas'.</a:t>
            </a:r>
          </a:p>
          <a:p>
            <a:r>
              <a:rPr dirty="0"/>
              <a:t>High sales volumes in states like Maharashtra and Karnataka.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DB32BF8-66B9-C584-634B-62FC70464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A notable number of orders are cancelled, suggesting potential areas for improving customer satisfaction or order processing.</a:t>
            </a:r>
          </a:p>
          <a:p>
            <a:r>
              <a:rPr lang="en-US" dirty="0"/>
              <a:t>Ensuring stock availability for top-sizes can enhance customer satisfaction.</a:t>
            </a:r>
          </a:p>
          <a:p>
            <a:r>
              <a:rPr dirty="0"/>
              <a:t>Focus on top-selling categories to boost sales further.</a:t>
            </a:r>
          </a:p>
          <a:p>
            <a:r>
              <a:rPr dirty="0"/>
              <a:t>Optimize inventory in high-demand regions to improve fulfillment rates.</a:t>
            </a:r>
          </a:p>
          <a:p>
            <a:r>
              <a:rPr dirty="0"/>
              <a:t>Analyze customer feedback to enhance product offerings.</a:t>
            </a:r>
          </a:p>
          <a:p>
            <a:r>
              <a:rPr dirty="0"/>
              <a:t>Consider promotional strategies in low-sales regions.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9A42-968D-7E15-850F-CB4ED1BE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06" y="3276600"/>
            <a:ext cx="7765322" cy="970450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B513-84CB-8613-5CEF-CF72DFDF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4632960"/>
            <a:ext cx="7894408" cy="115824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" y="528234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66" y="1785790"/>
            <a:ext cx="2309062" cy="4058751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Loaded the dataset and inspected the first few rows to understand its structure.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Checked data types and identified potential issues.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Detected and treated outliers in numerical columns.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Handled missing values.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3414712" y="1"/>
            <a:ext cx="5729288" cy="6858000"/>
          </a:xfrm>
          <a:prstGeom prst="rect">
            <a:avLst/>
          </a:prstGeom>
        </p:spPr>
      </p:pic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CAFA63F-038A-42FB-9CD1-06FA91864D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6" r="37769" b="-1"/>
          <a:stretch/>
        </p:blipFill>
        <p:spPr>
          <a:xfrm>
            <a:off x="3490721" y="10"/>
            <a:ext cx="5653279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4483554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828801"/>
            <a:ext cx="4483554" cy="3866048"/>
          </a:xfrm>
        </p:spPr>
        <p:txBody>
          <a:bodyPr anchor="ctr">
            <a:normAutofit/>
          </a:bodyPr>
          <a:lstStyle/>
          <a:p>
            <a:pPr>
              <a:buClr>
                <a:srgbClr val="158BA0"/>
              </a:buClr>
            </a:pPr>
            <a:r>
              <a:rPr dirty="0"/>
              <a:t>Generated summary statistics for numerical and categorical variables.</a:t>
            </a:r>
            <a:endParaRPr lang="en-US" dirty="0"/>
          </a:p>
          <a:p>
            <a:pPr>
              <a:buClr>
                <a:srgbClr val="158BA0"/>
              </a:buClr>
            </a:pPr>
            <a:r>
              <a:rPr dirty="0"/>
              <a:t>Visualized the distribution of key features.</a:t>
            </a:r>
            <a:endParaRPr lang="en-US" dirty="0"/>
          </a:p>
          <a:p>
            <a:pPr lvl="1">
              <a:buClr>
                <a:srgbClr val="158BA0"/>
              </a:buClr>
              <a:buFont typeface="Arial" panose="020B0604020202020204" pitchFamily="34" charset="0"/>
              <a:buChar char="•"/>
            </a:pPr>
            <a:r>
              <a:rPr dirty="0"/>
              <a:t>Price</a:t>
            </a:r>
            <a:endParaRPr lang="en-US" dirty="0"/>
          </a:p>
          <a:p>
            <a:pPr lvl="1">
              <a:buClr>
                <a:srgbClr val="158BA0"/>
              </a:buClr>
              <a:buFont typeface="Arial" panose="020B0604020202020204" pitchFamily="34" charset="0"/>
              <a:buChar char="•"/>
            </a:pPr>
            <a:r>
              <a:rPr dirty="0"/>
              <a:t>Quantity</a:t>
            </a:r>
            <a:endParaRPr lang="en-US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6265CC1-D211-B87D-7ED0-F299CA5DA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2" r="37280"/>
          <a:stretch/>
        </p:blipFill>
        <p:spPr>
          <a:xfrm>
            <a:off x="5715263" y="10"/>
            <a:ext cx="3428737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5626101" y="1"/>
            <a:ext cx="35178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69" y="708660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Monthly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97" y="1977983"/>
            <a:ext cx="2511807" cy="4482084"/>
          </a:xfrm>
        </p:spPr>
        <p:txBody>
          <a:bodyPr anchor="t">
            <a:normAutofit/>
          </a:bodyPr>
          <a:lstStyle/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 chart shows the trend of total sales over time from April to July 2022.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There is a sharp increase in sales from April to May, peaking at over INR 25 million.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Sales slightly decline but remain strong in June, with a further drop observed in July.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This trend can help identify seasonal sales patterns and plan future strategies.</a:t>
            </a:r>
          </a:p>
        </p:txBody>
      </p:sp>
      <p:pic>
        <p:nvPicPr>
          <p:cNvPr id="4" name="Picture 3" descr="monthly_sales_trends.png"/>
          <p:cNvPicPr>
            <a:picLocks noChangeAspect="1"/>
          </p:cNvPicPr>
          <p:nvPr/>
        </p:nvPicPr>
        <p:blipFill rotWithShape="1">
          <a:blip r:embed="rId2"/>
          <a:srcRect l="1237" t="717" b="1"/>
          <a:stretch/>
        </p:blipFill>
        <p:spPr>
          <a:xfrm>
            <a:off x="3459023" y="1475825"/>
            <a:ext cx="5478780" cy="36804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11" y="561933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Top-Selling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954149"/>
            <a:ext cx="2684528" cy="448208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 The chart depicts the top-selling product categories by total sales in INR.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'Set' is the leading category, with sales surpassing INR 35 million.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Kurta and Western Dress are also top performers, indicating popular fashion choices.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Categories like Top, Ethnic Dress, and Blouse show notable sales, reflecting diverse customer preferences.</a:t>
            </a:r>
          </a:p>
          <a:p>
            <a:endParaRPr lang="en-US" sz="1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53261" y="1532383"/>
            <a:ext cx="5591028" cy="391591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52" y="744399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 Sales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48" y="2098210"/>
            <a:ext cx="2642070" cy="448208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The chart shows the total sales in INR across different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Maharashtra leads with the highest sales, exceeding INR 12 million.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Karnataka and Telangana follow with significant sales figures.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States like Uttar Pradesh, Tamil Nadu, and Delhi also show strong sales performance, highlighting key markets.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41457" y="1714849"/>
            <a:ext cx="5444454" cy="361565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79" y="794935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Top-Selling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69" y="2162556"/>
            <a:ext cx="2697682" cy="4482084"/>
          </a:xfrm>
        </p:spPr>
        <p:txBody>
          <a:bodyPr anchor="t">
            <a:normAutofit/>
          </a:bodyPr>
          <a:lstStyle/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 chart illustrates the sales distribution across different sizes.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Medium (M) and Large (L) sizes have the highest sales, each around INR 12 million.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Sizes XL and XXL also perform well, showing customer demand for a variety of sizes.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Small (S) and 3XL sizes show significant sales, ensuring a broad size range is available to 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0991" y="1550670"/>
            <a:ext cx="5577840" cy="37566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" y="591397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Status of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2046563"/>
            <a:ext cx="2796288" cy="4482084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chart illustrates the status of orders in three categories: Cancelled, Shipped, and Unshipped.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majority of orders, 109,456, are shipped, indicating efficient processing and dispatch.</a:t>
            </a:r>
          </a:p>
          <a:p>
            <a:r>
              <a:rPr lang="en-US" sz="1400" dirty="0">
                <a:solidFill>
                  <a:schemeClr val="bg1"/>
                </a:solidFill>
              </a:rPr>
              <a:t>A smaller portion of orders, 12,799, are cancelled, which might be due to various customer or logistical reasons.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smallest segment, 6,555 orders, remains unshipped, highlighting areas for potential process improvement.</a:t>
            </a:r>
            <a:endParaRPr lang="en-US" sz="1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7" b="2682"/>
          <a:stretch/>
        </p:blipFill>
        <p:spPr>
          <a:xfrm>
            <a:off x="3284220" y="1508507"/>
            <a:ext cx="5501640" cy="42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47" y="1732449"/>
            <a:ext cx="2801461" cy="4482084"/>
          </a:xfrm>
        </p:spPr>
        <p:txBody>
          <a:bodyPr anchor="t">
            <a:normAutofit/>
          </a:bodyPr>
          <a:lstStyle/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Built models to predict 'Status’ of the order</a:t>
            </a:r>
          </a:p>
          <a:p>
            <a:pPr marL="36900" indent="0">
              <a:buNone/>
            </a:pP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	   Logistic Regression</a:t>
            </a:r>
          </a:p>
          <a:p>
            <a:pPr marL="36900" indent="0">
              <a:buNone/>
            </a:pP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	   Random Forest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Evaluated the models using accuracy, precision, and recall.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Visualized confusion matrices to understand model performance.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389"/>
          <a:stretch/>
        </p:blipFill>
        <p:spPr>
          <a:xfrm>
            <a:off x="3367396" y="746886"/>
            <a:ext cx="4920927" cy="45971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235</TotalTime>
  <Words>668</Words>
  <Application>Microsoft Office PowerPoint</Application>
  <PresentationFormat>On-screen Show (4:3)</PresentationFormat>
  <Paragraphs>63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Wingdings</vt:lpstr>
      <vt:lpstr>Wingdings 2</vt:lpstr>
      <vt:lpstr>Slate</vt:lpstr>
      <vt:lpstr>Amazon Sales Report Analysis</vt:lpstr>
      <vt:lpstr>Data Cleaning</vt:lpstr>
      <vt:lpstr>Exploratory Data Analysis (EDA)</vt:lpstr>
      <vt:lpstr>Monthly Sales Trends</vt:lpstr>
      <vt:lpstr>Top-Selling Categories</vt:lpstr>
      <vt:lpstr>Top Sales by State</vt:lpstr>
      <vt:lpstr>Top-Selling Sizes</vt:lpstr>
      <vt:lpstr>Status of Orders</vt:lpstr>
      <vt:lpstr>Predictive Modeling</vt:lpstr>
      <vt:lpstr>Predictive Modeling</vt:lpstr>
      <vt:lpstr>Key Findings and Insights</vt:lpstr>
      <vt:lpstr>Recommendations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Dr.Vista™</dc:creator>
  <cp:keywords/>
  <dc:description>generated using python-pptx</dc:description>
  <cp:lastModifiedBy>محمود عماد عبدالله عبدالهادى</cp:lastModifiedBy>
  <cp:revision>8</cp:revision>
  <dcterms:created xsi:type="dcterms:W3CDTF">2013-01-27T09:14:16Z</dcterms:created>
  <dcterms:modified xsi:type="dcterms:W3CDTF">2024-06-22T18:36:23Z</dcterms:modified>
  <cp:category/>
</cp:coreProperties>
</file>