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5" r:id="rId4"/>
    <p:sldId id="261" r:id="rId5"/>
    <p:sldId id="257" r:id="rId6"/>
    <p:sldId id="262" r:id="rId7"/>
    <p:sldId id="259"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F189-2296-4BD4-8BED-2D8708FC0912}"/>
              </a:ext>
            </a:extLst>
          </p:cNvPr>
          <p:cNvSpPr>
            <a:spLocks noGrp="1"/>
          </p:cNvSpPr>
          <p:nvPr>
            <p:ph type="ctrTitle"/>
          </p:nvPr>
        </p:nvSpPr>
        <p:spPr/>
        <p:txBody>
          <a:bodyPr>
            <a:normAutofit/>
          </a:bodyPr>
          <a:lstStyle/>
          <a:p>
            <a:r>
              <a:rPr lang="en-US" b="1" i="0" dirty="0">
                <a:effectLst/>
                <a:latin typeface="Bahnschrift Light SemiCondensed" panose="020B0502040204020203" pitchFamily="34" charset="0"/>
              </a:rPr>
              <a:t>Flyweight Pattern</a:t>
            </a:r>
            <a:br>
              <a:rPr lang="en-US" b="1" i="0" dirty="0">
                <a:effectLst/>
                <a:latin typeface="Bahnschrift Light SemiCondensed" panose="020B0502040204020203" pitchFamily="34" charset="0"/>
              </a:rPr>
            </a:br>
            <a:endParaRPr lang="en-US" dirty="0">
              <a:latin typeface="Bahnschrift Light SemiCondensed" panose="020B0502040204020203" pitchFamily="34" charset="0"/>
            </a:endParaRPr>
          </a:p>
        </p:txBody>
      </p:sp>
    </p:spTree>
    <p:extLst>
      <p:ext uri="{BB962C8B-B14F-4D97-AF65-F5344CB8AC3E}">
        <p14:creationId xmlns:p14="http://schemas.microsoft.com/office/powerpoint/2010/main" val="179361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4BE1-057B-4554-B7DF-765685176411}"/>
              </a:ext>
            </a:extLst>
          </p:cNvPr>
          <p:cNvSpPr>
            <a:spLocks noGrp="1"/>
          </p:cNvSpPr>
          <p:nvPr>
            <p:ph type="title"/>
          </p:nvPr>
        </p:nvSpPr>
        <p:spPr>
          <a:xfrm>
            <a:off x="646045" y="544812"/>
            <a:ext cx="10131425" cy="1098458"/>
          </a:xfrm>
        </p:spPr>
        <p:txBody>
          <a:bodyPr>
            <a:normAutofit/>
          </a:bodyPr>
          <a:lstStyle/>
          <a:p>
            <a:r>
              <a:rPr lang="en-US" sz="4000" dirty="0"/>
              <a:t>Problem</a:t>
            </a:r>
          </a:p>
        </p:txBody>
      </p:sp>
      <p:sp>
        <p:nvSpPr>
          <p:cNvPr id="3" name="Content Placeholder 2">
            <a:extLst>
              <a:ext uri="{FF2B5EF4-FFF2-40B4-BE49-F238E27FC236}">
                <a16:creationId xmlns:a16="http://schemas.microsoft.com/office/drawing/2014/main" id="{B25FB16A-AA66-4D80-B09E-0442B663EAB5}"/>
              </a:ext>
            </a:extLst>
          </p:cNvPr>
          <p:cNvSpPr>
            <a:spLocks noGrp="1"/>
          </p:cNvSpPr>
          <p:nvPr>
            <p:ph idx="1"/>
          </p:nvPr>
        </p:nvSpPr>
        <p:spPr>
          <a:xfrm>
            <a:off x="1202566" y="1807449"/>
            <a:ext cx="10131425" cy="4505739"/>
          </a:xfrm>
        </p:spPr>
        <p:txBody>
          <a:bodyPr anchor="t">
            <a:normAutofit/>
          </a:bodyPr>
          <a:lstStyle/>
          <a:p>
            <a:r>
              <a:rPr lang="en-US" sz="2400" dirty="0"/>
              <a:t>Object will be created too many </a:t>
            </a:r>
          </a:p>
          <a:p>
            <a:endParaRPr lang="en-US" sz="2400" dirty="0"/>
          </a:p>
          <a:p>
            <a:r>
              <a:rPr lang="en-US" sz="2400" dirty="0"/>
              <a:t>Memory overwhelm</a:t>
            </a:r>
          </a:p>
          <a:p>
            <a:endParaRPr lang="en-US" sz="2400" dirty="0"/>
          </a:p>
          <a:p>
            <a:r>
              <a:rPr lang="en-US" sz="2400" dirty="0">
                <a:latin typeface="Calibri" panose="020F0502020204030204" pitchFamily="34" charset="0"/>
              </a:rPr>
              <a:t>repetitive, slow, and inefficiently shares data. </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33380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B5BC-AACA-4FA3-B5AF-370857D1C043}"/>
              </a:ext>
            </a:extLst>
          </p:cNvPr>
          <p:cNvSpPr>
            <a:spLocks noGrp="1"/>
          </p:cNvSpPr>
          <p:nvPr>
            <p:ph type="title"/>
          </p:nvPr>
        </p:nvSpPr>
        <p:spPr>
          <a:xfrm>
            <a:off x="288235" y="219346"/>
            <a:ext cx="10131425" cy="886423"/>
          </a:xfrm>
        </p:spPr>
        <p:txBody>
          <a:bodyPr/>
          <a:lstStyle/>
          <a:p>
            <a:r>
              <a:rPr lang="en-US" dirty="0"/>
              <a:t>FlyWieght</a:t>
            </a:r>
          </a:p>
        </p:txBody>
      </p:sp>
      <p:sp>
        <p:nvSpPr>
          <p:cNvPr id="3" name="Content Placeholder 2">
            <a:extLst>
              <a:ext uri="{FF2B5EF4-FFF2-40B4-BE49-F238E27FC236}">
                <a16:creationId xmlns:a16="http://schemas.microsoft.com/office/drawing/2014/main" id="{DD1A8C3E-51EB-4C13-9D8F-96123FC05D3C}"/>
              </a:ext>
            </a:extLst>
          </p:cNvPr>
          <p:cNvSpPr>
            <a:spLocks noGrp="1"/>
          </p:cNvSpPr>
          <p:nvPr>
            <p:ph idx="1"/>
          </p:nvPr>
        </p:nvSpPr>
        <p:spPr>
          <a:xfrm>
            <a:off x="699053" y="781878"/>
            <a:ext cx="10131425" cy="2975114"/>
          </a:xfrm>
        </p:spPr>
        <p:txBody>
          <a:bodyPr>
            <a:normAutofit/>
          </a:bodyPr>
          <a:lstStyle/>
          <a:p>
            <a:pPr algn="l"/>
            <a:r>
              <a:rPr lang="en-US" sz="2400" b="0" i="0" dirty="0">
                <a:effectLst/>
                <a:latin typeface="PT Sans"/>
              </a:rPr>
              <a:t>is a structural design pattern that lets you fit more objects into the available amount of RAM by sharing common parts of state between multiple objects instead of keeping all of the data in each object.</a:t>
            </a:r>
          </a:p>
          <a:p>
            <a:br>
              <a:rPr lang="en-US" sz="2400" dirty="0"/>
            </a:br>
            <a:endParaRPr lang="en-US" sz="2400" dirty="0"/>
          </a:p>
        </p:txBody>
      </p:sp>
      <p:pic>
        <p:nvPicPr>
          <p:cNvPr id="5" name="Picture 4">
            <a:extLst>
              <a:ext uri="{FF2B5EF4-FFF2-40B4-BE49-F238E27FC236}">
                <a16:creationId xmlns:a16="http://schemas.microsoft.com/office/drawing/2014/main" id="{AB80800A-0CAA-4812-80F3-C99D4A611975}"/>
              </a:ext>
            </a:extLst>
          </p:cNvPr>
          <p:cNvPicPr>
            <a:picLocks noChangeAspect="1"/>
          </p:cNvPicPr>
          <p:nvPr/>
        </p:nvPicPr>
        <p:blipFill>
          <a:blip r:embed="rId2"/>
          <a:stretch>
            <a:fillRect/>
          </a:stretch>
        </p:blipFill>
        <p:spPr>
          <a:xfrm>
            <a:off x="3367102" y="2909419"/>
            <a:ext cx="5457796" cy="3590655"/>
          </a:xfrm>
          <a:prstGeom prst="rect">
            <a:avLst/>
          </a:prstGeom>
        </p:spPr>
      </p:pic>
    </p:spTree>
    <p:extLst>
      <p:ext uri="{BB962C8B-B14F-4D97-AF65-F5344CB8AC3E}">
        <p14:creationId xmlns:p14="http://schemas.microsoft.com/office/powerpoint/2010/main" val="197679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6116-C40E-4A55-A71C-937A7A92A22D}"/>
              </a:ext>
            </a:extLst>
          </p:cNvPr>
          <p:cNvSpPr>
            <a:spLocks noGrp="1"/>
          </p:cNvSpPr>
          <p:nvPr>
            <p:ph type="title"/>
          </p:nvPr>
        </p:nvSpPr>
        <p:spPr/>
        <p:txBody>
          <a:bodyPr>
            <a:normAutofit/>
          </a:bodyPr>
          <a:lstStyle/>
          <a:p>
            <a:r>
              <a:rPr lang="en-US" sz="4000" dirty="0"/>
              <a:t>We use this technique when</a:t>
            </a:r>
          </a:p>
        </p:txBody>
      </p:sp>
      <p:sp>
        <p:nvSpPr>
          <p:cNvPr id="3" name="Content Placeholder 2">
            <a:extLst>
              <a:ext uri="{FF2B5EF4-FFF2-40B4-BE49-F238E27FC236}">
                <a16:creationId xmlns:a16="http://schemas.microsoft.com/office/drawing/2014/main" id="{9F20F25B-ACB0-42E8-92CC-7C1F0A002D3F}"/>
              </a:ext>
            </a:extLst>
          </p:cNvPr>
          <p:cNvSpPr>
            <a:spLocks noGrp="1"/>
          </p:cNvSpPr>
          <p:nvPr>
            <p:ph idx="1"/>
          </p:nvPr>
        </p:nvSpPr>
        <p:spPr>
          <a:xfrm>
            <a:off x="1030287" y="2274589"/>
            <a:ext cx="10131425" cy="3649133"/>
          </a:xfrm>
        </p:spPr>
        <p:txBody>
          <a:bodyPr anchor="t">
            <a:normAutofit/>
          </a:bodyPr>
          <a:lstStyle/>
          <a:p>
            <a:r>
              <a:rPr lang="en-US" sz="2800" dirty="0">
                <a:latin typeface="Calibri" panose="020F0502020204030204" pitchFamily="34" charset="0"/>
              </a:rPr>
              <a:t>It aims to minimize the use of memory in an application </a:t>
            </a:r>
          </a:p>
          <a:p>
            <a:pPr marL="0" indent="0">
              <a:buNone/>
            </a:pPr>
            <a:r>
              <a:rPr lang="en-US" sz="2800" dirty="0">
                <a:latin typeface="Calibri" panose="020F0502020204030204" pitchFamily="34" charset="0"/>
              </a:rPr>
              <a:t>by sharing as much data as possible with related objects</a:t>
            </a:r>
          </a:p>
          <a:p>
            <a:pPr marL="0" indent="0">
              <a:buNone/>
            </a:pPr>
            <a:endParaRPr lang="en-US" sz="2800" dirty="0">
              <a:latin typeface="Calibri" panose="020F0502020204030204" pitchFamily="34" charset="0"/>
            </a:endParaRPr>
          </a:p>
          <a:p>
            <a:r>
              <a:rPr lang="en-US" sz="2800" b="0" i="0" dirty="0">
                <a:effectLst/>
                <a:latin typeface="Bahnschrift Light" panose="020B0502040204020203" pitchFamily="34" charset="0"/>
              </a:rPr>
              <a:t>decrease object count</a:t>
            </a:r>
          </a:p>
          <a:p>
            <a:pPr marL="0" indent="0">
              <a:buNone/>
            </a:pPr>
            <a:endParaRPr lang="en-US" sz="2800" dirty="0">
              <a:latin typeface="Calibri" panose="020F0502020204030204" pitchFamily="34" charset="0"/>
            </a:endParaRPr>
          </a:p>
          <a:p>
            <a:endParaRPr lang="en-US" sz="2800" dirty="0"/>
          </a:p>
        </p:txBody>
      </p:sp>
    </p:spTree>
    <p:extLst>
      <p:ext uri="{BB962C8B-B14F-4D97-AF65-F5344CB8AC3E}">
        <p14:creationId xmlns:p14="http://schemas.microsoft.com/office/powerpoint/2010/main" val="344146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B24A3-E67D-48C1-A0F3-F24CA40C7C8E}"/>
              </a:ext>
            </a:extLst>
          </p:cNvPr>
          <p:cNvSpPr>
            <a:spLocks noGrp="1"/>
          </p:cNvSpPr>
          <p:nvPr>
            <p:ph idx="1"/>
          </p:nvPr>
        </p:nvSpPr>
        <p:spPr>
          <a:xfrm>
            <a:off x="1020417" y="861391"/>
            <a:ext cx="9796809" cy="4929809"/>
          </a:xfrm>
        </p:spPr>
        <p:txBody>
          <a:bodyPr anchor="t">
            <a:normAutofit/>
          </a:bodyPr>
          <a:lstStyle/>
          <a:p>
            <a:r>
              <a:rPr lang="en-US" sz="2400" b="0" i="0" dirty="0">
                <a:effectLst/>
                <a:latin typeface="Bahnschrift Light" panose="020B0502040204020203" pitchFamily="34" charset="0"/>
              </a:rPr>
              <a:t>flyweight objects is that they are immutable</a:t>
            </a:r>
          </a:p>
          <a:p>
            <a:endParaRPr lang="en-US" sz="2400" dirty="0">
              <a:latin typeface="Bahnschrift Light" panose="020B0502040204020203" pitchFamily="34" charset="0"/>
            </a:endParaRPr>
          </a:p>
          <a:p>
            <a:endParaRPr lang="en-US" sz="2400" b="0" i="0" dirty="0">
              <a:effectLst/>
              <a:latin typeface="Bahnschrift Light" panose="020B0502040204020203" pitchFamily="34" charset="0"/>
            </a:endParaRPr>
          </a:p>
          <a:p>
            <a:r>
              <a:rPr lang="en-US" sz="2400" dirty="0">
                <a:latin typeface="Bahnschrift Light" panose="020B0502040204020203" pitchFamily="34" charset="0"/>
              </a:rPr>
              <a:t>Each object is divided into two pieces:</a:t>
            </a:r>
          </a:p>
          <a:p>
            <a:pPr lvl="1"/>
            <a:r>
              <a:rPr lang="en-US" sz="2200" b="0" i="0" dirty="0">
                <a:effectLst/>
                <a:latin typeface="Bahnschrift Light" panose="020B0502040204020203" pitchFamily="34" charset="0"/>
              </a:rPr>
              <a:t>State-dependent (extrinsic) part : computed </a:t>
            </a:r>
            <a:r>
              <a:rPr lang="en-US" sz="2200" dirty="0">
                <a:latin typeface="Bahnschrift Light" panose="020B0502040204020203" pitchFamily="34" charset="0"/>
              </a:rPr>
              <a:t>by client object</a:t>
            </a:r>
            <a:endParaRPr lang="en-US" sz="2200" b="0" i="0" dirty="0">
              <a:effectLst/>
              <a:latin typeface="Bahnschrift Light" panose="020B0502040204020203" pitchFamily="34" charset="0"/>
            </a:endParaRPr>
          </a:p>
          <a:p>
            <a:pPr lvl="1"/>
            <a:r>
              <a:rPr lang="en-US" sz="2200" dirty="0">
                <a:latin typeface="Bahnschrift Light" panose="020B0502040204020203" pitchFamily="34" charset="0"/>
              </a:rPr>
              <a:t>State-independent </a:t>
            </a:r>
            <a:r>
              <a:rPr lang="en-US" sz="2000" b="0" i="0" dirty="0">
                <a:effectLst/>
                <a:latin typeface="Bahnschrift Light" panose="020B0502040204020203" pitchFamily="34" charset="0"/>
              </a:rPr>
              <a:t>(</a:t>
            </a:r>
            <a:r>
              <a:rPr lang="en-US" sz="2000" dirty="0">
                <a:latin typeface="Bahnschrift Light" panose="020B0502040204020203" pitchFamily="34" charset="0"/>
              </a:rPr>
              <a:t>intrinsic</a:t>
            </a:r>
            <a:r>
              <a:rPr lang="en-US" sz="2000" b="0" i="0" dirty="0">
                <a:effectLst/>
                <a:latin typeface="Bahnschrift Light" panose="020B0502040204020203" pitchFamily="34" charset="0"/>
              </a:rPr>
              <a:t>) part : </a:t>
            </a:r>
            <a:r>
              <a:rPr lang="en-US" sz="2000" dirty="0">
                <a:latin typeface="Bahnschrift Light" panose="020B0502040204020203" pitchFamily="34" charset="0"/>
              </a:rPr>
              <a:t>in flyweight object</a:t>
            </a:r>
            <a:endParaRPr lang="en-US" sz="1800" b="0" i="0" dirty="0">
              <a:effectLst/>
              <a:latin typeface="Bahnschrift Light" panose="020B0502040204020203" pitchFamily="34" charset="0"/>
            </a:endParaRPr>
          </a:p>
          <a:p>
            <a:pPr marL="914400" lvl="2" indent="0">
              <a:buNone/>
            </a:pPr>
            <a:endParaRPr lang="en-US" sz="2000" b="0" i="0" dirty="0">
              <a:solidFill>
                <a:srgbClr val="08090A"/>
              </a:solidFill>
              <a:effectLst/>
              <a:latin typeface="Bahnschrift Light" panose="020B0502040204020203" pitchFamily="34" charset="0"/>
            </a:endParaRPr>
          </a:p>
          <a:p>
            <a:endParaRPr lang="en-US" sz="2400" dirty="0">
              <a:solidFill>
                <a:srgbClr val="08090A"/>
              </a:solidFill>
              <a:latin typeface="Bahnschrift Light" panose="020B0502040204020203" pitchFamily="34" charset="0"/>
            </a:endParaRPr>
          </a:p>
          <a:p>
            <a:endParaRPr lang="en-US" sz="2400" dirty="0">
              <a:latin typeface="Bahnschrift Light" panose="020B0502040204020203" pitchFamily="34" charset="0"/>
            </a:endParaRPr>
          </a:p>
        </p:txBody>
      </p:sp>
    </p:spTree>
    <p:extLst>
      <p:ext uri="{BB962C8B-B14F-4D97-AF65-F5344CB8AC3E}">
        <p14:creationId xmlns:p14="http://schemas.microsoft.com/office/powerpoint/2010/main" val="288833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DC713-B471-44DE-819C-9FDBB8CF1292}"/>
              </a:ext>
            </a:extLst>
          </p:cNvPr>
          <p:cNvSpPr>
            <a:spLocks noGrp="1"/>
          </p:cNvSpPr>
          <p:nvPr>
            <p:ph idx="1"/>
          </p:nvPr>
        </p:nvSpPr>
        <p:spPr>
          <a:xfrm>
            <a:off x="848139" y="424070"/>
            <a:ext cx="9912626" cy="6334539"/>
          </a:xfrm>
        </p:spPr>
        <p:txBody>
          <a:bodyPr anchor="t">
            <a:normAutofit/>
          </a:bodyPr>
          <a:lstStyle/>
          <a:p>
            <a:r>
              <a:rPr lang="en-US" sz="4400" dirty="0"/>
              <a:t>intrinsic</a:t>
            </a:r>
            <a:endParaRPr lang="en-US" sz="2400" dirty="0">
              <a:latin typeface="Calibri" panose="020F0502020204030204" pitchFamily="34" charset="0"/>
            </a:endParaRPr>
          </a:p>
          <a:p>
            <a:pPr lvl="1"/>
            <a:r>
              <a:rPr lang="en-US" sz="2600" dirty="0">
                <a:latin typeface="Calibri" panose="020F0502020204030204" pitchFamily="34" charset="0"/>
              </a:rPr>
              <a:t>replaced with a single shared object, created by a factory method.</a:t>
            </a:r>
          </a:p>
          <a:p>
            <a:pPr lvl="1"/>
            <a:endParaRPr lang="en-US" sz="2600" dirty="0">
              <a:latin typeface="Calibri" panose="020F0502020204030204" pitchFamily="34" charset="0"/>
            </a:endParaRPr>
          </a:p>
          <a:p>
            <a:pPr lvl="1"/>
            <a:r>
              <a:rPr lang="en-US" sz="2600" dirty="0">
                <a:latin typeface="Calibri" panose="020F0502020204030204" pitchFamily="34" charset="0"/>
              </a:rPr>
              <a:t>Intrinsic information may be required by internal methods in our objects, which they absolutely cannot function without.</a:t>
            </a:r>
          </a:p>
          <a:p>
            <a:pPr marL="457200" lvl="1" indent="0">
              <a:buNone/>
            </a:pPr>
            <a:endParaRPr lang="en-US" sz="2600" dirty="0">
              <a:latin typeface="Calibri" panose="020F0502020204030204" pitchFamily="34" charset="0"/>
            </a:endParaRPr>
          </a:p>
          <a:p>
            <a:r>
              <a:rPr lang="en-US" sz="3600" dirty="0">
                <a:latin typeface="Calibri" panose="020F0502020204030204" pitchFamily="34" charset="0"/>
              </a:rPr>
              <a:t>Extrinsic</a:t>
            </a:r>
          </a:p>
          <a:p>
            <a:pPr lvl="1"/>
            <a:r>
              <a:rPr lang="en-US" sz="2400" dirty="0">
                <a:latin typeface="Calibri" panose="020F0502020204030204" pitchFamily="34" charset="0"/>
              </a:rPr>
              <a:t>can however be removed and stored externally</a:t>
            </a:r>
          </a:p>
          <a:p>
            <a:endParaRPr lang="en-US" sz="3600" dirty="0">
              <a:latin typeface="Calibri" panose="020F0502020204030204" pitchFamily="34" charset="0"/>
            </a:endParaRPr>
          </a:p>
          <a:p>
            <a:endParaRPr lang="en-US" sz="2800" dirty="0">
              <a:latin typeface="Calibri" panose="020F0502020204030204" pitchFamily="34" charset="0"/>
            </a:endParaRPr>
          </a:p>
        </p:txBody>
      </p:sp>
    </p:spTree>
    <p:extLst>
      <p:ext uri="{BB962C8B-B14F-4D97-AF65-F5344CB8AC3E}">
        <p14:creationId xmlns:p14="http://schemas.microsoft.com/office/powerpoint/2010/main" val="11718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02CBCF-FAD6-4AA1-BB14-D1D1932FB8DA}"/>
              </a:ext>
            </a:extLst>
          </p:cNvPr>
          <p:cNvSpPr>
            <a:spLocks noGrp="1"/>
          </p:cNvSpPr>
          <p:nvPr>
            <p:ph type="title"/>
          </p:nvPr>
        </p:nvSpPr>
        <p:spPr>
          <a:xfrm>
            <a:off x="182218" y="111171"/>
            <a:ext cx="10131425" cy="1456267"/>
          </a:xfrm>
        </p:spPr>
        <p:txBody>
          <a:bodyPr>
            <a:normAutofit/>
          </a:bodyPr>
          <a:lstStyle/>
          <a:p>
            <a:r>
              <a:rPr lang="en-US" sz="5400" dirty="0"/>
              <a:t>Book object</a:t>
            </a:r>
          </a:p>
        </p:txBody>
      </p:sp>
      <p:sp>
        <p:nvSpPr>
          <p:cNvPr id="6" name="Content Placeholder 5">
            <a:extLst>
              <a:ext uri="{FF2B5EF4-FFF2-40B4-BE49-F238E27FC236}">
                <a16:creationId xmlns:a16="http://schemas.microsoft.com/office/drawing/2014/main" id="{18BB398E-D0B3-4EE6-98DC-24216C285834}"/>
              </a:ext>
            </a:extLst>
          </p:cNvPr>
          <p:cNvSpPr>
            <a:spLocks noGrp="1"/>
          </p:cNvSpPr>
          <p:nvPr>
            <p:ph idx="1"/>
          </p:nvPr>
        </p:nvSpPr>
        <p:spPr>
          <a:xfrm>
            <a:off x="1149556" y="1567438"/>
            <a:ext cx="10131425" cy="4785507"/>
          </a:xfrm>
        </p:spPr>
        <p:txBody>
          <a:bodyPr anchor="t">
            <a:normAutofit fontScale="92500" lnSpcReduction="10000"/>
          </a:bodyPr>
          <a:lstStyle/>
          <a:p>
            <a:r>
              <a:rPr lang="en-US" sz="2000" dirty="0">
                <a:latin typeface="Calibri" panose="020F0502020204030204" pitchFamily="34" charset="0"/>
              </a:rPr>
              <a:t>ID</a:t>
            </a:r>
          </a:p>
          <a:p>
            <a:r>
              <a:rPr lang="en-US" sz="2000" dirty="0">
                <a:latin typeface="Calibri" panose="020F0502020204030204" pitchFamily="34" charset="0"/>
              </a:rPr>
              <a:t>Title</a:t>
            </a:r>
          </a:p>
          <a:p>
            <a:r>
              <a:rPr lang="en-US" sz="2000" dirty="0">
                <a:latin typeface="Calibri" panose="020F0502020204030204" pitchFamily="34" charset="0"/>
              </a:rPr>
              <a:t>Author</a:t>
            </a:r>
          </a:p>
          <a:p>
            <a:r>
              <a:rPr lang="en-US" sz="2000" dirty="0">
                <a:latin typeface="Calibri" panose="020F0502020204030204" pitchFamily="34" charset="0"/>
              </a:rPr>
              <a:t>Genre</a:t>
            </a:r>
          </a:p>
          <a:p>
            <a:r>
              <a:rPr lang="en-US" sz="2000" dirty="0">
                <a:latin typeface="Calibri" panose="020F0502020204030204" pitchFamily="34" charset="0"/>
              </a:rPr>
              <a:t>Page count</a:t>
            </a:r>
          </a:p>
          <a:p>
            <a:r>
              <a:rPr lang="en-US" sz="2000" dirty="0">
                <a:latin typeface="Calibri" panose="020F0502020204030204" pitchFamily="34" charset="0"/>
              </a:rPr>
              <a:t>Publisher ID</a:t>
            </a:r>
          </a:p>
          <a:p>
            <a:r>
              <a:rPr lang="en-US" sz="2000" dirty="0">
                <a:latin typeface="Calibri" panose="020F0502020204030204" pitchFamily="34" charset="0"/>
              </a:rPr>
              <a:t>ISBN</a:t>
            </a:r>
          </a:p>
          <a:p>
            <a:r>
              <a:rPr lang="en" sz="2000" dirty="0">
                <a:latin typeface="Calibri" panose="020F0502020204030204" pitchFamily="34" charset="0"/>
              </a:rPr>
              <a:t>*****************</a:t>
            </a:r>
          </a:p>
          <a:p>
            <a:r>
              <a:rPr lang="en-US" sz="2000" dirty="0" err="1">
                <a:latin typeface="Calibri" panose="020F0502020204030204" pitchFamily="34" charset="0"/>
              </a:rPr>
              <a:t>checkoutDate</a:t>
            </a:r>
            <a:endParaRPr lang="en-US" sz="2000" dirty="0">
              <a:latin typeface="Calibri" panose="020F0502020204030204" pitchFamily="34" charset="0"/>
            </a:endParaRPr>
          </a:p>
          <a:p>
            <a:r>
              <a:rPr lang="en-US" sz="2000" dirty="0">
                <a:latin typeface="Calibri" panose="020F0502020204030204" pitchFamily="34" charset="0"/>
              </a:rPr>
              <a:t>checkoutMember</a:t>
            </a:r>
          </a:p>
          <a:p>
            <a:r>
              <a:rPr lang="en-US" sz="2000" dirty="0">
                <a:latin typeface="Calibri" panose="020F0502020204030204" pitchFamily="34" charset="0"/>
              </a:rPr>
              <a:t>dueReturnDate</a:t>
            </a:r>
          </a:p>
          <a:p>
            <a:r>
              <a:rPr lang="en-US" sz="2000" dirty="0">
                <a:latin typeface="Calibri" panose="020F0502020204030204" pitchFamily="34" charset="0"/>
              </a:rPr>
              <a:t>availability</a:t>
            </a:r>
          </a:p>
          <a:p>
            <a:endParaRPr lang="en-US" sz="2800" dirty="0"/>
          </a:p>
        </p:txBody>
      </p:sp>
    </p:spTree>
    <p:extLst>
      <p:ext uri="{BB962C8B-B14F-4D97-AF65-F5344CB8AC3E}">
        <p14:creationId xmlns:p14="http://schemas.microsoft.com/office/powerpoint/2010/main" val="105227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86CFF-D478-4BF4-89CC-51D1E450A343}"/>
              </a:ext>
            </a:extLst>
          </p:cNvPr>
          <p:cNvSpPr>
            <a:spLocks noGrp="1"/>
          </p:cNvSpPr>
          <p:nvPr>
            <p:ph idx="1"/>
          </p:nvPr>
        </p:nvSpPr>
        <p:spPr>
          <a:xfrm>
            <a:off x="685801" y="437322"/>
            <a:ext cx="11015869" cy="6095999"/>
          </a:xfrm>
        </p:spPr>
        <p:txBody>
          <a:bodyPr anchor="t">
            <a:normAutofit lnSpcReduction="10000"/>
          </a:bodyPr>
          <a:lstStyle/>
          <a:p>
            <a:r>
              <a:rPr lang="en-US" sz="2400" dirty="0"/>
              <a:t>Works fine initially for small collections</a:t>
            </a:r>
          </a:p>
          <a:p>
            <a:endParaRPr lang="en-US" sz="2400" dirty="0"/>
          </a:p>
          <a:p>
            <a:r>
              <a:rPr lang="en-US" sz="2400" dirty="0"/>
              <a:t>When expands we see a problem</a:t>
            </a:r>
          </a:p>
          <a:p>
            <a:endParaRPr lang="en-US" sz="2400" dirty="0"/>
          </a:p>
          <a:p>
            <a:r>
              <a:rPr lang="en-US" sz="2400" dirty="0">
                <a:latin typeface="Calibri" panose="020F0502020204030204" pitchFamily="34" charset="0"/>
              </a:rPr>
              <a:t>management system running slower and slower over time</a:t>
            </a:r>
          </a:p>
          <a:p>
            <a:endParaRPr lang="en-US" sz="2400" dirty="0">
              <a:latin typeface="Calibri" panose="020F0502020204030204" pitchFamily="34" charset="0"/>
            </a:endParaRPr>
          </a:p>
          <a:p>
            <a:r>
              <a:rPr lang="en-US" sz="2400" dirty="0">
                <a:latin typeface="Calibri" panose="020F0502020204030204" pitchFamily="34" charset="0"/>
              </a:rPr>
              <a:t>separate data into intrinsic and extrinsic states as follows: data relevant to the book object (title, author, etc.) </a:t>
            </a:r>
            <a:r>
              <a:rPr lang="en-US" sz="2400" dirty="0">
                <a:latin typeface="Calibri" panose="020F0502020204030204" pitchFamily="34" charset="0"/>
                <a:sym typeface="Wingdings" panose="05000000000000000000" pitchFamily="2" charset="2"/>
              </a:rPr>
              <a:t> </a:t>
            </a:r>
            <a:r>
              <a:rPr lang="en-US" sz="2400" dirty="0">
                <a:latin typeface="Calibri" panose="020F0502020204030204" pitchFamily="34" charset="0"/>
              </a:rPr>
              <a:t>intrinsic</a:t>
            </a:r>
          </a:p>
          <a:p>
            <a:endParaRPr lang="en-US" sz="2400" dirty="0">
              <a:latin typeface="Calibri" panose="020F0502020204030204" pitchFamily="34" charset="0"/>
            </a:endParaRPr>
          </a:p>
          <a:p>
            <a:r>
              <a:rPr lang="en-US" sz="2400" dirty="0">
                <a:latin typeface="Calibri" panose="020F0502020204030204" pitchFamily="34" charset="0"/>
              </a:rPr>
              <a:t>checkout data (checkoutMember, dueReturnDate, etc.)</a:t>
            </a:r>
            <a:r>
              <a:rPr lang="en-US" sz="2400" dirty="0">
                <a:latin typeface="Calibri" panose="020F0502020204030204" pitchFamily="34" charset="0"/>
                <a:sym typeface="Wingdings" panose="05000000000000000000" pitchFamily="2" charset="2"/>
              </a:rPr>
              <a:t> </a:t>
            </a:r>
            <a:r>
              <a:rPr lang="en-US" sz="2400" dirty="0">
                <a:latin typeface="Calibri" panose="020F0502020204030204" pitchFamily="34" charset="0"/>
              </a:rPr>
              <a:t>extrinsic </a:t>
            </a:r>
            <a:r>
              <a:rPr lang="en-US" sz="2400" b="0" i="0" dirty="0">
                <a:effectLst/>
                <a:latin typeface="guardian-text-oreilly"/>
              </a:rPr>
              <a:t>have been removed. </a:t>
            </a:r>
          </a:p>
          <a:p>
            <a:pPr marL="0" indent="0">
              <a:buNone/>
            </a:pPr>
            <a:endParaRPr lang="en-US" sz="2400" b="0" i="0" dirty="0">
              <a:effectLst/>
              <a:latin typeface="guardian-text-oreilly"/>
            </a:endParaRPr>
          </a:p>
          <a:p>
            <a:r>
              <a:rPr lang="en-US" sz="2400" b="0" i="0" dirty="0">
                <a:effectLst/>
                <a:latin typeface="guardian-text-oreilly"/>
              </a:rPr>
              <a:t>Everything to do with library check-outs will be moved to a manager</a:t>
            </a:r>
            <a:endParaRPr lang="en-US" sz="2400" dirty="0"/>
          </a:p>
        </p:txBody>
      </p:sp>
    </p:spTree>
    <p:extLst>
      <p:ext uri="{BB962C8B-B14F-4D97-AF65-F5344CB8AC3E}">
        <p14:creationId xmlns:p14="http://schemas.microsoft.com/office/powerpoint/2010/main" val="410509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B386-D2A9-4421-8EB0-592BED072AB1}"/>
              </a:ext>
            </a:extLst>
          </p:cNvPr>
          <p:cNvSpPr>
            <a:spLocks noGrp="1"/>
          </p:cNvSpPr>
          <p:nvPr>
            <p:ph type="title"/>
          </p:nvPr>
        </p:nvSpPr>
        <p:spPr>
          <a:xfrm>
            <a:off x="420757" y="291548"/>
            <a:ext cx="10131425" cy="1317854"/>
          </a:xfrm>
        </p:spPr>
        <p:txBody>
          <a:bodyPr/>
          <a:lstStyle/>
          <a:p>
            <a:r>
              <a:rPr lang="en-US" dirty="0">
                <a:latin typeface="Calibri" panose="020F0502020204030204" pitchFamily="34" charset="0"/>
              </a:rPr>
              <a:t>Basic Factory</a:t>
            </a:r>
            <a:endParaRPr lang="en-US" dirty="0"/>
          </a:p>
        </p:txBody>
      </p:sp>
      <p:sp>
        <p:nvSpPr>
          <p:cNvPr id="3" name="Content Placeholder 2">
            <a:extLst>
              <a:ext uri="{FF2B5EF4-FFF2-40B4-BE49-F238E27FC236}">
                <a16:creationId xmlns:a16="http://schemas.microsoft.com/office/drawing/2014/main" id="{1DA17625-B1D0-4E9C-8D7D-859EFD259AF5}"/>
              </a:ext>
            </a:extLst>
          </p:cNvPr>
          <p:cNvSpPr>
            <a:spLocks noGrp="1"/>
          </p:cNvSpPr>
          <p:nvPr>
            <p:ph idx="1"/>
          </p:nvPr>
        </p:nvSpPr>
        <p:spPr>
          <a:xfrm>
            <a:off x="755374" y="1749288"/>
            <a:ext cx="10402956" cy="4359965"/>
          </a:xfrm>
        </p:spPr>
        <p:txBody>
          <a:bodyPr anchor="t">
            <a:normAutofit/>
          </a:bodyPr>
          <a:lstStyle/>
          <a:p>
            <a:r>
              <a:rPr lang="en-US" sz="2400" dirty="0">
                <a:latin typeface="Calibri" panose="020F0502020204030204" pitchFamily="34" charset="0"/>
              </a:rPr>
              <a:t>make sure that we only create a single copy of each unique intrinsic piece of data</a:t>
            </a:r>
          </a:p>
          <a:p>
            <a:r>
              <a:rPr lang="en-US" sz="2400" dirty="0">
                <a:latin typeface="Calibri" panose="020F0502020204030204" pitchFamily="34" charset="0"/>
              </a:rPr>
              <a:t>Use singleton DP</a:t>
            </a:r>
          </a:p>
          <a:p>
            <a:endParaRPr lang="en-US" sz="2400" dirty="0">
              <a:latin typeface="Calibri" panose="020F0502020204030204" pitchFamily="34" charset="0"/>
            </a:endParaRPr>
          </a:p>
          <a:p>
            <a:endParaRPr lang="en-US" sz="2400" dirty="0"/>
          </a:p>
        </p:txBody>
      </p:sp>
    </p:spTree>
    <p:extLst>
      <p:ext uri="{BB962C8B-B14F-4D97-AF65-F5344CB8AC3E}">
        <p14:creationId xmlns:p14="http://schemas.microsoft.com/office/powerpoint/2010/main" val="1342028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571</TotalTime>
  <Words>273</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Bahnschrift Light</vt:lpstr>
      <vt:lpstr>Bahnschrift Light SemiCondensed</vt:lpstr>
      <vt:lpstr>Calibri</vt:lpstr>
      <vt:lpstr>Calibri Light</vt:lpstr>
      <vt:lpstr>guardian-text-oreilly</vt:lpstr>
      <vt:lpstr>PT Sans</vt:lpstr>
      <vt:lpstr>Celestial</vt:lpstr>
      <vt:lpstr>Flyweight Pattern </vt:lpstr>
      <vt:lpstr>Problem</vt:lpstr>
      <vt:lpstr>FlyWieght</vt:lpstr>
      <vt:lpstr>We use this technique when</vt:lpstr>
      <vt:lpstr>PowerPoint Presentation</vt:lpstr>
      <vt:lpstr>PowerPoint Presentation</vt:lpstr>
      <vt:lpstr>Book object</vt:lpstr>
      <vt:lpstr>PowerPoint Presentation</vt:lpstr>
      <vt:lpstr>Basic Factory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Flyweight Pattern</dc:title>
  <dc:creator>Andrew Hany</dc:creator>
  <cp:lastModifiedBy>Andrew Hany</cp:lastModifiedBy>
  <cp:revision>17</cp:revision>
  <dcterms:created xsi:type="dcterms:W3CDTF">2021-06-06T16:33:57Z</dcterms:created>
  <dcterms:modified xsi:type="dcterms:W3CDTF">2021-06-07T14:08:53Z</dcterms:modified>
</cp:coreProperties>
</file>