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1"/>
  </p:notesMasterIdLst>
  <p:handoutMasterIdLst>
    <p:handoutMasterId r:id="rId12"/>
  </p:handoutMasterIdLst>
  <p:sldIdLst>
    <p:sldId id="256" r:id="rId5"/>
    <p:sldId id="257" r:id="rId6"/>
    <p:sldId id="260"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p:cViewPr varScale="1">
        <p:scale>
          <a:sx n="78" d="100"/>
          <a:sy n="78" d="100"/>
        </p:scale>
        <p:origin x="456" y="8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6/6/2021</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F4F4F"/>
                </a:solidFill>
                <a:effectLst/>
                <a:latin typeface="-apple-system"/>
              </a:rPr>
              <a:t>An iterator pattern is a method that provides a way to sequentially access individual elements of an aggregate object without exposing the internal representation of the object.</a:t>
            </a:r>
            <a:endParaRPr lang="en-US" dirty="0"/>
          </a:p>
        </p:txBody>
      </p:sp>
      <p:sp>
        <p:nvSpPr>
          <p:cNvPr id="4" name="Slide Number Placeholder 3"/>
          <p:cNvSpPr>
            <a:spLocks noGrp="1"/>
          </p:cNvSpPr>
          <p:nvPr>
            <p:ph type="sldNum" sz="quarter" idx="5"/>
          </p:nvPr>
        </p:nvSpPr>
        <p:spPr/>
        <p:txBody>
          <a:bodyPr/>
          <a:lstStyle/>
          <a:p>
            <a:fld id="{41EEE60E-651F-40CC-AD73-C00F10CE42B6}" type="slidenum">
              <a:rPr lang="en-US" smtClean="0"/>
              <a:t>2</a:t>
            </a:fld>
            <a:endParaRPr lang="en-US" dirty="0"/>
          </a:p>
        </p:txBody>
      </p:sp>
    </p:spTree>
    <p:extLst>
      <p:ext uri="{BB962C8B-B14F-4D97-AF65-F5344CB8AC3E}">
        <p14:creationId xmlns:p14="http://schemas.microsoft.com/office/powerpoint/2010/main" val="2088346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Iterator</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Abdelrahman Osama</a:t>
            </a:r>
          </a:p>
          <a:p>
            <a:pPr algn="ctr"/>
            <a:r>
              <a:rPr lang="en-US" sz="2400" dirty="0" err="1">
                <a:latin typeface="Tahoma" panose="020B0604030504040204" pitchFamily="34" charset="0"/>
                <a:ea typeface="Tahoma" panose="020B0604030504040204" pitchFamily="34" charset="0"/>
                <a:cs typeface="Tahoma" panose="020B0604030504040204" pitchFamily="34" charset="0"/>
              </a:rPr>
              <a:t>Eslam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afify</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iterator</a:t>
            </a:r>
          </a:p>
        </p:txBody>
      </p:sp>
      <p:sp>
        <p:nvSpPr>
          <p:cNvPr id="5" name="Content Placeholder 4">
            <a:extLst>
              <a:ext uri="{FF2B5EF4-FFF2-40B4-BE49-F238E27FC236}">
                <a16:creationId xmlns:a16="http://schemas.microsoft.com/office/drawing/2014/main" id="{05C7F1FC-6756-40C6-80C7-A03A6C6E7C67}"/>
              </a:ext>
            </a:extLst>
          </p:cNvPr>
          <p:cNvSpPr>
            <a:spLocks noGrp="1"/>
          </p:cNvSpPr>
          <p:nvPr>
            <p:ph idx="1"/>
          </p:nvPr>
        </p:nvSpPr>
        <p:spPr>
          <a:xfrm>
            <a:off x="1141412" y="2249487"/>
            <a:ext cx="9905999" cy="1478570"/>
          </a:xfrm>
        </p:spPr>
        <p:txBody>
          <a:bodyPr>
            <a:normAutofit/>
          </a:bodyPr>
          <a:lstStyle/>
          <a:p>
            <a:r>
              <a:rPr lang="en-US" dirty="0"/>
              <a:t>Is a behavioral design pattern that lets you access elements of a collection without exposing its underlying representation (list, stack, tree, etc.).</a:t>
            </a:r>
          </a:p>
          <a:p>
            <a:endParaRPr lang="en-US" dirty="0"/>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Problem</a:t>
            </a:r>
          </a:p>
        </p:txBody>
      </p:sp>
      <p:sp>
        <p:nvSpPr>
          <p:cNvPr id="6" name="Content Placeholder 5">
            <a:extLst>
              <a:ext uri="{FF2B5EF4-FFF2-40B4-BE49-F238E27FC236}">
                <a16:creationId xmlns:a16="http://schemas.microsoft.com/office/drawing/2014/main" id="{406D3D18-639E-45A8-8437-01EB1CCA7A32}"/>
              </a:ext>
            </a:extLst>
          </p:cNvPr>
          <p:cNvSpPr>
            <a:spLocks noGrp="1"/>
          </p:cNvSpPr>
          <p:nvPr>
            <p:ph sz="half" idx="1"/>
          </p:nvPr>
        </p:nvSpPr>
        <p:spPr>
          <a:xfrm>
            <a:off x="1141410" y="2249486"/>
            <a:ext cx="9905998" cy="3541714"/>
          </a:xfrm>
        </p:spPr>
        <p:txBody>
          <a:bodyPr/>
          <a:lstStyle/>
          <a:p>
            <a:r>
              <a:rPr lang="en-US" dirty="0"/>
              <a:t>But how do you sequentially access elements of a complex data structure, such as a tree?</a:t>
            </a:r>
          </a:p>
        </p:txBody>
      </p:sp>
    </p:spTree>
    <p:extLst>
      <p:ext uri="{BB962C8B-B14F-4D97-AF65-F5344CB8AC3E}">
        <p14:creationId xmlns:p14="http://schemas.microsoft.com/office/powerpoint/2010/main" val="139841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Solution</a:t>
            </a:r>
          </a:p>
        </p:txBody>
      </p:sp>
      <p:sp>
        <p:nvSpPr>
          <p:cNvPr id="5" name="Content Placeholder 4">
            <a:extLst>
              <a:ext uri="{FF2B5EF4-FFF2-40B4-BE49-F238E27FC236}">
                <a16:creationId xmlns:a16="http://schemas.microsoft.com/office/drawing/2014/main" id="{FE746947-CFFD-4E32-8F06-B05CE64B3018}"/>
              </a:ext>
            </a:extLst>
          </p:cNvPr>
          <p:cNvSpPr>
            <a:spLocks noGrp="1"/>
          </p:cNvSpPr>
          <p:nvPr>
            <p:ph idx="1"/>
          </p:nvPr>
        </p:nvSpPr>
        <p:spPr/>
        <p:txBody>
          <a:bodyPr/>
          <a:lstStyle/>
          <a:p>
            <a:r>
              <a:rPr lang="en-US" dirty="0"/>
              <a:t>Separates the iterative process from the business logic. After using the iterator pattern, each element can be accessed sequentially, even if it doesn't care about the internal construction of the object. JavaScript has a lot of iterators built in, like </a:t>
            </a:r>
            <a:r>
              <a:rPr lang="en-US" dirty="0" err="1"/>
              <a:t>forEach</a:t>
            </a:r>
            <a:r>
              <a:rPr lang="en-US" dirty="0"/>
              <a:t>(), map(), filter(), some(), every().</a:t>
            </a:r>
          </a:p>
          <a:p>
            <a:endParaRPr lang="en-US" dirty="0"/>
          </a:p>
        </p:txBody>
      </p:sp>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Internal iterator</a:t>
            </a:r>
          </a:p>
        </p:txBody>
      </p:sp>
      <p:pic>
        <p:nvPicPr>
          <p:cNvPr id="4" name="Content Placeholder 3">
            <a:extLst>
              <a:ext uri="{FF2B5EF4-FFF2-40B4-BE49-F238E27FC236}">
                <a16:creationId xmlns:a16="http://schemas.microsoft.com/office/drawing/2014/main" id="{DF80B7AF-A248-4E44-B862-ED7714B59BF1}"/>
              </a:ext>
            </a:extLst>
          </p:cNvPr>
          <p:cNvPicPr>
            <a:picLocks noGrp="1" noChangeAspect="1"/>
          </p:cNvPicPr>
          <p:nvPr>
            <p:ph idx="1"/>
          </p:nvPr>
        </p:nvPicPr>
        <p:blipFill>
          <a:blip r:embed="rId2"/>
          <a:stretch>
            <a:fillRect/>
          </a:stretch>
        </p:blipFill>
        <p:spPr>
          <a:xfrm>
            <a:off x="1237758" y="2470574"/>
            <a:ext cx="9713308" cy="2899915"/>
          </a:xfrm>
        </p:spPr>
      </p:pic>
    </p:spTree>
    <p:extLst>
      <p:ext uri="{BB962C8B-B14F-4D97-AF65-F5344CB8AC3E}">
        <p14:creationId xmlns:p14="http://schemas.microsoft.com/office/powerpoint/2010/main" val="347185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643612"/>
          </a:xfrm>
        </p:spPr>
        <p:txBody>
          <a:bodyPr>
            <a:normAutofit fontScale="90000"/>
          </a:bodyPr>
          <a:lstStyle/>
          <a:p>
            <a:r>
              <a:rPr lang="en-US" sz="4400" dirty="0">
                <a:latin typeface="Rockwell" panose="02060603020205020403" pitchFamily="18" charset="0"/>
              </a:rPr>
              <a:t>External iterator</a:t>
            </a:r>
          </a:p>
        </p:txBody>
      </p:sp>
      <p:pic>
        <p:nvPicPr>
          <p:cNvPr id="4" name="Content Placeholder 3">
            <a:extLst>
              <a:ext uri="{FF2B5EF4-FFF2-40B4-BE49-F238E27FC236}">
                <a16:creationId xmlns:a16="http://schemas.microsoft.com/office/drawing/2014/main" id="{325DCDB0-3531-450D-8974-D19756416B41}"/>
              </a:ext>
            </a:extLst>
          </p:cNvPr>
          <p:cNvPicPr>
            <a:picLocks noGrp="1" noChangeAspect="1"/>
          </p:cNvPicPr>
          <p:nvPr>
            <p:ph idx="1"/>
          </p:nvPr>
        </p:nvPicPr>
        <p:blipFill>
          <a:blip r:embed="rId2"/>
          <a:stretch>
            <a:fillRect/>
          </a:stretch>
        </p:blipFill>
        <p:spPr>
          <a:xfrm>
            <a:off x="1386112" y="1262130"/>
            <a:ext cx="5349539" cy="5374101"/>
          </a:xfrm>
        </p:spPr>
      </p:pic>
    </p:spTree>
    <p:extLst>
      <p:ext uri="{BB962C8B-B14F-4D97-AF65-F5344CB8AC3E}">
        <p14:creationId xmlns:p14="http://schemas.microsoft.com/office/powerpoint/2010/main" val="34155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1037</TotalTime>
  <Words>141</Words>
  <Application>Microsoft Office PowerPoint</Application>
  <PresentationFormat>Widescreen</PresentationFormat>
  <Paragraphs>13</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Rockwell</vt:lpstr>
      <vt:lpstr>Tahoma</vt:lpstr>
      <vt:lpstr>Tw Cen MT</vt:lpstr>
      <vt:lpstr>Circuit</vt:lpstr>
      <vt:lpstr>Iterator</vt:lpstr>
      <vt:lpstr>iterator</vt:lpstr>
      <vt:lpstr>Problem</vt:lpstr>
      <vt:lpstr>Solution</vt:lpstr>
      <vt:lpstr>Internal iterator</vt:lpstr>
      <vt:lpstr>External iterator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dc:title>
  <dc:creator>aerosama793@outlook.com</dc:creator>
  <cp:lastModifiedBy>aerosama793@outlook.com</cp:lastModifiedBy>
  <cp:revision>9</cp:revision>
  <dcterms:created xsi:type="dcterms:W3CDTF">2021-06-06T18:12:20Z</dcterms:created>
  <dcterms:modified xsi:type="dcterms:W3CDTF">2021-06-07T11:29:46Z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