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78" r:id="rId5"/>
    <p:sldId id="283" r:id="rId6"/>
    <p:sldId id="279" r:id="rId7"/>
    <p:sldId id="280" r:id="rId8"/>
    <p:sldId id="281" r:id="rId9"/>
    <p:sldId id="282" r:id="rId10"/>
    <p:sldId id="286" r:id="rId11"/>
    <p:sldId id="28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07-Jun-21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07-Jun-21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07-Jun-21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07-Jun-21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07-Jun-21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07-Jun-21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07-Jun-21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07-Jun-21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07-Jun-21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07-Jun-21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07-Jun-21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07-Jun-21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07-Jun-21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07-Jun-21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07-Jun-21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07-Jun-21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07-Jun-21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javatpoint.com/proxy-pattern" TargetMode="External"/><Relationship Id="rId2" Type="http://schemas.openxmlformats.org/officeDocument/2006/relationships/hyperlink" Target="https://refactoring.guru/design-patterns/proxy"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Proxy Design Pattern</a:t>
            </a:r>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Proxy Design</a:t>
            </a:r>
            <a:r>
              <a:rPr lang="ar-EG" sz="4800" dirty="0"/>
              <a:t> </a:t>
            </a:r>
            <a:r>
              <a:rPr lang="en-US" sz="4800" dirty="0"/>
              <a:t>Pattern</a:t>
            </a:r>
            <a:endParaRPr lang="en-US" dirty="0"/>
          </a:p>
        </p:txBody>
      </p:sp>
      <p:sp>
        <p:nvSpPr>
          <p:cNvPr id="3" name="Content Placeholder 2"/>
          <p:cNvSpPr>
            <a:spLocks noGrp="1"/>
          </p:cNvSpPr>
          <p:nvPr>
            <p:ph idx="1"/>
          </p:nvPr>
        </p:nvSpPr>
        <p:spPr/>
        <p:txBody>
          <a:bodyPr/>
          <a:lstStyle/>
          <a:p>
            <a:r>
              <a:rPr lang="en-US" b="1" dirty="0">
                <a:solidFill>
                  <a:schemeClr val="tx1"/>
                </a:solidFill>
                <a:effectLst/>
                <a:latin typeface="PT Sans"/>
              </a:rPr>
              <a:t>Proxy</a:t>
            </a:r>
            <a:r>
              <a:rPr lang="en-US" dirty="0">
                <a:solidFill>
                  <a:schemeClr val="tx1"/>
                </a:solidFill>
                <a:effectLst/>
                <a:latin typeface="PT Sans"/>
              </a:rPr>
              <a:t> is a structural design pattern that lets you provide a substitute or placeholder for another object. A proxy controls access to the original object, allowing you to perform something either before or after the request gets through to the original object.</a:t>
            </a:r>
            <a:endParaRPr lang="en-US" dirty="0">
              <a:solidFill>
                <a:schemeClr val="tx1"/>
              </a:solidFill>
            </a:endParaRPr>
          </a:p>
        </p:txBody>
      </p:sp>
    </p:spTree>
    <p:extLst>
      <p:ext uri="{BB962C8B-B14F-4D97-AF65-F5344CB8AC3E}">
        <p14:creationId xmlns:p14="http://schemas.microsoft.com/office/powerpoint/2010/main" val="1040275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C56FD3A-4F39-4752-AC00-DB25CCA4E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no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72527DF-A25C-46B4-A5D9-BBE2E310A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64CD8FE-FBF0-4918-A508-41EE6599BEAB}"/>
              </a:ext>
            </a:extLst>
          </p:cNvPr>
          <p:cNvPicPr>
            <a:picLocks noChangeAspect="1"/>
          </p:cNvPicPr>
          <p:nvPr/>
        </p:nvPicPr>
        <p:blipFill rotWithShape="1">
          <a:blip r:embed="rId3"/>
          <a:srcRect t="10185" r="-1" b="8075"/>
          <a:stretch/>
        </p:blipFill>
        <p:spPr>
          <a:xfrm>
            <a:off x="643467" y="643467"/>
            <a:ext cx="10905066" cy="5571066"/>
          </a:xfrm>
          <a:prstGeom prst="rect">
            <a:avLst/>
          </a:prstGeom>
        </p:spPr>
      </p:pic>
    </p:spTree>
    <p:extLst>
      <p:ext uri="{BB962C8B-B14F-4D97-AF65-F5344CB8AC3E}">
        <p14:creationId xmlns:p14="http://schemas.microsoft.com/office/powerpoint/2010/main" val="2738092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B998433-038C-4DE7-A939-4DBB97A435E5}"/>
              </a:ext>
            </a:extLst>
          </p:cNvPr>
          <p:cNvSpPr txBox="1"/>
          <p:nvPr/>
        </p:nvSpPr>
        <p:spPr>
          <a:xfrm>
            <a:off x="913795" y="965196"/>
            <a:ext cx="3153952" cy="1329769"/>
          </a:xfrm>
          <a:prstGeom prst="rect">
            <a:avLst/>
          </a:prstGeom>
        </p:spPr>
        <p:txBody>
          <a:bodyPr vert="horz" lIns="91440" tIns="45720" rIns="91440" bIns="45720" rtlCol="0" anchor="ctr">
            <a:normAutofit/>
          </a:bodyPr>
          <a:lstStyle/>
          <a:p>
            <a:pPr defTabSz="457200">
              <a:spcBef>
                <a:spcPct val="0"/>
              </a:spcBef>
              <a:spcAft>
                <a:spcPts val="600"/>
              </a:spcAft>
            </a:pPr>
            <a:r>
              <a:rPr lang="en-US" sz="28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 Problem</a:t>
            </a:r>
          </a:p>
          <a:p>
            <a:pPr defTabSz="457200">
              <a:spcBef>
                <a:spcPct val="0"/>
              </a:spcBef>
              <a:spcAft>
                <a:spcPts val="600"/>
              </a:spcAft>
            </a:pPr>
            <a:endParaRPr lang="en-US" sz="2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endParaRPr>
          </a:p>
        </p:txBody>
      </p:sp>
      <p:sp>
        <p:nvSpPr>
          <p:cNvPr id="5" name="TextBox 4">
            <a:extLst>
              <a:ext uri="{FF2B5EF4-FFF2-40B4-BE49-F238E27FC236}">
                <a16:creationId xmlns:a16="http://schemas.microsoft.com/office/drawing/2014/main" id="{38E8FFBA-C297-4230-870B-6B09F3097C44}"/>
              </a:ext>
            </a:extLst>
          </p:cNvPr>
          <p:cNvSpPr txBox="1"/>
          <p:nvPr/>
        </p:nvSpPr>
        <p:spPr>
          <a:xfrm>
            <a:off x="913796" y="2450353"/>
            <a:ext cx="3153952" cy="3340847"/>
          </a:xfrm>
          <a:prstGeom prst="rect">
            <a:avLst/>
          </a:prstGeom>
        </p:spPr>
        <p:txBody>
          <a:bodyPr vert="horz" lIns="91440" tIns="45720" rIns="91440" bIns="45720" rtlCol="0" anchor="t">
            <a:normAutofit/>
          </a:bodyPr>
          <a:lstStyle/>
          <a:p>
            <a:pPr defTabSz="457200">
              <a:spcBef>
                <a:spcPct val="20000"/>
              </a:spcBef>
              <a:spcAft>
                <a:spcPts val="600"/>
              </a:spcAft>
              <a:buClr>
                <a:schemeClr val="tx2"/>
              </a:buClr>
              <a:buSzPct val="70000"/>
              <a:buFont typeface="Wingdings 2" charset="2"/>
            </a:pP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You need to support resource-hungry objects, and you do not want to instantiate such objects unless and until they are actually requested by the client.</a:t>
            </a:r>
          </a:p>
        </p:txBody>
      </p:sp>
      <p:sp>
        <p:nvSpPr>
          <p:cNvPr id="16" name="Rectangle 15">
            <a:extLst>
              <a:ext uri="{FF2B5EF4-FFF2-40B4-BE49-F238E27FC236}">
                <a16:creationId xmlns:a16="http://schemas.microsoft.com/office/drawing/2014/main" id="{BEF75C5D-2BA1-43DF-A7EA-02C7DEC12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965196"/>
            <a:ext cx="6581364" cy="4781641"/>
          </a:xfrm>
          <a:prstGeom prst="rect">
            <a:avLst/>
          </a:prstGeom>
          <a:solidFill>
            <a:schemeClr val="tx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ext&#10;&#10;Description automatically generated">
            <a:extLst>
              <a:ext uri="{FF2B5EF4-FFF2-40B4-BE49-F238E27FC236}">
                <a16:creationId xmlns:a16="http://schemas.microsoft.com/office/drawing/2014/main" id="{435F1921-E91D-4899-91F9-B4D22288CDAA}"/>
              </a:ext>
            </a:extLst>
          </p:cNvPr>
          <p:cNvPicPr>
            <a:picLocks noChangeAspect="1"/>
          </p:cNvPicPr>
          <p:nvPr/>
        </p:nvPicPr>
        <p:blipFill>
          <a:blip r:embed="rId3"/>
          <a:stretch>
            <a:fillRect/>
          </a:stretch>
        </p:blipFill>
        <p:spPr>
          <a:xfrm>
            <a:off x="5120640" y="2465627"/>
            <a:ext cx="5676236" cy="1780779"/>
          </a:xfrm>
          <a:prstGeom prst="rect">
            <a:avLst/>
          </a:prstGeom>
        </p:spPr>
      </p:pic>
    </p:spTree>
    <p:extLst>
      <p:ext uri="{BB962C8B-B14F-4D97-AF65-F5344CB8AC3E}">
        <p14:creationId xmlns:p14="http://schemas.microsoft.com/office/powerpoint/2010/main" val="2283844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4" name="Rectangle 20">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0A20551-3492-4A42-AF3C-A478E648C33F}"/>
              </a:ext>
            </a:extLst>
          </p:cNvPr>
          <p:cNvSpPr txBox="1"/>
          <p:nvPr/>
        </p:nvSpPr>
        <p:spPr>
          <a:xfrm>
            <a:off x="913795" y="965196"/>
            <a:ext cx="3153952" cy="1329769"/>
          </a:xfrm>
          <a:prstGeom prst="rect">
            <a:avLst/>
          </a:prstGeom>
        </p:spPr>
        <p:txBody>
          <a:bodyPr vert="horz" lIns="91440" tIns="45720" rIns="91440" bIns="45720" rtlCol="0" anchor="ctr">
            <a:normAutofit/>
          </a:bodyPr>
          <a:lstStyle/>
          <a:p>
            <a:pPr defTabSz="457200">
              <a:spcBef>
                <a:spcPct val="0"/>
              </a:spcBef>
              <a:spcAft>
                <a:spcPts val="600"/>
              </a:spcAft>
            </a:pPr>
            <a:r>
              <a:rPr lang="en-US" sz="28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Solution</a:t>
            </a:r>
          </a:p>
          <a:p>
            <a:pPr defTabSz="457200">
              <a:spcBef>
                <a:spcPct val="0"/>
              </a:spcBef>
              <a:spcAft>
                <a:spcPts val="600"/>
              </a:spcAft>
            </a:pPr>
            <a:endParaRPr lang="en-US" sz="2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endParaRPr>
          </a:p>
        </p:txBody>
      </p:sp>
      <p:sp>
        <p:nvSpPr>
          <p:cNvPr id="5" name="TextBox 4">
            <a:extLst>
              <a:ext uri="{FF2B5EF4-FFF2-40B4-BE49-F238E27FC236}">
                <a16:creationId xmlns:a16="http://schemas.microsoft.com/office/drawing/2014/main" id="{6DD80D6F-D3C2-4B90-9781-C393816CB541}"/>
              </a:ext>
            </a:extLst>
          </p:cNvPr>
          <p:cNvSpPr txBox="1"/>
          <p:nvPr/>
        </p:nvSpPr>
        <p:spPr>
          <a:xfrm>
            <a:off x="913796" y="2450353"/>
            <a:ext cx="3153952" cy="3340847"/>
          </a:xfrm>
          <a:prstGeom prst="rect">
            <a:avLst/>
          </a:prstGeom>
        </p:spPr>
        <p:txBody>
          <a:bodyPr vert="horz" lIns="91440" tIns="45720" rIns="91440" bIns="45720" rtlCol="0" anchor="t">
            <a:normAutofit/>
          </a:bodyPr>
          <a:lstStyle/>
          <a:p>
            <a:pPr defTabSz="457200">
              <a:lnSpc>
                <a:spcPct val="90000"/>
              </a:lnSpc>
              <a:spcBef>
                <a:spcPct val="20000"/>
              </a:spcBef>
              <a:spcAft>
                <a:spcPts val="600"/>
              </a:spcAft>
              <a:buClr>
                <a:schemeClr val="tx2"/>
              </a:buClr>
              <a:buSzPct val="70000"/>
              <a:buFont typeface="Wingdings 2" charset="2"/>
            </a:pP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Proxy pattern suggests that you create a new proxy class with the same interface as an original service object. Then you update your app so that it passes the proxy object to all of the original object’s clients. Upon receiving a request from a client, the proxy creates a real service object and delegates all the work to it.</a:t>
            </a:r>
          </a:p>
          <a:p>
            <a:pPr defTabSz="457200">
              <a:lnSpc>
                <a:spcPct val="90000"/>
              </a:lnSpc>
              <a:spcBef>
                <a:spcPct val="20000"/>
              </a:spcBef>
              <a:spcAft>
                <a:spcPts val="600"/>
              </a:spcAft>
              <a:buClr>
                <a:schemeClr val="tx2"/>
              </a:buClr>
              <a:buSzPct val="70000"/>
              <a:buFont typeface="Wingdings 2" charset="2"/>
            </a:pPr>
            <a:b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endPar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
        <p:nvSpPr>
          <p:cNvPr id="23" name="Rectangle 22">
            <a:extLst>
              <a:ext uri="{FF2B5EF4-FFF2-40B4-BE49-F238E27FC236}">
                <a16:creationId xmlns:a16="http://schemas.microsoft.com/office/drawing/2014/main" id="{BEF75C5D-2BA1-43DF-A7EA-02C7DEC12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965196"/>
            <a:ext cx="6581364" cy="4781641"/>
          </a:xfrm>
          <a:prstGeom prst="rect">
            <a:avLst/>
          </a:prstGeom>
          <a:solidFill>
            <a:schemeClr val="tx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text&#10;&#10;Description automatically generated">
            <a:extLst>
              <a:ext uri="{FF2B5EF4-FFF2-40B4-BE49-F238E27FC236}">
                <a16:creationId xmlns:a16="http://schemas.microsoft.com/office/drawing/2014/main" id="{EA6BB3D2-0C6D-45C9-B7AD-362DC3013589}"/>
              </a:ext>
            </a:extLst>
          </p:cNvPr>
          <p:cNvPicPr>
            <a:picLocks noChangeAspect="1"/>
          </p:cNvPicPr>
          <p:nvPr/>
        </p:nvPicPr>
        <p:blipFill>
          <a:blip r:embed="rId3"/>
          <a:stretch>
            <a:fillRect/>
          </a:stretch>
        </p:blipFill>
        <p:spPr>
          <a:xfrm>
            <a:off x="5120640" y="2465627"/>
            <a:ext cx="5676236" cy="1780779"/>
          </a:xfrm>
          <a:prstGeom prst="rect">
            <a:avLst/>
          </a:prstGeom>
        </p:spPr>
      </p:pic>
    </p:spTree>
    <p:extLst>
      <p:ext uri="{BB962C8B-B14F-4D97-AF65-F5344CB8AC3E}">
        <p14:creationId xmlns:p14="http://schemas.microsoft.com/office/powerpoint/2010/main" val="672851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1423A7B7-1CCE-4AC5-A5ED-52FF907F73C7}"/>
              </a:ext>
            </a:extLst>
          </p:cNvPr>
          <p:cNvSpPr txBox="1"/>
          <p:nvPr/>
        </p:nvSpPr>
        <p:spPr>
          <a:xfrm>
            <a:off x="1039905" y="2147862"/>
            <a:ext cx="3405573" cy="3499563"/>
          </a:xfrm>
          <a:prstGeom prst="rect">
            <a:avLst/>
          </a:prstGeom>
        </p:spPr>
        <p:txBody>
          <a:bodyPr vert="horz" lIns="91440" tIns="45720" rIns="91440" bIns="45720" rtlCol="0" anchor="t">
            <a:normAutofit/>
          </a:bodyPr>
          <a:lstStyle/>
          <a:p>
            <a:pPr defTabSz="457200">
              <a:spcBef>
                <a:spcPct val="20000"/>
              </a:spcBef>
              <a:spcAft>
                <a:spcPts val="600"/>
              </a:spcAft>
              <a:buClr>
                <a:schemeClr val="tx2"/>
              </a:buClr>
              <a:buSzPct val="70000"/>
              <a:buFont typeface="Wingdings 2" charset="2"/>
            </a:pPr>
            <a:r>
              <a:rPr lang="en-US" sz="16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 credit card is a proxy for a bank account, which is a proxy for a bundle of cash. Both implement the same interface: they can be used for making a payment. A consumer feels great because there’s no need to carry loads of cash around. A shop owner is also happy since the income from a transaction gets added electronically to the shop’s bank account without the risk of losing the deposit or getting robbed on the way to the bank.</a:t>
            </a:r>
          </a:p>
        </p:txBody>
      </p:sp>
      <p:pic>
        <p:nvPicPr>
          <p:cNvPr id="3" name="Picture 2">
            <a:extLst>
              <a:ext uri="{FF2B5EF4-FFF2-40B4-BE49-F238E27FC236}">
                <a16:creationId xmlns:a16="http://schemas.microsoft.com/office/drawing/2014/main" id="{F002FA14-6CC5-4200-8BA7-7F7C86E249D1}"/>
              </a:ext>
            </a:extLst>
          </p:cNvPr>
          <p:cNvPicPr>
            <a:picLocks noChangeAspect="1"/>
          </p:cNvPicPr>
          <p:nvPr/>
        </p:nvPicPr>
        <p:blipFill>
          <a:blip r:embed="rId3"/>
          <a:stretch>
            <a:fillRect/>
          </a:stretch>
        </p:blipFill>
        <p:spPr>
          <a:xfrm>
            <a:off x="5387351" y="2235865"/>
            <a:ext cx="6161183" cy="2396015"/>
          </a:xfrm>
          <a:prstGeom prst="rect">
            <a:avLst/>
          </a:prstGeom>
        </p:spPr>
      </p:pic>
    </p:spTree>
    <p:extLst>
      <p:ext uri="{BB962C8B-B14F-4D97-AF65-F5344CB8AC3E}">
        <p14:creationId xmlns:p14="http://schemas.microsoft.com/office/powerpoint/2010/main" val="426816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EB9D55-38C8-45B4-BB2D-4FDBBDB08C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Freeform: Shape 8">
            <a:extLst>
              <a:ext uri="{FF2B5EF4-FFF2-40B4-BE49-F238E27FC236}">
                <a16:creationId xmlns:a16="http://schemas.microsoft.com/office/drawing/2014/main" id="{B40DDA79-7866-468E-A33D-D8341D900E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67080"/>
          </a:xfrm>
          <a:custGeom>
            <a:avLst/>
            <a:gdLst>
              <a:gd name="connsiteX0" fmla="*/ 0 w 12192000"/>
              <a:gd name="connsiteY0" fmla="*/ 0 h 4567080"/>
              <a:gd name="connsiteX1" fmla="*/ 12192000 w 12192000"/>
              <a:gd name="connsiteY1" fmla="*/ 0 h 4567080"/>
              <a:gd name="connsiteX2" fmla="*/ 12192000 w 12192000"/>
              <a:gd name="connsiteY2" fmla="*/ 4040874 h 4567080"/>
              <a:gd name="connsiteX3" fmla="*/ 11707453 w 12192000"/>
              <a:gd name="connsiteY3" fmla="*/ 4125902 h 4567080"/>
              <a:gd name="connsiteX4" fmla="*/ 6090444 w 12192000"/>
              <a:gd name="connsiteY4" fmla="*/ 4567080 h 4567080"/>
              <a:gd name="connsiteX5" fmla="*/ 473435 w 12192000"/>
              <a:gd name="connsiteY5" fmla="*/ 4125902 h 4567080"/>
              <a:gd name="connsiteX6" fmla="*/ 0 w 12192000"/>
              <a:gd name="connsiteY6" fmla="*/ 4042824 h 456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567080">
                <a:moveTo>
                  <a:pt x="0" y="0"/>
                </a:moveTo>
                <a:lnTo>
                  <a:pt x="12192000" y="0"/>
                </a:lnTo>
                <a:lnTo>
                  <a:pt x="12192000" y="4040874"/>
                </a:lnTo>
                <a:lnTo>
                  <a:pt x="11707453" y="4125902"/>
                </a:lnTo>
                <a:cubicBezTo>
                  <a:pt x="9955980" y="4411316"/>
                  <a:pt x="8064085" y="4567080"/>
                  <a:pt x="6090444" y="4567080"/>
                </a:cubicBezTo>
                <a:cubicBezTo>
                  <a:pt x="4116804" y="4567080"/>
                  <a:pt x="2224908" y="4411316"/>
                  <a:pt x="473435" y="4125902"/>
                </a:cubicBezTo>
                <a:lnTo>
                  <a:pt x="0" y="4042824"/>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FC0F6E1D-6DE9-4411-B4F5-16EDF9EA2BF1}"/>
              </a:ext>
            </a:extLst>
          </p:cNvPr>
          <p:cNvSpPr txBox="1"/>
          <p:nvPr/>
        </p:nvSpPr>
        <p:spPr>
          <a:xfrm>
            <a:off x="1370013" y="1251284"/>
            <a:ext cx="9440862" cy="2458545"/>
          </a:xfrm>
          <a:prstGeom prst="rect">
            <a:avLst/>
          </a:prstGeom>
          <a:effectLst/>
        </p:spPr>
        <p:txBody>
          <a:bodyPr vert="horz" lIns="91440" tIns="45720" rIns="91440" bIns="45720" rtlCol="0" anchor="b">
            <a:normAutofit/>
          </a:bodyPr>
          <a:lstStyle/>
          <a:p>
            <a:pPr algn="ctr" defTabSz="457200">
              <a:spcBef>
                <a:spcPct val="0"/>
              </a:spcBef>
              <a:spcAft>
                <a:spcPts val="600"/>
              </a:spcAft>
            </a:pPr>
            <a:r>
              <a:rPr lang="en-US" sz="6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Demo</a:t>
            </a:r>
          </a:p>
        </p:txBody>
      </p:sp>
    </p:spTree>
    <p:extLst>
      <p:ext uri="{BB962C8B-B14F-4D97-AF65-F5344CB8AC3E}">
        <p14:creationId xmlns:p14="http://schemas.microsoft.com/office/powerpoint/2010/main" val="2400816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331650"/>
            <a:ext cx="9440034" cy="989519"/>
          </a:xfrm>
        </p:spPr>
        <p:txBody>
          <a:bodyPr>
            <a:normAutofit/>
          </a:bodyPr>
          <a:lstStyle/>
          <a:p>
            <a:r>
              <a:rPr lang="en-US" dirty="0"/>
              <a:t>References</a:t>
            </a:r>
          </a:p>
        </p:txBody>
      </p:sp>
      <p:sp>
        <p:nvSpPr>
          <p:cNvPr id="3" name="Subtitle 2"/>
          <p:cNvSpPr>
            <a:spLocks noGrp="1"/>
          </p:cNvSpPr>
          <p:nvPr>
            <p:ph type="subTitle" idx="1"/>
          </p:nvPr>
        </p:nvSpPr>
        <p:spPr>
          <a:xfrm>
            <a:off x="1370693" y="2719754"/>
            <a:ext cx="9440034" cy="3688861"/>
          </a:xfrm>
        </p:spPr>
        <p:txBody>
          <a:bodyPr/>
          <a:lstStyle/>
          <a:p>
            <a:r>
              <a:rPr lang="en-US" dirty="0">
                <a:hlinkClick r:id="rId2"/>
              </a:rPr>
              <a:t>https://refactoring.guru/design-patterns/proxy</a:t>
            </a:r>
            <a:endParaRPr lang="en-US" dirty="0"/>
          </a:p>
          <a:p>
            <a:r>
              <a:rPr lang="en-US" dirty="0">
                <a:hlinkClick r:id="rId3"/>
              </a:rPr>
              <a:t>Proxy Pattern – </a:t>
            </a:r>
            <a:r>
              <a:rPr lang="en-US" dirty="0" err="1">
                <a:hlinkClick r:id="rId3"/>
              </a:rPr>
              <a:t>Javatpoint</a:t>
            </a:r>
            <a:endParaRPr lang="en-US" dirty="0"/>
          </a:p>
          <a:p>
            <a:endParaRPr lang="en-US" dirty="0"/>
          </a:p>
          <a:p>
            <a:r>
              <a:rPr lang="en-US" dirty="0">
                <a:effectLst/>
                <a:hlinkClick r:id="rId2" tooltip="https://refactoring.guru/design-patterns/proxy"/>
              </a:rPr>
              <a:t>https://refactoring.guru/design-patterns/proxy</a:t>
            </a:r>
            <a:endParaRPr lang="en-US" dirty="0">
              <a:effectLst/>
            </a:endParaRPr>
          </a:p>
          <a:p>
            <a:endParaRPr lang="en-US" dirty="0"/>
          </a:p>
        </p:txBody>
      </p:sp>
    </p:spTree>
    <p:extLst>
      <p:ext uri="{BB962C8B-B14F-4D97-AF65-F5344CB8AC3E}">
        <p14:creationId xmlns:p14="http://schemas.microsoft.com/office/powerpoint/2010/main" val="20134633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{7991DEAE-7D58-44BE-A055-FC814F61BEB6}tf55705232_win32</Template>
  <TotalTime>192</TotalTime>
  <Words>258</Words>
  <Application>Microsoft Office PowerPoint</Application>
  <PresentationFormat>Widescreen</PresentationFormat>
  <Paragraphs>15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Goudy Old Style</vt:lpstr>
      <vt:lpstr>PT Sans</vt:lpstr>
      <vt:lpstr>Wingdings 2</vt:lpstr>
      <vt:lpstr>SlateVTI</vt:lpstr>
      <vt:lpstr>Proxy Design Pattern</vt:lpstr>
      <vt:lpstr>Proxy Design Pattern</vt:lpstr>
      <vt:lpstr>PowerPoint Presentation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Proxy Design Pattern</dc:title>
  <dc:creator>SALMAAFEFY</dc:creator>
  <cp:lastModifiedBy>SALMAAFEFY</cp:lastModifiedBy>
  <cp:revision>7</cp:revision>
  <dcterms:created xsi:type="dcterms:W3CDTF">2021-06-07T09:05:45Z</dcterms:created>
  <dcterms:modified xsi:type="dcterms:W3CDTF">2021-06-07T13:11:15Z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