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Global Alignment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81056" y="3278339"/>
            <a:ext cx="65961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500" y="3316872"/>
            <a:ext cx="5188999" cy="7047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Sequence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17FB0-CB94-6EF7-0FD7-D53840AA6B18}"/>
              </a:ext>
            </a:extLst>
          </p:cNvPr>
          <p:cNvSpPr txBox="1"/>
          <p:nvPr/>
        </p:nvSpPr>
        <p:spPr>
          <a:xfrm>
            <a:off x="2021839" y="4072383"/>
            <a:ext cx="81483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Made By: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Menna Sharaa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Passant Mohamed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Ghada Mamdouh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Constantia" panose="02030602050306030303" pitchFamily="18" charset="0"/>
              </a:rPr>
              <a:t>Mahmoud Khaled</a:t>
            </a:r>
            <a:endParaRPr lang="en-US" sz="28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27B7ED-B76F-8452-A756-60B11095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4" y="-26634"/>
            <a:ext cx="8071174" cy="36288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Scoring matrix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A8792-13B8-40E1-7038-FB366E1FF4D4}"/>
              </a:ext>
            </a:extLst>
          </p:cNvPr>
          <p:cNvSpPr txBox="1"/>
          <p:nvPr/>
        </p:nvSpPr>
        <p:spPr>
          <a:xfrm>
            <a:off x="1091953" y="683581"/>
            <a:ext cx="3852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penalty matrix rules: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A180B6-2EB6-1D9F-FA2E-4A246AD4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2089" y="534579"/>
            <a:ext cx="12278436" cy="68580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             If 2 characters are the matching.               If 2  if characters are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different </a:t>
            </a:r>
            <a:r>
              <a:rPr lang="en-US" sz="1800" dirty="0"/>
              <a:t>but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transition.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             If 2 characters are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</a:t>
            </a:r>
            <a:r>
              <a:rPr lang="en-US" sz="1800" dirty="0"/>
              <a:t> but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transversion.</a:t>
            </a:r>
            <a:r>
              <a:rPr lang="en-US" sz="1800" dirty="0"/>
              <a:t>                If there is a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gap</a:t>
            </a:r>
            <a:r>
              <a:rPr lang="en-US" sz="1800" dirty="0"/>
              <a:t>.</a:t>
            </a:r>
            <a:endParaRPr lang="ar-E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6B8D1-3C27-4054-6F8E-190ADC400000}"/>
              </a:ext>
            </a:extLst>
          </p:cNvPr>
          <p:cNvSpPr/>
          <p:nvPr/>
        </p:nvSpPr>
        <p:spPr>
          <a:xfrm>
            <a:off x="362645" y="1585457"/>
            <a:ext cx="526576" cy="477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0</a:t>
            </a:r>
            <a:endParaRPr lang="ar-EG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3CD02-AF64-4AEE-E6B5-04F5C43B8114}"/>
              </a:ext>
            </a:extLst>
          </p:cNvPr>
          <p:cNvSpPr/>
          <p:nvPr/>
        </p:nvSpPr>
        <p:spPr>
          <a:xfrm>
            <a:off x="4120438" y="1653469"/>
            <a:ext cx="526576" cy="477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83C12-3B62-CD28-7F4F-8775D329800D}"/>
              </a:ext>
            </a:extLst>
          </p:cNvPr>
          <p:cNvSpPr/>
          <p:nvPr/>
        </p:nvSpPr>
        <p:spPr>
          <a:xfrm>
            <a:off x="362645" y="2261458"/>
            <a:ext cx="526576" cy="477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6B1DF-9C26-E74C-26E7-ED6CDF610020}"/>
              </a:ext>
            </a:extLst>
          </p:cNvPr>
          <p:cNvSpPr/>
          <p:nvPr/>
        </p:nvSpPr>
        <p:spPr>
          <a:xfrm>
            <a:off x="5393841" y="2261457"/>
            <a:ext cx="526576" cy="477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  <a:endParaRPr lang="ar-EG" sz="2400" dirty="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6D3B8A87-99E1-FA1B-4CE7-9E54BFECB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4022" r="2249"/>
          <a:stretch/>
        </p:blipFill>
        <p:spPr>
          <a:xfrm>
            <a:off x="1518082" y="3211500"/>
            <a:ext cx="5674748" cy="270990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B18928-4DC9-38A1-876D-4774B2B11739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AF4355-414E-AA0A-1D0A-922220729528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FAD0D3-5FEA-308F-4900-D3ECEBD6EA8D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B032F7-2C95-C3D8-06A3-8FBD27DF4253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F53F4-F526-8E88-3BA2-865CB474D1E5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EA8681-ACE8-0439-7D08-E34811453FA8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00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6809-C318-5552-CB66-BDE2D5D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08" y="143339"/>
            <a:ext cx="5904634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Scoring matrix rules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F8C07-F7B8-A2F4-5712-880C3CA11CFE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ACBF0-9CF6-E32D-03C0-C1F710CFEA6C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4C09D-629F-9D52-BC8A-6A50A6A37CE7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1A9C30-8DBB-96D2-B3D6-47DDDC7E846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75C6E9-B42D-C2E1-9A00-7BE722B48684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84B44-6300-9DB9-FBC5-C7C472B7B213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760494-BDE7-854E-4821-3EC989DBAA05}"/>
              </a:ext>
            </a:extLst>
          </p:cNvPr>
          <p:cNvSpPr txBox="1"/>
          <p:nvPr/>
        </p:nvSpPr>
        <p:spPr>
          <a:xfrm>
            <a:off x="81832" y="1002516"/>
            <a:ext cx="90976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Sitka Heading" panose="02000505000000020004" pitchFamily="2" charset="0"/>
              </a:rPr>
              <a:t> build (m+1) x (n+1) matrix “whare m &amp; n are length of 2 sequences”.  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   (this additional one is for empty prefix).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Sitka Heading" panose="02000505000000020004" pitchFamily="2" charset="0"/>
              </a:rPr>
              <a:t>start to fill up matrix cell by cell: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by comparing(aligning) 2 substrings of 2 sequences that is determined by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the position of the cell, then apply rules of penalty matrix to get score of this 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cell.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Sitka Heading" panose="02000505000000020004" pitchFamily="2" charset="0"/>
              </a:rPr>
              <a:t>after filling the entire matrix, we apply backtracking on the matrix to get global 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alignment, using the next rule according to penalty matrix above : 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           </a:t>
            </a:r>
          </a:p>
          <a:p>
            <a:pPr marL="0" indent="0">
              <a:buNone/>
            </a:pPr>
            <a:endParaRPr lang="en-US" sz="2000" dirty="0">
              <a:latin typeface="Sitka Heading" panose="02000505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Sitka Heading" panose="02000505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Sitka Heading" panose="02000505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Sitka Heading" panose="02000505000000020004" pitchFamily="2" charset="0"/>
              </a:rPr>
              <a:t> 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B9DF7218-F509-4D88-5722-A5E2675D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8" y="4281572"/>
            <a:ext cx="6908802" cy="19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E11A-5022-98F4-B539-D99952F6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43058"/>
            <a:ext cx="11424920" cy="1325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tka Heading" panose="02000505000000020004" pitchFamily="2" charset="0"/>
              </a:rPr>
              <a:t> applying backtracking as shown below: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tka Heading" panose="02000505000000020004" pitchFamily="2" charset="0"/>
              </a:rPr>
            </a:b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itka Heading" panose="02000505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33E2C8-8088-DD1E-4391-97ECE591C1A6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08E11-CE0A-0C32-5B21-7139705F31FD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BA008D-2A4D-CBF8-73DB-F060834BEA5E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22CCC9-5A45-7A00-10B0-02474D490D84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292EB6-1299-3437-8825-0A71FCFED8D6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5C2264-C7DB-4C0D-B1D9-C897B9DEB467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67B2F46-5B18-9C7A-4186-2CB160DB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3" y="1731328"/>
            <a:ext cx="7702591" cy="4120832"/>
          </a:xfrm>
        </p:spPr>
      </p:pic>
    </p:spTree>
    <p:extLst>
      <p:ext uri="{BB962C8B-B14F-4D97-AF65-F5344CB8AC3E}">
        <p14:creationId xmlns:p14="http://schemas.microsoft.com/office/powerpoint/2010/main" val="287757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AB74-ED56-C7D9-B83E-29A298ED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B83A-77E0-8081-8B95-B3B85562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133E6-D7F6-3BAC-65A5-F0D871EA2E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BB4AED-54C9-5E6C-41DF-D7197F4FFAB7}"/>
              </a:ext>
            </a:extLst>
          </p:cNvPr>
          <p:cNvSpPr txBox="1">
            <a:spLocks/>
          </p:cNvSpPr>
          <p:nvPr/>
        </p:nvSpPr>
        <p:spPr>
          <a:xfrm>
            <a:off x="2758440" y="2235200"/>
            <a:ext cx="667512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879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97" y="455673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What is Global Alignment?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99" y="1976545"/>
            <a:ext cx="8378529" cy="3643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  <a:cs typeface="AlHurraTxtlight" panose="00000400000000000000" pitchFamily="2" charset="-78"/>
              </a:rPr>
              <a:t>A global alignment is </a:t>
            </a:r>
            <a:r>
              <a:rPr lang="en-US" sz="2000" b="1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  <a:cs typeface="AlHurraTxtlight" panose="00000400000000000000" pitchFamily="2" charset="-78"/>
              </a:rPr>
              <a:t>an alignment of every amino acid or nucleotide found in your related sequences over their entire lengths,</a:t>
            </a:r>
            <a:r>
              <a:rPr lang="en-US" sz="200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  <a:cs typeface="AlHurraTxtlight" panose="00000400000000000000" pitchFamily="2" charset="-78"/>
              </a:rPr>
              <a:t> Global alignments aren't useful at all for discovering similarities between two sequences because the statistical method for evaluating E-values doesn't apply to them.</a:t>
            </a:r>
          </a:p>
          <a:p>
            <a:r>
              <a:rPr lang="en-US" sz="2400" dirty="0">
                <a:solidFill>
                  <a:srgbClr val="000000"/>
                </a:solidFill>
                <a:latin typeface="Sitka Heading" panose="02000505000000020004" pitchFamily="2" charset="0"/>
                <a:ea typeface="Segoe UI Emoji" panose="020B0502040204020203" pitchFamily="34" charset="0"/>
              </a:rPr>
              <a:t>It</a:t>
            </a:r>
            <a:r>
              <a:rPr lang="en-US" sz="2400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 is defined as the </a:t>
            </a:r>
            <a:r>
              <a:rPr lang="en-US" sz="2400" i="1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end-to-end</a:t>
            </a:r>
            <a:r>
              <a:rPr lang="en-US" sz="2400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alignment of two strings </a:t>
            </a:r>
            <a:r>
              <a:rPr lang="en-US" sz="2400" i="1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and</a:t>
            </a:r>
            <a:r>
              <a:rPr lang="en-US" sz="2400" i="1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t</a:t>
            </a:r>
            <a:r>
              <a:rPr lang="en-US" sz="2400" dirty="0">
                <a:solidFill>
                  <a:srgbClr val="000000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It was one of the first applications of dynamic programming to compare biological sequences. The algorithm was developed by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Saul B.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Needleman and Christian D.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Wunsch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  <a:ea typeface="Segoe UI Emoji" panose="020B0502040204020203" pitchFamily="34" charset="0"/>
              </a:rPr>
              <a:t> and published in 1970.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/>
              <a:latin typeface="Sitka Heading" panose="02000505000000020004" pitchFamily="2" charset="0"/>
              <a:ea typeface="Segoe UI Emoji" panose="020B0502040204020203" pitchFamily="34" charset="0"/>
              <a:cs typeface="Tahoma"/>
            </a:endParaRPr>
          </a:p>
          <a:p>
            <a:pPr marL="0" indent="0">
              <a:buNone/>
            </a:pPr>
            <a:endParaRPr lang="en-US" sz="1800" dirty="0">
              <a:effectLst/>
              <a:latin typeface="Sitka Heading" panose="02000505000000020004" pitchFamily="2" charset="0"/>
              <a:ea typeface="Calibri" panose="020F0502020204030204" pitchFamily="34" charset="0"/>
              <a:cs typeface="AlHurraTxtlight" panose="00000400000000000000" pitchFamily="2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54" y="998378"/>
            <a:ext cx="4937948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What is used for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281585" y="2536448"/>
            <a:ext cx="81707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</a:rPr>
              <a:t>Global alignments are usually done for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Sitka Heading" panose="02000505000000020004" pitchFamily="2" charset="0"/>
              </a:rPr>
              <a:t>comparing homologous genes like comparing two genes with same function (in human vs.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</a:rPr>
              <a:t>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Sitka Heading" panose="02000505000000020004" pitchFamily="2" charset="0"/>
              </a:rPr>
              <a:t>mouse) or comparing two proteins with similar function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Sitka Heading" panose="02000505000000020004" pitchFamily="2" charset="0"/>
              </a:rPr>
              <a:t>. Used for finding out conserved patterns in DNA sequences or conserved domains or motifs in two proteins.</a:t>
            </a:r>
            <a:endParaRPr lang="en-US" sz="2200" dirty="0">
              <a:solidFill>
                <a:schemeClr val="accent5">
                  <a:lumMod val="50000"/>
                </a:schemeClr>
              </a:solidFill>
              <a:latin typeface="Sitka Heading" panose="02000505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AE892-EBD6-40F1-851B-FEADBD594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16" descr="Text&#10;&#10;Description automatically generated">
            <a:extLst>
              <a:ext uri="{FF2B5EF4-FFF2-40B4-BE49-F238E27FC236}">
                <a16:creationId xmlns:a16="http://schemas.microsoft.com/office/drawing/2014/main" id="{7D0C41CF-755C-BD7B-3EF9-A1B0CE598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29" r="8778" b="-642"/>
          <a:stretch/>
        </p:blipFill>
        <p:spPr>
          <a:xfrm>
            <a:off x="8338549" y="130144"/>
            <a:ext cx="3294064" cy="2099231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873959AD-9BC7-615F-E270-5E6C288F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9" y="130144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145A67-9890-9CEA-6640-88DD92B557C3}"/>
              </a:ext>
            </a:extLst>
          </p:cNvPr>
          <p:cNvSpPr txBox="1"/>
          <p:nvPr/>
        </p:nvSpPr>
        <p:spPr>
          <a:xfrm>
            <a:off x="536768" y="1078084"/>
            <a:ext cx="7346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G      T      C      A      G 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A82F8FBC-769E-6CEA-EFF8-9E24767B0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93819"/>
              </p:ext>
            </p:extLst>
          </p:nvPr>
        </p:nvGraphicFramePr>
        <p:xfrm>
          <a:off x="662136" y="1662858"/>
          <a:ext cx="6881319" cy="4763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591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pic>
        <p:nvPicPr>
          <p:cNvPr id="40" name="Picture 18">
            <a:extLst>
              <a:ext uri="{FF2B5EF4-FFF2-40B4-BE49-F238E27FC236}">
                <a16:creationId xmlns:a16="http://schemas.microsoft.com/office/drawing/2014/main" id="{0AF29747-9449-3F2A-1015-37F8F34DF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3" r="380" b="1219"/>
          <a:stretch/>
        </p:blipFill>
        <p:spPr>
          <a:xfrm>
            <a:off x="8363045" y="4328605"/>
            <a:ext cx="3278028" cy="22293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13132B0-D84A-BF12-65C6-4BE53AB26776}"/>
              </a:ext>
            </a:extLst>
          </p:cNvPr>
          <p:cNvSpPr/>
          <p:nvPr/>
        </p:nvSpPr>
        <p:spPr>
          <a:xfrm>
            <a:off x="1424662" y="2290087"/>
            <a:ext cx="740758" cy="52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?</a:t>
            </a:r>
            <a:endParaRPr lang="en-US" sz="2400" dirty="0"/>
          </a:p>
        </p:txBody>
      </p:sp>
      <p:pic>
        <p:nvPicPr>
          <p:cNvPr id="42" name="Picture 17">
            <a:extLst>
              <a:ext uri="{FF2B5EF4-FFF2-40B4-BE49-F238E27FC236}">
                <a16:creationId xmlns:a16="http://schemas.microsoft.com/office/drawing/2014/main" id="{C02FDD45-8CF0-5E60-1EB2-B5965A57C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498" b="-574"/>
          <a:stretch/>
        </p:blipFill>
        <p:spPr>
          <a:xfrm>
            <a:off x="8347008" y="2229374"/>
            <a:ext cx="3294065" cy="20992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7F1A94-2FC7-FCCA-0B93-FFAA951E411A}"/>
              </a:ext>
            </a:extLst>
          </p:cNvPr>
          <p:cNvSpPr txBox="1"/>
          <p:nvPr/>
        </p:nvSpPr>
        <p:spPr>
          <a:xfrm>
            <a:off x="243585" y="158354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474D10-8B7F-7474-D0D5-8D5196123373}"/>
              </a:ext>
            </a:extLst>
          </p:cNvPr>
          <p:cNvSpPr txBox="1"/>
          <p:nvPr/>
        </p:nvSpPr>
        <p:spPr>
          <a:xfrm>
            <a:off x="247499" y="2182441"/>
            <a:ext cx="7407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1B1FD-2279-D9E7-5189-352A96537930}"/>
              </a:ext>
            </a:extLst>
          </p:cNvPr>
          <p:cNvSpPr txBox="1"/>
          <p:nvPr/>
        </p:nvSpPr>
        <p:spPr>
          <a:xfrm>
            <a:off x="244237" y="283679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8BF73F-339A-73A5-DFE0-C5185089CC2E}"/>
              </a:ext>
            </a:extLst>
          </p:cNvPr>
          <p:cNvSpPr txBox="1"/>
          <p:nvPr/>
        </p:nvSpPr>
        <p:spPr>
          <a:xfrm>
            <a:off x="209660" y="341808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D6DC5-54DE-BAC5-B9F4-8DE3D68A1CA4}"/>
              </a:ext>
            </a:extLst>
          </p:cNvPr>
          <p:cNvSpPr txBox="1"/>
          <p:nvPr/>
        </p:nvSpPr>
        <p:spPr>
          <a:xfrm>
            <a:off x="248152" y="412462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C9835D-7FC9-37C3-D112-4D9A7ACD4556}"/>
              </a:ext>
            </a:extLst>
          </p:cNvPr>
          <p:cNvSpPr txBox="1"/>
          <p:nvPr/>
        </p:nvSpPr>
        <p:spPr>
          <a:xfrm>
            <a:off x="213575" y="470591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C6CAA3-0B77-53CF-9914-BD9295D5BBE0}"/>
              </a:ext>
            </a:extLst>
          </p:cNvPr>
          <p:cNvSpPr txBox="1"/>
          <p:nvPr/>
        </p:nvSpPr>
        <p:spPr>
          <a:xfrm>
            <a:off x="210313" y="528720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13669E-D13E-2A74-DB94-6775889103D2}"/>
              </a:ext>
            </a:extLst>
          </p:cNvPr>
          <p:cNvSpPr txBox="1"/>
          <p:nvPr/>
        </p:nvSpPr>
        <p:spPr>
          <a:xfrm>
            <a:off x="207051" y="59624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D9994B-F546-98C4-71DC-7F339F2D0E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642C44-DBF9-25F4-0AA4-0BD70EA4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9" y="130144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1DD7B8-8FA3-8799-96FD-7547A872AA98}"/>
              </a:ext>
            </a:extLst>
          </p:cNvPr>
          <p:cNvSpPr txBox="1"/>
          <p:nvPr/>
        </p:nvSpPr>
        <p:spPr>
          <a:xfrm>
            <a:off x="559387" y="1078083"/>
            <a:ext cx="7346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G      T      C      A      G </a:t>
            </a:r>
          </a:p>
        </p:txBody>
      </p:sp>
      <p:graphicFrame>
        <p:nvGraphicFramePr>
          <p:cNvPr id="45" name="Table 9">
            <a:extLst>
              <a:ext uri="{FF2B5EF4-FFF2-40B4-BE49-F238E27FC236}">
                <a16:creationId xmlns:a16="http://schemas.microsoft.com/office/drawing/2014/main" id="{92344C57-D11F-21A5-11A7-CF843763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8682"/>
              </p:ext>
            </p:extLst>
          </p:nvPr>
        </p:nvGraphicFramePr>
        <p:xfrm>
          <a:off x="662136" y="1662858"/>
          <a:ext cx="6881319" cy="4763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591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17FBBE2-B915-75C2-EAD5-E4C9092917C4}"/>
              </a:ext>
            </a:extLst>
          </p:cNvPr>
          <p:cNvSpPr txBox="1"/>
          <p:nvPr/>
        </p:nvSpPr>
        <p:spPr>
          <a:xfrm>
            <a:off x="243585" y="158354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E352B8-9322-129A-E6A2-7D0731D0E2B2}"/>
              </a:ext>
            </a:extLst>
          </p:cNvPr>
          <p:cNvSpPr txBox="1"/>
          <p:nvPr/>
        </p:nvSpPr>
        <p:spPr>
          <a:xfrm>
            <a:off x="247499" y="2182441"/>
            <a:ext cx="7407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6D092-19AF-9644-5214-10333E517800}"/>
              </a:ext>
            </a:extLst>
          </p:cNvPr>
          <p:cNvSpPr txBox="1"/>
          <p:nvPr/>
        </p:nvSpPr>
        <p:spPr>
          <a:xfrm>
            <a:off x="244237" y="283679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4139C2-474D-6A5B-E8E7-7807B212B242}"/>
              </a:ext>
            </a:extLst>
          </p:cNvPr>
          <p:cNvSpPr txBox="1"/>
          <p:nvPr/>
        </p:nvSpPr>
        <p:spPr>
          <a:xfrm>
            <a:off x="209660" y="341808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D025F9-5328-B469-B97F-68CE01047C1E}"/>
              </a:ext>
            </a:extLst>
          </p:cNvPr>
          <p:cNvSpPr txBox="1"/>
          <p:nvPr/>
        </p:nvSpPr>
        <p:spPr>
          <a:xfrm>
            <a:off x="248152" y="412462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9C8436-2DF6-A541-E71D-38B124FA801C}"/>
              </a:ext>
            </a:extLst>
          </p:cNvPr>
          <p:cNvSpPr txBox="1"/>
          <p:nvPr/>
        </p:nvSpPr>
        <p:spPr>
          <a:xfrm>
            <a:off x="213575" y="470591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C2D5E-FCB2-A6C9-13FE-EA38E85A9DCD}"/>
              </a:ext>
            </a:extLst>
          </p:cNvPr>
          <p:cNvSpPr txBox="1"/>
          <p:nvPr/>
        </p:nvSpPr>
        <p:spPr>
          <a:xfrm>
            <a:off x="210313" y="528720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973399-D95A-71EA-DD19-39F57A76CC90}"/>
              </a:ext>
            </a:extLst>
          </p:cNvPr>
          <p:cNvSpPr txBox="1"/>
          <p:nvPr/>
        </p:nvSpPr>
        <p:spPr>
          <a:xfrm>
            <a:off x="207051" y="59624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5B624C-DB4D-8DE1-03E5-B57927764C3E}"/>
              </a:ext>
            </a:extLst>
          </p:cNvPr>
          <p:cNvSpPr/>
          <p:nvPr/>
        </p:nvSpPr>
        <p:spPr>
          <a:xfrm>
            <a:off x="1371014" y="2202412"/>
            <a:ext cx="824630" cy="64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0</a:t>
            </a:r>
            <a:endParaRPr lang="en-US" sz="2400" dirty="0"/>
          </a:p>
        </p:txBody>
      </p:sp>
      <p:pic>
        <p:nvPicPr>
          <p:cNvPr id="59" name="Picture 16" descr="Text&#10;&#10;Description automatically generated">
            <a:extLst>
              <a:ext uri="{FF2B5EF4-FFF2-40B4-BE49-F238E27FC236}">
                <a16:creationId xmlns:a16="http://schemas.microsoft.com/office/drawing/2014/main" id="{A8DDA08E-3639-0BE5-9B93-A06EB66D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29" r="8778" b="-642"/>
          <a:stretch/>
        </p:blipFill>
        <p:spPr>
          <a:xfrm>
            <a:off x="8338549" y="685723"/>
            <a:ext cx="3294064" cy="2099231"/>
          </a:xfrm>
          <a:prstGeom prst="rect">
            <a:avLst/>
          </a:prstGeom>
        </p:spPr>
      </p:pic>
      <p:pic>
        <p:nvPicPr>
          <p:cNvPr id="60" name="Picture 18">
            <a:extLst>
              <a:ext uri="{FF2B5EF4-FFF2-40B4-BE49-F238E27FC236}">
                <a16:creationId xmlns:a16="http://schemas.microsoft.com/office/drawing/2014/main" id="{89DA3E9E-400F-3193-8CA8-8CA8B85F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13" r="380" b="1219"/>
          <a:stretch/>
        </p:blipFill>
        <p:spPr>
          <a:xfrm>
            <a:off x="8351470" y="4606404"/>
            <a:ext cx="3278028" cy="2229374"/>
          </a:xfrm>
          <a:prstGeom prst="rect">
            <a:avLst/>
          </a:prstGeom>
        </p:spPr>
      </p:pic>
      <p:pic>
        <p:nvPicPr>
          <p:cNvPr id="61" name="Picture 17">
            <a:extLst>
              <a:ext uri="{FF2B5EF4-FFF2-40B4-BE49-F238E27FC236}">
                <a16:creationId xmlns:a16="http://schemas.microsoft.com/office/drawing/2014/main" id="{D221E934-9819-9429-394F-6915744E5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8" b="-574"/>
          <a:stretch/>
        </p:blipFill>
        <p:spPr>
          <a:xfrm>
            <a:off x="8347008" y="2622913"/>
            <a:ext cx="3294065" cy="20992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BFEA458-AD40-DDEB-3833-D3B3B177C442}"/>
              </a:ext>
            </a:extLst>
          </p:cNvPr>
          <p:cNvSpPr txBox="1"/>
          <p:nvPr/>
        </p:nvSpPr>
        <p:spPr>
          <a:xfrm>
            <a:off x="8272214" y="16945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        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0 +  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</a:t>
            </a:r>
            <a:endParaRPr lang="en-US" sz="20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  MIN:        </a:t>
            </a:r>
            <a:r>
              <a:rPr lang="en-US" sz="2000" dirty="0">
                <a:ea typeface="+mn-lt"/>
                <a:cs typeface="+mn-lt"/>
              </a:rPr>
              <a:t>8 +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8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                  </a:t>
            </a:r>
            <a:r>
              <a:rPr lang="en-US" sz="2000" dirty="0">
                <a:ea typeface="+mn-lt"/>
                <a:cs typeface="+mn-lt"/>
              </a:rPr>
              <a:t>8 +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8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A156E0-68DD-1BB2-726A-65BCEAAA48E8}"/>
              </a:ext>
            </a:extLst>
          </p:cNvPr>
          <p:cNvSpPr/>
          <p:nvPr/>
        </p:nvSpPr>
        <p:spPr>
          <a:xfrm>
            <a:off x="9357096" y="1783923"/>
            <a:ext cx="742950" cy="2857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05F8AD-9057-1E98-82A2-F9AD515467A7}"/>
              </a:ext>
            </a:extLst>
          </p:cNvPr>
          <p:cNvCxnSpPr>
            <a:cxnSpLocks/>
          </p:cNvCxnSpPr>
          <p:nvPr/>
        </p:nvCxnSpPr>
        <p:spPr>
          <a:xfrm flipH="1">
            <a:off x="2105502" y="2005341"/>
            <a:ext cx="7251594" cy="542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37A604-5D10-87A3-4700-C3DA2C0ED721}"/>
              </a:ext>
            </a:extLst>
          </p:cNvPr>
          <p:cNvCxnSpPr>
            <a:cxnSpLocks/>
          </p:cNvCxnSpPr>
          <p:nvPr/>
        </p:nvCxnSpPr>
        <p:spPr>
          <a:xfrm>
            <a:off x="10041492" y="2021852"/>
            <a:ext cx="151395" cy="144882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600BE7-A399-D743-0BF6-4367A431094C}"/>
              </a:ext>
            </a:extLst>
          </p:cNvPr>
          <p:cNvCxnSpPr>
            <a:cxnSpLocks/>
          </p:cNvCxnSpPr>
          <p:nvPr/>
        </p:nvCxnSpPr>
        <p:spPr>
          <a:xfrm>
            <a:off x="9985581" y="2276491"/>
            <a:ext cx="1261539" cy="126945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9D07F6-2062-B3F1-5A55-DD4077996A5F}"/>
              </a:ext>
            </a:extLst>
          </p:cNvPr>
          <p:cNvCxnSpPr>
            <a:cxnSpLocks/>
          </p:cNvCxnSpPr>
          <p:nvPr/>
        </p:nvCxnSpPr>
        <p:spPr>
          <a:xfrm>
            <a:off x="9892740" y="2651584"/>
            <a:ext cx="271793" cy="16494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F43D2-102F-F2E4-6D96-648A4226F7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3E93B-19C1-0145-A429-B237A39A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9" y="130144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F795B-B623-1D1A-3667-AA3A938A2EE1}"/>
              </a:ext>
            </a:extLst>
          </p:cNvPr>
          <p:cNvSpPr/>
          <p:nvPr/>
        </p:nvSpPr>
        <p:spPr>
          <a:xfrm>
            <a:off x="0" y="-2032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C536C24-9C48-68BC-1BA2-27F38563FF06}"/>
              </a:ext>
            </a:extLst>
          </p:cNvPr>
          <p:cNvSpPr txBox="1">
            <a:spLocks/>
          </p:cNvSpPr>
          <p:nvPr/>
        </p:nvSpPr>
        <p:spPr>
          <a:xfrm>
            <a:off x="602309" y="130144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CDAFD7-0F15-C5DF-CB39-093C875187E6}"/>
              </a:ext>
            </a:extLst>
          </p:cNvPr>
          <p:cNvSpPr txBox="1"/>
          <p:nvPr/>
        </p:nvSpPr>
        <p:spPr>
          <a:xfrm>
            <a:off x="536768" y="1078084"/>
            <a:ext cx="7346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G      T      C      A      G </a:t>
            </a: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C835CE81-E5A3-F39A-C2C7-58133BEF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49906"/>
              </p:ext>
            </p:extLst>
          </p:nvPr>
        </p:nvGraphicFramePr>
        <p:xfrm>
          <a:off x="662136" y="1662858"/>
          <a:ext cx="6881319" cy="4763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591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64591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FB23040-F490-F37A-1B34-847BE74A7BED}"/>
              </a:ext>
            </a:extLst>
          </p:cNvPr>
          <p:cNvSpPr txBox="1"/>
          <p:nvPr/>
        </p:nvSpPr>
        <p:spPr>
          <a:xfrm>
            <a:off x="244237" y="159693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A8003-2066-6E4B-D2B1-66A0F6B87789}"/>
              </a:ext>
            </a:extLst>
          </p:cNvPr>
          <p:cNvSpPr txBox="1"/>
          <p:nvPr/>
        </p:nvSpPr>
        <p:spPr>
          <a:xfrm>
            <a:off x="247499" y="2182441"/>
            <a:ext cx="7407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7F7244-3644-3960-93A2-486B1D01A554}"/>
              </a:ext>
            </a:extLst>
          </p:cNvPr>
          <p:cNvSpPr txBox="1"/>
          <p:nvPr/>
        </p:nvSpPr>
        <p:spPr>
          <a:xfrm>
            <a:off x="244237" y="283679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3DE7D-CD30-D026-CB2B-887BAE880A7B}"/>
              </a:ext>
            </a:extLst>
          </p:cNvPr>
          <p:cNvSpPr txBox="1"/>
          <p:nvPr/>
        </p:nvSpPr>
        <p:spPr>
          <a:xfrm>
            <a:off x="209660" y="341808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8D373-6E8B-8B9C-0526-9B38B76FE4B6}"/>
              </a:ext>
            </a:extLst>
          </p:cNvPr>
          <p:cNvSpPr txBox="1"/>
          <p:nvPr/>
        </p:nvSpPr>
        <p:spPr>
          <a:xfrm>
            <a:off x="248152" y="412462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EA980-5A7F-3250-2527-31C735CFA0DA}"/>
              </a:ext>
            </a:extLst>
          </p:cNvPr>
          <p:cNvSpPr txBox="1"/>
          <p:nvPr/>
        </p:nvSpPr>
        <p:spPr>
          <a:xfrm>
            <a:off x="213575" y="470591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4C6B96-E0AD-3252-F9E5-99460327582E}"/>
              </a:ext>
            </a:extLst>
          </p:cNvPr>
          <p:cNvSpPr txBox="1"/>
          <p:nvPr/>
        </p:nvSpPr>
        <p:spPr>
          <a:xfrm>
            <a:off x="210313" y="528720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C5435-840C-498B-5433-6F350B9D71C1}"/>
              </a:ext>
            </a:extLst>
          </p:cNvPr>
          <p:cNvSpPr txBox="1"/>
          <p:nvPr/>
        </p:nvSpPr>
        <p:spPr>
          <a:xfrm>
            <a:off x="207051" y="59624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E1AB39-4586-1C9C-7D35-EBEEC490FCFC}"/>
              </a:ext>
            </a:extLst>
          </p:cNvPr>
          <p:cNvSpPr/>
          <p:nvPr/>
        </p:nvSpPr>
        <p:spPr>
          <a:xfrm>
            <a:off x="2162154" y="2237896"/>
            <a:ext cx="794620" cy="62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8</a:t>
            </a:r>
          </a:p>
        </p:txBody>
      </p:sp>
      <p:pic>
        <p:nvPicPr>
          <p:cNvPr id="41" name="Picture 16" descr="Text&#10;&#10;Description automatically generated">
            <a:extLst>
              <a:ext uri="{FF2B5EF4-FFF2-40B4-BE49-F238E27FC236}">
                <a16:creationId xmlns:a16="http://schemas.microsoft.com/office/drawing/2014/main" id="{81B55605-31FF-C24C-E104-2239C1AE1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29" r="8778" b="-642"/>
          <a:stretch/>
        </p:blipFill>
        <p:spPr>
          <a:xfrm>
            <a:off x="7970876" y="498386"/>
            <a:ext cx="3294064" cy="2099231"/>
          </a:xfrm>
          <a:prstGeom prst="rect">
            <a:avLst/>
          </a:prstGeom>
        </p:spPr>
      </p:pic>
      <p:pic>
        <p:nvPicPr>
          <p:cNvPr id="42" name="Picture 18">
            <a:extLst>
              <a:ext uri="{FF2B5EF4-FFF2-40B4-BE49-F238E27FC236}">
                <a16:creationId xmlns:a16="http://schemas.microsoft.com/office/drawing/2014/main" id="{03C5C9E7-B8AE-50DE-9056-0F91430C6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13" r="380" b="1219"/>
          <a:stretch/>
        </p:blipFill>
        <p:spPr>
          <a:xfrm>
            <a:off x="8583839" y="4637316"/>
            <a:ext cx="3293193" cy="2090540"/>
          </a:xfrm>
          <a:prstGeom prst="rect">
            <a:avLst/>
          </a:prstGeom>
        </p:spPr>
      </p:pic>
      <p:pic>
        <p:nvPicPr>
          <p:cNvPr id="43" name="Picture 17">
            <a:extLst>
              <a:ext uri="{FF2B5EF4-FFF2-40B4-BE49-F238E27FC236}">
                <a16:creationId xmlns:a16="http://schemas.microsoft.com/office/drawing/2014/main" id="{05EC167E-19F2-4B3F-B4F9-918962B2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8" b="-574"/>
          <a:stretch/>
        </p:blipFill>
        <p:spPr>
          <a:xfrm>
            <a:off x="8582969" y="2563663"/>
            <a:ext cx="3294065" cy="209923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E11F08-DEC3-EE69-3A6C-9E98334509E6}"/>
              </a:ext>
            </a:extLst>
          </p:cNvPr>
          <p:cNvCxnSpPr>
            <a:cxnSpLocks/>
          </p:cNvCxnSpPr>
          <p:nvPr/>
        </p:nvCxnSpPr>
        <p:spPr>
          <a:xfrm flipH="1">
            <a:off x="2877662" y="2031101"/>
            <a:ext cx="5286805" cy="506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8D561B-CC89-D2C8-E43A-8D9FC2AE5B94}"/>
              </a:ext>
            </a:extLst>
          </p:cNvPr>
          <p:cNvSpPr txBox="1"/>
          <p:nvPr/>
        </p:nvSpPr>
        <p:spPr>
          <a:xfrm>
            <a:off x="7824071" y="1474554"/>
            <a:ext cx="27432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       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8 +  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</a:t>
            </a:r>
            <a:endParaRPr lang="en-US" sz="20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ar-EG" sz="2000" b="1" dirty="0">
                <a:solidFill>
                  <a:schemeClr val="accent1"/>
                </a:solidFill>
                <a:ea typeface="+mn-lt"/>
                <a:cs typeface="+mn-lt"/>
              </a:rPr>
              <a:t>     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MIN: </a:t>
            </a:r>
            <a:r>
              <a:rPr lang="en-US" sz="2000" dirty="0">
                <a:ea typeface="+mn-lt"/>
                <a:cs typeface="+mn-lt"/>
              </a:rPr>
              <a:t>  </a:t>
            </a:r>
            <a:r>
              <a:rPr lang="ar-EG" sz="2000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0 +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8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                </a:t>
            </a:r>
            <a:r>
              <a:rPr lang="en-US" sz="2000" dirty="0">
                <a:ea typeface="+mn-lt"/>
                <a:cs typeface="+mn-lt"/>
              </a:rPr>
              <a:t>16 +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8</a:t>
            </a:r>
            <a:endParaRPr lang="en-US" sz="2000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8B7BF4-F784-1801-176A-C1744A92BB60}"/>
              </a:ext>
            </a:extLst>
          </p:cNvPr>
          <p:cNvSpPr/>
          <p:nvPr/>
        </p:nvSpPr>
        <p:spPr>
          <a:xfrm>
            <a:off x="8879975" y="1810286"/>
            <a:ext cx="676275" cy="3429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EEA8C2-2F44-8B6E-9C6C-3A059719AB4D}"/>
              </a:ext>
            </a:extLst>
          </p:cNvPr>
          <p:cNvCxnSpPr>
            <a:cxnSpLocks/>
          </p:cNvCxnSpPr>
          <p:nvPr/>
        </p:nvCxnSpPr>
        <p:spPr>
          <a:xfrm>
            <a:off x="9556250" y="1662858"/>
            <a:ext cx="542740" cy="178417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FE3833-3F8C-D0DC-0BBA-1739BDECD22B}"/>
              </a:ext>
            </a:extLst>
          </p:cNvPr>
          <p:cNvCxnSpPr>
            <a:cxnSpLocks/>
          </p:cNvCxnSpPr>
          <p:nvPr/>
        </p:nvCxnSpPr>
        <p:spPr>
          <a:xfrm>
            <a:off x="9499617" y="2002997"/>
            <a:ext cx="1976753" cy="144403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EDA584-AB7C-DD34-CCC5-5AB1C8E5035F}"/>
              </a:ext>
            </a:extLst>
          </p:cNvPr>
          <p:cNvCxnSpPr>
            <a:cxnSpLocks/>
          </p:cNvCxnSpPr>
          <p:nvPr/>
        </p:nvCxnSpPr>
        <p:spPr>
          <a:xfrm>
            <a:off x="9523740" y="2386537"/>
            <a:ext cx="435789" cy="18852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529561E-1065-28CC-2C73-CADCB919BD12}"/>
              </a:ext>
            </a:extLst>
          </p:cNvPr>
          <p:cNvSpPr/>
          <p:nvPr/>
        </p:nvSpPr>
        <p:spPr>
          <a:xfrm>
            <a:off x="7970876" y="2566818"/>
            <a:ext cx="658314" cy="416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36E1988-62A3-2CFA-7B6A-51C8B8DDA5BD}"/>
              </a:ext>
            </a:extLst>
          </p:cNvPr>
          <p:cNvSpPr/>
          <p:nvPr/>
        </p:nvSpPr>
        <p:spPr>
          <a:xfrm>
            <a:off x="11256753" y="508000"/>
            <a:ext cx="620280" cy="2080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69F60D-8E03-9770-4BFA-27C3CC0A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A5B31B-B13D-3828-4CF9-041388B4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C6A62-A664-04CD-0484-5154C9A07E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F29FFFA-AC31-839A-A4F0-C4AECE57B93C}"/>
              </a:ext>
            </a:extLst>
          </p:cNvPr>
          <p:cNvSpPr txBox="1">
            <a:spLocks/>
          </p:cNvSpPr>
          <p:nvPr/>
        </p:nvSpPr>
        <p:spPr>
          <a:xfrm>
            <a:off x="602309" y="130144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4FA4B6D7-4804-1B3D-8418-F4A1F7C2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11670"/>
              </p:ext>
            </p:extLst>
          </p:nvPr>
        </p:nvGraphicFramePr>
        <p:xfrm>
          <a:off x="607538" y="1641773"/>
          <a:ext cx="6870114" cy="48008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3346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6001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6001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73558E1-42C0-768F-C177-8808B55322E6}"/>
              </a:ext>
            </a:extLst>
          </p:cNvPr>
          <p:cNvSpPr txBox="1"/>
          <p:nvPr/>
        </p:nvSpPr>
        <p:spPr>
          <a:xfrm>
            <a:off x="498427" y="1078083"/>
            <a:ext cx="7346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G      T      C      A      G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E6ADCC-02F9-C991-90D9-BD2CB1192D47}"/>
              </a:ext>
            </a:extLst>
          </p:cNvPr>
          <p:cNvSpPr txBox="1"/>
          <p:nvPr/>
        </p:nvSpPr>
        <p:spPr>
          <a:xfrm>
            <a:off x="183277" y="153597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0A835-99A3-D813-FEB1-2D290A534E7D}"/>
              </a:ext>
            </a:extLst>
          </p:cNvPr>
          <p:cNvSpPr txBox="1"/>
          <p:nvPr/>
        </p:nvSpPr>
        <p:spPr>
          <a:xfrm>
            <a:off x="186539" y="2121481"/>
            <a:ext cx="7407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D7BAA0-C3ED-B3AE-BE36-19816F75F9AB}"/>
              </a:ext>
            </a:extLst>
          </p:cNvPr>
          <p:cNvSpPr txBox="1"/>
          <p:nvPr/>
        </p:nvSpPr>
        <p:spPr>
          <a:xfrm>
            <a:off x="183277" y="277583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E7D6C2-9E6D-434C-2F16-42AB9F5D5C7C}"/>
              </a:ext>
            </a:extLst>
          </p:cNvPr>
          <p:cNvSpPr txBox="1"/>
          <p:nvPr/>
        </p:nvSpPr>
        <p:spPr>
          <a:xfrm>
            <a:off x="148700" y="335712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E8901-06DD-41A0-7C6F-E3BE542BB1F8}"/>
              </a:ext>
            </a:extLst>
          </p:cNvPr>
          <p:cNvSpPr txBox="1"/>
          <p:nvPr/>
        </p:nvSpPr>
        <p:spPr>
          <a:xfrm>
            <a:off x="187192" y="406366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554B1-9F5A-69AD-E7E8-78D71FEAB606}"/>
              </a:ext>
            </a:extLst>
          </p:cNvPr>
          <p:cNvSpPr txBox="1"/>
          <p:nvPr/>
        </p:nvSpPr>
        <p:spPr>
          <a:xfrm>
            <a:off x="152615" y="464495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EC096-1ADF-B6B8-F8C4-3494621A62AC}"/>
              </a:ext>
            </a:extLst>
          </p:cNvPr>
          <p:cNvSpPr txBox="1"/>
          <p:nvPr/>
        </p:nvSpPr>
        <p:spPr>
          <a:xfrm>
            <a:off x="149353" y="522624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4DE1E4-D01E-515D-F75F-903FBE066734}"/>
              </a:ext>
            </a:extLst>
          </p:cNvPr>
          <p:cNvSpPr txBox="1"/>
          <p:nvPr/>
        </p:nvSpPr>
        <p:spPr>
          <a:xfrm>
            <a:off x="146091" y="590147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pic>
        <p:nvPicPr>
          <p:cNvPr id="44" name="Picture 16" descr="Text&#10;&#10;Description automatically generated">
            <a:extLst>
              <a:ext uri="{FF2B5EF4-FFF2-40B4-BE49-F238E27FC236}">
                <a16:creationId xmlns:a16="http://schemas.microsoft.com/office/drawing/2014/main" id="{6221211B-4635-1479-DD84-5069D2F7B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29" r="8778" b="-642"/>
          <a:stretch/>
        </p:blipFill>
        <p:spPr>
          <a:xfrm>
            <a:off x="8873991" y="166055"/>
            <a:ext cx="3294064" cy="2099231"/>
          </a:xfrm>
          <a:prstGeom prst="rect">
            <a:avLst/>
          </a:prstGeom>
        </p:spPr>
      </p:pic>
      <p:pic>
        <p:nvPicPr>
          <p:cNvPr id="45" name="Picture 18">
            <a:extLst>
              <a:ext uri="{FF2B5EF4-FFF2-40B4-BE49-F238E27FC236}">
                <a16:creationId xmlns:a16="http://schemas.microsoft.com/office/drawing/2014/main" id="{C14C0433-2859-D890-E5B2-38E1480C5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13" r="380" b="1219"/>
          <a:stretch/>
        </p:blipFill>
        <p:spPr>
          <a:xfrm>
            <a:off x="8888327" y="4354356"/>
            <a:ext cx="3278028" cy="2229374"/>
          </a:xfrm>
          <a:prstGeom prst="rect">
            <a:avLst/>
          </a:prstGeom>
        </p:spPr>
      </p:pic>
      <p:pic>
        <p:nvPicPr>
          <p:cNvPr id="46" name="Picture 17">
            <a:extLst>
              <a:ext uri="{FF2B5EF4-FFF2-40B4-BE49-F238E27FC236}">
                <a16:creationId xmlns:a16="http://schemas.microsoft.com/office/drawing/2014/main" id="{D5FE51BC-9EBD-BB18-B0FE-1FBA830C2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8" b="-574"/>
          <a:stretch/>
        </p:blipFill>
        <p:spPr>
          <a:xfrm>
            <a:off x="8882450" y="2265285"/>
            <a:ext cx="3294065" cy="209923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03501DB-4FCB-CFA7-A66E-44A893E20CD1}"/>
              </a:ext>
            </a:extLst>
          </p:cNvPr>
          <p:cNvSpPr txBox="1"/>
          <p:nvPr/>
        </p:nvSpPr>
        <p:spPr>
          <a:xfrm>
            <a:off x="7612287" y="2092309"/>
            <a:ext cx="13763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Fill the matrix cells using same method</a:t>
            </a:r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A90CC-819D-6C07-5B93-FBC9A6ADB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DE3EC8-E25F-A018-D406-0B4072BF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9" y="130144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F30C-B948-6B8F-08C2-46065AE037EF}"/>
              </a:ext>
            </a:extLst>
          </p:cNvPr>
          <p:cNvSpPr txBox="1"/>
          <p:nvPr/>
        </p:nvSpPr>
        <p:spPr>
          <a:xfrm>
            <a:off x="638843" y="1618197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7E5D1-B427-E797-1742-8578D6DF82F6}"/>
              </a:ext>
            </a:extLst>
          </p:cNvPr>
          <p:cNvSpPr txBox="1"/>
          <p:nvPr/>
        </p:nvSpPr>
        <p:spPr>
          <a:xfrm>
            <a:off x="642757" y="2217097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3A771E3-414B-8FD3-24D8-6F6209E5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02062"/>
              </p:ext>
            </p:extLst>
          </p:nvPr>
        </p:nvGraphicFramePr>
        <p:xfrm>
          <a:off x="1209951" y="1604756"/>
          <a:ext cx="7124544" cy="49889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1616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6236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2E66FD-B1B6-7D9E-58AC-C2F117CAF78B}"/>
              </a:ext>
            </a:extLst>
          </p:cNvPr>
          <p:cNvSpPr txBox="1"/>
          <p:nvPr/>
        </p:nvSpPr>
        <p:spPr>
          <a:xfrm>
            <a:off x="639495" y="2871452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3B05A-174A-8F91-2965-400D5D49D14A}"/>
              </a:ext>
            </a:extLst>
          </p:cNvPr>
          <p:cNvSpPr txBox="1"/>
          <p:nvPr/>
        </p:nvSpPr>
        <p:spPr>
          <a:xfrm>
            <a:off x="604918" y="3452738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92523-983B-914A-4A07-18ECB87B5730}"/>
              </a:ext>
            </a:extLst>
          </p:cNvPr>
          <p:cNvSpPr txBox="1"/>
          <p:nvPr/>
        </p:nvSpPr>
        <p:spPr>
          <a:xfrm>
            <a:off x="643410" y="4159284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43B6A-07B0-60C5-88E1-5015A3B9DA23}"/>
              </a:ext>
            </a:extLst>
          </p:cNvPr>
          <p:cNvSpPr txBox="1"/>
          <p:nvPr/>
        </p:nvSpPr>
        <p:spPr>
          <a:xfrm>
            <a:off x="608833" y="4740570"/>
            <a:ext cx="4190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7D8C7-0F89-293F-7CDD-96B13DEE2601}"/>
              </a:ext>
            </a:extLst>
          </p:cNvPr>
          <p:cNvSpPr txBox="1"/>
          <p:nvPr/>
        </p:nvSpPr>
        <p:spPr>
          <a:xfrm>
            <a:off x="605571" y="5302806"/>
            <a:ext cx="504824" cy="603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5BBF8-6BA5-A1CB-2FE9-4A05C5886C25}"/>
              </a:ext>
            </a:extLst>
          </p:cNvPr>
          <p:cNvSpPr txBox="1"/>
          <p:nvPr/>
        </p:nvSpPr>
        <p:spPr>
          <a:xfrm>
            <a:off x="602309" y="5997087"/>
            <a:ext cx="5048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44999-4EF0-6805-BF05-A99B95B5A454}"/>
              </a:ext>
            </a:extLst>
          </p:cNvPr>
          <p:cNvSpPr txBox="1"/>
          <p:nvPr/>
        </p:nvSpPr>
        <p:spPr>
          <a:xfrm>
            <a:off x="8839967" y="461852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Backtracking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E404C-D918-5DDA-6351-E6877BEA8B28}"/>
              </a:ext>
            </a:extLst>
          </p:cNvPr>
          <p:cNvCxnSpPr/>
          <p:nvPr/>
        </p:nvCxnSpPr>
        <p:spPr>
          <a:xfrm flipH="1" flipV="1">
            <a:off x="1589125" y="1838446"/>
            <a:ext cx="1438275" cy="12477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F6B645-CA16-F9F0-24DC-623D11721A92}"/>
              </a:ext>
            </a:extLst>
          </p:cNvPr>
          <p:cNvCxnSpPr>
            <a:cxnSpLocks/>
          </p:cNvCxnSpPr>
          <p:nvPr/>
        </p:nvCxnSpPr>
        <p:spPr>
          <a:xfrm>
            <a:off x="2998674" y="3094872"/>
            <a:ext cx="971550" cy="19050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638B0-883C-E342-A66E-552AB18206E1}"/>
              </a:ext>
            </a:extLst>
          </p:cNvPr>
          <p:cNvCxnSpPr/>
          <p:nvPr/>
        </p:nvCxnSpPr>
        <p:spPr>
          <a:xfrm>
            <a:off x="3941816" y="3133858"/>
            <a:ext cx="4086225" cy="3152775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8AAE64-DC3D-9128-CCD9-489D7EDCA336}"/>
              </a:ext>
            </a:extLst>
          </p:cNvPr>
          <p:cNvSpPr txBox="1"/>
          <p:nvPr/>
        </p:nvSpPr>
        <p:spPr>
          <a:xfrm>
            <a:off x="1209951" y="1015181"/>
            <a:ext cx="7346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G      T      C      A      G </a:t>
            </a:r>
          </a:p>
        </p:txBody>
      </p:sp>
    </p:spTree>
    <p:extLst>
      <p:ext uri="{BB962C8B-B14F-4D97-AF65-F5344CB8AC3E}">
        <p14:creationId xmlns:p14="http://schemas.microsoft.com/office/powerpoint/2010/main" val="33313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534D4-788C-F4D9-A65A-EFAD2300E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09F82-0B66-30A0-BE90-89B2CAFD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9" y="187882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 of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4E49E-81EA-8700-4351-B547A04E15B9}"/>
              </a:ext>
            </a:extLst>
          </p:cNvPr>
          <p:cNvSpPr txBox="1"/>
          <p:nvPr/>
        </p:nvSpPr>
        <p:spPr>
          <a:xfrm>
            <a:off x="1054413" y="865013"/>
            <a:ext cx="74822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∈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C      A      G     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G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     T      C      A      G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937C4-4E0E-E40E-4CC5-897FF4AC780C}"/>
              </a:ext>
            </a:extLst>
          </p:cNvPr>
          <p:cNvSpPr txBox="1"/>
          <p:nvPr/>
        </p:nvSpPr>
        <p:spPr>
          <a:xfrm>
            <a:off x="435288" y="1488053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∈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DEA3F-EEF6-298A-F3AC-F92011CD12FB}"/>
              </a:ext>
            </a:extLst>
          </p:cNvPr>
          <p:cNvSpPr txBox="1"/>
          <p:nvPr/>
        </p:nvSpPr>
        <p:spPr>
          <a:xfrm>
            <a:off x="439202" y="2086953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FEF6C47-75D1-2206-6B40-DB6F72823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87948"/>
              </p:ext>
            </p:extLst>
          </p:nvPr>
        </p:nvGraphicFramePr>
        <p:xfrm>
          <a:off x="1006396" y="1474612"/>
          <a:ext cx="7124544" cy="49889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1616">
                  <a:extLst>
                    <a:ext uri="{9D8B030D-6E8A-4147-A177-3AD203B41FA5}">
                      <a16:colId xmlns:a16="http://schemas.microsoft.com/office/drawing/2014/main" val="3070869657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3984316171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166593144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859698829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818788058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02774140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91287284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723092686"/>
                    </a:ext>
                  </a:extLst>
                </a:gridCol>
                <a:gridCol w="791616">
                  <a:extLst>
                    <a:ext uri="{9D8B030D-6E8A-4147-A177-3AD203B41FA5}">
                      <a16:colId xmlns:a16="http://schemas.microsoft.com/office/drawing/2014/main" val="2169536415"/>
                    </a:ext>
                  </a:extLst>
                </a:gridCol>
              </a:tblGrid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57078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643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56066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6854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60797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8597"/>
                  </a:ext>
                </a:extLst>
              </a:tr>
              <a:tr h="6236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04746"/>
                  </a:ext>
                </a:extLst>
              </a:tr>
              <a:tr h="6236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06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1AE0C0-099F-BC48-14CA-F75DC7C80467}"/>
              </a:ext>
            </a:extLst>
          </p:cNvPr>
          <p:cNvSpPr txBox="1"/>
          <p:nvPr/>
        </p:nvSpPr>
        <p:spPr>
          <a:xfrm>
            <a:off x="435940" y="2741308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18FB6-D31D-2C40-3F2E-97703591608E}"/>
              </a:ext>
            </a:extLst>
          </p:cNvPr>
          <p:cNvSpPr txBox="1"/>
          <p:nvPr/>
        </p:nvSpPr>
        <p:spPr>
          <a:xfrm>
            <a:off x="401363" y="3322594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F7A60-651E-D8A6-6259-733378F2B157}"/>
              </a:ext>
            </a:extLst>
          </p:cNvPr>
          <p:cNvSpPr txBox="1"/>
          <p:nvPr/>
        </p:nvSpPr>
        <p:spPr>
          <a:xfrm>
            <a:off x="439855" y="4029140"/>
            <a:ext cx="4667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4F87B-BA43-AFAE-9730-2BF70E3AB8CB}"/>
              </a:ext>
            </a:extLst>
          </p:cNvPr>
          <p:cNvSpPr txBox="1"/>
          <p:nvPr/>
        </p:nvSpPr>
        <p:spPr>
          <a:xfrm>
            <a:off x="405278" y="4610426"/>
            <a:ext cx="4190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BD55-BE17-505C-80E5-22BE8E3AACA8}"/>
              </a:ext>
            </a:extLst>
          </p:cNvPr>
          <p:cNvSpPr txBox="1"/>
          <p:nvPr/>
        </p:nvSpPr>
        <p:spPr>
          <a:xfrm>
            <a:off x="402016" y="5172662"/>
            <a:ext cx="504824" cy="603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93471-B136-44AF-942D-875FAB9032EA}"/>
              </a:ext>
            </a:extLst>
          </p:cNvPr>
          <p:cNvSpPr txBox="1"/>
          <p:nvPr/>
        </p:nvSpPr>
        <p:spPr>
          <a:xfrm>
            <a:off x="398754" y="5866943"/>
            <a:ext cx="5048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1D5299-D912-0FC8-9A1F-4691CD73213A}"/>
              </a:ext>
            </a:extLst>
          </p:cNvPr>
          <p:cNvCxnSpPr>
            <a:cxnSpLocks/>
          </p:cNvCxnSpPr>
          <p:nvPr/>
        </p:nvCxnSpPr>
        <p:spPr>
          <a:xfrm>
            <a:off x="3738261" y="3003714"/>
            <a:ext cx="4086225" cy="3152775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3DEB50-F4CD-4DA0-1319-8D782104B8ED}"/>
              </a:ext>
            </a:extLst>
          </p:cNvPr>
          <p:cNvCxnSpPr>
            <a:cxnSpLocks/>
          </p:cNvCxnSpPr>
          <p:nvPr/>
        </p:nvCxnSpPr>
        <p:spPr>
          <a:xfrm>
            <a:off x="2795119" y="2964728"/>
            <a:ext cx="971550" cy="19050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FB8409-966E-1445-2F39-46FE06A4BDE1}"/>
              </a:ext>
            </a:extLst>
          </p:cNvPr>
          <p:cNvSpPr txBox="1"/>
          <p:nvPr/>
        </p:nvSpPr>
        <p:spPr>
          <a:xfrm>
            <a:off x="8422005" y="2527452"/>
            <a:ext cx="358584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  A   </a:t>
            </a:r>
            <a:r>
              <a:rPr lang="en-US" sz="3200" b="1" dirty="0">
                <a:solidFill>
                  <a:srgbClr val="FFFF00"/>
                </a:solidFill>
                <a:ea typeface="+mn-lt"/>
                <a:cs typeface="+mn-lt"/>
              </a:rPr>
              <a:t>-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  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G  T  C   </a:t>
            </a:r>
            <a:r>
              <a:rPr lang="en-US" sz="3200" b="1" dirty="0">
                <a:solidFill>
                  <a:srgbClr val="FFFF00"/>
                </a:solidFill>
                <a:ea typeface="+mn-lt"/>
                <a:cs typeface="+mn-lt"/>
              </a:rPr>
              <a:t>A</a:t>
            </a:r>
            <a:r>
              <a:rPr lang="en-US" sz="3200" b="1" dirty="0">
                <a:solidFill>
                  <a:schemeClr val="accent6"/>
                </a:solidFill>
                <a:ea typeface="+mn-lt"/>
                <a:cs typeface="+mn-lt"/>
              </a:rPr>
              <a:t> 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G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b="1" dirty="0">
              <a:solidFill>
                <a:schemeClr val="accent6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F6A80-BD8A-BF82-0057-18B42D187603}"/>
              </a:ext>
            </a:extLst>
          </p:cNvPr>
          <p:cNvCxnSpPr>
            <a:cxnSpLocks/>
          </p:cNvCxnSpPr>
          <p:nvPr/>
        </p:nvCxnSpPr>
        <p:spPr>
          <a:xfrm flipH="1" flipV="1">
            <a:off x="1385570" y="1708302"/>
            <a:ext cx="1438275" cy="12477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46D4D-809A-FD04-8930-39A8A829BE42}"/>
              </a:ext>
            </a:extLst>
          </p:cNvPr>
          <p:cNvSpPr txBox="1"/>
          <p:nvPr/>
        </p:nvSpPr>
        <p:spPr>
          <a:xfrm>
            <a:off x="8462645" y="3489477"/>
            <a:ext cx="3667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  A  </a:t>
            </a:r>
            <a:r>
              <a:rPr lang="en-US" sz="3200" b="1" dirty="0">
                <a:solidFill>
                  <a:srgbClr val="FFFF00"/>
                </a:solidFill>
              </a:rPr>
              <a:t>G</a:t>
            </a:r>
            <a:r>
              <a:rPr lang="en-US" sz="3200" b="1" dirty="0">
                <a:solidFill>
                  <a:srgbClr val="70AD47"/>
                </a:solidFill>
              </a:rPr>
              <a:t>  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G</a:t>
            </a:r>
            <a:r>
              <a:rPr lang="en-US" sz="3200" b="1" dirty="0">
                <a:solidFill>
                  <a:schemeClr val="bg1"/>
                </a:solidFill>
              </a:rPr>
              <a:t>  T  C  </a:t>
            </a:r>
            <a:r>
              <a:rPr lang="en-US" sz="3200" b="1" dirty="0">
                <a:solidFill>
                  <a:srgbClr val="FFFF00"/>
                </a:solidFill>
              </a:rPr>
              <a:t>G</a:t>
            </a:r>
            <a:r>
              <a:rPr lang="en-US" sz="3200" b="1" dirty="0">
                <a:solidFill>
                  <a:srgbClr val="70AD47"/>
                </a:solidFill>
              </a:rPr>
              <a:t>  </a:t>
            </a:r>
            <a:r>
              <a:rPr lang="en-US" sz="3200" b="1" dirty="0">
                <a:solidFill>
                  <a:schemeClr val="bg1"/>
                </a:solidFill>
              </a:rPr>
              <a:t>G</a:t>
            </a:r>
            <a:r>
              <a:rPr lang="en-US" sz="3200" dirty="0">
                <a:cs typeface="Calibri"/>
              </a:rPr>
              <a:t>​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F7F8C-FC01-7867-4AF5-A5A2F75BCD37}"/>
              </a:ext>
            </a:extLst>
          </p:cNvPr>
          <p:cNvSpPr txBox="1"/>
          <p:nvPr/>
        </p:nvSpPr>
        <p:spPr>
          <a:xfrm>
            <a:off x="10672445" y="3908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cs typeface="Calibri"/>
              </a:rPr>
              <a:t>       +2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</a:rPr>
              <a:t>(transition)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3709C-E101-8683-E925-22CC20A997BF}"/>
              </a:ext>
            </a:extLst>
          </p:cNvPr>
          <p:cNvSpPr txBox="1"/>
          <p:nvPr/>
        </p:nvSpPr>
        <p:spPr>
          <a:xfrm>
            <a:off x="9243695" y="3908577"/>
            <a:ext cx="1221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cs typeface="Segoe UI"/>
              </a:rPr>
              <a:t> +8</a:t>
            </a:r>
          </a:p>
          <a:p>
            <a:r>
              <a:rPr lang="en-US" dirty="0">
                <a:solidFill>
                  <a:srgbClr val="FFFF00"/>
                </a:solidFill>
                <a:cs typeface="Segoe UI"/>
              </a:rPr>
              <a:t>(gap)​</a:t>
            </a:r>
          </a:p>
        </p:txBody>
      </p:sp>
    </p:spTree>
    <p:extLst>
      <p:ext uri="{BB962C8B-B14F-4D97-AF65-F5344CB8AC3E}">
        <p14:creationId xmlns:p14="http://schemas.microsoft.com/office/powerpoint/2010/main" val="138787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192</TotalTime>
  <Words>806</Words>
  <Application>Microsoft Office PowerPoint</Application>
  <PresentationFormat>Widescreen</PresentationFormat>
  <Paragraphs>385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Constantia</vt:lpstr>
      <vt:lpstr>Harlow Solid Italic</vt:lpstr>
      <vt:lpstr>Rockwell</vt:lpstr>
      <vt:lpstr>Sitka Heading</vt:lpstr>
      <vt:lpstr>Tahoma</vt:lpstr>
      <vt:lpstr>Wingdings</vt:lpstr>
      <vt:lpstr>Office Theme</vt:lpstr>
      <vt:lpstr>Global Alignment</vt:lpstr>
      <vt:lpstr>What is Global Alignment?</vt:lpstr>
      <vt:lpstr>What is used for ?</vt:lpstr>
      <vt:lpstr>Example of Algorithm</vt:lpstr>
      <vt:lpstr>Example of Algorithm</vt:lpstr>
      <vt:lpstr>Example of Algorithm</vt:lpstr>
      <vt:lpstr>PowerPoint Presentation</vt:lpstr>
      <vt:lpstr>Example of Algorithm</vt:lpstr>
      <vt:lpstr>Example of Algorithm</vt:lpstr>
      <vt:lpstr> Scoring matrix rules</vt:lpstr>
      <vt:lpstr>Scoring matrix rules</vt:lpstr>
      <vt:lpstr> applying backtracking as shown below: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Alignment</dc:title>
  <dc:creator>بسنت محمد توفيق احمد عبدالجليل</dc:creator>
  <cp:lastModifiedBy>mahmoud khaled helmy abo elmagd</cp:lastModifiedBy>
  <cp:revision>4</cp:revision>
  <dcterms:created xsi:type="dcterms:W3CDTF">2022-05-29T22:40:45Z</dcterms:created>
  <dcterms:modified xsi:type="dcterms:W3CDTF">2023-06-08T22:51:32Z</dcterms:modified>
</cp:coreProperties>
</file>