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6" roundtripDataSignature="AMtx7mjIpYT/pZWN8nxQk9DRELbHe0EZ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9725"/>
    <p:restoredTop sz="92934"/>
  </p:normalViewPr>
  <p:slideViewPr>
    <p:cSldViewPr snapToGrid="0">
      <p:cViewPr varScale="1">
        <p:scale>
          <a:sx n="102" d="100"/>
          <a:sy n="102" d="100"/>
        </p:scale>
        <p:origin x="71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6" Type="http://customschemas.google.com/relationships/presentationmetadata" Target="metadata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332ba2994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g6332ba299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332ba2994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g6332ba299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332ba2994_0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g6332ba299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332ba2994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g6332ba299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332ba2994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6332ba2994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239777d1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g6239777d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239777d14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g6239777d1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332ba2994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g6332ba2994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239777d1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239777d14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6239777d14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332ba2994_0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g6332ba2994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332ba2994_0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6332ba299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332ba2994_0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g6332ba2994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332ba2994_0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g6332ba2994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332ba2994_0_1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g6332ba2994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332ba2994_0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g6332ba2994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332ba2994_0_1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" name="Google Shape;272;g6332ba299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332ba2994_0_1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g6332ba2994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332ba2994_0_1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6" name="Google Shape;286;g6332ba2994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332ba2994_0_1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g6332ba2994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0" name="Google Shape;30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332ba2994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g6332ba299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332ba2994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6332ba299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332ba2994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g6332ba299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32ba2994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g6332ba299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332ba2994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g6332ba299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208dd497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6208dd497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5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472440" y="3324966"/>
            <a:ext cx="11247120" cy="975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fr-FR" sz="3600" dirty="0" smtClean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3000" dirty="0"/>
              <a:t>Connexion à la base de données - JDBC</a:t>
            </a:r>
            <a:endParaRPr sz="3000" dirty="0"/>
          </a:p>
        </p:txBody>
      </p:sp>
      <p:sp>
        <p:nvSpPr>
          <p:cNvPr id="91" name="Google Shape;91;p1"/>
          <p:cNvSpPr txBox="1"/>
          <p:nvPr/>
        </p:nvSpPr>
        <p:spPr>
          <a:xfrm>
            <a:off x="580913" y="5201779"/>
            <a:ext cx="2938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ESPRIT - UP JAVA</a:t>
            </a:r>
            <a:endParaRPr sz="1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8641264" y="5212349"/>
            <a:ext cx="33025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Année universitaire 2019/2020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600200" y="2863299"/>
            <a:ext cx="883539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 d’intégration GL </a:t>
            </a:r>
            <a:r>
              <a:rPr lang="fr-FR" sz="3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WEB MOBILE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JDBC: Mise en place</a:t>
            </a:r>
            <a:endParaRPr b="1"/>
          </a:p>
        </p:txBody>
      </p:sp>
      <p:sp>
        <p:nvSpPr>
          <p:cNvPr id="159" name="Google Shape;15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  <p:sp>
        <p:nvSpPr>
          <p:cNvPr id="160" name="Google Shape;160;p7"/>
          <p:cNvSpPr txBox="1"/>
          <p:nvPr/>
        </p:nvSpPr>
        <p:spPr>
          <a:xfrm>
            <a:off x="944400" y="1907400"/>
            <a:ext cx="10303200" cy="3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Importer le package en </a:t>
            </a:r>
            <a:r>
              <a:rPr lang="fr-FR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java.sql.*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Etablir la connexion au SGBD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Créer une requête (ou instruction SQL)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Exécuter la requête</a:t>
            </a:r>
            <a:endParaRPr sz="28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332ba2994_0_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JDBC: Mise en place</a:t>
            </a:r>
            <a:endParaRPr b="1"/>
          </a:p>
        </p:txBody>
      </p:sp>
      <p:sp>
        <p:nvSpPr>
          <p:cNvPr id="166" name="Google Shape;166;g6332ba2994_0_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  <p:sp>
        <p:nvSpPr>
          <p:cNvPr id="167" name="Google Shape;167;g6332ba2994_0_50"/>
          <p:cNvSpPr txBox="1"/>
          <p:nvPr/>
        </p:nvSpPr>
        <p:spPr>
          <a:xfrm>
            <a:off x="838200" y="1690825"/>
            <a:ext cx="10089000" cy="16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-FR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Etape 1 :Base de données MySQL</a:t>
            </a: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Créer une base mysql ‘esprit’ et une table personne (avec 3 champs: id, nom et prenom)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168" name="Google Shape;168;g6332ba2994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838" y="3957100"/>
            <a:ext cx="7934325" cy="2581275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332ba2994_0_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JDBC: Mise en place</a:t>
            </a:r>
            <a:endParaRPr b="1"/>
          </a:p>
        </p:txBody>
      </p:sp>
      <p:sp>
        <p:nvSpPr>
          <p:cNvPr id="174" name="Google Shape;174;g6332ba2994_0_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  <p:sp>
        <p:nvSpPr>
          <p:cNvPr id="175" name="Google Shape;175;g6332ba2994_0_60"/>
          <p:cNvSpPr txBox="1"/>
          <p:nvPr/>
        </p:nvSpPr>
        <p:spPr>
          <a:xfrm>
            <a:off x="228600" y="2148025"/>
            <a:ext cx="8382000" cy="16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-FR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Etape 2 : MySQL JDBC Driver</a:t>
            </a: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Dans le volet </a:t>
            </a:r>
            <a:r>
              <a:rPr lang="fr-FR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Projects</a:t>
            </a: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cliquez du bouton droit sur </a:t>
            </a:r>
            <a:r>
              <a:rPr lang="fr-FR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Libraries </a:t>
            </a: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 choisissez </a:t>
            </a:r>
            <a:r>
              <a:rPr lang="fr-FR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Library</a:t>
            </a: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dans le menu. La boîte de dialogue </a:t>
            </a:r>
            <a:r>
              <a:rPr lang="fr-FR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Library</a:t>
            </a: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s’affiche. Sélectionnez la bibliothèque </a:t>
            </a:r>
            <a:r>
              <a:rPr lang="fr-FR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 JDBC Driver</a:t>
            </a: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 validez en cliquant sur </a:t>
            </a:r>
            <a:r>
              <a:rPr lang="fr-FR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Library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g6332ba2994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0600" y="2408700"/>
            <a:ext cx="3322875" cy="3608715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332ba2994_0_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JDBC: Mise en place</a:t>
            </a:r>
            <a:endParaRPr b="1"/>
          </a:p>
        </p:txBody>
      </p:sp>
      <p:sp>
        <p:nvSpPr>
          <p:cNvPr id="182" name="Google Shape;182;g6332ba2994_0_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  <p:sp>
        <p:nvSpPr>
          <p:cNvPr id="183" name="Google Shape;183;g6332ba2994_0_70"/>
          <p:cNvSpPr txBox="1"/>
          <p:nvPr/>
        </p:nvSpPr>
        <p:spPr>
          <a:xfrm>
            <a:off x="228600" y="1767025"/>
            <a:ext cx="11613000" cy="16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-FR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Etape 3 : Etablir une connexion</a:t>
            </a: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Création d’un objet de type </a:t>
            </a:r>
            <a:r>
              <a:rPr lang="fr-FR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 </a:t>
            </a: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conn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 = </a:t>
            </a:r>
            <a:r>
              <a:rPr lang="fr-FR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DriverManager</a:t>
            </a: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.getConnection(url, user, pwd);</a:t>
            </a: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-FR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Etape 4 : Traiter les exceptions</a:t>
            </a: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SQLException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332ba2994_0_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JDBC: Mise en place</a:t>
            </a:r>
            <a:endParaRPr b="1"/>
          </a:p>
        </p:txBody>
      </p:sp>
      <p:sp>
        <p:nvSpPr>
          <p:cNvPr id="189" name="Google Shape;189;g6332ba2994_0_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  <p:sp>
        <p:nvSpPr>
          <p:cNvPr id="190" name="Google Shape;190;g6332ba2994_0_79"/>
          <p:cNvSpPr txBox="1"/>
          <p:nvPr/>
        </p:nvSpPr>
        <p:spPr>
          <a:xfrm>
            <a:off x="228600" y="1767025"/>
            <a:ext cx="11613000" cy="16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-FR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Etape 5 : Les attributs de connexion</a:t>
            </a: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url = "jdbc:mysql://localhost:3306/esprit";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user = "root";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pwd = "";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 conn;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ste;</a:t>
            </a:r>
            <a:endParaRPr sz="2600">
              <a:solidFill>
                <a:srgbClr val="7F7F7F"/>
              </a:solidFill>
            </a:endParaRPr>
          </a:p>
          <a:p>
            <a:pPr marL="13716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332ba2994_0_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JDBC: Création d’un statement</a:t>
            </a:r>
            <a:endParaRPr b="1"/>
          </a:p>
        </p:txBody>
      </p:sp>
      <p:sp>
        <p:nvSpPr>
          <p:cNvPr id="196" name="Google Shape;196;g6332ba2994_0_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15</a:t>
            </a:fld>
            <a:endParaRPr/>
          </a:p>
        </p:txBody>
      </p:sp>
      <p:sp>
        <p:nvSpPr>
          <p:cNvPr id="197" name="Google Shape;197;g6332ba2994_0_86"/>
          <p:cNvSpPr txBox="1"/>
          <p:nvPr/>
        </p:nvSpPr>
        <p:spPr>
          <a:xfrm>
            <a:off x="228600" y="1767025"/>
            <a:ext cx="11613000" cy="16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L'interface </a:t>
            </a:r>
            <a:r>
              <a:rPr lang="fr-FR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</a:t>
            </a: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possède les méthodes nécessaires pour réaliser les requêtes sur la base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⇒ 	exécuter des instruction SQL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types de Statement :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</a:t>
            </a: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⇒         	requêtes statiques simples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PreparedStatement </a:t>
            </a: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⇒     	requêtes dynamiques   précompilées</a:t>
            </a:r>
            <a:r>
              <a:rPr lang="fr-FR" sz="2600">
                <a:solidFill>
                  <a:schemeClr val="dk1"/>
                </a:solidFill>
              </a:rPr>
              <a:t> </a:t>
            </a: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239777d14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JDBC: Statement Vs. Prepared Statement</a:t>
            </a:r>
            <a:endParaRPr b="1"/>
          </a:p>
        </p:txBody>
      </p:sp>
      <p:sp>
        <p:nvSpPr>
          <p:cNvPr id="203" name="Google Shape;203;g6239777d14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16</a:t>
            </a:fld>
            <a:endParaRPr/>
          </a:p>
        </p:txBody>
      </p:sp>
      <p:sp>
        <p:nvSpPr>
          <p:cNvPr id="204" name="Google Shape;204;g6239777d14_0_0"/>
          <p:cNvSpPr txBox="1"/>
          <p:nvPr/>
        </p:nvSpPr>
        <p:spPr>
          <a:xfrm>
            <a:off x="838200" y="1690825"/>
            <a:ext cx="108708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Lors de l'envoi d'une requête pour exécution 4 étapes doivent être faites 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 de la requête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compilation de la requête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optimisation de la requête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exécution de la requête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⇒ et ceci même si cette requête est la même que la précédente !! Or les 3 premières étapes ont déjà été effectuées dans ce cas.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239777d14_0_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JDBC: Statement Vs. Prepared Statement</a:t>
            </a:r>
            <a:endParaRPr b="1"/>
          </a:p>
        </p:txBody>
      </p:sp>
      <p:sp>
        <p:nvSpPr>
          <p:cNvPr id="210" name="Google Shape;210;g6239777d14_0_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17</a:t>
            </a:fld>
            <a:endParaRPr/>
          </a:p>
        </p:txBody>
      </p:sp>
      <p:sp>
        <p:nvSpPr>
          <p:cNvPr id="211" name="Google Shape;211;g6239777d14_0_9"/>
          <p:cNvSpPr txBox="1"/>
          <p:nvPr/>
        </p:nvSpPr>
        <p:spPr>
          <a:xfrm>
            <a:off x="838200" y="1919425"/>
            <a:ext cx="10642200" cy="44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bases de données définissent la notion de requête préparée, requête où les 3 premières étapes ne sont effectuées qu'une seule fois.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JDBC propose l'interface </a:t>
            </a:r>
            <a:r>
              <a:rPr lang="fr-FR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PreparedStatement </a:t>
            </a: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 modéliser cette notion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332ba2994_0_9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JDBC: Création d’un statement</a:t>
            </a:r>
            <a:endParaRPr b="1"/>
          </a:p>
        </p:txBody>
      </p:sp>
      <p:sp>
        <p:nvSpPr>
          <p:cNvPr id="217" name="Google Shape;217;g6332ba2994_0_9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18</a:t>
            </a:fld>
            <a:endParaRPr/>
          </a:p>
        </p:txBody>
      </p:sp>
      <p:sp>
        <p:nvSpPr>
          <p:cNvPr id="218" name="Google Shape;218;g6332ba2994_0_93"/>
          <p:cNvSpPr txBox="1"/>
          <p:nvPr/>
        </p:nvSpPr>
        <p:spPr>
          <a:xfrm>
            <a:off x="533400" y="1919425"/>
            <a:ext cx="11613000" cy="23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fr-FR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Créer un STATEMENT</a:t>
            </a: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 = conn.</a:t>
            </a:r>
            <a:r>
              <a:rPr lang="fr-FR" sz="24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createStatement();</a:t>
            </a:r>
            <a:endParaRPr sz="24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fr-FR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Requête SQL d’ajout</a:t>
            </a: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req = </a:t>
            </a:r>
            <a:r>
              <a:rPr lang="fr-FR" sz="2400" i="1">
                <a:solidFill>
                  <a:srgbClr val="E691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"Insert into personne values(12,'Tounsi','Wael')";</a:t>
            </a:r>
            <a:endParaRPr sz="2400" i="1">
              <a:solidFill>
                <a:srgbClr val="E691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fr-FR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Exécuter la Requête</a:t>
            </a: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l" rtl="0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  ste.</a:t>
            </a:r>
            <a:r>
              <a:rPr lang="fr-FR" sz="24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executeUpdate(req) </a:t>
            </a: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⇒     (insert, update, delete)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l" rtl="0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  ste.</a:t>
            </a:r>
            <a:r>
              <a:rPr lang="fr-FR" sz="24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executeQuery(req)  </a:t>
            </a: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⇒    select</a:t>
            </a:r>
            <a:endParaRPr sz="2600">
              <a:solidFill>
                <a:schemeClr val="dk1"/>
              </a:solidFill>
            </a:endParaRPr>
          </a:p>
          <a:p>
            <a:pPr marL="13716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239777d14_0_18"/>
          <p:cNvSpPr txBox="1">
            <a:spLocks noGrp="1"/>
          </p:cNvSpPr>
          <p:nvPr>
            <p:ph type="body" idx="1"/>
          </p:nvPr>
        </p:nvSpPr>
        <p:spPr>
          <a:xfrm>
            <a:off x="549450" y="1801550"/>
            <a:ext cx="27432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fr-FR" sz="2400" u="sng">
                <a:latin typeface="Times New Roman"/>
                <a:ea typeface="Times New Roman"/>
                <a:cs typeface="Times New Roman"/>
                <a:sym typeface="Times New Roman"/>
              </a:rPr>
              <a:t>Créer une classe Personne.java</a:t>
            </a:r>
            <a:endParaRPr/>
          </a:p>
        </p:txBody>
      </p:sp>
      <p:sp>
        <p:nvSpPr>
          <p:cNvPr id="225" name="Google Shape;225;g6239777d14_0_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19</a:t>
            </a:fld>
            <a:endParaRPr/>
          </a:p>
        </p:txBody>
      </p:sp>
      <p:sp>
        <p:nvSpPr>
          <p:cNvPr id="226" name="Google Shape;226;g6239777d14_0_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 Créer une classe Personne</a:t>
            </a:r>
            <a:endParaRPr b="1"/>
          </a:p>
        </p:txBody>
      </p:sp>
      <p:pic>
        <p:nvPicPr>
          <p:cNvPr id="227" name="Google Shape;227;g6239777d14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375" y="1620563"/>
            <a:ext cx="8633701" cy="48655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  <p:grpSp>
        <p:nvGrpSpPr>
          <p:cNvPr id="99" name="Google Shape;99;p4"/>
          <p:cNvGrpSpPr/>
          <p:nvPr/>
        </p:nvGrpSpPr>
        <p:grpSpPr>
          <a:xfrm>
            <a:off x="0" y="1214290"/>
            <a:ext cx="12192000" cy="4254648"/>
            <a:chOff x="-1672473" y="1214290"/>
            <a:chExt cx="12192000" cy="4254648"/>
          </a:xfrm>
        </p:grpSpPr>
        <p:sp>
          <p:nvSpPr>
            <p:cNvPr id="100" name="Google Shape;100;p4"/>
            <p:cNvSpPr/>
            <p:nvPr/>
          </p:nvSpPr>
          <p:spPr>
            <a:xfrm>
              <a:off x="-1672473" y="2565400"/>
              <a:ext cx="12192000" cy="2016125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9"/>
                <a:buFont typeface="Arial"/>
                <a:buNone/>
              </a:pPr>
              <a:endParaRPr sz="3509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1" name="Google Shape;101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49823" y="1214290"/>
              <a:ext cx="3919808" cy="4254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" name="Google Shape;102;p4"/>
          <p:cNvSpPr txBox="1"/>
          <p:nvPr/>
        </p:nvSpPr>
        <p:spPr>
          <a:xfrm>
            <a:off x="123582" y="3155655"/>
            <a:ext cx="82296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fr-FR" sz="36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JDBC</a:t>
            </a: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36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36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332ba2994_0_10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JDBC: Méthodes CRUD</a:t>
            </a:r>
            <a:endParaRPr b="1"/>
          </a:p>
        </p:txBody>
      </p:sp>
      <p:sp>
        <p:nvSpPr>
          <p:cNvPr id="233" name="Google Shape;233;g6332ba2994_0_10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20</a:t>
            </a:fld>
            <a:endParaRPr/>
          </a:p>
        </p:txBody>
      </p:sp>
      <p:sp>
        <p:nvSpPr>
          <p:cNvPr id="234" name="Google Shape;234;g6332ba2994_0_100"/>
          <p:cNvSpPr txBox="1"/>
          <p:nvPr/>
        </p:nvSpPr>
        <p:spPr>
          <a:xfrm>
            <a:off x="533400" y="1919425"/>
            <a:ext cx="11613000" cy="23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Créer une classe </a:t>
            </a:r>
            <a:r>
              <a:rPr lang="fr-FR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ServicePersonne</a:t>
            </a:r>
            <a:r>
              <a:rPr lang="fr-F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 contient   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</a:t>
            </a:r>
            <a:r>
              <a:rPr lang="fr-FR" sz="24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fr-FR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ajouter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(Personne per</a:t>
            </a:r>
            <a:r>
              <a:rPr lang="fr-FR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fr-FR" sz="24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throws</a:t>
            </a:r>
            <a:r>
              <a:rPr lang="fr-FR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SQLException</a:t>
            </a:r>
            <a:r>
              <a:rPr lang="fr-FR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	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-381000">
              <a:lnSpc>
                <a:spcPct val="150000"/>
              </a:lnSpc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</a:t>
            </a:r>
            <a:r>
              <a:rPr lang="fr-FR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updatePrenom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(Personne per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fr-FR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throws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SQLException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-381000">
              <a:lnSpc>
                <a:spcPct val="150000"/>
              </a:lnSpc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</a:t>
            </a:r>
            <a:r>
              <a:rPr lang="fr-FR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fr-FR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id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fr-FR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throws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SQLException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-381000">
              <a:lnSpc>
                <a:spcPct val="150000"/>
              </a:lnSpc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</a:t>
            </a:r>
            <a:r>
              <a:rPr lang="fr-FR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Arraylist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&lt;Personne&gt; </a:t>
            </a:r>
            <a:r>
              <a:rPr lang="fr-FR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afficherAll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</a:t>
            </a:r>
            <a:r>
              <a:rPr lang="fr-FR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throws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SQLException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⇒ Utiliser le </a:t>
            </a:r>
            <a:r>
              <a:rPr lang="fr-FR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ResultSet</a:t>
            </a:r>
            <a:r>
              <a:rPr lang="fr-F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 récupérer le résultat de  </a:t>
            </a:r>
            <a:r>
              <a:rPr lang="fr-FR" sz="2400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executeQuery</a:t>
            </a:r>
            <a:endParaRPr sz="2400" dirty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332ba2994_0_10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JDBC: Fermeture des connexions</a:t>
            </a:r>
            <a:endParaRPr b="1"/>
          </a:p>
        </p:txBody>
      </p:sp>
      <p:sp>
        <p:nvSpPr>
          <p:cNvPr id="240" name="Google Shape;240;g6332ba2994_0_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21</a:t>
            </a:fld>
            <a:endParaRPr/>
          </a:p>
        </p:txBody>
      </p:sp>
      <p:sp>
        <p:nvSpPr>
          <p:cNvPr id="241" name="Google Shape;241;g6332ba2994_0_107"/>
          <p:cNvSpPr txBox="1"/>
          <p:nvPr/>
        </p:nvSpPr>
        <p:spPr>
          <a:xfrm>
            <a:off x="533400" y="1919425"/>
            <a:ext cx="11613000" cy="23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 terminer proprement un traitement, il faut fermer les différents espaces ouverts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resultset.close();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statement.close();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connection.close();</a:t>
            </a:r>
            <a:endParaRPr sz="2600" b="1">
              <a:solidFill>
                <a:schemeClr val="dk1"/>
              </a:solidFill>
            </a:endParaRPr>
          </a:p>
          <a:p>
            <a:pPr marL="13716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l" rtl="0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332ba2994_0_1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 Correspondance Java / BD</a:t>
            </a:r>
            <a:endParaRPr b="1"/>
          </a:p>
        </p:txBody>
      </p:sp>
      <p:sp>
        <p:nvSpPr>
          <p:cNvPr id="247" name="Google Shape;247;g6332ba2994_0_1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22</a:t>
            </a:fld>
            <a:endParaRPr/>
          </a:p>
        </p:txBody>
      </p:sp>
      <p:pic>
        <p:nvPicPr>
          <p:cNvPr id="248" name="Google Shape;248;g6332ba2994_0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300" y="1843225"/>
            <a:ext cx="7753405" cy="43607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332ba2994_0_1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 Requêtes précompilées : PreparedStatemt</a:t>
            </a:r>
            <a:endParaRPr b="1"/>
          </a:p>
        </p:txBody>
      </p:sp>
      <p:sp>
        <p:nvSpPr>
          <p:cNvPr id="254" name="Google Shape;254;g6332ba2994_0_1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23</a:t>
            </a:fld>
            <a:endParaRPr/>
          </a:p>
        </p:txBody>
      </p:sp>
      <p:sp>
        <p:nvSpPr>
          <p:cNvPr id="255" name="Google Shape;255;g6332ba2994_0_122"/>
          <p:cNvSpPr txBox="1"/>
          <p:nvPr/>
        </p:nvSpPr>
        <p:spPr>
          <a:xfrm>
            <a:off x="838200" y="1690825"/>
            <a:ext cx="108708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fr-FR" sz="2400" b="1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PreparedStatemt </a:t>
            </a: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envoie une requête sans paramètres à la base de données: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plus rapide qu’un Statement classique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SGBD n’analyse qu’une seule fois la requête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⇒ requêtes dynamiques précompilées (avec paramètres d’entrée/sortie)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94B6D2"/>
              </a:solidFill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méthode </a:t>
            </a:r>
            <a:r>
              <a:rPr lang="fr-FR" sz="2400" b="1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prepareStatement()</a:t>
            </a: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l’objet Connection crée un PreparedStatement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332ba2994_0_1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 Requêtes précompilées : PreparedStatemt</a:t>
            </a:r>
            <a:endParaRPr b="1"/>
          </a:p>
        </p:txBody>
      </p:sp>
      <p:sp>
        <p:nvSpPr>
          <p:cNvPr id="261" name="Google Shape;261;g6332ba2994_0_1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24</a:t>
            </a:fld>
            <a:endParaRPr/>
          </a:p>
        </p:txBody>
      </p:sp>
      <p:pic>
        <p:nvPicPr>
          <p:cNvPr id="262" name="Google Shape;262;g6332ba2994_0_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738" y="1843225"/>
            <a:ext cx="7970537" cy="43607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332ba2994_0_1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 Insertion</a:t>
            </a:r>
            <a:endParaRPr b="1"/>
          </a:p>
        </p:txBody>
      </p:sp>
      <p:sp>
        <p:nvSpPr>
          <p:cNvPr id="268" name="Google Shape;268;g6332ba2994_0_1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25</a:t>
            </a:fld>
            <a:endParaRPr/>
          </a:p>
        </p:txBody>
      </p:sp>
      <p:pic>
        <p:nvPicPr>
          <p:cNvPr id="269" name="Google Shape;269;g6332ba2994_0_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2138363"/>
            <a:ext cx="8382000" cy="25812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332ba2994_0_1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 Insertion</a:t>
            </a:r>
            <a:endParaRPr b="1"/>
          </a:p>
        </p:txBody>
      </p:sp>
      <p:sp>
        <p:nvSpPr>
          <p:cNvPr id="275" name="Google Shape;275;g6332ba2994_0_1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26</a:t>
            </a:fld>
            <a:endParaRPr/>
          </a:p>
        </p:txBody>
      </p:sp>
      <p:pic>
        <p:nvPicPr>
          <p:cNvPr id="276" name="Google Shape;276;g6332ba2994_0_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2143113"/>
            <a:ext cx="8382000" cy="25717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332ba2994_0_1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 Sélection</a:t>
            </a:r>
            <a:endParaRPr b="1"/>
          </a:p>
        </p:txBody>
      </p:sp>
      <p:sp>
        <p:nvSpPr>
          <p:cNvPr id="282" name="Google Shape;282;g6332ba2994_0_1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27</a:t>
            </a:fld>
            <a:endParaRPr/>
          </a:p>
        </p:txBody>
      </p:sp>
      <p:pic>
        <p:nvPicPr>
          <p:cNvPr id="283" name="Google Shape;283;g6332ba2994_0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2143125"/>
            <a:ext cx="8382000" cy="25717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332ba2994_0_1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 Modification</a:t>
            </a:r>
            <a:endParaRPr b="1"/>
          </a:p>
        </p:txBody>
      </p:sp>
      <p:sp>
        <p:nvSpPr>
          <p:cNvPr id="289" name="Google Shape;289;g6332ba2994_0_1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28</a:t>
            </a:fld>
            <a:endParaRPr/>
          </a:p>
        </p:txBody>
      </p:sp>
      <p:pic>
        <p:nvPicPr>
          <p:cNvPr id="290" name="Google Shape;290;g6332ba2994_0_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2138363"/>
            <a:ext cx="838200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332ba2994_0_16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 Suppression</a:t>
            </a:r>
            <a:endParaRPr b="1"/>
          </a:p>
        </p:txBody>
      </p:sp>
      <p:sp>
        <p:nvSpPr>
          <p:cNvPr id="296" name="Google Shape;296;g6332ba2994_0_1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29</a:t>
            </a:fld>
            <a:endParaRPr/>
          </a:p>
        </p:txBody>
      </p:sp>
      <p:pic>
        <p:nvPicPr>
          <p:cNvPr id="297" name="Google Shape;297;g6332ba2994_0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2538413"/>
            <a:ext cx="8382000" cy="17811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 Avant JDBC...</a:t>
            </a:r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body" idx="1"/>
          </p:nvPr>
        </p:nvSpPr>
        <p:spPr>
          <a:xfrm>
            <a:off x="675550" y="1630475"/>
            <a:ext cx="11240700" cy="4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Avant JDBC, il était difficile d’accéder à des bases de données SQL: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Utilisation de librairies C/C++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Utilisation d'API natives comme ODBC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Problème majeur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             -    dépendance totale avec le SGBD utilisé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>
            <a:spLocks noGrp="1"/>
          </p:cNvSpPr>
          <p:nvPr>
            <p:ph type="title"/>
          </p:nvPr>
        </p:nvSpPr>
        <p:spPr>
          <a:xfrm>
            <a:off x="838200" y="1212589"/>
            <a:ext cx="10515600" cy="1465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r-FR"/>
              <a:t>Merci pour votre attention</a:t>
            </a:r>
            <a:endParaRPr/>
          </a:p>
        </p:txBody>
      </p:sp>
      <p:sp>
        <p:nvSpPr>
          <p:cNvPr id="303" name="Google Shape;303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30</a:t>
            </a:fld>
            <a:endParaRPr/>
          </a:p>
        </p:txBody>
      </p:sp>
      <p:pic>
        <p:nvPicPr>
          <p:cNvPr id="304" name="Google Shape;30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9195" y="2981566"/>
            <a:ext cx="3109189" cy="3374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332ba2994_0_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 SGBD?</a:t>
            </a:r>
            <a:endParaRPr/>
          </a:p>
        </p:txBody>
      </p:sp>
      <p:sp>
        <p:nvSpPr>
          <p:cNvPr id="115" name="Google Shape;115;g6332ba2994_0_14"/>
          <p:cNvSpPr txBox="1">
            <a:spLocks noGrp="1"/>
          </p:cNvSpPr>
          <p:nvPr>
            <p:ph type="body" idx="1"/>
          </p:nvPr>
        </p:nvSpPr>
        <p:spPr>
          <a:xfrm>
            <a:off x="446950" y="2011475"/>
            <a:ext cx="11240700" cy="4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En informatique, un système de gestion de base de données (</a:t>
            </a:r>
            <a:r>
              <a:rPr lang="fr-FR" sz="2400" i="1">
                <a:latin typeface="Times New Roman"/>
                <a:ea typeface="Times New Roman"/>
                <a:cs typeface="Times New Roman"/>
                <a:sym typeface="Times New Roman"/>
              </a:rPr>
              <a:t>abr. SGBD</a:t>
            </a: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) est un logiciel système servant à stocker, à manipuler ou gérer, et à partager des informations dans une base de données, en garantissant la qualité, la pérennité et la confidentialité des informations, tout en cachant la complexité des opérations.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Exp: MySQL, Oracle DataBase, PostgreSQL,etc...</a:t>
            </a:r>
            <a:endParaRPr/>
          </a:p>
        </p:txBody>
      </p:sp>
      <p:sp>
        <p:nvSpPr>
          <p:cNvPr id="116" name="Google Shape;116;g6332ba2994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332ba2994_0_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 JDBC: Java DataBase Connectivity</a:t>
            </a:r>
            <a:endParaRPr/>
          </a:p>
        </p:txBody>
      </p:sp>
      <p:sp>
        <p:nvSpPr>
          <p:cNvPr id="122" name="Google Shape;122;g6332ba2994_0_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  <p:sp>
        <p:nvSpPr>
          <p:cNvPr id="123" name="Google Shape;123;g6332ba2994_0_3"/>
          <p:cNvSpPr txBox="1"/>
          <p:nvPr/>
        </p:nvSpPr>
        <p:spPr>
          <a:xfrm>
            <a:off x="838200" y="1614625"/>
            <a:ext cx="105156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fr-FR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</a:t>
            </a: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d’interaction avec un </a:t>
            </a:r>
            <a:r>
              <a:rPr lang="fr-FR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SGBD </a:t>
            </a: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contenant :</a:t>
            </a:r>
            <a:endParaRPr sz="29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ensemble de classes et d’interfaces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27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Permet de:</a:t>
            </a:r>
            <a:endParaRPr sz="2900">
              <a:solidFill>
                <a:schemeClr val="dk1"/>
              </a:solidFill>
            </a:endParaRPr>
          </a:p>
          <a:p>
            <a:pPr marL="18288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Établir une connexion avec un SGBD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Envoyer des requêtes SQL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Récupérer des résultats de requêtes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fr-FR" sz="2600">
                <a:solidFill>
                  <a:schemeClr val="dk1"/>
                </a:solidFill>
              </a:rPr>
              <a:t>⇒ </a:t>
            </a: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Permettre aux programmeurs Java d’écrire un code indépendant de la base de données et du moyen de connexion utilisé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332ba2994_0_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 JDBC: Java DataBase Connectivity</a:t>
            </a:r>
            <a:endParaRPr/>
          </a:p>
        </p:txBody>
      </p:sp>
      <p:sp>
        <p:nvSpPr>
          <p:cNvPr id="129" name="Google Shape;129;g6332ba2994_0_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  <p:pic>
        <p:nvPicPr>
          <p:cNvPr id="130" name="Google Shape;130;g6332ba2994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238" y="1690825"/>
            <a:ext cx="6867525" cy="46863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332ba2994_0_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 JDBC: Java DataBase Connectivity</a:t>
            </a:r>
            <a:endParaRPr/>
          </a:p>
        </p:txBody>
      </p:sp>
      <p:sp>
        <p:nvSpPr>
          <p:cNvPr id="136" name="Google Shape;136;g6332ba2994_0_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  <p:sp>
        <p:nvSpPr>
          <p:cNvPr id="137" name="Google Shape;137;g6332ba2994_0_38"/>
          <p:cNvSpPr txBox="1"/>
          <p:nvPr/>
        </p:nvSpPr>
        <p:spPr>
          <a:xfrm>
            <a:off x="838200" y="1690825"/>
            <a:ext cx="106062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fr-FR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Drivers</a:t>
            </a: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chaque SGBD utilise un pilote (driver) qui lui est propre et qui permet de convertir les requêtes JDBC dans le langage natif du SGBD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driver est un ensemble de classes qui implantent les interfaces de JDBC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drivers sont le lien entre le programme Java et le SGBD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332ba2994_0_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 JDBC: Java DataBase Connectivity</a:t>
            </a:r>
            <a:endParaRPr/>
          </a:p>
        </p:txBody>
      </p:sp>
      <p:sp>
        <p:nvSpPr>
          <p:cNvPr id="143" name="Google Shape;143;g6332ba2994_0_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  <p:sp>
        <p:nvSpPr>
          <p:cNvPr id="144" name="Google Shape;144;g6332ba2994_0_29"/>
          <p:cNvSpPr txBox="1"/>
          <p:nvPr/>
        </p:nvSpPr>
        <p:spPr>
          <a:xfrm>
            <a:off x="838200" y="1690825"/>
            <a:ext cx="106062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fr-FR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 JDBC</a:t>
            </a: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uniforme permettant un accès homogène aux SGBD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à mettre en œuvre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Indépendant du SGBD support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Supportant les fonctionnalités de base du langage SQL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208dd4978_0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  <p:grpSp>
        <p:nvGrpSpPr>
          <p:cNvPr id="150" name="Google Shape;150;g6208dd4978_0_6"/>
          <p:cNvGrpSpPr/>
          <p:nvPr/>
        </p:nvGrpSpPr>
        <p:grpSpPr>
          <a:xfrm>
            <a:off x="0" y="1214290"/>
            <a:ext cx="12192000" cy="4254648"/>
            <a:chOff x="-1672473" y="1214290"/>
            <a:chExt cx="12192000" cy="4254648"/>
          </a:xfrm>
        </p:grpSpPr>
        <p:sp>
          <p:nvSpPr>
            <p:cNvPr id="151" name="Google Shape;151;g6208dd4978_0_6"/>
            <p:cNvSpPr/>
            <p:nvPr/>
          </p:nvSpPr>
          <p:spPr>
            <a:xfrm>
              <a:off x="-1672473" y="2565400"/>
              <a:ext cx="12192000" cy="2016000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9"/>
                <a:buFont typeface="Arial"/>
                <a:buNone/>
              </a:pPr>
              <a:endParaRPr sz="3509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2" name="Google Shape;152;g6208dd4978_0_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49823" y="1214290"/>
              <a:ext cx="3919808" cy="4254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" name="Google Shape;153;g6208dd4978_0_6"/>
          <p:cNvSpPr txBox="1"/>
          <p:nvPr/>
        </p:nvSpPr>
        <p:spPr>
          <a:xfrm>
            <a:off x="123582" y="3155655"/>
            <a:ext cx="82296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fr-FR" sz="36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Mise en place</a:t>
            </a:r>
            <a:r>
              <a:rPr lang="fr-FR" sz="36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36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̀me1">
  <a:themeElements>
    <a:clrScheme name="Bureau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814</Words>
  <Application>Microsoft Macintosh PowerPoint</Application>
  <PresentationFormat>Grand écran</PresentationFormat>
  <Paragraphs>177</Paragraphs>
  <Slides>30</Slides>
  <Notes>30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4" baseType="lpstr">
      <vt:lpstr>Arial</vt:lpstr>
      <vt:lpstr>Calibri</vt:lpstr>
      <vt:lpstr>Times New Roman</vt:lpstr>
      <vt:lpstr>Thème1</vt:lpstr>
      <vt:lpstr> Connexion à la base de données - JDBC</vt:lpstr>
      <vt:lpstr>Présentation PowerPoint</vt:lpstr>
      <vt:lpstr>   Avant JDBC...</vt:lpstr>
      <vt:lpstr>   SGBD?</vt:lpstr>
      <vt:lpstr>   JDBC: Java DataBase Connectivity</vt:lpstr>
      <vt:lpstr>   JDBC: Java DataBase Connectivity</vt:lpstr>
      <vt:lpstr>   JDBC: Java DataBase Connectivity</vt:lpstr>
      <vt:lpstr>   JDBC: Java DataBase Connectivity</vt:lpstr>
      <vt:lpstr>Présentation PowerPoint</vt:lpstr>
      <vt:lpstr>  JDBC: Mise en place</vt:lpstr>
      <vt:lpstr>  JDBC: Mise en place</vt:lpstr>
      <vt:lpstr>  JDBC: Mise en place</vt:lpstr>
      <vt:lpstr>  JDBC: Mise en place</vt:lpstr>
      <vt:lpstr>  JDBC: Mise en place</vt:lpstr>
      <vt:lpstr>  JDBC: Création d’un statement</vt:lpstr>
      <vt:lpstr>  JDBC: Statement Vs. Prepared Statement</vt:lpstr>
      <vt:lpstr>  JDBC: Statement Vs. Prepared Statement</vt:lpstr>
      <vt:lpstr>  JDBC: Création d’un statement</vt:lpstr>
      <vt:lpstr>   Créer une classe Personne</vt:lpstr>
      <vt:lpstr>  JDBC: Méthodes CRUD</vt:lpstr>
      <vt:lpstr>  JDBC: Fermeture des connexions</vt:lpstr>
      <vt:lpstr>   Correspondance Java / BD</vt:lpstr>
      <vt:lpstr>   Requêtes précompilées : PreparedStatemt</vt:lpstr>
      <vt:lpstr>   Requêtes précompilées : PreparedStatemt</vt:lpstr>
      <vt:lpstr>   Insertion</vt:lpstr>
      <vt:lpstr>   Insertion</vt:lpstr>
      <vt:lpstr>   Sélection</vt:lpstr>
      <vt:lpstr>   Modification</vt:lpstr>
      <vt:lpstr>   Suppression</vt:lpstr>
      <vt:lpstr>Merci pour votre attention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9 : Connexion à la base de données - JDBC</dc:title>
  <dc:creator>Godric</dc:creator>
  <cp:lastModifiedBy>Utilisateur de Microsoft Office</cp:lastModifiedBy>
  <cp:revision>2</cp:revision>
  <dcterms:created xsi:type="dcterms:W3CDTF">2014-06-23T15:10:19Z</dcterms:created>
  <dcterms:modified xsi:type="dcterms:W3CDTF">2020-02-16T13:35:21Z</dcterms:modified>
</cp:coreProperties>
</file>