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62" r:id="rId4"/>
    <p:sldId id="259" r:id="rId5"/>
    <p:sldId id="260"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1/10/2021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2848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129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2329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2028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9107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0750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8428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0819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1862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9150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5828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9917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5530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6340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7068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6140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9490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1/10/2021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016177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ctr" defTabSz="457200" rtl="1"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5140933" y="469900"/>
            <a:ext cx="6573227" cy="5405968"/>
          </a:xfrm>
        </p:spPr>
        <p:txBody>
          <a:bodyPr vert="horz" lIns="91440" tIns="45720" rIns="91440" bIns="45720" rtlCol="0" anchor="ctr">
            <a:normAutofit lnSpcReduction="10000"/>
          </a:bodyPr>
          <a:lstStyle/>
          <a:p>
            <a:pPr algn="l" rtl="0">
              <a:buFont typeface="Arial"/>
              <a:buChar char="•"/>
            </a:pPr>
            <a:r>
              <a:rPr lang="en-US" sz="3200" b="1" dirty="0">
                <a:solidFill>
                  <a:schemeClr val="tx1">
                    <a:lumMod val="85000"/>
                    <a:lumOff val="15000"/>
                  </a:schemeClr>
                </a:solidFill>
              </a:rPr>
              <a:t>Restaurant management system </a:t>
            </a:r>
          </a:p>
          <a:p>
            <a:pPr algn="l" rtl="0">
              <a:buFont typeface="Arial"/>
              <a:buChar char="•"/>
            </a:pPr>
            <a:endParaRPr lang="en-US" sz="3200" b="1" dirty="0">
              <a:solidFill>
                <a:schemeClr val="tx1">
                  <a:lumMod val="85000"/>
                  <a:lumOff val="15000"/>
                </a:schemeClr>
              </a:solidFill>
            </a:endParaRPr>
          </a:p>
          <a:p>
            <a:pPr algn="l" rtl="0">
              <a:buFont typeface="Arial"/>
              <a:buChar char="•"/>
            </a:pPr>
            <a:r>
              <a:rPr lang="en-US" sz="2800" b="1" dirty="0">
                <a:solidFill>
                  <a:schemeClr val="tx1">
                    <a:lumMod val="85000"/>
                    <a:lumOff val="15000"/>
                  </a:schemeClr>
                </a:solidFill>
              </a:rPr>
              <a:t>                       By order of:-</a:t>
            </a:r>
          </a:p>
          <a:p>
            <a:pPr algn="l" rtl="0">
              <a:buFont typeface="Arial"/>
              <a:buChar char="•"/>
            </a:pPr>
            <a:r>
              <a:rPr lang="en-US" dirty="0">
                <a:solidFill>
                  <a:schemeClr val="tx1">
                    <a:lumMod val="85000"/>
                    <a:lumOff val="15000"/>
                  </a:schemeClr>
                </a:solidFill>
              </a:rPr>
              <a:t>                                DR/</a:t>
            </a:r>
            <a:r>
              <a:rPr lang="en-US" dirty="0" err="1">
                <a:solidFill>
                  <a:schemeClr val="tx1">
                    <a:lumMod val="85000"/>
                    <a:lumOff val="15000"/>
                  </a:schemeClr>
                </a:solidFill>
              </a:rPr>
              <a:t>Shimaa</a:t>
            </a:r>
            <a:r>
              <a:rPr lang="en-US" dirty="0">
                <a:solidFill>
                  <a:schemeClr val="tx1">
                    <a:lumMod val="85000"/>
                    <a:lumOff val="15000"/>
                  </a:schemeClr>
                </a:solidFill>
              </a:rPr>
              <a:t> </a:t>
            </a:r>
            <a:r>
              <a:rPr lang="en-US" dirty="0" err="1">
                <a:solidFill>
                  <a:schemeClr val="tx1">
                    <a:lumMod val="85000"/>
                    <a:lumOff val="15000"/>
                  </a:schemeClr>
                </a:solidFill>
              </a:rPr>
              <a:t>arafa</a:t>
            </a:r>
            <a:endParaRPr lang="en-US" dirty="0">
              <a:solidFill>
                <a:schemeClr val="tx1">
                  <a:lumMod val="85000"/>
                  <a:lumOff val="15000"/>
                </a:schemeClr>
              </a:solidFill>
            </a:endParaRPr>
          </a:p>
          <a:p>
            <a:pPr algn="l" rtl="0">
              <a:buFont typeface="Arial"/>
              <a:buChar char="•"/>
            </a:pPr>
            <a:endParaRPr lang="en-US" dirty="0">
              <a:solidFill>
                <a:schemeClr val="tx1">
                  <a:lumMod val="85000"/>
                  <a:lumOff val="15000"/>
                </a:schemeClr>
              </a:solidFill>
            </a:endParaRPr>
          </a:p>
          <a:p>
            <a:pPr algn="l" rtl="0">
              <a:buFont typeface="Arial"/>
              <a:buChar char="•"/>
            </a:pPr>
            <a:r>
              <a:rPr lang="en-US" sz="2800" b="1" dirty="0">
                <a:solidFill>
                  <a:schemeClr val="tx1">
                    <a:lumMod val="85000"/>
                    <a:lumOff val="15000"/>
                  </a:schemeClr>
                </a:solidFill>
              </a:rPr>
              <a:t>Directed by:-</a:t>
            </a:r>
          </a:p>
          <a:p>
            <a:pPr marL="457200" indent="-457200" algn="l" rtl="0">
              <a:buFont typeface="+mj-lt"/>
              <a:buAutoNum type="arabicPeriod"/>
            </a:pPr>
            <a:r>
              <a:rPr lang="en-US" dirty="0">
                <a:solidFill>
                  <a:schemeClr val="tx1">
                    <a:lumMod val="85000"/>
                    <a:lumOff val="15000"/>
                  </a:schemeClr>
                </a:solidFill>
              </a:rPr>
              <a:t>Mohamed Salah </a:t>
            </a:r>
            <a:r>
              <a:rPr lang="en-US" dirty="0" err="1">
                <a:solidFill>
                  <a:schemeClr val="tx1">
                    <a:lumMod val="85000"/>
                    <a:lumOff val="15000"/>
                  </a:schemeClr>
                </a:solidFill>
              </a:rPr>
              <a:t>Eldin</a:t>
            </a:r>
            <a:r>
              <a:rPr lang="en-US" dirty="0">
                <a:solidFill>
                  <a:schemeClr val="tx1">
                    <a:lumMod val="85000"/>
                    <a:lumOff val="15000"/>
                  </a:schemeClr>
                </a:solidFill>
              </a:rPr>
              <a:t> </a:t>
            </a:r>
            <a:r>
              <a:rPr lang="en-US" dirty="0" err="1">
                <a:solidFill>
                  <a:schemeClr val="tx1">
                    <a:lumMod val="85000"/>
                    <a:lumOff val="15000"/>
                  </a:schemeClr>
                </a:solidFill>
              </a:rPr>
              <a:t>Eraqi</a:t>
            </a:r>
            <a:r>
              <a:rPr lang="en-US" dirty="0">
                <a:solidFill>
                  <a:schemeClr val="tx1">
                    <a:lumMod val="85000"/>
                    <a:lumOff val="15000"/>
                  </a:schemeClr>
                </a:solidFill>
              </a:rPr>
              <a:t>.                                Sec:13</a:t>
            </a:r>
          </a:p>
          <a:p>
            <a:pPr marL="457200" indent="-457200" algn="l" rtl="0">
              <a:buFont typeface="+mj-lt"/>
              <a:buAutoNum type="arabicPeriod"/>
            </a:pPr>
            <a:r>
              <a:rPr lang="en-US" dirty="0">
                <a:solidFill>
                  <a:schemeClr val="tx1">
                    <a:lumMod val="85000"/>
                    <a:lumOff val="15000"/>
                  </a:schemeClr>
                </a:solidFill>
              </a:rPr>
              <a:t>Mohamed Saeed Mohamed Azzam.                      Sec:13</a:t>
            </a:r>
          </a:p>
          <a:p>
            <a:pPr marL="457200" indent="-457200" algn="l" rtl="0">
              <a:buFont typeface="+mj-lt"/>
              <a:buAutoNum type="arabicPeriod"/>
            </a:pPr>
            <a:r>
              <a:rPr lang="en-US" dirty="0">
                <a:solidFill>
                  <a:schemeClr val="tx1">
                    <a:lumMod val="85000"/>
                    <a:lumOff val="15000"/>
                  </a:schemeClr>
                </a:solidFill>
              </a:rPr>
              <a:t>Mahmoud Mohamed </a:t>
            </a:r>
            <a:r>
              <a:rPr lang="en-US" dirty="0" err="1">
                <a:solidFill>
                  <a:schemeClr val="tx1">
                    <a:lumMod val="85000"/>
                    <a:lumOff val="15000"/>
                  </a:schemeClr>
                </a:solidFill>
              </a:rPr>
              <a:t>Mohamed</a:t>
            </a:r>
            <a:r>
              <a:rPr lang="en-US" dirty="0">
                <a:solidFill>
                  <a:schemeClr val="tx1">
                    <a:lumMod val="85000"/>
                    <a:lumOff val="15000"/>
                  </a:schemeClr>
                </a:solidFill>
              </a:rPr>
              <a:t> </a:t>
            </a:r>
            <a:r>
              <a:rPr lang="en-US" dirty="0" err="1">
                <a:solidFill>
                  <a:schemeClr val="tx1">
                    <a:lumMod val="85000"/>
                    <a:lumOff val="15000"/>
                  </a:schemeClr>
                </a:solidFill>
              </a:rPr>
              <a:t>Abdelwahed</a:t>
            </a:r>
            <a:r>
              <a:rPr lang="en-US" dirty="0">
                <a:solidFill>
                  <a:schemeClr val="tx1">
                    <a:lumMod val="85000"/>
                    <a:lumOff val="15000"/>
                  </a:schemeClr>
                </a:solidFill>
              </a:rPr>
              <a:t>.      Sec:15</a:t>
            </a:r>
          </a:p>
          <a:p>
            <a:pPr marL="457200" indent="-457200" algn="l" rtl="0">
              <a:buFont typeface="+mj-lt"/>
              <a:buAutoNum type="arabicPeriod"/>
            </a:pPr>
            <a:r>
              <a:rPr lang="en-US" dirty="0">
                <a:solidFill>
                  <a:schemeClr val="tx1">
                    <a:lumMod val="85000"/>
                    <a:lumOff val="15000"/>
                  </a:schemeClr>
                </a:solidFill>
              </a:rPr>
              <a:t>Mahmoud Mounir </a:t>
            </a:r>
            <a:r>
              <a:rPr lang="en-US" dirty="0" err="1">
                <a:solidFill>
                  <a:schemeClr val="tx1">
                    <a:lumMod val="85000"/>
                    <a:lumOff val="15000"/>
                  </a:schemeClr>
                </a:solidFill>
              </a:rPr>
              <a:t>Elshhat</a:t>
            </a:r>
            <a:r>
              <a:rPr lang="en-US" dirty="0">
                <a:solidFill>
                  <a:schemeClr val="tx1">
                    <a:lumMod val="85000"/>
                    <a:lumOff val="15000"/>
                  </a:schemeClr>
                </a:solidFill>
              </a:rPr>
              <a:t> Ali.                             Sec:15</a:t>
            </a:r>
          </a:p>
          <a:p>
            <a:pPr marL="457200" indent="-457200" algn="l" rtl="0">
              <a:buFont typeface="+mj-lt"/>
              <a:buAutoNum type="arabicPeriod"/>
            </a:pPr>
            <a:r>
              <a:rPr lang="en-US" dirty="0">
                <a:solidFill>
                  <a:schemeClr val="tx1">
                    <a:lumMod val="85000"/>
                    <a:lumOff val="15000"/>
                  </a:schemeClr>
                </a:solidFill>
              </a:rPr>
              <a:t>Mohamed Ibrahim </a:t>
            </a:r>
            <a:r>
              <a:rPr lang="en-US" dirty="0" err="1">
                <a:solidFill>
                  <a:schemeClr val="tx1">
                    <a:lumMod val="85000"/>
                    <a:lumOff val="15000"/>
                  </a:schemeClr>
                </a:solidFill>
              </a:rPr>
              <a:t>Eldsoky</a:t>
            </a:r>
            <a:r>
              <a:rPr lang="en-US" dirty="0">
                <a:solidFill>
                  <a:schemeClr val="tx1">
                    <a:lumMod val="85000"/>
                    <a:lumOff val="15000"/>
                  </a:schemeClr>
                </a:solidFill>
              </a:rPr>
              <a:t> </a:t>
            </a:r>
            <a:r>
              <a:rPr lang="en-US" dirty="0" err="1">
                <a:solidFill>
                  <a:schemeClr val="tx1">
                    <a:lumMod val="85000"/>
                    <a:lumOff val="15000"/>
                  </a:schemeClr>
                </a:solidFill>
              </a:rPr>
              <a:t>Moustafa</a:t>
            </a:r>
            <a:r>
              <a:rPr lang="en-US" dirty="0">
                <a:solidFill>
                  <a:schemeClr val="tx1">
                    <a:lumMod val="85000"/>
                    <a:lumOff val="15000"/>
                  </a:schemeClr>
                </a:solidFill>
              </a:rPr>
              <a:t>.                  Sec:12</a:t>
            </a:r>
          </a:p>
        </p:txBody>
      </p:sp>
      <p:pic>
        <p:nvPicPr>
          <p:cNvPr id="23" name="Picture 22" descr="Logo&#10;&#10;Description automatically generated">
            <a:extLst>
              <a:ext uri="{FF2B5EF4-FFF2-40B4-BE49-F238E27FC236}">
                <a16:creationId xmlns:a16="http://schemas.microsoft.com/office/drawing/2014/main" id="{67C36ADF-4634-4706-8B0B-6B4457792177}"/>
              </a:ext>
            </a:extLst>
          </p:cNvPr>
          <p:cNvPicPr>
            <a:picLocks noChangeAspect="1"/>
          </p:cNvPicPr>
          <p:nvPr/>
        </p:nvPicPr>
        <p:blipFill>
          <a:blip r:embed="rId5"/>
          <a:stretch>
            <a:fillRect/>
          </a:stretch>
        </p:blipFill>
        <p:spPr>
          <a:xfrm>
            <a:off x="841368" y="633722"/>
            <a:ext cx="2971560" cy="2029172"/>
          </a:xfrm>
          <a:prstGeom prst="rect">
            <a:avLst/>
          </a:prstGeom>
        </p:spPr>
      </p:pic>
      <p:pic>
        <p:nvPicPr>
          <p:cNvPr id="25" name="Picture 24" descr="A picture containing text, sky, outdoor, city&#10;&#10;Description automatically generated">
            <a:extLst>
              <a:ext uri="{FF2B5EF4-FFF2-40B4-BE49-F238E27FC236}">
                <a16:creationId xmlns:a16="http://schemas.microsoft.com/office/drawing/2014/main" id="{D687D808-113F-49D6-8AD8-C563798355B6}"/>
              </a:ext>
            </a:extLst>
          </p:cNvPr>
          <p:cNvPicPr>
            <a:picLocks noChangeAspect="1"/>
          </p:cNvPicPr>
          <p:nvPr/>
        </p:nvPicPr>
        <p:blipFill>
          <a:blip r:embed="rId6"/>
          <a:stretch>
            <a:fillRect/>
          </a:stretch>
        </p:blipFill>
        <p:spPr>
          <a:xfrm>
            <a:off x="812664" y="3439757"/>
            <a:ext cx="3028968" cy="2271726"/>
          </a:xfrm>
          <a:prstGeom prst="rect">
            <a:avLst/>
          </a:prstGeom>
        </p:spPr>
      </p:pic>
    </p:spTree>
    <p:extLst>
      <p:ext uri="{BB962C8B-B14F-4D97-AF65-F5344CB8AC3E}">
        <p14:creationId xmlns:p14="http://schemas.microsoft.com/office/powerpoint/2010/main" val="19453305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1000" fill="hold"/>
                                        <p:tgtEl>
                                          <p:spTgt spid="23"/>
                                        </p:tgtEl>
                                        <p:attrNameLst>
                                          <p:attrName>ppt_w</p:attrName>
                                        </p:attrNameLst>
                                      </p:cBhvr>
                                      <p:tavLst>
                                        <p:tav tm="0">
                                          <p:val>
                                            <p:fltVal val="0"/>
                                          </p:val>
                                        </p:tav>
                                        <p:tav tm="100000">
                                          <p:val>
                                            <p:strVal val="#ppt_w"/>
                                          </p:val>
                                        </p:tav>
                                      </p:tavLst>
                                    </p:anim>
                                    <p:anim calcmode="lin" valueType="num">
                                      <p:cBhvr>
                                        <p:cTn id="8" dur="1000" fill="hold"/>
                                        <p:tgtEl>
                                          <p:spTgt spid="23"/>
                                        </p:tgtEl>
                                        <p:attrNameLst>
                                          <p:attrName>ppt_h</p:attrName>
                                        </p:attrNameLst>
                                      </p:cBhvr>
                                      <p:tavLst>
                                        <p:tav tm="0">
                                          <p:val>
                                            <p:fltVal val="0"/>
                                          </p:val>
                                        </p:tav>
                                        <p:tav tm="100000">
                                          <p:val>
                                            <p:strVal val="#ppt_h"/>
                                          </p:val>
                                        </p:tav>
                                      </p:tavLst>
                                    </p:anim>
                                    <p:anim calcmode="lin" valueType="num">
                                      <p:cBhvr>
                                        <p:cTn id="9" dur="1000" fill="hold"/>
                                        <p:tgtEl>
                                          <p:spTgt spid="23"/>
                                        </p:tgtEl>
                                        <p:attrNameLst>
                                          <p:attrName>style.rotation</p:attrName>
                                        </p:attrNameLst>
                                      </p:cBhvr>
                                      <p:tavLst>
                                        <p:tav tm="0">
                                          <p:val>
                                            <p:fltVal val="90"/>
                                          </p:val>
                                        </p:tav>
                                        <p:tav tm="100000">
                                          <p:val>
                                            <p:fltVal val="0"/>
                                          </p:val>
                                        </p:tav>
                                      </p:tavLst>
                                    </p:anim>
                                    <p:animEffect transition="in" filter="fade">
                                      <p:cBhvr>
                                        <p:cTn id="10" dur="1000"/>
                                        <p:tgtEl>
                                          <p:spTgt spid="23"/>
                                        </p:tgtEl>
                                      </p:cBhvr>
                                    </p:animEffect>
                                  </p:childTnLst>
                                </p:cTn>
                              </p:par>
                              <p:par>
                                <p:cTn id="11" presetID="3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p:cTn id="13" dur="1000" fill="hold"/>
                                        <p:tgtEl>
                                          <p:spTgt spid="25"/>
                                        </p:tgtEl>
                                        <p:attrNameLst>
                                          <p:attrName>ppt_w</p:attrName>
                                        </p:attrNameLst>
                                      </p:cBhvr>
                                      <p:tavLst>
                                        <p:tav tm="0">
                                          <p:val>
                                            <p:fltVal val="0"/>
                                          </p:val>
                                        </p:tav>
                                        <p:tav tm="100000">
                                          <p:val>
                                            <p:strVal val="#ppt_w"/>
                                          </p:val>
                                        </p:tav>
                                      </p:tavLst>
                                    </p:anim>
                                    <p:anim calcmode="lin" valueType="num">
                                      <p:cBhvr>
                                        <p:cTn id="14" dur="1000" fill="hold"/>
                                        <p:tgtEl>
                                          <p:spTgt spid="25"/>
                                        </p:tgtEl>
                                        <p:attrNameLst>
                                          <p:attrName>ppt_h</p:attrName>
                                        </p:attrNameLst>
                                      </p:cBhvr>
                                      <p:tavLst>
                                        <p:tav tm="0">
                                          <p:val>
                                            <p:fltVal val="0"/>
                                          </p:val>
                                        </p:tav>
                                        <p:tav tm="100000">
                                          <p:val>
                                            <p:strVal val="#ppt_h"/>
                                          </p:val>
                                        </p:tav>
                                      </p:tavLst>
                                    </p:anim>
                                    <p:anim calcmode="lin" valueType="num">
                                      <p:cBhvr>
                                        <p:cTn id="15" dur="1000" fill="hold"/>
                                        <p:tgtEl>
                                          <p:spTgt spid="25"/>
                                        </p:tgtEl>
                                        <p:attrNameLst>
                                          <p:attrName>style.rotation</p:attrName>
                                        </p:attrNameLst>
                                      </p:cBhvr>
                                      <p:tavLst>
                                        <p:tav tm="0">
                                          <p:val>
                                            <p:fltVal val="90"/>
                                          </p:val>
                                        </p:tav>
                                        <p:tav tm="100000">
                                          <p:val>
                                            <p:fltVal val="0"/>
                                          </p:val>
                                        </p:tav>
                                      </p:tavLst>
                                    </p:anim>
                                    <p:animEffect transition="in" filter="fade">
                                      <p:cBhvr>
                                        <p:cTn id="16" dur="10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wipe(down)">
                                      <p:cBhvr>
                                        <p:cTn id="21" dur="580">
                                          <p:stCondLst>
                                            <p:cond delay="0"/>
                                          </p:stCondLst>
                                        </p:cTn>
                                        <p:tgtEl>
                                          <p:spTgt spid="3">
                                            <p:txEl>
                                              <p:pRg st="0" end="0"/>
                                            </p:txEl>
                                          </p:spTgt>
                                        </p:tgtEl>
                                      </p:cBhvr>
                                    </p:animEffect>
                                    <p:anim calcmode="lin" valueType="num">
                                      <p:cBhvr>
                                        <p:cTn id="22"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7" dur="26">
                                          <p:stCondLst>
                                            <p:cond delay="650"/>
                                          </p:stCondLst>
                                        </p:cTn>
                                        <p:tgtEl>
                                          <p:spTgt spid="3">
                                            <p:txEl>
                                              <p:pRg st="0" end="0"/>
                                            </p:txEl>
                                          </p:spTgt>
                                        </p:tgtEl>
                                      </p:cBhvr>
                                      <p:to x="100000" y="60000"/>
                                    </p:animScale>
                                    <p:animScale>
                                      <p:cBhvr>
                                        <p:cTn id="28" dur="166" decel="50000">
                                          <p:stCondLst>
                                            <p:cond delay="676"/>
                                          </p:stCondLst>
                                        </p:cTn>
                                        <p:tgtEl>
                                          <p:spTgt spid="3">
                                            <p:txEl>
                                              <p:pRg st="0" end="0"/>
                                            </p:txEl>
                                          </p:spTgt>
                                        </p:tgtEl>
                                      </p:cBhvr>
                                      <p:to x="100000" y="100000"/>
                                    </p:animScale>
                                    <p:animScale>
                                      <p:cBhvr>
                                        <p:cTn id="29" dur="26">
                                          <p:stCondLst>
                                            <p:cond delay="1312"/>
                                          </p:stCondLst>
                                        </p:cTn>
                                        <p:tgtEl>
                                          <p:spTgt spid="3">
                                            <p:txEl>
                                              <p:pRg st="0" end="0"/>
                                            </p:txEl>
                                          </p:spTgt>
                                        </p:tgtEl>
                                      </p:cBhvr>
                                      <p:to x="100000" y="80000"/>
                                    </p:animScale>
                                    <p:animScale>
                                      <p:cBhvr>
                                        <p:cTn id="30" dur="166" decel="50000">
                                          <p:stCondLst>
                                            <p:cond delay="1338"/>
                                          </p:stCondLst>
                                        </p:cTn>
                                        <p:tgtEl>
                                          <p:spTgt spid="3">
                                            <p:txEl>
                                              <p:pRg st="0" end="0"/>
                                            </p:txEl>
                                          </p:spTgt>
                                        </p:tgtEl>
                                      </p:cBhvr>
                                      <p:to x="100000" y="100000"/>
                                    </p:animScale>
                                    <p:animScale>
                                      <p:cBhvr>
                                        <p:cTn id="31" dur="26">
                                          <p:stCondLst>
                                            <p:cond delay="1642"/>
                                          </p:stCondLst>
                                        </p:cTn>
                                        <p:tgtEl>
                                          <p:spTgt spid="3">
                                            <p:txEl>
                                              <p:pRg st="0" end="0"/>
                                            </p:txEl>
                                          </p:spTgt>
                                        </p:tgtEl>
                                      </p:cBhvr>
                                      <p:to x="100000" y="90000"/>
                                    </p:animScale>
                                    <p:animScale>
                                      <p:cBhvr>
                                        <p:cTn id="32" dur="166" decel="50000">
                                          <p:stCondLst>
                                            <p:cond delay="1668"/>
                                          </p:stCondLst>
                                        </p:cTn>
                                        <p:tgtEl>
                                          <p:spTgt spid="3">
                                            <p:txEl>
                                              <p:pRg st="0" end="0"/>
                                            </p:txEl>
                                          </p:spTgt>
                                        </p:tgtEl>
                                      </p:cBhvr>
                                      <p:to x="100000" y="100000"/>
                                    </p:animScale>
                                    <p:animScale>
                                      <p:cBhvr>
                                        <p:cTn id="33" dur="26">
                                          <p:stCondLst>
                                            <p:cond delay="1808"/>
                                          </p:stCondLst>
                                        </p:cTn>
                                        <p:tgtEl>
                                          <p:spTgt spid="3">
                                            <p:txEl>
                                              <p:pRg st="0" end="0"/>
                                            </p:txEl>
                                          </p:spTgt>
                                        </p:tgtEl>
                                      </p:cBhvr>
                                      <p:to x="100000" y="95000"/>
                                    </p:animScale>
                                    <p:animScale>
                                      <p:cBhvr>
                                        <p:cTn id="34" dur="166" decel="50000">
                                          <p:stCondLst>
                                            <p:cond delay="1834"/>
                                          </p:stCondLst>
                                        </p:cTn>
                                        <p:tgtEl>
                                          <p:spTgt spid="3">
                                            <p:txEl>
                                              <p:pRg st="0" end="0"/>
                                            </p:txEl>
                                          </p:spTgt>
                                        </p:tgtEl>
                                      </p:cBhvr>
                                      <p:to x="100000" y="100000"/>
                                    </p:animScale>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grpId="0"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animEffect transition="in" filter="fade">
                                      <p:cBhvr>
                                        <p:cTn id="57" dur="500"/>
                                        <p:tgtEl>
                                          <p:spTgt spid="3">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6" presetClass="entr" presetSubtype="0" fill="hold" grpId="0"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wipe(down)">
                                      <p:cBhvr>
                                        <p:cTn id="62" dur="580">
                                          <p:stCondLst>
                                            <p:cond delay="0"/>
                                          </p:stCondLst>
                                        </p:cTn>
                                        <p:tgtEl>
                                          <p:spTgt spid="3">
                                            <p:txEl>
                                              <p:pRg st="5" end="5"/>
                                            </p:txEl>
                                          </p:spTgt>
                                        </p:tgtEl>
                                      </p:cBhvr>
                                    </p:animEffect>
                                    <p:anim calcmode="lin" valueType="num">
                                      <p:cBhvr>
                                        <p:cTn id="63"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64"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65"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66"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67"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68" dur="26">
                                          <p:stCondLst>
                                            <p:cond delay="650"/>
                                          </p:stCondLst>
                                        </p:cTn>
                                        <p:tgtEl>
                                          <p:spTgt spid="3">
                                            <p:txEl>
                                              <p:pRg st="5" end="5"/>
                                            </p:txEl>
                                          </p:spTgt>
                                        </p:tgtEl>
                                      </p:cBhvr>
                                      <p:to x="100000" y="60000"/>
                                    </p:animScale>
                                    <p:animScale>
                                      <p:cBhvr>
                                        <p:cTn id="69" dur="166" decel="50000">
                                          <p:stCondLst>
                                            <p:cond delay="676"/>
                                          </p:stCondLst>
                                        </p:cTn>
                                        <p:tgtEl>
                                          <p:spTgt spid="3">
                                            <p:txEl>
                                              <p:pRg st="5" end="5"/>
                                            </p:txEl>
                                          </p:spTgt>
                                        </p:tgtEl>
                                      </p:cBhvr>
                                      <p:to x="100000" y="100000"/>
                                    </p:animScale>
                                    <p:animScale>
                                      <p:cBhvr>
                                        <p:cTn id="70" dur="26">
                                          <p:stCondLst>
                                            <p:cond delay="1312"/>
                                          </p:stCondLst>
                                        </p:cTn>
                                        <p:tgtEl>
                                          <p:spTgt spid="3">
                                            <p:txEl>
                                              <p:pRg st="5" end="5"/>
                                            </p:txEl>
                                          </p:spTgt>
                                        </p:tgtEl>
                                      </p:cBhvr>
                                      <p:to x="100000" y="80000"/>
                                    </p:animScale>
                                    <p:animScale>
                                      <p:cBhvr>
                                        <p:cTn id="71" dur="166" decel="50000">
                                          <p:stCondLst>
                                            <p:cond delay="1338"/>
                                          </p:stCondLst>
                                        </p:cTn>
                                        <p:tgtEl>
                                          <p:spTgt spid="3">
                                            <p:txEl>
                                              <p:pRg st="5" end="5"/>
                                            </p:txEl>
                                          </p:spTgt>
                                        </p:tgtEl>
                                      </p:cBhvr>
                                      <p:to x="100000" y="100000"/>
                                    </p:animScale>
                                    <p:animScale>
                                      <p:cBhvr>
                                        <p:cTn id="72" dur="26">
                                          <p:stCondLst>
                                            <p:cond delay="1642"/>
                                          </p:stCondLst>
                                        </p:cTn>
                                        <p:tgtEl>
                                          <p:spTgt spid="3">
                                            <p:txEl>
                                              <p:pRg st="5" end="5"/>
                                            </p:txEl>
                                          </p:spTgt>
                                        </p:tgtEl>
                                      </p:cBhvr>
                                      <p:to x="100000" y="90000"/>
                                    </p:animScale>
                                    <p:animScale>
                                      <p:cBhvr>
                                        <p:cTn id="73" dur="166" decel="50000">
                                          <p:stCondLst>
                                            <p:cond delay="1668"/>
                                          </p:stCondLst>
                                        </p:cTn>
                                        <p:tgtEl>
                                          <p:spTgt spid="3">
                                            <p:txEl>
                                              <p:pRg st="5" end="5"/>
                                            </p:txEl>
                                          </p:spTgt>
                                        </p:tgtEl>
                                      </p:cBhvr>
                                      <p:to x="100000" y="100000"/>
                                    </p:animScale>
                                    <p:animScale>
                                      <p:cBhvr>
                                        <p:cTn id="74" dur="26">
                                          <p:stCondLst>
                                            <p:cond delay="1808"/>
                                          </p:stCondLst>
                                        </p:cTn>
                                        <p:tgtEl>
                                          <p:spTgt spid="3">
                                            <p:txEl>
                                              <p:pRg st="5" end="5"/>
                                            </p:txEl>
                                          </p:spTgt>
                                        </p:tgtEl>
                                      </p:cBhvr>
                                      <p:to x="100000" y="95000"/>
                                    </p:animScale>
                                    <p:animScale>
                                      <p:cBhvr>
                                        <p:cTn id="75" dur="166" decel="50000">
                                          <p:stCondLst>
                                            <p:cond delay="1834"/>
                                          </p:stCondLst>
                                        </p:cTn>
                                        <p:tgtEl>
                                          <p:spTgt spid="3">
                                            <p:txEl>
                                              <p:pRg st="5" end="5"/>
                                            </p:txEl>
                                          </p:spTgt>
                                        </p:tgtEl>
                                      </p:cBhvr>
                                      <p:to x="100000" y="100000"/>
                                    </p:animScale>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
                                            <p:txEl>
                                              <p:pRg st="6" end="6"/>
                                            </p:txEl>
                                          </p:spTgt>
                                        </p:tgtEl>
                                        <p:attrNameLst>
                                          <p:attrName>style.visibility</p:attrName>
                                        </p:attrNameLst>
                                      </p:cBhvr>
                                      <p:to>
                                        <p:strVal val="visible"/>
                                      </p:to>
                                    </p:set>
                                    <p:animEffect transition="in" filter="fade">
                                      <p:cBhvr>
                                        <p:cTn id="80" dur="500"/>
                                        <p:tgtEl>
                                          <p:spTgt spid="3">
                                            <p:txEl>
                                              <p:pRg st="6" end="6"/>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
                                            <p:txEl>
                                              <p:pRg st="7" end="7"/>
                                            </p:txEl>
                                          </p:spTgt>
                                        </p:tgtEl>
                                        <p:attrNameLst>
                                          <p:attrName>style.visibility</p:attrName>
                                        </p:attrNameLst>
                                      </p:cBhvr>
                                      <p:to>
                                        <p:strVal val="visible"/>
                                      </p:to>
                                    </p:set>
                                    <p:animEffect transition="in" filter="fade">
                                      <p:cBhvr>
                                        <p:cTn id="85" dur="500"/>
                                        <p:tgtEl>
                                          <p:spTgt spid="3">
                                            <p:txEl>
                                              <p:pRg st="7" end="7"/>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3">
                                            <p:txEl>
                                              <p:pRg st="8" end="8"/>
                                            </p:txEl>
                                          </p:spTgt>
                                        </p:tgtEl>
                                        <p:attrNameLst>
                                          <p:attrName>style.visibility</p:attrName>
                                        </p:attrNameLst>
                                      </p:cBhvr>
                                      <p:to>
                                        <p:strVal val="visible"/>
                                      </p:to>
                                    </p:set>
                                    <p:animEffect transition="in" filter="fade">
                                      <p:cBhvr>
                                        <p:cTn id="90" dur="500"/>
                                        <p:tgtEl>
                                          <p:spTgt spid="3">
                                            <p:txEl>
                                              <p:pRg st="8" end="8"/>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3">
                                            <p:txEl>
                                              <p:pRg st="9" end="9"/>
                                            </p:txEl>
                                          </p:spTgt>
                                        </p:tgtEl>
                                        <p:attrNameLst>
                                          <p:attrName>style.visibility</p:attrName>
                                        </p:attrNameLst>
                                      </p:cBhvr>
                                      <p:to>
                                        <p:strVal val="visible"/>
                                      </p:to>
                                    </p:set>
                                    <p:animEffect transition="in" filter="fade">
                                      <p:cBhvr>
                                        <p:cTn id="95" dur="500"/>
                                        <p:tgtEl>
                                          <p:spTgt spid="3">
                                            <p:txEl>
                                              <p:pRg st="9" end="9"/>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3">
                                            <p:txEl>
                                              <p:pRg st="10" end="10"/>
                                            </p:txEl>
                                          </p:spTgt>
                                        </p:tgtEl>
                                        <p:attrNameLst>
                                          <p:attrName>style.visibility</p:attrName>
                                        </p:attrNameLst>
                                      </p:cBhvr>
                                      <p:to>
                                        <p:strVal val="visible"/>
                                      </p:to>
                                    </p:set>
                                    <p:animEffect transition="in" filter="fade">
                                      <p:cBhvr>
                                        <p:cTn id="10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72F6A24-139E-4EB5-86D2-431F42EF8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3963AE85-BE5D-4975-BACF-DDDCC9C2AC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5" name="Picture 14">
              <a:extLst>
                <a:ext uri="{FF2B5EF4-FFF2-40B4-BE49-F238E27FC236}">
                  <a16:creationId xmlns:a16="http://schemas.microsoft.com/office/drawing/2014/main" id="{1E7751F0-16BF-4A9D-B778-5D46B92B447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id="{1D755924-121A-47AA-8613-995D4108B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B4D2AFDA-19BE-4455-830E-1541E5D7BAE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8" name="Picture 17">
              <a:extLst>
                <a:ext uri="{FF2B5EF4-FFF2-40B4-BE49-F238E27FC236}">
                  <a16:creationId xmlns:a16="http://schemas.microsoft.com/office/drawing/2014/main" id="{0FB15EBF-E414-4E00-87E7-700A78A60F6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5" name="Title 1">
            <a:extLst>
              <a:ext uri="{FF2B5EF4-FFF2-40B4-BE49-F238E27FC236}">
                <a16:creationId xmlns:a16="http://schemas.microsoft.com/office/drawing/2014/main" id="{541C933B-B9F1-43DD-830D-3C3AC30AC66D}"/>
              </a:ext>
            </a:extLst>
          </p:cNvPr>
          <p:cNvSpPr>
            <a:spLocks noGrp="1"/>
          </p:cNvSpPr>
          <p:nvPr>
            <p:ph type="title"/>
          </p:nvPr>
        </p:nvSpPr>
        <p:spPr>
          <a:xfrm>
            <a:off x="6187802" y="3167527"/>
            <a:ext cx="4802185" cy="1303867"/>
          </a:xfrm>
        </p:spPr>
        <p:txBody>
          <a:bodyPr>
            <a:normAutofit fontScale="90000"/>
          </a:bodyPr>
          <a:lstStyle/>
          <a:p>
            <a:pPr algn="l">
              <a:lnSpc>
                <a:spcPct val="90000"/>
              </a:lnSpc>
            </a:pPr>
            <a:r>
              <a:rPr lang="en-US" sz="2800" cap="none" dirty="0"/>
              <a:t>        (Delete Order) and (Delete Order Price) buttons can delete one row of tables depending on the order ID.</a:t>
            </a:r>
            <a:endParaRPr lang="ar-SA" sz="2800" cap="none" dirty="0"/>
          </a:p>
        </p:txBody>
      </p:sp>
      <p:sp>
        <p:nvSpPr>
          <p:cNvPr id="20" name="Rectangle 19">
            <a:extLst>
              <a:ext uri="{FF2B5EF4-FFF2-40B4-BE49-F238E27FC236}">
                <a16:creationId xmlns:a16="http://schemas.microsoft.com/office/drawing/2014/main" id="{C9DA5B05-DD14-4860-AC45-02A8D2EE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36BE37AC-AD36-4C42-9B8C-C5500F4E7C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Content Placeholder 6" descr="Graphical user interface&#10;&#10;Description automatically generated">
            <a:extLst>
              <a:ext uri="{FF2B5EF4-FFF2-40B4-BE49-F238E27FC236}">
                <a16:creationId xmlns:a16="http://schemas.microsoft.com/office/drawing/2014/main" id="{96B898CF-CD68-4B97-92A9-4D77237AE1B3}"/>
              </a:ext>
            </a:extLst>
          </p:cNvPr>
          <p:cNvPicPr>
            <a:picLocks noGrp="1" noChangeAspect="1"/>
          </p:cNvPicPr>
          <p:nvPr>
            <p:ph idx="1"/>
          </p:nvPr>
        </p:nvPicPr>
        <p:blipFill>
          <a:blip r:embed="rId5"/>
          <a:stretch>
            <a:fillRect/>
          </a:stretch>
        </p:blipFill>
        <p:spPr>
          <a:xfrm>
            <a:off x="1821335" y="1638703"/>
            <a:ext cx="3341318" cy="3636682"/>
          </a:xfrm>
        </p:spPr>
      </p:pic>
      <p:sp>
        <p:nvSpPr>
          <p:cNvPr id="19" name="Ribbon: Curved and Tilted Down 18">
            <a:extLst>
              <a:ext uri="{FF2B5EF4-FFF2-40B4-BE49-F238E27FC236}">
                <a16:creationId xmlns:a16="http://schemas.microsoft.com/office/drawing/2014/main" id="{47DF08DC-63A2-4BFD-B1D6-44CD39002599}"/>
              </a:ext>
            </a:extLst>
          </p:cNvPr>
          <p:cNvSpPr/>
          <p:nvPr/>
        </p:nvSpPr>
        <p:spPr>
          <a:xfrm>
            <a:off x="6264813" y="1092200"/>
            <a:ext cx="4517009" cy="971689"/>
          </a:xfrm>
          <a:prstGeom prst="ellipseRibb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sz="3200" dirty="0">
                <a:solidFill>
                  <a:schemeClr val="tx1"/>
                </a:solidFill>
              </a:rPr>
              <a:t>Sittings</a:t>
            </a:r>
            <a:endParaRPr lang="ar-EG" sz="3200" dirty="0">
              <a:solidFill>
                <a:schemeClr val="tx1"/>
              </a:solidFill>
            </a:endParaRPr>
          </a:p>
        </p:txBody>
      </p:sp>
    </p:spTree>
    <p:extLst>
      <p:ext uri="{BB962C8B-B14F-4D97-AF65-F5344CB8AC3E}">
        <p14:creationId xmlns:p14="http://schemas.microsoft.com/office/powerpoint/2010/main" val="1014582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80">
                                          <p:stCondLst>
                                            <p:cond delay="0"/>
                                          </p:stCondLst>
                                        </p:cTn>
                                        <p:tgtEl>
                                          <p:spTgt spid="19"/>
                                        </p:tgtEl>
                                      </p:cBhvr>
                                    </p:animEffect>
                                    <p:anim calcmode="lin" valueType="num">
                                      <p:cBhvr>
                                        <p:cTn id="8"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13" dur="26">
                                          <p:stCondLst>
                                            <p:cond delay="650"/>
                                          </p:stCondLst>
                                        </p:cTn>
                                        <p:tgtEl>
                                          <p:spTgt spid="19"/>
                                        </p:tgtEl>
                                      </p:cBhvr>
                                      <p:to x="100000" y="60000"/>
                                    </p:animScale>
                                    <p:animScale>
                                      <p:cBhvr>
                                        <p:cTn id="14" dur="166" decel="50000">
                                          <p:stCondLst>
                                            <p:cond delay="676"/>
                                          </p:stCondLst>
                                        </p:cTn>
                                        <p:tgtEl>
                                          <p:spTgt spid="19"/>
                                        </p:tgtEl>
                                      </p:cBhvr>
                                      <p:to x="100000" y="100000"/>
                                    </p:animScale>
                                    <p:animScale>
                                      <p:cBhvr>
                                        <p:cTn id="15" dur="26">
                                          <p:stCondLst>
                                            <p:cond delay="1312"/>
                                          </p:stCondLst>
                                        </p:cTn>
                                        <p:tgtEl>
                                          <p:spTgt spid="19"/>
                                        </p:tgtEl>
                                      </p:cBhvr>
                                      <p:to x="100000" y="80000"/>
                                    </p:animScale>
                                    <p:animScale>
                                      <p:cBhvr>
                                        <p:cTn id="16" dur="166" decel="50000">
                                          <p:stCondLst>
                                            <p:cond delay="1338"/>
                                          </p:stCondLst>
                                        </p:cTn>
                                        <p:tgtEl>
                                          <p:spTgt spid="19"/>
                                        </p:tgtEl>
                                      </p:cBhvr>
                                      <p:to x="100000" y="100000"/>
                                    </p:animScale>
                                    <p:animScale>
                                      <p:cBhvr>
                                        <p:cTn id="17" dur="26">
                                          <p:stCondLst>
                                            <p:cond delay="1642"/>
                                          </p:stCondLst>
                                        </p:cTn>
                                        <p:tgtEl>
                                          <p:spTgt spid="19"/>
                                        </p:tgtEl>
                                      </p:cBhvr>
                                      <p:to x="100000" y="90000"/>
                                    </p:animScale>
                                    <p:animScale>
                                      <p:cBhvr>
                                        <p:cTn id="18" dur="166" decel="50000">
                                          <p:stCondLst>
                                            <p:cond delay="1668"/>
                                          </p:stCondLst>
                                        </p:cTn>
                                        <p:tgtEl>
                                          <p:spTgt spid="19"/>
                                        </p:tgtEl>
                                      </p:cBhvr>
                                      <p:to x="100000" y="100000"/>
                                    </p:animScale>
                                    <p:animScale>
                                      <p:cBhvr>
                                        <p:cTn id="19" dur="26">
                                          <p:stCondLst>
                                            <p:cond delay="1808"/>
                                          </p:stCondLst>
                                        </p:cTn>
                                        <p:tgtEl>
                                          <p:spTgt spid="19"/>
                                        </p:tgtEl>
                                      </p:cBhvr>
                                      <p:to x="100000" y="95000"/>
                                    </p:animScale>
                                    <p:animScale>
                                      <p:cBhvr>
                                        <p:cTn id="20" dur="166" decel="50000">
                                          <p:stCondLst>
                                            <p:cond delay="1834"/>
                                          </p:stCondLst>
                                        </p:cTn>
                                        <p:tgtEl>
                                          <p:spTgt spid="19"/>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7575D7A7-3C36-4508-9BC6-70A93BD3C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28" name="Picture 27">
              <a:extLst>
                <a:ext uri="{FF2B5EF4-FFF2-40B4-BE49-F238E27FC236}">
                  <a16:creationId xmlns:a16="http://schemas.microsoft.com/office/drawing/2014/main" id="{BC964A0D-06B7-4C16-AC9F-20ADDA8059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9" name="Rectangle 28">
              <a:extLst>
                <a:ext uri="{FF2B5EF4-FFF2-40B4-BE49-F238E27FC236}">
                  <a16:creationId xmlns:a16="http://schemas.microsoft.com/office/drawing/2014/main" id="{F5703F5C-55DF-45CD-BC3F-3BE8F1033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30" name="Picture 29">
              <a:extLst>
                <a:ext uri="{FF2B5EF4-FFF2-40B4-BE49-F238E27FC236}">
                  <a16:creationId xmlns:a16="http://schemas.microsoft.com/office/drawing/2014/main" id="{A8C7134F-70F9-4826-A97E-9B39AEA08F5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31" name="Picture 30">
              <a:extLst>
                <a:ext uri="{FF2B5EF4-FFF2-40B4-BE49-F238E27FC236}">
                  <a16:creationId xmlns:a16="http://schemas.microsoft.com/office/drawing/2014/main" id="{39351E73-B6DD-4B56-8EE9-C16B5711C46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33" name="Straight Connector 32">
            <a:extLst>
              <a:ext uri="{FF2B5EF4-FFF2-40B4-BE49-F238E27FC236}">
                <a16:creationId xmlns:a16="http://schemas.microsoft.com/office/drawing/2014/main" id="{AE446D0E-6531-40B7-A182-FB860243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50" name="Rectangle 34">
            <a:extLst>
              <a:ext uri="{FF2B5EF4-FFF2-40B4-BE49-F238E27FC236}">
                <a16:creationId xmlns:a16="http://schemas.microsoft.com/office/drawing/2014/main" id="{D59C2C63-D709-4949-9465-29A52CBED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36">
            <a:extLst>
              <a:ext uri="{FF2B5EF4-FFF2-40B4-BE49-F238E27FC236}">
                <a16:creationId xmlns:a16="http://schemas.microsoft.com/office/drawing/2014/main" id="{0EFD2038-15D6-4003-8350-AFEC394E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38">
            <a:extLst>
              <a:ext uri="{FF2B5EF4-FFF2-40B4-BE49-F238E27FC236}">
                <a16:creationId xmlns:a16="http://schemas.microsoft.com/office/drawing/2014/main" id="{8CF519C2-F6BE-41BE-A50E-54B98359C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sp>
      <p:grpSp>
        <p:nvGrpSpPr>
          <p:cNvPr id="41" name="Group 40">
            <a:extLst>
              <a:ext uri="{FF2B5EF4-FFF2-40B4-BE49-F238E27FC236}">
                <a16:creationId xmlns:a16="http://schemas.microsoft.com/office/drawing/2014/main" id="{7767AD93-AD3E-4C62-97D5-E54E14B2EA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42" name="Rounded Rectangle 17">
              <a:extLst>
                <a:ext uri="{FF2B5EF4-FFF2-40B4-BE49-F238E27FC236}">
                  <a16:creationId xmlns:a16="http://schemas.microsoft.com/office/drawing/2014/main" id="{AA443E8D-EC07-4B8F-B370-2A1153F35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841F0AA1-D12D-4FDB-BF66-D9398ED9303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44" name="Rounded Rectangle 20">
              <a:extLst>
                <a:ext uri="{FF2B5EF4-FFF2-40B4-BE49-F238E27FC236}">
                  <a16:creationId xmlns:a16="http://schemas.microsoft.com/office/drawing/2014/main" id="{E2B949DE-0178-4942-80DE-811C1AA4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44">
              <a:extLst>
                <a:ext uri="{FF2B5EF4-FFF2-40B4-BE49-F238E27FC236}">
                  <a16:creationId xmlns:a16="http://schemas.microsoft.com/office/drawing/2014/main" id="{284AA86D-EAE1-4E3F-A54C-7F1E390B6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5" name="Title 1">
            <a:extLst>
              <a:ext uri="{FF2B5EF4-FFF2-40B4-BE49-F238E27FC236}">
                <a16:creationId xmlns:a16="http://schemas.microsoft.com/office/drawing/2014/main" id="{BE3145B1-F6BD-417F-8845-922D132FD213}"/>
              </a:ext>
            </a:extLst>
          </p:cNvPr>
          <p:cNvSpPr>
            <a:spLocks noGrp="1"/>
          </p:cNvSpPr>
          <p:nvPr>
            <p:ph type="title"/>
          </p:nvPr>
        </p:nvSpPr>
        <p:spPr>
          <a:xfrm>
            <a:off x="2692398" y="1871131"/>
            <a:ext cx="6815669" cy="1515533"/>
          </a:xfrm>
        </p:spPr>
        <p:txBody>
          <a:bodyPr vert="horz" lIns="91440" tIns="45720" rIns="91440" bIns="45720" rtlCol="0" anchor="b">
            <a:normAutofit/>
          </a:bodyPr>
          <a:lstStyle/>
          <a:p>
            <a:pPr rtl="0"/>
            <a:r>
              <a:rPr lang="en-US" sz="5400" dirty="0">
                <a:solidFill>
                  <a:schemeClr val="bg1"/>
                </a:solidFill>
              </a:rPr>
              <a:t>Thanks for your time</a:t>
            </a:r>
          </a:p>
        </p:txBody>
      </p:sp>
      <p:cxnSp>
        <p:nvCxnSpPr>
          <p:cNvPr id="54" name="Straight Connector 46">
            <a:extLst>
              <a:ext uri="{FF2B5EF4-FFF2-40B4-BE49-F238E27FC236}">
                <a16:creationId xmlns:a16="http://schemas.microsoft.com/office/drawing/2014/main" id="{0772CE55-4C36-44F1-A9BD-379BEB8431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042597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41" name="Rectangle 28">
            <a:extLst>
              <a:ext uri="{FF2B5EF4-FFF2-40B4-BE49-F238E27FC236}">
                <a16:creationId xmlns:a16="http://schemas.microsoft.com/office/drawing/2014/main" id="{572F6A24-139E-4EB5-86D2-431F42EF8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30">
            <a:extLst>
              <a:ext uri="{FF2B5EF4-FFF2-40B4-BE49-F238E27FC236}">
                <a16:creationId xmlns:a16="http://schemas.microsoft.com/office/drawing/2014/main" id="{3963AE85-BE5D-4975-BACF-DDDCC9C2AC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2" name="Picture 31">
              <a:extLst>
                <a:ext uri="{FF2B5EF4-FFF2-40B4-BE49-F238E27FC236}">
                  <a16:creationId xmlns:a16="http://schemas.microsoft.com/office/drawing/2014/main" id="{1E7751F0-16BF-4A9D-B778-5D46B92B447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3" name="Rectangle 32">
              <a:extLst>
                <a:ext uri="{FF2B5EF4-FFF2-40B4-BE49-F238E27FC236}">
                  <a16:creationId xmlns:a16="http://schemas.microsoft.com/office/drawing/2014/main" id="{1D755924-121A-47AA-8613-995D4108B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4" name="Picture 33">
              <a:extLst>
                <a:ext uri="{FF2B5EF4-FFF2-40B4-BE49-F238E27FC236}">
                  <a16:creationId xmlns:a16="http://schemas.microsoft.com/office/drawing/2014/main" id="{B4D2AFDA-19BE-4455-830E-1541E5D7BAE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5" name="Picture 34">
              <a:extLst>
                <a:ext uri="{FF2B5EF4-FFF2-40B4-BE49-F238E27FC236}">
                  <a16:creationId xmlns:a16="http://schemas.microsoft.com/office/drawing/2014/main" id="{0FB15EBF-E414-4E00-87E7-700A78A60F6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p:cNvSpPr>
            <a:spLocks noGrp="1"/>
          </p:cNvSpPr>
          <p:nvPr>
            <p:ph type="title"/>
          </p:nvPr>
        </p:nvSpPr>
        <p:spPr>
          <a:xfrm>
            <a:off x="6094412" y="3197788"/>
            <a:ext cx="4802185" cy="1314279"/>
          </a:xfrm>
        </p:spPr>
        <p:txBody>
          <a:bodyPr>
            <a:noAutofit/>
          </a:bodyPr>
          <a:lstStyle/>
          <a:p>
            <a:pPr algn="l">
              <a:lnSpc>
                <a:spcPct val="90000"/>
              </a:lnSpc>
            </a:pPr>
            <a:r>
              <a:rPr lang="en-US" sz="2500" dirty="0"/>
              <a:t>        This window is controlled by the manager of the restaurant hall where he receives the order from the customer and give him the bill we will Explain this window in the next slides.</a:t>
            </a:r>
            <a:endParaRPr lang="ar-SA" sz="2500" dirty="0"/>
          </a:p>
        </p:txBody>
      </p:sp>
      <p:sp>
        <p:nvSpPr>
          <p:cNvPr id="43" name="Rectangle 36">
            <a:extLst>
              <a:ext uri="{FF2B5EF4-FFF2-40B4-BE49-F238E27FC236}">
                <a16:creationId xmlns:a16="http://schemas.microsoft.com/office/drawing/2014/main" id="{C9DA5B05-DD14-4860-AC45-02A8D2EE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Graphical user interface&#10;&#10;Description automatically generated">
            <a:extLst>
              <a:ext uri="{FF2B5EF4-FFF2-40B4-BE49-F238E27FC236}">
                <a16:creationId xmlns:a16="http://schemas.microsoft.com/office/drawing/2014/main" id="{6F7AA2A1-EA83-4CDF-AD2A-F8E72DDDE3FE}"/>
              </a:ext>
            </a:extLst>
          </p:cNvPr>
          <p:cNvPicPr>
            <a:picLocks noChangeAspect="1"/>
          </p:cNvPicPr>
          <p:nvPr/>
        </p:nvPicPr>
        <p:blipFill rotWithShape="1">
          <a:blip r:embed="rId5"/>
          <a:srcRect r="-4" b="9917"/>
          <a:stretch/>
        </p:blipFill>
        <p:spPr>
          <a:xfrm>
            <a:off x="1412683" y="1410208"/>
            <a:ext cx="3876801" cy="3858780"/>
          </a:xfrm>
          <a:prstGeom prst="rect">
            <a:avLst/>
          </a:prstGeom>
        </p:spPr>
      </p:pic>
      <p:cxnSp>
        <p:nvCxnSpPr>
          <p:cNvPr id="44" name="Straight Connector 38">
            <a:extLst>
              <a:ext uri="{FF2B5EF4-FFF2-40B4-BE49-F238E27FC236}">
                <a16:creationId xmlns:a16="http://schemas.microsoft.com/office/drawing/2014/main" id="{36BE37AC-AD36-4C42-9B8C-C5500F4E7C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Ribbon: Curved and Tilted Down 12">
            <a:extLst>
              <a:ext uri="{FF2B5EF4-FFF2-40B4-BE49-F238E27FC236}">
                <a16:creationId xmlns:a16="http://schemas.microsoft.com/office/drawing/2014/main" id="{270CAE4F-08E6-4E43-878B-120189C1E287}"/>
              </a:ext>
            </a:extLst>
          </p:cNvPr>
          <p:cNvSpPr/>
          <p:nvPr/>
        </p:nvSpPr>
        <p:spPr>
          <a:xfrm>
            <a:off x="6264813" y="1092200"/>
            <a:ext cx="4517009" cy="971689"/>
          </a:xfrm>
          <a:prstGeom prst="ellipseRibb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sz="3200" dirty="0">
                <a:solidFill>
                  <a:schemeClr val="tx1"/>
                </a:solidFill>
              </a:rPr>
              <a:t>Project</a:t>
            </a:r>
            <a:endParaRPr lang="ar-EG" sz="3200" dirty="0">
              <a:solidFill>
                <a:schemeClr val="tx1"/>
              </a:solidFill>
            </a:endParaRPr>
          </a:p>
        </p:txBody>
      </p:sp>
    </p:spTree>
    <p:extLst>
      <p:ext uri="{BB962C8B-B14F-4D97-AF65-F5344CB8AC3E}">
        <p14:creationId xmlns:p14="http://schemas.microsoft.com/office/powerpoint/2010/main" val="40927701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80">
                                          <p:stCondLst>
                                            <p:cond delay="0"/>
                                          </p:stCondLst>
                                        </p:cTn>
                                        <p:tgtEl>
                                          <p:spTgt spid="13"/>
                                        </p:tgtEl>
                                      </p:cBhvr>
                                    </p:animEffect>
                                    <p:anim calcmode="lin" valueType="num">
                                      <p:cBhvr>
                                        <p:cTn id="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3" dur="26">
                                          <p:stCondLst>
                                            <p:cond delay="650"/>
                                          </p:stCondLst>
                                        </p:cTn>
                                        <p:tgtEl>
                                          <p:spTgt spid="13"/>
                                        </p:tgtEl>
                                      </p:cBhvr>
                                      <p:to x="100000" y="60000"/>
                                    </p:animScale>
                                    <p:animScale>
                                      <p:cBhvr>
                                        <p:cTn id="14" dur="166" decel="50000">
                                          <p:stCondLst>
                                            <p:cond delay="676"/>
                                          </p:stCondLst>
                                        </p:cTn>
                                        <p:tgtEl>
                                          <p:spTgt spid="13"/>
                                        </p:tgtEl>
                                      </p:cBhvr>
                                      <p:to x="100000" y="100000"/>
                                    </p:animScale>
                                    <p:animScale>
                                      <p:cBhvr>
                                        <p:cTn id="15" dur="26">
                                          <p:stCondLst>
                                            <p:cond delay="1312"/>
                                          </p:stCondLst>
                                        </p:cTn>
                                        <p:tgtEl>
                                          <p:spTgt spid="13"/>
                                        </p:tgtEl>
                                      </p:cBhvr>
                                      <p:to x="100000" y="80000"/>
                                    </p:animScale>
                                    <p:animScale>
                                      <p:cBhvr>
                                        <p:cTn id="16" dur="166" decel="50000">
                                          <p:stCondLst>
                                            <p:cond delay="1338"/>
                                          </p:stCondLst>
                                        </p:cTn>
                                        <p:tgtEl>
                                          <p:spTgt spid="13"/>
                                        </p:tgtEl>
                                      </p:cBhvr>
                                      <p:to x="100000" y="100000"/>
                                    </p:animScale>
                                    <p:animScale>
                                      <p:cBhvr>
                                        <p:cTn id="17" dur="26">
                                          <p:stCondLst>
                                            <p:cond delay="1642"/>
                                          </p:stCondLst>
                                        </p:cTn>
                                        <p:tgtEl>
                                          <p:spTgt spid="13"/>
                                        </p:tgtEl>
                                      </p:cBhvr>
                                      <p:to x="100000" y="90000"/>
                                    </p:animScale>
                                    <p:animScale>
                                      <p:cBhvr>
                                        <p:cTn id="18" dur="166" decel="50000">
                                          <p:stCondLst>
                                            <p:cond delay="1668"/>
                                          </p:stCondLst>
                                        </p:cTn>
                                        <p:tgtEl>
                                          <p:spTgt spid="13"/>
                                        </p:tgtEl>
                                      </p:cBhvr>
                                      <p:to x="100000" y="100000"/>
                                    </p:animScale>
                                    <p:animScale>
                                      <p:cBhvr>
                                        <p:cTn id="19" dur="26">
                                          <p:stCondLst>
                                            <p:cond delay="1808"/>
                                          </p:stCondLst>
                                        </p:cTn>
                                        <p:tgtEl>
                                          <p:spTgt spid="13"/>
                                        </p:tgtEl>
                                      </p:cBhvr>
                                      <p:to x="100000" y="95000"/>
                                    </p:animScale>
                                    <p:animScale>
                                      <p:cBhvr>
                                        <p:cTn id="20" dur="166" decel="50000">
                                          <p:stCondLst>
                                            <p:cond delay="1834"/>
                                          </p:stCondLst>
                                        </p:cTn>
                                        <p:tgtEl>
                                          <p:spTgt spid="1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5E66D3F-14EA-4BCD-819B-EEF581746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49D3EDE-CC3B-4573-A04B-26F32F1B2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4" name="Picture 13">
              <a:extLst>
                <a:ext uri="{FF2B5EF4-FFF2-40B4-BE49-F238E27FC236}">
                  <a16:creationId xmlns:a16="http://schemas.microsoft.com/office/drawing/2014/main" id="{700D0D4B-CC81-434D-B595-71AA691923B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Rectangle 14">
              <a:extLst>
                <a:ext uri="{FF2B5EF4-FFF2-40B4-BE49-F238E27FC236}">
                  <a16:creationId xmlns:a16="http://schemas.microsoft.com/office/drawing/2014/main" id="{B8047919-8C66-4EF3-9979-FB7112EB6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C00195C4-7BCF-469C-A003-AC2F0D2F910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7" name="Picture 16">
              <a:extLst>
                <a:ext uri="{FF2B5EF4-FFF2-40B4-BE49-F238E27FC236}">
                  <a16:creationId xmlns:a16="http://schemas.microsoft.com/office/drawing/2014/main" id="{CEE82425-33CD-4CF1-9623-91BECE687F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p:cNvSpPr>
            <a:spLocks noGrp="1"/>
          </p:cNvSpPr>
          <p:nvPr>
            <p:ph type="title"/>
          </p:nvPr>
        </p:nvSpPr>
        <p:spPr>
          <a:xfrm>
            <a:off x="6094412" y="3010240"/>
            <a:ext cx="4802185" cy="1303867"/>
          </a:xfrm>
        </p:spPr>
        <p:txBody>
          <a:bodyPr>
            <a:normAutofit fontScale="90000"/>
          </a:bodyPr>
          <a:lstStyle/>
          <a:p>
            <a:pPr algn="l">
              <a:lnSpc>
                <a:spcPct val="90000"/>
              </a:lnSpc>
            </a:pPr>
            <a:r>
              <a:rPr lang="en-US" sz="2800" dirty="0"/>
              <a:t>        In front of us is the restaurant's menu of chicken and meat with the possibility of adding cheese and there is also the possibility to show the price.</a:t>
            </a:r>
            <a:endParaRPr lang="ar-SA" sz="2800" dirty="0"/>
          </a:p>
        </p:txBody>
      </p:sp>
      <p:sp>
        <p:nvSpPr>
          <p:cNvPr id="19" name="Rectangle 18">
            <a:extLst>
              <a:ext uri="{FF2B5EF4-FFF2-40B4-BE49-F238E27FC236}">
                <a16:creationId xmlns:a16="http://schemas.microsoft.com/office/drawing/2014/main" id="{DD5289D1-D3B7-4C53-823E-280A79C02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A456CE10-0EE3-4503-ACF3-1D53A6FDBB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pic>
        <p:nvPicPr>
          <p:cNvPr id="9" name="Content Placeholder 8" descr="Graphical user interface, text&#10;&#10;Description automatically generated">
            <a:extLst>
              <a:ext uri="{FF2B5EF4-FFF2-40B4-BE49-F238E27FC236}">
                <a16:creationId xmlns:a16="http://schemas.microsoft.com/office/drawing/2014/main" id="{3A13A638-46DD-418E-9992-E0168B109787}"/>
              </a:ext>
            </a:extLst>
          </p:cNvPr>
          <p:cNvPicPr>
            <a:picLocks noGrp="1" noChangeAspect="1"/>
          </p:cNvPicPr>
          <p:nvPr>
            <p:ph idx="1"/>
          </p:nvPr>
        </p:nvPicPr>
        <p:blipFill>
          <a:blip r:embed="rId5"/>
          <a:stretch>
            <a:fillRect/>
          </a:stretch>
        </p:blipFill>
        <p:spPr>
          <a:xfrm>
            <a:off x="1292095" y="1235461"/>
            <a:ext cx="4118102" cy="3836742"/>
          </a:xfrm>
        </p:spPr>
      </p:pic>
      <p:sp>
        <p:nvSpPr>
          <p:cNvPr id="18" name="Ribbon: Curved and Tilted Down 17">
            <a:extLst>
              <a:ext uri="{FF2B5EF4-FFF2-40B4-BE49-F238E27FC236}">
                <a16:creationId xmlns:a16="http://schemas.microsoft.com/office/drawing/2014/main" id="{9BE32B79-5117-4E07-BFDE-71D364AB0052}"/>
              </a:ext>
            </a:extLst>
          </p:cNvPr>
          <p:cNvSpPr/>
          <p:nvPr/>
        </p:nvSpPr>
        <p:spPr>
          <a:xfrm>
            <a:off x="6264813" y="1092200"/>
            <a:ext cx="4517009" cy="971689"/>
          </a:xfrm>
          <a:prstGeom prst="ellipseRibb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sz="3200" dirty="0">
                <a:solidFill>
                  <a:schemeClr val="tx1"/>
                </a:solidFill>
              </a:rPr>
              <a:t>Order</a:t>
            </a:r>
            <a:endParaRPr lang="ar-EG" sz="3200" dirty="0">
              <a:solidFill>
                <a:schemeClr val="tx1"/>
              </a:solidFill>
            </a:endParaRPr>
          </a:p>
        </p:txBody>
      </p:sp>
    </p:spTree>
    <p:extLst>
      <p:ext uri="{BB962C8B-B14F-4D97-AF65-F5344CB8AC3E}">
        <p14:creationId xmlns:p14="http://schemas.microsoft.com/office/powerpoint/2010/main" val="1309307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80">
                                          <p:stCondLst>
                                            <p:cond delay="0"/>
                                          </p:stCondLst>
                                        </p:cTn>
                                        <p:tgtEl>
                                          <p:spTgt spid="18"/>
                                        </p:tgtEl>
                                      </p:cBhvr>
                                    </p:animEffect>
                                    <p:anim calcmode="lin" valueType="num">
                                      <p:cBhvr>
                                        <p:cTn id="8"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13" dur="26">
                                          <p:stCondLst>
                                            <p:cond delay="650"/>
                                          </p:stCondLst>
                                        </p:cTn>
                                        <p:tgtEl>
                                          <p:spTgt spid="18"/>
                                        </p:tgtEl>
                                      </p:cBhvr>
                                      <p:to x="100000" y="60000"/>
                                    </p:animScale>
                                    <p:animScale>
                                      <p:cBhvr>
                                        <p:cTn id="14" dur="166" decel="50000">
                                          <p:stCondLst>
                                            <p:cond delay="676"/>
                                          </p:stCondLst>
                                        </p:cTn>
                                        <p:tgtEl>
                                          <p:spTgt spid="18"/>
                                        </p:tgtEl>
                                      </p:cBhvr>
                                      <p:to x="100000" y="100000"/>
                                    </p:animScale>
                                    <p:animScale>
                                      <p:cBhvr>
                                        <p:cTn id="15" dur="26">
                                          <p:stCondLst>
                                            <p:cond delay="1312"/>
                                          </p:stCondLst>
                                        </p:cTn>
                                        <p:tgtEl>
                                          <p:spTgt spid="18"/>
                                        </p:tgtEl>
                                      </p:cBhvr>
                                      <p:to x="100000" y="80000"/>
                                    </p:animScale>
                                    <p:animScale>
                                      <p:cBhvr>
                                        <p:cTn id="16" dur="166" decel="50000">
                                          <p:stCondLst>
                                            <p:cond delay="1338"/>
                                          </p:stCondLst>
                                        </p:cTn>
                                        <p:tgtEl>
                                          <p:spTgt spid="18"/>
                                        </p:tgtEl>
                                      </p:cBhvr>
                                      <p:to x="100000" y="100000"/>
                                    </p:animScale>
                                    <p:animScale>
                                      <p:cBhvr>
                                        <p:cTn id="17" dur="26">
                                          <p:stCondLst>
                                            <p:cond delay="1642"/>
                                          </p:stCondLst>
                                        </p:cTn>
                                        <p:tgtEl>
                                          <p:spTgt spid="18"/>
                                        </p:tgtEl>
                                      </p:cBhvr>
                                      <p:to x="100000" y="90000"/>
                                    </p:animScale>
                                    <p:animScale>
                                      <p:cBhvr>
                                        <p:cTn id="18" dur="166" decel="50000">
                                          <p:stCondLst>
                                            <p:cond delay="1668"/>
                                          </p:stCondLst>
                                        </p:cTn>
                                        <p:tgtEl>
                                          <p:spTgt spid="18"/>
                                        </p:tgtEl>
                                      </p:cBhvr>
                                      <p:to x="100000" y="100000"/>
                                    </p:animScale>
                                    <p:animScale>
                                      <p:cBhvr>
                                        <p:cTn id="19" dur="26">
                                          <p:stCondLst>
                                            <p:cond delay="1808"/>
                                          </p:stCondLst>
                                        </p:cTn>
                                        <p:tgtEl>
                                          <p:spTgt spid="18"/>
                                        </p:tgtEl>
                                      </p:cBhvr>
                                      <p:to x="100000" y="95000"/>
                                    </p:animScale>
                                    <p:animScale>
                                      <p:cBhvr>
                                        <p:cTn id="20" dur="166" decel="50000">
                                          <p:stCondLst>
                                            <p:cond delay="1834"/>
                                          </p:stCondLst>
                                        </p:cTn>
                                        <p:tgtEl>
                                          <p:spTgt spid="1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5E66D3F-14EA-4BCD-819B-EEF581746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49D3EDE-CC3B-4573-A04B-26F32F1B2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4" name="Picture 13">
              <a:extLst>
                <a:ext uri="{FF2B5EF4-FFF2-40B4-BE49-F238E27FC236}">
                  <a16:creationId xmlns:a16="http://schemas.microsoft.com/office/drawing/2014/main" id="{700D0D4B-CC81-434D-B595-71AA691923B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Rectangle 14">
              <a:extLst>
                <a:ext uri="{FF2B5EF4-FFF2-40B4-BE49-F238E27FC236}">
                  <a16:creationId xmlns:a16="http://schemas.microsoft.com/office/drawing/2014/main" id="{B8047919-8C66-4EF3-9979-FB7112EB6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C00195C4-7BCF-469C-A003-AC2F0D2F910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7" name="Picture 16">
              <a:extLst>
                <a:ext uri="{FF2B5EF4-FFF2-40B4-BE49-F238E27FC236}">
                  <a16:creationId xmlns:a16="http://schemas.microsoft.com/office/drawing/2014/main" id="{CEE82425-33CD-4CF1-9623-91BECE687F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p:cNvSpPr>
            <a:spLocks noGrp="1"/>
          </p:cNvSpPr>
          <p:nvPr>
            <p:ph type="title"/>
          </p:nvPr>
        </p:nvSpPr>
        <p:spPr>
          <a:xfrm>
            <a:off x="6045017" y="2903933"/>
            <a:ext cx="4802185" cy="1303867"/>
          </a:xfrm>
        </p:spPr>
        <p:txBody>
          <a:bodyPr>
            <a:normAutofit/>
          </a:bodyPr>
          <a:lstStyle/>
          <a:p>
            <a:pPr algn="l">
              <a:lnSpc>
                <a:spcPct val="90000"/>
              </a:lnSpc>
            </a:pPr>
            <a:r>
              <a:rPr lang="en-US" sz="2500" dirty="0"/>
              <a:t>        We have a list of drinks containing water and soda with the possibility of the price. </a:t>
            </a:r>
            <a:endParaRPr lang="ar-SA" sz="2500" dirty="0"/>
          </a:p>
        </p:txBody>
      </p:sp>
      <p:sp>
        <p:nvSpPr>
          <p:cNvPr id="19" name="Rectangle 18">
            <a:extLst>
              <a:ext uri="{FF2B5EF4-FFF2-40B4-BE49-F238E27FC236}">
                <a16:creationId xmlns:a16="http://schemas.microsoft.com/office/drawing/2014/main" id="{DD5289D1-D3B7-4C53-823E-280A79C02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A456CE10-0EE3-4503-ACF3-1D53A6FDBB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pic>
        <p:nvPicPr>
          <p:cNvPr id="5" name="Content Placeholder 4" descr="Graphical user interface&#10;&#10;Description automatically generated">
            <a:extLst>
              <a:ext uri="{FF2B5EF4-FFF2-40B4-BE49-F238E27FC236}">
                <a16:creationId xmlns:a16="http://schemas.microsoft.com/office/drawing/2014/main" id="{5937BD05-39D4-4896-B55D-55B4F1298A59}"/>
              </a:ext>
            </a:extLst>
          </p:cNvPr>
          <p:cNvPicPr>
            <a:picLocks noGrp="1" noChangeAspect="1"/>
          </p:cNvPicPr>
          <p:nvPr>
            <p:ph idx="1"/>
          </p:nvPr>
        </p:nvPicPr>
        <p:blipFill>
          <a:blip r:embed="rId5"/>
          <a:stretch>
            <a:fillRect/>
          </a:stretch>
        </p:blipFill>
        <p:spPr>
          <a:xfrm>
            <a:off x="1344798" y="2099864"/>
            <a:ext cx="4012698" cy="2107936"/>
          </a:xfrm>
        </p:spPr>
      </p:pic>
      <p:sp>
        <p:nvSpPr>
          <p:cNvPr id="18" name="Ribbon: Curved and Tilted Down 17">
            <a:extLst>
              <a:ext uri="{FF2B5EF4-FFF2-40B4-BE49-F238E27FC236}">
                <a16:creationId xmlns:a16="http://schemas.microsoft.com/office/drawing/2014/main" id="{B2F47463-22E3-4205-B969-208F17DEEFCA}"/>
              </a:ext>
            </a:extLst>
          </p:cNvPr>
          <p:cNvSpPr/>
          <p:nvPr/>
        </p:nvSpPr>
        <p:spPr>
          <a:xfrm>
            <a:off x="6264813" y="1092200"/>
            <a:ext cx="4517009" cy="971689"/>
          </a:xfrm>
          <a:prstGeom prst="ellipseRibb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sz="3200" dirty="0">
                <a:solidFill>
                  <a:schemeClr val="tx1"/>
                </a:solidFill>
              </a:rPr>
              <a:t>Order</a:t>
            </a:r>
            <a:endParaRPr lang="ar-EG" sz="3200" dirty="0">
              <a:solidFill>
                <a:schemeClr val="tx1"/>
              </a:solidFill>
            </a:endParaRPr>
          </a:p>
        </p:txBody>
      </p:sp>
    </p:spTree>
    <p:extLst>
      <p:ext uri="{BB962C8B-B14F-4D97-AF65-F5344CB8AC3E}">
        <p14:creationId xmlns:p14="http://schemas.microsoft.com/office/powerpoint/2010/main" val="38845301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80">
                                          <p:stCondLst>
                                            <p:cond delay="0"/>
                                          </p:stCondLst>
                                        </p:cTn>
                                        <p:tgtEl>
                                          <p:spTgt spid="18"/>
                                        </p:tgtEl>
                                      </p:cBhvr>
                                    </p:animEffect>
                                    <p:anim calcmode="lin" valueType="num">
                                      <p:cBhvr>
                                        <p:cTn id="8"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13" dur="26">
                                          <p:stCondLst>
                                            <p:cond delay="650"/>
                                          </p:stCondLst>
                                        </p:cTn>
                                        <p:tgtEl>
                                          <p:spTgt spid="18"/>
                                        </p:tgtEl>
                                      </p:cBhvr>
                                      <p:to x="100000" y="60000"/>
                                    </p:animScale>
                                    <p:animScale>
                                      <p:cBhvr>
                                        <p:cTn id="14" dur="166" decel="50000">
                                          <p:stCondLst>
                                            <p:cond delay="676"/>
                                          </p:stCondLst>
                                        </p:cTn>
                                        <p:tgtEl>
                                          <p:spTgt spid="18"/>
                                        </p:tgtEl>
                                      </p:cBhvr>
                                      <p:to x="100000" y="100000"/>
                                    </p:animScale>
                                    <p:animScale>
                                      <p:cBhvr>
                                        <p:cTn id="15" dur="26">
                                          <p:stCondLst>
                                            <p:cond delay="1312"/>
                                          </p:stCondLst>
                                        </p:cTn>
                                        <p:tgtEl>
                                          <p:spTgt spid="18"/>
                                        </p:tgtEl>
                                      </p:cBhvr>
                                      <p:to x="100000" y="80000"/>
                                    </p:animScale>
                                    <p:animScale>
                                      <p:cBhvr>
                                        <p:cTn id="16" dur="166" decel="50000">
                                          <p:stCondLst>
                                            <p:cond delay="1338"/>
                                          </p:stCondLst>
                                        </p:cTn>
                                        <p:tgtEl>
                                          <p:spTgt spid="18"/>
                                        </p:tgtEl>
                                      </p:cBhvr>
                                      <p:to x="100000" y="100000"/>
                                    </p:animScale>
                                    <p:animScale>
                                      <p:cBhvr>
                                        <p:cTn id="17" dur="26">
                                          <p:stCondLst>
                                            <p:cond delay="1642"/>
                                          </p:stCondLst>
                                        </p:cTn>
                                        <p:tgtEl>
                                          <p:spTgt spid="18"/>
                                        </p:tgtEl>
                                      </p:cBhvr>
                                      <p:to x="100000" y="90000"/>
                                    </p:animScale>
                                    <p:animScale>
                                      <p:cBhvr>
                                        <p:cTn id="18" dur="166" decel="50000">
                                          <p:stCondLst>
                                            <p:cond delay="1668"/>
                                          </p:stCondLst>
                                        </p:cTn>
                                        <p:tgtEl>
                                          <p:spTgt spid="18"/>
                                        </p:tgtEl>
                                      </p:cBhvr>
                                      <p:to x="100000" y="100000"/>
                                    </p:animScale>
                                    <p:animScale>
                                      <p:cBhvr>
                                        <p:cTn id="19" dur="26">
                                          <p:stCondLst>
                                            <p:cond delay="1808"/>
                                          </p:stCondLst>
                                        </p:cTn>
                                        <p:tgtEl>
                                          <p:spTgt spid="18"/>
                                        </p:tgtEl>
                                      </p:cBhvr>
                                      <p:to x="100000" y="95000"/>
                                    </p:animScale>
                                    <p:animScale>
                                      <p:cBhvr>
                                        <p:cTn id="20" dur="166" decel="50000">
                                          <p:stCondLst>
                                            <p:cond delay="1834"/>
                                          </p:stCondLst>
                                        </p:cTn>
                                        <p:tgtEl>
                                          <p:spTgt spid="1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5E66D3F-14EA-4BCD-819B-EEF581746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49D3EDE-CC3B-4573-A04B-26F32F1B2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4" name="Picture 13">
              <a:extLst>
                <a:ext uri="{FF2B5EF4-FFF2-40B4-BE49-F238E27FC236}">
                  <a16:creationId xmlns:a16="http://schemas.microsoft.com/office/drawing/2014/main" id="{700D0D4B-CC81-434D-B595-71AA691923B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Rectangle 14">
              <a:extLst>
                <a:ext uri="{FF2B5EF4-FFF2-40B4-BE49-F238E27FC236}">
                  <a16:creationId xmlns:a16="http://schemas.microsoft.com/office/drawing/2014/main" id="{B8047919-8C66-4EF3-9979-FB7112EB6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C00195C4-7BCF-469C-A003-AC2F0D2F910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7" name="Picture 16">
              <a:extLst>
                <a:ext uri="{FF2B5EF4-FFF2-40B4-BE49-F238E27FC236}">
                  <a16:creationId xmlns:a16="http://schemas.microsoft.com/office/drawing/2014/main" id="{CEE82425-33CD-4CF1-9623-91BECE687F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p:cNvSpPr>
            <a:spLocks noGrp="1"/>
          </p:cNvSpPr>
          <p:nvPr>
            <p:ph type="title"/>
          </p:nvPr>
        </p:nvSpPr>
        <p:spPr>
          <a:xfrm>
            <a:off x="6026788" y="3265789"/>
            <a:ext cx="4802185" cy="1303867"/>
          </a:xfrm>
        </p:spPr>
        <p:txBody>
          <a:bodyPr>
            <a:normAutofit fontScale="90000"/>
          </a:bodyPr>
          <a:lstStyle/>
          <a:p>
            <a:pPr algn="l">
              <a:lnSpc>
                <a:spcPct val="90000"/>
              </a:lnSpc>
            </a:pPr>
            <a:r>
              <a:rPr lang="en-US" sz="2500" dirty="0"/>
              <a:t>        </a:t>
            </a:r>
            <a:r>
              <a:rPr lang="en-US" sz="2800" dirty="0"/>
              <a:t>We have a price list that contains the total price of orders and there is a tax value and then the bill after the tax is added addition as there are also Esc buttons to get out of the program.</a:t>
            </a:r>
            <a:endParaRPr lang="ar-SA" sz="2800" dirty="0"/>
          </a:p>
        </p:txBody>
      </p:sp>
      <p:sp>
        <p:nvSpPr>
          <p:cNvPr id="19" name="Rectangle 18">
            <a:extLst>
              <a:ext uri="{FF2B5EF4-FFF2-40B4-BE49-F238E27FC236}">
                <a16:creationId xmlns:a16="http://schemas.microsoft.com/office/drawing/2014/main" id="{DD5289D1-D3B7-4C53-823E-280A79C02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A456CE10-0EE3-4503-ACF3-1D53A6FDBB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pic>
        <p:nvPicPr>
          <p:cNvPr id="5" name="Content Placeholder 4" descr="Graphical user interface, application&#10;&#10;Description automatically generated">
            <a:extLst>
              <a:ext uri="{FF2B5EF4-FFF2-40B4-BE49-F238E27FC236}">
                <a16:creationId xmlns:a16="http://schemas.microsoft.com/office/drawing/2014/main" id="{45ADE60D-B11C-4812-BCEC-BAD21373516E}"/>
              </a:ext>
            </a:extLst>
          </p:cNvPr>
          <p:cNvPicPr>
            <a:picLocks noGrp="1" noChangeAspect="1"/>
          </p:cNvPicPr>
          <p:nvPr>
            <p:ph idx="1"/>
          </p:nvPr>
        </p:nvPicPr>
        <p:blipFill>
          <a:blip r:embed="rId5"/>
          <a:stretch>
            <a:fillRect/>
          </a:stretch>
        </p:blipFill>
        <p:spPr>
          <a:xfrm>
            <a:off x="2031819" y="1250696"/>
            <a:ext cx="2638656" cy="4030186"/>
          </a:xfrm>
        </p:spPr>
      </p:pic>
      <p:sp>
        <p:nvSpPr>
          <p:cNvPr id="18" name="Ribbon: Curved and Tilted Down 17">
            <a:extLst>
              <a:ext uri="{FF2B5EF4-FFF2-40B4-BE49-F238E27FC236}">
                <a16:creationId xmlns:a16="http://schemas.microsoft.com/office/drawing/2014/main" id="{56D3035D-E08A-460D-9601-681826ABE852}"/>
              </a:ext>
            </a:extLst>
          </p:cNvPr>
          <p:cNvSpPr/>
          <p:nvPr/>
        </p:nvSpPr>
        <p:spPr>
          <a:xfrm>
            <a:off x="6264813" y="1092200"/>
            <a:ext cx="4517009" cy="971689"/>
          </a:xfrm>
          <a:prstGeom prst="ellipseRibb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sz="3200" dirty="0">
                <a:solidFill>
                  <a:schemeClr val="tx1"/>
                </a:solidFill>
              </a:rPr>
              <a:t>Order</a:t>
            </a:r>
            <a:endParaRPr lang="ar-EG" sz="3200" dirty="0">
              <a:solidFill>
                <a:schemeClr val="tx1"/>
              </a:solidFill>
            </a:endParaRPr>
          </a:p>
        </p:txBody>
      </p:sp>
    </p:spTree>
    <p:extLst>
      <p:ext uri="{BB962C8B-B14F-4D97-AF65-F5344CB8AC3E}">
        <p14:creationId xmlns:p14="http://schemas.microsoft.com/office/powerpoint/2010/main" val="47225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80">
                                          <p:stCondLst>
                                            <p:cond delay="0"/>
                                          </p:stCondLst>
                                        </p:cTn>
                                        <p:tgtEl>
                                          <p:spTgt spid="18"/>
                                        </p:tgtEl>
                                      </p:cBhvr>
                                    </p:animEffect>
                                    <p:anim calcmode="lin" valueType="num">
                                      <p:cBhvr>
                                        <p:cTn id="8"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13" dur="26">
                                          <p:stCondLst>
                                            <p:cond delay="650"/>
                                          </p:stCondLst>
                                        </p:cTn>
                                        <p:tgtEl>
                                          <p:spTgt spid="18"/>
                                        </p:tgtEl>
                                      </p:cBhvr>
                                      <p:to x="100000" y="60000"/>
                                    </p:animScale>
                                    <p:animScale>
                                      <p:cBhvr>
                                        <p:cTn id="14" dur="166" decel="50000">
                                          <p:stCondLst>
                                            <p:cond delay="676"/>
                                          </p:stCondLst>
                                        </p:cTn>
                                        <p:tgtEl>
                                          <p:spTgt spid="18"/>
                                        </p:tgtEl>
                                      </p:cBhvr>
                                      <p:to x="100000" y="100000"/>
                                    </p:animScale>
                                    <p:animScale>
                                      <p:cBhvr>
                                        <p:cTn id="15" dur="26">
                                          <p:stCondLst>
                                            <p:cond delay="1312"/>
                                          </p:stCondLst>
                                        </p:cTn>
                                        <p:tgtEl>
                                          <p:spTgt spid="18"/>
                                        </p:tgtEl>
                                      </p:cBhvr>
                                      <p:to x="100000" y="80000"/>
                                    </p:animScale>
                                    <p:animScale>
                                      <p:cBhvr>
                                        <p:cTn id="16" dur="166" decel="50000">
                                          <p:stCondLst>
                                            <p:cond delay="1338"/>
                                          </p:stCondLst>
                                        </p:cTn>
                                        <p:tgtEl>
                                          <p:spTgt spid="18"/>
                                        </p:tgtEl>
                                      </p:cBhvr>
                                      <p:to x="100000" y="100000"/>
                                    </p:animScale>
                                    <p:animScale>
                                      <p:cBhvr>
                                        <p:cTn id="17" dur="26">
                                          <p:stCondLst>
                                            <p:cond delay="1642"/>
                                          </p:stCondLst>
                                        </p:cTn>
                                        <p:tgtEl>
                                          <p:spTgt spid="18"/>
                                        </p:tgtEl>
                                      </p:cBhvr>
                                      <p:to x="100000" y="90000"/>
                                    </p:animScale>
                                    <p:animScale>
                                      <p:cBhvr>
                                        <p:cTn id="18" dur="166" decel="50000">
                                          <p:stCondLst>
                                            <p:cond delay="1668"/>
                                          </p:stCondLst>
                                        </p:cTn>
                                        <p:tgtEl>
                                          <p:spTgt spid="18"/>
                                        </p:tgtEl>
                                      </p:cBhvr>
                                      <p:to x="100000" y="100000"/>
                                    </p:animScale>
                                    <p:animScale>
                                      <p:cBhvr>
                                        <p:cTn id="19" dur="26">
                                          <p:stCondLst>
                                            <p:cond delay="1808"/>
                                          </p:stCondLst>
                                        </p:cTn>
                                        <p:tgtEl>
                                          <p:spTgt spid="18"/>
                                        </p:tgtEl>
                                      </p:cBhvr>
                                      <p:to x="100000" y="95000"/>
                                    </p:animScale>
                                    <p:animScale>
                                      <p:cBhvr>
                                        <p:cTn id="20" dur="166" decel="50000">
                                          <p:stCondLst>
                                            <p:cond delay="1834"/>
                                          </p:stCondLst>
                                        </p:cTn>
                                        <p:tgtEl>
                                          <p:spTgt spid="1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72F6A24-139E-4EB5-86D2-431F42EF8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3963AE85-BE5D-4975-BACF-DDDCC9C2AC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5" name="Picture 14">
              <a:extLst>
                <a:ext uri="{FF2B5EF4-FFF2-40B4-BE49-F238E27FC236}">
                  <a16:creationId xmlns:a16="http://schemas.microsoft.com/office/drawing/2014/main" id="{1E7751F0-16BF-4A9D-B778-5D46B92B447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id="{1D755924-121A-47AA-8613-995D4108B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B4D2AFDA-19BE-4455-830E-1541E5D7BAE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8" name="Picture 17">
              <a:extLst>
                <a:ext uri="{FF2B5EF4-FFF2-40B4-BE49-F238E27FC236}">
                  <a16:creationId xmlns:a16="http://schemas.microsoft.com/office/drawing/2014/main" id="{0FB15EBF-E414-4E00-87E7-700A78A60F6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5" name="Title 1">
            <a:extLst>
              <a:ext uri="{FF2B5EF4-FFF2-40B4-BE49-F238E27FC236}">
                <a16:creationId xmlns:a16="http://schemas.microsoft.com/office/drawing/2014/main" id="{25243FA9-C650-48E9-A994-0B2669FC5672}"/>
              </a:ext>
            </a:extLst>
          </p:cNvPr>
          <p:cNvSpPr>
            <a:spLocks noGrp="1"/>
          </p:cNvSpPr>
          <p:nvPr>
            <p:ph type="title"/>
          </p:nvPr>
        </p:nvSpPr>
        <p:spPr>
          <a:xfrm>
            <a:off x="6094412" y="3672586"/>
            <a:ext cx="4802185" cy="1303867"/>
          </a:xfrm>
        </p:spPr>
        <p:txBody>
          <a:bodyPr>
            <a:noAutofit/>
          </a:bodyPr>
          <a:lstStyle/>
          <a:p>
            <a:pPr algn="l">
              <a:lnSpc>
                <a:spcPct val="90000"/>
              </a:lnSpc>
            </a:pPr>
            <a:r>
              <a:rPr lang="en-US" sz="2500" dirty="0"/>
              <a:t>        The (Bill) button sits on the renewal of the price list, The button(New Bill) increases 1 in the value of the order number and the work of a new order and button (Save Bill) inserts the order into the tables in the window of the sitting.</a:t>
            </a:r>
            <a:endParaRPr lang="ar-SA" sz="2500" dirty="0"/>
          </a:p>
        </p:txBody>
      </p:sp>
      <p:sp>
        <p:nvSpPr>
          <p:cNvPr id="20" name="Rectangle 19">
            <a:extLst>
              <a:ext uri="{FF2B5EF4-FFF2-40B4-BE49-F238E27FC236}">
                <a16:creationId xmlns:a16="http://schemas.microsoft.com/office/drawing/2014/main" id="{C9DA5B05-DD14-4860-AC45-02A8D2EE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36BE37AC-AD36-4C42-9B8C-C5500F4E7C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Content Placeholder 6" descr="Graphical user interface&#10;&#10;Description automatically generated">
            <a:extLst>
              <a:ext uri="{FF2B5EF4-FFF2-40B4-BE49-F238E27FC236}">
                <a16:creationId xmlns:a16="http://schemas.microsoft.com/office/drawing/2014/main" id="{130BB5C7-AE9B-4CF4-B6E6-808526139B70}"/>
              </a:ext>
            </a:extLst>
          </p:cNvPr>
          <p:cNvPicPr>
            <a:picLocks noGrp="1" noChangeAspect="1"/>
          </p:cNvPicPr>
          <p:nvPr>
            <p:ph idx="1"/>
          </p:nvPr>
        </p:nvPicPr>
        <p:blipFill>
          <a:blip r:embed="rId5"/>
          <a:stretch>
            <a:fillRect/>
          </a:stretch>
        </p:blipFill>
        <p:spPr>
          <a:xfrm>
            <a:off x="1318295" y="2169706"/>
            <a:ext cx="4065704" cy="2360092"/>
          </a:xfrm>
        </p:spPr>
      </p:pic>
      <p:sp>
        <p:nvSpPr>
          <p:cNvPr id="19" name="Ribbon: Curved and Tilted Down 18">
            <a:extLst>
              <a:ext uri="{FF2B5EF4-FFF2-40B4-BE49-F238E27FC236}">
                <a16:creationId xmlns:a16="http://schemas.microsoft.com/office/drawing/2014/main" id="{AD800EEF-DE14-4979-8D0F-1C51376CA835}"/>
              </a:ext>
            </a:extLst>
          </p:cNvPr>
          <p:cNvSpPr/>
          <p:nvPr/>
        </p:nvSpPr>
        <p:spPr>
          <a:xfrm>
            <a:off x="6264813" y="1092200"/>
            <a:ext cx="4517009" cy="971689"/>
          </a:xfrm>
          <a:prstGeom prst="ellipseRibb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sz="3200" dirty="0">
                <a:solidFill>
                  <a:schemeClr val="tx1"/>
                </a:solidFill>
              </a:rPr>
              <a:t>Order</a:t>
            </a:r>
            <a:endParaRPr lang="ar-EG" sz="3200" dirty="0">
              <a:solidFill>
                <a:schemeClr val="tx1"/>
              </a:solidFill>
            </a:endParaRPr>
          </a:p>
        </p:txBody>
      </p:sp>
    </p:spTree>
    <p:extLst>
      <p:ext uri="{BB962C8B-B14F-4D97-AF65-F5344CB8AC3E}">
        <p14:creationId xmlns:p14="http://schemas.microsoft.com/office/powerpoint/2010/main" val="22271544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80">
                                          <p:stCondLst>
                                            <p:cond delay="0"/>
                                          </p:stCondLst>
                                        </p:cTn>
                                        <p:tgtEl>
                                          <p:spTgt spid="19"/>
                                        </p:tgtEl>
                                      </p:cBhvr>
                                    </p:animEffect>
                                    <p:anim calcmode="lin" valueType="num">
                                      <p:cBhvr>
                                        <p:cTn id="8"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13" dur="26">
                                          <p:stCondLst>
                                            <p:cond delay="650"/>
                                          </p:stCondLst>
                                        </p:cTn>
                                        <p:tgtEl>
                                          <p:spTgt spid="19"/>
                                        </p:tgtEl>
                                      </p:cBhvr>
                                      <p:to x="100000" y="60000"/>
                                    </p:animScale>
                                    <p:animScale>
                                      <p:cBhvr>
                                        <p:cTn id="14" dur="166" decel="50000">
                                          <p:stCondLst>
                                            <p:cond delay="676"/>
                                          </p:stCondLst>
                                        </p:cTn>
                                        <p:tgtEl>
                                          <p:spTgt spid="19"/>
                                        </p:tgtEl>
                                      </p:cBhvr>
                                      <p:to x="100000" y="100000"/>
                                    </p:animScale>
                                    <p:animScale>
                                      <p:cBhvr>
                                        <p:cTn id="15" dur="26">
                                          <p:stCondLst>
                                            <p:cond delay="1312"/>
                                          </p:stCondLst>
                                        </p:cTn>
                                        <p:tgtEl>
                                          <p:spTgt spid="19"/>
                                        </p:tgtEl>
                                      </p:cBhvr>
                                      <p:to x="100000" y="80000"/>
                                    </p:animScale>
                                    <p:animScale>
                                      <p:cBhvr>
                                        <p:cTn id="16" dur="166" decel="50000">
                                          <p:stCondLst>
                                            <p:cond delay="1338"/>
                                          </p:stCondLst>
                                        </p:cTn>
                                        <p:tgtEl>
                                          <p:spTgt spid="19"/>
                                        </p:tgtEl>
                                      </p:cBhvr>
                                      <p:to x="100000" y="100000"/>
                                    </p:animScale>
                                    <p:animScale>
                                      <p:cBhvr>
                                        <p:cTn id="17" dur="26">
                                          <p:stCondLst>
                                            <p:cond delay="1642"/>
                                          </p:stCondLst>
                                        </p:cTn>
                                        <p:tgtEl>
                                          <p:spTgt spid="19"/>
                                        </p:tgtEl>
                                      </p:cBhvr>
                                      <p:to x="100000" y="90000"/>
                                    </p:animScale>
                                    <p:animScale>
                                      <p:cBhvr>
                                        <p:cTn id="18" dur="166" decel="50000">
                                          <p:stCondLst>
                                            <p:cond delay="1668"/>
                                          </p:stCondLst>
                                        </p:cTn>
                                        <p:tgtEl>
                                          <p:spTgt spid="19"/>
                                        </p:tgtEl>
                                      </p:cBhvr>
                                      <p:to x="100000" y="100000"/>
                                    </p:animScale>
                                    <p:animScale>
                                      <p:cBhvr>
                                        <p:cTn id="19" dur="26">
                                          <p:stCondLst>
                                            <p:cond delay="1808"/>
                                          </p:stCondLst>
                                        </p:cTn>
                                        <p:tgtEl>
                                          <p:spTgt spid="19"/>
                                        </p:tgtEl>
                                      </p:cBhvr>
                                      <p:to x="100000" y="95000"/>
                                    </p:animScale>
                                    <p:animScale>
                                      <p:cBhvr>
                                        <p:cTn id="20" dur="166" decel="50000">
                                          <p:stCondLst>
                                            <p:cond delay="1834"/>
                                          </p:stCondLst>
                                        </p:cTn>
                                        <p:tgtEl>
                                          <p:spTgt spid="19"/>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72F6A24-139E-4EB5-86D2-431F42EF8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3963AE85-BE5D-4975-BACF-DDDCC9C2AC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6" name="Picture 15">
              <a:extLst>
                <a:ext uri="{FF2B5EF4-FFF2-40B4-BE49-F238E27FC236}">
                  <a16:creationId xmlns:a16="http://schemas.microsoft.com/office/drawing/2014/main" id="{1E7751F0-16BF-4A9D-B778-5D46B92B447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7" name="Rectangle 16">
              <a:extLst>
                <a:ext uri="{FF2B5EF4-FFF2-40B4-BE49-F238E27FC236}">
                  <a16:creationId xmlns:a16="http://schemas.microsoft.com/office/drawing/2014/main" id="{1D755924-121A-47AA-8613-995D4108B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B4D2AFDA-19BE-4455-830E-1541E5D7BAE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9" name="Picture 18">
              <a:extLst>
                <a:ext uri="{FF2B5EF4-FFF2-40B4-BE49-F238E27FC236}">
                  <a16:creationId xmlns:a16="http://schemas.microsoft.com/office/drawing/2014/main" id="{0FB15EBF-E414-4E00-87E7-700A78A60F6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6" name="Title 1">
            <a:extLst>
              <a:ext uri="{FF2B5EF4-FFF2-40B4-BE49-F238E27FC236}">
                <a16:creationId xmlns:a16="http://schemas.microsoft.com/office/drawing/2014/main" id="{0932FF62-161A-403D-8CDC-AA7D3271458F}"/>
              </a:ext>
            </a:extLst>
          </p:cNvPr>
          <p:cNvSpPr>
            <a:spLocks noGrp="1"/>
          </p:cNvSpPr>
          <p:nvPr>
            <p:ph type="title"/>
          </p:nvPr>
        </p:nvSpPr>
        <p:spPr>
          <a:xfrm>
            <a:off x="6094283" y="3010240"/>
            <a:ext cx="4802185" cy="1303867"/>
          </a:xfrm>
        </p:spPr>
        <p:txBody>
          <a:bodyPr>
            <a:normAutofit/>
          </a:bodyPr>
          <a:lstStyle/>
          <a:p>
            <a:pPr algn="l">
              <a:lnSpc>
                <a:spcPct val="90000"/>
              </a:lnSpc>
            </a:pPr>
            <a:r>
              <a:rPr lang="en-US" sz="2500" dirty="0"/>
              <a:t>        These are the tables where the program receives a (Save Bill) order to save the bill data. </a:t>
            </a:r>
            <a:endParaRPr lang="ar-SA" sz="2500" dirty="0"/>
          </a:p>
        </p:txBody>
      </p:sp>
      <p:sp>
        <p:nvSpPr>
          <p:cNvPr id="21" name="Rectangle 20">
            <a:extLst>
              <a:ext uri="{FF2B5EF4-FFF2-40B4-BE49-F238E27FC236}">
                <a16:creationId xmlns:a16="http://schemas.microsoft.com/office/drawing/2014/main" id="{C9DA5B05-DD14-4860-AC45-02A8D2EE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36BE37AC-AD36-4C42-9B8C-C5500F4E7C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Content Placeholder 7" descr="Graphical user interface, application&#10;&#10;Description automatically generated">
            <a:extLst>
              <a:ext uri="{FF2B5EF4-FFF2-40B4-BE49-F238E27FC236}">
                <a16:creationId xmlns:a16="http://schemas.microsoft.com/office/drawing/2014/main" id="{5DF654CC-07D7-411E-9F7B-D515C76B1178}"/>
              </a:ext>
            </a:extLst>
          </p:cNvPr>
          <p:cNvPicPr>
            <a:picLocks noGrp="1" noChangeAspect="1"/>
          </p:cNvPicPr>
          <p:nvPr>
            <p:ph idx="1"/>
          </p:nvPr>
        </p:nvPicPr>
        <p:blipFill>
          <a:blip r:embed="rId5"/>
          <a:stretch>
            <a:fillRect/>
          </a:stretch>
        </p:blipFill>
        <p:spPr>
          <a:xfrm>
            <a:off x="1195581" y="1817620"/>
            <a:ext cx="4311263" cy="3218614"/>
          </a:xfrm>
        </p:spPr>
      </p:pic>
      <p:sp>
        <p:nvSpPr>
          <p:cNvPr id="20" name="Ribbon: Curved and Tilted Down 19">
            <a:extLst>
              <a:ext uri="{FF2B5EF4-FFF2-40B4-BE49-F238E27FC236}">
                <a16:creationId xmlns:a16="http://schemas.microsoft.com/office/drawing/2014/main" id="{08BDCAEA-1F06-4602-AB31-5B49A2E55AEE}"/>
              </a:ext>
            </a:extLst>
          </p:cNvPr>
          <p:cNvSpPr/>
          <p:nvPr/>
        </p:nvSpPr>
        <p:spPr>
          <a:xfrm>
            <a:off x="6264813" y="1092200"/>
            <a:ext cx="4517009" cy="971689"/>
          </a:xfrm>
          <a:prstGeom prst="ellipseRibb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sz="3200" dirty="0">
                <a:solidFill>
                  <a:schemeClr val="tx1"/>
                </a:solidFill>
              </a:rPr>
              <a:t>Sittings</a:t>
            </a:r>
            <a:endParaRPr lang="ar-EG" sz="3200" dirty="0">
              <a:solidFill>
                <a:schemeClr val="tx1"/>
              </a:solidFill>
            </a:endParaRPr>
          </a:p>
        </p:txBody>
      </p:sp>
    </p:spTree>
    <p:extLst>
      <p:ext uri="{BB962C8B-B14F-4D97-AF65-F5344CB8AC3E}">
        <p14:creationId xmlns:p14="http://schemas.microsoft.com/office/powerpoint/2010/main" val="41145877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80">
                                          <p:stCondLst>
                                            <p:cond delay="0"/>
                                          </p:stCondLst>
                                        </p:cTn>
                                        <p:tgtEl>
                                          <p:spTgt spid="20"/>
                                        </p:tgtEl>
                                      </p:cBhvr>
                                    </p:animEffect>
                                    <p:anim calcmode="lin" valueType="num">
                                      <p:cBhvr>
                                        <p:cTn id="8"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
                                        </p:tgtEl>
                                      </p:cBhvr>
                                      <p:to x="100000" y="60000"/>
                                    </p:animScale>
                                    <p:animScale>
                                      <p:cBhvr>
                                        <p:cTn id="14" dur="166" decel="50000">
                                          <p:stCondLst>
                                            <p:cond delay="676"/>
                                          </p:stCondLst>
                                        </p:cTn>
                                        <p:tgtEl>
                                          <p:spTgt spid="20"/>
                                        </p:tgtEl>
                                      </p:cBhvr>
                                      <p:to x="100000" y="100000"/>
                                    </p:animScale>
                                    <p:animScale>
                                      <p:cBhvr>
                                        <p:cTn id="15" dur="26">
                                          <p:stCondLst>
                                            <p:cond delay="1312"/>
                                          </p:stCondLst>
                                        </p:cTn>
                                        <p:tgtEl>
                                          <p:spTgt spid="20"/>
                                        </p:tgtEl>
                                      </p:cBhvr>
                                      <p:to x="100000" y="80000"/>
                                    </p:animScale>
                                    <p:animScale>
                                      <p:cBhvr>
                                        <p:cTn id="16" dur="166" decel="50000">
                                          <p:stCondLst>
                                            <p:cond delay="1338"/>
                                          </p:stCondLst>
                                        </p:cTn>
                                        <p:tgtEl>
                                          <p:spTgt spid="20"/>
                                        </p:tgtEl>
                                      </p:cBhvr>
                                      <p:to x="100000" y="100000"/>
                                    </p:animScale>
                                    <p:animScale>
                                      <p:cBhvr>
                                        <p:cTn id="17" dur="26">
                                          <p:stCondLst>
                                            <p:cond delay="1642"/>
                                          </p:stCondLst>
                                        </p:cTn>
                                        <p:tgtEl>
                                          <p:spTgt spid="20"/>
                                        </p:tgtEl>
                                      </p:cBhvr>
                                      <p:to x="100000" y="90000"/>
                                    </p:animScale>
                                    <p:animScale>
                                      <p:cBhvr>
                                        <p:cTn id="18" dur="166" decel="50000">
                                          <p:stCondLst>
                                            <p:cond delay="1668"/>
                                          </p:stCondLst>
                                        </p:cTn>
                                        <p:tgtEl>
                                          <p:spTgt spid="20"/>
                                        </p:tgtEl>
                                      </p:cBhvr>
                                      <p:to x="100000" y="100000"/>
                                    </p:animScale>
                                    <p:animScale>
                                      <p:cBhvr>
                                        <p:cTn id="19" dur="26">
                                          <p:stCondLst>
                                            <p:cond delay="1808"/>
                                          </p:stCondLst>
                                        </p:cTn>
                                        <p:tgtEl>
                                          <p:spTgt spid="20"/>
                                        </p:tgtEl>
                                      </p:cBhvr>
                                      <p:to x="100000" y="95000"/>
                                    </p:animScale>
                                    <p:animScale>
                                      <p:cBhvr>
                                        <p:cTn id="20" dur="166" decel="50000">
                                          <p:stCondLst>
                                            <p:cond delay="1834"/>
                                          </p:stCondLst>
                                        </p:cTn>
                                        <p:tgtEl>
                                          <p:spTgt spid="2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72F6A24-139E-4EB5-86D2-431F42EF8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3963AE85-BE5D-4975-BACF-DDDCC9C2AC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5" name="Picture 14">
              <a:extLst>
                <a:ext uri="{FF2B5EF4-FFF2-40B4-BE49-F238E27FC236}">
                  <a16:creationId xmlns:a16="http://schemas.microsoft.com/office/drawing/2014/main" id="{1E7751F0-16BF-4A9D-B778-5D46B92B447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id="{1D755924-121A-47AA-8613-995D4108B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B4D2AFDA-19BE-4455-830E-1541E5D7BAE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8" name="Picture 17">
              <a:extLst>
                <a:ext uri="{FF2B5EF4-FFF2-40B4-BE49-F238E27FC236}">
                  <a16:creationId xmlns:a16="http://schemas.microsoft.com/office/drawing/2014/main" id="{0FB15EBF-E414-4E00-87E7-700A78A60F6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5" name="Title 1">
            <a:extLst>
              <a:ext uri="{FF2B5EF4-FFF2-40B4-BE49-F238E27FC236}">
                <a16:creationId xmlns:a16="http://schemas.microsoft.com/office/drawing/2014/main" id="{DD0666C6-4465-4E4D-9EE3-D87388A0F636}"/>
              </a:ext>
            </a:extLst>
          </p:cNvPr>
          <p:cNvSpPr>
            <a:spLocks noGrp="1"/>
          </p:cNvSpPr>
          <p:nvPr>
            <p:ph type="title"/>
          </p:nvPr>
        </p:nvSpPr>
        <p:spPr>
          <a:xfrm>
            <a:off x="6094283" y="3108323"/>
            <a:ext cx="4802185" cy="1303867"/>
          </a:xfrm>
        </p:spPr>
        <p:txBody>
          <a:bodyPr>
            <a:normAutofit/>
          </a:bodyPr>
          <a:lstStyle/>
          <a:p>
            <a:pPr algn="l">
              <a:lnSpc>
                <a:spcPct val="90000"/>
              </a:lnSpc>
            </a:pPr>
            <a:r>
              <a:rPr lang="en-US" sz="2500" dirty="0"/>
              <a:t>        (Change Order) and (Change Order Price) enable the user to edit the order after saving it.</a:t>
            </a:r>
            <a:endParaRPr lang="ar-SA" sz="2500" dirty="0"/>
          </a:p>
        </p:txBody>
      </p:sp>
      <p:sp>
        <p:nvSpPr>
          <p:cNvPr id="20" name="Rectangle 19">
            <a:extLst>
              <a:ext uri="{FF2B5EF4-FFF2-40B4-BE49-F238E27FC236}">
                <a16:creationId xmlns:a16="http://schemas.microsoft.com/office/drawing/2014/main" id="{C9DA5B05-DD14-4860-AC45-02A8D2EE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36BE37AC-AD36-4C42-9B8C-C5500F4E7C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Content Placeholder 6" descr="Graphical user interface, application&#10;&#10;Description automatically generated">
            <a:extLst>
              <a:ext uri="{FF2B5EF4-FFF2-40B4-BE49-F238E27FC236}">
                <a16:creationId xmlns:a16="http://schemas.microsoft.com/office/drawing/2014/main" id="{B37FE2B4-4F0C-45EA-8C80-7F7A84C63919}"/>
              </a:ext>
            </a:extLst>
          </p:cNvPr>
          <p:cNvPicPr>
            <a:picLocks noGrp="1" noChangeAspect="1"/>
          </p:cNvPicPr>
          <p:nvPr>
            <p:ph idx="1"/>
          </p:nvPr>
        </p:nvPicPr>
        <p:blipFill>
          <a:blip r:embed="rId5"/>
          <a:stretch>
            <a:fillRect/>
          </a:stretch>
        </p:blipFill>
        <p:spPr>
          <a:xfrm>
            <a:off x="2014345" y="1250696"/>
            <a:ext cx="2469712" cy="2206348"/>
          </a:xfrm>
        </p:spPr>
      </p:pic>
      <p:pic>
        <p:nvPicPr>
          <p:cNvPr id="10" name="Picture 9" descr="Graphical user interface&#10;&#10;Description automatically generated">
            <a:extLst>
              <a:ext uri="{FF2B5EF4-FFF2-40B4-BE49-F238E27FC236}">
                <a16:creationId xmlns:a16="http://schemas.microsoft.com/office/drawing/2014/main" id="{11779679-F0DE-4EA8-B6AD-22AC456C77C5}"/>
              </a:ext>
            </a:extLst>
          </p:cNvPr>
          <p:cNvPicPr>
            <a:picLocks noChangeAspect="1"/>
          </p:cNvPicPr>
          <p:nvPr/>
        </p:nvPicPr>
        <p:blipFill>
          <a:blip r:embed="rId6"/>
          <a:stretch>
            <a:fillRect/>
          </a:stretch>
        </p:blipFill>
        <p:spPr>
          <a:xfrm>
            <a:off x="2026910" y="3457044"/>
            <a:ext cx="2472883" cy="2043424"/>
          </a:xfrm>
          <a:prstGeom prst="rect">
            <a:avLst/>
          </a:prstGeom>
        </p:spPr>
      </p:pic>
      <p:sp>
        <p:nvSpPr>
          <p:cNvPr id="21" name="Ribbon: Curved and Tilted Down 20">
            <a:extLst>
              <a:ext uri="{FF2B5EF4-FFF2-40B4-BE49-F238E27FC236}">
                <a16:creationId xmlns:a16="http://schemas.microsoft.com/office/drawing/2014/main" id="{F27C472A-BD76-488B-86A9-82FD7C0AB619}"/>
              </a:ext>
            </a:extLst>
          </p:cNvPr>
          <p:cNvSpPr/>
          <p:nvPr/>
        </p:nvSpPr>
        <p:spPr>
          <a:xfrm>
            <a:off x="6264813" y="1092200"/>
            <a:ext cx="4517009" cy="971689"/>
          </a:xfrm>
          <a:prstGeom prst="ellipseRibb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sz="3200" dirty="0">
                <a:solidFill>
                  <a:schemeClr val="tx1"/>
                </a:solidFill>
              </a:rPr>
              <a:t>Sittings</a:t>
            </a:r>
            <a:endParaRPr lang="ar-EG" sz="3200" dirty="0">
              <a:solidFill>
                <a:schemeClr val="tx1"/>
              </a:solidFill>
            </a:endParaRPr>
          </a:p>
        </p:txBody>
      </p:sp>
    </p:spTree>
    <p:extLst>
      <p:ext uri="{BB962C8B-B14F-4D97-AF65-F5344CB8AC3E}">
        <p14:creationId xmlns:p14="http://schemas.microsoft.com/office/powerpoint/2010/main" val="41947824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80">
                                          <p:stCondLst>
                                            <p:cond delay="0"/>
                                          </p:stCondLst>
                                        </p:cTn>
                                        <p:tgtEl>
                                          <p:spTgt spid="21"/>
                                        </p:tgtEl>
                                      </p:cBhvr>
                                    </p:animEffect>
                                    <p:anim calcmode="lin" valueType="num">
                                      <p:cBhvr>
                                        <p:cTn id="8"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13" dur="26">
                                          <p:stCondLst>
                                            <p:cond delay="650"/>
                                          </p:stCondLst>
                                        </p:cTn>
                                        <p:tgtEl>
                                          <p:spTgt spid="21"/>
                                        </p:tgtEl>
                                      </p:cBhvr>
                                      <p:to x="100000" y="60000"/>
                                    </p:animScale>
                                    <p:animScale>
                                      <p:cBhvr>
                                        <p:cTn id="14" dur="166" decel="50000">
                                          <p:stCondLst>
                                            <p:cond delay="676"/>
                                          </p:stCondLst>
                                        </p:cTn>
                                        <p:tgtEl>
                                          <p:spTgt spid="21"/>
                                        </p:tgtEl>
                                      </p:cBhvr>
                                      <p:to x="100000" y="100000"/>
                                    </p:animScale>
                                    <p:animScale>
                                      <p:cBhvr>
                                        <p:cTn id="15" dur="26">
                                          <p:stCondLst>
                                            <p:cond delay="1312"/>
                                          </p:stCondLst>
                                        </p:cTn>
                                        <p:tgtEl>
                                          <p:spTgt spid="21"/>
                                        </p:tgtEl>
                                      </p:cBhvr>
                                      <p:to x="100000" y="80000"/>
                                    </p:animScale>
                                    <p:animScale>
                                      <p:cBhvr>
                                        <p:cTn id="16" dur="166" decel="50000">
                                          <p:stCondLst>
                                            <p:cond delay="1338"/>
                                          </p:stCondLst>
                                        </p:cTn>
                                        <p:tgtEl>
                                          <p:spTgt spid="21"/>
                                        </p:tgtEl>
                                      </p:cBhvr>
                                      <p:to x="100000" y="100000"/>
                                    </p:animScale>
                                    <p:animScale>
                                      <p:cBhvr>
                                        <p:cTn id="17" dur="26">
                                          <p:stCondLst>
                                            <p:cond delay="1642"/>
                                          </p:stCondLst>
                                        </p:cTn>
                                        <p:tgtEl>
                                          <p:spTgt spid="21"/>
                                        </p:tgtEl>
                                      </p:cBhvr>
                                      <p:to x="100000" y="90000"/>
                                    </p:animScale>
                                    <p:animScale>
                                      <p:cBhvr>
                                        <p:cTn id="18" dur="166" decel="50000">
                                          <p:stCondLst>
                                            <p:cond delay="1668"/>
                                          </p:stCondLst>
                                        </p:cTn>
                                        <p:tgtEl>
                                          <p:spTgt spid="21"/>
                                        </p:tgtEl>
                                      </p:cBhvr>
                                      <p:to x="100000" y="100000"/>
                                    </p:animScale>
                                    <p:animScale>
                                      <p:cBhvr>
                                        <p:cTn id="19" dur="26">
                                          <p:stCondLst>
                                            <p:cond delay="1808"/>
                                          </p:stCondLst>
                                        </p:cTn>
                                        <p:tgtEl>
                                          <p:spTgt spid="21"/>
                                        </p:tgtEl>
                                      </p:cBhvr>
                                      <p:to x="100000" y="95000"/>
                                    </p:animScale>
                                    <p:animScale>
                                      <p:cBhvr>
                                        <p:cTn id="20" dur="166" decel="50000">
                                          <p:stCondLst>
                                            <p:cond delay="1834"/>
                                          </p:stCondLst>
                                        </p:cTn>
                                        <p:tgtEl>
                                          <p:spTgt spid="21"/>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par>
                                <p:cTn id="28" presetID="53" presetClass="entr" presetSubtype="16"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p:cTn id="30" dur="500" fill="hold"/>
                                        <p:tgtEl>
                                          <p:spTgt spid="10"/>
                                        </p:tgtEl>
                                        <p:attrNameLst>
                                          <p:attrName>ppt_w</p:attrName>
                                        </p:attrNameLst>
                                      </p:cBhvr>
                                      <p:tavLst>
                                        <p:tav tm="0">
                                          <p:val>
                                            <p:fltVal val="0"/>
                                          </p:val>
                                        </p:tav>
                                        <p:tav tm="100000">
                                          <p:val>
                                            <p:strVal val="#ppt_w"/>
                                          </p:val>
                                        </p:tav>
                                      </p:tavLst>
                                    </p:anim>
                                    <p:anim calcmode="lin" valueType="num">
                                      <p:cBhvr>
                                        <p:cTn id="31" dur="500" fill="hold"/>
                                        <p:tgtEl>
                                          <p:spTgt spid="10"/>
                                        </p:tgtEl>
                                        <p:attrNameLst>
                                          <p:attrName>ppt_h</p:attrName>
                                        </p:attrNameLst>
                                      </p:cBhvr>
                                      <p:tavLst>
                                        <p:tav tm="0">
                                          <p:val>
                                            <p:fltVal val="0"/>
                                          </p:val>
                                        </p:tav>
                                        <p:tav tm="100000">
                                          <p:val>
                                            <p:strVal val="#ppt_h"/>
                                          </p:val>
                                        </p:tav>
                                      </p:tavLst>
                                    </p:anim>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72F6A24-139E-4EB5-86D2-431F42EF8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3963AE85-BE5D-4975-BACF-DDDCC9C2AC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5" name="Picture 14">
              <a:extLst>
                <a:ext uri="{FF2B5EF4-FFF2-40B4-BE49-F238E27FC236}">
                  <a16:creationId xmlns:a16="http://schemas.microsoft.com/office/drawing/2014/main" id="{1E7751F0-16BF-4A9D-B778-5D46B92B447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id="{1D755924-121A-47AA-8613-995D4108B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B4D2AFDA-19BE-4455-830E-1541E5D7BAE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8" name="Picture 17">
              <a:extLst>
                <a:ext uri="{FF2B5EF4-FFF2-40B4-BE49-F238E27FC236}">
                  <a16:creationId xmlns:a16="http://schemas.microsoft.com/office/drawing/2014/main" id="{0FB15EBF-E414-4E00-87E7-700A78A60F6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5" name="Title 1">
            <a:extLst>
              <a:ext uri="{FF2B5EF4-FFF2-40B4-BE49-F238E27FC236}">
                <a16:creationId xmlns:a16="http://schemas.microsoft.com/office/drawing/2014/main" id="{8B81125D-8AFB-4D22-8DAC-F3E25C2AC642}"/>
              </a:ext>
            </a:extLst>
          </p:cNvPr>
          <p:cNvSpPr>
            <a:spLocks noGrp="1"/>
          </p:cNvSpPr>
          <p:nvPr>
            <p:ph type="title"/>
          </p:nvPr>
        </p:nvSpPr>
        <p:spPr>
          <a:xfrm>
            <a:off x="6122226" y="3010240"/>
            <a:ext cx="4802185" cy="1303867"/>
          </a:xfrm>
        </p:spPr>
        <p:txBody>
          <a:bodyPr>
            <a:normAutofit fontScale="90000"/>
          </a:bodyPr>
          <a:lstStyle/>
          <a:p>
            <a:pPr algn="l">
              <a:lnSpc>
                <a:spcPct val="90000"/>
              </a:lnSpc>
            </a:pPr>
            <a:r>
              <a:rPr lang="en-US" sz="2800" cap="none" dirty="0"/>
              <a:t>        (Show All Data) displays all the devices saved and (New Day) buttons delete the data stored in the tables to start a new day.</a:t>
            </a:r>
            <a:endParaRPr lang="ar-SA" sz="2800" cap="none" dirty="0"/>
          </a:p>
        </p:txBody>
      </p:sp>
      <p:sp>
        <p:nvSpPr>
          <p:cNvPr id="20" name="Rectangle 19">
            <a:extLst>
              <a:ext uri="{FF2B5EF4-FFF2-40B4-BE49-F238E27FC236}">
                <a16:creationId xmlns:a16="http://schemas.microsoft.com/office/drawing/2014/main" id="{C9DA5B05-DD14-4860-AC45-02A8D2EE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36BE37AC-AD36-4C42-9B8C-C5500F4E7C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Content Placeholder 6" descr="Graphical user interface, website&#10;&#10;Description automatically generated">
            <a:extLst>
              <a:ext uri="{FF2B5EF4-FFF2-40B4-BE49-F238E27FC236}">
                <a16:creationId xmlns:a16="http://schemas.microsoft.com/office/drawing/2014/main" id="{00C4457A-B6B2-4CD5-AABA-101134A7C2CD}"/>
              </a:ext>
            </a:extLst>
          </p:cNvPr>
          <p:cNvPicPr>
            <a:picLocks noGrp="1" noChangeAspect="1"/>
          </p:cNvPicPr>
          <p:nvPr>
            <p:ph idx="1"/>
          </p:nvPr>
        </p:nvPicPr>
        <p:blipFill>
          <a:blip r:embed="rId5"/>
          <a:stretch>
            <a:fillRect/>
          </a:stretch>
        </p:blipFill>
        <p:spPr>
          <a:xfrm>
            <a:off x="1328604" y="2368710"/>
            <a:ext cx="4045086" cy="1570244"/>
          </a:xfrm>
        </p:spPr>
      </p:pic>
      <p:sp>
        <p:nvSpPr>
          <p:cNvPr id="21" name="Ribbon: Curved and Tilted Down 20">
            <a:extLst>
              <a:ext uri="{FF2B5EF4-FFF2-40B4-BE49-F238E27FC236}">
                <a16:creationId xmlns:a16="http://schemas.microsoft.com/office/drawing/2014/main" id="{CE40C402-93B8-4305-B4FD-844E77D39C1A}"/>
              </a:ext>
            </a:extLst>
          </p:cNvPr>
          <p:cNvSpPr/>
          <p:nvPr/>
        </p:nvSpPr>
        <p:spPr>
          <a:xfrm>
            <a:off x="6264813" y="1092200"/>
            <a:ext cx="4517009" cy="971689"/>
          </a:xfrm>
          <a:prstGeom prst="ellipseRibb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sz="3200" dirty="0">
                <a:solidFill>
                  <a:schemeClr val="tx1"/>
                </a:solidFill>
              </a:rPr>
              <a:t>Sittings</a:t>
            </a:r>
            <a:endParaRPr lang="ar-EG" sz="3200" dirty="0">
              <a:solidFill>
                <a:schemeClr val="tx1"/>
              </a:solidFill>
            </a:endParaRPr>
          </a:p>
        </p:txBody>
      </p:sp>
    </p:spTree>
    <p:extLst>
      <p:ext uri="{BB962C8B-B14F-4D97-AF65-F5344CB8AC3E}">
        <p14:creationId xmlns:p14="http://schemas.microsoft.com/office/powerpoint/2010/main" val="24298962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80">
                                          <p:stCondLst>
                                            <p:cond delay="0"/>
                                          </p:stCondLst>
                                        </p:cTn>
                                        <p:tgtEl>
                                          <p:spTgt spid="21"/>
                                        </p:tgtEl>
                                      </p:cBhvr>
                                    </p:animEffect>
                                    <p:anim calcmode="lin" valueType="num">
                                      <p:cBhvr>
                                        <p:cTn id="8"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13" dur="26">
                                          <p:stCondLst>
                                            <p:cond delay="650"/>
                                          </p:stCondLst>
                                        </p:cTn>
                                        <p:tgtEl>
                                          <p:spTgt spid="21"/>
                                        </p:tgtEl>
                                      </p:cBhvr>
                                      <p:to x="100000" y="60000"/>
                                    </p:animScale>
                                    <p:animScale>
                                      <p:cBhvr>
                                        <p:cTn id="14" dur="166" decel="50000">
                                          <p:stCondLst>
                                            <p:cond delay="676"/>
                                          </p:stCondLst>
                                        </p:cTn>
                                        <p:tgtEl>
                                          <p:spTgt spid="21"/>
                                        </p:tgtEl>
                                      </p:cBhvr>
                                      <p:to x="100000" y="100000"/>
                                    </p:animScale>
                                    <p:animScale>
                                      <p:cBhvr>
                                        <p:cTn id="15" dur="26">
                                          <p:stCondLst>
                                            <p:cond delay="1312"/>
                                          </p:stCondLst>
                                        </p:cTn>
                                        <p:tgtEl>
                                          <p:spTgt spid="21"/>
                                        </p:tgtEl>
                                      </p:cBhvr>
                                      <p:to x="100000" y="80000"/>
                                    </p:animScale>
                                    <p:animScale>
                                      <p:cBhvr>
                                        <p:cTn id="16" dur="166" decel="50000">
                                          <p:stCondLst>
                                            <p:cond delay="1338"/>
                                          </p:stCondLst>
                                        </p:cTn>
                                        <p:tgtEl>
                                          <p:spTgt spid="21"/>
                                        </p:tgtEl>
                                      </p:cBhvr>
                                      <p:to x="100000" y="100000"/>
                                    </p:animScale>
                                    <p:animScale>
                                      <p:cBhvr>
                                        <p:cTn id="17" dur="26">
                                          <p:stCondLst>
                                            <p:cond delay="1642"/>
                                          </p:stCondLst>
                                        </p:cTn>
                                        <p:tgtEl>
                                          <p:spTgt spid="21"/>
                                        </p:tgtEl>
                                      </p:cBhvr>
                                      <p:to x="100000" y="90000"/>
                                    </p:animScale>
                                    <p:animScale>
                                      <p:cBhvr>
                                        <p:cTn id="18" dur="166" decel="50000">
                                          <p:stCondLst>
                                            <p:cond delay="1668"/>
                                          </p:stCondLst>
                                        </p:cTn>
                                        <p:tgtEl>
                                          <p:spTgt spid="21"/>
                                        </p:tgtEl>
                                      </p:cBhvr>
                                      <p:to x="100000" y="100000"/>
                                    </p:animScale>
                                    <p:animScale>
                                      <p:cBhvr>
                                        <p:cTn id="19" dur="26">
                                          <p:stCondLst>
                                            <p:cond delay="1808"/>
                                          </p:stCondLst>
                                        </p:cTn>
                                        <p:tgtEl>
                                          <p:spTgt spid="21"/>
                                        </p:tgtEl>
                                      </p:cBhvr>
                                      <p:to x="100000" y="95000"/>
                                    </p:animScale>
                                    <p:animScale>
                                      <p:cBhvr>
                                        <p:cTn id="20" dur="166" decel="50000">
                                          <p:stCondLst>
                                            <p:cond delay="1834"/>
                                          </p:stCondLst>
                                        </p:cTn>
                                        <p:tgtEl>
                                          <p:spTgt spid="21"/>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otalTime>66</TotalTime>
  <Words>347</Words>
  <Application>Microsoft Office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Garamond</vt:lpstr>
      <vt:lpstr>Organic</vt:lpstr>
      <vt:lpstr>PowerPoint Presentation</vt:lpstr>
      <vt:lpstr>        This window is controlled by the manager of the restaurant hall where he receives the order from the customer and give him the bill we will Explain this window in the next slides.</vt:lpstr>
      <vt:lpstr>        In front of us is the restaurant's menu of chicken and meat with the possibility of adding cheese and there is also the possibility to show the price.</vt:lpstr>
      <vt:lpstr>        We have a list of drinks containing water and soda with the possibility of the price. </vt:lpstr>
      <vt:lpstr>        We have a price list that contains the total price of orders and there is a tax value and then the bill after the tax is added addition as there are also Esc buttons to get out of the program.</vt:lpstr>
      <vt:lpstr>        The (Bill) button sits on the renewal of the price list, The button(New Bill) increases 1 in the value of the order number and the work of a new order and button (Save Bill) inserts the order into the tables in the window of the sitting.</vt:lpstr>
      <vt:lpstr>        These are the tables where the program receives a (Save Bill) order to save the bill data. </vt:lpstr>
      <vt:lpstr>        (Change Order) and (Change Order Price) enable the user to edit the order after saving it.</vt:lpstr>
      <vt:lpstr>        (Show All Data) displays all the devices saved and (New Day) buttons delete the data stored in the tables to start a new day.</vt:lpstr>
      <vt:lpstr>        (Delete Order) and (Delete Order Price) buttons can delete one row of tables depending on the order ID.</vt:lpstr>
      <vt:lpstr>Thanks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Mahmoud Elgendy</dc:creator>
  <cp:lastModifiedBy>Mahmoud Elgendy</cp:lastModifiedBy>
  <cp:revision>9</cp:revision>
  <dcterms:created xsi:type="dcterms:W3CDTF">2021-01-08T21:59:22Z</dcterms:created>
  <dcterms:modified xsi:type="dcterms:W3CDTF">2021-01-10T21:03:19Z</dcterms:modified>
</cp:coreProperties>
</file>