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498" r:id="rId2"/>
    <p:sldId id="257" r:id="rId3"/>
    <p:sldId id="440" r:id="rId4"/>
    <p:sldId id="495" r:id="rId5"/>
    <p:sldId id="482" r:id="rId6"/>
    <p:sldId id="402" r:id="rId7"/>
    <p:sldId id="403" r:id="rId8"/>
    <p:sldId id="404" r:id="rId9"/>
    <p:sldId id="405" r:id="rId10"/>
    <p:sldId id="406" r:id="rId11"/>
    <p:sldId id="407" r:id="rId12"/>
    <p:sldId id="408" r:id="rId13"/>
    <p:sldId id="409" r:id="rId14"/>
    <p:sldId id="481" r:id="rId15"/>
    <p:sldId id="412" r:id="rId16"/>
    <p:sldId id="414" r:id="rId17"/>
    <p:sldId id="441" r:id="rId18"/>
    <p:sldId id="445" r:id="rId19"/>
    <p:sldId id="418" r:id="rId20"/>
    <p:sldId id="428" r:id="rId21"/>
    <p:sldId id="434" r:id="rId22"/>
    <p:sldId id="444" r:id="rId23"/>
    <p:sldId id="496" r:id="rId24"/>
    <p:sldId id="494" r:id="rId25"/>
    <p:sldId id="448" r:id="rId26"/>
    <p:sldId id="450" r:id="rId27"/>
    <p:sldId id="453" r:id="rId28"/>
    <p:sldId id="458" r:id="rId29"/>
    <p:sldId id="460" r:id="rId30"/>
    <p:sldId id="465" r:id="rId31"/>
    <p:sldId id="466" r:id="rId32"/>
    <p:sldId id="467" r:id="rId33"/>
    <p:sldId id="446" r:id="rId34"/>
    <p:sldId id="468" r:id="rId35"/>
    <p:sldId id="470" r:id="rId36"/>
    <p:sldId id="471" r:id="rId37"/>
    <p:sldId id="483" r:id="rId38"/>
    <p:sldId id="472" r:id="rId39"/>
    <p:sldId id="473" r:id="rId40"/>
    <p:sldId id="474" r:id="rId41"/>
    <p:sldId id="475" r:id="rId42"/>
    <p:sldId id="476" r:id="rId43"/>
    <p:sldId id="477" r:id="rId44"/>
    <p:sldId id="497" r:id="rId45"/>
    <p:sldId id="493" r:id="rId46"/>
    <p:sldId id="478" r:id="rId47"/>
    <p:sldId id="479" r:id="rId48"/>
    <p:sldId id="480" r:id="rId49"/>
    <p:sldId id="484" r:id="rId50"/>
    <p:sldId id="486" r:id="rId51"/>
    <p:sldId id="487" r:id="rId52"/>
    <p:sldId id="488" r:id="rId53"/>
    <p:sldId id="489" r:id="rId54"/>
    <p:sldId id="490" r:id="rId55"/>
    <p:sldId id="492" r:id="rId56"/>
    <p:sldId id="499" r:id="rId57"/>
    <p:sldId id="500" r:id="rId58"/>
    <p:sldId id="537" r:id="rId59"/>
    <p:sldId id="501" r:id="rId60"/>
    <p:sldId id="502"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000"/>
    <a:srgbClr val="10C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3" autoAdjust="0"/>
    <p:restoredTop sz="79015" autoAdjust="0"/>
  </p:normalViewPr>
  <p:slideViewPr>
    <p:cSldViewPr>
      <p:cViewPr varScale="1">
        <p:scale>
          <a:sx n="53" d="100"/>
          <a:sy n="53" d="100"/>
        </p:scale>
        <p:origin x="174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51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0E89E-8B27-4B95-9F2B-10DA19F006B3}"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en-US"/>
        </a:p>
      </dgm:t>
    </dgm:pt>
    <dgm:pt modelId="{4A90052C-0535-4C6F-9B39-0F9DF3E13C57}">
      <dgm:prSet phldrT="[Text]"/>
      <dgm:spPr/>
      <dgm:t>
        <a:bodyPr/>
        <a:lstStyle/>
        <a:p>
          <a:r>
            <a:rPr lang="en-US" dirty="0"/>
            <a:t>1</a:t>
          </a:r>
        </a:p>
      </dgm:t>
    </dgm:pt>
    <dgm:pt modelId="{3285C85F-9068-4941-AEAF-80D53F6E20B6}" type="parTrans" cxnId="{00971CD6-23DF-4869-9F9C-829CE0CDB8D5}">
      <dgm:prSet/>
      <dgm:spPr/>
      <dgm:t>
        <a:bodyPr/>
        <a:lstStyle/>
        <a:p>
          <a:endParaRPr lang="en-US"/>
        </a:p>
      </dgm:t>
    </dgm:pt>
    <dgm:pt modelId="{F4737B0B-5F35-4A2B-BAF1-9DDF612468F7}" type="sibTrans" cxnId="{00971CD6-23DF-4869-9F9C-829CE0CDB8D5}">
      <dgm:prSet/>
      <dgm:spPr/>
      <dgm:t>
        <a:bodyPr/>
        <a:lstStyle/>
        <a:p>
          <a:endParaRPr lang="en-US"/>
        </a:p>
      </dgm:t>
    </dgm:pt>
    <dgm:pt modelId="{223B154C-1CAF-4126-97AC-D6DC0097C721}">
      <dgm:prSet phldrT="[Text]"/>
      <dgm:spPr/>
      <dgm:t>
        <a:bodyPr/>
        <a:lstStyle/>
        <a:p>
          <a:r>
            <a:rPr lang="en-US" dirty="0"/>
            <a:t>2</a:t>
          </a:r>
        </a:p>
      </dgm:t>
    </dgm:pt>
    <dgm:pt modelId="{D03B616B-2041-4BAF-8937-39934486DE86}" type="parTrans" cxnId="{D8537E97-B9ED-4493-96D2-532B8C4ABB28}">
      <dgm:prSet/>
      <dgm:spPr/>
      <dgm:t>
        <a:bodyPr/>
        <a:lstStyle/>
        <a:p>
          <a:endParaRPr lang="en-US"/>
        </a:p>
      </dgm:t>
    </dgm:pt>
    <dgm:pt modelId="{53E159EF-8B54-4F90-8E4F-7F366DA83258}" type="sibTrans" cxnId="{D8537E97-B9ED-4493-96D2-532B8C4ABB28}">
      <dgm:prSet/>
      <dgm:spPr/>
      <dgm:t>
        <a:bodyPr/>
        <a:lstStyle/>
        <a:p>
          <a:endParaRPr lang="en-US"/>
        </a:p>
      </dgm:t>
    </dgm:pt>
    <dgm:pt modelId="{B53A513A-7EC1-435C-BB07-E9F1A2902E4A}">
      <dgm:prSet phldrT="[Text]" custT="1"/>
      <dgm:spPr/>
      <dgm:t>
        <a:bodyPr/>
        <a:lstStyle/>
        <a:p>
          <a:r>
            <a:rPr lang="en-US" sz="2400" b="1" dirty="0"/>
            <a:t>LO2</a:t>
          </a:r>
          <a:r>
            <a:rPr lang="en-US" sz="2400" dirty="0"/>
            <a:t> - Design a deployment model to be hosted in the cloud for a given scenario.</a:t>
          </a:r>
        </a:p>
      </dgm:t>
    </dgm:pt>
    <dgm:pt modelId="{5C120898-52B2-4847-A469-BCF5312577ED}" type="parTrans" cxnId="{6468727D-BF45-4926-8594-42AA9C74F856}">
      <dgm:prSet/>
      <dgm:spPr/>
      <dgm:t>
        <a:bodyPr/>
        <a:lstStyle/>
        <a:p>
          <a:endParaRPr lang="en-US"/>
        </a:p>
      </dgm:t>
    </dgm:pt>
    <dgm:pt modelId="{611D2E88-1D7D-4DE1-93AD-461E8681C488}" type="sibTrans" cxnId="{6468727D-BF45-4926-8594-42AA9C74F856}">
      <dgm:prSet/>
      <dgm:spPr/>
      <dgm:t>
        <a:bodyPr/>
        <a:lstStyle/>
        <a:p>
          <a:endParaRPr lang="en-US"/>
        </a:p>
      </dgm:t>
    </dgm:pt>
    <dgm:pt modelId="{A967AA0F-7047-46E9-9BA6-2BE7393DF5EA}">
      <dgm:prSet phldrT="[Text]"/>
      <dgm:spPr/>
      <dgm:t>
        <a:bodyPr/>
        <a:lstStyle/>
        <a:p>
          <a:r>
            <a:rPr lang="en-US" dirty="0"/>
            <a:t>3</a:t>
          </a:r>
        </a:p>
      </dgm:t>
    </dgm:pt>
    <dgm:pt modelId="{DE384AA7-3FF9-46C2-9ED8-C39212DA331F}" type="parTrans" cxnId="{6670B392-55A4-4D3C-815C-991B440645EC}">
      <dgm:prSet/>
      <dgm:spPr/>
      <dgm:t>
        <a:bodyPr/>
        <a:lstStyle/>
        <a:p>
          <a:endParaRPr lang="en-US"/>
        </a:p>
      </dgm:t>
    </dgm:pt>
    <dgm:pt modelId="{19E3ECA0-8DE4-4063-8B07-410FA6E460AF}" type="sibTrans" cxnId="{6670B392-55A4-4D3C-815C-991B440645EC}">
      <dgm:prSet/>
      <dgm:spPr/>
      <dgm:t>
        <a:bodyPr/>
        <a:lstStyle/>
        <a:p>
          <a:endParaRPr lang="en-US"/>
        </a:p>
      </dgm:t>
    </dgm:pt>
    <dgm:pt modelId="{C69877B1-8C38-479A-84C5-55FEEA27D9D0}">
      <dgm:prSet phldrT="[Text]" custT="1"/>
      <dgm:spPr/>
      <dgm:t>
        <a:bodyPr/>
        <a:lstStyle/>
        <a:p>
          <a:r>
            <a:rPr lang="en-US" sz="2400" b="1" dirty="0"/>
            <a:t>LO3 </a:t>
          </a:r>
          <a:r>
            <a:rPr lang="en-US" sz="2400" dirty="0"/>
            <a:t>- Explain different Cloud Service Providers’ (CSPs) approaches to providing a cloud architecture framework for business use</a:t>
          </a:r>
        </a:p>
      </dgm:t>
    </dgm:pt>
    <dgm:pt modelId="{AC0A5097-6678-4E43-B095-1278D2AB46E4}" type="parTrans" cxnId="{262D7F66-2DAF-40D3-B0DB-388D19BCCDC3}">
      <dgm:prSet/>
      <dgm:spPr/>
      <dgm:t>
        <a:bodyPr/>
        <a:lstStyle/>
        <a:p>
          <a:endParaRPr lang="en-US"/>
        </a:p>
      </dgm:t>
    </dgm:pt>
    <dgm:pt modelId="{20E2DFC5-C7F7-4EFE-B564-6EC9526A2037}" type="sibTrans" cxnId="{262D7F66-2DAF-40D3-B0DB-388D19BCCDC3}">
      <dgm:prSet/>
      <dgm:spPr/>
      <dgm:t>
        <a:bodyPr/>
        <a:lstStyle/>
        <a:p>
          <a:endParaRPr lang="en-US"/>
        </a:p>
      </dgm:t>
    </dgm:pt>
    <dgm:pt modelId="{7A0F7B83-8CA1-459F-8B9C-A703A22B4434}">
      <dgm:prSet/>
      <dgm:spPr/>
      <dgm:t>
        <a:bodyPr/>
        <a:lstStyle/>
        <a:p>
          <a:r>
            <a:rPr lang="en-US" dirty="0"/>
            <a:t>4</a:t>
          </a:r>
        </a:p>
      </dgm:t>
    </dgm:pt>
    <dgm:pt modelId="{58481F87-90FB-4473-9636-66BC0F2754B1}" type="parTrans" cxnId="{FA4990D7-2B95-445D-8A73-BEF2640C4CDD}">
      <dgm:prSet/>
      <dgm:spPr/>
      <dgm:t>
        <a:bodyPr/>
        <a:lstStyle/>
        <a:p>
          <a:endParaRPr lang="en-US"/>
        </a:p>
      </dgm:t>
    </dgm:pt>
    <dgm:pt modelId="{59BE9A66-23A3-43D9-BBB2-BB056C5E520A}" type="sibTrans" cxnId="{FA4990D7-2B95-445D-8A73-BEF2640C4CDD}">
      <dgm:prSet/>
      <dgm:spPr/>
      <dgm:t>
        <a:bodyPr/>
        <a:lstStyle/>
        <a:p>
          <a:endParaRPr lang="en-US"/>
        </a:p>
      </dgm:t>
    </dgm:pt>
    <dgm:pt modelId="{1F75FC83-64EF-4012-983C-786676103442}">
      <dgm:prSet custT="1"/>
      <dgm:spPr/>
      <dgm:t>
        <a:bodyPr/>
        <a:lstStyle/>
        <a:p>
          <a:r>
            <a:rPr lang="en-US" sz="2400" b="1" dirty="0"/>
            <a:t>LO4 </a:t>
          </a:r>
          <a:r>
            <a:rPr lang="en-US" sz="2400" dirty="0"/>
            <a:t>-Assess the technical challenges and risks inherent in moving IT systems to the cloud.</a:t>
          </a:r>
        </a:p>
      </dgm:t>
    </dgm:pt>
    <dgm:pt modelId="{F04703AF-F4B6-4F99-8F4C-C237E9B95774}" type="parTrans" cxnId="{CC11C13E-712A-46A6-9CC2-47EEFAA92B8A}">
      <dgm:prSet/>
      <dgm:spPr/>
      <dgm:t>
        <a:bodyPr/>
        <a:lstStyle/>
        <a:p>
          <a:endParaRPr lang="en-US"/>
        </a:p>
      </dgm:t>
    </dgm:pt>
    <dgm:pt modelId="{E533AB96-0550-4631-9A69-7833C20E421C}" type="sibTrans" cxnId="{CC11C13E-712A-46A6-9CC2-47EEFAA92B8A}">
      <dgm:prSet/>
      <dgm:spPr/>
      <dgm:t>
        <a:bodyPr/>
        <a:lstStyle/>
        <a:p>
          <a:endParaRPr lang="en-US"/>
        </a:p>
      </dgm:t>
    </dgm:pt>
    <dgm:pt modelId="{FE9900F4-1BD0-4B87-920D-C3C88BCD9ABC}">
      <dgm:prSet phldrT="[Text]" custT="1">
        <dgm:style>
          <a:lnRef idx="3">
            <a:schemeClr val="lt1"/>
          </a:lnRef>
          <a:fillRef idx="1">
            <a:schemeClr val="accent4"/>
          </a:fillRef>
          <a:effectRef idx="1">
            <a:schemeClr val="accent4"/>
          </a:effectRef>
          <a:fontRef idx="minor">
            <a:schemeClr val="lt1"/>
          </a:fontRef>
        </dgm:style>
      </dgm:prSet>
      <dgm:spPr/>
      <dgm:t>
        <a:bodyPr/>
        <a:lstStyle/>
        <a:p>
          <a:r>
            <a:rPr lang="en-US" sz="2400" b="1" dirty="0"/>
            <a:t>LO1</a:t>
          </a:r>
          <a:r>
            <a:rPr lang="en-US" sz="2400" dirty="0"/>
            <a:t> -Examine the fundamentals of cloud computing in relation to areas of application, architecture and platform.</a:t>
          </a:r>
        </a:p>
      </dgm:t>
    </dgm:pt>
    <dgm:pt modelId="{6487A354-FEFF-440E-AB8A-3D0DCF098E18}" type="parTrans" cxnId="{F8DFAC89-E4E7-49D1-97F1-59E211A41704}">
      <dgm:prSet/>
      <dgm:spPr/>
      <dgm:t>
        <a:bodyPr/>
        <a:lstStyle/>
        <a:p>
          <a:endParaRPr lang="en-US"/>
        </a:p>
      </dgm:t>
    </dgm:pt>
    <dgm:pt modelId="{3DEA05E0-F082-4E05-961C-CC89D6E16B09}" type="sibTrans" cxnId="{F8DFAC89-E4E7-49D1-97F1-59E211A41704}">
      <dgm:prSet/>
      <dgm:spPr/>
      <dgm:t>
        <a:bodyPr/>
        <a:lstStyle/>
        <a:p>
          <a:endParaRPr lang="en-US"/>
        </a:p>
      </dgm:t>
    </dgm:pt>
    <dgm:pt modelId="{F36188C2-CAB3-4033-B3C5-2D3EDB66EBCA}" type="pres">
      <dgm:prSet presAssocID="{6350E89E-8B27-4B95-9F2B-10DA19F006B3}" presName="linearFlow" presStyleCnt="0">
        <dgm:presLayoutVars>
          <dgm:dir/>
          <dgm:animLvl val="lvl"/>
          <dgm:resizeHandles val="exact"/>
        </dgm:presLayoutVars>
      </dgm:prSet>
      <dgm:spPr/>
    </dgm:pt>
    <dgm:pt modelId="{F29FC010-9ADE-4802-88E2-CE6715ED280F}" type="pres">
      <dgm:prSet presAssocID="{4A90052C-0535-4C6F-9B39-0F9DF3E13C57}" presName="composite" presStyleCnt="0"/>
      <dgm:spPr/>
    </dgm:pt>
    <dgm:pt modelId="{3FB92A9D-14EB-4AB3-9A1C-663319303593}" type="pres">
      <dgm:prSet presAssocID="{4A90052C-0535-4C6F-9B39-0F9DF3E13C57}" presName="parentText" presStyleLbl="alignNode1" presStyleIdx="0" presStyleCnt="4">
        <dgm:presLayoutVars>
          <dgm:chMax val="1"/>
          <dgm:bulletEnabled val="1"/>
        </dgm:presLayoutVars>
      </dgm:prSet>
      <dgm:spPr/>
    </dgm:pt>
    <dgm:pt modelId="{EADFF133-4EC1-4979-8BDD-6FD9105273F8}" type="pres">
      <dgm:prSet presAssocID="{4A90052C-0535-4C6F-9B39-0F9DF3E13C57}" presName="descendantText" presStyleLbl="alignAcc1" presStyleIdx="0" presStyleCnt="4" custScaleX="97557" custScaleY="126946" custLinFactNeighborX="453" custLinFactNeighborY="-507">
        <dgm:presLayoutVars>
          <dgm:bulletEnabled val="1"/>
        </dgm:presLayoutVars>
      </dgm:prSet>
      <dgm:spPr/>
    </dgm:pt>
    <dgm:pt modelId="{A420FDFD-25A9-4696-BE71-9E4C99E5C6A7}" type="pres">
      <dgm:prSet presAssocID="{F4737B0B-5F35-4A2B-BAF1-9DDF612468F7}" presName="sp" presStyleCnt="0"/>
      <dgm:spPr/>
    </dgm:pt>
    <dgm:pt modelId="{CA2A0526-B578-4E2F-AC10-5AD9033DB1B5}" type="pres">
      <dgm:prSet presAssocID="{223B154C-1CAF-4126-97AC-D6DC0097C721}" presName="composite" presStyleCnt="0"/>
      <dgm:spPr/>
    </dgm:pt>
    <dgm:pt modelId="{A5141D44-CA68-4ECE-B247-6768A845143E}" type="pres">
      <dgm:prSet presAssocID="{223B154C-1CAF-4126-97AC-D6DC0097C721}" presName="parentText" presStyleLbl="alignNode1" presStyleIdx="1" presStyleCnt="4">
        <dgm:presLayoutVars>
          <dgm:chMax val="1"/>
          <dgm:bulletEnabled val="1"/>
        </dgm:presLayoutVars>
      </dgm:prSet>
      <dgm:spPr/>
    </dgm:pt>
    <dgm:pt modelId="{31A95F69-D2B8-4BA4-A6B4-356499A9C3D9}" type="pres">
      <dgm:prSet presAssocID="{223B154C-1CAF-4126-97AC-D6DC0097C721}" presName="descendantText" presStyleLbl="alignAcc1" presStyleIdx="1" presStyleCnt="4">
        <dgm:presLayoutVars>
          <dgm:bulletEnabled val="1"/>
        </dgm:presLayoutVars>
      </dgm:prSet>
      <dgm:spPr/>
    </dgm:pt>
    <dgm:pt modelId="{2F6DB429-156F-48A2-8EA4-8705DDCD00A9}" type="pres">
      <dgm:prSet presAssocID="{53E159EF-8B54-4F90-8E4F-7F366DA83258}" presName="sp" presStyleCnt="0"/>
      <dgm:spPr/>
    </dgm:pt>
    <dgm:pt modelId="{DC60605D-65C5-44F2-B9A3-4F5E1E92B0DF}" type="pres">
      <dgm:prSet presAssocID="{A967AA0F-7047-46E9-9BA6-2BE7393DF5EA}" presName="composite" presStyleCnt="0"/>
      <dgm:spPr/>
    </dgm:pt>
    <dgm:pt modelId="{DB3FF409-2040-4B92-BF81-36BE2140AB6D}" type="pres">
      <dgm:prSet presAssocID="{A967AA0F-7047-46E9-9BA6-2BE7393DF5EA}" presName="parentText" presStyleLbl="alignNode1" presStyleIdx="2" presStyleCnt="4">
        <dgm:presLayoutVars>
          <dgm:chMax val="1"/>
          <dgm:bulletEnabled val="1"/>
        </dgm:presLayoutVars>
      </dgm:prSet>
      <dgm:spPr/>
    </dgm:pt>
    <dgm:pt modelId="{BA77252A-1B99-418A-A1CF-1498A0829E1B}" type="pres">
      <dgm:prSet presAssocID="{A967AA0F-7047-46E9-9BA6-2BE7393DF5EA}" presName="descendantText" presStyleLbl="alignAcc1" presStyleIdx="2" presStyleCnt="4" custScaleY="136178">
        <dgm:presLayoutVars>
          <dgm:bulletEnabled val="1"/>
        </dgm:presLayoutVars>
      </dgm:prSet>
      <dgm:spPr/>
    </dgm:pt>
    <dgm:pt modelId="{D8E754B3-04F2-43F3-A28E-D1DDC2D8E03B}" type="pres">
      <dgm:prSet presAssocID="{19E3ECA0-8DE4-4063-8B07-410FA6E460AF}" presName="sp" presStyleCnt="0"/>
      <dgm:spPr/>
    </dgm:pt>
    <dgm:pt modelId="{8E1A263B-4BB2-4FBA-97F1-11478B5EAB06}" type="pres">
      <dgm:prSet presAssocID="{7A0F7B83-8CA1-459F-8B9C-A703A22B4434}" presName="composite" presStyleCnt="0"/>
      <dgm:spPr/>
    </dgm:pt>
    <dgm:pt modelId="{0FF1DB3C-3BBD-4D8D-BB80-F6553C38F291}" type="pres">
      <dgm:prSet presAssocID="{7A0F7B83-8CA1-459F-8B9C-A703A22B4434}" presName="parentText" presStyleLbl="alignNode1" presStyleIdx="3" presStyleCnt="4">
        <dgm:presLayoutVars>
          <dgm:chMax val="1"/>
          <dgm:bulletEnabled val="1"/>
        </dgm:presLayoutVars>
      </dgm:prSet>
      <dgm:spPr/>
    </dgm:pt>
    <dgm:pt modelId="{3EB72FFA-940D-4075-9B64-0A71A804FFE0}" type="pres">
      <dgm:prSet presAssocID="{7A0F7B83-8CA1-459F-8B9C-A703A22B4434}" presName="descendantText" presStyleLbl="alignAcc1" presStyleIdx="3" presStyleCnt="4" custLinFactNeighborX="-2" custLinFactNeighborY="585">
        <dgm:presLayoutVars>
          <dgm:bulletEnabled val="1"/>
        </dgm:presLayoutVars>
      </dgm:prSet>
      <dgm:spPr/>
    </dgm:pt>
  </dgm:ptLst>
  <dgm:cxnLst>
    <dgm:cxn modelId="{CC11C13E-712A-46A6-9CC2-47EEFAA92B8A}" srcId="{7A0F7B83-8CA1-459F-8B9C-A703A22B4434}" destId="{1F75FC83-64EF-4012-983C-786676103442}" srcOrd="0" destOrd="0" parTransId="{F04703AF-F4B6-4F99-8F4C-C237E9B95774}" sibTransId="{E533AB96-0550-4631-9A69-7833C20E421C}"/>
    <dgm:cxn modelId="{AF6CBB64-48C6-41EB-B30E-F953BC5C1A13}" type="presOf" srcId="{C69877B1-8C38-479A-84C5-55FEEA27D9D0}" destId="{BA77252A-1B99-418A-A1CF-1498A0829E1B}" srcOrd="0" destOrd="0" presId="urn:microsoft.com/office/officeart/2005/8/layout/chevron2"/>
    <dgm:cxn modelId="{262D7F66-2DAF-40D3-B0DB-388D19BCCDC3}" srcId="{A967AA0F-7047-46E9-9BA6-2BE7393DF5EA}" destId="{C69877B1-8C38-479A-84C5-55FEEA27D9D0}" srcOrd="0" destOrd="0" parTransId="{AC0A5097-6678-4E43-B095-1278D2AB46E4}" sibTransId="{20E2DFC5-C7F7-4EFE-B564-6EC9526A2037}"/>
    <dgm:cxn modelId="{F7109057-380C-40F1-8781-2F2D67E8B80A}" type="presOf" srcId="{A967AA0F-7047-46E9-9BA6-2BE7393DF5EA}" destId="{DB3FF409-2040-4B92-BF81-36BE2140AB6D}" srcOrd="0" destOrd="0" presId="urn:microsoft.com/office/officeart/2005/8/layout/chevron2"/>
    <dgm:cxn modelId="{BD66D057-2D1E-4AA9-AA0D-22E636A6EA8F}" type="presOf" srcId="{B53A513A-7EC1-435C-BB07-E9F1A2902E4A}" destId="{31A95F69-D2B8-4BA4-A6B4-356499A9C3D9}" srcOrd="0" destOrd="0" presId="urn:microsoft.com/office/officeart/2005/8/layout/chevron2"/>
    <dgm:cxn modelId="{6468727D-BF45-4926-8594-42AA9C74F856}" srcId="{223B154C-1CAF-4126-97AC-D6DC0097C721}" destId="{B53A513A-7EC1-435C-BB07-E9F1A2902E4A}" srcOrd="0" destOrd="0" parTransId="{5C120898-52B2-4847-A469-BCF5312577ED}" sibTransId="{611D2E88-1D7D-4DE1-93AD-461E8681C488}"/>
    <dgm:cxn modelId="{DBF00382-624F-4A31-8475-37F08390473A}" type="presOf" srcId="{4A90052C-0535-4C6F-9B39-0F9DF3E13C57}" destId="{3FB92A9D-14EB-4AB3-9A1C-663319303593}" srcOrd="0" destOrd="0" presId="urn:microsoft.com/office/officeart/2005/8/layout/chevron2"/>
    <dgm:cxn modelId="{789DC084-2EB8-499C-8BE1-9A337EC7F5DE}" type="presOf" srcId="{FE9900F4-1BD0-4B87-920D-C3C88BCD9ABC}" destId="{EADFF133-4EC1-4979-8BDD-6FD9105273F8}" srcOrd="0" destOrd="0" presId="urn:microsoft.com/office/officeart/2005/8/layout/chevron2"/>
    <dgm:cxn modelId="{F8DFAC89-E4E7-49D1-97F1-59E211A41704}" srcId="{4A90052C-0535-4C6F-9B39-0F9DF3E13C57}" destId="{FE9900F4-1BD0-4B87-920D-C3C88BCD9ABC}" srcOrd="0" destOrd="0" parTransId="{6487A354-FEFF-440E-AB8A-3D0DCF098E18}" sibTransId="{3DEA05E0-F082-4E05-961C-CC89D6E16B09}"/>
    <dgm:cxn modelId="{B153B08A-F895-4181-B982-C24FC6D7FC7C}" type="presOf" srcId="{7A0F7B83-8CA1-459F-8B9C-A703A22B4434}" destId="{0FF1DB3C-3BBD-4D8D-BB80-F6553C38F291}" srcOrd="0" destOrd="0" presId="urn:microsoft.com/office/officeart/2005/8/layout/chevron2"/>
    <dgm:cxn modelId="{6670B392-55A4-4D3C-815C-991B440645EC}" srcId="{6350E89E-8B27-4B95-9F2B-10DA19F006B3}" destId="{A967AA0F-7047-46E9-9BA6-2BE7393DF5EA}" srcOrd="2" destOrd="0" parTransId="{DE384AA7-3FF9-46C2-9ED8-C39212DA331F}" sibTransId="{19E3ECA0-8DE4-4063-8B07-410FA6E460AF}"/>
    <dgm:cxn modelId="{D8537E97-B9ED-4493-96D2-532B8C4ABB28}" srcId="{6350E89E-8B27-4B95-9F2B-10DA19F006B3}" destId="{223B154C-1CAF-4126-97AC-D6DC0097C721}" srcOrd="1" destOrd="0" parTransId="{D03B616B-2041-4BAF-8937-39934486DE86}" sibTransId="{53E159EF-8B54-4F90-8E4F-7F366DA83258}"/>
    <dgm:cxn modelId="{BCC2DBAB-8291-42CC-8A2E-969EBC891FCB}" type="presOf" srcId="{6350E89E-8B27-4B95-9F2B-10DA19F006B3}" destId="{F36188C2-CAB3-4033-B3C5-2D3EDB66EBCA}" srcOrd="0" destOrd="0" presId="urn:microsoft.com/office/officeart/2005/8/layout/chevron2"/>
    <dgm:cxn modelId="{B5B033B8-2C3B-4078-BAAF-993D91F5334A}" type="presOf" srcId="{1F75FC83-64EF-4012-983C-786676103442}" destId="{3EB72FFA-940D-4075-9B64-0A71A804FFE0}" srcOrd="0" destOrd="0" presId="urn:microsoft.com/office/officeart/2005/8/layout/chevron2"/>
    <dgm:cxn modelId="{00971CD6-23DF-4869-9F9C-829CE0CDB8D5}" srcId="{6350E89E-8B27-4B95-9F2B-10DA19F006B3}" destId="{4A90052C-0535-4C6F-9B39-0F9DF3E13C57}" srcOrd="0" destOrd="0" parTransId="{3285C85F-9068-4941-AEAF-80D53F6E20B6}" sibTransId="{F4737B0B-5F35-4A2B-BAF1-9DDF612468F7}"/>
    <dgm:cxn modelId="{FA4990D7-2B95-445D-8A73-BEF2640C4CDD}" srcId="{6350E89E-8B27-4B95-9F2B-10DA19F006B3}" destId="{7A0F7B83-8CA1-459F-8B9C-A703A22B4434}" srcOrd="3" destOrd="0" parTransId="{58481F87-90FB-4473-9636-66BC0F2754B1}" sibTransId="{59BE9A66-23A3-43D9-BBB2-BB056C5E520A}"/>
    <dgm:cxn modelId="{40A4EADB-AA3E-4731-86DF-44EC7140B126}" type="presOf" srcId="{223B154C-1CAF-4126-97AC-D6DC0097C721}" destId="{A5141D44-CA68-4ECE-B247-6768A845143E}" srcOrd="0" destOrd="0" presId="urn:microsoft.com/office/officeart/2005/8/layout/chevron2"/>
    <dgm:cxn modelId="{3C0A60A2-0785-408A-BFDF-A49B60EF453C}" type="presParOf" srcId="{F36188C2-CAB3-4033-B3C5-2D3EDB66EBCA}" destId="{F29FC010-9ADE-4802-88E2-CE6715ED280F}" srcOrd="0" destOrd="0" presId="urn:microsoft.com/office/officeart/2005/8/layout/chevron2"/>
    <dgm:cxn modelId="{4D292BFF-6C5F-4AA5-A783-62C4979E2DD4}" type="presParOf" srcId="{F29FC010-9ADE-4802-88E2-CE6715ED280F}" destId="{3FB92A9D-14EB-4AB3-9A1C-663319303593}" srcOrd="0" destOrd="0" presId="urn:microsoft.com/office/officeart/2005/8/layout/chevron2"/>
    <dgm:cxn modelId="{10E74444-3E35-4C40-AC3E-B4F4117F7A02}" type="presParOf" srcId="{F29FC010-9ADE-4802-88E2-CE6715ED280F}" destId="{EADFF133-4EC1-4979-8BDD-6FD9105273F8}" srcOrd="1" destOrd="0" presId="urn:microsoft.com/office/officeart/2005/8/layout/chevron2"/>
    <dgm:cxn modelId="{3F493507-E37F-47A8-89AF-5E2195D1D316}" type="presParOf" srcId="{F36188C2-CAB3-4033-B3C5-2D3EDB66EBCA}" destId="{A420FDFD-25A9-4696-BE71-9E4C99E5C6A7}" srcOrd="1" destOrd="0" presId="urn:microsoft.com/office/officeart/2005/8/layout/chevron2"/>
    <dgm:cxn modelId="{CAF81D43-4E42-43CD-BB63-A9AACF7ADA97}" type="presParOf" srcId="{F36188C2-CAB3-4033-B3C5-2D3EDB66EBCA}" destId="{CA2A0526-B578-4E2F-AC10-5AD9033DB1B5}" srcOrd="2" destOrd="0" presId="urn:microsoft.com/office/officeart/2005/8/layout/chevron2"/>
    <dgm:cxn modelId="{41C264A0-CC2E-419F-893B-63485FB59538}" type="presParOf" srcId="{CA2A0526-B578-4E2F-AC10-5AD9033DB1B5}" destId="{A5141D44-CA68-4ECE-B247-6768A845143E}" srcOrd="0" destOrd="0" presId="urn:microsoft.com/office/officeart/2005/8/layout/chevron2"/>
    <dgm:cxn modelId="{DDB834B5-BE64-4418-A25C-5EAE7ACFDD2A}" type="presParOf" srcId="{CA2A0526-B578-4E2F-AC10-5AD9033DB1B5}" destId="{31A95F69-D2B8-4BA4-A6B4-356499A9C3D9}" srcOrd="1" destOrd="0" presId="urn:microsoft.com/office/officeart/2005/8/layout/chevron2"/>
    <dgm:cxn modelId="{9378E7D3-F98B-44E9-94A2-C156E4F92D30}" type="presParOf" srcId="{F36188C2-CAB3-4033-B3C5-2D3EDB66EBCA}" destId="{2F6DB429-156F-48A2-8EA4-8705DDCD00A9}" srcOrd="3" destOrd="0" presId="urn:microsoft.com/office/officeart/2005/8/layout/chevron2"/>
    <dgm:cxn modelId="{562D1986-61C7-4FB0-B52D-F514A870C4A4}" type="presParOf" srcId="{F36188C2-CAB3-4033-B3C5-2D3EDB66EBCA}" destId="{DC60605D-65C5-44F2-B9A3-4F5E1E92B0DF}" srcOrd="4" destOrd="0" presId="urn:microsoft.com/office/officeart/2005/8/layout/chevron2"/>
    <dgm:cxn modelId="{5F32750F-7733-4891-9E00-D87BBC3C8772}" type="presParOf" srcId="{DC60605D-65C5-44F2-B9A3-4F5E1E92B0DF}" destId="{DB3FF409-2040-4B92-BF81-36BE2140AB6D}" srcOrd="0" destOrd="0" presId="urn:microsoft.com/office/officeart/2005/8/layout/chevron2"/>
    <dgm:cxn modelId="{AD2F3090-6E3D-4891-B3FA-7D4F9C1A3EAD}" type="presParOf" srcId="{DC60605D-65C5-44F2-B9A3-4F5E1E92B0DF}" destId="{BA77252A-1B99-418A-A1CF-1498A0829E1B}" srcOrd="1" destOrd="0" presId="urn:microsoft.com/office/officeart/2005/8/layout/chevron2"/>
    <dgm:cxn modelId="{07BFC4C3-10C1-4755-A086-9633F93603EF}" type="presParOf" srcId="{F36188C2-CAB3-4033-B3C5-2D3EDB66EBCA}" destId="{D8E754B3-04F2-43F3-A28E-D1DDC2D8E03B}" srcOrd="5" destOrd="0" presId="urn:microsoft.com/office/officeart/2005/8/layout/chevron2"/>
    <dgm:cxn modelId="{1DAB57A0-F1AE-4537-A907-A1D63A70C0F4}" type="presParOf" srcId="{F36188C2-CAB3-4033-B3C5-2D3EDB66EBCA}" destId="{8E1A263B-4BB2-4FBA-97F1-11478B5EAB06}" srcOrd="6" destOrd="0" presId="urn:microsoft.com/office/officeart/2005/8/layout/chevron2"/>
    <dgm:cxn modelId="{08C05321-A33F-40B5-B022-0E5F27C43CAC}" type="presParOf" srcId="{8E1A263B-4BB2-4FBA-97F1-11478B5EAB06}" destId="{0FF1DB3C-3BBD-4D8D-BB80-F6553C38F291}" srcOrd="0" destOrd="0" presId="urn:microsoft.com/office/officeart/2005/8/layout/chevron2"/>
    <dgm:cxn modelId="{AC35EC6B-D82D-4D06-BD43-765A8E48949A}" type="presParOf" srcId="{8E1A263B-4BB2-4FBA-97F1-11478B5EAB06}" destId="{3EB72FFA-940D-4075-9B64-0A71A804FFE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8EC503-54AE-45A4-86D2-1C4179D147E9}"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DEF2E062-A550-4A9B-86AC-16A52E226307}">
      <dgm:prSet/>
      <dgm:spPr/>
      <dgm:t>
        <a:bodyPr/>
        <a:lstStyle/>
        <a:p>
          <a:pPr rtl="1"/>
          <a:r>
            <a:rPr lang="en-US"/>
            <a:t>Five Characteristics</a:t>
          </a:r>
        </a:p>
      </dgm:t>
    </dgm:pt>
    <dgm:pt modelId="{EEA15A77-01E3-4054-AB78-C8DC242AB2A1}" type="parTrans" cxnId="{247987E5-6041-415E-84E3-ADE65DBDA4DB}">
      <dgm:prSet/>
      <dgm:spPr/>
      <dgm:t>
        <a:bodyPr/>
        <a:lstStyle/>
        <a:p>
          <a:endParaRPr lang="en-US"/>
        </a:p>
      </dgm:t>
    </dgm:pt>
    <dgm:pt modelId="{5DD5BD67-A199-4427-A99B-0FB1381D8D97}" type="sibTrans" cxnId="{247987E5-6041-415E-84E3-ADE65DBDA4DB}">
      <dgm:prSet/>
      <dgm:spPr/>
      <dgm:t>
        <a:bodyPr/>
        <a:lstStyle/>
        <a:p>
          <a:endParaRPr lang="en-US"/>
        </a:p>
      </dgm:t>
    </dgm:pt>
    <dgm:pt modelId="{7744AF81-B599-4A59-A76D-9144FFE22D4B}">
      <dgm:prSet/>
      <dgm:spPr/>
      <dgm:t>
        <a:bodyPr/>
        <a:lstStyle/>
        <a:p>
          <a:pPr rtl="1"/>
          <a:r>
            <a:rPr lang="en-US"/>
            <a:t>On-demand self-service</a:t>
          </a:r>
          <a:endParaRPr lang="ar-EG" dirty="0"/>
        </a:p>
      </dgm:t>
    </dgm:pt>
    <dgm:pt modelId="{A4623CCC-2946-4D4B-9630-5F179F555E77}" type="parTrans" cxnId="{CDA4F37D-AFE5-4788-B1D2-C2D0A2A174A7}">
      <dgm:prSet/>
      <dgm:spPr/>
      <dgm:t>
        <a:bodyPr/>
        <a:lstStyle/>
        <a:p>
          <a:endParaRPr lang="en-US"/>
        </a:p>
      </dgm:t>
    </dgm:pt>
    <dgm:pt modelId="{1EA8CF72-FAC7-44CD-B957-9E97BA352FBE}" type="sibTrans" cxnId="{CDA4F37D-AFE5-4788-B1D2-C2D0A2A174A7}">
      <dgm:prSet/>
      <dgm:spPr/>
      <dgm:t>
        <a:bodyPr/>
        <a:lstStyle/>
        <a:p>
          <a:endParaRPr lang="en-US"/>
        </a:p>
      </dgm:t>
    </dgm:pt>
    <dgm:pt modelId="{CE334E77-1B91-4647-9FC5-6BAEAB0CC29B}">
      <dgm:prSet/>
      <dgm:spPr/>
      <dgm:t>
        <a:bodyPr/>
        <a:lstStyle/>
        <a:p>
          <a:pPr rtl="1"/>
          <a:r>
            <a:rPr lang="en-US"/>
            <a:t>Broad network access</a:t>
          </a:r>
          <a:endParaRPr lang="ar-EG" dirty="0"/>
        </a:p>
      </dgm:t>
    </dgm:pt>
    <dgm:pt modelId="{02B27EF4-B567-46CE-B652-BFCD14F01BDE}" type="parTrans" cxnId="{F14F8054-13E7-451B-86C3-3E2C46B73F17}">
      <dgm:prSet/>
      <dgm:spPr/>
      <dgm:t>
        <a:bodyPr/>
        <a:lstStyle/>
        <a:p>
          <a:endParaRPr lang="en-US"/>
        </a:p>
      </dgm:t>
    </dgm:pt>
    <dgm:pt modelId="{2D361708-8805-418F-9E3C-9625C85EF101}" type="sibTrans" cxnId="{F14F8054-13E7-451B-86C3-3E2C46B73F17}">
      <dgm:prSet/>
      <dgm:spPr/>
      <dgm:t>
        <a:bodyPr/>
        <a:lstStyle/>
        <a:p>
          <a:endParaRPr lang="en-US"/>
        </a:p>
      </dgm:t>
    </dgm:pt>
    <dgm:pt modelId="{85235F74-CC0B-4CE8-B5CE-3BB069F50EED}">
      <dgm:prSet/>
      <dgm:spPr/>
      <dgm:t>
        <a:bodyPr/>
        <a:lstStyle/>
        <a:p>
          <a:pPr rtl="0"/>
          <a:r>
            <a:rPr lang="en-US" dirty="0"/>
            <a:t>Resource pooling</a:t>
          </a:r>
          <a:endParaRPr lang="ar-EG" dirty="0"/>
        </a:p>
      </dgm:t>
    </dgm:pt>
    <dgm:pt modelId="{3D93BCED-668B-49AF-BE80-D6934A55DCE8}" type="parTrans" cxnId="{F9FF6043-01C9-4862-995F-BC140EE6C3E2}">
      <dgm:prSet/>
      <dgm:spPr/>
      <dgm:t>
        <a:bodyPr/>
        <a:lstStyle/>
        <a:p>
          <a:endParaRPr lang="en-US"/>
        </a:p>
      </dgm:t>
    </dgm:pt>
    <dgm:pt modelId="{AA17672D-CC47-4540-B278-2410AA575254}" type="sibTrans" cxnId="{F9FF6043-01C9-4862-995F-BC140EE6C3E2}">
      <dgm:prSet/>
      <dgm:spPr/>
      <dgm:t>
        <a:bodyPr/>
        <a:lstStyle/>
        <a:p>
          <a:endParaRPr lang="en-US"/>
        </a:p>
      </dgm:t>
    </dgm:pt>
    <dgm:pt modelId="{6B605944-E733-4E40-8E0C-BAD7ACDE55A1}">
      <dgm:prSet/>
      <dgm:spPr/>
      <dgm:t>
        <a:bodyPr/>
        <a:lstStyle/>
        <a:p>
          <a:pPr rtl="0"/>
          <a:r>
            <a:rPr lang="en-US"/>
            <a:t>Rapid </a:t>
          </a:r>
          <a:r>
            <a:rPr lang="en-US" dirty="0"/>
            <a:t>elasticity </a:t>
          </a:r>
          <a:r>
            <a:rPr lang="en-US"/>
            <a:t>or expansion</a:t>
          </a:r>
          <a:endParaRPr lang="ar-EG" dirty="0"/>
        </a:p>
      </dgm:t>
    </dgm:pt>
    <dgm:pt modelId="{325EF808-0593-4077-96C6-1B5F692A7A12}" type="parTrans" cxnId="{E74D9893-BDA2-48DB-A20E-CB71854B4D1B}">
      <dgm:prSet/>
      <dgm:spPr/>
      <dgm:t>
        <a:bodyPr/>
        <a:lstStyle/>
        <a:p>
          <a:endParaRPr lang="en-US"/>
        </a:p>
      </dgm:t>
    </dgm:pt>
    <dgm:pt modelId="{ECFA1C09-4B65-4F77-8601-02DA3E3D7864}" type="sibTrans" cxnId="{E74D9893-BDA2-48DB-A20E-CB71854B4D1B}">
      <dgm:prSet/>
      <dgm:spPr/>
      <dgm:t>
        <a:bodyPr/>
        <a:lstStyle/>
        <a:p>
          <a:endParaRPr lang="en-US"/>
        </a:p>
      </dgm:t>
    </dgm:pt>
    <dgm:pt modelId="{B46C8F1C-2216-40A5-ADB4-076A8A7DB61D}">
      <dgm:prSet/>
      <dgm:spPr/>
      <dgm:t>
        <a:bodyPr/>
        <a:lstStyle/>
        <a:p>
          <a:pPr rtl="0"/>
          <a:r>
            <a:rPr lang="en-US" dirty="0"/>
            <a:t>Measured service</a:t>
          </a:r>
          <a:endParaRPr lang="ar-EG" dirty="0"/>
        </a:p>
      </dgm:t>
    </dgm:pt>
    <dgm:pt modelId="{04308BE8-AE6C-4FA8-951A-BD9C8A7874EF}" type="parTrans" cxnId="{162699EC-3819-4A00-A438-CC191755D36F}">
      <dgm:prSet/>
      <dgm:spPr/>
      <dgm:t>
        <a:bodyPr/>
        <a:lstStyle/>
        <a:p>
          <a:endParaRPr lang="en-US"/>
        </a:p>
      </dgm:t>
    </dgm:pt>
    <dgm:pt modelId="{66AFAEC3-22A3-4AEF-BE08-03E935665AEB}" type="sibTrans" cxnId="{162699EC-3819-4A00-A438-CC191755D36F}">
      <dgm:prSet/>
      <dgm:spPr/>
      <dgm:t>
        <a:bodyPr/>
        <a:lstStyle/>
        <a:p>
          <a:endParaRPr lang="en-US"/>
        </a:p>
      </dgm:t>
    </dgm:pt>
    <dgm:pt modelId="{194FDDC7-A8EE-486E-A889-C24B4BC14E51}">
      <dgm:prSet/>
      <dgm:spPr/>
      <dgm:t>
        <a:bodyPr/>
        <a:lstStyle/>
        <a:p>
          <a:pPr rtl="1"/>
          <a:r>
            <a:rPr lang="en-US" dirty="0"/>
            <a:t>Service Models</a:t>
          </a:r>
          <a:endParaRPr lang="ar-EG" dirty="0"/>
        </a:p>
      </dgm:t>
    </dgm:pt>
    <dgm:pt modelId="{02561B0D-ED5F-41A6-9EA3-F67E589E385E}" type="parTrans" cxnId="{8D3DF770-EFBE-48B7-B703-D624BB1BEF8A}">
      <dgm:prSet/>
      <dgm:spPr/>
      <dgm:t>
        <a:bodyPr/>
        <a:lstStyle/>
        <a:p>
          <a:endParaRPr lang="en-US"/>
        </a:p>
      </dgm:t>
    </dgm:pt>
    <dgm:pt modelId="{CDA6599C-0EAE-4B68-B2AE-443C0E8401A8}" type="sibTrans" cxnId="{8D3DF770-EFBE-48B7-B703-D624BB1BEF8A}">
      <dgm:prSet/>
      <dgm:spPr/>
      <dgm:t>
        <a:bodyPr/>
        <a:lstStyle/>
        <a:p>
          <a:endParaRPr lang="en-US"/>
        </a:p>
      </dgm:t>
    </dgm:pt>
    <dgm:pt modelId="{BCCEFBF0-242F-44E7-AC90-649EFF3AD697}">
      <dgm:prSet/>
      <dgm:spPr/>
      <dgm:t>
        <a:bodyPr/>
        <a:lstStyle/>
        <a:p>
          <a:pPr rtl="0"/>
          <a:r>
            <a:rPr lang="en-US" dirty="0"/>
            <a:t>Software</a:t>
          </a:r>
          <a:endParaRPr lang="ar-EG" dirty="0"/>
        </a:p>
      </dgm:t>
    </dgm:pt>
    <dgm:pt modelId="{F66B17D6-9FED-48CF-9550-25438651A2DC}" type="parTrans" cxnId="{B5E9B575-2053-43F3-8719-366933782366}">
      <dgm:prSet/>
      <dgm:spPr/>
      <dgm:t>
        <a:bodyPr/>
        <a:lstStyle/>
        <a:p>
          <a:endParaRPr lang="en-US"/>
        </a:p>
      </dgm:t>
    </dgm:pt>
    <dgm:pt modelId="{658A3A4C-1BF3-4F1C-A2A7-3F27BF8086C2}" type="sibTrans" cxnId="{B5E9B575-2053-43F3-8719-366933782366}">
      <dgm:prSet/>
      <dgm:spPr/>
      <dgm:t>
        <a:bodyPr/>
        <a:lstStyle/>
        <a:p>
          <a:endParaRPr lang="en-US"/>
        </a:p>
      </dgm:t>
    </dgm:pt>
    <dgm:pt modelId="{C5848B62-A069-4B55-872F-78BF5F0C6E7D}">
      <dgm:prSet/>
      <dgm:spPr/>
      <dgm:t>
        <a:bodyPr/>
        <a:lstStyle/>
        <a:p>
          <a:pPr rtl="0"/>
          <a:r>
            <a:rPr lang="en-US" dirty="0"/>
            <a:t>Platform</a:t>
          </a:r>
          <a:endParaRPr lang="ar-EG" dirty="0"/>
        </a:p>
      </dgm:t>
    </dgm:pt>
    <dgm:pt modelId="{2CF40FD9-E4A2-479A-A489-1BC20DB3EF73}" type="parTrans" cxnId="{FECEAB4B-F7C2-4DA4-BB8A-AB05A563B153}">
      <dgm:prSet/>
      <dgm:spPr/>
      <dgm:t>
        <a:bodyPr/>
        <a:lstStyle/>
        <a:p>
          <a:endParaRPr lang="en-US"/>
        </a:p>
      </dgm:t>
    </dgm:pt>
    <dgm:pt modelId="{CAF17245-F0AE-47F2-A159-31B07A153D2B}" type="sibTrans" cxnId="{FECEAB4B-F7C2-4DA4-BB8A-AB05A563B153}">
      <dgm:prSet/>
      <dgm:spPr/>
      <dgm:t>
        <a:bodyPr/>
        <a:lstStyle/>
        <a:p>
          <a:endParaRPr lang="en-US"/>
        </a:p>
      </dgm:t>
    </dgm:pt>
    <dgm:pt modelId="{5FE19428-B24E-4988-896B-6A6568713026}">
      <dgm:prSet/>
      <dgm:spPr/>
      <dgm:t>
        <a:bodyPr/>
        <a:lstStyle/>
        <a:p>
          <a:pPr rtl="0"/>
          <a:r>
            <a:rPr lang="en-US"/>
            <a:t>Infrastructure</a:t>
          </a:r>
          <a:endParaRPr lang="ar-EG" dirty="0"/>
        </a:p>
      </dgm:t>
    </dgm:pt>
    <dgm:pt modelId="{5CBD7D72-C789-42F0-98A1-A65506C3FFC1}" type="parTrans" cxnId="{3AB89330-343A-4923-9894-76DF1CC7B6BA}">
      <dgm:prSet/>
      <dgm:spPr/>
      <dgm:t>
        <a:bodyPr/>
        <a:lstStyle/>
        <a:p>
          <a:endParaRPr lang="en-US"/>
        </a:p>
      </dgm:t>
    </dgm:pt>
    <dgm:pt modelId="{DF6F5E57-C562-4A43-9481-339E65EE8737}" type="sibTrans" cxnId="{3AB89330-343A-4923-9894-76DF1CC7B6BA}">
      <dgm:prSet/>
      <dgm:spPr/>
      <dgm:t>
        <a:bodyPr/>
        <a:lstStyle/>
        <a:p>
          <a:endParaRPr lang="en-US"/>
        </a:p>
      </dgm:t>
    </dgm:pt>
    <dgm:pt modelId="{48634175-A1BD-4505-8FAF-CB6DF9933287}">
      <dgm:prSet/>
      <dgm:spPr/>
      <dgm:t>
        <a:bodyPr/>
        <a:lstStyle/>
        <a:p>
          <a:pPr rtl="1"/>
          <a:r>
            <a:rPr lang="en-US" dirty="0"/>
            <a:t>Deployment Models</a:t>
          </a:r>
          <a:endParaRPr lang="ar-EG" dirty="0"/>
        </a:p>
      </dgm:t>
    </dgm:pt>
    <dgm:pt modelId="{F3FC4E98-7532-43ED-8B96-B0D442F85601}" type="parTrans" cxnId="{E5E4B27F-2FF2-40C9-A978-FF1777561D1C}">
      <dgm:prSet/>
      <dgm:spPr/>
      <dgm:t>
        <a:bodyPr/>
        <a:lstStyle/>
        <a:p>
          <a:endParaRPr lang="en-US"/>
        </a:p>
      </dgm:t>
    </dgm:pt>
    <dgm:pt modelId="{62743EE1-B5B1-4D95-8D1D-47700AB55CAA}" type="sibTrans" cxnId="{E5E4B27F-2FF2-40C9-A978-FF1777561D1C}">
      <dgm:prSet/>
      <dgm:spPr/>
      <dgm:t>
        <a:bodyPr/>
        <a:lstStyle/>
        <a:p>
          <a:endParaRPr lang="en-US"/>
        </a:p>
      </dgm:t>
    </dgm:pt>
    <dgm:pt modelId="{C87E0F30-0BF9-40AE-84F6-B9732835BB35}">
      <dgm:prSet/>
      <dgm:spPr/>
      <dgm:t>
        <a:bodyPr/>
        <a:lstStyle/>
        <a:p>
          <a:pPr rtl="0"/>
          <a:r>
            <a:rPr lang="en-US" dirty="0"/>
            <a:t>Private</a:t>
          </a:r>
          <a:endParaRPr lang="ar-EG" dirty="0"/>
        </a:p>
      </dgm:t>
    </dgm:pt>
    <dgm:pt modelId="{BAF22F90-682B-42A3-B3BF-A0669B484370}" type="parTrans" cxnId="{6BCDF3F8-1DEF-4BA2-AEF0-44D4D7FCFD31}">
      <dgm:prSet/>
      <dgm:spPr/>
      <dgm:t>
        <a:bodyPr/>
        <a:lstStyle/>
        <a:p>
          <a:endParaRPr lang="en-US"/>
        </a:p>
      </dgm:t>
    </dgm:pt>
    <dgm:pt modelId="{60AC984D-A6F8-4A4A-9FF0-CBA0D47302EA}" type="sibTrans" cxnId="{6BCDF3F8-1DEF-4BA2-AEF0-44D4D7FCFD31}">
      <dgm:prSet/>
      <dgm:spPr/>
      <dgm:t>
        <a:bodyPr/>
        <a:lstStyle/>
        <a:p>
          <a:endParaRPr lang="en-US"/>
        </a:p>
      </dgm:t>
    </dgm:pt>
    <dgm:pt modelId="{382C27FD-1FD8-4B32-81D2-5049DEE838F6}">
      <dgm:prSet/>
      <dgm:spPr/>
      <dgm:t>
        <a:bodyPr/>
        <a:lstStyle/>
        <a:p>
          <a:pPr rtl="1"/>
          <a:r>
            <a:rPr lang="en-US" dirty="0"/>
            <a:t>Community</a:t>
          </a:r>
          <a:endParaRPr lang="ar-EG" dirty="0"/>
        </a:p>
      </dgm:t>
    </dgm:pt>
    <dgm:pt modelId="{46782125-1D44-49E7-AE4B-6A5647610AA9}" type="parTrans" cxnId="{DB6DA147-2009-4537-A22A-39024FBD050B}">
      <dgm:prSet/>
      <dgm:spPr/>
      <dgm:t>
        <a:bodyPr/>
        <a:lstStyle/>
        <a:p>
          <a:endParaRPr lang="en-US"/>
        </a:p>
      </dgm:t>
    </dgm:pt>
    <dgm:pt modelId="{BA6F795B-318A-498D-8EB8-71B52AD8AD25}" type="sibTrans" cxnId="{DB6DA147-2009-4537-A22A-39024FBD050B}">
      <dgm:prSet/>
      <dgm:spPr/>
      <dgm:t>
        <a:bodyPr/>
        <a:lstStyle/>
        <a:p>
          <a:endParaRPr lang="en-US"/>
        </a:p>
      </dgm:t>
    </dgm:pt>
    <dgm:pt modelId="{B39DA5E7-571A-45C1-B728-2F1FBEAB934B}">
      <dgm:prSet/>
      <dgm:spPr/>
      <dgm:t>
        <a:bodyPr/>
        <a:lstStyle/>
        <a:p>
          <a:pPr rtl="1"/>
          <a:r>
            <a:rPr lang="en-US" dirty="0"/>
            <a:t>Public</a:t>
          </a:r>
          <a:endParaRPr lang="ar-EG" dirty="0"/>
        </a:p>
      </dgm:t>
    </dgm:pt>
    <dgm:pt modelId="{15164A66-6A0A-4985-9AA3-5BD9A652A3FE}" type="parTrans" cxnId="{EBB7382E-DDC4-4DFE-8718-8244F73B070D}">
      <dgm:prSet/>
      <dgm:spPr/>
      <dgm:t>
        <a:bodyPr/>
        <a:lstStyle/>
        <a:p>
          <a:endParaRPr lang="en-US"/>
        </a:p>
      </dgm:t>
    </dgm:pt>
    <dgm:pt modelId="{9D72F53E-8759-4662-B885-2D2937C81F16}" type="sibTrans" cxnId="{EBB7382E-DDC4-4DFE-8718-8244F73B070D}">
      <dgm:prSet/>
      <dgm:spPr/>
      <dgm:t>
        <a:bodyPr/>
        <a:lstStyle/>
        <a:p>
          <a:endParaRPr lang="en-US"/>
        </a:p>
      </dgm:t>
    </dgm:pt>
    <dgm:pt modelId="{EC45FDD6-7BD9-4589-A0C7-9F5C60209194}">
      <dgm:prSet/>
      <dgm:spPr/>
      <dgm:t>
        <a:bodyPr/>
        <a:lstStyle/>
        <a:p>
          <a:pPr rtl="1"/>
          <a:r>
            <a:rPr lang="en-US" dirty="0"/>
            <a:t>Hybrid</a:t>
          </a:r>
          <a:endParaRPr lang="ar-EG" dirty="0"/>
        </a:p>
      </dgm:t>
    </dgm:pt>
    <dgm:pt modelId="{9200FB67-F1BC-48CD-8773-3455F6D49EBF}" type="parTrans" cxnId="{0265E74F-E375-4C3F-A14E-25FA38C1459B}">
      <dgm:prSet/>
      <dgm:spPr/>
      <dgm:t>
        <a:bodyPr/>
        <a:lstStyle/>
        <a:p>
          <a:endParaRPr lang="en-US"/>
        </a:p>
      </dgm:t>
    </dgm:pt>
    <dgm:pt modelId="{474FBB96-CDFF-40B4-970D-FBD0561E43A6}" type="sibTrans" cxnId="{0265E74F-E375-4C3F-A14E-25FA38C1459B}">
      <dgm:prSet/>
      <dgm:spPr/>
      <dgm:t>
        <a:bodyPr/>
        <a:lstStyle/>
        <a:p>
          <a:endParaRPr lang="en-US"/>
        </a:p>
      </dgm:t>
    </dgm:pt>
    <dgm:pt modelId="{9C0AD023-467F-4A88-9514-73BA5D1A2DEA}" type="pres">
      <dgm:prSet presAssocID="{E28EC503-54AE-45A4-86D2-1C4179D147E9}" presName="diagram" presStyleCnt="0">
        <dgm:presLayoutVars>
          <dgm:chPref val="1"/>
          <dgm:dir/>
          <dgm:animOne val="branch"/>
          <dgm:animLvl val="lvl"/>
          <dgm:resizeHandles/>
        </dgm:presLayoutVars>
      </dgm:prSet>
      <dgm:spPr/>
    </dgm:pt>
    <dgm:pt modelId="{AD12A14A-3CA5-4B9C-8895-E3F26219A7E4}" type="pres">
      <dgm:prSet presAssocID="{DEF2E062-A550-4A9B-86AC-16A52E226307}" presName="root" presStyleCnt="0"/>
      <dgm:spPr/>
    </dgm:pt>
    <dgm:pt modelId="{81122D44-7FDB-4A71-9F89-D3CD8E8157EF}" type="pres">
      <dgm:prSet presAssocID="{DEF2E062-A550-4A9B-86AC-16A52E226307}" presName="rootComposite" presStyleCnt="0"/>
      <dgm:spPr/>
    </dgm:pt>
    <dgm:pt modelId="{D69D04D4-7AD1-4A60-B201-C67251B6F140}" type="pres">
      <dgm:prSet presAssocID="{DEF2E062-A550-4A9B-86AC-16A52E226307}" presName="rootText" presStyleLbl="node1" presStyleIdx="0" presStyleCnt="3" custScaleX="234728"/>
      <dgm:spPr/>
    </dgm:pt>
    <dgm:pt modelId="{405E4C6F-5145-4D59-AFBC-D1B2F0B0EF04}" type="pres">
      <dgm:prSet presAssocID="{DEF2E062-A550-4A9B-86AC-16A52E226307}" presName="rootConnector" presStyleLbl="node1" presStyleIdx="0" presStyleCnt="3"/>
      <dgm:spPr/>
    </dgm:pt>
    <dgm:pt modelId="{70CAC78B-E3D1-4C3C-85BB-9793C3621D04}" type="pres">
      <dgm:prSet presAssocID="{DEF2E062-A550-4A9B-86AC-16A52E226307}" presName="childShape" presStyleCnt="0"/>
      <dgm:spPr/>
    </dgm:pt>
    <dgm:pt modelId="{8F385051-693B-4CD3-9227-6E8CCEC5DFB0}" type="pres">
      <dgm:prSet presAssocID="{A4623CCC-2946-4D4B-9630-5F179F555E77}" presName="Name13" presStyleLbl="parChTrans1D2" presStyleIdx="0" presStyleCnt="12"/>
      <dgm:spPr/>
    </dgm:pt>
    <dgm:pt modelId="{34D3FCBF-C979-4DBE-9528-A951A0E92758}" type="pres">
      <dgm:prSet presAssocID="{7744AF81-B599-4A59-A76D-9144FFE22D4B}" presName="childText" presStyleLbl="bgAcc1" presStyleIdx="0" presStyleCnt="12" custScaleX="234728">
        <dgm:presLayoutVars>
          <dgm:bulletEnabled val="1"/>
        </dgm:presLayoutVars>
      </dgm:prSet>
      <dgm:spPr/>
    </dgm:pt>
    <dgm:pt modelId="{15362737-2BD6-4192-BB18-CD3AE8EC2B32}" type="pres">
      <dgm:prSet presAssocID="{02B27EF4-B567-46CE-B652-BFCD14F01BDE}" presName="Name13" presStyleLbl="parChTrans1D2" presStyleIdx="1" presStyleCnt="12"/>
      <dgm:spPr/>
    </dgm:pt>
    <dgm:pt modelId="{00502B66-F4D2-4D5A-ADB9-5161B54A0B9B}" type="pres">
      <dgm:prSet presAssocID="{CE334E77-1B91-4647-9FC5-6BAEAB0CC29B}" presName="childText" presStyleLbl="bgAcc1" presStyleIdx="1" presStyleCnt="12" custScaleX="235184">
        <dgm:presLayoutVars>
          <dgm:bulletEnabled val="1"/>
        </dgm:presLayoutVars>
      </dgm:prSet>
      <dgm:spPr/>
    </dgm:pt>
    <dgm:pt modelId="{56EB9D1E-AF47-449B-ADB4-40AC8C133786}" type="pres">
      <dgm:prSet presAssocID="{3D93BCED-668B-49AF-BE80-D6934A55DCE8}" presName="Name13" presStyleLbl="parChTrans1D2" presStyleIdx="2" presStyleCnt="12"/>
      <dgm:spPr/>
    </dgm:pt>
    <dgm:pt modelId="{FCDFCEBB-F71B-466C-8C95-55634A82973F}" type="pres">
      <dgm:prSet presAssocID="{85235F74-CC0B-4CE8-B5CE-3BB069F50EED}" presName="childText" presStyleLbl="bgAcc1" presStyleIdx="2" presStyleCnt="12" custScaleX="235184">
        <dgm:presLayoutVars>
          <dgm:bulletEnabled val="1"/>
        </dgm:presLayoutVars>
      </dgm:prSet>
      <dgm:spPr/>
    </dgm:pt>
    <dgm:pt modelId="{7FA820D6-F249-4CE3-B909-8DE28CB1E53A}" type="pres">
      <dgm:prSet presAssocID="{325EF808-0593-4077-96C6-1B5F692A7A12}" presName="Name13" presStyleLbl="parChTrans1D2" presStyleIdx="3" presStyleCnt="12"/>
      <dgm:spPr/>
    </dgm:pt>
    <dgm:pt modelId="{E2A85897-327B-4D38-85FC-7327E6D2DB88}" type="pres">
      <dgm:prSet presAssocID="{6B605944-E733-4E40-8E0C-BAD7ACDE55A1}" presName="childText" presStyleLbl="bgAcc1" presStyleIdx="3" presStyleCnt="12" custScaleX="235184">
        <dgm:presLayoutVars>
          <dgm:bulletEnabled val="1"/>
        </dgm:presLayoutVars>
      </dgm:prSet>
      <dgm:spPr/>
    </dgm:pt>
    <dgm:pt modelId="{86CB6206-FBC8-427D-9536-C296480ED9D9}" type="pres">
      <dgm:prSet presAssocID="{04308BE8-AE6C-4FA8-951A-BD9C8A7874EF}" presName="Name13" presStyleLbl="parChTrans1D2" presStyleIdx="4" presStyleCnt="12"/>
      <dgm:spPr/>
    </dgm:pt>
    <dgm:pt modelId="{1606488E-33F7-4EE6-B41B-FB5A78E930E6}" type="pres">
      <dgm:prSet presAssocID="{B46C8F1C-2216-40A5-ADB4-076A8A7DB61D}" presName="childText" presStyleLbl="bgAcc1" presStyleIdx="4" presStyleCnt="12" custScaleX="235184">
        <dgm:presLayoutVars>
          <dgm:bulletEnabled val="1"/>
        </dgm:presLayoutVars>
      </dgm:prSet>
      <dgm:spPr/>
    </dgm:pt>
    <dgm:pt modelId="{F7B0A1C5-5B5F-44DD-8EE0-D9737575B04B}" type="pres">
      <dgm:prSet presAssocID="{194FDDC7-A8EE-486E-A889-C24B4BC14E51}" presName="root" presStyleCnt="0"/>
      <dgm:spPr/>
    </dgm:pt>
    <dgm:pt modelId="{D4FB4A92-357D-480F-BE6F-8147526CAB4F}" type="pres">
      <dgm:prSet presAssocID="{194FDDC7-A8EE-486E-A889-C24B4BC14E51}" presName="rootComposite" presStyleCnt="0"/>
      <dgm:spPr/>
    </dgm:pt>
    <dgm:pt modelId="{AA2DC503-8FFD-425C-8097-40295C81BA95}" type="pres">
      <dgm:prSet presAssocID="{194FDDC7-A8EE-486E-A889-C24B4BC14E51}" presName="rootText" presStyleLbl="node1" presStyleIdx="1" presStyleCnt="3" custScaleX="193589"/>
      <dgm:spPr/>
    </dgm:pt>
    <dgm:pt modelId="{9CCCC3C5-E725-4418-B463-36E5C2363272}" type="pres">
      <dgm:prSet presAssocID="{194FDDC7-A8EE-486E-A889-C24B4BC14E51}" presName="rootConnector" presStyleLbl="node1" presStyleIdx="1" presStyleCnt="3"/>
      <dgm:spPr/>
    </dgm:pt>
    <dgm:pt modelId="{CAD1A874-304E-4AB7-983E-5B8A528FC2D6}" type="pres">
      <dgm:prSet presAssocID="{194FDDC7-A8EE-486E-A889-C24B4BC14E51}" presName="childShape" presStyleCnt="0"/>
      <dgm:spPr/>
    </dgm:pt>
    <dgm:pt modelId="{400A7BA0-F3C6-4A68-8881-E91258763F41}" type="pres">
      <dgm:prSet presAssocID="{F66B17D6-9FED-48CF-9550-25438651A2DC}" presName="Name13" presStyleLbl="parChTrans1D2" presStyleIdx="5" presStyleCnt="12"/>
      <dgm:spPr/>
    </dgm:pt>
    <dgm:pt modelId="{864A897E-BA77-498F-9B78-E24994CBC873}" type="pres">
      <dgm:prSet presAssocID="{BCCEFBF0-242F-44E7-AC90-649EFF3AD697}" presName="childText" presStyleLbl="bgAcc1" presStyleIdx="5" presStyleCnt="12" custScaleX="187955">
        <dgm:presLayoutVars>
          <dgm:bulletEnabled val="1"/>
        </dgm:presLayoutVars>
      </dgm:prSet>
      <dgm:spPr/>
    </dgm:pt>
    <dgm:pt modelId="{219069D0-86F0-4454-BA4B-2E3D333DF690}" type="pres">
      <dgm:prSet presAssocID="{2CF40FD9-E4A2-479A-A489-1BC20DB3EF73}" presName="Name13" presStyleLbl="parChTrans1D2" presStyleIdx="6" presStyleCnt="12"/>
      <dgm:spPr/>
    </dgm:pt>
    <dgm:pt modelId="{D10540A2-8899-428C-BDE9-AFF9999BE279}" type="pres">
      <dgm:prSet presAssocID="{C5848B62-A069-4B55-872F-78BF5F0C6E7D}" presName="childText" presStyleLbl="bgAcc1" presStyleIdx="6" presStyleCnt="12" custScaleX="187955">
        <dgm:presLayoutVars>
          <dgm:bulletEnabled val="1"/>
        </dgm:presLayoutVars>
      </dgm:prSet>
      <dgm:spPr/>
    </dgm:pt>
    <dgm:pt modelId="{F153F32F-B3CF-4EA7-BF9A-2F0719E7ABD7}" type="pres">
      <dgm:prSet presAssocID="{5CBD7D72-C789-42F0-98A1-A65506C3FFC1}" presName="Name13" presStyleLbl="parChTrans1D2" presStyleIdx="7" presStyleCnt="12"/>
      <dgm:spPr/>
    </dgm:pt>
    <dgm:pt modelId="{F1BF639E-FE7C-4C6F-977D-C082059575F5}" type="pres">
      <dgm:prSet presAssocID="{5FE19428-B24E-4988-896B-6A6568713026}" presName="childText" presStyleLbl="bgAcc1" presStyleIdx="7" presStyleCnt="12" custScaleX="187955">
        <dgm:presLayoutVars>
          <dgm:bulletEnabled val="1"/>
        </dgm:presLayoutVars>
      </dgm:prSet>
      <dgm:spPr/>
    </dgm:pt>
    <dgm:pt modelId="{07281487-0D31-4768-AB6E-1D1EA3DF8676}" type="pres">
      <dgm:prSet presAssocID="{48634175-A1BD-4505-8FAF-CB6DF9933287}" presName="root" presStyleCnt="0"/>
      <dgm:spPr/>
    </dgm:pt>
    <dgm:pt modelId="{4CFB3DA2-46A2-469E-A090-7AB30A1B21A4}" type="pres">
      <dgm:prSet presAssocID="{48634175-A1BD-4505-8FAF-CB6DF9933287}" presName="rootComposite" presStyleCnt="0"/>
      <dgm:spPr/>
    </dgm:pt>
    <dgm:pt modelId="{6785A89F-0695-4874-BA7E-0D10F87A51EC}" type="pres">
      <dgm:prSet presAssocID="{48634175-A1BD-4505-8FAF-CB6DF9933287}" presName="rootText" presStyleLbl="node1" presStyleIdx="2" presStyleCnt="3" custScaleX="221466"/>
      <dgm:spPr/>
    </dgm:pt>
    <dgm:pt modelId="{DA741A40-B7F0-4787-9123-872888052FE7}" type="pres">
      <dgm:prSet presAssocID="{48634175-A1BD-4505-8FAF-CB6DF9933287}" presName="rootConnector" presStyleLbl="node1" presStyleIdx="2" presStyleCnt="3"/>
      <dgm:spPr/>
    </dgm:pt>
    <dgm:pt modelId="{C49F451B-CC01-4C98-AEFE-3B1877662F8A}" type="pres">
      <dgm:prSet presAssocID="{48634175-A1BD-4505-8FAF-CB6DF9933287}" presName="childShape" presStyleCnt="0"/>
      <dgm:spPr/>
    </dgm:pt>
    <dgm:pt modelId="{B74E7559-3CCC-477F-AF26-A99049DECB5C}" type="pres">
      <dgm:prSet presAssocID="{BAF22F90-682B-42A3-B3BF-A0669B484370}" presName="Name13" presStyleLbl="parChTrans1D2" presStyleIdx="8" presStyleCnt="12"/>
      <dgm:spPr/>
    </dgm:pt>
    <dgm:pt modelId="{5D1C6861-4E2C-4A92-BB5D-F441FA709169}" type="pres">
      <dgm:prSet presAssocID="{C87E0F30-0BF9-40AE-84F6-B9732835BB35}" presName="childText" presStyleLbl="bgAcc1" presStyleIdx="8" presStyleCnt="12" custScaleX="221466">
        <dgm:presLayoutVars>
          <dgm:bulletEnabled val="1"/>
        </dgm:presLayoutVars>
      </dgm:prSet>
      <dgm:spPr/>
    </dgm:pt>
    <dgm:pt modelId="{0F20F3AD-7B46-4CAF-8641-F8A3C2F7189F}" type="pres">
      <dgm:prSet presAssocID="{46782125-1D44-49E7-AE4B-6A5647610AA9}" presName="Name13" presStyleLbl="parChTrans1D2" presStyleIdx="9" presStyleCnt="12"/>
      <dgm:spPr/>
    </dgm:pt>
    <dgm:pt modelId="{7EA5B95F-9D14-4A26-9590-255A4B25FA4F}" type="pres">
      <dgm:prSet presAssocID="{382C27FD-1FD8-4B32-81D2-5049DEE838F6}" presName="childText" presStyleLbl="bgAcc1" presStyleIdx="9" presStyleCnt="12" custScaleX="221466">
        <dgm:presLayoutVars>
          <dgm:bulletEnabled val="1"/>
        </dgm:presLayoutVars>
      </dgm:prSet>
      <dgm:spPr/>
    </dgm:pt>
    <dgm:pt modelId="{8179C9BE-97C6-49D2-80DD-24ED36170FAD}" type="pres">
      <dgm:prSet presAssocID="{15164A66-6A0A-4985-9AA3-5BD9A652A3FE}" presName="Name13" presStyleLbl="parChTrans1D2" presStyleIdx="10" presStyleCnt="12"/>
      <dgm:spPr/>
    </dgm:pt>
    <dgm:pt modelId="{BA55C3BE-B263-4E00-BA87-9EB2373A93EB}" type="pres">
      <dgm:prSet presAssocID="{B39DA5E7-571A-45C1-B728-2F1FBEAB934B}" presName="childText" presStyleLbl="bgAcc1" presStyleIdx="10" presStyleCnt="12" custScaleX="221466">
        <dgm:presLayoutVars>
          <dgm:bulletEnabled val="1"/>
        </dgm:presLayoutVars>
      </dgm:prSet>
      <dgm:spPr/>
    </dgm:pt>
    <dgm:pt modelId="{DDFAFAD1-F38F-4D8E-9614-4DC8C519DDA4}" type="pres">
      <dgm:prSet presAssocID="{9200FB67-F1BC-48CD-8773-3455F6D49EBF}" presName="Name13" presStyleLbl="parChTrans1D2" presStyleIdx="11" presStyleCnt="12"/>
      <dgm:spPr/>
    </dgm:pt>
    <dgm:pt modelId="{3242F03B-39D2-4C5F-B95D-DF1A17563C49}" type="pres">
      <dgm:prSet presAssocID="{EC45FDD6-7BD9-4589-A0C7-9F5C60209194}" presName="childText" presStyleLbl="bgAcc1" presStyleIdx="11" presStyleCnt="12" custScaleX="221466">
        <dgm:presLayoutVars>
          <dgm:bulletEnabled val="1"/>
        </dgm:presLayoutVars>
      </dgm:prSet>
      <dgm:spPr/>
    </dgm:pt>
  </dgm:ptLst>
  <dgm:cxnLst>
    <dgm:cxn modelId="{2E9ECF03-C614-42C3-A1F2-E64CF76D7EBD}" type="presOf" srcId="{B46C8F1C-2216-40A5-ADB4-076A8A7DB61D}" destId="{1606488E-33F7-4EE6-B41B-FB5A78E930E6}" srcOrd="0" destOrd="0" presId="urn:microsoft.com/office/officeart/2005/8/layout/hierarchy3"/>
    <dgm:cxn modelId="{25385908-BD57-4BE7-A557-D916292A9F99}" type="presOf" srcId="{C5848B62-A069-4B55-872F-78BF5F0C6E7D}" destId="{D10540A2-8899-428C-BDE9-AFF9999BE279}" srcOrd="0" destOrd="0" presId="urn:microsoft.com/office/officeart/2005/8/layout/hierarchy3"/>
    <dgm:cxn modelId="{BC5C520C-D1BC-4D95-8002-C49FFF06BAC8}" type="presOf" srcId="{BCCEFBF0-242F-44E7-AC90-649EFF3AD697}" destId="{864A897E-BA77-498F-9B78-E24994CBC873}" srcOrd="0" destOrd="0" presId="urn:microsoft.com/office/officeart/2005/8/layout/hierarchy3"/>
    <dgm:cxn modelId="{547F4B0E-D44D-4D83-A486-B37494AAB373}" type="presOf" srcId="{C87E0F30-0BF9-40AE-84F6-B9732835BB35}" destId="{5D1C6861-4E2C-4A92-BB5D-F441FA709169}" srcOrd="0" destOrd="0" presId="urn:microsoft.com/office/officeart/2005/8/layout/hierarchy3"/>
    <dgm:cxn modelId="{EBB7382E-DDC4-4DFE-8718-8244F73B070D}" srcId="{48634175-A1BD-4505-8FAF-CB6DF9933287}" destId="{B39DA5E7-571A-45C1-B728-2F1FBEAB934B}" srcOrd="2" destOrd="0" parTransId="{15164A66-6A0A-4985-9AA3-5BD9A652A3FE}" sibTransId="{9D72F53E-8759-4662-B885-2D2937C81F16}"/>
    <dgm:cxn modelId="{3AB89330-343A-4923-9894-76DF1CC7B6BA}" srcId="{194FDDC7-A8EE-486E-A889-C24B4BC14E51}" destId="{5FE19428-B24E-4988-896B-6A6568713026}" srcOrd="2" destOrd="0" parTransId="{5CBD7D72-C789-42F0-98A1-A65506C3FFC1}" sibTransId="{DF6F5E57-C562-4A43-9481-339E65EE8737}"/>
    <dgm:cxn modelId="{209E465B-DB94-41F4-9AA9-FAC0DB11DC03}" type="presOf" srcId="{5CBD7D72-C789-42F0-98A1-A65506C3FFC1}" destId="{F153F32F-B3CF-4EA7-BF9A-2F0719E7ABD7}" srcOrd="0" destOrd="0" presId="urn:microsoft.com/office/officeart/2005/8/layout/hierarchy3"/>
    <dgm:cxn modelId="{1C7E795B-522C-4BC3-AE6E-77710F1CE0DB}" type="presOf" srcId="{CE334E77-1B91-4647-9FC5-6BAEAB0CC29B}" destId="{00502B66-F4D2-4D5A-ADB9-5161B54A0B9B}" srcOrd="0" destOrd="0" presId="urn:microsoft.com/office/officeart/2005/8/layout/hierarchy3"/>
    <dgm:cxn modelId="{F9FF6043-01C9-4862-995F-BC140EE6C3E2}" srcId="{DEF2E062-A550-4A9B-86AC-16A52E226307}" destId="{85235F74-CC0B-4CE8-B5CE-3BB069F50EED}" srcOrd="2" destOrd="0" parTransId="{3D93BCED-668B-49AF-BE80-D6934A55DCE8}" sibTransId="{AA17672D-CC47-4540-B278-2410AA575254}"/>
    <dgm:cxn modelId="{CA5DBC64-5E5B-4FDC-AEB8-868A6B7AE94B}" type="presOf" srcId="{DEF2E062-A550-4A9B-86AC-16A52E226307}" destId="{D69D04D4-7AD1-4A60-B201-C67251B6F140}" srcOrd="0" destOrd="0" presId="urn:microsoft.com/office/officeart/2005/8/layout/hierarchy3"/>
    <dgm:cxn modelId="{C7703045-9FCC-49F9-8075-E8D84DDAE9C4}" type="presOf" srcId="{DEF2E062-A550-4A9B-86AC-16A52E226307}" destId="{405E4C6F-5145-4D59-AFBC-D1B2F0B0EF04}" srcOrd="1" destOrd="0" presId="urn:microsoft.com/office/officeart/2005/8/layout/hierarchy3"/>
    <dgm:cxn modelId="{B41EB545-0F1C-421E-926B-CA90B6D7F405}" type="presOf" srcId="{F66B17D6-9FED-48CF-9550-25438651A2DC}" destId="{400A7BA0-F3C6-4A68-8881-E91258763F41}" srcOrd="0" destOrd="0" presId="urn:microsoft.com/office/officeart/2005/8/layout/hierarchy3"/>
    <dgm:cxn modelId="{8B59D446-DBE2-4C24-A2EC-AA28FCC39732}" type="presOf" srcId="{194FDDC7-A8EE-486E-A889-C24B4BC14E51}" destId="{9CCCC3C5-E725-4418-B463-36E5C2363272}" srcOrd="1" destOrd="0" presId="urn:microsoft.com/office/officeart/2005/8/layout/hierarchy3"/>
    <dgm:cxn modelId="{DB6DA147-2009-4537-A22A-39024FBD050B}" srcId="{48634175-A1BD-4505-8FAF-CB6DF9933287}" destId="{382C27FD-1FD8-4B32-81D2-5049DEE838F6}" srcOrd="1" destOrd="0" parTransId="{46782125-1D44-49E7-AE4B-6A5647610AA9}" sibTransId="{BA6F795B-318A-498D-8EB8-71B52AD8AD25}"/>
    <dgm:cxn modelId="{F2DE7F6B-F11E-4330-866B-76D332C045A9}" type="presOf" srcId="{3D93BCED-668B-49AF-BE80-D6934A55DCE8}" destId="{56EB9D1E-AF47-449B-ADB4-40AC8C133786}" srcOrd="0" destOrd="0" presId="urn:microsoft.com/office/officeart/2005/8/layout/hierarchy3"/>
    <dgm:cxn modelId="{FECEAB4B-F7C2-4DA4-BB8A-AB05A563B153}" srcId="{194FDDC7-A8EE-486E-A889-C24B4BC14E51}" destId="{C5848B62-A069-4B55-872F-78BF5F0C6E7D}" srcOrd="1" destOrd="0" parTransId="{2CF40FD9-E4A2-479A-A489-1BC20DB3EF73}" sibTransId="{CAF17245-F0AE-47F2-A159-31B07A153D2B}"/>
    <dgm:cxn modelId="{7F98BF6C-1106-4703-842C-BEF80AFB79EE}" type="presOf" srcId="{E28EC503-54AE-45A4-86D2-1C4179D147E9}" destId="{9C0AD023-467F-4A88-9514-73BA5D1A2DEA}" srcOrd="0" destOrd="0" presId="urn:microsoft.com/office/officeart/2005/8/layout/hierarchy3"/>
    <dgm:cxn modelId="{0265E74F-E375-4C3F-A14E-25FA38C1459B}" srcId="{48634175-A1BD-4505-8FAF-CB6DF9933287}" destId="{EC45FDD6-7BD9-4589-A0C7-9F5C60209194}" srcOrd="3" destOrd="0" parTransId="{9200FB67-F1BC-48CD-8773-3455F6D49EBF}" sibTransId="{474FBB96-CDFF-40B4-970D-FBD0561E43A6}"/>
    <dgm:cxn modelId="{8D3DF770-EFBE-48B7-B703-D624BB1BEF8A}" srcId="{E28EC503-54AE-45A4-86D2-1C4179D147E9}" destId="{194FDDC7-A8EE-486E-A889-C24B4BC14E51}" srcOrd="1" destOrd="0" parTransId="{02561B0D-ED5F-41A6-9EA3-F67E589E385E}" sibTransId="{CDA6599C-0EAE-4B68-B2AE-443C0E8401A8}"/>
    <dgm:cxn modelId="{F14F8054-13E7-451B-86C3-3E2C46B73F17}" srcId="{DEF2E062-A550-4A9B-86AC-16A52E226307}" destId="{CE334E77-1B91-4647-9FC5-6BAEAB0CC29B}" srcOrd="1" destOrd="0" parTransId="{02B27EF4-B567-46CE-B652-BFCD14F01BDE}" sibTransId="{2D361708-8805-418F-9E3C-9625C85EF101}"/>
    <dgm:cxn modelId="{B5E9B575-2053-43F3-8719-366933782366}" srcId="{194FDDC7-A8EE-486E-A889-C24B4BC14E51}" destId="{BCCEFBF0-242F-44E7-AC90-649EFF3AD697}" srcOrd="0" destOrd="0" parTransId="{F66B17D6-9FED-48CF-9550-25438651A2DC}" sibTransId="{658A3A4C-1BF3-4F1C-A2A7-3F27BF8086C2}"/>
    <dgm:cxn modelId="{B213FE57-6012-4B78-B1D8-9A689FEADA3F}" type="presOf" srcId="{EC45FDD6-7BD9-4589-A0C7-9F5C60209194}" destId="{3242F03B-39D2-4C5F-B95D-DF1A17563C49}" srcOrd="0" destOrd="0" presId="urn:microsoft.com/office/officeart/2005/8/layout/hierarchy3"/>
    <dgm:cxn modelId="{C41D6B59-C731-423B-81D1-0A8507F9DC26}" type="presOf" srcId="{A4623CCC-2946-4D4B-9630-5F179F555E77}" destId="{8F385051-693B-4CD3-9227-6E8CCEC5DFB0}" srcOrd="0" destOrd="0" presId="urn:microsoft.com/office/officeart/2005/8/layout/hierarchy3"/>
    <dgm:cxn modelId="{CDA4F37D-AFE5-4788-B1D2-C2D0A2A174A7}" srcId="{DEF2E062-A550-4A9B-86AC-16A52E226307}" destId="{7744AF81-B599-4A59-A76D-9144FFE22D4B}" srcOrd="0" destOrd="0" parTransId="{A4623CCC-2946-4D4B-9630-5F179F555E77}" sibTransId="{1EA8CF72-FAC7-44CD-B957-9E97BA352FBE}"/>
    <dgm:cxn modelId="{E5E4B27F-2FF2-40C9-A978-FF1777561D1C}" srcId="{E28EC503-54AE-45A4-86D2-1C4179D147E9}" destId="{48634175-A1BD-4505-8FAF-CB6DF9933287}" srcOrd="2" destOrd="0" parTransId="{F3FC4E98-7532-43ED-8B96-B0D442F85601}" sibTransId="{62743EE1-B5B1-4D95-8D1D-47700AB55CAA}"/>
    <dgm:cxn modelId="{8798E98A-1B36-468E-86EC-9F764C1CDF25}" type="presOf" srcId="{9200FB67-F1BC-48CD-8773-3455F6D49EBF}" destId="{DDFAFAD1-F38F-4D8E-9614-4DC8C519DDA4}" srcOrd="0" destOrd="0" presId="urn:microsoft.com/office/officeart/2005/8/layout/hierarchy3"/>
    <dgm:cxn modelId="{E74D9893-BDA2-48DB-A20E-CB71854B4D1B}" srcId="{DEF2E062-A550-4A9B-86AC-16A52E226307}" destId="{6B605944-E733-4E40-8E0C-BAD7ACDE55A1}" srcOrd="3" destOrd="0" parTransId="{325EF808-0593-4077-96C6-1B5F692A7A12}" sibTransId="{ECFA1C09-4B65-4F77-8601-02DA3E3D7864}"/>
    <dgm:cxn modelId="{9177A393-DB21-4A1F-A428-3A9674302BBF}" type="presOf" srcId="{194FDDC7-A8EE-486E-A889-C24B4BC14E51}" destId="{AA2DC503-8FFD-425C-8097-40295C81BA95}" srcOrd="0" destOrd="0" presId="urn:microsoft.com/office/officeart/2005/8/layout/hierarchy3"/>
    <dgm:cxn modelId="{F6C8B094-0D40-4B4F-86E1-620A85A017F7}" type="presOf" srcId="{382C27FD-1FD8-4B32-81D2-5049DEE838F6}" destId="{7EA5B95F-9D14-4A26-9590-255A4B25FA4F}" srcOrd="0" destOrd="0" presId="urn:microsoft.com/office/officeart/2005/8/layout/hierarchy3"/>
    <dgm:cxn modelId="{1543F09B-D277-43B7-9E15-724EDE56C099}" type="presOf" srcId="{325EF808-0593-4077-96C6-1B5F692A7A12}" destId="{7FA820D6-F249-4CE3-B909-8DE28CB1E53A}" srcOrd="0" destOrd="0" presId="urn:microsoft.com/office/officeart/2005/8/layout/hierarchy3"/>
    <dgm:cxn modelId="{6BEB29B4-6607-4849-A0C6-DCE300C93A5B}" type="presOf" srcId="{B39DA5E7-571A-45C1-B728-2F1FBEAB934B}" destId="{BA55C3BE-B263-4E00-BA87-9EB2373A93EB}" srcOrd="0" destOrd="0" presId="urn:microsoft.com/office/officeart/2005/8/layout/hierarchy3"/>
    <dgm:cxn modelId="{860512BB-D7D1-4CE1-8DC8-09C007EEE64A}" type="presOf" srcId="{04308BE8-AE6C-4FA8-951A-BD9C8A7874EF}" destId="{86CB6206-FBC8-427D-9536-C296480ED9D9}" srcOrd="0" destOrd="0" presId="urn:microsoft.com/office/officeart/2005/8/layout/hierarchy3"/>
    <dgm:cxn modelId="{06BEA5BF-7C63-4FDC-A3C0-CFFC80A6A19E}" type="presOf" srcId="{6B605944-E733-4E40-8E0C-BAD7ACDE55A1}" destId="{E2A85897-327B-4D38-85FC-7327E6D2DB88}" srcOrd="0" destOrd="0" presId="urn:microsoft.com/office/officeart/2005/8/layout/hierarchy3"/>
    <dgm:cxn modelId="{161F34C9-CD30-44D0-81C4-1D7C8BB5DCB1}" type="presOf" srcId="{85235F74-CC0B-4CE8-B5CE-3BB069F50EED}" destId="{FCDFCEBB-F71B-466C-8C95-55634A82973F}" srcOrd="0" destOrd="0" presId="urn:microsoft.com/office/officeart/2005/8/layout/hierarchy3"/>
    <dgm:cxn modelId="{BEAB0FD2-257A-4237-A463-1BDFC0B92D2B}" type="presOf" srcId="{48634175-A1BD-4505-8FAF-CB6DF9933287}" destId="{DA741A40-B7F0-4787-9123-872888052FE7}" srcOrd="1" destOrd="0" presId="urn:microsoft.com/office/officeart/2005/8/layout/hierarchy3"/>
    <dgm:cxn modelId="{62F893D3-5093-45C3-B416-36CFAA525A24}" type="presOf" srcId="{7744AF81-B599-4A59-A76D-9144FFE22D4B}" destId="{34D3FCBF-C979-4DBE-9528-A951A0E92758}" srcOrd="0" destOrd="0" presId="urn:microsoft.com/office/officeart/2005/8/layout/hierarchy3"/>
    <dgm:cxn modelId="{287B38D6-0136-4389-8124-7F72F97B3C9C}" type="presOf" srcId="{48634175-A1BD-4505-8FAF-CB6DF9933287}" destId="{6785A89F-0695-4874-BA7E-0D10F87A51EC}" srcOrd="0" destOrd="0" presId="urn:microsoft.com/office/officeart/2005/8/layout/hierarchy3"/>
    <dgm:cxn modelId="{1F8C76E1-C8A6-4A11-9D2F-D089280431F1}" type="presOf" srcId="{5FE19428-B24E-4988-896B-6A6568713026}" destId="{F1BF639E-FE7C-4C6F-977D-C082059575F5}" srcOrd="0" destOrd="0" presId="urn:microsoft.com/office/officeart/2005/8/layout/hierarchy3"/>
    <dgm:cxn modelId="{247987E5-6041-415E-84E3-ADE65DBDA4DB}" srcId="{E28EC503-54AE-45A4-86D2-1C4179D147E9}" destId="{DEF2E062-A550-4A9B-86AC-16A52E226307}" srcOrd="0" destOrd="0" parTransId="{EEA15A77-01E3-4054-AB78-C8DC242AB2A1}" sibTransId="{5DD5BD67-A199-4427-A99B-0FB1381D8D97}"/>
    <dgm:cxn modelId="{BB5D34E7-1C80-4113-9EBB-609A890532A5}" type="presOf" srcId="{BAF22F90-682B-42A3-B3BF-A0669B484370}" destId="{B74E7559-3CCC-477F-AF26-A99049DECB5C}" srcOrd="0" destOrd="0" presId="urn:microsoft.com/office/officeart/2005/8/layout/hierarchy3"/>
    <dgm:cxn modelId="{4A2BC1E7-A013-4B56-BCF3-812A049F9100}" type="presOf" srcId="{02B27EF4-B567-46CE-B652-BFCD14F01BDE}" destId="{15362737-2BD6-4192-BB18-CD3AE8EC2B32}" srcOrd="0" destOrd="0" presId="urn:microsoft.com/office/officeart/2005/8/layout/hierarchy3"/>
    <dgm:cxn modelId="{D40C79E9-C607-45A9-BEC4-77399466C6AE}" type="presOf" srcId="{46782125-1D44-49E7-AE4B-6A5647610AA9}" destId="{0F20F3AD-7B46-4CAF-8641-F8A3C2F7189F}" srcOrd="0" destOrd="0" presId="urn:microsoft.com/office/officeart/2005/8/layout/hierarchy3"/>
    <dgm:cxn modelId="{E6A886EA-7773-45EA-A661-C12049A2D72B}" type="presOf" srcId="{15164A66-6A0A-4985-9AA3-5BD9A652A3FE}" destId="{8179C9BE-97C6-49D2-80DD-24ED36170FAD}" srcOrd="0" destOrd="0" presId="urn:microsoft.com/office/officeart/2005/8/layout/hierarchy3"/>
    <dgm:cxn modelId="{162699EC-3819-4A00-A438-CC191755D36F}" srcId="{DEF2E062-A550-4A9B-86AC-16A52E226307}" destId="{B46C8F1C-2216-40A5-ADB4-076A8A7DB61D}" srcOrd="4" destOrd="0" parTransId="{04308BE8-AE6C-4FA8-951A-BD9C8A7874EF}" sibTransId="{66AFAEC3-22A3-4AEF-BE08-03E935665AEB}"/>
    <dgm:cxn modelId="{95DF8EF2-96C0-46F6-8E71-38D14CEB5876}" type="presOf" srcId="{2CF40FD9-E4A2-479A-A489-1BC20DB3EF73}" destId="{219069D0-86F0-4454-BA4B-2E3D333DF690}" srcOrd="0" destOrd="0" presId="urn:microsoft.com/office/officeart/2005/8/layout/hierarchy3"/>
    <dgm:cxn modelId="{6BCDF3F8-1DEF-4BA2-AEF0-44D4D7FCFD31}" srcId="{48634175-A1BD-4505-8FAF-CB6DF9933287}" destId="{C87E0F30-0BF9-40AE-84F6-B9732835BB35}" srcOrd="0" destOrd="0" parTransId="{BAF22F90-682B-42A3-B3BF-A0669B484370}" sibTransId="{60AC984D-A6F8-4A4A-9FF0-CBA0D47302EA}"/>
    <dgm:cxn modelId="{8E0FF187-9239-4DF8-AE41-F7721B0BEA96}" type="presParOf" srcId="{9C0AD023-467F-4A88-9514-73BA5D1A2DEA}" destId="{AD12A14A-3CA5-4B9C-8895-E3F26219A7E4}" srcOrd="0" destOrd="0" presId="urn:microsoft.com/office/officeart/2005/8/layout/hierarchy3"/>
    <dgm:cxn modelId="{673CA091-8464-49B8-94F9-64918D5D7FD2}" type="presParOf" srcId="{AD12A14A-3CA5-4B9C-8895-E3F26219A7E4}" destId="{81122D44-7FDB-4A71-9F89-D3CD8E8157EF}" srcOrd="0" destOrd="0" presId="urn:microsoft.com/office/officeart/2005/8/layout/hierarchy3"/>
    <dgm:cxn modelId="{5B9C2981-8925-401A-9EE8-6D6E3052D754}" type="presParOf" srcId="{81122D44-7FDB-4A71-9F89-D3CD8E8157EF}" destId="{D69D04D4-7AD1-4A60-B201-C67251B6F140}" srcOrd="0" destOrd="0" presId="urn:microsoft.com/office/officeart/2005/8/layout/hierarchy3"/>
    <dgm:cxn modelId="{342D5FA1-8E18-40D9-BA3B-425691B2D5F4}" type="presParOf" srcId="{81122D44-7FDB-4A71-9F89-D3CD8E8157EF}" destId="{405E4C6F-5145-4D59-AFBC-D1B2F0B0EF04}" srcOrd="1" destOrd="0" presId="urn:microsoft.com/office/officeart/2005/8/layout/hierarchy3"/>
    <dgm:cxn modelId="{61B86209-41FB-4A03-A9FB-7B1113F59C97}" type="presParOf" srcId="{AD12A14A-3CA5-4B9C-8895-E3F26219A7E4}" destId="{70CAC78B-E3D1-4C3C-85BB-9793C3621D04}" srcOrd="1" destOrd="0" presId="urn:microsoft.com/office/officeart/2005/8/layout/hierarchy3"/>
    <dgm:cxn modelId="{FAA87934-D3B9-4DBF-8B03-0B3C45957F18}" type="presParOf" srcId="{70CAC78B-E3D1-4C3C-85BB-9793C3621D04}" destId="{8F385051-693B-4CD3-9227-6E8CCEC5DFB0}" srcOrd="0" destOrd="0" presId="urn:microsoft.com/office/officeart/2005/8/layout/hierarchy3"/>
    <dgm:cxn modelId="{359FAC60-6A88-44E8-A79A-AFC9AF6D2728}" type="presParOf" srcId="{70CAC78B-E3D1-4C3C-85BB-9793C3621D04}" destId="{34D3FCBF-C979-4DBE-9528-A951A0E92758}" srcOrd="1" destOrd="0" presId="urn:microsoft.com/office/officeart/2005/8/layout/hierarchy3"/>
    <dgm:cxn modelId="{C36A65DB-0F68-4616-A02B-019C246E6B99}" type="presParOf" srcId="{70CAC78B-E3D1-4C3C-85BB-9793C3621D04}" destId="{15362737-2BD6-4192-BB18-CD3AE8EC2B32}" srcOrd="2" destOrd="0" presId="urn:microsoft.com/office/officeart/2005/8/layout/hierarchy3"/>
    <dgm:cxn modelId="{91BB6615-177A-4A0E-B847-4623EEC4926D}" type="presParOf" srcId="{70CAC78B-E3D1-4C3C-85BB-9793C3621D04}" destId="{00502B66-F4D2-4D5A-ADB9-5161B54A0B9B}" srcOrd="3" destOrd="0" presId="urn:microsoft.com/office/officeart/2005/8/layout/hierarchy3"/>
    <dgm:cxn modelId="{A2C7BCBB-312E-4A60-9E3A-782DBDFF7B39}" type="presParOf" srcId="{70CAC78B-E3D1-4C3C-85BB-9793C3621D04}" destId="{56EB9D1E-AF47-449B-ADB4-40AC8C133786}" srcOrd="4" destOrd="0" presId="urn:microsoft.com/office/officeart/2005/8/layout/hierarchy3"/>
    <dgm:cxn modelId="{0D05651B-BDA8-48C9-9FE1-205BF56BA4D7}" type="presParOf" srcId="{70CAC78B-E3D1-4C3C-85BB-9793C3621D04}" destId="{FCDFCEBB-F71B-466C-8C95-55634A82973F}" srcOrd="5" destOrd="0" presId="urn:microsoft.com/office/officeart/2005/8/layout/hierarchy3"/>
    <dgm:cxn modelId="{E0D94AF3-2324-4940-9269-5763DDD2ED04}" type="presParOf" srcId="{70CAC78B-E3D1-4C3C-85BB-9793C3621D04}" destId="{7FA820D6-F249-4CE3-B909-8DE28CB1E53A}" srcOrd="6" destOrd="0" presId="urn:microsoft.com/office/officeart/2005/8/layout/hierarchy3"/>
    <dgm:cxn modelId="{02587770-56F6-4CA5-9628-58368CD08C70}" type="presParOf" srcId="{70CAC78B-E3D1-4C3C-85BB-9793C3621D04}" destId="{E2A85897-327B-4D38-85FC-7327E6D2DB88}" srcOrd="7" destOrd="0" presId="urn:microsoft.com/office/officeart/2005/8/layout/hierarchy3"/>
    <dgm:cxn modelId="{4742AD41-6C22-4EE1-9006-3DBC2EE40B92}" type="presParOf" srcId="{70CAC78B-E3D1-4C3C-85BB-9793C3621D04}" destId="{86CB6206-FBC8-427D-9536-C296480ED9D9}" srcOrd="8" destOrd="0" presId="urn:microsoft.com/office/officeart/2005/8/layout/hierarchy3"/>
    <dgm:cxn modelId="{7E2922C7-8580-43BC-96A3-34143B6B8848}" type="presParOf" srcId="{70CAC78B-E3D1-4C3C-85BB-9793C3621D04}" destId="{1606488E-33F7-4EE6-B41B-FB5A78E930E6}" srcOrd="9" destOrd="0" presId="urn:microsoft.com/office/officeart/2005/8/layout/hierarchy3"/>
    <dgm:cxn modelId="{019C54CA-5926-494C-A220-A008C99E79CB}" type="presParOf" srcId="{9C0AD023-467F-4A88-9514-73BA5D1A2DEA}" destId="{F7B0A1C5-5B5F-44DD-8EE0-D9737575B04B}" srcOrd="1" destOrd="0" presId="urn:microsoft.com/office/officeart/2005/8/layout/hierarchy3"/>
    <dgm:cxn modelId="{B099E468-A289-4C66-A956-E606BCF91598}" type="presParOf" srcId="{F7B0A1C5-5B5F-44DD-8EE0-D9737575B04B}" destId="{D4FB4A92-357D-480F-BE6F-8147526CAB4F}" srcOrd="0" destOrd="0" presId="urn:microsoft.com/office/officeart/2005/8/layout/hierarchy3"/>
    <dgm:cxn modelId="{D816F18E-C35F-4A1B-AB70-0694B271049C}" type="presParOf" srcId="{D4FB4A92-357D-480F-BE6F-8147526CAB4F}" destId="{AA2DC503-8FFD-425C-8097-40295C81BA95}" srcOrd="0" destOrd="0" presId="urn:microsoft.com/office/officeart/2005/8/layout/hierarchy3"/>
    <dgm:cxn modelId="{FBB03FAB-8EDE-4950-A2F9-39C92759B132}" type="presParOf" srcId="{D4FB4A92-357D-480F-BE6F-8147526CAB4F}" destId="{9CCCC3C5-E725-4418-B463-36E5C2363272}" srcOrd="1" destOrd="0" presId="urn:microsoft.com/office/officeart/2005/8/layout/hierarchy3"/>
    <dgm:cxn modelId="{D6DC4D07-EB5F-4E97-B244-C77C631C7313}" type="presParOf" srcId="{F7B0A1C5-5B5F-44DD-8EE0-D9737575B04B}" destId="{CAD1A874-304E-4AB7-983E-5B8A528FC2D6}" srcOrd="1" destOrd="0" presId="urn:microsoft.com/office/officeart/2005/8/layout/hierarchy3"/>
    <dgm:cxn modelId="{ACAD2971-B337-42B2-AAD1-A1CC799A7B5E}" type="presParOf" srcId="{CAD1A874-304E-4AB7-983E-5B8A528FC2D6}" destId="{400A7BA0-F3C6-4A68-8881-E91258763F41}" srcOrd="0" destOrd="0" presId="urn:microsoft.com/office/officeart/2005/8/layout/hierarchy3"/>
    <dgm:cxn modelId="{16C97C24-AB0F-4D37-86A6-5000D967F9F5}" type="presParOf" srcId="{CAD1A874-304E-4AB7-983E-5B8A528FC2D6}" destId="{864A897E-BA77-498F-9B78-E24994CBC873}" srcOrd="1" destOrd="0" presId="urn:microsoft.com/office/officeart/2005/8/layout/hierarchy3"/>
    <dgm:cxn modelId="{458658A7-DFF9-4FD7-ADE3-2096593AB44C}" type="presParOf" srcId="{CAD1A874-304E-4AB7-983E-5B8A528FC2D6}" destId="{219069D0-86F0-4454-BA4B-2E3D333DF690}" srcOrd="2" destOrd="0" presId="urn:microsoft.com/office/officeart/2005/8/layout/hierarchy3"/>
    <dgm:cxn modelId="{06450679-39FC-4FDD-AAB0-67F4498DB9AC}" type="presParOf" srcId="{CAD1A874-304E-4AB7-983E-5B8A528FC2D6}" destId="{D10540A2-8899-428C-BDE9-AFF9999BE279}" srcOrd="3" destOrd="0" presId="urn:microsoft.com/office/officeart/2005/8/layout/hierarchy3"/>
    <dgm:cxn modelId="{8B8E36E4-E11B-4B72-9D3B-17D7D5501E78}" type="presParOf" srcId="{CAD1A874-304E-4AB7-983E-5B8A528FC2D6}" destId="{F153F32F-B3CF-4EA7-BF9A-2F0719E7ABD7}" srcOrd="4" destOrd="0" presId="urn:microsoft.com/office/officeart/2005/8/layout/hierarchy3"/>
    <dgm:cxn modelId="{A7D90694-7772-4DA8-B24C-B2148EB9B37D}" type="presParOf" srcId="{CAD1A874-304E-4AB7-983E-5B8A528FC2D6}" destId="{F1BF639E-FE7C-4C6F-977D-C082059575F5}" srcOrd="5" destOrd="0" presId="urn:microsoft.com/office/officeart/2005/8/layout/hierarchy3"/>
    <dgm:cxn modelId="{9EF48561-7B18-4B20-A82F-77AFA03B682C}" type="presParOf" srcId="{9C0AD023-467F-4A88-9514-73BA5D1A2DEA}" destId="{07281487-0D31-4768-AB6E-1D1EA3DF8676}" srcOrd="2" destOrd="0" presId="urn:microsoft.com/office/officeart/2005/8/layout/hierarchy3"/>
    <dgm:cxn modelId="{CD0666A8-2579-4DB1-A585-DFC4EEA719A6}" type="presParOf" srcId="{07281487-0D31-4768-AB6E-1D1EA3DF8676}" destId="{4CFB3DA2-46A2-469E-A090-7AB30A1B21A4}" srcOrd="0" destOrd="0" presId="urn:microsoft.com/office/officeart/2005/8/layout/hierarchy3"/>
    <dgm:cxn modelId="{7E6858C1-9772-4EFF-8756-446191CE4C5D}" type="presParOf" srcId="{4CFB3DA2-46A2-469E-A090-7AB30A1B21A4}" destId="{6785A89F-0695-4874-BA7E-0D10F87A51EC}" srcOrd="0" destOrd="0" presId="urn:microsoft.com/office/officeart/2005/8/layout/hierarchy3"/>
    <dgm:cxn modelId="{7BB43525-09F8-4370-A053-261974A795A3}" type="presParOf" srcId="{4CFB3DA2-46A2-469E-A090-7AB30A1B21A4}" destId="{DA741A40-B7F0-4787-9123-872888052FE7}" srcOrd="1" destOrd="0" presId="urn:microsoft.com/office/officeart/2005/8/layout/hierarchy3"/>
    <dgm:cxn modelId="{C27ACAD5-43D1-4261-B054-C2C37E13E7B0}" type="presParOf" srcId="{07281487-0D31-4768-AB6E-1D1EA3DF8676}" destId="{C49F451B-CC01-4C98-AEFE-3B1877662F8A}" srcOrd="1" destOrd="0" presId="urn:microsoft.com/office/officeart/2005/8/layout/hierarchy3"/>
    <dgm:cxn modelId="{D67D4A66-1E15-4824-B6A7-3645051555CF}" type="presParOf" srcId="{C49F451B-CC01-4C98-AEFE-3B1877662F8A}" destId="{B74E7559-3CCC-477F-AF26-A99049DECB5C}" srcOrd="0" destOrd="0" presId="urn:microsoft.com/office/officeart/2005/8/layout/hierarchy3"/>
    <dgm:cxn modelId="{6D88BDFA-23D5-4F12-82C4-D36A2BA24998}" type="presParOf" srcId="{C49F451B-CC01-4C98-AEFE-3B1877662F8A}" destId="{5D1C6861-4E2C-4A92-BB5D-F441FA709169}" srcOrd="1" destOrd="0" presId="urn:microsoft.com/office/officeart/2005/8/layout/hierarchy3"/>
    <dgm:cxn modelId="{46A1EF65-A8AF-45DB-A30E-74A8DE8F4B89}" type="presParOf" srcId="{C49F451B-CC01-4C98-AEFE-3B1877662F8A}" destId="{0F20F3AD-7B46-4CAF-8641-F8A3C2F7189F}" srcOrd="2" destOrd="0" presId="urn:microsoft.com/office/officeart/2005/8/layout/hierarchy3"/>
    <dgm:cxn modelId="{17480DBC-4F28-4183-AF44-1EC0CE1C7F95}" type="presParOf" srcId="{C49F451B-CC01-4C98-AEFE-3B1877662F8A}" destId="{7EA5B95F-9D14-4A26-9590-255A4B25FA4F}" srcOrd="3" destOrd="0" presId="urn:microsoft.com/office/officeart/2005/8/layout/hierarchy3"/>
    <dgm:cxn modelId="{85BD220B-0129-418E-BA6A-A972F6D8FC19}" type="presParOf" srcId="{C49F451B-CC01-4C98-AEFE-3B1877662F8A}" destId="{8179C9BE-97C6-49D2-80DD-24ED36170FAD}" srcOrd="4" destOrd="0" presId="urn:microsoft.com/office/officeart/2005/8/layout/hierarchy3"/>
    <dgm:cxn modelId="{F87280CF-5CAC-4C42-8A57-C1A955337324}" type="presParOf" srcId="{C49F451B-CC01-4C98-AEFE-3B1877662F8A}" destId="{BA55C3BE-B263-4E00-BA87-9EB2373A93EB}" srcOrd="5" destOrd="0" presId="urn:microsoft.com/office/officeart/2005/8/layout/hierarchy3"/>
    <dgm:cxn modelId="{9BF5FFB8-CAB3-4658-97BE-43DF82954A9B}" type="presParOf" srcId="{C49F451B-CC01-4C98-AEFE-3B1877662F8A}" destId="{DDFAFAD1-F38F-4D8E-9614-4DC8C519DDA4}" srcOrd="6" destOrd="0" presId="urn:microsoft.com/office/officeart/2005/8/layout/hierarchy3"/>
    <dgm:cxn modelId="{33257AEF-6E2F-4B7B-A9F1-1DAC1FD17F30}" type="presParOf" srcId="{C49F451B-CC01-4C98-AEFE-3B1877662F8A}" destId="{3242F03B-39D2-4C5F-B95D-DF1A17563C49}"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92A9D-14EB-4AB3-9A1C-663319303593}">
      <dsp:nvSpPr>
        <dsp:cNvPr id="0" name=""/>
        <dsp:cNvSpPr/>
      </dsp:nvSpPr>
      <dsp:spPr>
        <a:xfrm rot="5400000">
          <a:off x="-193194" y="318322"/>
          <a:ext cx="1287964" cy="901575"/>
        </a:xfrm>
        <a:prstGeom prst="chevron">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1</a:t>
          </a:r>
        </a:p>
      </dsp:txBody>
      <dsp:txXfrm rot="-5400000">
        <a:off x="1" y="575916"/>
        <a:ext cx="901575" cy="386389"/>
      </dsp:txXfrm>
    </dsp:sp>
    <dsp:sp modelId="{EADFF133-4EC1-4979-8BDD-6FD9105273F8}">
      <dsp:nvSpPr>
        <dsp:cNvPr id="0" name=""/>
        <dsp:cNvSpPr/>
      </dsp:nvSpPr>
      <dsp:spPr>
        <a:xfrm rot="5400000">
          <a:off x="4028957" y="-2997859"/>
          <a:ext cx="1062762" cy="7074662"/>
        </a:xfrm>
        <a:prstGeom prst="round2SameRect">
          <a:avLst/>
        </a:prstGeom>
        <a:solidFill>
          <a:schemeClr val="accent4"/>
        </a:solidFill>
        <a:ln w="47625" cap="flat" cmpd="dbl" algn="ctr">
          <a:solidFill>
            <a:schemeClr val="lt1"/>
          </a:solidFill>
          <a:prstDash val="solid"/>
        </a:ln>
        <a:effectLst>
          <a:outerShdw blurRad="38100" dist="30000" dir="5400000" rotWithShape="0">
            <a:srgbClr val="000000">
              <a:alpha val="45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a:t>LO1</a:t>
          </a:r>
          <a:r>
            <a:rPr lang="en-US" sz="2400" kern="1200" dirty="0"/>
            <a:t> -Examine the fundamentals of cloud computing in relation to areas of application, architecture and platform.</a:t>
          </a:r>
        </a:p>
      </dsp:txBody>
      <dsp:txXfrm rot="-5400000">
        <a:off x="1023007" y="59971"/>
        <a:ext cx="7022782" cy="959002"/>
      </dsp:txXfrm>
    </dsp:sp>
    <dsp:sp modelId="{A5141D44-CA68-4ECE-B247-6768A845143E}">
      <dsp:nvSpPr>
        <dsp:cNvPr id="0" name=""/>
        <dsp:cNvSpPr/>
      </dsp:nvSpPr>
      <dsp:spPr>
        <a:xfrm rot="5400000">
          <a:off x="-193194" y="1469101"/>
          <a:ext cx="1287964" cy="901575"/>
        </a:xfrm>
        <a:prstGeom prst="chevron">
          <a:avLst/>
        </a:prstGeom>
        <a:solidFill>
          <a:schemeClr val="accent4">
            <a:hueOff val="-1173315"/>
            <a:satOff val="-12043"/>
            <a:lumOff val="5033"/>
            <a:alphaOff val="0"/>
          </a:schemeClr>
        </a:solidFill>
        <a:ln w="19050" cap="flat" cmpd="sng" algn="ctr">
          <a:solidFill>
            <a:schemeClr val="accent4">
              <a:hueOff val="-1173315"/>
              <a:satOff val="-12043"/>
              <a:lumOff val="503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2</a:t>
          </a:r>
        </a:p>
      </dsp:txBody>
      <dsp:txXfrm rot="-5400000">
        <a:off x="1" y="1726695"/>
        <a:ext cx="901575" cy="386389"/>
      </dsp:txXfrm>
    </dsp:sp>
    <dsp:sp modelId="{31A95F69-D2B8-4BA4-A6B4-356499A9C3D9}">
      <dsp:nvSpPr>
        <dsp:cNvPr id="0" name=""/>
        <dsp:cNvSpPr/>
      </dsp:nvSpPr>
      <dsp:spPr>
        <a:xfrm rot="5400000">
          <a:off x="4108899" y="-1931417"/>
          <a:ext cx="837177" cy="7251824"/>
        </a:xfrm>
        <a:prstGeom prst="round2SameRect">
          <a:avLst/>
        </a:prstGeom>
        <a:solidFill>
          <a:schemeClr val="lt1">
            <a:alpha val="90000"/>
            <a:hueOff val="0"/>
            <a:satOff val="0"/>
            <a:lumOff val="0"/>
            <a:alphaOff val="0"/>
          </a:schemeClr>
        </a:solidFill>
        <a:ln w="19050" cap="flat" cmpd="sng" algn="ctr">
          <a:solidFill>
            <a:schemeClr val="accent4">
              <a:hueOff val="-1173315"/>
              <a:satOff val="-12043"/>
              <a:lumOff val="503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a:t>LO2</a:t>
          </a:r>
          <a:r>
            <a:rPr lang="en-US" sz="2400" kern="1200" dirty="0"/>
            <a:t> - Design a deployment model to be hosted in the cloud for a given scenario.</a:t>
          </a:r>
        </a:p>
      </dsp:txBody>
      <dsp:txXfrm rot="-5400000">
        <a:off x="901576" y="1316774"/>
        <a:ext cx="7210956" cy="755441"/>
      </dsp:txXfrm>
    </dsp:sp>
    <dsp:sp modelId="{DB3FF409-2040-4B92-BF81-36BE2140AB6D}">
      <dsp:nvSpPr>
        <dsp:cNvPr id="0" name=""/>
        <dsp:cNvSpPr/>
      </dsp:nvSpPr>
      <dsp:spPr>
        <a:xfrm rot="5400000">
          <a:off x="-193194" y="2771316"/>
          <a:ext cx="1287964" cy="901575"/>
        </a:xfrm>
        <a:prstGeom prst="chevron">
          <a:avLst/>
        </a:prstGeom>
        <a:solidFill>
          <a:schemeClr val="accent4">
            <a:hueOff val="-2346630"/>
            <a:satOff val="-24086"/>
            <a:lumOff val="10066"/>
            <a:alphaOff val="0"/>
          </a:schemeClr>
        </a:solidFill>
        <a:ln w="19050" cap="flat" cmpd="sng" algn="ctr">
          <a:solidFill>
            <a:schemeClr val="accent4">
              <a:hueOff val="-2346630"/>
              <a:satOff val="-24086"/>
              <a:lumOff val="1006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3</a:t>
          </a:r>
        </a:p>
      </dsp:txBody>
      <dsp:txXfrm rot="-5400000">
        <a:off x="1" y="3028910"/>
        <a:ext cx="901575" cy="386389"/>
      </dsp:txXfrm>
    </dsp:sp>
    <dsp:sp modelId="{BA77252A-1B99-418A-A1CF-1498A0829E1B}">
      <dsp:nvSpPr>
        <dsp:cNvPr id="0" name=""/>
        <dsp:cNvSpPr/>
      </dsp:nvSpPr>
      <dsp:spPr>
        <a:xfrm rot="5400000">
          <a:off x="3957462" y="-629202"/>
          <a:ext cx="1140050" cy="7251824"/>
        </a:xfrm>
        <a:prstGeom prst="round2SameRect">
          <a:avLst/>
        </a:prstGeom>
        <a:solidFill>
          <a:schemeClr val="lt1">
            <a:alpha val="90000"/>
            <a:hueOff val="0"/>
            <a:satOff val="0"/>
            <a:lumOff val="0"/>
            <a:alphaOff val="0"/>
          </a:schemeClr>
        </a:solidFill>
        <a:ln w="19050" cap="flat" cmpd="sng" algn="ctr">
          <a:solidFill>
            <a:schemeClr val="accent4">
              <a:hueOff val="-2346630"/>
              <a:satOff val="-24086"/>
              <a:lumOff val="100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a:t>LO3 </a:t>
          </a:r>
          <a:r>
            <a:rPr lang="en-US" sz="2400" kern="1200" dirty="0"/>
            <a:t>- Explain different Cloud Service Providers’ (CSPs) approaches to providing a cloud architecture framework for business use</a:t>
          </a:r>
        </a:p>
      </dsp:txBody>
      <dsp:txXfrm rot="-5400000">
        <a:off x="901576" y="2482337"/>
        <a:ext cx="7196171" cy="1028744"/>
      </dsp:txXfrm>
    </dsp:sp>
    <dsp:sp modelId="{0FF1DB3C-3BBD-4D8D-BB80-F6553C38F291}">
      <dsp:nvSpPr>
        <dsp:cNvPr id="0" name=""/>
        <dsp:cNvSpPr/>
      </dsp:nvSpPr>
      <dsp:spPr>
        <a:xfrm rot="5400000">
          <a:off x="-193194" y="3922094"/>
          <a:ext cx="1287964" cy="901575"/>
        </a:xfrm>
        <a:prstGeom prst="chevron">
          <a:avLst/>
        </a:prstGeom>
        <a:solidFill>
          <a:schemeClr val="accent4">
            <a:hueOff val="-3519944"/>
            <a:satOff val="-36129"/>
            <a:lumOff val="15099"/>
            <a:alphaOff val="0"/>
          </a:schemeClr>
        </a:solidFill>
        <a:ln w="19050" cap="flat" cmpd="sng" algn="ctr">
          <a:solidFill>
            <a:schemeClr val="accent4">
              <a:hueOff val="-3519944"/>
              <a:satOff val="-36129"/>
              <a:lumOff val="150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4</a:t>
          </a:r>
        </a:p>
      </dsp:txBody>
      <dsp:txXfrm rot="-5400000">
        <a:off x="1" y="4179688"/>
        <a:ext cx="901575" cy="386389"/>
      </dsp:txXfrm>
    </dsp:sp>
    <dsp:sp modelId="{3EB72FFA-940D-4075-9B64-0A71A804FFE0}">
      <dsp:nvSpPr>
        <dsp:cNvPr id="0" name=""/>
        <dsp:cNvSpPr/>
      </dsp:nvSpPr>
      <dsp:spPr>
        <a:xfrm rot="5400000">
          <a:off x="4108754" y="526473"/>
          <a:ext cx="837177" cy="7251824"/>
        </a:xfrm>
        <a:prstGeom prst="round2SameRect">
          <a:avLst/>
        </a:prstGeom>
        <a:solidFill>
          <a:schemeClr val="lt1">
            <a:alpha val="90000"/>
            <a:hueOff val="0"/>
            <a:satOff val="0"/>
            <a:lumOff val="0"/>
            <a:alphaOff val="0"/>
          </a:schemeClr>
        </a:solidFill>
        <a:ln w="19050" cap="flat" cmpd="sng" algn="ctr">
          <a:solidFill>
            <a:schemeClr val="accent4">
              <a:hueOff val="-3519944"/>
              <a:satOff val="-36129"/>
              <a:lumOff val="150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a:t>LO4 </a:t>
          </a:r>
          <a:r>
            <a:rPr lang="en-US" sz="2400" kern="1200" dirty="0"/>
            <a:t>-Assess the technical challenges and risks inherent in moving IT systems to the cloud.</a:t>
          </a:r>
        </a:p>
      </dsp:txBody>
      <dsp:txXfrm rot="-5400000">
        <a:off x="901431" y="3774664"/>
        <a:ext cx="7210956" cy="7554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9D04D4-7AD1-4A60-B201-C67251B6F140}">
      <dsp:nvSpPr>
        <dsp:cNvPr id="0" name=""/>
        <dsp:cNvSpPr/>
      </dsp:nvSpPr>
      <dsp:spPr>
        <a:xfrm>
          <a:off x="2279" y="132623"/>
          <a:ext cx="2758922" cy="587685"/>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kern="1200"/>
            <a:t>Five Characteristics</a:t>
          </a:r>
        </a:p>
      </dsp:txBody>
      <dsp:txXfrm>
        <a:off x="19492" y="149836"/>
        <a:ext cx="2724496" cy="553259"/>
      </dsp:txXfrm>
    </dsp:sp>
    <dsp:sp modelId="{8F385051-693B-4CD3-9227-6E8CCEC5DFB0}">
      <dsp:nvSpPr>
        <dsp:cNvPr id="0" name=""/>
        <dsp:cNvSpPr/>
      </dsp:nvSpPr>
      <dsp:spPr>
        <a:xfrm>
          <a:off x="278172" y="720308"/>
          <a:ext cx="275892" cy="440763"/>
        </a:xfrm>
        <a:custGeom>
          <a:avLst/>
          <a:gdLst/>
          <a:ahLst/>
          <a:cxnLst/>
          <a:rect l="0" t="0" r="0" b="0"/>
          <a:pathLst>
            <a:path>
              <a:moveTo>
                <a:pt x="0" y="0"/>
              </a:moveTo>
              <a:lnTo>
                <a:pt x="0" y="440763"/>
              </a:lnTo>
              <a:lnTo>
                <a:pt x="275892" y="44076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D3FCBF-C979-4DBE-9528-A951A0E92758}">
      <dsp:nvSpPr>
        <dsp:cNvPr id="0" name=""/>
        <dsp:cNvSpPr/>
      </dsp:nvSpPr>
      <dsp:spPr>
        <a:xfrm>
          <a:off x="554064" y="867229"/>
          <a:ext cx="2207138" cy="587685"/>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rtl="1">
            <a:lnSpc>
              <a:spcPct val="90000"/>
            </a:lnSpc>
            <a:spcBef>
              <a:spcPct val="0"/>
            </a:spcBef>
            <a:spcAft>
              <a:spcPct val="35000"/>
            </a:spcAft>
            <a:buNone/>
          </a:pPr>
          <a:r>
            <a:rPr lang="en-US" sz="1900" kern="1200"/>
            <a:t>On-demand self-service</a:t>
          </a:r>
          <a:endParaRPr lang="ar-EG" sz="1900" kern="1200" dirty="0"/>
        </a:p>
      </dsp:txBody>
      <dsp:txXfrm>
        <a:off x="571277" y="884442"/>
        <a:ext cx="2172712" cy="553259"/>
      </dsp:txXfrm>
    </dsp:sp>
    <dsp:sp modelId="{15362737-2BD6-4192-BB18-CD3AE8EC2B32}">
      <dsp:nvSpPr>
        <dsp:cNvPr id="0" name=""/>
        <dsp:cNvSpPr/>
      </dsp:nvSpPr>
      <dsp:spPr>
        <a:xfrm>
          <a:off x="278172" y="720308"/>
          <a:ext cx="275892" cy="1175370"/>
        </a:xfrm>
        <a:custGeom>
          <a:avLst/>
          <a:gdLst/>
          <a:ahLst/>
          <a:cxnLst/>
          <a:rect l="0" t="0" r="0" b="0"/>
          <a:pathLst>
            <a:path>
              <a:moveTo>
                <a:pt x="0" y="0"/>
              </a:moveTo>
              <a:lnTo>
                <a:pt x="0" y="1175370"/>
              </a:lnTo>
              <a:lnTo>
                <a:pt x="275892" y="117537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502B66-F4D2-4D5A-ADB9-5161B54A0B9B}">
      <dsp:nvSpPr>
        <dsp:cNvPr id="0" name=""/>
        <dsp:cNvSpPr/>
      </dsp:nvSpPr>
      <dsp:spPr>
        <a:xfrm>
          <a:off x="554064" y="1601835"/>
          <a:ext cx="2211425" cy="587685"/>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rtl="1">
            <a:lnSpc>
              <a:spcPct val="90000"/>
            </a:lnSpc>
            <a:spcBef>
              <a:spcPct val="0"/>
            </a:spcBef>
            <a:spcAft>
              <a:spcPct val="35000"/>
            </a:spcAft>
            <a:buNone/>
          </a:pPr>
          <a:r>
            <a:rPr lang="en-US" sz="1900" kern="1200"/>
            <a:t>Broad network access</a:t>
          </a:r>
          <a:endParaRPr lang="ar-EG" sz="1900" kern="1200" dirty="0"/>
        </a:p>
      </dsp:txBody>
      <dsp:txXfrm>
        <a:off x="571277" y="1619048"/>
        <a:ext cx="2176999" cy="553259"/>
      </dsp:txXfrm>
    </dsp:sp>
    <dsp:sp modelId="{56EB9D1E-AF47-449B-ADB4-40AC8C133786}">
      <dsp:nvSpPr>
        <dsp:cNvPr id="0" name=""/>
        <dsp:cNvSpPr/>
      </dsp:nvSpPr>
      <dsp:spPr>
        <a:xfrm>
          <a:off x="278172" y="720308"/>
          <a:ext cx="275892" cy="1909976"/>
        </a:xfrm>
        <a:custGeom>
          <a:avLst/>
          <a:gdLst/>
          <a:ahLst/>
          <a:cxnLst/>
          <a:rect l="0" t="0" r="0" b="0"/>
          <a:pathLst>
            <a:path>
              <a:moveTo>
                <a:pt x="0" y="0"/>
              </a:moveTo>
              <a:lnTo>
                <a:pt x="0" y="1909976"/>
              </a:lnTo>
              <a:lnTo>
                <a:pt x="275892" y="190997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DFCEBB-F71B-466C-8C95-55634A82973F}">
      <dsp:nvSpPr>
        <dsp:cNvPr id="0" name=""/>
        <dsp:cNvSpPr/>
      </dsp:nvSpPr>
      <dsp:spPr>
        <a:xfrm>
          <a:off x="554064" y="2336442"/>
          <a:ext cx="2211425" cy="587685"/>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n-US" sz="1900" kern="1200" dirty="0"/>
            <a:t>Resource pooling</a:t>
          </a:r>
          <a:endParaRPr lang="ar-EG" sz="1900" kern="1200" dirty="0"/>
        </a:p>
      </dsp:txBody>
      <dsp:txXfrm>
        <a:off x="571277" y="2353655"/>
        <a:ext cx="2176999" cy="553259"/>
      </dsp:txXfrm>
    </dsp:sp>
    <dsp:sp modelId="{7FA820D6-F249-4CE3-B909-8DE28CB1E53A}">
      <dsp:nvSpPr>
        <dsp:cNvPr id="0" name=""/>
        <dsp:cNvSpPr/>
      </dsp:nvSpPr>
      <dsp:spPr>
        <a:xfrm>
          <a:off x="278172" y="720308"/>
          <a:ext cx="275892" cy="2644582"/>
        </a:xfrm>
        <a:custGeom>
          <a:avLst/>
          <a:gdLst/>
          <a:ahLst/>
          <a:cxnLst/>
          <a:rect l="0" t="0" r="0" b="0"/>
          <a:pathLst>
            <a:path>
              <a:moveTo>
                <a:pt x="0" y="0"/>
              </a:moveTo>
              <a:lnTo>
                <a:pt x="0" y="2644582"/>
              </a:lnTo>
              <a:lnTo>
                <a:pt x="275892" y="264458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A85897-327B-4D38-85FC-7327E6D2DB88}">
      <dsp:nvSpPr>
        <dsp:cNvPr id="0" name=""/>
        <dsp:cNvSpPr/>
      </dsp:nvSpPr>
      <dsp:spPr>
        <a:xfrm>
          <a:off x="554064" y="3071048"/>
          <a:ext cx="2211425" cy="587685"/>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n-US" sz="1900" kern="1200"/>
            <a:t>Rapid </a:t>
          </a:r>
          <a:r>
            <a:rPr lang="en-US" sz="1900" kern="1200" dirty="0"/>
            <a:t>elasticity </a:t>
          </a:r>
          <a:r>
            <a:rPr lang="en-US" sz="1900" kern="1200"/>
            <a:t>or expansion</a:t>
          </a:r>
          <a:endParaRPr lang="ar-EG" sz="1900" kern="1200" dirty="0"/>
        </a:p>
      </dsp:txBody>
      <dsp:txXfrm>
        <a:off x="571277" y="3088261"/>
        <a:ext cx="2176999" cy="553259"/>
      </dsp:txXfrm>
    </dsp:sp>
    <dsp:sp modelId="{86CB6206-FBC8-427D-9536-C296480ED9D9}">
      <dsp:nvSpPr>
        <dsp:cNvPr id="0" name=""/>
        <dsp:cNvSpPr/>
      </dsp:nvSpPr>
      <dsp:spPr>
        <a:xfrm>
          <a:off x="278172" y="720308"/>
          <a:ext cx="275892" cy="3379189"/>
        </a:xfrm>
        <a:custGeom>
          <a:avLst/>
          <a:gdLst/>
          <a:ahLst/>
          <a:cxnLst/>
          <a:rect l="0" t="0" r="0" b="0"/>
          <a:pathLst>
            <a:path>
              <a:moveTo>
                <a:pt x="0" y="0"/>
              </a:moveTo>
              <a:lnTo>
                <a:pt x="0" y="3379189"/>
              </a:lnTo>
              <a:lnTo>
                <a:pt x="275892" y="337918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06488E-33F7-4EE6-B41B-FB5A78E930E6}">
      <dsp:nvSpPr>
        <dsp:cNvPr id="0" name=""/>
        <dsp:cNvSpPr/>
      </dsp:nvSpPr>
      <dsp:spPr>
        <a:xfrm>
          <a:off x="554064" y="3805654"/>
          <a:ext cx="2211425" cy="587685"/>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n-US" sz="1900" kern="1200" dirty="0"/>
            <a:t>Measured service</a:t>
          </a:r>
          <a:endParaRPr lang="ar-EG" sz="1900" kern="1200" dirty="0"/>
        </a:p>
      </dsp:txBody>
      <dsp:txXfrm>
        <a:off x="571277" y="3822867"/>
        <a:ext cx="2176999" cy="553259"/>
      </dsp:txXfrm>
    </dsp:sp>
    <dsp:sp modelId="{AA2DC503-8FFD-425C-8097-40295C81BA95}">
      <dsp:nvSpPr>
        <dsp:cNvPr id="0" name=""/>
        <dsp:cNvSpPr/>
      </dsp:nvSpPr>
      <dsp:spPr>
        <a:xfrm>
          <a:off x="3055045" y="132623"/>
          <a:ext cx="2275387" cy="587685"/>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kern="1200" dirty="0"/>
            <a:t>Service Models</a:t>
          </a:r>
          <a:endParaRPr lang="ar-EG" sz="2400" kern="1200" dirty="0"/>
        </a:p>
      </dsp:txBody>
      <dsp:txXfrm>
        <a:off x="3072258" y="149836"/>
        <a:ext cx="2240961" cy="553259"/>
      </dsp:txXfrm>
    </dsp:sp>
    <dsp:sp modelId="{400A7BA0-F3C6-4A68-8881-E91258763F41}">
      <dsp:nvSpPr>
        <dsp:cNvPr id="0" name=""/>
        <dsp:cNvSpPr/>
      </dsp:nvSpPr>
      <dsp:spPr>
        <a:xfrm>
          <a:off x="3282583" y="720308"/>
          <a:ext cx="227538" cy="440763"/>
        </a:xfrm>
        <a:custGeom>
          <a:avLst/>
          <a:gdLst/>
          <a:ahLst/>
          <a:cxnLst/>
          <a:rect l="0" t="0" r="0" b="0"/>
          <a:pathLst>
            <a:path>
              <a:moveTo>
                <a:pt x="0" y="0"/>
              </a:moveTo>
              <a:lnTo>
                <a:pt x="0" y="440763"/>
              </a:lnTo>
              <a:lnTo>
                <a:pt x="227538" y="44076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4A897E-BA77-498F-9B78-E24994CBC873}">
      <dsp:nvSpPr>
        <dsp:cNvPr id="0" name=""/>
        <dsp:cNvSpPr/>
      </dsp:nvSpPr>
      <dsp:spPr>
        <a:xfrm>
          <a:off x="3510122" y="867229"/>
          <a:ext cx="1767333" cy="587685"/>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n-US" sz="1900" kern="1200" dirty="0"/>
            <a:t>Software</a:t>
          </a:r>
          <a:endParaRPr lang="ar-EG" sz="1900" kern="1200" dirty="0"/>
        </a:p>
      </dsp:txBody>
      <dsp:txXfrm>
        <a:off x="3527335" y="884442"/>
        <a:ext cx="1732907" cy="553259"/>
      </dsp:txXfrm>
    </dsp:sp>
    <dsp:sp modelId="{219069D0-86F0-4454-BA4B-2E3D333DF690}">
      <dsp:nvSpPr>
        <dsp:cNvPr id="0" name=""/>
        <dsp:cNvSpPr/>
      </dsp:nvSpPr>
      <dsp:spPr>
        <a:xfrm>
          <a:off x="3282583" y="720308"/>
          <a:ext cx="227538" cy="1175370"/>
        </a:xfrm>
        <a:custGeom>
          <a:avLst/>
          <a:gdLst/>
          <a:ahLst/>
          <a:cxnLst/>
          <a:rect l="0" t="0" r="0" b="0"/>
          <a:pathLst>
            <a:path>
              <a:moveTo>
                <a:pt x="0" y="0"/>
              </a:moveTo>
              <a:lnTo>
                <a:pt x="0" y="1175370"/>
              </a:lnTo>
              <a:lnTo>
                <a:pt x="227538" y="117537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0540A2-8899-428C-BDE9-AFF9999BE279}">
      <dsp:nvSpPr>
        <dsp:cNvPr id="0" name=""/>
        <dsp:cNvSpPr/>
      </dsp:nvSpPr>
      <dsp:spPr>
        <a:xfrm>
          <a:off x="3510122" y="1601835"/>
          <a:ext cx="1767333" cy="587685"/>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n-US" sz="1900" kern="1200" dirty="0"/>
            <a:t>Platform</a:t>
          </a:r>
          <a:endParaRPr lang="ar-EG" sz="1900" kern="1200" dirty="0"/>
        </a:p>
      </dsp:txBody>
      <dsp:txXfrm>
        <a:off x="3527335" y="1619048"/>
        <a:ext cx="1732907" cy="553259"/>
      </dsp:txXfrm>
    </dsp:sp>
    <dsp:sp modelId="{F153F32F-B3CF-4EA7-BF9A-2F0719E7ABD7}">
      <dsp:nvSpPr>
        <dsp:cNvPr id="0" name=""/>
        <dsp:cNvSpPr/>
      </dsp:nvSpPr>
      <dsp:spPr>
        <a:xfrm>
          <a:off x="3282583" y="720308"/>
          <a:ext cx="227538" cy="1909976"/>
        </a:xfrm>
        <a:custGeom>
          <a:avLst/>
          <a:gdLst/>
          <a:ahLst/>
          <a:cxnLst/>
          <a:rect l="0" t="0" r="0" b="0"/>
          <a:pathLst>
            <a:path>
              <a:moveTo>
                <a:pt x="0" y="0"/>
              </a:moveTo>
              <a:lnTo>
                <a:pt x="0" y="1909976"/>
              </a:lnTo>
              <a:lnTo>
                <a:pt x="227538" y="190997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BF639E-FE7C-4C6F-977D-C082059575F5}">
      <dsp:nvSpPr>
        <dsp:cNvPr id="0" name=""/>
        <dsp:cNvSpPr/>
      </dsp:nvSpPr>
      <dsp:spPr>
        <a:xfrm>
          <a:off x="3510122" y="2336442"/>
          <a:ext cx="1767333" cy="587685"/>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n-US" sz="1900" kern="1200"/>
            <a:t>Infrastructure</a:t>
          </a:r>
          <a:endParaRPr lang="ar-EG" sz="1900" kern="1200" dirty="0"/>
        </a:p>
      </dsp:txBody>
      <dsp:txXfrm>
        <a:off x="3527335" y="2353655"/>
        <a:ext cx="1732907" cy="553259"/>
      </dsp:txXfrm>
    </dsp:sp>
    <dsp:sp modelId="{6785A89F-0695-4874-BA7E-0D10F87A51EC}">
      <dsp:nvSpPr>
        <dsp:cNvPr id="0" name=""/>
        <dsp:cNvSpPr/>
      </dsp:nvSpPr>
      <dsp:spPr>
        <a:xfrm>
          <a:off x="5624274" y="132623"/>
          <a:ext cx="2603045" cy="587685"/>
        </a:xfrm>
        <a:prstGeom prst="roundRect">
          <a:avLst>
            <a:gd name="adj" fmla="val 10000"/>
          </a:avLst>
        </a:prstGeom>
        <a:solidFill>
          <a:schemeClr val="accent1">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kern="1200" dirty="0"/>
            <a:t>Deployment Models</a:t>
          </a:r>
          <a:endParaRPr lang="ar-EG" sz="2400" kern="1200" dirty="0"/>
        </a:p>
      </dsp:txBody>
      <dsp:txXfrm>
        <a:off x="5641487" y="149836"/>
        <a:ext cx="2568619" cy="553259"/>
      </dsp:txXfrm>
    </dsp:sp>
    <dsp:sp modelId="{B74E7559-3CCC-477F-AF26-A99049DECB5C}">
      <dsp:nvSpPr>
        <dsp:cNvPr id="0" name=""/>
        <dsp:cNvSpPr/>
      </dsp:nvSpPr>
      <dsp:spPr>
        <a:xfrm>
          <a:off x="5884579" y="720308"/>
          <a:ext cx="260304" cy="440763"/>
        </a:xfrm>
        <a:custGeom>
          <a:avLst/>
          <a:gdLst/>
          <a:ahLst/>
          <a:cxnLst/>
          <a:rect l="0" t="0" r="0" b="0"/>
          <a:pathLst>
            <a:path>
              <a:moveTo>
                <a:pt x="0" y="0"/>
              </a:moveTo>
              <a:lnTo>
                <a:pt x="0" y="440763"/>
              </a:lnTo>
              <a:lnTo>
                <a:pt x="260304" y="44076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1C6861-4E2C-4A92-BB5D-F441FA709169}">
      <dsp:nvSpPr>
        <dsp:cNvPr id="0" name=""/>
        <dsp:cNvSpPr/>
      </dsp:nvSpPr>
      <dsp:spPr>
        <a:xfrm>
          <a:off x="6144883" y="867229"/>
          <a:ext cx="2082436" cy="587685"/>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n-US" sz="1900" kern="1200" dirty="0"/>
            <a:t>Private</a:t>
          </a:r>
          <a:endParaRPr lang="ar-EG" sz="1900" kern="1200" dirty="0"/>
        </a:p>
      </dsp:txBody>
      <dsp:txXfrm>
        <a:off x="6162096" y="884442"/>
        <a:ext cx="2048010" cy="553259"/>
      </dsp:txXfrm>
    </dsp:sp>
    <dsp:sp modelId="{0F20F3AD-7B46-4CAF-8641-F8A3C2F7189F}">
      <dsp:nvSpPr>
        <dsp:cNvPr id="0" name=""/>
        <dsp:cNvSpPr/>
      </dsp:nvSpPr>
      <dsp:spPr>
        <a:xfrm>
          <a:off x="5884579" y="720308"/>
          <a:ext cx="260304" cy="1175370"/>
        </a:xfrm>
        <a:custGeom>
          <a:avLst/>
          <a:gdLst/>
          <a:ahLst/>
          <a:cxnLst/>
          <a:rect l="0" t="0" r="0" b="0"/>
          <a:pathLst>
            <a:path>
              <a:moveTo>
                <a:pt x="0" y="0"/>
              </a:moveTo>
              <a:lnTo>
                <a:pt x="0" y="1175370"/>
              </a:lnTo>
              <a:lnTo>
                <a:pt x="260304" y="117537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A5B95F-9D14-4A26-9590-255A4B25FA4F}">
      <dsp:nvSpPr>
        <dsp:cNvPr id="0" name=""/>
        <dsp:cNvSpPr/>
      </dsp:nvSpPr>
      <dsp:spPr>
        <a:xfrm>
          <a:off x="6144883" y="1601835"/>
          <a:ext cx="2082436" cy="587685"/>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rtl="1">
            <a:lnSpc>
              <a:spcPct val="90000"/>
            </a:lnSpc>
            <a:spcBef>
              <a:spcPct val="0"/>
            </a:spcBef>
            <a:spcAft>
              <a:spcPct val="35000"/>
            </a:spcAft>
            <a:buNone/>
          </a:pPr>
          <a:r>
            <a:rPr lang="en-US" sz="1900" kern="1200" dirty="0"/>
            <a:t>Community</a:t>
          </a:r>
          <a:endParaRPr lang="ar-EG" sz="1900" kern="1200" dirty="0"/>
        </a:p>
      </dsp:txBody>
      <dsp:txXfrm>
        <a:off x="6162096" y="1619048"/>
        <a:ext cx="2048010" cy="553259"/>
      </dsp:txXfrm>
    </dsp:sp>
    <dsp:sp modelId="{8179C9BE-97C6-49D2-80DD-24ED36170FAD}">
      <dsp:nvSpPr>
        <dsp:cNvPr id="0" name=""/>
        <dsp:cNvSpPr/>
      </dsp:nvSpPr>
      <dsp:spPr>
        <a:xfrm>
          <a:off x="5884579" y="720308"/>
          <a:ext cx="260304" cy="1909976"/>
        </a:xfrm>
        <a:custGeom>
          <a:avLst/>
          <a:gdLst/>
          <a:ahLst/>
          <a:cxnLst/>
          <a:rect l="0" t="0" r="0" b="0"/>
          <a:pathLst>
            <a:path>
              <a:moveTo>
                <a:pt x="0" y="0"/>
              </a:moveTo>
              <a:lnTo>
                <a:pt x="0" y="1909976"/>
              </a:lnTo>
              <a:lnTo>
                <a:pt x="260304" y="190997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55C3BE-B263-4E00-BA87-9EB2373A93EB}">
      <dsp:nvSpPr>
        <dsp:cNvPr id="0" name=""/>
        <dsp:cNvSpPr/>
      </dsp:nvSpPr>
      <dsp:spPr>
        <a:xfrm>
          <a:off x="6144883" y="2336442"/>
          <a:ext cx="2082436" cy="587685"/>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rtl="1">
            <a:lnSpc>
              <a:spcPct val="90000"/>
            </a:lnSpc>
            <a:spcBef>
              <a:spcPct val="0"/>
            </a:spcBef>
            <a:spcAft>
              <a:spcPct val="35000"/>
            </a:spcAft>
            <a:buNone/>
          </a:pPr>
          <a:r>
            <a:rPr lang="en-US" sz="1900" kern="1200" dirty="0"/>
            <a:t>Public</a:t>
          </a:r>
          <a:endParaRPr lang="ar-EG" sz="1900" kern="1200" dirty="0"/>
        </a:p>
      </dsp:txBody>
      <dsp:txXfrm>
        <a:off x="6162096" y="2353655"/>
        <a:ext cx="2048010" cy="553259"/>
      </dsp:txXfrm>
    </dsp:sp>
    <dsp:sp modelId="{DDFAFAD1-F38F-4D8E-9614-4DC8C519DDA4}">
      <dsp:nvSpPr>
        <dsp:cNvPr id="0" name=""/>
        <dsp:cNvSpPr/>
      </dsp:nvSpPr>
      <dsp:spPr>
        <a:xfrm>
          <a:off x="5884579" y="720308"/>
          <a:ext cx="260304" cy="2644582"/>
        </a:xfrm>
        <a:custGeom>
          <a:avLst/>
          <a:gdLst/>
          <a:ahLst/>
          <a:cxnLst/>
          <a:rect l="0" t="0" r="0" b="0"/>
          <a:pathLst>
            <a:path>
              <a:moveTo>
                <a:pt x="0" y="0"/>
              </a:moveTo>
              <a:lnTo>
                <a:pt x="0" y="2644582"/>
              </a:lnTo>
              <a:lnTo>
                <a:pt x="260304" y="264458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2F03B-39D2-4C5F-B95D-DF1A17563C49}">
      <dsp:nvSpPr>
        <dsp:cNvPr id="0" name=""/>
        <dsp:cNvSpPr/>
      </dsp:nvSpPr>
      <dsp:spPr>
        <a:xfrm>
          <a:off x="6144883" y="3071048"/>
          <a:ext cx="2082436" cy="587685"/>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rtl="1">
            <a:lnSpc>
              <a:spcPct val="90000"/>
            </a:lnSpc>
            <a:spcBef>
              <a:spcPct val="0"/>
            </a:spcBef>
            <a:spcAft>
              <a:spcPct val="35000"/>
            </a:spcAft>
            <a:buNone/>
          </a:pPr>
          <a:r>
            <a:rPr lang="en-US" sz="1900" kern="1200" dirty="0"/>
            <a:t>Hybrid</a:t>
          </a:r>
          <a:endParaRPr lang="ar-EG" sz="1900" kern="1200" dirty="0"/>
        </a:p>
      </dsp:txBody>
      <dsp:txXfrm>
        <a:off x="6162096" y="3088261"/>
        <a:ext cx="2048010" cy="55325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3A81B2-C4A4-4512-95D1-BA4A128486D2}" type="datetimeFigureOut">
              <a:rPr lang="en-US" smtClean="0"/>
              <a:pPr/>
              <a:t>3/12/2023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944B8-1841-4F14-96AF-AD86EC4D8A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apital_expenditur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944B8-1841-4F14-96AF-AD86EC4D8A2A}" type="slidenum">
              <a:rPr lang="en-US" smtClean="0"/>
              <a:pPr/>
              <a:t>2</a:t>
            </a:fld>
            <a:endParaRPr lang="en-US"/>
          </a:p>
        </p:txBody>
      </p:sp>
    </p:spTree>
    <p:extLst>
      <p:ext uri="{BB962C8B-B14F-4D97-AF65-F5344CB8AC3E}">
        <p14:creationId xmlns:p14="http://schemas.microsoft.com/office/powerpoint/2010/main" val="1700753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a:latin typeface="+mn-lt"/>
                <a:ea typeface="+mn-ea"/>
                <a:cs typeface="+mn-cs"/>
              </a:rPr>
              <a:t>Cloud computing is a model for enabling convenient, on-demand network access to a shared pool of configurable computing resources (e.g., networks, servers, storage, applications, and services) that can be rapidly provisioned and released with minimal management effort or service provider interaction.</a:t>
            </a:r>
          </a:p>
          <a:p>
            <a:pPr>
              <a:defRPr/>
            </a:pPr>
            <a:r>
              <a:rPr lang="en-US" dirty="0"/>
              <a:t>cloud computing customers do not own the physical infrastructure.</a:t>
            </a:r>
          </a:p>
          <a:p>
            <a:pPr>
              <a:defRPr/>
            </a:pPr>
            <a:r>
              <a:rPr lang="en-US" dirty="0"/>
              <a:t>Cloud computing users avoid </a:t>
            </a:r>
            <a:r>
              <a:rPr lang="en-US" dirty="0">
                <a:hlinkClick r:id="rId3" action="ppaction://hlinkfile" tooltip="Capital expenditure"/>
              </a:rPr>
              <a:t>capital expenditure</a:t>
            </a:r>
            <a:r>
              <a:rPr lang="en-US" dirty="0"/>
              <a:t> (</a:t>
            </a:r>
            <a:r>
              <a:rPr lang="en-US" dirty="0" err="1"/>
              <a:t>CapEx</a:t>
            </a:r>
            <a:r>
              <a:rPr lang="en-US" dirty="0"/>
              <a:t>) on hardware, software, and services when they pay a provider only for what they use.</a:t>
            </a:r>
          </a:p>
          <a:p>
            <a:pPr>
              <a:defRPr/>
            </a:pPr>
            <a:r>
              <a:rPr lang="en-US" dirty="0"/>
              <a:t>Low shared infrastructure and costs, low management overhead, and immediate access to a broad range of applications</a:t>
            </a:r>
          </a:p>
          <a:p>
            <a:pPr>
              <a:defRPr/>
            </a:pPr>
            <a:endParaRPr lang="en-US" dirty="0"/>
          </a:p>
          <a:p>
            <a:pPr>
              <a:defRPr/>
            </a:pPr>
            <a:endParaRPr lang="en-US" dirty="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F1A8CD31-FC40-41B8-9E92-17883165F295}" type="slidenum">
              <a:rPr lang="en-US" altLang="en-US" sz="1200">
                <a:latin typeface="Times New Roman" panose="02020603050405020304" pitchFamily="18" charset="0"/>
              </a:rPr>
              <a:pPr eaLnBrk="1" hangingPunct="1"/>
              <a:t>10</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787006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b="1" dirty="0" err="1">
                <a:latin typeface="+mn-lt"/>
                <a:ea typeface="+mn-ea"/>
                <a:cs typeface="+mn-cs"/>
              </a:rPr>
              <a:t>Scalability</a:t>
            </a:r>
            <a:r>
              <a:rPr lang="en-US" dirty="0" err="1">
                <a:latin typeface="+mn-lt"/>
                <a:ea typeface="+mn-ea"/>
                <a:cs typeface="+mn-cs"/>
              </a:rPr>
              <a:t>Infrastructure</a:t>
            </a:r>
            <a:r>
              <a:rPr lang="en-US" dirty="0">
                <a:latin typeface="+mn-lt"/>
                <a:ea typeface="+mn-ea"/>
                <a:cs typeface="+mn-cs"/>
              </a:rPr>
              <a:t> capacity allows for traffic spikes and minimizes delays.</a:t>
            </a:r>
          </a:p>
          <a:p>
            <a:pPr>
              <a:defRPr/>
            </a:pPr>
            <a:r>
              <a:rPr lang="en-US" b="1" dirty="0" err="1">
                <a:latin typeface="+mn-lt"/>
                <a:ea typeface="+mn-ea"/>
                <a:cs typeface="+mn-cs"/>
              </a:rPr>
              <a:t>Resiliency</a:t>
            </a:r>
            <a:r>
              <a:rPr lang="en-US" dirty="0" err="1">
                <a:latin typeface="+mn-lt"/>
                <a:ea typeface="+mn-ea"/>
                <a:cs typeface="+mn-cs"/>
              </a:rPr>
              <a:t>Cloud</a:t>
            </a:r>
            <a:r>
              <a:rPr lang="en-US" dirty="0">
                <a:latin typeface="+mn-lt"/>
                <a:ea typeface="+mn-ea"/>
                <a:cs typeface="+mn-cs"/>
              </a:rPr>
              <a:t> providers have mirrored solutions to minimize downtime in the event of a disaster. This type of resiliency can give businesses the sustainability they need during unanticipated events.</a:t>
            </a:r>
          </a:p>
          <a:p>
            <a:pPr>
              <a:defRPr/>
            </a:pPr>
            <a:r>
              <a:rPr lang="en-US" dirty="0"/>
              <a:t>Homogeneity: </a:t>
            </a:r>
            <a:r>
              <a:rPr lang="en-US" dirty="0">
                <a:latin typeface="+mn-lt"/>
                <a:ea typeface="+mn-ea"/>
                <a:cs typeface="+mn-cs"/>
              </a:rPr>
              <a:t>No matter which cloud provider and architecture an organization uses, an open cloud will make it easy for them to work with other groups, even if those other groups choose different providers and architectures.</a:t>
            </a:r>
          </a:p>
          <a:p>
            <a:pPr>
              <a:defRPr/>
            </a:pPr>
            <a:r>
              <a:rPr lang="en-US" i="1" dirty="0">
                <a:latin typeface="+mn-lt"/>
                <a:ea typeface="+mn-ea"/>
                <a:cs typeface="+mn-cs"/>
              </a:rPr>
              <a:t>On-demand self-service.</a:t>
            </a:r>
            <a:r>
              <a:rPr lang="en-US" dirty="0">
                <a:latin typeface="+mn-lt"/>
                <a:ea typeface="+mn-ea"/>
                <a:cs typeface="+mn-cs"/>
              </a:rPr>
              <a:t> A consumer can unilaterally provision computing capabilities, such as server time and network storage, as needed automatically without requiring human interaction with each service’s provider. </a:t>
            </a:r>
          </a:p>
          <a:p>
            <a:pPr>
              <a:defRPr/>
            </a:pPr>
            <a:r>
              <a:rPr lang="en-US" i="1" dirty="0">
                <a:latin typeface="+mn-lt"/>
                <a:ea typeface="+mn-ea"/>
                <a:cs typeface="+mn-cs"/>
              </a:rPr>
              <a:t>Broad network access.</a:t>
            </a:r>
            <a:r>
              <a:rPr lang="en-US" dirty="0">
                <a:latin typeface="+mn-lt"/>
                <a:ea typeface="+mn-ea"/>
                <a:cs typeface="+mn-cs"/>
              </a:rPr>
              <a:t> Capabilities are available over the network and accessed through standard mechanisms that promote use by heterogeneous thin or thick client platforms (e.g., mobile phones, laptops, and PDAs).</a:t>
            </a:r>
          </a:p>
          <a:p>
            <a:pPr>
              <a:defRPr/>
            </a:pPr>
            <a:r>
              <a:rPr lang="en-US" i="1" dirty="0">
                <a:latin typeface="+mn-lt"/>
                <a:ea typeface="+mn-ea"/>
                <a:cs typeface="+mn-cs"/>
              </a:rPr>
              <a:t>Resource pooling.</a:t>
            </a:r>
            <a:r>
              <a:rPr lang="en-US" dirty="0">
                <a:latin typeface="+mn-lt"/>
                <a:ea typeface="+mn-ea"/>
                <a:cs typeface="+mn-cs"/>
              </a:rPr>
              <a:t> Multi-tenant model.. There is a sense of location independence in that the customer generally has no control or knowledge over the exact location of the provided resources but may be able to specify location at a higher level of abstraction (e.g., country, state, or datacenter). Examples of resources include storage, processing, memory, network bandwidth, and virtual machines.</a:t>
            </a:r>
          </a:p>
          <a:p>
            <a:pPr>
              <a:defRPr/>
            </a:pPr>
            <a:r>
              <a:rPr lang="en-US" i="1" dirty="0">
                <a:latin typeface="+mn-lt"/>
                <a:ea typeface="+mn-ea"/>
                <a:cs typeface="+mn-cs"/>
              </a:rPr>
              <a:t>Rapid elasticity.</a:t>
            </a:r>
            <a:r>
              <a:rPr lang="en-US" dirty="0">
                <a:latin typeface="+mn-lt"/>
                <a:ea typeface="+mn-ea"/>
                <a:cs typeface="+mn-cs"/>
              </a:rPr>
              <a:t> Capabilities can be rapidly and elastically provisioned, in some cases automatically, to quickly scale out and rapidly released to quickly scale in. To the consumer, the capabilities available for provisioning often appear to be unlimited and can be purchased in any quantity at any time.</a:t>
            </a:r>
          </a:p>
          <a:p>
            <a:pPr>
              <a:defRPr/>
            </a:pPr>
            <a:r>
              <a:rPr lang="en-US" i="1" dirty="0">
                <a:latin typeface="+mn-lt"/>
                <a:ea typeface="+mn-ea"/>
                <a:cs typeface="+mn-cs"/>
              </a:rPr>
              <a:t>Measured Service.</a:t>
            </a:r>
            <a:r>
              <a:rPr lang="en-US" dirty="0">
                <a:latin typeface="+mn-lt"/>
                <a:ea typeface="+mn-ea"/>
                <a:cs typeface="+mn-cs"/>
              </a:rPr>
              <a:t> Cloud systems automatically control and optimize resource use by leveraging a metering capability at some level of abstraction appropriate to the type of service (e.g., storage, processing, bandwidth, and active user accounts). </a:t>
            </a:r>
          </a:p>
          <a:p>
            <a:pPr>
              <a:defRPr/>
            </a:pPr>
            <a:endParaRPr lang="en-US" dirty="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E0031906-148B-417B-9CCE-E2AB1A70AA63}" type="slidenum">
              <a:rPr lang="en-US" altLang="en-US" sz="1200">
                <a:latin typeface="Times New Roman" panose="02020603050405020304" pitchFamily="18" charset="0"/>
              </a:rPr>
              <a:pPr eaLnBrk="1" hangingPunct="1"/>
              <a:t>11</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918454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err="1">
                <a:latin typeface="+mn-lt"/>
                <a:ea typeface="+mn-ea"/>
                <a:cs typeface="+mn-cs"/>
              </a:rPr>
              <a:t>IaaSdelivers</a:t>
            </a:r>
            <a:r>
              <a:rPr lang="en-US" dirty="0">
                <a:latin typeface="+mn-lt"/>
                <a:ea typeface="+mn-ea"/>
                <a:cs typeface="+mn-cs"/>
              </a:rPr>
              <a:t> computer infrastructure, typically a platform virtualization environment, as a service. Rather than purchasing servers, software, data center space or network equipment, clients instead buy those resources as a fully outsourced service. </a:t>
            </a:r>
          </a:p>
          <a:p>
            <a:pPr>
              <a:defRPr/>
            </a:pPr>
            <a:r>
              <a:rPr lang="en-US" dirty="0" err="1">
                <a:latin typeface="+mn-lt"/>
                <a:ea typeface="+mn-ea"/>
                <a:cs typeface="+mn-cs"/>
              </a:rPr>
              <a:t>PaaSdeliver</a:t>
            </a:r>
            <a:r>
              <a:rPr lang="en-US" dirty="0">
                <a:latin typeface="+mn-lt"/>
                <a:ea typeface="+mn-ea"/>
                <a:cs typeface="+mn-cs"/>
              </a:rPr>
              <a:t> a computing platform where the developers can develop their own applications.</a:t>
            </a:r>
          </a:p>
          <a:p>
            <a:pPr>
              <a:defRPr/>
            </a:pPr>
            <a:r>
              <a:rPr lang="en-US" dirty="0" err="1">
                <a:latin typeface="+mn-lt"/>
                <a:ea typeface="+mn-ea"/>
                <a:cs typeface="+mn-cs"/>
              </a:rPr>
              <a:t>SaaSis</a:t>
            </a:r>
            <a:r>
              <a:rPr lang="en-US" dirty="0">
                <a:latin typeface="+mn-lt"/>
                <a:ea typeface="+mn-ea"/>
                <a:cs typeface="+mn-cs"/>
              </a:rPr>
              <a:t> a model of software deployment where the software applications are provided to the customers as a service.</a:t>
            </a:r>
          </a:p>
          <a:p>
            <a:pPr>
              <a:defRPr/>
            </a:pPr>
            <a:endParaRPr lang="en-US" dirty="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fld id="{F9652F1C-3111-4554-B081-1059AE41C7C0}" type="slidenum">
              <a:rPr lang="en-US" altLang="en-US" sz="1200">
                <a:latin typeface="Times New Roman" panose="02020603050405020304" pitchFamily="18" charset="0"/>
              </a:rPr>
              <a:pPr eaLnBrk="1" hangingPunct="1"/>
              <a:t>12</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736383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944B8-1841-4F14-96AF-AD86EC4D8A2A}" type="slidenum">
              <a:rPr lang="en-US" smtClean="0"/>
              <a:pPr/>
              <a:t>28</a:t>
            </a:fld>
            <a:endParaRPr lang="en-US"/>
          </a:p>
        </p:txBody>
      </p:sp>
    </p:spTree>
    <p:extLst>
      <p:ext uri="{BB962C8B-B14F-4D97-AF65-F5344CB8AC3E}">
        <p14:creationId xmlns:p14="http://schemas.microsoft.com/office/powerpoint/2010/main" val="3373602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944B8-1841-4F14-96AF-AD86EC4D8A2A}" type="slidenum">
              <a:rPr lang="en-US" smtClean="0"/>
              <a:pPr/>
              <a:t>34</a:t>
            </a:fld>
            <a:endParaRPr lang="en-US"/>
          </a:p>
        </p:txBody>
      </p:sp>
    </p:spTree>
    <p:extLst>
      <p:ext uri="{BB962C8B-B14F-4D97-AF65-F5344CB8AC3E}">
        <p14:creationId xmlns:p14="http://schemas.microsoft.com/office/powerpoint/2010/main" val="834797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Multi-tenancy means that a </a:t>
            </a:r>
            <a:r>
              <a:rPr lang="en-US" sz="1200" b="1" i="0" kern="1200" dirty="0">
                <a:solidFill>
                  <a:schemeClr val="tx1"/>
                </a:solidFill>
                <a:effectLst/>
                <a:latin typeface="+mn-lt"/>
                <a:ea typeface="+mn-ea"/>
                <a:cs typeface="+mn-cs"/>
              </a:rPr>
              <a:t>single instance of the software and its supporting infrastructure serves multiple customers</a:t>
            </a:r>
            <a:r>
              <a:rPr lang="en-US" sz="1200" b="0" i="0" kern="1200" dirty="0">
                <a:solidFill>
                  <a:schemeClr val="tx1"/>
                </a:solidFill>
                <a:effectLst/>
                <a:latin typeface="+mn-lt"/>
                <a:ea typeface="+mn-ea"/>
                <a:cs typeface="+mn-cs"/>
              </a:rPr>
              <a:t>. Each customer shares the software application and also shares a single database. Each tenant's data is isolated and remains invisible to other tenants.</a:t>
            </a:r>
            <a:endParaRPr lang="en-US" dirty="0"/>
          </a:p>
        </p:txBody>
      </p:sp>
      <p:sp>
        <p:nvSpPr>
          <p:cNvPr id="4" name="Slide Number Placeholder 3"/>
          <p:cNvSpPr>
            <a:spLocks noGrp="1"/>
          </p:cNvSpPr>
          <p:nvPr>
            <p:ph type="sldNum" sz="quarter" idx="10"/>
          </p:nvPr>
        </p:nvSpPr>
        <p:spPr/>
        <p:txBody>
          <a:bodyPr/>
          <a:lstStyle/>
          <a:p>
            <a:fld id="{762944B8-1841-4F14-96AF-AD86EC4D8A2A}" type="slidenum">
              <a:rPr lang="en-US" smtClean="0"/>
              <a:pPr/>
              <a:t>57</a:t>
            </a:fld>
            <a:endParaRPr lang="en-US"/>
          </a:p>
        </p:txBody>
      </p:sp>
    </p:spTree>
    <p:extLst>
      <p:ext uri="{BB962C8B-B14F-4D97-AF65-F5344CB8AC3E}">
        <p14:creationId xmlns:p14="http://schemas.microsoft.com/office/powerpoint/2010/main" val="3443627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848C1C0-89A2-4869-A06D-914AAB7F9698}" type="datetimeFigureOut">
              <a:rPr lang="en-US" smtClean="0"/>
              <a:pPr/>
              <a:t>3/12/2023</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42D9A74-05CC-40E4-B8E7-982B11F8814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848C1C0-89A2-4869-A06D-914AAB7F9698}" type="datetimeFigureOut">
              <a:rPr lang="en-US" smtClean="0"/>
              <a:pPr/>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2D9A74-05CC-40E4-B8E7-982B11F8814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848C1C0-89A2-4869-A06D-914AAB7F9698}" type="datetimeFigureOut">
              <a:rPr lang="en-US" smtClean="0"/>
              <a:pPr/>
              <a:t>3/12/2023</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942D9A74-05CC-40E4-B8E7-982B11F88146}"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51732" y="274640"/>
            <a:ext cx="7968722" cy="923528"/>
          </a:xfrm>
          <a:prstGeom prst="rect">
            <a:avLst/>
          </a:prstGeom>
          <a:noFill/>
          <a:ln>
            <a:noFill/>
          </a:ln>
        </p:spPr>
        <p:txBody>
          <a:bodyPr spcFirstLastPara="1" wrap="square" lIns="95075" tIns="47525" rIns="95075" bIns="47525" anchor="ctr" anchorCtr="0"/>
          <a:lstStyle>
            <a:lvl1pPr marR="0" lvl="0" algn="l" rtl="0">
              <a:spcBef>
                <a:spcPts val="0"/>
              </a:spcBef>
              <a:spcAft>
                <a:spcPts val="0"/>
              </a:spcAft>
              <a:buClr>
                <a:schemeClr val="accent1"/>
              </a:buClr>
              <a:buSzPts val="2500"/>
              <a:buFont typeface="Arial"/>
              <a:buNone/>
              <a:defRPr sz="2500" b="1"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399773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848C1C0-89A2-4869-A06D-914AAB7F9698}" type="datetimeFigureOut">
              <a:rPr lang="en-US" smtClean="0"/>
              <a:pPr/>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42D9A74-05CC-40E4-B8E7-982B11F88146}"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9848C1C0-89A2-4869-A06D-914AAB7F9698}" type="datetimeFigureOut">
              <a:rPr lang="en-US" smtClean="0"/>
              <a:pPr/>
              <a:t>3/12/2023</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42D9A74-05CC-40E4-B8E7-982B11F88146}"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9848C1C0-89A2-4869-A06D-914AAB7F9698}" type="datetimeFigureOut">
              <a:rPr lang="en-US" smtClean="0"/>
              <a:pPr/>
              <a:t>3/12/2023</a:t>
            </a:fld>
            <a:endParaRPr lang="en-US" dirty="0"/>
          </a:p>
        </p:txBody>
      </p:sp>
      <p:sp>
        <p:nvSpPr>
          <p:cNvPr id="10" name="Slide Number Placeholder 9"/>
          <p:cNvSpPr>
            <a:spLocks noGrp="1"/>
          </p:cNvSpPr>
          <p:nvPr>
            <p:ph type="sldNum" sz="quarter" idx="16"/>
          </p:nvPr>
        </p:nvSpPr>
        <p:spPr/>
        <p:txBody>
          <a:bodyPr rtlCol="0"/>
          <a:lstStyle/>
          <a:p>
            <a:fld id="{942D9A74-05CC-40E4-B8E7-982B11F88146}"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9848C1C0-89A2-4869-A06D-914AAB7F9698}" type="datetimeFigureOut">
              <a:rPr lang="en-US" smtClean="0"/>
              <a:pPr/>
              <a:t>3/12/2023</a:t>
            </a:fld>
            <a:endParaRPr lang="en-US" dirty="0"/>
          </a:p>
        </p:txBody>
      </p:sp>
      <p:sp>
        <p:nvSpPr>
          <p:cNvPr id="12" name="Slide Number Placeholder 11"/>
          <p:cNvSpPr>
            <a:spLocks noGrp="1"/>
          </p:cNvSpPr>
          <p:nvPr>
            <p:ph type="sldNum" sz="quarter" idx="16"/>
          </p:nvPr>
        </p:nvSpPr>
        <p:spPr/>
        <p:txBody>
          <a:bodyPr rtlCol="0"/>
          <a:lstStyle/>
          <a:p>
            <a:fld id="{942D9A74-05CC-40E4-B8E7-982B11F88146}"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848C1C0-89A2-4869-A06D-914AAB7F9698}" type="datetimeFigureOut">
              <a:rPr lang="en-US" smtClean="0"/>
              <a:pPr/>
              <a:t>3/12/2023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42D9A74-05CC-40E4-B8E7-982B11F8814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8C1C0-89A2-4869-A06D-914AAB7F9698}" type="datetimeFigureOut">
              <a:rPr lang="en-US" smtClean="0"/>
              <a:pPr/>
              <a:t>3/12/2023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42D9A74-05CC-40E4-B8E7-982B11F8814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9848C1C0-89A2-4869-A06D-914AAB7F9698}" type="datetimeFigureOut">
              <a:rPr lang="en-US" smtClean="0"/>
              <a:pPr/>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42D9A74-05CC-40E4-B8E7-982B11F88146}"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9848C1C0-89A2-4869-A06D-914AAB7F9698}" type="datetimeFigureOut">
              <a:rPr lang="en-US" smtClean="0"/>
              <a:pPr/>
              <a:t>3/12/2023</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42D9A74-05CC-40E4-B8E7-982B11F88146}"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848C1C0-89A2-4869-A06D-914AAB7F9698}" type="datetimeFigureOut">
              <a:rPr lang="en-US" smtClean="0"/>
              <a:pPr/>
              <a:t>3/12/2023</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42D9A74-05CC-40E4-B8E7-982B11F8814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www.rackspace.com/index.php" TargetMode="External"/><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aws.amazon.com/" TargetMode="External"/><Relationship Id="rId11" Type="http://schemas.openxmlformats.org/officeDocument/2006/relationships/image" Target="../media/image14.png"/><Relationship Id="rId5" Type="http://schemas.openxmlformats.org/officeDocument/2006/relationships/image" Target="../media/image10.pn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Cloud Fundamentals </a:t>
            </a:r>
          </a:p>
        </p:txBody>
      </p:sp>
      <p:sp>
        <p:nvSpPr>
          <p:cNvPr id="3" name="Subtitle 2"/>
          <p:cNvSpPr>
            <a:spLocks noGrp="1"/>
          </p:cNvSpPr>
          <p:nvPr>
            <p:ph type="subTitle" idx="1"/>
          </p:nvPr>
        </p:nvSpPr>
        <p:spPr/>
        <p:txBody>
          <a:bodyPr/>
          <a:lstStyle/>
          <a:p>
            <a:r>
              <a:rPr lang="en-US" dirty="0"/>
              <a:t>Dr. Hazem AL- </a:t>
            </a:r>
            <a:r>
              <a:rPr lang="en-US" dirty="0" err="1"/>
              <a:t>Najjar</a:t>
            </a:r>
            <a:r>
              <a:rPr lang="en-US" dirty="0"/>
              <a:t> </a:t>
            </a:r>
          </a:p>
        </p:txBody>
      </p:sp>
    </p:spTree>
    <p:extLst>
      <p:ext uri="{BB962C8B-B14F-4D97-AF65-F5344CB8AC3E}">
        <p14:creationId xmlns:p14="http://schemas.microsoft.com/office/powerpoint/2010/main" val="274265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loud 4"/>
          <p:cNvSpPr/>
          <p:nvPr/>
        </p:nvSpPr>
        <p:spPr>
          <a:xfrm>
            <a:off x="762000" y="914400"/>
            <a:ext cx="7315200" cy="4038600"/>
          </a:xfrm>
          <a:prstGeom prst="cloud">
            <a:avLst/>
          </a:prstGeom>
        </p:spPr>
        <p:style>
          <a:lnRef idx="2">
            <a:schemeClr val="accent1"/>
          </a:lnRef>
          <a:fillRef idx="1001">
            <a:schemeClr val="lt2"/>
          </a:fillRef>
          <a:effectRef idx="0">
            <a:schemeClr val="accent1"/>
          </a:effectRef>
          <a:fontRef idx="minor">
            <a:schemeClr val="dk1"/>
          </a:fontRef>
        </p:style>
        <p:txBody>
          <a:bodyPr anchor="ctr"/>
          <a:lstStyle/>
          <a:p>
            <a:pPr lvl="7" algn="ctr">
              <a:defRPr/>
            </a:pPr>
            <a:endPar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243" name="Title 1"/>
          <p:cNvSpPr>
            <a:spLocks noGrp="1"/>
          </p:cNvSpPr>
          <p:nvPr>
            <p:ph type="title"/>
          </p:nvPr>
        </p:nvSpPr>
        <p:spPr>
          <a:xfrm>
            <a:off x="1752600" y="76200"/>
            <a:ext cx="7239000" cy="1143000"/>
          </a:xfrm>
        </p:spPr>
        <p:txBody>
          <a:bodyPr/>
          <a:lstStyle/>
          <a:p>
            <a:pPr eaLnBrk="1" hangingPunct="1"/>
            <a:r>
              <a:rPr lang="en-US" altLang="en-US"/>
              <a:t>What is Cloud Computing</a:t>
            </a:r>
          </a:p>
        </p:txBody>
      </p:sp>
      <p:sp>
        <p:nvSpPr>
          <p:cNvPr id="10244"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8B2C72F3-4042-4A56-94DD-B22944FE6232}" type="slidenum">
              <a:rPr lang="en-US" altLang="en-US" sz="1200">
                <a:solidFill>
                  <a:schemeClr val="bg1"/>
                </a:solidFill>
              </a:rPr>
              <a:pPr/>
              <a:t>10</a:t>
            </a:fld>
            <a:endParaRPr lang="en-US" altLang="en-US" sz="1200">
              <a:solidFill>
                <a:schemeClr val="bg1"/>
              </a:solidFill>
            </a:endParaRPr>
          </a:p>
        </p:txBody>
      </p:sp>
      <p:pic>
        <p:nvPicPr>
          <p:cNvPr id="1043" name="Picture 19" descr="C:\Documents and Settings\hemaj\Local Settings\Temporary Internet Files\Content.IE5\94AVCMI7\MC900016667[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676400"/>
            <a:ext cx="144145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a:xfrm>
            <a:off x="5257800" y="3200400"/>
            <a:ext cx="2438400" cy="584775"/>
          </a:xfrm>
          <a:prstGeom prst="rect">
            <a:avLst/>
          </a:prstGeom>
          <a:noFill/>
        </p:spPr>
        <p:txBody>
          <a:bodyPr>
            <a:spAutoFit/>
          </a:bodyPr>
          <a:lstStyle/>
          <a:p>
            <a:pPr>
              <a:defRPr/>
            </a:pPr>
            <a:r>
              <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Computer Network</a:t>
            </a:r>
          </a:p>
        </p:txBody>
      </p:sp>
      <p:pic>
        <p:nvPicPr>
          <p:cNvPr id="1047" name="Picture 23" descr="C:\Documents and Settings\hemaj\Local Settings\Temporary Internet Files\Content.IE5\QAMRBPPQ\MC9004348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8600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8" name="Picture 24" descr="C:\Documents and Settings\hemaj\Local Settings\Temporary Internet Files\Content.IE5\6LL7HR2V\MC900197438[1].w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895600"/>
            <a:ext cx="1447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32"/>
          <p:cNvSpPr txBox="1"/>
          <p:nvPr/>
        </p:nvSpPr>
        <p:spPr>
          <a:xfrm>
            <a:off x="1447800" y="3886200"/>
            <a:ext cx="2362200" cy="584775"/>
          </a:xfrm>
          <a:prstGeom prst="rect">
            <a:avLst/>
          </a:prstGeom>
          <a:noFill/>
        </p:spPr>
        <p:txBody>
          <a:bodyPr>
            <a:spAutoFit/>
          </a:bodyPr>
          <a:lstStyle/>
          <a:p>
            <a:pPr>
              <a:defRPr/>
            </a:pPr>
            <a:r>
              <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Storage (Database)</a:t>
            </a:r>
          </a:p>
        </p:txBody>
      </p:sp>
      <p:sp>
        <p:nvSpPr>
          <p:cNvPr id="34" name="TextBox 33"/>
          <p:cNvSpPr txBox="1"/>
          <p:nvPr/>
        </p:nvSpPr>
        <p:spPr>
          <a:xfrm>
            <a:off x="3962400" y="4495800"/>
            <a:ext cx="1143000" cy="338554"/>
          </a:xfrm>
          <a:prstGeom prst="rect">
            <a:avLst/>
          </a:prstGeom>
          <a:noFill/>
        </p:spPr>
        <p:txBody>
          <a:bodyPr>
            <a:spAutoFit/>
          </a:bodyPr>
          <a:lstStyle/>
          <a:p>
            <a:pPr>
              <a:defRPr/>
            </a:pPr>
            <a:r>
              <a:rPr lang="en-US" sz="1600" b="1" cap="all" dirty="0" err="1">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SERvers</a:t>
            </a:r>
            <a:endPar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endParaRPr>
          </a:p>
        </p:txBody>
      </p:sp>
      <p:pic>
        <p:nvPicPr>
          <p:cNvPr id="1075" name="Picture 51" descr="C:\Documents and Settings\hemaj\Local Settings\Temporary Internet Files\Content.IE5\6LL7HR2V\MC900149562[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57600" y="1600200"/>
            <a:ext cx="131445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Box 59"/>
          <p:cNvSpPr txBox="1"/>
          <p:nvPr/>
        </p:nvSpPr>
        <p:spPr>
          <a:xfrm>
            <a:off x="2133600" y="1676400"/>
            <a:ext cx="1143000" cy="584775"/>
          </a:xfrm>
          <a:prstGeom prst="rect">
            <a:avLst/>
          </a:prstGeom>
          <a:noFill/>
        </p:spPr>
        <p:txBody>
          <a:bodyPr>
            <a:spAutoFit/>
          </a:bodyPr>
          <a:lstStyle/>
          <a:p>
            <a:pPr>
              <a:defRPr/>
            </a:pPr>
            <a:r>
              <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Services</a:t>
            </a:r>
          </a:p>
        </p:txBody>
      </p:sp>
      <p:sp>
        <p:nvSpPr>
          <p:cNvPr id="64" name="TextBox 63"/>
          <p:cNvSpPr txBox="1"/>
          <p:nvPr/>
        </p:nvSpPr>
        <p:spPr>
          <a:xfrm>
            <a:off x="3429000" y="1371600"/>
            <a:ext cx="1600200" cy="584775"/>
          </a:xfrm>
          <a:prstGeom prst="rect">
            <a:avLst/>
          </a:prstGeom>
          <a:noFill/>
        </p:spPr>
        <p:txBody>
          <a:bodyPr>
            <a:spAutoFit/>
          </a:bodyPr>
          <a:lstStyle/>
          <a:p>
            <a:pPr>
              <a:defRPr/>
            </a:pPr>
            <a:r>
              <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Applications</a:t>
            </a:r>
          </a:p>
        </p:txBody>
      </p:sp>
      <p:sp>
        <p:nvSpPr>
          <p:cNvPr id="10254" name="TextBox 64"/>
          <p:cNvSpPr txBox="1">
            <a:spLocks noChangeArrowheads="1"/>
          </p:cNvSpPr>
          <p:nvPr/>
        </p:nvSpPr>
        <p:spPr bwMode="auto">
          <a:xfrm>
            <a:off x="838200" y="5181600"/>
            <a:ext cx="762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endParaRPr lang="en-US" altLang="en-US" sz="1600"/>
          </a:p>
        </p:txBody>
      </p:sp>
      <p:cxnSp>
        <p:nvCxnSpPr>
          <p:cNvPr id="18" name="Straight Connector 17"/>
          <p:cNvCxnSpPr>
            <a:stCxn id="1048" idx="3"/>
          </p:cNvCxnSpPr>
          <p:nvPr/>
        </p:nvCxnSpPr>
        <p:spPr>
          <a:xfrm flipV="1">
            <a:off x="5181600" y="2590800"/>
            <a:ext cx="609600" cy="1143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075" idx="3"/>
          </p:cNvCxnSpPr>
          <p:nvPr/>
        </p:nvCxnSpPr>
        <p:spPr>
          <a:xfrm rot="10800000">
            <a:off x="4972050" y="2174875"/>
            <a:ext cx="819150" cy="41592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60" idx="2"/>
          </p:cNvCxnSpPr>
          <p:nvPr/>
        </p:nvCxnSpPr>
        <p:spPr>
          <a:xfrm flipV="1">
            <a:off x="2438400" y="2260600"/>
            <a:ext cx="266700" cy="101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a:off x="2971800" y="3200400"/>
            <a:ext cx="762000" cy="685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flipV="1">
            <a:off x="2667000" y="1905000"/>
            <a:ext cx="990600" cy="152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260" name="TextBox 7"/>
          <p:cNvSpPr txBox="1">
            <a:spLocks noChangeArrowheads="1"/>
          </p:cNvSpPr>
          <p:nvPr/>
        </p:nvSpPr>
        <p:spPr bwMode="auto">
          <a:xfrm>
            <a:off x="457200" y="6400800"/>
            <a:ext cx="57086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900">
                <a:solidFill>
                  <a:schemeClr val="bg1"/>
                </a:solidFill>
              </a:rPr>
              <a:t>Adopted from: Effectively and Securely Using the Cloud Computing Paradigm by peter Mell, Tim Grance</a:t>
            </a:r>
          </a:p>
        </p:txBody>
      </p:sp>
      <p:sp>
        <p:nvSpPr>
          <p:cNvPr id="4" name="Content Placeholder 3"/>
          <p:cNvSpPr>
            <a:spLocks noGrp="1"/>
          </p:cNvSpPr>
          <p:nvPr>
            <p:ph idx="1"/>
          </p:nvPr>
        </p:nvSpPr>
        <p:spPr>
          <a:xfrm>
            <a:off x="457200" y="1295400"/>
            <a:ext cx="8229600" cy="5562600"/>
          </a:xfrm>
        </p:spPr>
        <p:txBody>
          <a:bodyPr/>
          <a:lstStyle/>
          <a:p>
            <a:pPr marL="342882" indent="-342882" eaLnBrk="1" hangingPunct="1">
              <a:buFont typeface="Arial" charset="0"/>
              <a:buChar char="•"/>
              <a:defRPr/>
            </a:pPr>
            <a:endParaRPr lang="en-US" dirty="0"/>
          </a:p>
          <a:p>
            <a:pPr marL="342882" indent="-342882" eaLnBrk="1" hangingPunct="1">
              <a:buFont typeface="Arial" charset="0"/>
              <a:buChar char="•"/>
              <a:defRPr/>
            </a:pPr>
            <a:endParaRPr lang="en-US" dirty="0"/>
          </a:p>
          <a:p>
            <a:pPr marL="342882" indent="-342882" eaLnBrk="1" hangingPunct="1">
              <a:buFont typeface="Arial" charset="0"/>
              <a:buChar char="•"/>
              <a:defRPr/>
            </a:pPr>
            <a:endParaRPr lang="en-US" dirty="0"/>
          </a:p>
          <a:p>
            <a:pPr marL="342882" indent="-342882" eaLnBrk="1" hangingPunct="1">
              <a:buFont typeface="Arial" charset="0"/>
              <a:buChar char="•"/>
              <a:defRPr/>
            </a:pPr>
            <a:endParaRPr lang="en-US" dirty="0"/>
          </a:p>
          <a:p>
            <a:pPr marL="342882" indent="-342882" eaLnBrk="1" hangingPunct="1">
              <a:buFont typeface="Arial" charset="0"/>
              <a:buChar char="•"/>
              <a:defRPr/>
            </a:pPr>
            <a:endParaRPr lang="en-US" dirty="0"/>
          </a:p>
          <a:p>
            <a:pPr marL="0" indent="0" eaLnBrk="1" hangingPunct="1">
              <a:buFont typeface="Arial" charset="0"/>
              <a:buNone/>
              <a:defRPr/>
            </a:pPr>
            <a:endParaRPr lang="en-US" dirty="0"/>
          </a:p>
          <a:p>
            <a:pPr marL="342882" indent="-342882" eaLnBrk="1" hangingPunct="1">
              <a:buFont typeface="Arial" charset="0"/>
              <a:buChar char="•"/>
              <a:defRPr/>
            </a:pPr>
            <a:endParaRPr lang="en-US" sz="2800" dirty="0"/>
          </a:p>
          <a:p>
            <a:pPr marL="342882" indent="-342882" eaLnBrk="1" hangingPunct="1">
              <a:buFont typeface="Arial" charset="0"/>
              <a:buChar char="•"/>
              <a:defRPr/>
            </a:pPr>
            <a:r>
              <a:rPr lang="en-US" sz="2800" dirty="0"/>
              <a:t>Shared pool of configurable computing resources</a:t>
            </a:r>
          </a:p>
          <a:p>
            <a:pPr marL="342882" indent="-342882" eaLnBrk="1" hangingPunct="1">
              <a:buFont typeface="Arial" charset="0"/>
              <a:buChar char="•"/>
              <a:defRPr/>
            </a:pPr>
            <a:r>
              <a:rPr lang="en-US" sz="2800" dirty="0"/>
              <a:t>On-demand network access</a:t>
            </a:r>
          </a:p>
          <a:p>
            <a:pPr marL="342882" indent="-342882" eaLnBrk="1" hangingPunct="1">
              <a:buFont typeface="Arial" charset="0"/>
              <a:buChar char="•"/>
              <a:defRPr/>
            </a:pPr>
            <a:r>
              <a:rPr lang="en-US" sz="2800" dirty="0"/>
              <a:t>Provisioned by the Service Provider</a:t>
            </a:r>
            <a:endParaRPr lang="en-US" dirty="0"/>
          </a:p>
        </p:txBody>
      </p:sp>
    </p:spTree>
    <p:extLst>
      <p:ext uri="{BB962C8B-B14F-4D97-AF65-F5344CB8AC3E}">
        <p14:creationId xmlns:p14="http://schemas.microsoft.com/office/powerpoint/2010/main" val="1843187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500"/>
                                        <p:tgtEl>
                                          <p:spTgt spid="5"/>
                                        </p:tgtEl>
                                      </p:cBhvr>
                                    </p:animEffect>
                                  </p:childTnLst>
                                </p:cTn>
                              </p:par>
                              <p:par>
                                <p:cTn id="8" presetID="6" presetClass="entr" presetSubtype="16" fill="hold" nodeType="withEffect">
                                  <p:stCondLst>
                                    <p:cond delay="0"/>
                                  </p:stCondLst>
                                  <p:childTnLst>
                                    <p:set>
                                      <p:cBhvr>
                                        <p:cTn id="9" dur="1" fill="hold">
                                          <p:stCondLst>
                                            <p:cond delay="0"/>
                                          </p:stCondLst>
                                        </p:cTn>
                                        <p:tgtEl>
                                          <p:spTgt spid="1043"/>
                                        </p:tgtEl>
                                        <p:attrNameLst>
                                          <p:attrName>style.visibility</p:attrName>
                                        </p:attrNameLst>
                                      </p:cBhvr>
                                      <p:to>
                                        <p:strVal val="visible"/>
                                      </p:to>
                                    </p:set>
                                    <p:animEffect transition="in" filter="circle(in)">
                                      <p:cBhvr>
                                        <p:cTn id="10" dur="500"/>
                                        <p:tgtEl>
                                          <p:spTgt spid="1043"/>
                                        </p:tgtEl>
                                      </p:cBhvr>
                                    </p:animEffect>
                                  </p:childTnLst>
                                </p:cTn>
                              </p:par>
                              <p:par>
                                <p:cTn id="11" presetID="6" presetClass="entr" presetSubtype="16"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circle(in)">
                                      <p:cBhvr>
                                        <p:cTn id="13" dur="500"/>
                                        <p:tgtEl>
                                          <p:spTgt spid="2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nodeType="clickEffect">
                                  <p:stCondLst>
                                    <p:cond delay="0"/>
                                  </p:stCondLst>
                                  <p:childTnLst>
                                    <p:set>
                                      <p:cBhvr>
                                        <p:cTn id="17" dur="1" fill="hold">
                                          <p:stCondLst>
                                            <p:cond delay="0"/>
                                          </p:stCondLst>
                                        </p:cTn>
                                        <p:tgtEl>
                                          <p:spTgt spid="1048"/>
                                        </p:tgtEl>
                                        <p:attrNameLst>
                                          <p:attrName>style.visibility</p:attrName>
                                        </p:attrNameLst>
                                      </p:cBhvr>
                                      <p:to>
                                        <p:strVal val="visible"/>
                                      </p:to>
                                    </p:set>
                                    <p:animEffect transition="in" filter="circle(in)">
                                      <p:cBhvr>
                                        <p:cTn id="18" dur="500"/>
                                        <p:tgtEl>
                                          <p:spTgt spid="1048"/>
                                        </p:tgtEl>
                                      </p:cBhvr>
                                    </p:animEffect>
                                  </p:childTnLst>
                                </p:cTn>
                              </p:par>
                              <p:par>
                                <p:cTn id="19" presetID="6" presetClass="entr" presetSubtype="16"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circle(in)">
                                      <p:cBhvr>
                                        <p:cTn id="21" dur="500"/>
                                        <p:tgtEl>
                                          <p:spTgt spid="34"/>
                                        </p:tgtEl>
                                      </p:cBhvr>
                                    </p:animEffect>
                                  </p:childTnLst>
                                </p:cTn>
                              </p:par>
                              <p:par>
                                <p:cTn id="22" presetID="6" presetClass="entr" presetSubtype="16"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circle(in)">
                                      <p:cBhvr>
                                        <p:cTn id="24" dur="500"/>
                                        <p:tgtEl>
                                          <p:spTgt spid="1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6" presetClass="entr" presetSubtype="16" fill="hold" nodeType="clickEffect">
                                  <p:stCondLst>
                                    <p:cond delay="0"/>
                                  </p:stCondLst>
                                  <p:childTnLst>
                                    <p:set>
                                      <p:cBhvr>
                                        <p:cTn id="28" dur="1" fill="hold">
                                          <p:stCondLst>
                                            <p:cond delay="0"/>
                                          </p:stCondLst>
                                        </p:cTn>
                                        <p:tgtEl>
                                          <p:spTgt spid="1047"/>
                                        </p:tgtEl>
                                        <p:attrNameLst>
                                          <p:attrName>style.visibility</p:attrName>
                                        </p:attrNameLst>
                                      </p:cBhvr>
                                      <p:to>
                                        <p:strVal val="visible"/>
                                      </p:to>
                                    </p:set>
                                    <p:animEffect transition="in" filter="circle(in)">
                                      <p:cBhvr>
                                        <p:cTn id="29" dur="500"/>
                                        <p:tgtEl>
                                          <p:spTgt spid="1047"/>
                                        </p:tgtEl>
                                      </p:cBhvr>
                                    </p:animEffect>
                                  </p:childTnLst>
                                </p:cTn>
                              </p:par>
                              <p:par>
                                <p:cTn id="30" presetID="6" presetClass="entr" presetSubtype="16"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circle(in)">
                                      <p:cBhvr>
                                        <p:cTn id="32" dur="500"/>
                                        <p:tgtEl>
                                          <p:spTgt spid="33"/>
                                        </p:tgtEl>
                                      </p:cBhvr>
                                    </p:animEffect>
                                  </p:childTnLst>
                                </p:cTn>
                              </p:par>
                              <p:par>
                                <p:cTn id="33" presetID="6" presetClass="entr" presetSubtype="16"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circle(in)">
                                      <p:cBhvr>
                                        <p:cTn id="35" dur="500"/>
                                        <p:tgtEl>
                                          <p:spTgt spid="2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6" presetClass="entr" presetSubtype="16" fill="hold" nodeType="clickEffect">
                                  <p:stCondLst>
                                    <p:cond delay="0"/>
                                  </p:stCondLst>
                                  <p:childTnLst>
                                    <p:set>
                                      <p:cBhvr>
                                        <p:cTn id="39" dur="1" fill="hold">
                                          <p:stCondLst>
                                            <p:cond delay="0"/>
                                          </p:stCondLst>
                                        </p:cTn>
                                        <p:tgtEl>
                                          <p:spTgt spid="1075"/>
                                        </p:tgtEl>
                                        <p:attrNameLst>
                                          <p:attrName>style.visibility</p:attrName>
                                        </p:attrNameLst>
                                      </p:cBhvr>
                                      <p:to>
                                        <p:strVal val="visible"/>
                                      </p:to>
                                    </p:set>
                                    <p:animEffect transition="in" filter="circle(in)">
                                      <p:cBhvr>
                                        <p:cTn id="40" dur="500"/>
                                        <p:tgtEl>
                                          <p:spTgt spid="1075"/>
                                        </p:tgtEl>
                                      </p:cBhvr>
                                    </p:animEffect>
                                  </p:childTnLst>
                                </p:cTn>
                              </p:par>
                              <p:par>
                                <p:cTn id="41" presetID="6" presetClass="entr" presetSubtype="16"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circle(in)">
                                      <p:cBhvr>
                                        <p:cTn id="43" dur="500"/>
                                        <p:tgtEl>
                                          <p:spTgt spid="64"/>
                                        </p:tgtEl>
                                      </p:cBhvr>
                                    </p:animEffect>
                                  </p:childTnLst>
                                </p:cTn>
                              </p:par>
                              <p:par>
                                <p:cTn id="44" presetID="6" presetClass="entr" presetSubtype="16"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circle(in)">
                                      <p:cBhvr>
                                        <p:cTn id="46" dur="500"/>
                                        <p:tgtEl>
                                          <p:spTgt spid="2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6" presetClass="entr" presetSubtype="16"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circle(in)">
                                      <p:cBhvr>
                                        <p:cTn id="51" dur="500"/>
                                        <p:tgtEl>
                                          <p:spTgt spid="60"/>
                                        </p:tgtEl>
                                      </p:cBhvr>
                                    </p:animEffect>
                                  </p:childTnLst>
                                </p:cTn>
                              </p:par>
                              <p:par>
                                <p:cTn id="52" presetID="6" presetClass="entr" presetSubtype="16"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circle(in)">
                                      <p:cBhvr>
                                        <p:cTn id="54" dur="500"/>
                                        <p:tgtEl>
                                          <p:spTgt spid="22"/>
                                        </p:tgtEl>
                                      </p:cBhvr>
                                    </p:animEffect>
                                  </p:childTnLst>
                                </p:cTn>
                              </p:par>
                              <p:par>
                                <p:cTn id="55" presetID="6" presetClass="entr" presetSubtype="16"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circle(in)">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a:xfrm>
            <a:off x="1752600" y="76200"/>
            <a:ext cx="7239000" cy="1143000"/>
          </a:xfrm>
        </p:spPr>
        <p:txBody>
          <a:bodyPr/>
          <a:lstStyle/>
          <a:p>
            <a:pPr eaLnBrk="1" hangingPunct="1"/>
            <a:r>
              <a:rPr lang="en-US" altLang="en-US" sz="4000"/>
              <a:t>Cloud Computing Characteristics</a:t>
            </a:r>
          </a:p>
        </p:txBody>
      </p:sp>
      <p:sp>
        <p:nvSpPr>
          <p:cNvPr id="11267"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57D8D122-590B-4F56-B46C-7C50EE70F1FF}" type="slidenum">
              <a:rPr lang="en-US" altLang="en-US" sz="1200">
                <a:solidFill>
                  <a:schemeClr val="bg1"/>
                </a:solidFill>
              </a:rPr>
              <a:pPr/>
              <a:t>11</a:t>
            </a:fld>
            <a:endParaRPr lang="en-US" altLang="en-US" sz="1200">
              <a:solidFill>
                <a:schemeClr val="bg1"/>
              </a:solidFill>
            </a:endParaRPr>
          </a:p>
        </p:txBody>
      </p:sp>
      <p:sp>
        <p:nvSpPr>
          <p:cNvPr id="5" name="TextBox 14"/>
          <p:cNvSpPr txBox="1">
            <a:spLocks noChangeArrowheads="1"/>
          </p:cNvSpPr>
          <p:nvPr/>
        </p:nvSpPr>
        <p:spPr bwMode="auto">
          <a:xfrm>
            <a:off x="1047750" y="1548606"/>
            <a:ext cx="3932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defRPr/>
            </a:pPr>
            <a:r>
              <a:rPr lang="en-US" b="1" kern="0" dirty="0">
                <a:solidFill>
                  <a:srgbClr val="000000"/>
                </a:solidFill>
                <a:ea typeface="ＭＳ Ｐゴシック" pitchFamily="-97" charset="-128"/>
              </a:rPr>
              <a:t>Common Characteristics:</a:t>
            </a:r>
          </a:p>
        </p:txBody>
      </p:sp>
      <p:sp>
        <p:nvSpPr>
          <p:cNvPr id="7" name="Rectangle 6"/>
          <p:cNvSpPr/>
          <p:nvPr/>
        </p:nvSpPr>
        <p:spPr bwMode="auto">
          <a:xfrm>
            <a:off x="895350" y="1828800"/>
            <a:ext cx="6553200" cy="1998663"/>
          </a:xfrm>
          <a:prstGeom prst="rect">
            <a:avLst/>
          </a:prstGeom>
          <a:solidFill>
            <a:schemeClr val="bg1"/>
          </a:solidFill>
          <a:ln w="25400" cap="flat" cmpd="sng" algn="ctr">
            <a:solidFill>
              <a:schemeClr val="bg1"/>
            </a:solidFill>
            <a:prstDash val="solid"/>
          </a:ln>
          <a:effectLst/>
        </p:spPr>
        <p:txBody>
          <a:bodyPr anchor="ctr"/>
          <a:lstStyle/>
          <a:p>
            <a:pPr algn="ctr" fontAlgn="auto">
              <a:spcBef>
                <a:spcPts val="0"/>
              </a:spcBef>
              <a:spcAft>
                <a:spcPts val="0"/>
              </a:spcAft>
              <a:defRPr/>
            </a:pPr>
            <a:endParaRPr lang="en-US" sz="1800" kern="0">
              <a:solidFill>
                <a:srgbClr val="FFFFFF"/>
              </a:solidFill>
              <a:latin typeface="Arial"/>
              <a:ea typeface="+mn-ea"/>
            </a:endParaRPr>
          </a:p>
        </p:txBody>
      </p:sp>
      <p:sp>
        <p:nvSpPr>
          <p:cNvPr id="8" name="Rounded Rectangle 7"/>
          <p:cNvSpPr/>
          <p:nvPr/>
        </p:nvSpPr>
        <p:spPr bwMode="auto">
          <a:xfrm>
            <a:off x="1047750" y="3311525"/>
            <a:ext cx="3043238" cy="36512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Low Cost Software</a:t>
            </a:r>
          </a:p>
        </p:txBody>
      </p:sp>
      <p:sp>
        <p:nvSpPr>
          <p:cNvPr id="9" name="Rounded Rectangle 8"/>
          <p:cNvSpPr/>
          <p:nvPr/>
        </p:nvSpPr>
        <p:spPr bwMode="auto">
          <a:xfrm>
            <a:off x="1028700" y="2819400"/>
            <a:ext cx="3043238" cy="366713"/>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Virtualization</a:t>
            </a:r>
          </a:p>
        </p:txBody>
      </p:sp>
      <p:sp>
        <p:nvSpPr>
          <p:cNvPr id="10" name="Rounded Rectangle 9"/>
          <p:cNvSpPr/>
          <p:nvPr/>
        </p:nvSpPr>
        <p:spPr bwMode="auto">
          <a:xfrm>
            <a:off x="4246563" y="2819400"/>
            <a:ext cx="3041650" cy="36512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Service Orientation</a:t>
            </a:r>
          </a:p>
        </p:txBody>
      </p:sp>
      <p:sp>
        <p:nvSpPr>
          <p:cNvPr id="11" name="Rounded Rectangle 10"/>
          <p:cNvSpPr/>
          <p:nvPr/>
        </p:nvSpPr>
        <p:spPr bwMode="auto">
          <a:xfrm>
            <a:off x="4246563" y="3298825"/>
            <a:ext cx="3041650" cy="36512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Advanced Security</a:t>
            </a:r>
          </a:p>
        </p:txBody>
      </p:sp>
      <p:sp>
        <p:nvSpPr>
          <p:cNvPr id="12" name="Rounded Rectangle 11"/>
          <p:cNvSpPr/>
          <p:nvPr/>
        </p:nvSpPr>
        <p:spPr>
          <a:xfrm>
            <a:off x="1047750" y="2362200"/>
            <a:ext cx="3043238"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Homogeneity</a:t>
            </a:r>
          </a:p>
        </p:txBody>
      </p:sp>
      <p:sp>
        <p:nvSpPr>
          <p:cNvPr id="13" name="Rounded Rectangle 12"/>
          <p:cNvSpPr/>
          <p:nvPr/>
        </p:nvSpPr>
        <p:spPr>
          <a:xfrm>
            <a:off x="1047750" y="1917700"/>
            <a:ext cx="3043238"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Massive Scale</a:t>
            </a:r>
          </a:p>
        </p:txBody>
      </p:sp>
      <p:sp>
        <p:nvSpPr>
          <p:cNvPr id="14" name="Rounded Rectangle 13"/>
          <p:cNvSpPr/>
          <p:nvPr/>
        </p:nvSpPr>
        <p:spPr>
          <a:xfrm>
            <a:off x="4246563" y="1905000"/>
            <a:ext cx="3041650"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Resilient Computing</a:t>
            </a:r>
          </a:p>
        </p:txBody>
      </p:sp>
      <p:sp>
        <p:nvSpPr>
          <p:cNvPr id="15" name="Rounded Rectangle 14"/>
          <p:cNvSpPr/>
          <p:nvPr/>
        </p:nvSpPr>
        <p:spPr>
          <a:xfrm>
            <a:off x="4246563" y="2362200"/>
            <a:ext cx="3041650"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Geographic</a:t>
            </a:r>
            <a:r>
              <a:rPr lang="en-US" sz="1800" kern="0" dirty="0">
                <a:solidFill>
                  <a:srgbClr val="000000"/>
                </a:solidFill>
                <a:latin typeface="Arial"/>
              </a:rPr>
              <a:t> </a:t>
            </a:r>
            <a:r>
              <a:rPr lang="en-US" sz="1800" b="1" kern="0" dirty="0">
                <a:solidFill>
                  <a:srgbClr val="000000"/>
                </a:solidFill>
                <a:latin typeface="Arial"/>
              </a:rPr>
              <a:t>Distribution</a:t>
            </a:r>
          </a:p>
        </p:txBody>
      </p:sp>
      <p:sp>
        <p:nvSpPr>
          <p:cNvPr id="28" name="TextBox 14"/>
          <p:cNvSpPr txBox="1">
            <a:spLocks noChangeArrowheads="1"/>
          </p:cNvSpPr>
          <p:nvPr/>
        </p:nvSpPr>
        <p:spPr bwMode="auto">
          <a:xfrm>
            <a:off x="912813" y="4033838"/>
            <a:ext cx="3951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fontAlgn="auto" hangingPunct="1">
              <a:spcBef>
                <a:spcPts val="0"/>
              </a:spcBef>
              <a:spcAft>
                <a:spcPts val="0"/>
              </a:spcAft>
              <a:defRPr/>
            </a:pPr>
            <a:r>
              <a:rPr lang="en-US" b="1" kern="0" dirty="0">
                <a:solidFill>
                  <a:srgbClr val="000000"/>
                </a:solidFill>
                <a:ea typeface="ＭＳ Ｐゴシック" pitchFamily="-97" charset="-128"/>
              </a:rPr>
              <a:t>Essential Characteristics:</a:t>
            </a:r>
          </a:p>
        </p:txBody>
      </p:sp>
      <p:sp>
        <p:nvSpPr>
          <p:cNvPr id="37" name="Rectangle 36"/>
          <p:cNvSpPr/>
          <p:nvPr/>
        </p:nvSpPr>
        <p:spPr bwMode="auto">
          <a:xfrm>
            <a:off x="995363" y="4724400"/>
            <a:ext cx="6553200" cy="1219200"/>
          </a:xfrm>
          <a:prstGeom prst="rect">
            <a:avLst/>
          </a:prstGeom>
          <a:solidFill>
            <a:schemeClr val="bg1"/>
          </a:solidFill>
          <a:ln w="25400" cap="flat" cmpd="sng" algn="ctr">
            <a:noFill/>
            <a:prstDash val="solid"/>
          </a:ln>
          <a:effectLst/>
        </p:spPr>
        <p:txBody>
          <a:bodyPr anchor="ctr"/>
          <a:lstStyle/>
          <a:p>
            <a:pPr algn="ctr" fontAlgn="auto">
              <a:spcBef>
                <a:spcPts val="0"/>
              </a:spcBef>
              <a:spcAft>
                <a:spcPts val="0"/>
              </a:spcAft>
              <a:defRPr/>
            </a:pPr>
            <a:endParaRPr lang="en-US" sz="1800" kern="0">
              <a:solidFill>
                <a:srgbClr val="FFFFFF"/>
              </a:solidFill>
              <a:latin typeface="Arial"/>
              <a:ea typeface="+mn-ea"/>
            </a:endParaRPr>
          </a:p>
        </p:txBody>
      </p:sp>
      <p:sp>
        <p:nvSpPr>
          <p:cNvPr id="38" name="Rounded Rectangle 37"/>
          <p:cNvSpPr/>
          <p:nvPr/>
        </p:nvSpPr>
        <p:spPr bwMode="auto">
          <a:xfrm>
            <a:off x="1150938" y="5557838"/>
            <a:ext cx="3043237" cy="322262"/>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Resource</a:t>
            </a:r>
            <a:r>
              <a:rPr lang="en-US" sz="1800" kern="0" dirty="0">
                <a:solidFill>
                  <a:srgbClr val="000000"/>
                </a:solidFill>
                <a:latin typeface="Arial"/>
              </a:rPr>
              <a:t> </a:t>
            </a:r>
            <a:r>
              <a:rPr lang="en-US" sz="1800" b="1" kern="0" dirty="0">
                <a:solidFill>
                  <a:srgbClr val="000000"/>
                </a:solidFill>
                <a:latin typeface="Arial"/>
              </a:rPr>
              <a:t>Pooling</a:t>
            </a:r>
          </a:p>
        </p:txBody>
      </p:sp>
      <p:sp>
        <p:nvSpPr>
          <p:cNvPr id="39" name="Rounded Rectangle 38"/>
          <p:cNvSpPr/>
          <p:nvPr/>
        </p:nvSpPr>
        <p:spPr bwMode="auto">
          <a:xfrm>
            <a:off x="1150938" y="5173663"/>
            <a:ext cx="3043237"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Broad</a:t>
            </a:r>
            <a:r>
              <a:rPr lang="en-US" sz="1800" kern="0" dirty="0">
                <a:solidFill>
                  <a:srgbClr val="000000"/>
                </a:solidFill>
                <a:latin typeface="Arial"/>
              </a:rPr>
              <a:t> </a:t>
            </a:r>
            <a:r>
              <a:rPr lang="en-US" sz="1800" b="1" kern="0" dirty="0">
                <a:solidFill>
                  <a:srgbClr val="000000"/>
                </a:solidFill>
                <a:latin typeface="Arial"/>
              </a:rPr>
              <a:t>Network</a:t>
            </a:r>
            <a:r>
              <a:rPr lang="en-US" sz="1800" kern="0" dirty="0">
                <a:solidFill>
                  <a:srgbClr val="000000"/>
                </a:solidFill>
                <a:latin typeface="Arial"/>
              </a:rPr>
              <a:t> </a:t>
            </a:r>
            <a:r>
              <a:rPr lang="en-US" sz="1800" b="1" kern="0" dirty="0">
                <a:solidFill>
                  <a:srgbClr val="000000"/>
                </a:solidFill>
                <a:latin typeface="Arial"/>
              </a:rPr>
              <a:t>Access</a:t>
            </a:r>
          </a:p>
        </p:txBody>
      </p:sp>
      <p:sp>
        <p:nvSpPr>
          <p:cNvPr id="40" name="Rounded Rectangle 39"/>
          <p:cNvSpPr/>
          <p:nvPr/>
        </p:nvSpPr>
        <p:spPr bwMode="auto">
          <a:xfrm>
            <a:off x="4349750" y="5173663"/>
            <a:ext cx="3043238" cy="320675"/>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Rapid</a:t>
            </a:r>
            <a:r>
              <a:rPr lang="en-US" sz="1800" kern="0" dirty="0">
                <a:solidFill>
                  <a:srgbClr val="000000"/>
                </a:solidFill>
                <a:latin typeface="Arial"/>
              </a:rPr>
              <a:t> </a:t>
            </a:r>
            <a:r>
              <a:rPr lang="en-US" sz="1800" b="1" kern="0" dirty="0">
                <a:solidFill>
                  <a:srgbClr val="000000"/>
                </a:solidFill>
                <a:latin typeface="Arial"/>
              </a:rPr>
              <a:t>Elasticity</a:t>
            </a:r>
          </a:p>
        </p:txBody>
      </p:sp>
      <p:sp>
        <p:nvSpPr>
          <p:cNvPr id="41" name="Rounded Rectangle 40"/>
          <p:cNvSpPr/>
          <p:nvPr/>
        </p:nvSpPr>
        <p:spPr bwMode="auto">
          <a:xfrm>
            <a:off x="4349750" y="5557838"/>
            <a:ext cx="3043238" cy="322262"/>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Measured</a:t>
            </a:r>
            <a:r>
              <a:rPr lang="en-US" sz="1800" kern="0" dirty="0">
                <a:solidFill>
                  <a:srgbClr val="000000"/>
                </a:solidFill>
                <a:latin typeface="Arial"/>
              </a:rPr>
              <a:t> </a:t>
            </a:r>
            <a:r>
              <a:rPr lang="en-US" sz="1800" b="1" kern="0" dirty="0">
                <a:solidFill>
                  <a:srgbClr val="000000"/>
                </a:solidFill>
                <a:latin typeface="Arial"/>
              </a:rPr>
              <a:t>Service</a:t>
            </a:r>
          </a:p>
        </p:txBody>
      </p:sp>
      <p:sp>
        <p:nvSpPr>
          <p:cNvPr id="42" name="Rounded Rectangle 41"/>
          <p:cNvSpPr/>
          <p:nvPr/>
        </p:nvSpPr>
        <p:spPr bwMode="auto">
          <a:xfrm>
            <a:off x="1139825" y="4768850"/>
            <a:ext cx="6242050" cy="322263"/>
          </a:xfrm>
          <a:prstGeom prst="round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b="1" kern="0" dirty="0">
                <a:solidFill>
                  <a:srgbClr val="000000"/>
                </a:solidFill>
                <a:latin typeface="Arial"/>
              </a:rPr>
              <a:t>On Demand Self-Service</a:t>
            </a:r>
          </a:p>
        </p:txBody>
      </p:sp>
      <p:sp>
        <p:nvSpPr>
          <p:cNvPr id="11285" name="TextBox 24"/>
          <p:cNvSpPr txBox="1">
            <a:spLocks noChangeArrowheads="1"/>
          </p:cNvSpPr>
          <p:nvPr/>
        </p:nvSpPr>
        <p:spPr bwMode="auto">
          <a:xfrm>
            <a:off x="457200" y="6400800"/>
            <a:ext cx="57086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900">
                <a:solidFill>
                  <a:schemeClr val="bg1"/>
                </a:solidFill>
              </a:rPr>
              <a:t>Adopted from: Effectively and Securely Using the Cloud Computing Paradigm by peter Mell, Tim Grance</a:t>
            </a:r>
          </a:p>
        </p:txBody>
      </p:sp>
    </p:spTree>
    <p:extLst>
      <p:ext uri="{BB962C8B-B14F-4D97-AF65-F5344CB8AC3E}">
        <p14:creationId xmlns:p14="http://schemas.microsoft.com/office/powerpoint/2010/main" val="2048061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500"/>
                                        <p:tgtEl>
                                          <p:spTgt spid="13"/>
                                        </p:tgtEl>
                                      </p:cBhvr>
                                    </p:animEffect>
                                  </p:childTnLst>
                                </p:cTn>
                              </p:par>
                            </p:childTnLst>
                          </p:cTn>
                        </p:par>
                        <p:par>
                          <p:cTn id="8" fill="hold" nodeType="afterGroup">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circle(in)">
                                      <p:cBhvr>
                                        <p:cTn id="11" dur="500"/>
                                        <p:tgtEl>
                                          <p:spTgt spid="12"/>
                                        </p:tgtEl>
                                      </p:cBhvr>
                                    </p:animEffect>
                                  </p:childTnLst>
                                </p:cTn>
                              </p:par>
                            </p:childTnLst>
                          </p:cTn>
                        </p:par>
                        <p:par>
                          <p:cTn id="12" fill="hold" nodeType="afterGroup">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ircle(in)">
                                      <p:cBhvr>
                                        <p:cTn id="15" dur="500"/>
                                        <p:tgtEl>
                                          <p:spTgt spid="9"/>
                                        </p:tgtEl>
                                      </p:cBhvr>
                                    </p:animEffect>
                                  </p:childTnLst>
                                </p:cTn>
                              </p:par>
                            </p:childTnLst>
                          </p:cTn>
                        </p:par>
                        <p:par>
                          <p:cTn id="16" fill="hold" nodeType="afterGroup">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500"/>
                                        <p:tgtEl>
                                          <p:spTgt spid="8"/>
                                        </p:tgtEl>
                                      </p:cBhvr>
                                    </p:animEffect>
                                  </p:childTnLst>
                                </p:cTn>
                              </p:par>
                            </p:childTnLst>
                          </p:cTn>
                        </p:par>
                        <p:par>
                          <p:cTn id="20" fill="hold" nodeType="afterGroup">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circle(in)">
                                      <p:cBhvr>
                                        <p:cTn id="23" dur="500"/>
                                        <p:tgtEl>
                                          <p:spTgt spid="14"/>
                                        </p:tgtEl>
                                      </p:cBhvr>
                                    </p:animEffect>
                                  </p:childTnLst>
                                </p:cTn>
                              </p:par>
                            </p:childTnLst>
                          </p:cTn>
                        </p:par>
                        <p:par>
                          <p:cTn id="24" fill="hold" nodeType="afterGroup">
                            <p:stCondLst>
                              <p:cond delay="2500"/>
                            </p:stCondLst>
                            <p:childTnLst>
                              <p:par>
                                <p:cTn id="25" presetID="6" presetClass="entr" presetSubtype="16"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circle(in)">
                                      <p:cBhvr>
                                        <p:cTn id="27" dur="500"/>
                                        <p:tgtEl>
                                          <p:spTgt spid="15"/>
                                        </p:tgtEl>
                                      </p:cBhvr>
                                    </p:animEffect>
                                  </p:childTnLst>
                                </p:cTn>
                              </p:par>
                            </p:childTnLst>
                          </p:cTn>
                        </p:par>
                        <p:par>
                          <p:cTn id="28" fill="hold" nodeType="afterGroup">
                            <p:stCondLst>
                              <p:cond delay="3000"/>
                            </p:stCondLst>
                            <p:childTnLst>
                              <p:par>
                                <p:cTn id="29" presetID="6" presetClass="entr" presetSubtype="16"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ircle(in)">
                                      <p:cBhvr>
                                        <p:cTn id="31" dur="500"/>
                                        <p:tgtEl>
                                          <p:spTgt spid="10"/>
                                        </p:tgtEl>
                                      </p:cBhvr>
                                    </p:animEffect>
                                  </p:childTnLst>
                                </p:cTn>
                              </p:par>
                            </p:childTnLst>
                          </p:cTn>
                        </p:par>
                        <p:par>
                          <p:cTn id="32" fill="hold" nodeType="afterGroup">
                            <p:stCondLst>
                              <p:cond delay="3500"/>
                            </p:stCondLst>
                            <p:childTnLst>
                              <p:par>
                                <p:cTn id="33" presetID="6" presetClass="entr" presetSubtype="16"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circle(in)">
                                      <p:cBhvr>
                                        <p:cTn id="35" dur="500"/>
                                        <p:tgtEl>
                                          <p:spTgt spid="1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circle(in)">
                                      <p:cBhvr>
                                        <p:cTn id="40" dur="500"/>
                                        <p:tgtEl>
                                          <p:spTgt spid="42"/>
                                        </p:tgtEl>
                                      </p:cBhvr>
                                    </p:animEffect>
                                  </p:childTnLst>
                                </p:cTn>
                              </p:par>
                            </p:childTnLst>
                          </p:cTn>
                        </p:par>
                        <p:par>
                          <p:cTn id="41" fill="hold" nodeType="afterGroup">
                            <p:stCondLst>
                              <p:cond delay="500"/>
                            </p:stCondLst>
                            <p:childTnLst>
                              <p:par>
                                <p:cTn id="42" presetID="6" presetClass="entr" presetSubtype="16"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circle(in)">
                                      <p:cBhvr>
                                        <p:cTn id="44" dur="500"/>
                                        <p:tgtEl>
                                          <p:spTgt spid="39"/>
                                        </p:tgtEl>
                                      </p:cBhvr>
                                    </p:animEffect>
                                  </p:childTnLst>
                                </p:cTn>
                              </p:par>
                            </p:childTnLst>
                          </p:cTn>
                        </p:par>
                        <p:par>
                          <p:cTn id="45" fill="hold" nodeType="afterGroup">
                            <p:stCondLst>
                              <p:cond delay="1000"/>
                            </p:stCondLst>
                            <p:childTnLst>
                              <p:par>
                                <p:cTn id="46" presetID="6" presetClass="entr" presetSubtype="16" fill="hold" grpId="0" nodeType="after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circle(in)">
                                      <p:cBhvr>
                                        <p:cTn id="48" dur="500"/>
                                        <p:tgtEl>
                                          <p:spTgt spid="38"/>
                                        </p:tgtEl>
                                      </p:cBhvr>
                                    </p:animEffect>
                                  </p:childTnLst>
                                </p:cTn>
                              </p:par>
                            </p:childTnLst>
                          </p:cTn>
                        </p:par>
                        <p:par>
                          <p:cTn id="49" fill="hold" nodeType="afterGroup">
                            <p:stCondLst>
                              <p:cond delay="1500"/>
                            </p:stCondLst>
                            <p:childTnLst>
                              <p:par>
                                <p:cTn id="50" presetID="6" presetClass="entr" presetSubtype="16" fill="hold" grpId="0" nodeType="after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circle(in)">
                                      <p:cBhvr>
                                        <p:cTn id="52" dur="500"/>
                                        <p:tgtEl>
                                          <p:spTgt spid="40"/>
                                        </p:tgtEl>
                                      </p:cBhvr>
                                    </p:animEffect>
                                  </p:childTnLst>
                                </p:cTn>
                              </p:par>
                            </p:childTnLst>
                          </p:cTn>
                        </p:par>
                        <p:par>
                          <p:cTn id="53" fill="hold" nodeType="afterGroup">
                            <p:stCondLst>
                              <p:cond delay="2000"/>
                            </p:stCondLst>
                            <p:childTnLst>
                              <p:par>
                                <p:cTn id="54" presetID="6" presetClass="entr" presetSubtype="16"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circle(in)">
                                      <p:cBhvr>
                                        <p:cTn id="5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38" grpId="0" animBg="1"/>
      <p:bldP spid="39" grpId="0" animBg="1"/>
      <p:bldP spid="40" grpId="0" animBg="1"/>
      <p:bldP spid="41" grpId="0" animBg="1"/>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44632" y="13507"/>
            <a:ext cx="7239000" cy="1143000"/>
          </a:xfrm>
        </p:spPr>
        <p:txBody>
          <a:bodyPr/>
          <a:lstStyle/>
          <a:p>
            <a:pPr eaLnBrk="1" hangingPunct="1"/>
            <a:r>
              <a:rPr lang="en-US" altLang="en-US" dirty="0"/>
              <a:t>Cloud Service Models</a:t>
            </a:r>
          </a:p>
        </p:txBody>
      </p:sp>
      <p:sp>
        <p:nvSpPr>
          <p:cNvPr id="1229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8910DE05-A8EE-4768-90BB-19524F9AA6D4}" type="slidenum">
              <a:rPr lang="en-US" altLang="en-US" sz="1200">
                <a:solidFill>
                  <a:schemeClr val="bg1"/>
                </a:solidFill>
              </a:rPr>
              <a:pPr/>
              <a:t>12</a:t>
            </a:fld>
            <a:endParaRPr lang="en-US" altLang="en-US" sz="1200">
              <a:solidFill>
                <a:schemeClr val="bg1"/>
              </a:solidFill>
            </a:endParaRPr>
          </a:p>
        </p:txBody>
      </p:sp>
      <p:sp>
        <p:nvSpPr>
          <p:cNvPr id="43" name="Rounded Rectangle 42"/>
          <p:cNvSpPr/>
          <p:nvPr/>
        </p:nvSpPr>
        <p:spPr bwMode="auto">
          <a:xfrm>
            <a:off x="1447800" y="1066800"/>
            <a:ext cx="2162175" cy="609600"/>
          </a:xfrm>
          <a:prstGeom prst="roundRect">
            <a:avLst/>
          </a:prstGeom>
          <a:solidFill>
            <a:srgbClr val="2D2D8A"/>
          </a:solidFill>
          <a:ln w="25400" cap="flat" cmpd="sng" algn="ctr">
            <a:solidFill>
              <a:srgbClr val="2D2D8A">
                <a:shade val="50000"/>
              </a:srgbClr>
            </a:solidFill>
            <a:prstDash val="solid"/>
          </a:ln>
          <a:effectLst/>
        </p:spPr>
        <p:txBody>
          <a:bodyPr anchor="ctr"/>
          <a:lstStyle/>
          <a:p>
            <a:pPr algn="ctr" fontAlgn="auto">
              <a:spcBef>
                <a:spcPts val="0"/>
              </a:spcBef>
              <a:spcAft>
                <a:spcPts val="0"/>
              </a:spcAft>
              <a:defRPr/>
            </a:pPr>
            <a:r>
              <a:rPr lang="en-US" sz="1800" kern="0" dirty="0">
                <a:solidFill>
                  <a:srgbClr val="FFFFFF"/>
                </a:solidFill>
                <a:latin typeface="Arial"/>
                <a:ea typeface="+mn-ea"/>
              </a:rPr>
              <a:t>Software as a Service (</a:t>
            </a:r>
            <a:r>
              <a:rPr lang="en-US" sz="1800" kern="0" dirty="0" err="1">
                <a:solidFill>
                  <a:srgbClr val="FFFFFF"/>
                </a:solidFill>
                <a:latin typeface="Arial"/>
                <a:ea typeface="+mn-ea"/>
              </a:rPr>
              <a:t>SaaS</a:t>
            </a:r>
            <a:r>
              <a:rPr lang="en-US" sz="1800" kern="0" dirty="0">
                <a:solidFill>
                  <a:srgbClr val="FFFFFF"/>
                </a:solidFill>
                <a:latin typeface="Arial"/>
                <a:ea typeface="+mn-ea"/>
              </a:rPr>
              <a:t>)</a:t>
            </a:r>
          </a:p>
        </p:txBody>
      </p:sp>
      <p:sp>
        <p:nvSpPr>
          <p:cNvPr id="44" name="Rounded Rectangle 43"/>
          <p:cNvSpPr/>
          <p:nvPr/>
        </p:nvSpPr>
        <p:spPr bwMode="auto">
          <a:xfrm>
            <a:off x="4117975" y="1066800"/>
            <a:ext cx="2162175" cy="609600"/>
          </a:xfrm>
          <a:prstGeom prst="roundRect">
            <a:avLst/>
          </a:prstGeom>
          <a:solidFill>
            <a:srgbClr val="2D2D8A"/>
          </a:solidFill>
          <a:ln w="25400" cap="flat" cmpd="sng" algn="ctr">
            <a:solidFill>
              <a:srgbClr val="2D2D8A">
                <a:shade val="50000"/>
              </a:srgbClr>
            </a:solidFill>
            <a:prstDash val="solid"/>
          </a:ln>
          <a:effectLst/>
        </p:spPr>
        <p:txBody>
          <a:bodyPr anchor="ctr"/>
          <a:lstStyle/>
          <a:p>
            <a:pPr algn="ctr" fontAlgn="auto">
              <a:spcBef>
                <a:spcPts val="0"/>
              </a:spcBef>
              <a:spcAft>
                <a:spcPts val="0"/>
              </a:spcAft>
              <a:defRPr/>
            </a:pPr>
            <a:r>
              <a:rPr lang="en-US" sz="1800" kern="0" dirty="0">
                <a:solidFill>
                  <a:srgbClr val="FFFFFF"/>
                </a:solidFill>
                <a:latin typeface="Arial"/>
                <a:ea typeface="+mn-ea"/>
              </a:rPr>
              <a:t>Platform as a Service (</a:t>
            </a:r>
            <a:r>
              <a:rPr lang="en-US" sz="1800" kern="0" dirty="0" err="1">
                <a:solidFill>
                  <a:srgbClr val="FFFFFF"/>
                </a:solidFill>
                <a:latin typeface="Arial"/>
                <a:ea typeface="+mn-ea"/>
              </a:rPr>
              <a:t>PaaS</a:t>
            </a:r>
            <a:r>
              <a:rPr lang="en-US" sz="1800" kern="0" dirty="0">
                <a:solidFill>
                  <a:srgbClr val="FFFFFF"/>
                </a:solidFill>
                <a:latin typeface="Arial"/>
                <a:ea typeface="+mn-ea"/>
              </a:rPr>
              <a:t>)</a:t>
            </a:r>
          </a:p>
        </p:txBody>
      </p:sp>
      <p:sp>
        <p:nvSpPr>
          <p:cNvPr id="45" name="Rounded Rectangle 44"/>
          <p:cNvSpPr/>
          <p:nvPr/>
        </p:nvSpPr>
        <p:spPr bwMode="auto">
          <a:xfrm>
            <a:off x="6705600" y="1066800"/>
            <a:ext cx="2162175" cy="609600"/>
          </a:xfrm>
          <a:prstGeom prst="roundRect">
            <a:avLst/>
          </a:prstGeom>
          <a:solidFill>
            <a:srgbClr val="2D2D8A"/>
          </a:solidFill>
          <a:ln w="25400" cap="flat" cmpd="sng" algn="ctr">
            <a:solidFill>
              <a:srgbClr val="2D2D8A">
                <a:shade val="50000"/>
              </a:srgbClr>
            </a:solidFill>
            <a:prstDash val="solid"/>
          </a:ln>
          <a:effectLst/>
        </p:spPr>
        <p:txBody>
          <a:bodyPr anchor="ctr"/>
          <a:lstStyle/>
          <a:p>
            <a:pPr algn="ctr" fontAlgn="auto">
              <a:spcBef>
                <a:spcPts val="0"/>
              </a:spcBef>
              <a:spcAft>
                <a:spcPts val="0"/>
              </a:spcAft>
              <a:defRPr/>
            </a:pPr>
            <a:r>
              <a:rPr lang="en-US" sz="1800" kern="0" dirty="0">
                <a:solidFill>
                  <a:srgbClr val="FFFFFF"/>
                </a:solidFill>
                <a:latin typeface="Arial"/>
                <a:ea typeface="+mn-ea"/>
              </a:rPr>
              <a:t>Infrastructure as a Service (</a:t>
            </a:r>
            <a:r>
              <a:rPr lang="en-US" sz="1800" kern="0" dirty="0" err="1">
                <a:solidFill>
                  <a:srgbClr val="FFFFFF"/>
                </a:solidFill>
                <a:latin typeface="Arial"/>
                <a:ea typeface="+mn-ea"/>
              </a:rPr>
              <a:t>IaaS</a:t>
            </a:r>
            <a:r>
              <a:rPr lang="en-US" sz="1800" kern="0" dirty="0">
                <a:solidFill>
                  <a:srgbClr val="FFFFFF"/>
                </a:solidFill>
                <a:latin typeface="Arial"/>
                <a:ea typeface="+mn-ea"/>
              </a:rPr>
              <a:t>)</a:t>
            </a:r>
          </a:p>
        </p:txBody>
      </p:sp>
      <p:pic>
        <p:nvPicPr>
          <p:cNvPr id="2057" name="Picture 9"/>
          <p:cNvPicPr>
            <a:picLocks noChangeAspect="1" noChangeArrowheads="1"/>
          </p:cNvPicPr>
          <p:nvPr/>
        </p:nvPicPr>
        <p:blipFill>
          <a:blip r:embed="rId3"/>
          <a:srcRect/>
          <a:stretch>
            <a:fillRect/>
          </a:stretch>
        </p:blipFill>
        <p:spPr bwMode="auto">
          <a:xfrm>
            <a:off x="2147888" y="4876800"/>
            <a:ext cx="6157912" cy="1457325"/>
          </a:xfrm>
          <a:prstGeom prst="rect">
            <a:avLst/>
          </a:prstGeom>
          <a:ln/>
        </p:spPr>
        <p:style>
          <a:lnRef idx="1">
            <a:schemeClr val="dk1"/>
          </a:lnRef>
          <a:fillRef idx="2">
            <a:schemeClr val="dk1"/>
          </a:fillRef>
          <a:effectRef idx="1">
            <a:schemeClr val="dk1"/>
          </a:effectRef>
          <a:fontRef idx="minor">
            <a:schemeClr val="dk1"/>
          </a:fontRef>
        </p:style>
      </p:pic>
      <p:pic>
        <p:nvPicPr>
          <p:cNvPr id="2058" name="Picture 10"/>
          <p:cNvPicPr>
            <a:picLocks noChangeAspect="1" noChangeArrowheads="1"/>
          </p:cNvPicPr>
          <p:nvPr/>
        </p:nvPicPr>
        <p:blipFill>
          <a:blip r:embed="rId4"/>
          <a:srcRect/>
          <a:stretch>
            <a:fillRect/>
          </a:stretch>
        </p:blipFill>
        <p:spPr bwMode="auto">
          <a:xfrm>
            <a:off x="2136775" y="3200400"/>
            <a:ext cx="6157913" cy="1447800"/>
          </a:xfrm>
          <a:prstGeom prst="rect">
            <a:avLst/>
          </a:prstGeom>
          <a:ln/>
        </p:spPr>
        <p:style>
          <a:lnRef idx="1">
            <a:schemeClr val="dk1"/>
          </a:lnRef>
          <a:fillRef idx="2">
            <a:schemeClr val="dk1"/>
          </a:fillRef>
          <a:effectRef idx="1">
            <a:schemeClr val="dk1"/>
          </a:effectRef>
          <a:fontRef idx="minor">
            <a:schemeClr val="dk1"/>
          </a:fontRef>
        </p:style>
      </p:pic>
      <p:pic>
        <p:nvPicPr>
          <p:cNvPr id="2059" name="Picture 11"/>
          <p:cNvPicPr>
            <a:picLocks noChangeAspect="1" noChangeArrowheads="1"/>
          </p:cNvPicPr>
          <p:nvPr/>
        </p:nvPicPr>
        <p:blipFill>
          <a:blip r:embed="rId5"/>
          <a:srcRect/>
          <a:stretch>
            <a:fillRect/>
          </a:stretch>
        </p:blipFill>
        <p:spPr bwMode="auto">
          <a:xfrm>
            <a:off x="2147888" y="1828800"/>
            <a:ext cx="6157912" cy="1219200"/>
          </a:xfrm>
          <a:prstGeom prst="rect">
            <a:avLst/>
          </a:prstGeom>
          <a:ln/>
        </p:spPr>
        <p:style>
          <a:lnRef idx="1">
            <a:schemeClr val="dk1"/>
          </a:lnRef>
          <a:fillRef idx="2">
            <a:schemeClr val="dk1"/>
          </a:fillRef>
          <a:effectRef idx="1">
            <a:schemeClr val="dk1"/>
          </a:effectRef>
          <a:fontRef idx="minor">
            <a:schemeClr val="dk1"/>
          </a:fontRef>
        </p:style>
      </p:pic>
      <p:pic>
        <p:nvPicPr>
          <p:cNvPr id="2061" name="Picture 13" descr="Amazon Web Services">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463" y="5033963"/>
            <a:ext cx="1562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9" name="Picture 21" descr="Dedicated Server, Managed Hosting &amp; Web Hosting from Rackspace">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038" y="5762625"/>
            <a:ext cx="15049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 name="Group 49"/>
          <p:cNvGrpSpPr>
            <a:grpSpLocks/>
          </p:cNvGrpSpPr>
          <p:nvPr/>
        </p:nvGrpSpPr>
        <p:grpSpPr bwMode="auto">
          <a:xfrm>
            <a:off x="55563" y="3200400"/>
            <a:ext cx="2092325" cy="646113"/>
            <a:chOff x="55539" y="3200400"/>
            <a:chExt cx="2092347" cy="646331"/>
          </a:xfrm>
        </p:grpSpPr>
        <p:pic>
          <p:nvPicPr>
            <p:cNvPr id="12305" name="Picture 23" descr="App Engine ic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539" y="3200401"/>
              <a:ext cx="554061" cy="56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6" name="TextBox 48"/>
            <p:cNvSpPr txBox="1">
              <a:spLocks noChangeArrowheads="1"/>
            </p:cNvSpPr>
            <p:nvPr/>
          </p:nvSpPr>
          <p:spPr bwMode="auto">
            <a:xfrm>
              <a:off x="761999" y="3200400"/>
              <a:ext cx="13858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b="1"/>
                <a:t>Google App Engine</a:t>
              </a:r>
            </a:p>
          </p:txBody>
        </p:sp>
      </p:grpSp>
      <p:pic>
        <p:nvPicPr>
          <p:cNvPr id="2073" name="Picture 25" descr="Windows Azure Platform"/>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788" y="3932238"/>
            <a:ext cx="17256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50"/>
          <p:cNvSpPr>
            <a:spLocks noChangeArrowheads="1"/>
          </p:cNvSpPr>
          <p:nvPr/>
        </p:nvSpPr>
        <p:spPr bwMode="auto">
          <a:xfrm>
            <a:off x="163513" y="2079625"/>
            <a:ext cx="1778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600" b="1"/>
              <a:t>SalesForce CRM</a:t>
            </a:r>
          </a:p>
        </p:txBody>
      </p:sp>
      <p:sp>
        <p:nvSpPr>
          <p:cNvPr id="72" name="Rectangle 71"/>
          <p:cNvSpPr>
            <a:spLocks noChangeArrowheads="1"/>
          </p:cNvSpPr>
          <p:nvPr/>
        </p:nvSpPr>
        <p:spPr bwMode="auto">
          <a:xfrm>
            <a:off x="168275" y="2520950"/>
            <a:ext cx="17764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600" b="1"/>
              <a:t>LotusLive</a:t>
            </a:r>
          </a:p>
        </p:txBody>
      </p:sp>
      <p:sp>
        <p:nvSpPr>
          <p:cNvPr id="12304" name="TextBox 18"/>
          <p:cNvSpPr txBox="1">
            <a:spLocks noChangeArrowheads="1"/>
          </p:cNvSpPr>
          <p:nvPr/>
        </p:nvSpPr>
        <p:spPr bwMode="auto">
          <a:xfrm>
            <a:off x="457200" y="6400800"/>
            <a:ext cx="57086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900">
                <a:solidFill>
                  <a:schemeClr val="bg1"/>
                </a:solidFill>
              </a:rPr>
              <a:t>Adopted from: Effectively and Securely Using the Cloud Computing Paradigm by peter Mell, Tim Grance</a:t>
            </a:r>
          </a:p>
        </p:txBody>
      </p:sp>
    </p:spTree>
    <p:extLst>
      <p:ext uri="{BB962C8B-B14F-4D97-AF65-F5344CB8AC3E}">
        <p14:creationId xmlns:p14="http://schemas.microsoft.com/office/powerpoint/2010/main" val="2483392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circle(in)">
                                      <p:cBhvr>
                                        <p:cTn id="7" dur="500"/>
                                        <p:tgtEl>
                                          <p:spTgt spid="45"/>
                                        </p:tgtEl>
                                      </p:cBhvr>
                                    </p:animEffect>
                                  </p:childTnLst>
                                </p:cTn>
                              </p:par>
                              <p:par>
                                <p:cTn id="8" presetID="6" presetClass="entr" presetSubtype="16" fill="hold" nodeType="withEffect">
                                  <p:stCondLst>
                                    <p:cond delay="0"/>
                                  </p:stCondLst>
                                  <p:childTnLst>
                                    <p:set>
                                      <p:cBhvr>
                                        <p:cTn id="9" dur="1" fill="hold">
                                          <p:stCondLst>
                                            <p:cond delay="0"/>
                                          </p:stCondLst>
                                        </p:cTn>
                                        <p:tgtEl>
                                          <p:spTgt spid="2057"/>
                                        </p:tgtEl>
                                        <p:attrNameLst>
                                          <p:attrName>style.visibility</p:attrName>
                                        </p:attrNameLst>
                                      </p:cBhvr>
                                      <p:to>
                                        <p:strVal val="visible"/>
                                      </p:to>
                                    </p:set>
                                    <p:animEffect transition="in" filter="circle(in)">
                                      <p:cBhvr>
                                        <p:cTn id="10" dur="500"/>
                                        <p:tgtEl>
                                          <p:spTgt spid="2057"/>
                                        </p:tgtEl>
                                      </p:cBhvr>
                                    </p:animEffect>
                                  </p:childTnLst>
                                </p:cTn>
                              </p:par>
                              <p:par>
                                <p:cTn id="11" presetID="6" presetClass="entr" presetSubtype="16" fill="hold" nodeType="withEffect">
                                  <p:stCondLst>
                                    <p:cond delay="0"/>
                                  </p:stCondLst>
                                  <p:childTnLst>
                                    <p:set>
                                      <p:cBhvr>
                                        <p:cTn id="12" dur="1" fill="hold">
                                          <p:stCondLst>
                                            <p:cond delay="0"/>
                                          </p:stCondLst>
                                        </p:cTn>
                                        <p:tgtEl>
                                          <p:spTgt spid="2061"/>
                                        </p:tgtEl>
                                        <p:attrNameLst>
                                          <p:attrName>style.visibility</p:attrName>
                                        </p:attrNameLst>
                                      </p:cBhvr>
                                      <p:to>
                                        <p:strVal val="visible"/>
                                      </p:to>
                                    </p:set>
                                    <p:animEffect transition="in" filter="circle(in)">
                                      <p:cBhvr>
                                        <p:cTn id="13" dur="500"/>
                                        <p:tgtEl>
                                          <p:spTgt spid="2061"/>
                                        </p:tgtEl>
                                      </p:cBhvr>
                                    </p:animEffect>
                                  </p:childTnLst>
                                </p:cTn>
                              </p:par>
                              <p:par>
                                <p:cTn id="14" presetID="6" presetClass="entr" presetSubtype="16" fill="hold" nodeType="withEffect">
                                  <p:stCondLst>
                                    <p:cond delay="0"/>
                                  </p:stCondLst>
                                  <p:childTnLst>
                                    <p:set>
                                      <p:cBhvr>
                                        <p:cTn id="15" dur="1" fill="hold">
                                          <p:stCondLst>
                                            <p:cond delay="0"/>
                                          </p:stCondLst>
                                        </p:cTn>
                                        <p:tgtEl>
                                          <p:spTgt spid="2069"/>
                                        </p:tgtEl>
                                        <p:attrNameLst>
                                          <p:attrName>style.visibility</p:attrName>
                                        </p:attrNameLst>
                                      </p:cBhvr>
                                      <p:to>
                                        <p:strVal val="visible"/>
                                      </p:to>
                                    </p:set>
                                    <p:animEffect transition="in" filter="circle(in)">
                                      <p:cBhvr>
                                        <p:cTn id="16" dur="500"/>
                                        <p:tgtEl>
                                          <p:spTgt spid="20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circle(in)">
                                      <p:cBhvr>
                                        <p:cTn id="21" dur="500"/>
                                        <p:tgtEl>
                                          <p:spTgt spid="44"/>
                                        </p:tgtEl>
                                      </p:cBhvr>
                                    </p:animEffect>
                                  </p:childTnLst>
                                </p:cTn>
                              </p:par>
                              <p:par>
                                <p:cTn id="22" presetID="6" presetClass="entr" presetSubtype="16" fill="hold" nodeType="withEffect">
                                  <p:stCondLst>
                                    <p:cond delay="0"/>
                                  </p:stCondLst>
                                  <p:childTnLst>
                                    <p:set>
                                      <p:cBhvr>
                                        <p:cTn id="23" dur="1" fill="hold">
                                          <p:stCondLst>
                                            <p:cond delay="0"/>
                                          </p:stCondLst>
                                        </p:cTn>
                                        <p:tgtEl>
                                          <p:spTgt spid="2058"/>
                                        </p:tgtEl>
                                        <p:attrNameLst>
                                          <p:attrName>style.visibility</p:attrName>
                                        </p:attrNameLst>
                                      </p:cBhvr>
                                      <p:to>
                                        <p:strVal val="visible"/>
                                      </p:to>
                                    </p:set>
                                    <p:animEffect transition="in" filter="circle(in)">
                                      <p:cBhvr>
                                        <p:cTn id="24" dur="500"/>
                                        <p:tgtEl>
                                          <p:spTgt spid="2058"/>
                                        </p:tgtEl>
                                      </p:cBhvr>
                                    </p:animEffect>
                                  </p:childTnLst>
                                </p:cTn>
                              </p:par>
                              <p:par>
                                <p:cTn id="25" presetID="6" presetClass="entr" presetSubtype="16"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circle(in)">
                                      <p:cBhvr>
                                        <p:cTn id="27" dur="500"/>
                                        <p:tgtEl>
                                          <p:spTgt spid="50"/>
                                        </p:tgtEl>
                                      </p:cBhvr>
                                    </p:animEffect>
                                  </p:childTnLst>
                                </p:cTn>
                              </p:par>
                              <p:par>
                                <p:cTn id="28" presetID="6" presetClass="entr" presetSubtype="16" fill="hold" nodeType="withEffect">
                                  <p:stCondLst>
                                    <p:cond delay="0"/>
                                  </p:stCondLst>
                                  <p:childTnLst>
                                    <p:set>
                                      <p:cBhvr>
                                        <p:cTn id="29" dur="1" fill="hold">
                                          <p:stCondLst>
                                            <p:cond delay="0"/>
                                          </p:stCondLst>
                                        </p:cTn>
                                        <p:tgtEl>
                                          <p:spTgt spid="2073"/>
                                        </p:tgtEl>
                                        <p:attrNameLst>
                                          <p:attrName>style.visibility</p:attrName>
                                        </p:attrNameLst>
                                      </p:cBhvr>
                                      <p:to>
                                        <p:strVal val="visible"/>
                                      </p:to>
                                    </p:set>
                                    <p:animEffect transition="in" filter="circle(in)">
                                      <p:cBhvr>
                                        <p:cTn id="30" dur="500"/>
                                        <p:tgtEl>
                                          <p:spTgt spid="207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circle(in)">
                                      <p:cBhvr>
                                        <p:cTn id="35" dur="500"/>
                                        <p:tgtEl>
                                          <p:spTgt spid="43"/>
                                        </p:tgtEl>
                                      </p:cBhvr>
                                    </p:animEffect>
                                  </p:childTnLst>
                                </p:cTn>
                              </p:par>
                              <p:par>
                                <p:cTn id="36" presetID="6" presetClass="entr" presetSubtype="16" fill="hold" nodeType="withEffect">
                                  <p:stCondLst>
                                    <p:cond delay="0"/>
                                  </p:stCondLst>
                                  <p:childTnLst>
                                    <p:set>
                                      <p:cBhvr>
                                        <p:cTn id="37" dur="1" fill="hold">
                                          <p:stCondLst>
                                            <p:cond delay="0"/>
                                          </p:stCondLst>
                                        </p:cTn>
                                        <p:tgtEl>
                                          <p:spTgt spid="2059"/>
                                        </p:tgtEl>
                                        <p:attrNameLst>
                                          <p:attrName>style.visibility</p:attrName>
                                        </p:attrNameLst>
                                      </p:cBhvr>
                                      <p:to>
                                        <p:strVal val="visible"/>
                                      </p:to>
                                    </p:set>
                                    <p:animEffect transition="in" filter="circle(in)">
                                      <p:cBhvr>
                                        <p:cTn id="38" dur="500"/>
                                        <p:tgtEl>
                                          <p:spTgt spid="2059"/>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circle(in)">
                                      <p:cBhvr>
                                        <p:cTn id="41" dur="500"/>
                                        <p:tgtEl>
                                          <p:spTgt spid="51"/>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circle(in)">
                                      <p:cBhvr>
                                        <p:cTn id="4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51" grpId="0"/>
      <p:bldP spid="7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752600" y="76200"/>
            <a:ext cx="7239000" cy="1143000"/>
          </a:xfrm>
        </p:spPr>
        <p:txBody>
          <a:bodyPr/>
          <a:lstStyle/>
          <a:p>
            <a:pPr eaLnBrk="1" hangingPunct="1"/>
            <a:r>
              <a:rPr lang="en-US" altLang="en-US" dirty="0"/>
              <a:t>SaaS Maturity Model</a:t>
            </a:r>
          </a:p>
        </p:txBody>
      </p:sp>
      <p:sp>
        <p:nvSpPr>
          <p:cNvPr id="13315"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05D1263A-79ED-4A1D-922F-D58249F61B59}" type="slidenum">
              <a:rPr lang="en-US" altLang="en-US" sz="1200">
                <a:solidFill>
                  <a:schemeClr val="bg1"/>
                </a:solidFill>
              </a:rPr>
              <a:pPr/>
              <a:t>13</a:t>
            </a:fld>
            <a:endParaRPr lang="en-US" altLang="en-US" sz="1200">
              <a:solidFill>
                <a:schemeClr val="bg1"/>
              </a:solidFill>
            </a:endParaRPr>
          </a:p>
        </p:txBody>
      </p:sp>
      <p:sp>
        <p:nvSpPr>
          <p:cNvPr id="13316" name="TextBox 33"/>
          <p:cNvSpPr txBox="1">
            <a:spLocks noChangeArrowheads="1"/>
          </p:cNvSpPr>
          <p:nvPr/>
        </p:nvSpPr>
        <p:spPr bwMode="auto">
          <a:xfrm>
            <a:off x="1524000" y="6507163"/>
            <a:ext cx="65532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900"/>
              <a:t>Source: Frederick Chong and Gianpaolo Carraro, “Architectures Strategies for Catching the  Long Tail”</a:t>
            </a:r>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3538" y="1611313"/>
            <a:ext cx="19335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7425" y="1600200"/>
            <a:ext cx="20574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2425" y="3416300"/>
            <a:ext cx="19335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429000"/>
            <a:ext cx="2066925" cy="213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Content Placeholder 2"/>
          <p:cNvSpPr>
            <a:spLocks noGrp="1"/>
          </p:cNvSpPr>
          <p:nvPr>
            <p:ph idx="1"/>
          </p:nvPr>
        </p:nvSpPr>
        <p:spPr>
          <a:xfrm>
            <a:off x="304800" y="2667000"/>
            <a:ext cx="3276600" cy="646113"/>
          </a:xfrm>
        </p:spPr>
        <p:txBody>
          <a:bodyPr>
            <a:noAutofit/>
          </a:bodyPr>
          <a:lstStyle/>
          <a:p>
            <a:pPr marL="0" indent="0" eaLnBrk="1" fontAlgn="auto" hangingPunct="1">
              <a:spcBef>
                <a:spcPts val="0"/>
              </a:spcBef>
              <a:spcAft>
                <a:spcPts val="0"/>
              </a:spcAft>
              <a:buFontTx/>
              <a:buNone/>
              <a:defRPr/>
            </a:pPr>
            <a:r>
              <a:rPr lang="en-US" sz="2000" kern="0"/>
              <a:t>Level 2: Configurable per customer</a:t>
            </a:r>
            <a:endParaRPr lang="en-US" sz="2000" kern="0" dirty="0"/>
          </a:p>
        </p:txBody>
      </p:sp>
      <p:sp>
        <p:nvSpPr>
          <p:cNvPr id="22" name="Content Placeholder 2"/>
          <p:cNvSpPr txBox="1">
            <a:spLocks/>
          </p:cNvSpPr>
          <p:nvPr/>
        </p:nvSpPr>
        <p:spPr bwMode="auto">
          <a:xfrm>
            <a:off x="304800" y="3767138"/>
            <a:ext cx="3124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Bef>
                <a:spcPts val="0"/>
              </a:spcBef>
              <a:spcAft>
                <a:spcPts val="0"/>
              </a:spcAft>
              <a:buFontTx/>
              <a:buNone/>
              <a:defRPr/>
            </a:pPr>
            <a:r>
              <a:rPr lang="en-US" sz="2000" kern="0" dirty="0"/>
              <a:t>Level 3: configurable &amp; Multi-Tenant-Efficient</a:t>
            </a:r>
          </a:p>
        </p:txBody>
      </p:sp>
      <p:sp>
        <p:nvSpPr>
          <p:cNvPr id="24" name="Content Placeholder 2"/>
          <p:cNvSpPr txBox="1">
            <a:spLocks/>
          </p:cNvSpPr>
          <p:nvPr/>
        </p:nvSpPr>
        <p:spPr bwMode="auto">
          <a:xfrm>
            <a:off x="304800" y="1752600"/>
            <a:ext cx="312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Bef>
                <a:spcPts val="0"/>
              </a:spcBef>
              <a:spcAft>
                <a:spcPts val="0"/>
              </a:spcAft>
              <a:buFontTx/>
              <a:buNone/>
              <a:defRPr/>
            </a:pPr>
            <a:r>
              <a:rPr lang="en-US" sz="2000" kern="0" dirty="0"/>
              <a:t>Level 1: Ad-Hoc/Custom – One Instance per customer</a:t>
            </a:r>
          </a:p>
          <a:p>
            <a:pPr marL="0" indent="0" fontAlgn="auto">
              <a:spcBef>
                <a:spcPts val="0"/>
              </a:spcBef>
              <a:spcAft>
                <a:spcPts val="0"/>
              </a:spcAft>
              <a:buFontTx/>
              <a:buNone/>
              <a:defRPr/>
            </a:pPr>
            <a:endParaRPr lang="en-US" sz="1800" kern="0" dirty="0"/>
          </a:p>
        </p:txBody>
      </p:sp>
      <p:sp>
        <p:nvSpPr>
          <p:cNvPr id="23" name="Content Placeholder 2"/>
          <p:cNvSpPr txBox="1">
            <a:spLocks/>
          </p:cNvSpPr>
          <p:nvPr/>
        </p:nvSpPr>
        <p:spPr bwMode="auto">
          <a:xfrm>
            <a:off x="304800" y="4724400"/>
            <a:ext cx="3352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Bef>
                <a:spcPts val="0"/>
              </a:spcBef>
              <a:spcAft>
                <a:spcPts val="0"/>
              </a:spcAft>
              <a:buFontTx/>
              <a:buNone/>
              <a:defRPr/>
            </a:pPr>
            <a:r>
              <a:rPr lang="en-US" sz="2000" kern="0" dirty="0"/>
              <a:t>Level 4: Scalable, Configurable &amp; Multi-Tenant-Efficient</a:t>
            </a:r>
          </a:p>
        </p:txBody>
      </p:sp>
    </p:spTree>
    <p:extLst>
      <p:ext uri="{BB962C8B-B14F-4D97-AF65-F5344CB8AC3E}">
        <p14:creationId xmlns:p14="http://schemas.microsoft.com/office/powerpoint/2010/main" val="1564392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circle(in)">
                                      <p:cBhvr>
                                        <p:cTn id="7" dur="500"/>
                                        <p:tgtEl>
                                          <p:spTgt spid="6553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circle(in)">
                                      <p:cBhvr>
                                        <p:cTn id="10" dur="500"/>
                                        <p:tgtEl>
                                          <p:spTgt spid="24">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nodeType="clickEffect">
                                  <p:stCondLst>
                                    <p:cond delay="0"/>
                                  </p:stCondLst>
                                  <p:childTnLst>
                                    <p:set>
                                      <p:cBhvr>
                                        <p:cTn id="14" dur="1" fill="hold">
                                          <p:stCondLst>
                                            <p:cond delay="0"/>
                                          </p:stCondLst>
                                        </p:cTn>
                                        <p:tgtEl>
                                          <p:spTgt spid="65540"/>
                                        </p:tgtEl>
                                        <p:attrNameLst>
                                          <p:attrName>style.visibility</p:attrName>
                                        </p:attrNameLst>
                                      </p:cBhvr>
                                      <p:to>
                                        <p:strVal val="visible"/>
                                      </p:to>
                                    </p:set>
                                    <p:animEffect transition="in" filter="circle(in)">
                                      <p:cBhvr>
                                        <p:cTn id="15" dur="500"/>
                                        <p:tgtEl>
                                          <p:spTgt spid="65540"/>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21">
                                            <p:txEl>
                                              <p:pRg st="0" end="0"/>
                                            </p:txEl>
                                          </p:spTgt>
                                        </p:tgtEl>
                                        <p:attrNameLst>
                                          <p:attrName>style.visibility</p:attrName>
                                        </p:attrNameLst>
                                      </p:cBhvr>
                                      <p:to>
                                        <p:strVal val="visible"/>
                                      </p:to>
                                    </p:set>
                                    <p:animEffect transition="in" filter="circle(in)">
                                      <p:cBhvr>
                                        <p:cTn id="18" dur="500"/>
                                        <p:tgtEl>
                                          <p:spTgt spid="2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nodeType="clickEffect">
                                  <p:stCondLst>
                                    <p:cond delay="0"/>
                                  </p:stCondLst>
                                  <p:childTnLst>
                                    <p:set>
                                      <p:cBhvr>
                                        <p:cTn id="22" dur="1" fill="hold">
                                          <p:stCondLst>
                                            <p:cond delay="0"/>
                                          </p:stCondLst>
                                        </p:cTn>
                                        <p:tgtEl>
                                          <p:spTgt spid="65541"/>
                                        </p:tgtEl>
                                        <p:attrNameLst>
                                          <p:attrName>style.visibility</p:attrName>
                                        </p:attrNameLst>
                                      </p:cBhvr>
                                      <p:to>
                                        <p:strVal val="visible"/>
                                      </p:to>
                                    </p:set>
                                    <p:animEffect transition="in" filter="circle(in)">
                                      <p:cBhvr>
                                        <p:cTn id="23" dur="500"/>
                                        <p:tgtEl>
                                          <p:spTgt spid="65541"/>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22">
                                            <p:txEl>
                                              <p:pRg st="0" end="0"/>
                                            </p:txEl>
                                          </p:spTgt>
                                        </p:tgtEl>
                                        <p:attrNameLst>
                                          <p:attrName>style.visibility</p:attrName>
                                        </p:attrNameLst>
                                      </p:cBhvr>
                                      <p:to>
                                        <p:strVal val="visible"/>
                                      </p:to>
                                    </p:set>
                                    <p:animEffect transition="in" filter="circle(in)">
                                      <p:cBhvr>
                                        <p:cTn id="26" dur="500"/>
                                        <p:tgtEl>
                                          <p:spTgt spid="22">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6" presetClass="entr" presetSubtype="16" fill="hold" nodeType="clickEffect">
                                  <p:stCondLst>
                                    <p:cond delay="0"/>
                                  </p:stCondLst>
                                  <p:childTnLst>
                                    <p:set>
                                      <p:cBhvr>
                                        <p:cTn id="30" dur="1" fill="hold">
                                          <p:stCondLst>
                                            <p:cond delay="0"/>
                                          </p:stCondLst>
                                        </p:cTn>
                                        <p:tgtEl>
                                          <p:spTgt spid="65542"/>
                                        </p:tgtEl>
                                        <p:attrNameLst>
                                          <p:attrName>style.visibility</p:attrName>
                                        </p:attrNameLst>
                                      </p:cBhvr>
                                      <p:to>
                                        <p:strVal val="visible"/>
                                      </p:to>
                                    </p:set>
                                    <p:animEffect transition="in" filter="circle(in)">
                                      <p:cBhvr>
                                        <p:cTn id="31" dur="500"/>
                                        <p:tgtEl>
                                          <p:spTgt spid="65542"/>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3">
                                            <p:txEl>
                                              <p:pRg st="0" end="0"/>
                                            </p:txEl>
                                          </p:spTgt>
                                        </p:tgtEl>
                                        <p:attrNameLst>
                                          <p:attrName>style.visibility</p:attrName>
                                        </p:attrNameLst>
                                      </p:cBhvr>
                                      <p:to>
                                        <p:strVal val="visible"/>
                                      </p:to>
                                    </p:set>
                                    <p:animEffect transition="in" filter="circle(in)">
                                      <p:cBhvr>
                                        <p:cTn id="34"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2" grpId="0" build="p"/>
      <p:bldP spid="24" grpId="0" build="p"/>
      <p:bldP spid="2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t>Cloud Computing Definition</a:t>
            </a:r>
          </a:p>
        </p:txBody>
      </p:sp>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616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19545" y="76200"/>
            <a:ext cx="8472055" cy="1143000"/>
          </a:xfrm>
        </p:spPr>
        <p:txBody>
          <a:bodyPr/>
          <a:lstStyle/>
          <a:p>
            <a:pPr eaLnBrk="1" hangingPunct="1"/>
            <a:r>
              <a:rPr lang="en-US" altLang="en-US" dirty="0"/>
              <a:t>Basic Cloud Characteristics</a:t>
            </a:r>
            <a:endParaRPr lang="en-GB" altLang="en-US" dirty="0"/>
          </a:p>
        </p:txBody>
      </p:sp>
      <p:sp>
        <p:nvSpPr>
          <p:cNvPr id="16387" name="Content Placeholder 2"/>
          <p:cNvSpPr>
            <a:spLocks noGrp="1"/>
          </p:cNvSpPr>
          <p:nvPr>
            <p:ph idx="1"/>
          </p:nvPr>
        </p:nvSpPr>
        <p:spPr>
          <a:xfrm>
            <a:off x="519545" y="1717963"/>
            <a:ext cx="8229600" cy="4830763"/>
          </a:xfrm>
        </p:spPr>
        <p:txBody>
          <a:bodyPr/>
          <a:lstStyle/>
          <a:p>
            <a:pPr eaLnBrk="1" hangingPunct="1"/>
            <a:r>
              <a:rPr lang="en-US" altLang="en-US" sz="2800" dirty="0"/>
              <a:t>The “</a:t>
            </a:r>
            <a:r>
              <a:rPr lang="en-US" altLang="en-US" sz="2800" b="1" dirty="0"/>
              <a:t>no-need-to-know</a:t>
            </a:r>
            <a:r>
              <a:rPr lang="en-US" altLang="en-US" sz="2800" dirty="0"/>
              <a:t>” in terms of the underlying details of infrastructure, applications interface with the infrastructure via the APIs.</a:t>
            </a:r>
          </a:p>
          <a:p>
            <a:pPr eaLnBrk="1" hangingPunct="1"/>
            <a:r>
              <a:rPr lang="en-US" altLang="en-US" sz="2800" dirty="0"/>
              <a:t>The “</a:t>
            </a:r>
            <a:r>
              <a:rPr lang="en-US" altLang="en-US" sz="2800" b="1" dirty="0"/>
              <a:t>flexibility and elasticity</a:t>
            </a:r>
            <a:r>
              <a:rPr lang="en-US" altLang="en-US" sz="2800" dirty="0"/>
              <a:t>” allows these systems to scale up and down at will</a:t>
            </a:r>
          </a:p>
          <a:p>
            <a:pPr lvl="1" eaLnBrk="1" hangingPunct="1"/>
            <a:r>
              <a:rPr lang="en-US" altLang="en-US" sz="2400" dirty="0" err="1"/>
              <a:t>utilising</a:t>
            </a:r>
            <a:r>
              <a:rPr lang="en-US" altLang="en-US" sz="2400" dirty="0"/>
              <a:t> the resources of all kinds</a:t>
            </a:r>
          </a:p>
          <a:p>
            <a:pPr lvl="2" eaLnBrk="1" hangingPunct="1"/>
            <a:r>
              <a:rPr lang="en-US" altLang="en-US" sz="2000" dirty="0"/>
              <a:t>CPU, storage, server capacity, load balancing, and databases</a:t>
            </a:r>
          </a:p>
          <a:p>
            <a:pPr eaLnBrk="1" hangingPunct="1"/>
            <a:r>
              <a:rPr lang="en-US" altLang="en-US" sz="2800" dirty="0"/>
              <a:t>The “</a:t>
            </a:r>
            <a:r>
              <a:rPr lang="en-US" altLang="en-US" sz="2800" b="1" dirty="0"/>
              <a:t>pay as much as used and needed</a:t>
            </a:r>
            <a:r>
              <a:rPr lang="en-US" altLang="en-US" sz="2800" dirty="0"/>
              <a:t>” type of utility computing and the “</a:t>
            </a:r>
            <a:r>
              <a:rPr lang="en-US" altLang="en-US" sz="2800" b="1" dirty="0"/>
              <a:t>always on!, anywhere and any place</a:t>
            </a:r>
            <a:r>
              <a:rPr lang="en-US" altLang="en-US" sz="2800" dirty="0"/>
              <a:t>” type of network-based computing.</a:t>
            </a:r>
          </a:p>
        </p:txBody>
      </p:sp>
      <p:sp>
        <p:nvSpPr>
          <p:cNvPr id="16388"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3D0F6674-9845-4D8A-8364-EF2B2F4A2D60}" type="slidenum">
              <a:rPr lang="en-GB" altLang="en-US" sz="1200">
                <a:solidFill>
                  <a:schemeClr val="bg1"/>
                </a:solidFill>
              </a:rPr>
              <a:pPr/>
              <a:t>15</a:t>
            </a:fld>
            <a:endParaRPr lang="en-GB" altLang="en-US" sz="1200">
              <a:solidFill>
                <a:schemeClr val="bg1"/>
              </a:solidFill>
            </a:endParaRPr>
          </a:p>
        </p:txBody>
      </p:sp>
    </p:spTree>
    <p:extLst>
      <p:ext uri="{BB962C8B-B14F-4D97-AF65-F5344CB8AC3E}">
        <p14:creationId xmlns:p14="http://schemas.microsoft.com/office/powerpoint/2010/main" val="267195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wipe(down)">
                                      <p:cBhvr>
                                        <p:cTn id="7" dur="500"/>
                                        <p:tgtEl>
                                          <p:spTgt spid="16387">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387">
                                            <p:txEl>
                                              <p:pRg st="2" end="2"/>
                                            </p:txEl>
                                          </p:spTgt>
                                        </p:tgtEl>
                                        <p:attrNameLst>
                                          <p:attrName>style.visibility</p:attrName>
                                        </p:attrNameLst>
                                      </p:cBhvr>
                                      <p:to>
                                        <p:strVal val="visible"/>
                                      </p:to>
                                    </p:set>
                                    <p:animEffect transition="in" filter="wipe(down)">
                                      <p:cBhvr>
                                        <p:cTn id="10" dur="500"/>
                                        <p:tgtEl>
                                          <p:spTgt spid="16387">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animEffect transition="in" filter="wipe(down)">
                                      <p:cBhvr>
                                        <p:cTn id="13" dur="500"/>
                                        <p:tgtEl>
                                          <p:spTgt spid="1638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6387">
                                            <p:txEl>
                                              <p:pRg st="4" end="4"/>
                                            </p:txEl>
                                          </p:spTgt>
                                        </p:tgtEl>
                                        <p:attrNameLst>
                                          <p:attrName>style.visibility</p:attrName>
                                        </p:attrNameLst>
                                      </p:cBhvr>
                                      <p:to>
                                        <p:strVal val="visible"/>
                                      </p:to>
                                    </p:set>
                                    <p:animEffect transition="in" filter="wipe(down)">
                                      <p:cBhvr>
                                        <p:cTn id="18" dur="5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p:cNvSpPr>
            <a:spLocks noGrp="1"/>
          </p:cNvSpPr>
          <p:nvPr>
            <p:ph type="title"/>
          </p:nvPr>
        </p:nvSpPr>
        <p:spPr>
          <a:xfrm>
            <a:off x="685800" y="12492"/>
            <a:ext cx="7239000" cy="1143000"/>
          </a:xfrm>
        </p:spPr>
        <p:txBody>
          <a:bodyPr/>
          <a:lstStyle/>
          <a:p>
            <a:pPr eaLnBrk="1" hangingPunct="1"/>
            <a:r>
              <a:rPr lang="en-GB" altLang="en-US" dirty="0"/>
              <a:t>Software as a Service (SaaS)</a:t>
            </a:r>
          </a:p>
        </p:txBody>
      </p:sp>
      <p:sp>
        <p:nvSpPr>
          <p:cNvPr id="18435" name="Content Placeholder 2"/>
          <p:cNvSpPr>
            <a:spLocks noGrp="1"/>
          </p:cNvSpPr>
          <p:nvPr>
            <p:ph idx="1"/>
          </p:nvPr>
        </p:nvSpPr>
        <p:spPr>
          <a:xfrm>
            <a:off x="561109" y="1535401"/>
            <a:ext cx="8229600" cy="4830763"/>
          </a:xfrm>
        </p:spPr>
        <p:txBody>
          <a:bodyPr/>
          <a:lstStyle/>
          <a:p>
            <a:pPr eaLnBrk="1" hangingPunct="1"/>
            <a:r>
              <a:rPr lang="en-GB" altLang="en-US" sz="2800" dirty="0"/>
              <a:t>SaaS is a model of software deployment where an application is hosted as a service provided to customers across the Internet. </a:t>
            </a:r>
          </a:p>
          <a:p>
            <a:pPr eaLnBrk="1" hangingPunct="1"/>
            <a:r>
              <a:rPr lang="en-GB" altLang="en-US" sz="2800" dirty="0" err="1"/>
              <a:t>Saas</a:t>
            </a:r>
            <a:r>
              <a:rPr lang="en-GB" altLang="en-US" sz="2800" dirty="0"/>
              <a:t> alleviates the burden of software maintenance/support</a:t>
            </a:r>
          </a:p>
          <a:p>
            <a:pPr lvl="1" eaLnBrk="1" hangingPunct="1"/>
            <a:r>
              <a:rPr lang="en-GB" altLang="en-US" sz="2400" dirty="0"/>
              <a:t>but users relinquish control over software versions and requirements.</a:t>
            </a:r>
          </a:p>
          <a:p>
            <a:pPr eaLnBrk="1" hangingPunct="1"/>
            <a:r>
              <a:rPr lang="en-GB" altLang="en-US" sz="2800" dirty="0"/>
              <a:t>Terms that are used in this sphere include </a:t>
            </a:r>
          </a:p>
          <a:p>
            <a:pPr lvl="1" eaLnBrk="1" hangingPunct="1"/>
            <a:r>
              <a:rPr lang="en-GB" altLang="en-US" sz="2400" b="1" dirty="0"/>
              <a:t>Platform as a Servic</a:t>
            </a:r>
            <a:r>
              <a:rPr lang="en-GB" altLang="en-US" sz="2400" dirty="0"/>
              <a:t>e (PaaS) and </a:t>
            </a:r>
          </a:p>
          <a:p>
            <a:pPr lvl="1" eaLnBrk="1" hangingPunct="1"/>
            <a:r>
              <a:rPr lang="en-GB" altLang="en-US" sz="2400" b="1" dirty="0"/>
              <a:t>Infrastructure as a Service </a:t>
            </a:r>
            <a:r>
              <a:rPr lang="en-GB" altLang="en-US" sz="2400" dirty="0"/>
              <a:t>(IaaS)</a:t>
            </a:r>
          </a:p>
          <a:p>
            <a:pPr eaLnBrk="1" hangingPunct="1"/>
            <a:endParaRPr lang="en-GB" altLang="en-US" sz="2800" dirty="0"/>
          </a:p>
        </p:txBody>
      </p:sp>
      <p:sp>
        <p:nvSpPr>
          <p:cNvPr id="18436"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2EB23D74-BA72-4213-A42B-03EAC5BF30BC}" type="slidenum">
              <a:rPr lang="en-GB" altLang="en-US" sz="1200">
                <a:solidFill>
                  <a:schemeClr val="bg1"/>
                </a:solidFill>
              </a:rPr>
              <a:pPr/>
              <a:t>16</a:t>
            </a:fld>
            <a:endParaRPr lang="en-GB" altLang="en-US" sz="1200">
              <a:solidFill>
                <a:schemeClr val="bg1"/>
              </a:solidFill>
            </a:endParaRPr>
          </a:p>
        </p:txBody>
      </p:sp>
    </p:spTree>
    <p:extLst>
      <p:ext uri="{BB962C8B-B14F-4D97-AF65-F5344CB8AC3E}">
        <p14:creationId xmlns:p14="http://schemas.microsoft.com/office/powerpoint/2010/main" val="2385466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Shared Responsibility Model</a:t>
            </a:r>
          </a:p>
        </p:txBody>
      </p:sp>
      <p:sp>
        <p:nvSpPr>
          <p:cNvPr id="3" name="Content Placeholder 2"/>
          <p:cNvSpPr>
            <a:spLocks noGrp="1"/>
          </p:cNvSpPr>
          <p:nvPr>
            <p:ph sz="quarter" idx="1"/>
          </p:nvPr>
        </p:nvSpPr>
        <p:spPr/>
        <p:txBody>
          <a:bodyPr/>
          <a:lstStyle/>
          <a:p>
            <a:endParaRPr lang="en-US"/>
          </a:p>
        </p:txBody>
      </p:sp>
      <p:pic>
        <p:nvPicPr>
          <p:cNvPr id="1026" name="Picture 2" descr="Shared Responsibility Model - Amazon Web Services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 y="1219199"/>
            <a:ext cx="9144000" cy="5681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915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a:t>The Total Cost of Ownership for Cloud</a:t>
            </a:r>
          </a:p>
        </p:txBody>
      </p:sp>
      <p:pic>
        <p:nvPicPr>
          <p:cNvPr id="3074" name="Picture 2" descr="https://149532129.v2.pressablecdn.com/wp-content/uploads/2016/03/cloudTCO-689x4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1"/>
            <a:ext cx="9067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07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85800" y="0"/>
            <a:ext cx="7239000" cy="1143000"/>
          </a:xfrm>
        </p:spPr>
        <p:txBody>
          <a:bodyPr/>
          <a:lstStyle/>
          <a:p>
            <a:pPr eaLnBrk="1" hangingPunct="1"/>
            <a:r>
              <a:rPr lang="en-US" altLang="en-US" sz="3600" dirty="0"/>
              <a:t>What is the purpose and benefits?</a:t>
            </a:r>
            <a:endParaRPr lang="en-GB" altLang="en-US" sz="3600" dirty="0"/>
          </a:p>
        </p:txBody>
      </p:sp>
      <p:sp>
        <p:nvSpPr>
          <p:cNvPr id="22531" name="Content Placeholder 2"/>
          <p:cNvSpPr>
            <a:spLocks noGrp="1"/>
          </p:cNvSpPr>
          <p:nvPr>
            <p:ph idx="1"/>
          </p:nvPr>
        </p:nvSpPr>
        <p:spPr>
          <a:xfrm>
            <a:off x="304800" y="1600199"/>
            <a:ext cx="8229600" cy="4830763"/>
          </a:xfrm>
        </p:spPr>
        <p:txBody>
          <a:bodyPr>
            <a:normAutofit lnSpcReduction="10000"/>
          </a:bodyPr>
          <a:lstStyle/>
          <a:p>
            <a:pPr eaLnBrk="1" hangingPunct="1"/>
            <a:r>
              <a:rPr lang="en-US" altLang="en-US" sz="2800" dirty="0"/>
              <a:t>Cloud computing enables companies and applications, which are system infrastructure dependent, to be </a:t>
            </a:r>
            <a:r>
              <a:rPr lang="en-US" altLang="en-US" sz="2800" dirty="0">
                <a:solidFill>
                  <a:srgbClr val="FF0000"/>
                </a:solidFill>
              </a:rPr>
              <a:t>infrastructure-less.</a:t>
            </a:r>
          </a:p>
          <a:p>
            <a:pPr eaLnBrk="1" hangingPunct="1"/>
            <a:r>
              <a:rPr lang="en-US" altLang="en-US" sz="2800" dirty="0"/>
              <a:t>By using the Cloud infrastructure on “</a:t>
            </a:r>
            <a:r>
              <a:rPr lang="en-US" altLang="en-US" sz="2800" dirty="0">
                <a:solidFill>
                  <a:srgbClr val="FF0000"/>
                </a:solidFill>
              </a:rPr>
              <a:t>pay as used and on demand</a:t>
            </a:r>
            <a:r>
              <a:rPr lang="en-US" altLang="en-US" sz="2800" dirty="0"/>
              <a:t>”, all of us can save in capital and operational investment!</a:t>
            </a:r>
          </a:p>
          <a:p>
            <a:pPr eaLnBrk="1" hangingPunct="1"/>
            <a:r>
              <a:rPr lang="en-US" altLang="en-US" sz="2800" dirty="0"/>
              <a:t>Clients can:</a:t>
            </a:r>
          </a:p>
          <a:p>
            <a:pPr lvl="1" eaLnBrk="1" hangingPunct="1"/>
            <a:r>
              <a:rPr lang="en-US" altLang="en-US" sz="2400" dirty="0"/>
              <a:t>Put their data on the </a:t>
            </a:r>
            <a:r>
              <a:rPr lang="en-US" altLang="en-US" sz="2400" dirty="0">
                <a:solidFill>
                  <a:srgbClr val="FF0000"/>
                </a:solidFill>
              </a:rPr>
              <a:t>platform instead of on their own </a:t>
            </a:r>
            <a:r>
              <a:rPr lang="en-US" altLang="en-US" sz="2400" dirty="0"/>
              <a:t>desktop PCs and/or on their own servers.</a:t>
            </a:r>
          </a:p>
          <a:p>
            <a:pPr lvl="1" eaLnBrk="1" hangingPunct="1"/>
            <a:r>
              <a:rPr lang="en-US" altLang="en-US" sz="2400" dirty="0"/>
              <a:t>They can put their </a:t>
            </a:r>
            <a:r>
              <a:rPr lang="en-US" altLang="en-US" sz="2400" dirty="0">
                <a:solidFill>
                  <a:srgbClr val="FF0000"/>
                </a:solidFill>
              </a:rPr>
              <a:t>applications on the cloud</a:t>
            </a:r>
            <a:r>
              <a:rPr lang="en-US" altLang="en-US" sz="2400" dirty="0"/>
              <a:t> and use the servers within the cloud to do processing and data manipulations etc. </a:t>
            </a:r>
          </a:p>
        </p:txBody>
      </p:sp>
      <p:sp>
        <p:nvSpPr>
          <p:cNvPr id="22532"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82FA4CD0-BBE7-4C0C-AD57-E073D399ECBB}" type="slidenum">
              <a:rPr lang="en-GB" altLang="en-US" sz="1200">
                <a:solidFill>
                  <a:schemeClr val="bg1"/>
                </a:solidFill>
              </a:rPr>
              <a:pPr/>
              <a:t>19</a:t>
            </a:fld>
            <a:endParaRPr lang="en-GB" altLang="en-US" sz="1200">
              <a:solidFill>
                <a:schemeClr val="bg1"/>
              </a:solidFill>
            </a:endParaRPr>
          </a:p>
        </p:txBody>
      </p:sp>
    </p:spTree>
    <p:extLst>
      <p:ext uri="{BB962C8B-B14F-4D97-AF65-F5344CB8AC3E}">
        <p14:creationId xmlns:p14="http://schemas.microsoft.com/office/powerpoint/2010/main" val="4773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barn(inVertical)">
                                      <p:cBhvr>
                                        <p:cTn id="7" dur="500"/>
                                        <p:tgtEl>
                                          <p:spTgt spid="225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fade">
                                      <p:cBhvr>
                                        <p:cTn id="12" dur="1000"/>
                                        <p:tgtEl>
                                          <p:spTgt spid="22531">
                                            <p:txEl>
                                              <p:pRg st="2" end="2"/>
                                            </p:txEl>
                                          </p:spTgt>
                                        </p:tgtEl>
                                      </p:cBhvr>
                                    </p:animEffect>
                                    <p:anim calcmode="lin" valueType="num">
                                      <p:cBhvr>
                                        <p:cTn id="13" dur="10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2531">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Effect transition="in" filter="fade">
                                      <p:cBhvr>
                                        <p:cTn id="17" dur="1000"/>
                                        <p:tgtEl>
                                          <p:spTgt spid="22531">
                                            <p:txEl>
                                              <p:pRg st="3" end="3"/>
                                            </p:txEl>
                                          </p:spTgt>
                                        </p:tgtEl>
                                      </p:cBhvr>
                                    </p:animEffect>
                                    <p:anim calcmode="lin" valueType="num">
                                      <p:cBhvr>
                                        <p:cTn id="18" dur="10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2531">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531">
                                            <p:txEl>
                                              <p:pRg st="4" end="4"/>
                                            </p:txEl>
                                          </p:spTgt>
                                        </p:tgtEl>
                                        <p:attrNameLst>
                                          <p:attrName>style.visibility</p:attrName>
                                        </p:attrNameLst>
                                      </p:cBhvr>
                                      <p:to>
                                        <p:strVal val="visible"/>
                                      </p:to>
                                    </p:set>
                                    <p:animEffect transition="in" filter="fade">
                                      <p:cBhvr>
                                        <p:cTn id="22" dur="1000"/>
                                        <p:tgtEl>
                                          <p:spTgt spid="22531">
                                            <p:txEl>
                                              <p:pRg st="4" end="4"/>
                                            </p:txEl>
                                          </p:spTgt>
                                        </p:tgtEl>
                                      </p:cBhvr>
                                    </p:animEffect>
                                    <p:anim calcmode="lin" valueType="num">
                                      <p:cBhvr>
                                        <p:cTn id="23" dur="10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253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3771728996"/>
              </p:ext>
            </p:extLst>
          </p:nvPr>
        </p:nvGraphicFramePr>
        <p:xfrm>
          <a:off x="612775" y="1600200"/>
          <a:ext cx="81534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77260" y="76200"/>
            <a:ext cx="8514340" cy="1143000"/>
          </a:xfrm>
        </p:spPr>
        <p:txBody>
          <a:bodyPr/>
          <a:lstStyle/>
          <a:p>
            <a:pPr eaLnBrk="1" hangingPunct="1"/>
            <a:r>
              <a:rPr lang="en-US" altLang="en-US" sz="4000" dirty="0"/>
              <a:t>Advantages of Cloud Computing</a:t>
            </a:r>
            <a:endParaRPr lang="en-GB" altLang="en-US" sz="4000" dirty="0"/>
          </a:p>
        </p:txBody>
      </p:sp>
      <p:sp>
        <p:nvSpPr>
          <p:cNvPr id="32771" name="Content Placeholder 2"/>
          <p:cNvSpPr>
            <a:spLocks noGrp="1"/>
          </p:cNvSpPr>
          <p:nvPr>
            <p:ph idx="1"/>
          </p:nvPr>
        </p:nvSpPr>
        <p:spPr>
          <a:xfrm>
            <a:off x="477260" y="1782762"/>
            <a:ext cx="8507413" cy="4830763"/>
          </a:xfrm>
        </p:spPr>
        <p:txBody>
          <a:bodyPr>
            <a:normAutofit fontScale="85000" lnSpcReduction="20000"/>
          </a:bodyPr>
          <a:lstStyle/>
          <a:p>
            <a:r>
              <a:rPr lang="en-US" altLang="en-US" sz="2800" dirty="0"/>
              <a:t>Trade capital expense for variable expense: </a:t>
            </a:r>
            <a:r>
              <a:rPr lang="en-US" dirty="0"/>
              <a:t>pay only when you consume computing resources, and pay only for how much you consume.</a:t>
            </a:r>
            <a:endParaRPr lang="en-US" altLang="en-US" sz="2800" dirty="0"/>
          </a:p>
          <a:p>
            <a:r>
              <a:rPr lang="en-US" altLang="en-US" sz="2800" dirty="0"/>
              <a:t>Benefit from massive economies of scale: </a:t>
            </a:r>
            <a:r>
              <a:rPr lang="en-US" dirty="0"/>
              <a:t>lower variable cost.</a:t>
            </a:r>
          </a:p>
          <a:p>
            <a:r>
              <a:rPr lang="en-US" altLang="en-US" sz="2800" dirty="0"/>
              <a:t>Stop guessing capacity</a:t>
            </a:r>
          </a:p>
          <a:p>
            <a:r>
              <a:rPr lang="en-US" altLang="en-US" sz="2800" dirty="0"/>
              <a:t>Increase speed and agility .</a:t>
            </a:r>
          </a:p>
          <a:p>
            <a:r>
              <a:rPr lang="en-US" altLang="en-US" sz="2800" dirty="0"/>
              <a:t>Stop spending money running and maintaining data centers.</a:t>
            </a:r>
          </a:p>
          <a:p>
            <a:r>
              <a:rPr lang="en-US" altLang="en-US" sz="2800" dirty="0"/>
              <a:t>Go global in minutes. </a:t>
            </a:r>
          </a:p>
          <a:p>
            <a:r>
              <a:rPr lang="en-US" altLang="en-US" sz="2800" dirty="0"/>
              <a:t>Improved performance.</a:t>
            </a:r>
          </a:p>
          <a:p>
            <a:r>
              <a:rPr lang="en-US" altLang="en-US" sz="2800" dirty="0"/>
              <a:t>Reduced software costs</a:t>
            </a:r>
          </a:p>
          <a:p>
            <a:r>
              <a:rPr lang="en-US" altLang="en-US" sz="2800" dirty="0"/>
              <a:t>Unlimited storage capacity.</a:t>
            </a:r>
          </a:p>
          <a:p>
            <a:r>
              <a:rPr lang="en-US" altLang="en-US" sz="2800" dirty="0"/>
              <a:t>Latest version availability.</a:t>
            </a:r>
          </a:p>
          <a:p>
            <a:endParaRPr lang="en-US" altLang="en-US" sz="2800" dirty="0"/>
          </a:p>
          <a:p>
            <a:endParaRPr lang="en-US" altLang="en-US" sz="2800" dirty="0"/>
          </a:p>
          <a:p>
            <a:endParaRPr lang="en-US" altLang="en-US" sz="2800" dirty="0"/>
          </a:p>
          <a:p>
            <a:endParaRPr lang="en-US" altLang="en-US" sz="2800" dirty="0"/>
          </a:p>
          <a:p>
            <a:pPr eaLnBrk="1" hangingPunct="1"/>
            <a:endParaRPr lang="en-US" altLang="en-US" sz="2800" dirty="0"/>
          </a:p>
        </p:txBody>
      </p:sp>
      <p:sp>
        <p:nvSpPr>
          <p:cNvPr id="32772"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E9EDE5C2-D4A1-492B-8DCD-8870E14BF089}" type="slidenum">
              <a:rPr lang="en-GB" altLang="en-US" sz="1200">
                <a:solidFill>
                  <a:schemeClr val="bg1"/>
                </a:solidFill>
              </a:rPr>
              <a:pPr/>
              <a:t>20</a:t>
            </a:fld>
            <a:endParaRPr lang="en-GB" altLang="en-US" sz="1200">
              <a:solidFill>
                <a:schemeClr val="bg1"/>
              </a:solidFill>
            </a:endParaRPr>
          </a:p>
        </p:txBody>
      </p:sp>
    </p:spTree>
    <p:extLst>
      <p:ext uri="{BB962C8B-B14F-4D97-AF65-F5344CB8AC3E}">
        <p14:creationId xmlns:p14="http://schemas.microsoft.com/office/powerpoint/2010/main" val="180412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Effect transition="in" filter="fade">
                                      <p:cBhvr>
                                        <p:cTn id="7" dur="1000"/>
                                        <p:tgtEl>
                                          <p:spTgt spid="32771">
                                            <p:txEl>
                                              <p:pRg st="2" end="2"/>
                                            </p:txEl>
                                          </p:spTgt>
                                        </p:tgtEl>
                                      </p:cBhvr>
                                    </p:animEffect>
                                    <p:anim calcmode="lin" valueType="num">
                                      <p:cBhvr>
                                        <p:cTn id="8" dur="10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2771">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2771">
                                            <p:txEl>
                                              <p:pRg st="3" end="3"/>
                                            </p:txEl>
                                          </p:spTgt>
                                        </p:tgtEl>
                                        <p:attrNameLst>
                                          <p:attrName>style.visibility</p:attrName>
                                        </p:attrNameLst>
                                      </p:cBhvr>
                                      <p:to>
                                        <p:strVal val="visible"/>
                                      </p:to>
                                    </p:set>
                                    <p:animEffect transition="in" filter="fade">
                                      <p:cBhvr>
                                        <p:cTn id="12" dur="1000"/>
                                        <p:tgtEl>
                                          <p:spTgt spid="32771">
                                            <p:txEl>
                                              <p:pRg st="3" end="3"/>
                                            </p:txEl>
                                          </p:spTgt>
                                        </p:tgtEl>
                                      </p:cBhvr>
                                    </p:animEffect>
                                    <p:anim calcmode="lin" valueType="num">
                                      <p:cBhvr>
                                        <p:cTn id="13" dur="10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2771">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2771">
                                            <p:txEl>
                                              <p:pRg st="4" end="4"/>
                                            </p:txEl>
                                          </p:spTgt>
                                        </p:tgtEl>
                                        <p:attrNameLst>
                                          <p:attrName>style.visibility</p:attrName>
                                        </p:attrNameLst>
                                      </p:cBhvr>
                                      <p:to>
                                        <p:strVal val="visible"/>
                                      </p:to>
                                    </p:set>
                                    <p:animEffect transition="in" filter="fade">
                                      <p:cBhvr>
                                        <p:cTn id="17" dur="1000"/>
                                        <p:tgtEl>
                                          <p:spTgt spid="32771">
                                            <p:txEl>
                                              <p:pRg st="4" end="4"/>
                                            </p:txEl>
                                          </p:spTgt>
                                        </p:tgtEl>
                                      </p:cBhvr>
                                    </p:animEffect>
                                    <p:anim calcmode="lin" valueType="num">
                                      <p:cBhvr>
                                        <p:cTn id="18" dur="10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2771">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2771">
                                            <p:txEl>
                                              <p:pRg st="5" end="5"/>
                                            </p:txEl>
                                          </p:spTgt>
                                        </p:tgtEl>
                                        <p:attrNameLst>
                                          <p:attrName>style.visibility</p:attrName>
                                        </p:attrNameLst>
                                      </p:cBhvr>
                                      <p:to>
                                        <p:strVal val="visible"/>
                                      </p:to>
                                    </p:set>
                                    <p:animEffect transition="in" filter="fade">
                                      <p:cBhvr>
                                        <p:cTn id="22" dur="1000"/>
                                        <p:tgtEl>
                                          <p:spTgt spid="32771">
                                            <p:txEl>
                                              <p:pRg st="5" end="5"/>
                                            </p:txEl>
                                          </p:spTgt>
                                        </p:tgtEl>
                                      </p:cBhvr>
                                    </p:animEffect>
                                    <p:anim calcmode="lin" valueType="num">
                                      <p:cBhvr>
                                        <p:cTn id="23" dur="10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2771">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2771">
                                            <p:txEl>
                                              <p:pRg st="6" end="6"/>
                                            </p:txEl>
                                          </p:spTgt>
                                        </p:tgtEl>
                                        <p:attrNameLst>
                                          <p:attrName>style.visibility</p:attrName>
                                        </p:attrNameLst>
                                      </p:cBhvr>
                                      <p:to>
                                        <p:strVal val="visible"/>
                                      </p:to>
                                    </p:set>
                                    <p:animEffect transition="in" filter="fade">
                                      <p:cBhvr>
                                        <p:cTn id="27" dur="1000"/>
                                        <p:tgtEl>
                                          <p:spTgt spid="32771">
                                            <p:txEl>
                                              <p:pRg st="6" end="6"/>
                                            </p:txEl>
                                          </p:spTgt>
                                        </p:tgtEl>
                                      </p:cBhvr>
                                    </p:animEffect>
                                    <p:anim calcmode="lin" valueType="num">
                                      <p:cBhvr>
                                        <p:cTn id="28" dur="1000" fill="hold"/>
                                        <p:tgtEl>
                                          <p:spTgt spid="32771">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2771">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2771">
                                            <p:txEl>
                                              <p:pRg st="7" end="7"/>
                                            </p:txEl>
                                          </p:spTgt>
                                        </p:tgtEl>
                                        <p:attrNameLst>
                                          <p:attrName>style.visibility</p:attrName>
                                        </p:attrNameLst>
                                      </p:cBhvr>
                                      <p:to>
                                        <p:strVal val="visible"/>
                                      </p:to>
                                    </p:set>
                                    <p:animEffect transition="in" filter="fade">
                                      <p:cBhvr>
                                        <p:cTn id="32" dur="1000"/>
                                        <p:tgtEl>
                                          <p:spTgt spid="32771">
                                            <p:txEl>
                                              <p:pRg st="7" end="7"/>
                                            </p:txEl>
                                          </p:spTgt>
                                        </p:tgtEl>
                                      </p:cBhvr>
                                    </p:animEffect>
                                    <p:anim calcmode="lin" valueType="num">
                                      <p:cBhvr>
                                        <p:cTn id="33" dur="1000" fill="hold"/>
                                        <p:tgtEl>
                                          <p:spTgt spid="32771">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2771">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2771">
                                            <p:txEl>
                                              <p:pRg st="8" end="8"/>
                                            </p:txEl>
                                          </p:spTgt>
                                        </p:tgtEl>
                                        <p:attrNameLst>
                                          <p:attrName>style.visibility</p:attrName>
                                        </p:attrNameLst>
                                      </p:cBhvr>
                                      <p:to>
                                        <p:strVal val="visible"/>
                                      </p:to>
                                    </p:set>
                                    <p:animEffect transition="in" filter="fade">
                                      <p:cBhvr>
                                        <p:cTn id="37" dur="1000"/>
                                        <p:tgtEl>
                                          <p:spTgt spid="32771">
                                            <p:txEl>
                                              <p:pRg st="8" end="8"/>
                                            </p:txEl>
                                          </p:spTgt>
                                        </p:tgtEl>
                                      </p:cBhvr>
                                    </p:animEffect>
                                    <p:anim calcmode="lin" valueType="num">
                                      <p:cBhvr>
                                        <p:cTn id="38" dur="1000" fill="hold"/>
                                        <p:tgtEl>
                                          <p:spTgt spid="32771">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32771">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2771">
                                            <p:txEl>
                                              <p:pRg st="9" end="9"/>
                                            </p:txEl>
                                          </p:spTgt>
                                        </p:tgtEl>
                                        <p:attrNameLst>
                                          <p:attrName>style.visibility</p:attrName>
                                        </p:attrNameLst>
                                      </p:cBhvr>
                                      <p:to>
                                        <p:strVal val="visible"/>
                                      </p:to>
                                    </p:set>
                                    <p:animEffect transition="in" filter="fade">
                                      <p:cBhvr>
                                        <p:cTn id="42" dur="1000"/>
                                        <p:tgtEl>
                                          <p:spTgt spid="32771">
                                            <p:txEl>
                                              <p:pRg st="9" end="9"/>
                                            </p:txEl>
                                          </p:spTgt>
                                        </p:tgtEl>
                                      </p:cBhvr>
                                    </p:animEffect>
                                    <p:anim calcmode="lin" valueType="num">
                                      <p:cBhvr>
                                        <p:cTn id="43" dur="1000" fill="hold"/>
                                        <p:tgtEl>
                                          <p:spTgt spid="32771">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2771">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0"/>
            <a:ext cx="7239000" cy="1143000"/>
          </a:xfrm>
        </p:spPr>
        <p:txBody>
          <a:bodyPr/>
          <a:lstStyle/>
          <a:p>
            <a:pPr eaLnBrk="1" hangingPunct="1"/>
            <a:r>
              <a:rPr lang="en-US" altLang="en-US" sz="3600" dirty="0"/>
              <a:t>Disadvantages of Cloud Computing</a:t>
            </a:r>
            <a:endParaRPr lang="en-GB" altLang="en-US" sz="3600" dirty="0"/>
          </a:p>
        </p:txBody>
      </p:sp>
      <p:sp>
        <p:nvSpPr>
          <p:cNvPr id="38915" name="Content Placeholder 2"/>
          <p:cNvSpPr>
            <a:spLocks noGrp="1"/>
          </p:cNvSpPr>
          <p:nvPr>
            <p:ph idx="1"/>
          </p:nvPr>
        </p:nvSpPr>
        <p:spPr>
          <a:xfrm>
            <a:off x="457200" y="1752600"/>
            <a:ext cx="8229600" cy="4724400"/>
          </a:xfrm>
        </p:spPr>
        <p:txBody>
          <a:bodyPr>
            <a:normAutofit/>
          </a:bodyPr>
          <a:lstStyle/>
          <a:p>
            <a:pPr eaLnBrk="1" hangingPunct="1"/>
            <a:r>
              <a:rPr lang="en-US" altLang="en-US" sz="2800" dirty="0"/>
              <a:t>Requires a constant Internet connection.</a:t>
            </a:r>
          </a:p>
          <a:p>
            <a:r>
              <a:rPr lang="en-US" altLang="en-US" sz="2800" dirty="0"/>
              <a:t>Does not work well with low-speed connections.</a:t>
            </a:r>
          </a:p>
          <a:p>
            <a:r>
              <a:rPr lang="en-US" altLang="en-US" sz="2800" dirty="0"/>
              <a:t>Features might be limited.</a:t>
            </a:r>
          </a:p>
          <a:p>
            <a:r>
              <a:rPr lang="en-US" altLang="en-US" sz="2800" dirty="0"/>
              <a:t> Stored data might not be secure.</a:t>
            </a:r>
          </a:p>
          <a:p>
            <a:r>
              <a:rPr lang="en-US" altLang="en-US" sz="2600" dirty="0"/>
              <a:t>Stored data can be lost.</a:t>
            </a:r>
            <a:endParaRPr lang="en-US" altLang="en-US" sz="2800" dirty="0"/>
          </a:p>
          <a:p>
            <a:endParaRPr lang="en-US" altLang="en-US" sz="2800" dirty="0"/>
          </a:p>
          <a:p>
            <a:endParaRPr lang="en-US" altLang="en-US" sz="2800" dirty="0"/>
          </a:p>
          <a:p>
            <a:pPr eaLnBrk="1" hangingPunct="1"/>
            <a:endParaRPr lang="en-US" altLang="en-US" sz="2800" dirty="0"/>
          </a:p>
        </p:txBody>
      </p:sp>
      <p:sp>
        <p:nvSpPr>
          <p:cNvPr id="38916"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A38BC0D8-C2F4-4FF0-B509-C99910E520F4}" type="slidenum">
              <a:rPr lang="en-GB" altLang="en-US" sz="1200">
                <a:solidFill>
                  <a:schemeClr val="bg1"/>
                </a:solidFill>
              </a:rPr>
              <a:pPr/>
              <a:t>21</a:t>
            </a:fld>
            <a:endParaRPr lang="en-GB" altLang="en-US" sz="1200">
              <a:solidFill>
                <a:schemeClr val="bg1"/>
              </a:solidFill>
            </a:endParaRPr>
          </a:p>
        </p:txBody>
      </p:sp>
    </p:spTree>
    <p:extLst>
      <p:ext uri="{BB962C8B-B14F-4D97-AF65-F5344CB8AC3E}">
        <p14:creationId xmlns:p14="http://schemas.microsoft.com/office/powerpoint/2010/main" val="2680964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a:t>
            </a:r>
          </a:p>
        </p:txBody>
      </p:sp>
      <p:sp>
        <p:nvSpPr>
          <p:cNvPr id="3" name="Content Placeholder 2"/>
          <p:cNvSpPr>
            <a:spLocks noGrp="1"/>
          </p:cNvSpPr>
          <p:nvPr>
            <p:ph sz="quarter" idx="1"/>
          </p:nvPr>
        </p:nvSpPr>
        <p:spPr/>
        <p:txBody>
          <a:bodyPr>
            <a:normAutofit lnSpcReduction="10000"/>
          </a:bodyPr>
          <a:lstStyle/>
          <a:p>
            <a:r>
              <a:rPr lang="en-US" dirty="0"/>
              <a:t>Email.</a:t>
            </a:r>
          </a:p>
          <a:p>
            <a:r>
              <a:rPr lang="en-US" dirty="0"/>
              <a:t>social media</a:t>
            </a:r>
          </a:p>
          <a:p>
            <a:r>
              <a:rPr lang="en-US" dirty="0"/>
              <a:t>office applications </a:t>
            </a:r>
          </a:p>
          <a:p>
            <a:r>
              <a:rPr lang="en-US" dirty="0"/>
              <a:t>multiplayer games</a:t>
            </a:r>
          </a:p>
          <a:p>
            <a:r>
              <a:rPr lang="en-US" dirty="0"/>
              <a:t> entertainment </a:t>
            </a:r>
          </a:p>
          <a:p>
            <a:r>
              <a:rPr lang="en-US" dirty="0"/>
              <a:t>government services</a:t>
            </a:r>
          </a:p>
          <a:p>
            <a:r>
              <a:rPr lang="en-US" dirty="0"/>
              <a:t> backups, data storage</a:t>
            </a:r>
          </a:p>
          <a:p>
            <a:r>
              <a:rPr lang="en-US" dirty="0"/>
              <a:t> iCloud</a:t>
            </a:r>
          </a:p>
          <a:p>
            <a:r>
              <a:rPr lang="en-US" dirty="0"/>
              <a:t> OneDrive, Dropbox.</a:t>
            </a:r>
          </a:p>
        </p:txBody>
      </p:sp>
    </p:spTree>
    <p:extLst>
      <p:ext uri="{BB962C8B-B14F-4D97-AF65-F5344CB8AC3E}">
        <p14:creationId xmlns:p14="http://schemas.microsoft.com/office/powerpoint/2010/main" val="4219906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a:xfrm>
            <a:off x="1371600" y="1447800"/>
            <a:ext cx="7620000" cy="1143000"/>
          </a:xfrm>
        </p:spPr>
        <p:txBody>
          <a:bodyPr>
            <a:normAutofit fontScale="90000"/>
          </a:bodyPr>
          <a:lstStyle/>
          <a:p>
            <a:r>
              <a:rPr lang="en-US" dirty="0"/>
              <a:t>Processing, storage and network environments</a:t>
            </a:r>
          </a:p>
        </p:txBody>
      </p:sp>
    </p:spTree>
    <p:extLst>
      <p:ext uri="{BB962C8B-B14F-4D97-AF65-F5344CB8AC3E}">
        <p14:creationId xmlns:p14="http://schemas.microsoft.com/office/powerpoint/2010/main" val="1393139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09600" y="76200"/>
            <a:ext cx="8382000" cy="1143000"/>
          </a:xfrm>
        </p:spPr>
        <p:txBody>
          <a:bodyPr/>
          <a:lstStyle/>
          <a:p>
            <a:pPr eaLnBrk="1" hangingPunct="1"/>
            <a:r>
              <a:rPr lang="en-US" altLang="en-US" dirty="0"/>
              <a:t>Virtualization</a:t>
            </a:r>
          </a:p>
        </p:txBody>
      </p:sp>
      <p:sp>
        <p:nvSpPr>
          <p:cNvPr id="15363" name="Content Placeholder 2"/>
          <p:cNvSpPr>
            <a:spLocks noGrp="1"/>
          </p:cNvSpPr>
          <p:nvPr>
            <p:ph idx="1"/>
          </p:nvPr>
        </p:nvSpPr>
        <p:spPr>
          <a:xfrm>
            <a:off x="345164" y="1452703"/>
            <a:ext cx="8229600" cy="4830762"/>
          </a:xfrm>
        </p:spPr>
        <p:txBody>
          <a:bodyPr>
            <a:normAutofit/>
          </a:bodyPr>
          <a:lstStyle/>
          <a:p>
            <a:pPr eaLnBrk="1" hangingPunct="1"/>
            <a:r>
              <a:rPr lang="en-US" altLang="en-US" sz="2400" dirty="0"/>
              <a:t>Virtual workspaces: </a:t>
            </a:r>
          </a:p>
          <a:p>
            <a:pPr lvl="1" eaLnBrk="1" hangingPunct="1"/>
            <a:r>
              <a:rPr lang="en-US" altLang="en-US" sz="2000" dirty="0"/>
              <a:t>An abstraction of an execution environment that can be made dynamically available to authorized clients by using well-defined protocols, </a:t>
            </a:r>
          </a:p>
          <a:p>
            <a:pPr lvl="1" eaLnBrk="1" hangingPunct="1"/>
            <a:r>
              <a:rPr lang="en-US" altLang="en-US" sz="2000" dirty="0"/>
              <a:t>Resource quota (e.g. CPU, memory share),</a:t>
            </a:r>
          </a:p>
          <a:p>
            <a:pPr lvl="1" eaLnBrk="1" hangingPunct="1"/>
            <a:r>
              <a:rPr lang="en-US" altLang="en-US" sz="2000" dirty="0"/>
              <a:t>Software configuration (e.g. O/S, provided services). </a:t>
            </a:r>
          </a:p>
          <a:p>
            <a:pPr eaLnBrk="1" hangingPunct="1"/>
            <a:r>
              <a:rPr lang="en-US" altLang="en-US" sz="2400" dirty="0"/>
              <a:t>Implement on Virtual Machines (VMs): </a:t>
            </a:r>
          </a:p>
          <a:p>
            <a:pPr lvl="1" eaLnBrk="1" hangingPunct="1"/>
            <a:r>
              <a:rPr lang="en-US" altLang="en-US" sz="2000" dirty="0"/>
              <a:t>Abstraction of a physical host machine,</a:t>
            </a:r>
          </a:p>
          <a:p>
            <a:pPr lvl="1" eaLnBrk="1" hangingPunct="1"/>
            <a:r>
              <a:rPr lang="en-US" altLang="en-US" sz="2000" dirty="0"/>
              <a:t>Hypervisor intercepts and emulates instructions from VMs, and allows management of VMs, VMWare, </a:t>
            </a:r>
            <a:r>
              <a:rPr lang="en-US" altLang="en-US" sz="2000" dirty="0" err="1"/>
              <a:t>Xen</a:t>
            </a:r>
            <a:r>
              <a:rPr lang="en-US" altLang="en-US" sz="2000" dirty="0"/>
              <a:t>, etc.</a:t>
            </a:r>
          </a:p>
          <a:p>
            <a:pPr eaLnBrk="1" hangingPunct="1"/>
            <a:r>
              <a:rPr lang="en-US" altLang="en-US" sz="2400" dirty="0"/>
              <a:t>Provide infrastructure API:</a:t>
            </a:r>
          </a:p>
          <a:p>
            <a:pPr lvl="1" eaLnBrk="1" hangingPunct="1"/>
            <a:r>
              <a:rPr lang="en-US" altLang="en-US" sz="2000" dirty="0"/>
              <a:t>Plug-ins to hardware/support structures</a:t>
            </a:r>
          </a:p>
        </p:txBody>
      </p:sp>
      <p:grpSp>
        <p:nvGrpSpPr>
          <p:cNvPr id="2" name="Group 23"/>
          <p:cNvGrpSpPr>
            <a:grpSpLocks/>
          </p:cNvGrpSpPr>
          <p:nvPr/>
        </p:nvGrpSpPr>
        <p:grpSpPr bwMode="auto">
          <a:xfrm>
            <a:off x="6858000" y="5151727"/>
            <a:ext cx="1879600" cy="1671637"/>
            <a:chOff x="5638800" y="1676400"/>
            <a:chExt cx="2975327" cy="2615193"/>
          </a:xfrm>
        </p:grpSpPr>
        <p:sp>
          <p:nvSpPr>
            <p:cNvPr id="19461" name="Rounded Rectangle 12"/>
            <p:cNvSpPr>
              <a:spLocks noChangeArrowheads="1"/>
            </p:cNvSpPr>
            <p:nvPr/>
          </p:nvSpPr>
          <p:spPr bwMode="auto">
            <a:xfrm>
              <a:off x="5638800" y="3276600"/>
              <a:ext cx="2895600" cy="457200"/>
            </a:xfrm>
            <a:prstGeom prst="roundRect">
              <a:avLst>
                <a:gd name="adj" fmla="val 16667"/>
              </a:avLst>
            </a:prstGeom>
            <a:solidFill>
              <a:srgbClr val="FFCC99"/>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1400">
                  <a:solidFill>
                    <a:srgbClr val="C00000"/>
                  </a:solidFill>
                </a:rPr>
                <a:t>Hardware</a:t>
              </a:r>
            </a:p>
          </p:txBody>
        </p:sp>
        <p:sp>
          <p:nvSpPr>
            <p:cNvPr id="19462" name="Rounded Rectangle 13"/>
            <p:cNvSpPr>
              <a:spLocks noChangeArrowheads="1"/>
            </p:cNvSpPr>
            <p:nvPr/>
          </p:nvSpPr>
          <p:spPr bwMode="auto">
            <a:xfrm>
              <a:off x="5638800" y="2209800"/>
              <a:ext cx="914400" cy="457200"/>
            </a:xfrm>
            <a:prstGeom prst="roundRect">
              <a:avLst>
                <a:gd name="adj" fmla="val 16667"/>
              </a:avLst>
            </a:prstGeom>
            <a:solidFill>
              <a:srgbClr val="CCFF99"/>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1400">
                  <a:solidFill>
                    <a:srgbClr val="C00000"/>
                  </a:solidFill>
                </a:rPr>
                <a:t>OS</a:t>
              </a:r>
            </a:p>
          </p:txBody>
        </p:sp>
        <p:sp>
          <p:nvSpPr>
            <p:cNvPr id="19463" name="Rounded Rectangle 14"/>
            <p:cNvSpPr>
              <a:spLocks noChangeArrowheads="1"/>
            </p:cNvSpPr>
            <p:nvPr/>
          </p:nvSpPr>
          <p:spPr bwMode="auto">
            <a:xfrm>
              <a:off x="5638800" y="1676400"/>
              <a:ext cx="914400" cy="457201"/>
            </a:xfrm>
            <a:prstGeom prst="roundRect">
              <a:avLst>
                <a:gd name="adj" fmla="val 16667"/>
              </a:avLst>
            </a:prstGeom>
            <a:solidFill>
              <a:schemeClr val="accent1"/>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1400">
                  <a:solidFill>
                    <a:srgbClr val="C00000"/>
                  </a:solidFill>
                </a:rPr>
                <a:t>App</a:t>
              </a:r>
            </a:p>
          </p:txBody>
        </p:sp>
        <p:sp>
          <p:nvSpPr>
            <p:cNvPr id="19464" name="Rounded Rectangle 15"/>
            <p:cNvSpPr>
              <a:spLocks noChangeArrowheads="1"/>
            </p:cNvSpPr>
            <p:nvPr/>
          </p:nvSpPr>
          <p:spPr bwMode="auto">
            <a:xfrm>
              <a:off x="6629400" y="1676400"/>
              <a:ext cx="914400" cy="457200"/>
            </a:xfrm>
            <a:prstGeom prst="roundRect">
              <a:avLst>
                <a:gd name="adj" fmla="val 16667"/>
              </a:avLst>
            </a:prstGeom>
            <a:solidFill>
              <a:schemeClr val="accent1"/>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1400">
                  <a:solidFill>
                    <a:srgbClr val="C00000"/>
                  </a:solidFill>
                </a:rPr>
                <a:t>App</a:t>
              </a:r>
            </a:p>
          </p:txBody>
        </p:sp>
        <p:sp>
          <p:nvSpPr>
            <p:cNvPr id="19465" name="Rounded Rectangle 16"/>
            <p:cNvSpPr>
              <a:spLocks noChangeArrowheads="1"/>
            </p:cNvSpPr>
            <p:nvPr/>
          </p:nvSpPr>
          <p:spPr bwMode="auto">
            <a:xfrm>
              <a:off x="7620000" y="1676400"/>
              <a:ext cx="914400" cy="457200"/>
            </a:xfrm>
            <a:prstGeom prst="roundRect">
              <a:avLst>
                <a:gd name="adj" fmla="val 16667"/>
              </a:avLst>
            </a:prstGeom>
            <a:solidFill>
              <a:schemeClr val="accent1"/>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1400">
                  <a:solidFill>
                    <a:srgbClr val="C00000"/>
                  </a:solidFill>
                </a:rPr>
                <a:t>App</a:t>
              </a:r>
            </a:p>
          </p:txBody>
        </p:sp>
        <p:sp>
          <p:nvSpPr>
            <p:cNvPr id="19466" name="Rounded Rectangle 17"/>
            <p:cNvSpPr>
              <a:spLocks noChangeArrowheads="1"/>
            </p:cNvSpPr>
            <p:nvPr/>
          </p:nvSpPr>
          <p:spPr bwMode="auto">
            <a:xfrm>
              <a:off x="5638800" y="2743200"/>
              <a:ext cx="2895600" cy="457200"/>
            </a:xfrm>
            <a:prstGeom prst="roundRect">
              <a:avLst>
                <a:gd name="adj" fmla="val 16667"/>
              </a:avLst>
            </a:prstGeom>
            <a:solidFill>
              <a:srgbClr val="CC99FF"/>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1400">
                  <a:solidFill>
                    <a:srgbClr val="C00000"/>
                  </a:solidFill>
                </a:rPr>
                <a:t>Hypervisor</a:t>
              </a:r>
            </a:p>
          </p:txBody>
        </p:sp>
        <p:sp>
          <p:nvSpPr>
            <p:cNvPr id="19467" name="Rounded Rectangle 18"/>
            <p:cNvSpPr>
              <a:spLocks noChangeArrowheads="1"/>
            </p:cNvSpPr>
            <p:nvPr/>
          </p:nvSpPr>
          <p:spPr bwMode="auto">
            <a:xfrm>
              <a:off x="6629400" y="2209800"/>
              <a:ext cx="914400" cy="457200"/>
            </a:xfrm>
            <a:prstGeom prst="roundRect">
              <a:avLst>
                <a:gd name="adj" fmla="val 16667"/>
              </a:avLst>
            </a:prstGeom>
            <a:solidFill>
              <a:srgbClr val="CCFF99"/>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1400">
                  <a:solidFill>
                    <a:srgbClr val="C00000"/>
                  </a:solidFill>
                </a:rPr>
                <a:t>OS</a:t>
              </a:r>
            </a:p>
          </p:txBody>
        </p:sp>
        <p:sp>
          <p:nvSpPr>
            <p:cNvPr id="19468" name="Rounded Rectangle 19"/>
            <p:cNvSpPr>
              <a:spLocks noChangeArrowheads="1"/>
            </p:cNvSpPr>
            <p:nvPr/>
          </p:nvSpPr>
          <p:spPr bwMode="auto">
            <a:xfrm>
              <a:off x="7620000" y="2209800"/>
              <a:ext cx="914400" cy="457200"/>
            </a:xfrm>
            <a:prstGeom prst="roundRect">
              <a:avLst>
                <a:gd name="adj" fmla="val 16667"/>
              </a:avLst>
            </a:prstGeom>
            <a:solidFill>
              <a:srgbClr val="CCFF99"/>
            </a:solidFill>
            <a:ln w="9525">
              <a:solidFill>
                <a:schemeClr val="bg2"/>
              </a:solidFill>
              <a:round/>
              <a:headEnd/>
              <a:tailEnd/>
            </a:ln>
          </p:spPr>
          <p:txBody>
            <a:bodyPr anchor="ct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r>
                <a:rPr lang="en-US" altLang="en-US" sz="1400">
                  <a:solidFill>
                    <a:srgbClr val="C00000"/>
                  </a:solidFill>
                </a:rPr>
                <a:t>OS</a:t>
              </a:r>
            </a:p>
          </p:txBody>
        </p:sp>
        <p:sp>
          <p:nvSpPr>
            <p:cNvPr id="19469" name="TextBox 21"/>
            <p:cNvSpPr txBox="1">
              <a:spLocks noChangeArrowheads="1"/>
            </p:cNvSpPr>
            <p:nvPr/>
          </p:nvSpPr>
          <p:spPr bwMode="auto">
            <a:xfrm>
              <a:off x="5999309" y="3810001"/>
              <a:ext cx="2614818" cy="481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r>
                <a:rPr lang="en-US" altLang="en-US" sz="1400">
                  <a:solidFill>
                    <a:srgbClr val="C00000"/>
                  </a:solidFill>
                </a:rPr>
                <a:t>Virtualized Stack</a:t>
              </a:r>
            </a:p>
          </p:txBody>
        </p:sp>
      </p:grpSp>
    </p:spTree>
    <p:extLst>
      <p:ext uri="{BB962C8B-B14F-4D97-AF65-F5344CB8AC3E}">
        <p14:creationId xmlns:p14="http://schemas.microsoft.com/office/powerpoint/2010/main" val="105124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5363">
                                            <p:txEl>
                                              <p:pRg st="4" end="4"/>
                                            </p:txEl>
                                          </p:spTgt>
                                        </p:tgtEl>
                                        <p:attrNameLst>
                                          <p:attrName>style.visibility</p:attrName>
                                        </p:attrNameLst>
                                      </p:cBhvr>
                                      <p:to>
                                        <p:strVal val="visible"/>
                                      </p:to>
                                    </p:set>
                                    <p:animEffect transition="in" filter="randombar(horizontal)">
                                      <p:cBhvr>
                                        <p:cTn id="12" dur="500"/>
                                        <p:tgtEl>
                                          <p:spTgt spid="15363">
                                            <p:txEl>
                                              <p:pRg st="4" end="4"/>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15363">
                                            <p:txEl>
                                              <p:pRg st="5" end="5"/>
                                            </p:txEl>
                                          </p:spTgt>
                                        </p:tgtEl>
                                        <p:attrNameLst>
                                          <p:attrName>style.visibility</p:attrName>
                                        </p:attrNameLst>
                                      </p:cBhvr>
                                      <p:to>
                                        <p:strVal val="visible"/>
                                      </p:to>
                                    </p:set>
                                    <p:animEffect transition="in" filter="randombar(horizontal)">
                                      <p:cBhvr>
                                        <p:cTn id="15" dur="500"/>
                                        <p:tgtEl>
                                          <p:spTgt spid="15363">
                                            <p:txEl>
                                              <p:pRg st="5" end="5"/>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15363">
                                            <p:txEl>
                                              <p:pRg st="6" end="6"/>
                                            </p:txEl>
                                          </p:spTgt>
                                        </p:tgtEl>
                                        <p:attrNameLst>
                                          <p:attrName>style.visibility</p:attrName>
                                        </p:attrNameLst>
                                      </p:cBhvr>
                                      <p:to>
                                        <p:strVal val="visible"/>
                                      </p:to>
                                    </p:set>
                                    <p:animEffect transition="in" filter="randombar(horizontal)">
                                      <p:cBhvr>
                                        <p:cTn id="18" dur="500"/>
                                        <p:tgtEl>
                                          <p:spTgt spid="15363">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15363">
                                            <p:txEl>
                                              <p:pRg st="7" end="7"/>
                                            </p:txEl>
                                          </p:spTgt>
                                        </p:tgtEl>
                                        <p:attrNameLst>
                                          <p:attrName>style.visibility</p:attrName>
                                        </p:attrNameLst>
                                      </p:cBhvr>
                                      <p:to>
                                        <p:strVal val="visible"/>
                                      </p:to>
                                    </p:set>
                                    <p:animEffect transition="in" filter="randombar(horizontal)">
                                      <p:cBhvr>
                                        <p:cTn id="23" dur="500"/>
                                        <p:tgtEl>
                                          <p:spTgt spid="15363">
                                            <p:txEl>
                                              <p:pRg st="7" end="7"/>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15363">
                                            <p:txEl>
                                              <p:pRg st="8" end="8"/>
                                            </p:txEl>
                                          </p:spTgt>
                                        </p:tgtEl>
                                        <p:attrNameLst>
                                          <p:attrName>style.visibility</p:attrName>
                                        </p:attrNameLst>
                                      </p:cBhvr>
                                      <p:to>
                                        <p:strVal val="visible"/>
                                      </p:to>
                                    </p:set>
                                    <p:animEffect transition="in" filter="randombar(horizontal)">
                                      <p:cBhvr>
                                        <p:cTn id="26" dur="5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pc="75" dirty="0"/>
              <a:t>Why learn virtualization-Hypervisor</a:t>
            </a:r>
            <a:endParaRPr lang="en-US" dirty="0"/>
          </a:p>
        </p:txBody>
      </p:sp>
      <p:sp>
        <p:nvSpPr>
          <p:cNvPr id="7" name="Content Placeholder 6"/>
          <p:cNvSpPr>
            <a:spLocks noGrp="1"/>
          </p:cNvSpPr>
          <p:nvPr>
            <p:ph sz="quarter" idx="1"/>
          </p:nvPr>
        </p:nvSpPr>
        <p:spPr>
          <a:xfrm>
            <a:off x="612648" y="1600200"/>
            <a:ext cx="8153400" cy="4114800"/>
          </a:xfrm>
        </p:spPr>
        <p:txBody>
          <a:bodyPr>
            <a:normAutofit lnSpcReduction="10000"/>
          </a:bodyPr>
          <a:lstStyle/>
          <a:p>
            <a:r>
              <a:rPr lang="en-US" sz="3200" dirty="0"/>
              <a:t>Modern computing is more efficient due to virtualization</a:t>
            </a:r>
          </a:p>
          <a:p>
            <a:r>
              <a:rPr lang="en-US" sz="3200" spc="75" dirty="0"/>
              <a:t>Hypervisor: </a:t>
            </a:r>
            <a:r>
              <a:rPr lang="en-US" sz="3200" dirty="0"/>
              <a:t>Software installed on top of hardware that created virtualization layer.</a:t>
            </a:r>
          </a:p>
          <a:p>
            <a:r>
              <a:rPr lang="en-US" sz="3200" dirty="0"/>
              <a:t>Virtualization is the “layer” of technology  that goes between the physical hardware of a device and the operating system  to create one or more copies of the device.</a:t>
            </a:r>
          </a:p>
          <a:p>
            <a:endParaRPr lang="en-US" sz="3200" dirty="0">
              <a:latin typeface="Tahoma"/>
              <a:cs typeface="Tahoma"/>
            </a:endParaRPr>
          </a:p>
          <a:p>
            <a:endParaRPr lang="en-US" dirty="0"/>
          </a:p>
        </p:txBody>
      </p:sp>
      <p:pic>
        <p:nvPicPr>
          <p:cNvPr id="8" name="object 4"/>
          <p:cNvPicPr/>
          <p:nvPr/>
        </p:nvPicPr>
        <p:blipFill>
          <a:blip r:embed="rId2" cstate="print"/>
          <a:stretch>
            <a:fillRect/>
          </a:stretch>
        </p:blipFill>
        <p:spPr>
          <a:xfrm>
            <a:off x="5334000" y="5105400"/>
            <a:ext cx="3810000" cy="1446446"/>
          </a:xfrm>
          <a:prstGeom prst="rect">
            <a:avLst/>
          </a:prstGeom>
        </p:spPr>
      </p:pic>
    </p:spTree>
    <p:extLst>
      <p:ext uri="{BB962C8B-B14F-4D97-AF65-F5344CB8AC3E}">
        <p14:creationId xmlns:p14="http://schemas.microsoft.com/office/powerpoint/2010/main" val="69003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arn(inVertical)">
                                      <p:cBhvr>
                                        <p:cTn id="1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689348" y="3962400"/>
            <a:ext cx="4076700" cy="2577671"/>
          </a:xfrm>
          <a:prstGeom prst="rect">
            <a:avLst/>
          </a:prstGeom>
        </p:spPr>
      </p:pic>
      <p:sp>
        <p:nvSpPr>
          <p:cNvPr id="6" name="Title 5"/>
          <p:cNvSpPr>
            <a:spLocks noGrp="1"/>
          </p:cNvSpPr>
          <p:nvPr>
            <p:ph type="title"/>
          </p:nvPr>
        </p:nvSpPr>
        <p:spPr/>
        <p:txBody>
          <a:bodyPr/>
          <a:lstStyle/>
          <a:p>
            <a:r>
              <a:rPr lang="en-US" spc="60" dirty="0"/>
              <a:t>What</a:t>
            </a:r>
            <a:r>
              <a:rPr lang="en-US" spc="10" dirty="0"/>
              <a:t> </a:t>
            </a:r>
            <a:r>
              <a:rPr lang="en-US" spc="165" dirty="0"/>
              <a:t>is</a:t>
            </a:r>
            <a:r>
              <a:rPr lang="en-US" spc="5" dirty="0"/>
              <a:t> </a:t>
            </a:r>
            <a:r>
              <a:rPr lang="en-US" spc="140" dirty="0"/>
              <a:t>a</a:t>
            </a:r>
            <a:r>
              <a:rPr lang="en-US" spc="10" dirty="0"/>
              <a:t> </a:t>
            </a:r>
            <a:r>
              <a:rPr lang="en-US" spc="40" dirty="0"/>
              <a:t>Data</a:t>
            </a:r>
            <a:r>
              <a:rPr lang="en-US" spc="10" dirty="0"/>
              <a:t> </a:t>
            </a:r>
            <a:r>
              <a:rPr lang="en-US" spc="70" dirty="0"/>
              <a:t>Center?</a:t>
            </a:r>
            <a:endParaRPr lang="en-US" dirty="0"/>
          </a:p>
        </p:txBody>
      </p:sp>
      <p:sp>
        <p:nvSpPr>
          <p:cNvPr id="8" name="Content Placeholder 7"/>
          <p:cNvSpPr>
            <a:spLocks noGrp="1"/>
          </p:cNvSpPr>
          <p:nvPr>
            <p:ph sz="quarter" idx="1"/>
          </p:nvPr>
        </p:nvSpPr>
        <p:spPr/>
        <p:txBody>
          <a:bodyPr/>
          <a:lstStyle/>
          <a:p>
            <a:r>
              <a:rPr lang="en-US" dirty="0"/>
              <a:t>Hardware infrastructure that  supports virtualization</a:t>
            </a:r>
          </a:p>
          <a:p>
            <a:r>
              <a:rPr lang="en-US" dirty="0"/>
              <a:t>Focus is on processing large amounts  of data</a:t>
            </a:r>
          </a:p>
          <a:p>
            <a:pPr marL="0" indent="0">
              <a:buNone/>
            </a:pPr>
            <a:endParaRPr lang="en-US" dirty="0"/>
          </a:p>
          <a:p>
            <a:pPr marL="0" indent="0">
              <a:buNone/>
            </a:pPr>
            <a:r>
              <a:rPr lang="en-US" dirty="0"/>
              <a:t>What are the three main  components?</a:t>
            </a:r>
          </a:p>
          <a:p>
            <a:r>
              <a:rPr lang="en-US" dirty="0"/>
              <a:t>Compute</a:t>
            </a:r>
          </a:p>
          <a:p>
            <a:r>
              <a:rPr lang="en-US" dirty="0"/>
              <a:t>Storage</a:t>
            </a:r>
          </a:p>
          <a:p>
            <a:r>
              <a:rPr lang="en-US" dirty="0"/>
              <a:t>Networks</a:t>
            </a:r>
          </a:p>
          <a:p>
            <a:pPr marL="0" indent="0">
              <a:buNone/>
            </a:pPr>
            <a:endParaRPr lang="en-US" dirty="0"/>
          </a:p>
        </p:txBody>
      </p:sp>
    </p:spTree>
    <p:extLst>
      <p:ext uri="{BB962C8B-B14F-4D97-AF65-F5344CB8AC3E}">
        <p14:creationId xmlns:p14="http://schemas.microsoft.com/office/powerpoint/2010/main" val="2213473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120" dirty="0"/>
              <a:t>S</a:t>
            </a:r>
            <a:r>
              <a:rPr lang="en-US" spc="75" dirty="0"/>
              <a:t>t</a:t>
            </a:r>
            <a:r>
              <a:rPr lang="en-US" spc="65" dirty="0"/>
              <a:t>o</a:t>
            </a:r>
            <a:r>
              <a:rPr lang="en-US" spc="5" dirty="0"/>
              <a:t>r</a:t>
            </a:r>
            <a:r>
              <a:rPr lang="en-US" spc="145" dirty="0"/>
              <a:t>a</a:t>
            </a:r>
            <a:r>
              <a:rPr lang="en-US" spc="155" dirty="0"/>
              <a:t>g</a:t>
            </a:r>
            <a:r>
              <a:rPr lang="en-US" spc="160" dirty="0"/>
              <a:t>e</a:t>
            </a:r>
            <a:endParaRPr lang="en-US" dirty="0"/>
          </a:p>
        </p:txBody>
      </p:sp>
      <p:sp>
        <p:nvSpPr>
          <p:cNvPr id="8" name="Content Placeholder 7"/>
          <p:cNvSpPr>
            <a:spLocks noGrp="1"/>
          </p:cNvSpPr>
          <p:nvPr>
            <p:ph sz="quarter" idx="1"/>
          </p:nvPr>
        </p:nvSpPr>
        <p:spPr/>
        <p:txBody>
          <a:bodyPr/>
          <a:lstStyle/>
          <a:p>
            <a:r>
              <a:rPr lang="en-US" dirty="0"/>
              <a:t>Data center storage should have two features: </a:t>
            </a:r>
            <a:r>
              <a:rPr lang="en-US" dirty="0">
                <a:solidFill>
                  <a:srgbClr val="FF0000"/>
                </a:solidFill>
              </a:rPr>
              <a:t>availability and redundancy</a:t>
            </a:r>
          </a:p>
          <a:p>
            <a:pPr marL="0" indent="0">
              <a:buNone/>
            </a:pPr>
            <a:endParaRPr lang="en-US" dirty="0"/>
          </a:p>
        </p:txBody>
      </p:sp>
      <p:pic>
        <p:nvPicPr>
          <p:cNvPr id="4" name="object 4"/>
          <p:cNvPicPr/>
          <p:nvPr/>
        </p:nvPicPr>
        <p:blipFill>
          <a:blip r:embed="rId2" cstate="print"/>
          <a:stretch>
            <a:fillRect/>
          </a:stretch>
        </p:blipFill>
        <p:spPr>
          <a:xfrm>
            <a:off x="1216076" y="2743200"/>
            <a:ext cx="6627412" cy="3583054"/>
          </a:xfrm>
          <a:prstGeom prst="rect">
            <a:avLst/>
          </a:prstGeom>
        </p:spPr>
      </p:pic>
    </p:spTree>
    <p:extLst>
      <p:ext uri="{BB962C8B-B14F-4D97-AF65-F5344CB8AC3E}">
        <p14:creationId xmlns:p14="http://schemas.microsoft.com/office/powerpoint/2010/main" val="3754695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1838" y="2039366"/>
            <a:ext cx="7865109" cy="288349"/>
          </a:xfrm>
          <a:prstGeom prst="rect">
            <a:avLst/>
          </a:prstGeom>
        </p:spPr>
        <p:txBody>
          <a:bodyPr vert="horz" wrap="square" lIns="0" tIns="13970" rIns="0" bIns="0" rtlCol="0">
            <a:spAutoFit/>
          </a:bodyPr>
          <a:lstStyle/>
          <a:p>
            <a:pPr marL="298450" marR="5080" indent="-285750">
              <a:lnSpc>
                <a:spcPct val="99400"/>
              </a:lnSpc>
              <a:spcBef>
                <a:spcPts val="110"/>
              </a:spcBef>
              <a:buClr>
                <a:srgbClr val="000000"/>
              </a:buClr>
              <a:buFont typeface="Arial MT"/>
              <a:buChar char="•"/>
              <a:tabLst>
                <a:tab pos="297815" algn="l"/>
                <a:tab pos="298450" algn="l"/>
              </a:tabLst>
            </a:pPr>
            <a:endParaRPr dirty="0">
              <a:latin typeface="Tahoma"/>
              <a:cs typeface="Tahoma"/>
            </a:endParaRPr>
          </a:p>
        </p:txBody>
      </p:sp>
      <p:pic>
        <p:nvPicPr>
          <p:cNvPr id="4" name="object 4"/>
          <p:cNvPicPr/>
          <p:nvPr/>
        </p:nvPicPr>
        <p:blipFill>
          <a:blip r:embed="rId3" cstate="print"/>
          <a:stretch>
            <a:fillRect/>
          </a:stretch>
        </p:blipFill>
        <p:spPr>
          <a:xfrm>
            <a:off x="228600" y="3962400"/>
            <a:ext cx="8881446" cy="2385391"/>
          </a:xfrm>
          <a:prstGeom prst="rect">
            <a:avLst/>
          </a:prstGeom>
        </p:spPr>
      </p:pic>
      <p:sp>
        <p:nvSpPr>
          <p:cNvPr id="6" name="Title 5"/>
          <p:cNvSpPr>
            <a:spLocks noGrp="1"/>
          </p:cNvSpPr>
          <p:nvPr>
            <p:ph type="title"/>
          </p:nvPr>
        </p:nvSpPr>
        <p:spPr/>
        <p:txBody>
          <a:bodyPr/>
          <a:lstStyle/>
          <a:p>
            <a:r>
              <a:rPr lang="en-US" spc="105" dirty="0"/>
              <a:t>Storage</a:t>
            </a:r>
            <a:r>
              <a:rPr lang="en-US" spc="-35" dirty="0"/>
              <a:t> </a:t>
            </a:r>
            <a:r>
              <a:rPr lang="en-US" spc="114" dirty="0"/>
              <a:t>Provisioning</a:t>
            </a:r>
            <a:endParaRPr lang="en-US" dirty="0"/>
          </a:p>
        </p:txBody>
      </p:sp>
      <p:sp>
        <p:nvSpPr>
          <p:cNvPr id="7" name="Content Placeholder 6"/>
          <p:cNvSpPr>
            <a:spLocks noGrp="1"/>
          </p:cNvSpPr>
          <p:nvPr>
            <p:ph sz="quarter" idx="1"/>
          </p:nvPr>
        </p:nvSpPr>
        <p:spPr>
          <a:xfrm>
            <a:off x="592623" y="1737127"/>
            <a:ext cx="8153400" cy="4495800"/>
          </a:xfrm>
        </p:spPr>
        <p:txBody>
          <a:bodyPr/>
          <a:lstStyle/>
          <a:p>
            <a:r>
              <a:rPr lang="en-US" b="1" dirty="0"/>
              <a:t>Thick provisioning</a:t>
            </a:r>
            <a:r>
              <a:rPr lang="en-US" dirty="0"/>
              <a:t>: Disk space is strategically pre-allocated to a server, or a  VM. This means that the logical space provided by partitioning is equal to the  amount of actual physical space set aside on the physical disk.</a:t>
            </a:r>
          </a:p>
          <a:p>
            <a:endParaRPr lang="en-US" dirty="0"/>
          </a:p>
        </p:txBody>
      </p:sp>
    </p:spTree>
    <p:extLst>
      <p:ext uri="{BB962C8B-B14F-4D97-AF65-F5344CB8AC3E}">
        <p14:creationId xmlns:p14="http://schemas.microsoft.com/office/powerpoint/2010/main" val="3596491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pc="130" dirty="0"/>
              <a:t>Benefits</a:t>
            </a:r>
            <a:r>
              <a:rPr lang="en-US" spc="25" dirty="0"/>
              <a:t> </a:t>
            </a:r>
            <a:r>
              <a:rPr lang="en-US" spc="80" dirty="0"/>
              <a:t>of</a:t>
            </a:r>
            <a:r>
              <a:rPr lang="en-US" spc="20" dirty="0"/>
              <a:t> </a:t>
            </a:r>
            <a:r>
              <a:rPr lang="en-US" spc="150" dirty="0"/>
              <a:t>a</a:t>
            </a:r>
            <a:r>
              <a:rPr lang="en-US" spc="20" dirty="0"/>
              <a:t> </a:t>
            </a:r>
            <a:r>
              <a:rPr lang="en-US" spc="130" dirty="0"/>
              <a:t>Virtualization</a:t>
            </a:r>
            <a:endParaRPr lang="en-US" dirty="0"/>
          </a:p>
        </p:txBody>
      </p:sp>
      <p:sp>
        <p:nvSpPr>
          <p:cNvPr id="7" name="Content Placeholder 6"/>
          <p:cNvSpPr>
            <a:spLocks noGrp="1"/>
          </p:cNvSpPr>
          <p:nvPr>
            <p:ph sz="quarter" idx="1"/>
          </p:nvPr>
        </p:nvSpPr>
        <p:spPr/>
        <p:txBody>
          <a:bodyPr>
            <a:normAutofit/>
          </a:bodyPr>
          <a:lstStyle/>
          <a:p>
            <a:r>
              <a:rPr lang="en-US" dirty="0"/>
              <a:t>Data centers use a lot of hardware and virtualization makes hardware more  efficient</a:t>
            </a:r>
          </a:p>
          <a:p>
            <a:r>
              <a:rPr lang="en-US" dirty="0"/>
              <a:t>Increased computing resources results in higher availability of applications</a:t>
            </a:r>
          </a:p>
          <a:p>
            <a:r>
              <a:rPr lang="en-US" dirty="0"/>
              <a:t>Less labor needed to monitor data center (administrator can monitor from desk  using a program)</a:t>
            </a:r>
          </a:p>
          <a:p>
            <a:endParaRPr lang="en-US" dirty="0"/>
          </a:p>
        </p:txBody>
      </p:sp>
    </p:spTree>
    <p:extLst>
      <p:ext uri="{BB962C8B-B14F-4D97-AF65-F5344CB8AC3E}">
        <p14:creationId xmlns:p14="http://schemas.microsoft.com/office/powerpoint/2010/main" val="376526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arn(inVertical)">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 1</a:t>
            </a:r>
          </a:p>
        </p:txBody>
      </p:sp>
      <p:sp>
        <p:nvSpPr>
          <p:cNvPr id="3" name="Content Placeholder 2"/>
          <p:cNvSpPr>
            <a:spLocks noGrp="1"/>
          </p:cNvSpPr>
          <p:nvPr>
            <p:ph sz="quarter" idx="1"/>
          </p:nvPr>
        </p:nvSpPr>
        <p:spPr>
          <a:xfrm>
            <a:off x="612648" y="1524000"/>
            <a:ext cx="8153400" cy="4724400"/>
          </a:xfrm>
        </p:spPr>
        <p:txBody>
          <a:bodyPr>
            <a:normAutofit/>
          </a:bodyPr>
          <a:lstStyle/>
          <a:p>
            <a:r>
              <a:rPr lang="en-US" dirty="0"/>
              <a:t>Cloud Fundamentals.</a:t>
            </a:r>
          </a:p>
          <a:p>
            <a:r>
              <a:rPr lang="en-US" dirty="0"/>
              <a:t>Processing (Compute in USA), storage and network environments.</a:t>
            </a:r>
          </a:p>
          <a:p>
            <a:r>
              <a:rPr lang="en-US" dirty="0"/>
              <a:t>Migrating to the cloud.</a:t>
            </a:r>
          </a:p>
        </p:txBody>
      </p:sp>
    </p:spTree>
    <p:extLst>
      <p:ext uri="{BB962C8B-B14F-4D97-AF65-F5344CB8AC3E}">
        <p14:creationId xmlns:p14="http://schemas.microsoft.com/office/powerpoint/2010/main" val="1891096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nchor="ctr">
            <a:spAutoFit/>
          </a:bodyPr>
          <a:lstStyle/>
          <a:p>
            <a:pPr marL="12700">
              <a:spcBef>
                <a:spcPts val="100"/>
              </a:spcBef>
            </a:pPr>
            <a:r>
              <a:rPr spc="130" dirty="0"/>
              <a:t>Server</a:t>
            </a:r>
            <a:r>
              <a:rPr spc="-10" dirty="0"/>
              <a:t> </a:t>
            </a:r>
            <a:r>
              <a:rPr spc="130" dirty="0"/>
              <a:t>Virtualization</a:t>
            </a:r>
          </a:p>
        </p:txBody>
      </p:sp>
      <p:sp>
        <p:nvSpPr>
          <p:cNvPr id="6" name="Content Placeholder 5"/>
          <p:cNvSpPr>
            <a:spLocks noGrp="1"/>
          </p:cNvSpPr>
          <p:nvPr>
            <p:ph sz="quarter" idx="1"/>
          </p:nvPr>
        </p:nvSpPr>
        <p:spPr/>
        <p:txBody>
          <a:bodyPr/>
          <a:lstStyle/>
          <a:p>
            <a:r>
              <a:rPr lang="en-US" dirty="0"/>
              <a:t>Results in increased efficiency of data center servers because multiple VMs  can be hosted on one server</a:t>
            </a:r>
          </a:p>
          <a:p>
            <a:r>
              <a:rPr lang="en-US" dirty="0"/>
              <a:t>Computing resources can be distributed to customers using less hardware</a:t>
            </a:r>
          </a:p>
          <a:p>
            <a:endParaRPr lang="en-US" dirty="0"/>
          </a:p>
        </p:txBody>
      </p:sp>
      <p:pic>
        <p:nvPicPr>
          <p:cNvPr id="4" name="object 4"/>
          <p:cNvPicPr/>
          <p:nvPr/>
        </p:nvPicPr>
        <p:blipFill>
          <a:blip r:embed="rId2" cstate="print"/>
          <a:stretch>
            <a:fillRect/>
          </a:stretch>
        </p:blipFill>
        <p:spPr>
          <a:xfrm>
            <a:off x="951814" y="4283992"/>
            <a:ext cx="7475068" cy="1812008"/>
          </a:xfrm>
          <a:prstGeom prst="rect">
            <a:avLst/>
          </a:prstGeom>
        </p:spPr>
      </p:pic>
    </p:spTree>
    <p:extLst>
      <p:ext uri="{BB962C8B-B14F-4D97-AF65-F5344CB8AC3E}">
        <p14:creationId xmlns:p14="http://schemas.microsoft.com/office/powerpoint/2010/main" val="80260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74466" y="3505200"/>
            <a:ext cx="5029764" cy="3188084"/>
          </a:xfrm>
          <a:prstGeom prst="rect">
            <a:avLst/>
          </a:prstGeom>
        </p:spPr>
      </p:pic>
      <p:sp>
        <p:nvSpPr>
          <p:cNvPr id="6" name="Title 5"/>
          <p:cNvSpPr>
            <a:spLocks noGrp="1"/>
          </p:cNvSpPr>
          <p:nvPr>
            <p:ph type="title"/>
          </p:nvPr>
        </p:nvSpPr>
        <p:spPr/>
        <p:txBody>
          <a:bodyPr/>
          <a:lstStyle/>
          <a:p>
            <a:r>
              <a:rPr lang="en-US" spc="125" dirty="0"/>
              <a:t>Storage</a:t>
            </a:r>
            <a:r>
              <a:rPr lang="en-US" spc="-25" dirty="0"/>
              <a:t> </a:t>
            </a:r>
            <a:r>
              <a:rPr lang="en-US" spc="130" dirty="0"/>
              <a:t>Virtualization</a:t>
            </a:r>
            <a:endParaRPr lang="en-US" dirty="0"/>
          </a:p>
        </p:txBody>
      </p:sp>
      <p:sp>
        <p:nvSpPr>
          <p:cNvPr id="7" name="Content Placeholder 6"/>
          <p:cNvSpPr>
            <a:spLocks noGrp="1"/>
          </p:cNvSpPr>
          <p:nvPr>
            <p:ph sz="quarter" idx="1"/>
          </p:nvPr>
        </p:nvSpPr>
        <p:spPr>
          <a:xfrm>
            <a:off x="322035" y="1777171"/>
            <a:ext cx="8153400" cy="4495800"/>
          </a:xfrm>
        </p:spPr>
        <p:txBody>
          <a:bodyPr>
            <a:normAutofit/>
          </a:bodyPr>
          <a:lstStyle/>
          <a:p>
            <a:r>
              <a:rPr lang="en-US" dirty="0"/>
              <a:t>Storage capacity is pooled and distributed to  the VMs</a:t>
            </a:r>
          </a:p>
          <a:p>
            <a:r>
              <a:rPr lang="en-US" dirty="0"/>
              <a:t>Physical storage devices are partitioned into logical storage.</a:t>
            </a:r>
          </a:p>
        </p:txBody>
      </p:sp>
    </p:spTree>
    <p:extLst>
      <p:ext uri="{BB962C8B-B14F-4D97-AF65-F5344CB8AC3E}">
        <p14:creationId xmlns:p14="http://schemas.microsoft.com/office/powerpoint/2010/main" val="2515090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nchor="ctr">
            <a:spAutoFit/>
          </a:bodyPr>
          <a:lstStyle/>
          <a:p>
            <a:pPr marL="12700">
              <a:spcBef>
                <a:spcPts val="100"/>
              </a:spcBef>
            </a:pPr>
            <a:r>
              <a:rPr spc="125" dirty="0"/>
              <a:t>Network</a:t>
            </a:r>
            <a:r>
              <a:rPr spc="-5" dirty="0"/>
              <a:t> </a:t>
            </a:r>
            <a:r>
              <a:rPr spc="130" dirty="0"/>
              <a:t>Virtualization</a:t>
            </a:r>
          </a:p>
        </p:txBody>
      </p:sp>
      <p:sp>
        <p:nvSpPr>
          <p:cNvPr id="6" name="Content Placeholder 5"/>
          <p:cNvSpPr>
            <a:spLocks noGrp="1"/>
          </p:cNvSpPr>
          <p:nvPr>
            <p:ph sz="quarter" idx="1"/>
          </p:nvPr>
        </p:nvSpPr>
        <p:spPr/>
        <p:txBody>
          <a:bodyPr/>
          <a:lstStyle/>
          <a:p>
            <a:r>
              <a:rPr lang="en-US" dirty="0"/>
              <a:t>Physical components that make up the physical  network are virtualized to create a virtual network</a:t>
            </a:r>
          </a:p>
          <a:p>
            <a:r>
              <a:rPr lang="en-US" dirty="0"/>
              <a:t>What is a </a:t>
            </a:r>
            <a:r>
              <a:rPr lang="en-US" dirty="0" err="1"/>
              <a:t>vSwitch</a:t>
            </a:r>
            <a:r>
              <a:rPr lang="en-US" dirty="0"/>
              <a:t>?</a:t>
            </a:r>
          </a:p>
          <a:p>
            <a:pPr marL="0" indent="0">
              <a:buNone/>
            </a:pPr>
            <a:r>
              <a:rPr lang="en-US" dirty="0"/>
              <a:t>Virtual switch that virtual devices can  connect to in order to communicate  with each other</a:t>
            </a:r>
          </a:p>
          <a:p>
            <a:r>
              <a:rPr lang="en-US" dirty="0"/>
              <a:t>What is a </a:t>
            </a:r>
            <a:r>
              <a:rPr lang="en-US" dirty="0" err="1"/>
              <a:t>vLAN</a:t>
            </a:r>
            <a:r>
              <a:rPr lang="en-US" dirty="0"/>
              <a:t>?</a:t>
            </a:r>
          </a:p>
          <a:p>
            <a:pPr marL="0" indent="0">
              <a:buNone/>
            </a:pPr>
            <a:r>
              <a:rPr lang="en-US" dirty="0"/>
              <a:t>Virtual Local Area Network that is  segmented into groups of ports isolated  from one another, creating different  network segments</a:t>
            </a:r>
          </a:p>
          <a:p>
            <a:endParaRPr lang="en-US" dirty="0"/>
          </a:p>
        </p:txBody>
      </p:sp>
      <p:pic>
        <p:nvPicPr>
          <p:cNvPr id="4" name="object 4"/>
          <p:cNvPicPr/>
          <p:nvPr/>
        </p:nvPicPr>
        <p:blipFill>
          <a:blip r:embed="rId2" cstate="print"/>
          <a:stretch>
            <a:fillRect/>
          </a:stretch>
        </p:blipFill>
        <p:spPr>
          <a:xfrm>
            <a:off x="5943600" y="5257800"/>
            <a:ext cx="3221182" cy="1899875"/>
          </a:xfrm>
          <a:prstGeom prst="rect">
            <a:avLst/>
          </a:prstGeom>
        </p:spPr>
      </p:pic>
    </p:spTree>
    <p:extLst>
      <p:ext uri="{BB962C8B-B14F-4D97-AF65-F5344CB8AC3E}">
        <p14:creationId xmlns:p14="http://schemas.microsoft.com/office/powerpoint/2010/main" val="3555043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Windows Architecture</a:t>
            </a:r>
          </a:p>
        </p:txBody>
      </p:sp>
      <p:pic>
        <p:nvPicPr>
          <p:cNvPr id="4" name="Picture 3"/>
          <p:cNvPicPr>
            <a:picLocks noChangeAspect="1"/>
          </p:cNvPicPr>
          <p:nvPr/>
        </p:nvPicPr>
        <p:blipFill>
          <a:blip r:embed="rId2"/>
          <a:stretch>
            <a:fillRect/>
          </a:stretch>
        </p:blipFill>
        <p:spPr>
          <a:xfrm>
            <a:off x="6927" y="1447800"/>
            <a:ext cx="5048250" cy="5410200"/>
          </a:xfrm>
          <a:prstGeom prst="rect">
            <a:avLst/>
          </a:prstGeom>
        </p:spPr>
      </p:pic>
      <p:sp>
        <p:nvSpPr>
          <p:cNvPr id="5" name="Rectangle 4"/>
          <p:cNvSpPr/>
          <p:nvPr/>
        </p:nvSpPr>
        <p:spPr>
          <a:xfrm>
            <a:off x="5943600" y="2209800"/>
            <a:ext cx="2514600" cy="646331"/>
          </a:xfrm>
          <a:prstGeom prst="rect">
            <a:avLst/>
          </a:prstGeom>
        </p:spPr>
        <p:txBody>
          <a:bodyPr wrap="square">
            <a:spAutoFit/>
          </a:bodyPr>
          <a:lstStyle/>
          <a:p>
            <a:pPr>
              <a:buFont typeface="Arial" panose="020B0604020202020204" pitchFamily="34" charset="0"/>
              <a:buChar char="•"/>
            </a:pPr>
            <a:r>
              <a:rPr lang="en-US" dirty="0">
                <a:solidFill>
                  <a:srgbClr val="3A3A3A"/>
                </a:solidFill>
                <a:latin typeface="Work Sans"/>
              </a:rPr>
              <a:t>User mode</a:t>
            </a:r>
          </a:p>
          <a:p>
            <a:pPr>
              <a:buFont typeface="Arial" panose="020B0604020202020204" pitchFamily="34" charset="0"/>
              <a:buChar char="•"/>
            </a:pPr>
            <a:r>
              <a:rPr lang="en-US" dirty="0">
                <a:solidFill>
                  <a:srgbClr val="3A3A3A"/>
                </a:solidFill>
                <a:latin typeface="Work Sans"/>
              </a:rPr>
              <a:t>Kernel mode</a:t>
            </a:r>
            <a:endParaRPr lang="en-US" b="0" i="0" dirty="0">
              <a:solidFill>
                <a:srgbClr val="3A3A3A"/>
              </a:solidFill>
              <a:effectLst/>
              <a:latin typeface="Work Sans"/>
            </a:endParaRPr>
          </a:p>
        </p:txBody>
      </p:sp>
    </p:spTree>
    <p:extLst>
      <p:ext uri="{BB962C8B-B14F-4D97-AF65-F5344CB8AC3E}">
        <p14:creationId xmlns:p14="http://schemas.microsoft.com/office/powerpoint/2010/main" val="545140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Architecture</a:t>
            </a:r>
          </a:p>
        </p:txBody>
      </p:sp>
      <p:sp>
        <p:nvSpPr>
          <p:cNvPr id="3" name="Content Placeholder 2"/>
          <p:cNvSpPr>
            <a:spLocks noGrp="1"/>
          </p:cNvSpPr>
          <p:nvPr>
            <p:ph sz="quarter" idx="1"/>
          </p:nvPr>
        </p:nvSpPr>
        <p:spPr/>
        <p:txBody>
          <a:bodyPr/>
          <a:lstStyle/>
          <a:p>
            <a:endParaRPr lang="en-US"/>
          </a:p>
        </p:txBody>
      </p:sp>
      <p:pic>
        <p:nvPicPr>
          <p:cNvPr id="29698" name="Picture 2" descr="Linux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9764" y="1581150"/>
            <a:ext cx="3838575" cy="3505200"/>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Simplified Architecture of Linu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80" y="1600200"/>
            <a:ext cx="4410075"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114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1371600"/>
          </a:xfrm>
        </p:spPr>
        <p:txBody>
          <a:bodyPr/>
          <a:lstStyle/>
          <a:p>
            <a:r>
              <a:rPr lang="en-US" dirty="0"/>
              <a:t>X86 VS ARM </a:t>
            </a:r>
          </a:p>
        </p:txBody>
      </p:sp>
      <p:sp>
        <p:nvSpPr>
          <p:cNvPr id="3" name="Content Placeholder 2"/>
          <p:cNvSpPr>
            <a:spLocks noGrp="1"/>
          </p:cNvSpPr>
          <p:nvPr>
            <p:ph sz="quarter" idx="1"/>
          </p:nvPr>
        </p:nvSpPr>
        <p:spPr/>
        <p:txBody>
          <a:bodyPr/>
          <a:lstStyle/>
          <a:p>
            <a:endParaRPr lang="en-US"/>
          </a:p>
        </p:txBody>
      </p:sp>
      <p:pic>
        <p:nvPicPr>
          <p:cNvPr id="30722" name="Picture 2" descr="Performance Comparison Between x86 and ARM Assemb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 y="1371600"/>
            <a:ext cx="9116291"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522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to choose ARM ? </a:t>
            </a:r>
          </a:p>
        </p:txBody>
      </p:sp>
      <p:sp>
        <p:nvSpPr>
          <p:cNvPr id="3" name="Content Placeholder 2"/>
          <p:cNvSpPr>
            <a:spLocks noGrp="1"/>
          </p:cNvSpPr>
          <p:nvPr>
            <p:ph sz="quarter" idx="1"/>
          </p:nvPr>
        </p:nvSpPr>
        <p:spPr>
          <a:xfrm>
            <a:off x="612648" y="1600200"/>
            <a:ext cx="8153400" cy="4953000"/>
          </a:xfrm>
        </p:spPr>
        <p:txBody>
          <a:bodyPr>
            <a:normAutofit fontScale="92500" lnSpcReduction="10000"/>
          </a:bodyPr>
          <a:lstStyle/>
          <a:p>
            <a:r>
              <a:rPr lang="en-US" dirty="0"/>
              <a:t>Arm-based systems and instances are readily available in public clouds such as AWS.</a:t>
            </a:r>
          </a:p>
          <a:p>
            <a:r>
              <a:rPr lang="en-US" dirty="0"/>
              <a:t>The computational performance of AWS’s Arm EC2 instances is similar to that of the x86_64 instances.</a:t>
            </a:r>
          </a:p>
          <a:p>
            <a:r>
              <a:rPr lang="en-US" dirty="0"/>
              <a:t>Considering that Arm instances are </a:t>
            </a:r>
            <a:r>
              <a:rPr lang="en-US" dirty="0">
                <a:solidFill>
                  <a:srgbClr val="FF0000"/>
                </a:solidFill>
              </a:rPr>
              <a:t>significantly cheaper</a:t>
            </a:r>
            <a:r>
              <a:rPr lang="en-US" dirty="0"/>
              <a:t>, the cost effectiveness of Arm instances are better than x86_64 instances.</a:t>
            </a:r>
          </a:p>
          <a:p>
            <a:r>
              <a:rPr lang="en-US" dirty="0"/>
              <a:t>Arm instances perform better with “close to metal” applications. We hypothesize that the operating systems have received more engineering efforts to optimize for Arm than high level application frameworks.</a:t>
            </a:r>
          </a:p>
          <a:p>
            <a:pPr marL="0" indent="0">
              <a:buNone/>
            </a:pPr>
            <a:endParaRPr lang="en-US" dirty="0"/>
          </a:p>
        </p:txBody>
      </p:sp>
    </p:spTree>
    <p:extLst>
      <p:ext uri="{BB962C8B-B14F-4D97-AF65-F5344CB8AC3E}">
        <p14:creationId xmlns:p14="http://schemas.microsoft.com/office/powerpoint/2010/main" val="261842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Infrastructure as a Service</a:t>
            </a:r>
            <a:endParaRPr lang="en-US" dirty="0"/>
          </a:p>
        </p:txBody>
      </p:sp>
      <p:sp>
        <p:nvSpPr>
          <p:cNvPr id="3" name="Content Placeholder 2"/>
          <p:cNvSpPr>
            <a:spLocks noGrp="1"/>
          </p:cNvSpPr>
          <p:nvPr>
            <p:ph sz="quarter" idx="1"/>
          </p:nvPr>
        </p:nvSpPr>
        <p:spPr/>
        <p:txBody>
          <a:bodyPr/>
          <a:lstStyle/>
          <a:p>
            <a:endParaRPr lang="en-US"/>
          </a:p>
        </p:txBody>
      </p:sp>
      <p:pic>
        <p:nvPicPr>
          <p:cNvPr id="1028" name="Picture 4" descr="fakecineaste : Block Storage, Object Storage, and File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44000" cy="5669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011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Infrastructure as a Service - Block storage</a:t>
            </a:r>
            <a:r>
              <a:rPr lang="en-US" dirty="0"/>
              <a:t> </a:t>
            </a:r>
          </a:p>
        </p:txBody>
      </p:sp>
      <p:sp>
        <p:nvSpPr>
          <p:cNvPr id="3" name="Content Placeholder 2"/>
          <p:cNvSpPr>
            <a:spLocks noGrp="1"/>
          </p:cNvSpPr>
          <p:nvPr>
            <p:ph sz="quarter" idx="1"/>
          </p:nvPr>
        </p:nvSpPr>
        <p:spPr/>
        <p:txBody>
          <a:bodyPr>
            <a:normAutofit lnSpcReduction="10000"/>
          </a:bodyPr>
          <a:lstStyle/>
          <a:p>
            <a:r>
              <a:rPr lang="en-US" b="1" dirty="0"/>
              <a:t>Infrastructure as a Service</a:t>
            </a:r>
            <a:r>
              <a:rPr lang="en-US" dirty="0"/>
              <a:t> (IaaS) platforms allow you to store your data in either:</a:t>
            </a:r>
            <a:endParaRPr lang="en-US" b="1" dirty="0"/>
          </a:p>
          <a:p>
            <a:r>
              <a:rPr lang="en-US" b="1" dirty="0"/>
              <a:t>‘Block storage’</a:t>
            </a:r>
            <a:r>
              <a:rPr lang="en-US" dirty="0"/>
              <a:t> devices provide fixed-sized raw storage capacity. Each storage volume can be treated as an independent disk drive and controlled by an external server operating system. This block device can be mounted by the guest operating system as if it were a physical disk. The most common examples of Block Storage are SAN, iSCSI, and local disks.</a:t>
            </a:r>
          </a:p>
        </p:txBody>
      </p:sp>
    </p:spTree>
    <p:extLst>
      <p:ext uri="{BB962C8B-B14F-4D97-AF65-F5344CB8AC3E}">
        <p14:creationId xmlns:p14="http://schemas.microsoft.com/office/powerpoint/2010/main" val="689172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04800"/>
            <a:ext cx="8153400" cy="990600"/>
          </a:xfrm>
        </p:spPr>
        <p:txBody>
          <a:bodyPr>
            <a:normAutofit fontScale="90000"/>
          </a:bodyPr>
          <a:lstStyle/>
          <a:p>
            <a:r>
              <a:rPr lang="en-US" b="1" dirty="0"/>
              <a:t>Infrastructure as a Service - Object Storage</a:t>
            </a:r>
          </a:p>
        </p:txBody>
      </p:sp>
      <p:sp>
        <p:nvSpPr>
          <p:cNvPr id="3" name="Content Placeholder 2"/>
          <p:cNvSpPr>
            <a:spLocks noGrp="1"/>
          </p:cNvSpPr>
          <p:nvPr>
            <p:ph sz="quarter" idx="1"/>
          </p:nvPr>
        </p:nvSpPr>
        <p:spPr>
          <a:xfrm>
            <a:off x="612648" y="1600200"/>
            <a:ext cx="8153400" cy="5029200"/>
          </a:xfrm>
        </p:spPr>
        <p:txBody>
          <a:bodyPr>
            <a:normAutofit/>
          </a:bodyPr>
          <a:lstStyle/>
          <a:p>
            <a:r>
              <a:rPr lang="en-US" dirty="0"/>
              <a:t>“Block storage” volumes can only be accessed when they’re attached to an operating system. But data kept on object storage devices, which consist of the object data and metadata, can be accessed directly through APIs or http/https. </a:t>
            </a:r>
          </a:p>
          <a:p>
            <a:r>
              <a:rPr lang="en-US" sz="2200" b="1" dirty="0"/>
              <a:t>Block storage options in the cloud</a:t>
            </a:r>
          </a:p>
          <a:p>
            <a:pPr lvl="1"/>
            <a:r>
              <a:rPr lang="en-US" sz="1900" dirty="0"/>
              <a:t>Azure Premium Storage</a:t>
            </a:r>
          </a:p>
          <a:p>
            <a:pPr lvl="1"/>
            <a:r>
              <a:rPr lang="en-US" sz="1900" dirty="0"/>
              <a:t>Google Persistent Disks</a:t>
            </a:r>
          </a:p>
          <a:p>
            <a:r>
              <a:rPr lang="en-US" sz="2200" b="1" dirty="0"/>
              <a:t>Object storage</a:t>
            </a:r>
          </a:p>
          <a:p>
            <a:pPr lvl="1"/>
            <a:r>
              <a:rPr lang="en-US" sz="1900" dirty="0"/>
              <a:t>Amazon S3</a:t>
            </a:r>
          </a:p>
          <a:p>
            <a:pPr lvl="1"/>
            <a:r>
              <a:rPr lang="en-US" sz="1900" dirty="0"/>
              <a:t>Azure Blob Storage</a:t>
            </a:r>
          </a:p>
          <a:p>
            <a:pPr lvl="1"/>
            <a:r>
              <a:rPr lang="en-US" sz="1900" dirty="0"/>
              <a:t>Google cloud storage:</a:t>
            </a:r>
          </a:p>
        </p:txBody>
      </p:sp>
    </p:spTree>
    <p:extLst>
      <p:ext uri="{BB962C8B-B14F-4D97-AF65-F5344CB8AC3E}">
        <p14:creationId xmlns:p14="http://schemas.microsoft.com/office/powerpoint/2010/main" val="20542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endParaRPr lang="en-US"/>
          </a:p>
        </p:txBody>
      </p:sp>
      <p:sp>
        <p:nvSpPr>
          <p:cNvPr id="5" name="Title 4"/>
          <p:cNvSpPr>
            <a:spLocks noGrp="1"/>
          </p:cNvSpPr>
          <p:nvPr>
            <p:ph type="title"/>
          </p:nvPr>
        </p:nvSpPr>
        <p:spPr/>
        <p:txBody>
          <a:bodyPr/>
          <a:lstStyle/>
          <a:p>
            <a:r>
              <a:rPr lang="en-US" dirty="0"/>
              <a:t>Cloud fundamentals</a:t>
            </a:r>
          </a:p>
        </p:txBody>
      </p:sp>
    </p:spTree>
    <p:extLst>
      <p:ext uri="{BB962C8B-B14F-4D97-AF65-F5344CB8AC3E}">
        <p14:creationId xmlns:p14="http://schemas.microsoft.com/office/powerpoint/2010/main" val="1880803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storage</a:t>
            </a:r>
            <a:r>
              <a:rPr lang="en-US" dirty="0"/>
              <a:t>/</a:t>
            </a:r>
            <a:r>
              <a:rPr lang="en-US" b="1" dirty="0"/>
              <a:t>Object Storage</a:t>
            </a:r>
          </a:p>
        </p:txBody>
      </p:sp>
      <p:sp>
        <p:nvSpPr>
          <p:cNvPr id="3" name="Content Placeholder 2"/>
          <p:cNvSpPr>
            <a:spLocks noGrp="1"/>
          </p:cNvSpPr>
          <p:nvPr>
            <p:ph sz="quarter" idx="1"/>
          </p:nvPr>
        </p:nvSpPr>
        <p:spPr/>
        <p:txBody>
          <a:bodyPr/>
          <a:lstStyle/>
          <a:p>
            <a:r>
              <a:rPr lang="en-US" dirty="0"/>
              <a:t>Object storage and Block storage both have unique advantages and limitations. Understanding the use cases and costs associated with each medium will help you get the best possible mileage out of your application storage profile.</a:t>
            </a:r>
          </a:p>
        </p:txBody>
      </p:sp>
    </p:spTree>
    <p:extLst>
      <p:ext uri="{BB962C8B-B14F-4D97-AF65-F5344CB8AC3E}">
        <p14:creationId xmlns:p14="http://schemas.microsoft.com/office/powerpoint/2010/main" val="3432134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VPN and Public Network </a:t>
            </a:r>
          </a:p>
        </p:txBody>
      </p:sp>
      <p:sp>
        <p:nvSpPr>
          <p:cNvPr id="3" name="Content Placeholder 2"/>
          <p:cNvSpPr>
            <a:spLocks noGrp="1"/>
          </p:cNvSpPr>
          <p:nvPr>
            <p:ph sz="quarter" idx="1"/>
          </p:nvPr>
        </p:nvSpPr>
        <p:spPr/>
        <p:txBody>
          <a:bodyPr>
            <a:normAutofit/>
          </a:bodyPr>
          <a:lstStyle/>
          <a:p>
            <a:r>
              <a:rPr lang="en-US" b="1" dirty="0"/>
              <a:t>Virtual Private Network </a:t>
            </a:r>
            <a:r>
              <a:rPr lang="en-US" dirty="0"/>
              <a:t>Describes the opportunity to establish a protected network connection when using public networks.</a:t>
            </a:r>
          </a:p>
          <a:p>
            <a:r>
              <a:rPr lang="en-US" b="1" dirty="0"/>
              <a:t>A public network </a:t>
            </a:r>
            <a:r>
              <a:rPr lang="en-US" dirty="0"/>
              <a:t>is a type of network wherein anyone, namely the general public, has access and through it can connect to other networks or the Internet. </a:t>
            </a:r>
          </a:p>
        </p:txBody>
      </p:sp>
    </p:spTree>
    <p:extLst>
      <p:ext uri="{BB962C8B-B14F-4D97-AF65-F5344CB8AC3E}">
        <p14:creationId xmlns:p14="http://schemas.microsoft.com/office/powerpoint/2010/main" val="118148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Concepts </a:t>
            </a:r>
          </a:p>
        </p:txBody>
      </p:sp>
      <p:sp>
        <p:nvSpPr>
          <p:cNvPr id="3" name="Content Placeholder 2"/>
          <p:cNvSpPr>
            <a:spLocks noGrp="1"/>
          </p:cNvSpPr>
          <p:nvPr>
            <p:ph sz="quarter" idx="1"/>
          </p:nvPr>
        </p:nvSpPr>
        <p:spPr>
          <a:xfrm>
            <a:off x="612648" y="1600200"/>
            <a:ext cx="8153400" cy="5105400"/>
          </a:xfrm>
        </p:spPr>
        <p:txBody>
          <a:bodyPr>
            <a:normAutofit lnSpcReduction="10000"/>
          </a:bodyPr>
          <a:lstStyle/>
          <a:p>
            <a:r>
              <a:rPr lang="en-US" b="1" dirty="0"/>
              <a:t>IP address: </a:t>
            </a:r>
            <a:r>
              <a:rPr lang="en-US" dirty="0"/>
              <a:t>An IP address is a 32-bit number. It uniquely identifies a host (computer or other device, such as a printer or router) on a TCP/IP network.</a:t>
            </a:r>
          </a:p>
          <a:p>
            <a:r>
              <a:rPr lang="en-US" b="1" dirty="0"/>
              <a:t>Routing</a:t>
            </a:r>
            <a:r>
              <a:rPr lang="en-US" dirty="0"/>
              <a:t> is the process of selecting a path for traffic in a network or between or across multiple networks.</a:t>
            </a:r>
          </a:p>
          <a:p>
            <a:r>
              <a:rPr lang="en-US" b="1" dirty="0"/>
              <a:t>Subnetting</a:t>
            </a:r>
            <a:r>
              <a:rPr lang="en-US" dirty="0"/>
              <a:t> is the process of partitioning a network into two or more networks based on utilization.</a:t>
            </a:r>
          </a:p>
          <a:p>
            <a:r>
              <a:rPr lang="en-US" b="1" dirty="0"/>
              <a:t>Network isolation </a:t>
            </a:r>
            <a:r>
              <a:rPr lang="en-US" dirty="0"/>
              <a:t>concept of taking your network and creating silos within it called VLANs (virtual local area networks)</a:t>
            </a:r>
          </a:p>
        </p:txBody>
      </p:sp>
    </p:spTree>
    <p:extLst>
      <p:ext uri="{BB962C8B-B14F-4D97-AF65-F5344CB8AC3E}">
        <p14:creationId xmlns:p14="http://schemas.microsoft.com/office/powerpoint/2010/main" val="228400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Concepts </a:t>
            </a:r>
          </a:p>
        </p:txBody>
      </p:sp>
      <p:sp>
        <p:nvSpPr>
          <p:cNvPr id="3" name="Content Placeholder 2"/>
          <p:cNvSpPr>
            <a:spLocks noGrp="1"/>
          </p:cNvSpPr>
          <p:nvPr>
            <p:ph sz="quarter" idx="1"/>
          </p:nvPr>
        </p:nvSpPr>
        <p:spPr/>
        <p:txBody>
          <a:bodyPr/>
          <a:lstStyle/>
          <a:p>
            <a:r>
              <a:rPr lang="en-US" dirty="0"/>
              <a:t>Classless Inter-Domain Routing is a method for allocating IP addresses and for IP routing. </a:t>
            </a:r>
          </a:p>
          <a:p>
            <a:endParaRPr lang="en-US" dirty="0"/>
          </a:p>
          <a:p>
            <a:r>
              <a:rPr lang="en-US" dirty="0"/>
              <a:t>Classless IP addresses, enabled by CIDR, are required when creating a Virtual Private Cloud (VPC) that is logically isolated from other virtual networks. When creating a VPC, a range of IPv4 addresses must be specified in the form of a CIDR.</a:t>
            </a:r>
          </a:p>
        </p:txBody>
      </p:sp>
    </p:spTree>
    <p:extLst>
      <p:ext uri="{BB962C8B-B14F-4D97-AF65-F5344CB8AC3E}">
        <p14:creationId xmlns:p14="http://schemas.microsoft.com/office/powerpoint/2010/main" val="87715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a:t>Migrating to the cloud</a:t>
            </a:r>
          </a:p>
        </p:txBody>
      </p:sp>
    </p:spTree>
    <p:extLst>
      <p:ext uri="{BB962C8B-B14F-4D97-AF65-F5344CB8AC3E}">
        <p14:creationId xmlns:p14="http://schemas.microsoft.com/office/powerpoint/2010/main" val="3134013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Migration</a:t>
            </a:r>
          </a:p>
        </p:txBody>
      </p:sp>
      <p:sp>
        <p:nvSpPr>
          <p:cNvPr id="3" name="Content Placeholder 2"/>
          <p:cNvSpPr>
            <a:spLocks noGrp="1"/>
          </p:cNvSpPr>
          <p:nvPr>
            <p:ph sz="quarter" idx="1"/>
          </p:nvPr>
        </p:nvSpPr>
        <p:spPr/>
        <p:txBody>
          <a:bodyPr/>
          <a:lstStyle/>
          <a:p>
            <a:r>
              <a:rPr lang="en-US" dirty="0"/>
              <a:t>Cloud migration is the process of moving data, applications or other business elements to a cloud computing environment.</a:t>
            </a:r>
          </a:p>
          <a:p>
            <a:pPr marL="0" indent="0">
              <a:buNone/>
            </a:pPr>
            <a:r>
              <a:rPr lang="en-US" b="1" dirty="0"/>
              <a:t>Why migrate to the cloud?</a:t>
            </a:r>
            <a:endParaRPr lang="en-US" dirty="0"/>
          </a:p>
          <a:p>
            <a:r>
              <a:rPr lang="en-US" dirty="0"/>
              <a:t>Should your application stay or go?</a:t>
            </a:r>
          </a:p>
          <a:p>
            <a:r>
              <a:rPr lang="en-US" dirty="0"/>
              <a:t> What's the cost to run an application in the cloud?</a:t>
            </a:r>
          </a:p>
          <a:p>
            <a:r>
              <a:rPr lang="en-US" dirty="0"/>
              <a:t>Which cloud model fits best?</a:t>
            </a:r>
          </a:p>
          <a:p>
            <a:r>
              <a:rPr lang="en-US" dirty="0"/>
              <a:t>How do I choose the right cloud provider?</a:t>
            </a:r>
          </a:p>
        </p:txBody>
      </p:sp>
    </p:spTree>
    <p:extLst>
      <p:ext uri="{BB962C8B-B14F-4D97-AF65-F5344CB8AC3E}">
        <p14:creationId xmlns:p14="http://schemas.microsoft.com/office/powerpoint/2010/main" val="303160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Migration: Management </a:t>
            </a:r>
          </a:p>
        </p:txBody>
      </p:sp>
      <p:sp>
        <p:nvSpPr>
          <p:cNvPr id="3" name="Content Placeholder 2"/>
          <p:cNvSpPr>
            <a:spLocks noGrp="1"/>
          </p:cNvSpPr>
          <p:nvPr>
            <p:ph sz="quarter" idx="1"/>
          </p:nvPr>
        </p:nvSpPr>
        <p:spPr/>
        <p:txBody>
          <a:bodyPr>
            <a:normAutofit/>
          </a:bodyPr>
          <a:lstStyle/>
          <a:p>
            <a:r>
              <a:rPr lang="en-US" altLang="en-US" dirty="0"/>
              <a:t>Cloud computing deployments must be monitored and managed in order to be optimized for best performance.</a:t>
            </a:r>
          </a:p>
          <a:p>
            <a:r>
              <a:rPr lang="en-US" altLang="en-US" dirty="0"/>
              <a:t>Cloud management software provides capabilities for managing faults, configuration, </a:t>
            </a:r>
            <a:r>
              <a:rPr lang="en-US" dirty="0"/>
              <a:t>administration </a:t>
            </a:r>
          </a:p>
          <a:p>
            <a:r>
              <a:rPr lang="en-US" altLang="en-US" dirty="0"/>
              <a:t>, performance, and security; this is referred to as FCAPS.</a:t>
            </a:r>
          </a:p>
        </p:txBody>
      </p:sp>
    </p:spTree>
    <p:extLst>
      <p:ext uri="{BB962C8B-B14F-4D97-AF65-F5344CB8AC3E}">
        <p14:creationId xmlns:p14="http://schemas.microsoft.com/office/powerpoint/2010/main" val="172874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of Cloud Services</a:t>
            </a:r>
          </a:p>
        </p:txBody>
      </p:sp>
      <p:sp>
        <p:nvSpPr>
          <p:cNvPr id="3" name="Content Placeholder 2"/>
          <p:cNvSpPr>
            <a:spLocks noGrp="1"/>
          </p:cNvSpPr>
          <p:nvPr>
            <p:ph sz="quarter" idx="1"/>
          </p:nvPr>
        </p:nvSpPr>
        <p:spPr/>
        <p:txBody>
          <a:bodyPr/>
          <a:lstStyle/>
          <a:p>
            <a:r>
              <a:rPr lang="en-US" altLang="en-US" dirty="0"/>
              <a:t>Administration of resources</a:t>
            </a:r>
          </a:p>
          <a:p>
            <a:r>
              <a:rPr lang="en-US" altLang="en-US" dirty="0"/>
              <a:t>Configuring resources</a:t>
            </a:r>
          </a:p>
          <a:p>
            <a:r>
              <a:rPr lang="en-US" altLang="en-US" dirty="0"/>
              <a:t>Enforcing security</a:t>
            </a:r>
          </a:p>
          <a:p>
            <a:r>
              <a:rPr lang="en-US" altLang="en-US" dirty="0"/>
              <a:t>Monitoring operations</a:t>
            </a:r>
          </a:p>
          <a:p>
            <a:r>
              <a:rPr lang="en-US" altLang="en-US" dirty="0"/>
              <a:t>Optimizing performance</a:t>
            </a:r>
          </a:p>
          <a:p>
            <a:r>
              <a:rPr lang="en-US" altLang="en-US" dirty="0"/>
              <a:t>Policy management</a:t>
            </a:r>
          </a:p>
          <a:p>
            <a:r>
              <a:rPr lang="en-US" altLang="en-US" dirty="0"/>
              <a:t>Performing maintenance</a:t>
            </a:r>
          </a:p>
          <a:p>
            <a:r>
              <a:rPr lang="en-US" altLang="en-US" dirty="0"/>
              <a:t>Provisioning of resources</a:t>
            </a:r>
          </a:p>
          <a:p>
            <a:endParaRPr lang="en-US" dirty="0"/>
          </a:p>
        </p:txBody>
      </p:sp>
    </p:spTree>
    <p:extLst>
      <p:ext uri="{BB962C8B-B14F-4D97-AF65-F5344CB8AC3E}">
        <p14:creationId xmlns:p14="http://schemas.microsoft.com/office/powerpoint/2010/main" val="1274032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Network management systems acronym FCAPS</a:t>
            </a:r>
          </a:p>
        </p:txBody>
      </p:sp>
      <p:sp>
        <p:nvSpPr>
          <p:cNvPr id="3" name="Content Placeholder 2"/>
          <p:cNvSpPr>
            <a:spLocks noGrp="1"/>
          </p:cNvSpPr>
          <p:nvPr>
            <p:ph sz="quarter" idx="1"/>
          </p:nvPr>
        </p:nvSpPr>
        <p:spPr/>
        <p:txBody>
          <a:bodyPr/>
          <a:lstStyle/>
          <a:p>
            <a:r>
              <a:rPr lang="en-US" dirty="0"/>
              <a:t>Fault</a:t>
            </a:r>
          </a:p>
          <a:p>
            <a:r>
              <a:rPr lang="en-US" dirty="0"/>
              <a:t>Configuration</a:t>
            </a:r>
          </a:p>
          <a:p>
            <a:r>
              <a:rPr lang="en-US" dirty="0"/>
              <a:t>Administration </a:t>
            </a:r>
          </a:p>
          <a:p>
            <a:r>
              <a:rPr lang="en-US" dirty="0"/>
              <a:t>Performance</a:t>
            </a:r>
          </a:p>
          <a:p>
            <a:r>
              <a:rPr lang="en-US" dirty="0"/>
              <a:t>Security</a:t>
            </a:r>
          </a:p>
        </p:txBody>
      </p:sp>
    </p:spTree>
    <p:extLst>
      <p:ext uri="{BB962C8B-B14F-4D97-AF65-F5344CB8AC3E}">
        <p14:creationId xmlns:p14="http://schemas.microsoft.com/office/powerpoint/2010/main" val="25231905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of Cloud Service Providers</a:t>
            </a:r>
          </a:p>
        </p:txBody>
      </p:sp>
      <p:sp>
        <p:nvSpPr>
          <p:cNvPr id="3" name="Content Placeholder 2"/>
          <p:cNvSpPr>
            <a:spLocks noGrp="1"/>
          </p:cNvSpPr>
          <p:nvPr>
            <p:ph sz="quarter"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1371600" y="1600200"/>
            <a:ext cx="6172199" cy="2918188"/>
          </a:xfrm>
          <a:prstGeom prst="rect">
            <a:avLst/>
          </a:prstGeom>
        </p:spPr>
      </p:pic>
      <p:pic>
        <p:nvPicPr>
          <p:cNvPr id="2052" name="Picture 4" descr="6 Best Cloud Computing Service Providers | by SM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518389"/>
            <a:ext cx="6172199" cy="231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014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t>Computing Generations</a:t>
            </a:r>
          </a:p>
        </p:txBody>
      </p:sp>
      <p:sp>
        <p:nvSpPr>
          <p:cNvPr id="3075" name="Footer Placeholder 3"/>
          <p:cNvSpPr>
            <a:spLocks noGrp="1"/>
          </p:cNvSpPr>
          <p:nvPr>
            <p:ph type="ftr" sz="quarter" idx="11"/>
          </p:nvPr>
        </p:nvSpPr>
        <p:spPr bwMode="auto">
          <a:xfrm>
            <a:off x="0" y="6356350"/>
            <a:ext cx="9144000" cy="349250"/>
          </a:xfrm>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sz="1800">
                <a:solidFill>
                  <a:schemeClr val="tx1"/>
                </a:solidFill>
              </a:rPr>
              <a:t>Handbook of Cloud Computing</a:t>
            </a:r>
          </a:p>
        </p:txBody>
      </p:sp>
      <p:grpSp>
        <p:nvGrpSpPr>
          <p:cNvPr id="2" name="Group 1073"/>
          <p:cNvGrpSpPr>
            <a:grpSpLocks/>
          </p:cNvGrpSpPr>
          <p:nvPr/>
        </p:nvGrpSpPr>
        <p:grpSpPr bwMode="auto">
          <a:xfrm>
            <a:off x="498475" y="1339850"/>
            <a:ext cx="3892550" cy="1708150"/>
            <a:chOff x="497972" y="1339334"/>
            <a:chExt cx="3893820" cy="1708666"/>
          </a:xfrm>
        </p:grpSpPr>
        <p:grpSp>
          <p:nvGrpSpPr>
            <p:cNvPr id="3190" name="Group 39"/>
            <p:cNvGrpSpPr>
              <a:grpSpLocks/>
            </p:cNvGrpSpPr>
            <p:nvPr/>
          </p:nvGrpSpPr>
          <p:grpSpPr bwMode="auto">
            <a:xfrm>
              <a:off x="558932" y="1733550"/>
              <a:ext cx="632460" cy="1009650"/>
              <a:chOff x="1181100" y="3219450"/>
              <a:chExt cx="632460" cy="1009650"/>
            </a:xfrm>
          </p:grpSpPr>
          <p:sp>
            <p:nvSpPr>
              <p:cNvPr id="39" name="Rectangle 38"/>
              <p:cNvSpPr/>
              <p:nvPr/>
            </p:nvSpPr>
            <p:spPr>
              <a:xfrm>
                <a:off x="1180485" y="3219053"/>
                <a:ext cx="633619" cy="1009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Oval 2"/>
              <p:cNvSpPr/>
              <p:nvPr/>
            </p:nvSpPr>
            <p:spPr>
              <a:xfrm>
                <a:off x="1294822" y="3276220"/>
                <a:ext cx="343012" cy="343004"/>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cxnSp>
            <p:nvCxnSpPr>
              <p:cNvPr id="6" name="Straight Connector 5"/>
              <p:cNvCxnSpPr/>
              <p:nvPr/>
            </p:nvCxnSpPr>
            <p:spPr>
              <a:xfrm>
                <a:off x="1485384" y="3619224"/>
                <a:ext cx="0" cy="30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85384" y="3924116"/>
                <a:ext cx="230263" cy="30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256710" y="3924116"/>
                <a:ext cx="228674" cy="304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1180485" y="3619224"/>
                <a:ext cx="304899" cy="1524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485384" y="3619224"/>
                <a:ext cx="328720" cy="152446"/>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1649286" y="1828432"/>
              <a:ext cx="989335" cy="819397"/>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Terminal</a:t>
              </a:r>
            </a:p>
          </p:txBody>
        </p:sp>
        <p:cxnSp>
          <p:nvCxnSpPr>
            <p:cNvPr id="37" name="Straight Arrow Connector 36"/>
            <p:cNvCxnSpPr>
              <a:stCxn id="39" idx="3"/>
              <a:endCxn id="35" idx="1"/>
            </p:cNvCxnSpPr>
            <p:nvPr/>
          </p:nvCxnSpPr>
          <p:spPr>
            <a:xfrm>
              <a:off x="1191936" y="2238130"/>
              <a:ext cx="45734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324644" y="1733153"/>
              <a:ext cx="1067148" cy="100995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cxnSp>
          <p:nvCxnSpPr>
            <p:cNvPr id="49" name="Straight Connector 48"/>
            <p:cNvCxnSpPr>
              <a:stCxn id="47" idx="0"/>
            </p:cNvCxnSpPr>
            <p:nvPr/>
          </p:nvCxnSpPr>
          <p:spPr>
            <a:xfrm>
              <a:off x="3858218" y="1733153"/>
              <a:ext cx="0" cy="1009955"/>
            </a:xfrm>
            <a:prstGeom prst="line">
              <a:avLst/>
            </a:prstGeom>
          </p:spPr>
          <p:style>
            <a:lnRef idx="1">
              <a:schemeClr val="accent1"/>
            </a:lnRef>
            <a:fillRef idx="0">
              <a:schemeClr val="accent1"/>
            </a:fillRef>
            <a:effectRef idx="0">
              <a:schemeClr val="accent1"/>
            </a:effectRef>
            <a:fontRef idx="minor">
              <a:schemeClr val="tx1"/>
            </a:fontRef>
          </p:style>
        </p:cxnSp>
        <p:sp>
          <p:nvSpPr>
            <p:cNvPr id="3195" name="TextBox 49"/>
            <p:cNvSpPr txBox="1">
              <a:spLocks noChangeArrowheads="1"/>
            </p:cNvSpPr>
            <p:nvPr/>
          </p:nvSpPr>
          <p:spPr bwMode="auto">
            <a:xfrm>
              <a:off x="3324992" y="2740223"/>
              <a:ext cx="1066800" cy="307777"/>
            </a:xfrm>
            <a:prstGeom prst="rect">
              <a:avLst/>
            </a:prstGeom>
            <a:noFill/>
            <a:ln w="9525">
              <a:noFill/>
              <a:miter lim="800000"/>
              <a:headEnd/>
              <a:tailEnd/>
            </a:ln>
          </p:spPr>
          <p:txBody>
            <a:bodyPr>
              <a:spAutoFit/>
            </a:bodyPr>
            <a:lstStyle/>
            <a:p>
              <a:pPr algn="ctr"/>
              <a:r>
                <a:rPr lang="en-US" sz="1400"/>
                <a:t>Mainframe</a:t>
              </a:r>
            </a:p>
          </p:txBody>
        </p:sp>
        <p:cxnSp>
          <p:nvCxnSpPr>
            <p:cNvPr id="52" name="Straight Arrow Connector 51"/>
            <p:cNvCxnSpPr>
              <a:stCxn id="35" idx="3"/>
              <a:endCxn id="47" idx="1"/>
            </p:cNvCxnSpPr>
            <p:nvPr/>
          </p:nvCxnSpPr>
          <p:spPr>
            <a:xfrm>
              <a:off x="2638620" y="2238130"/>
              <a:ext cx="686024" cy="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3197" name="TextBox 54"/>
            <p:cNvSpPr txBox="1">
              <a:spLocks noChangeArrowheads="1"/>
            </p:cNvSpPr>
            <p:nvPr/>
          </p:nvSpPr>
          <p:spPr bwMode="auto">
            <a:xfrm>
              <a:off x="497972" y="1339334"/>
              <a:ext cx="3200400" cy="369332"/>
            </a:xfrm>
            <a:prstGeom prst="rect">
              <a:avLst/>
            </a:prstGeom>
            <a:noFill/>
            <a:ln w="9525">
              <a:noFill/>
              <a:miter lim="800000"/>
              <a:headEnd/>
              <a:tailEnd/>
            </a:ln>
          </p:spPr>
          <p:txBody>
            <a:bodyPr>
              <a:spAutoFit/>
            </a:bodyPr>
            <a:lstStyle/>
            <a:p>
              <a:r>
                <a:rPr lang="en-US"/>
                <a:t>1. Mainframe Computing</a:t>
              </a:r>
            </a:p>
          </p:txBody>
        </p:sp>
      </p:grpSp>
      <p:grpSp>
        <p:nvGrpSpPr>
          <p:cNvPr id="5" name="Group 1076"/>
          <p:cNvGrpSpPr>
            <a:grpSpLocks/>
          </p:cNvGrpSpPr>
          <p:nvPr/>
        </p:nvGrpSpPr>
        <p:grpSpPr bwMode="auto">
          <a:xfrm>
            <a:off x="4924425" y="1382713"/>
            <a:ext cx="3810000" cy="1355725"/>
            <a:chOff x="4925192" y="1383268"/>
            <a:chExt cx="3810000" cy="1355050"/>
          </a:xfrm>
        </p:grpSpPr>
        <p:grpSp>
          <p:nvGrpSpPr>
            <p:cNvPr id="3171" name="Group 56"/>
            <p:cNvGrpSpPr>
              <a:grpSpLocks/>
            </p:cNvGrpSpPr>
            <p:nvPr/>
          </p:nvGrpSpPr>
          <p:grpSpPr bwMode="auto">
            <a:xfrm>
              <a:off x="4925192" y="1676400"/>
              <a:ext cx="632460" cy="1009650"/>
              <a:chOff x="1181100" y="3219450"/>
              <a:chExt cx="632460" cy="1009650"/>
            </a:xfrm>
          </p:grpSpPr>
          <p:sp>
            <p:nvSpPr>
              <p:cNvPr id="58" name="Rectangle 57"/>
              <p:cNvSpPr/>
              <p:nvPr/>
            </p:nvSpPr>
            <p:spPr>
              <a:xfrm>
                <a:off x="1181100" y="3219859"/>
                <a:ext cx="631825" cy="10091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 name="Oval 58"/>
              <p:cNvSpPr/>
              <p:nvPr/>
            </p:nvSpPr>
            <p:spPr>
              <a:xfrm>
                <a:off x="1295400" y="3276980"/>
                <a:ext cx="342900" cy="342729"/>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cxnSp>
            <p:nvCxnSpPr>
              <p:cNvPr id="60" name="Straight Connector 59"/>
              <p:cNvCxnSpPr/>
              <p:nvPr/>
            </p:nvCxnSpPr>
            <p:spPr>
              <a:xfrm>
                <a:off x="1485900" y="3619710"/>
                <a:ext cx="0" cy="3046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485900" y="3924358"/>
                <a:ext cx="228600" cy="3046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1257300" y="3924358"/>
                <a:ext cx="228600" cy="3046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1181100" y="3619710"/>
                <a:ext cx="304800" cy="1523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1485900" y="3619710"/>
                <a:ext cx="327025" cy="152324"/>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67" name="Straight Arrow Connector 66"/>
            <p:cNvCxnSpPr/>
            <p:nvPr/>
          </p:nvCxnSpPr>
          <p:spPr>
            <a:xfrm>
              <a:off x="5610992" y="2209943"/>
              <a:ext cx="2762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7820792" y="1678396"/>
              <a:ext cx="914400" cy="474426"/>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Server</a:t>
              </a:r>
            </a:p>
          </p:txBody>
        </p:sp>
        <p:sp>
          <p:nvSpPr>
            <p:cNvPr id="85" name="Rectangle 84"/>
            <p:cNvSpPr/>
            <p:nvPr/>
          </p:nvSpPr>
          <p:spPr>
            <a:xfrm>
              <a:off x="7820792" y="2263891"/>
              <a:ext cx="914400" cy="474427"/>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Server</a:t>
              </a:r>
            </a:p>
          </p:txBody>
        </p:sp>
        <p:sp>
          <p:nvSpPr>
            <p:cNvPr id="93" name="Freeform 92"/>
            <p:cNvSpPr/>
            <p:nvPr/>
          </p:nvSpPr>
          <p:spPr>
            <a:xfrm>
              <a:off x="6601592" y="1737104"/>
              <a:ext cx="982663" cy="899665"/>
            </a:xfrm>
            <a:custGeom>
              <a:avLst/>
              <a:gdLst>
                <a:gd name="connsiteX0" fmla="*/ 594360 w 1173480"/>
                <a:gd name="connsiteY0" fmla="*/ 899160 h 899160"/>
                <a:gd name="connsiteX1" fmla="*/ 594360 w 1173480"/>
                <a:gd name="connsiteY1" fmla="*/ 899160 h 899160"/>
                <a:gd name="connsiteX2" fmla="*/ 335280 w 1173480"/>
                <a:gd name="connsiteY2" fmla="*/ 883920 h 899160"/>
                <a:gd name="connsiteX3" fmla="*/ 198120 w 1173480"/>
                <a:gd name="connsiteY3" fmla="*/ 853440 h 899160"/>
                <a:gd name="connsiteX4" fmla="*/ 106680 w 1173480"/>
                <a:gd name="connsiteY4" fmla="*/ 838200 h 899160"/>
                <a:gd name="connsiteX5" fmla="*/ 30480 w 1173480"/>
                <a:gd name="connsiteY5" fmla="*/ 716280 h 899160"/>
                <a:gd name="connsiteX6" fmla="*/ 15240 w 1173480"/>
                <a:gd name="connsiteY6" fmla="*/ 670560 h 899160"/>
                <a:gd name="connsiteX7" fmla="*/ 0 w 1173480"/>
                <a:gd name="connsiteY7" fmla="*/ 624840 h 899160"/>
                <a:gd name="connsiteX8" fmla="*/ 30480 w 1173480"/>
                <a:gd name="connsiteY8" fmla="*/ 228600 h 899160"/>
                <a:gd name="connsiteX9" fmla="*/ 45720 w 1173480"/>
                <a:gd name="connsiteY9" fmla="*/ 182880 h 899160"/>
                <a:gd name="connsiteX10" fmla="*/ 106680 w 1173480"/>
                <a:gd name="connsiteY10" fmla="*/ 91440 h 899160"/>
                <a:gd name="connsiteX11" fmla="*/ 152400 w 1173480"/>
                <a:gd name="connsiteY11" fmla="*/ 60960 h 899160"/>
                <a:gd name="connsiteX12" fmla="*/ 259080 w 1173480"/>
                <a:gd name="connsiteY12" fmla="*/ 0 h 899160"/>
                <a:gd name="connsiteX13" fmla="*/ 685800 w 1173480"/>
                <a:gd name="connsiteY13" fmla="*/ 30480 h 899160"/>
                <a:gd name="connsiteX14" fmla="*/ 746760 w 1173480"/>
                <a:gd name="connsiteY14" fmla="*/ 45720 h 899160"/>
                <a:gd name="connsiteX15" fmla="*/ 807720 w 1173480"/>
                <a:gd name="connsiteY15" fmla="*/ 76200 h 899160"/>
                <a:gd name="connsiteX16" fmla="*/ 853440 w 1173480"/>
                <a:gd name="connsiteY16" fmla="*/ 91440 h 899160"/>
                <a:gd name="connsiteX17" fmla="*/ 899160 w 1173480"/>
                <a:gd name="connsiteY17" fmla="*/ 121920 h 899160"/>
                <a:gd name="connsiteX18" fmla="*/ 960120 w 1173480"/>
                <a:gd name="connsiteY18" fmla="*/ 137160 h 899160"/>
                <a:gd name="connsiteX19" fmla="*/ 1051560 w 1173480"/>
                <a:gd name="connsiteY19" fmla="*/ 198120 h 899160"/>
                <a:gd name="connsiteX20" fmla="*/ 1082040 w 1173480"/>
                <a:gd name="connsiteY20" fmla="*/ 243840 h 899160"/>
                <a:gd name="connsiteX21" fmla="*/ 1143000 w 1173480"/>
                <a:gd name="connsiteY21" fmla="*/ 350520 h 899160"/>
                <a:gd name="connsiteX22" fmla="*/ 1158240 w 1173480"/>
                <a:gd name="connsiteY22" fmla="*/ 457200 h 899160"/>
                <a:gd name="connsiteX23" fmla="*/ 1173480 w 1173480"/>
                <a:gd name="connsiteY23" fmla="*/ 518160 h 899160"/>
                <a:gd name="connsiteX24" fmla="*/ 1158240 w 1173480"/>
                <a:gd name="connsiteY24" fmla="*/ 701040 h 899160"/>
                <a:gd name="connsiteX25" fmla="*/ 1082040 w 1173480"/>
                <a:gd name="connsiteY25" fmla="*/ 777240 h 899160"/>
                <a:gd name="connsiteX26" fmla="*/ 990600 w 1173480"/>
                <a:gd name="connsiteY26" fmla="*/ 807720 h 899160"/>
                <a:gd name="connsiteX27" fmla="*/ 868680 w 1173480"/>
                <a:gd name="connsiteY27" fmla="*/ 838200 h 899160"/>
                <a:gd name="connsiteX28" fmla="*/ 670560 w 1173480"/>
                <a:gd name="connsiteY28" fmla="*/ 853440 h 899160"/>
                <a:gd name="connsiteX29" fmla="*/ 594360 w 1173480"/>
                <a:gd name="connsiteY29" fmla="*/ 899160 h 89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73480" h="899160">
                  <a:moveTo>
                    <a:pt x="594360" y="899160"/>
                  </a:moveTo>
                  <a:lnTo>
                    <a:pt x="594360" y="899160"/>
                  </a:lnTo>
                  <a:cubicBezTo>
                    <a:pt x="508000" y="894080"/>
                    <a:pt x="421434" y="891752"/>
                    <a:pt x="335280" y="883920"/>
                  </a:cubicBezTo>
                  <a:cubicBezTo>
                    <a:pt x="286483" y="879484"/>
                    <a:pt x="245444" y="862905"/>
                    <a:pt x="198120" y="853440"/>
                  </a:cubicBezTo>
                  <a:cubicBezTo>
                    <a:pt x="167820" y="847380"/>
                    <a:pt x="137160" y="843280"/>
                    <a:pt x="106680" y="838200"/>
                  </a:cubicBezTo>
                  <a:cubicBezTo>
                    <a:pt x="34227" y="789898"/>
                    <a:pt x="66752" y="825096"/>
                    <a:pt x="30480" y="716280"/>
                  </a:cubicBezTo>
                  <a:lnTo>
                    <a:pt x="15240" y="670560"/>
                  </a:lnTo>
                  <a:lnTo>
                    <a:pt x="0" y="624840"/>
                  </a:lnTo>
                  <a:cubicBezTo>
                    <a:pt x="7696" y="463227"/>
                    <a:pt x="-3577" y="364827"/>
                    <a:pt x="30480" y="228600"/>
                  </a:cubicBezTo>
                  <a:cubicBezTo>
                    <a:pt x="34376" y="213015"/>
                    <a:pt x="37918" y="196923"/>
                    <a:pt x="45720" y="182880"/>
                  </a:cubicBezTo>
                  <a:cubicBezTo>
                    <a:pt x="63510" y="150858"/>
                    <a:pt x="76200" y="111760"/>
                    <a:pt x="106680" y="91440"/>
                  </a:cubicBezTo>
                  <a:cubicBezTo>
                    <a:pt x="121920" y="81280"/>
                    <a:pt x="138329" y="72686"/>
                    <a:pt x="152400" y="60960"/>
                  </a:cubicBezTo>
                  <a:cubicBezTo>
                    <a:pt x="230225" y="-3894"/>
                    <a:pt x="160404" y="24669"/>
                    <a:pt x="259080" y="0"/>
                  </a:cubicBezTo>
                  <a:cubicBezTo>
                    <a:pt x="431652" y="8218"/>
                    <a:pt x="535059" y="3073"/>
                    <a:pt x="685800" y="30480"/>
                  </a:cubicBezTo>
                  <a:cubicBezTo>
                    <a:pt x="706408" y="34227"/>
                    <a:pt x="727148" y="38366"/>
                    <a:pt x="746760" y="45720"/>
                  </a:cubicBezTo>
                  <a:cubicBezTo>
                    <a:pt x="768032" y="53697"/>
                    <a:pt x="786838" y="67251"/>
                    <a:pt x="807720" y="76200"/>
                  </a:cubicBezTo>
                  <a:cubicBezTo>
                    <a:pt x="822485" y="82528"/>
                    <a:pt x="839072" y="84256"/>
                    <a:pt x="853440" y="91440"/>
                  </a:cubicBezTo>
                  <a:cubicBezTo>
                    <a:pt x="869823" y="99631"/>
                    <a:pt x="882325" y="114705"/>
                    <a:pt x="899160" y="121920"/>
                  </a:cubicBezTo>
                  <a:cubicBezTo>
                    <a:pt x="918412" y="130171"/>
                    <a:pt x="939800" y="132080"/>
                    <a:pt x="960120" y="137160"/>
                  </a:cubicBezTo>
                  <a:cubicBezTo>
                    <a:pt x="990600" y="157480"/>
                    <a:pt x="1031240" y="167640"/>
                    <a:pt x="1051560" y="198120"/>
                  </a:cubicBezTo>
                  <a:cubicBezTo>
                    <a:pt x="1061720" y="213360"/>
                    <a:pt x="1072953" y="227937"/>
                    <a:pt x="1082040" y="243840"/>
                  </a:cubicBezTo>
                  <a:cubicBezTo>
                    <a:pt x="1159383" y="379189"/>
                    <a:pt x="1068740" y="239130"/>
                    <a:pt x="1143000" y="350520"/>
                  </a:cubicBezTo>
                  <a:cubicBezTo>
                    <a:pt x="1148080" y="386080"/>
                    <a:pt x="1151814" y="421858"/>
                    <a:pt x="1158240" y="457200"/>
                  </a:cubicBezTo>
                  <a:cubicBezTo>
                    <a:pt x="1161987" y="477808"/>
                    <a:pt x="1173480" y="497215"/>
                    <a:pt x="1173480" y="518160"/>
                  </a:cubicBezTo>
                  <a:cubicBezTo>
                    <a:pt x="1173480" y="579331"/>
                    <a:pt x="1170237" y="641057"/>
                    <a:pt x="1158240" y="701040"/>
                  </a:cubicBezTo>
                  <a:cubicBezTo>
                    <a:pt x="1151797" y="733255"/>
                    <a:pt x="1108803" y="765345"/>
                    <a:pt x="1082040" y="777240"/>
                  </a:cubicBezTo>
                  <a:cubicBezTo>
                    <a:pt x="1052680" y="790289"/>
                    <a:pt x="1021080" y="797560"/>
                    <a:pt x="990600" y="807720"/>
                  </a:cubicBezTo>
                  <a:cubicBezTo>
                    <a:pt x="943117" y="823548"/>
                    <a:pt x="923851" y="832070"/>
                    <a:pt x="868680" y="838200"/>
                  </a:cubicBezTo>
                  <a:cubicBezTo>
                    <a:pt x="802850" y="845514"/>
                    <a:pt x="736600" y="848360"/>
                    <a:pt x="670560" y="853440"/>
                  </a:cubicBezTo>
                  <a:cubicBezTo>
                    <a:pt x="614064" y="909936"/>
                    <a:pt x="607060" y="891540"/>
                    <a:pt x="594360" y="899160"/>
                  </a:cubicBezTo>
                  <a:close/>
                </a:path>
              </a:pathLst>
            </a:cu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Internet</a:t>
              </a:r>
            </a:p>
          </p:txBody>
        </p:sp>
        <p:cxnSp>
          <p:nvCxnSpPr>
            <p:cNvPr id="105" name="Straight Connector 104"/>
            <p:cNvCxnSpPr/>
            <p:nvPr/>
          </p:nvCxnSpPr>
          <p:spPr>
            <a:xfrm>
              <a:off x="6449192" y="2194076"/>
              <a:ext cx="152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93" idx="21"/>
              <a:endCxn id="84" idx="1"/>
            </p:cNvCxnSpPr>
            <p:nvPr/>
          </p:nvCxnSpPr>
          <p:spPr>
            <a:xfrm flipV="1">
              <a:off x="7558855" y="1916402"/>
              <a:ext cx="261937" cy="17136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93" idx="24"/>
              <a:endCxn id="85" idx="1"/>
            </p:cNvCxnSpPr>
            <p:nvPr/>
          </p:nvCxnSpPr>
          <p:spPr>
            <a:xfrm>
              <a:off x="7571555" y="2438429"/>
              <a:ext cx="249237" cy="6346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79" name="TextBox 117"/>
            <p:cNvSpPr txBox="1">
              <a:spLocks noChangeArrowheads="1"/>
            </p:cNvSpPr>
            <p:nvPr/>
          </p:nvSpPr>
          <p:spPr bwMode="auto">
            <a:xfrm>
              <a:off x="4940432" y="1383268"/>
              <a:ext cx="3200400" cy="369332"/>
            </a:xfrm>
            <a:prstGeom prst="rect">
              <a:avLst/>
            </a:prstGeom>
            <a:noFill/>
            <a:ln w="9525">
              <a:noFill/>
              <a:miter lim="800000"/>
              <a:headEnd/>
              <a:tailEnd/>
            </a:ln>
          </p:spPr>
          <p:txBody>
            <a:bodyPr>
              <a:spAutoFit/>
            </a:bodyPr>
            <a:lstStyle/>
            <a:p>
              <a:r>
                <a:rPr lang="en-US"/>
                <a:t>4. Internet Computing</a:t>
              </a:r>
            </a:p>
          </p:txBody>
        </p:sp>
        <p:grpSp>
          <p:nvGrpSpPr>
            <p:cNvPr id="3180" name="Group 124"/>
            <p:cNvGrpSpPr>
              <a:grpSpLocks/>
            </p:cNvGrpSpPr>
            <p:nvPr/>
          </p:nvGrpSpPr>
          <p:grpSpPr bwMode="auto">
            <a:xfrm>
              <a:off x="5763392" y="1790700"/>
              <a:ext cx="794590" cy="876300"/>
              <a:chOff x="5867400" y="1790700"/>
              <a:chExt cx="794590" cy="876300"/>
            </a:xfrm>
          </p:grpSpPr>
          <p:sp>
            <p:nvSpPr>
              <p:cNvPr id="56" name="computr2"/>
              <p:cNvSpPr>
                <a:spLocks noEditPoints="1" noChangeArrowheads="1"/>
              </p:cNvSpPr>
              <p:nvPr/>
            </p:nvSpPr>
            <p:spPr bwMode="auto">
              <a:xfrm>
                <a:off x="5867400" y="1791052"/>
                <a:ext cx="795338" cy="875863"/>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3182" name="TextBox 123"/>
              <p:cNvSpPr txBox="1">
                <a:spLocks noChangeArrowheads="1"/>
              </p:cNvSpPr>
              <p:nvPr/>
            </p:nvSpPr>
            <p:spPr bwMode="auto">
              <a:xfrm>
                <a:off x="5989320" y="1844040"/>
                <a:ext cx="549694" cy="369332"/>
              </a:xfrm>
              <a:prstGeom prst="rect">
                <a:avLst/>
              </a:prstGeom>
              <a:noFill/>
              <a:ln w="9525">
                <a:noFill/>
                <a:miter lim="800000"/>
                <a:headEnd/>
                <a:tailEnd/>
              </a:ln>
            </p:spPr>
            <p:txBody>
              <a:bodyPr>
                <a:spAutoFit/>
              </a:bodyPr>
              <a:lstStyle/>
              <a:p>
                <a:pPr algn="ctr"/>
                <a:r>
                  <a:rPr lang="en-US"/>
                  <a:t>PC</a:t>
                </a:r>
              </a:p>
            </p:txBody>
          </p:sp>
        </p:grpSp>
      </p:grpSp>
      <p:grpSp>
        <p:nvGrpSpPr>
          <p:cNvPr id="9" name="Group 1074"/>
          <p:cNvGrpSpPr>
            <a:grpSpLocks/>
          </p:cNvGrpSpPr>
          <p:nvPr/>
        </p:nvGrpSpPr>
        <p:grpSpPr bwMode="auto">
          <a:xfrm>
            <a:off x="558800" y="2895600"/>
            <a:ext cx="3216275" cy="1303338"/>
            <a:chOff x="558932" y="2895600"/>
            <a:chExt cx="3215640" cy="1302782"/>
          </a:xfrm>
        </p:grpSpPr>
        <p:grpSp>
          <p:nvGrpSpPr>
            <p:cNvPr id="3158" name="Group 125"/>
            <p:cNvGrpSpPr>
              <a:grpSpLocks/>
            </p:cNvGrpSpPr>
            <p:nvPr/>
          </p:nvGrpSpPr>
          <p:grpSpPr bwMode="auto">
            <a:xfrm>
              <a:off x="558932" y="3188732"/>
              <a:ext cx="632460" cy="1009650"/>
              <a:chOff x="1181100" y="3219450"/>
              <a:chExt cx="632460" cy="1009650"/>
            </a:xfrm>
          </p:grpSpPr>
          <p:sp>
            <p:nvSpPr>
              <p:cNvPr id="127" name="Rectangle 126"/>
              <p:cNvSpPr/>
              <p:nvPr/>
            </p:nvSpPr>
            <p:spPr>
              <a:xfrm>
                <a:off x="1181100" y="3219881"/>
                <a:ext cx="631700" cy="1009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8" name="Oval 127"/>
              <p:cNvSpPr/>
              <p:nvPr/>
            </p:nvSpPr>
            <p:spPr>
              <a:xfrm>
                <a:off x="1295377" y="3277006"/>
                <a:ext cx="342832" cy="342754"/>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cxnSp>
            <p:nvCxnSpPr>
              <p:cNvPr id="129" name="Straight Connector 128"/>
              <p:cNvCxnSpPr/>
              <p:nvPr/>
            </p:nvCxnSpPr>
            <p:spPr>
              <a:xfrm>
                <a:off x="1485840" y="3619760"/>
                <a:ext cx="0" cy="3046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485840" y="3924430"/>
                <a:ext cx="228555" cy="3046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57285" y="3924430"/>
                <a:ext cx="228555" cy="3046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flipV="1">
                <a:off x="1181100" y="3619760"/>
                <a:ext cx="304740" cy="15233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1485840" y="3619760"/>
                <a:ext cx="326960" cy="152335"/>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135" name="Straight Arrow Connector 134"/>
            <p:cNvCxnSpPr/>
            <p:nvPr/>
          </p:nvCxnSpPr>
          <p:spPr>
            <a:xfrm>
              <a:off x="1244597" y="3722335"/>
              <a:ext cx="27775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160" name="TextBox 136"/>
            <p:cNvSpPr txBox="1">
              <a:spLocks noChangeArrowheads="1"/>
            </p:cNvSpPr>
            <p:nvPr/>
          </p:nvSpPr>
          <p:spPr bwMode="auto">
            <a:xfrm>
              <a:off x="574172" y="2895600"/>
              <a:ext cx="3200400" cy="369332"/>
            </a:xfrm>
            <a:prstGeom prst="rect">
              <a:avLst/>
            </a:prstGeom>
            <a:noFill/>
            <a:ln w="9525">
              <a:noFill/>
              <a:miter lim="800000"/>
              <a:headEnd/>
              <a:tailEnd/>
            </a:ln>
          </p:spPr>
          <p:txBody>
            <a:bodyPr>
              <a:spAutoFit/>
            </a:bodyPr>
            <a:lstStyle/>
            <a:p>
              <a:r>
                <a:rPr lang="en-US"/>
                <a:t>2. PC Computing</a:t>
              </a:r>
            </a:p>
          </p:txBody>
        </p:sp>
        <p:grpSp>
          <p:nvGrpSpPr>
            <p:cNvPr id="3161" name="Group 1023"/>
            <p:cNvGrpSpPr>
              <a:grpSpLocks/>
            </p:cNvGrpSpPr>
            <p:nvPr/>
          </p:nvGrpSpPr>
          <p:grpSpPr bwMode="auto">
            <a:xfrm>
              <a:off x="1397132" y="3303032"/>
              <a:ext cx="794590" cy="876300"/>
              <a:chOff x="1501140" y="3423463"/>
              <a:chExt cx="794590" cy="876300"/>
            </a:xfrm>
          </p:grpSpPr>
          <p:sp>
            <p:nvSpPr>
              <p:cNvPr id="134" name="computr2"/>
              <p:cNvSpPr>
                <a:spLocks noEditPoints="1" noChangeArrowheads="1"/>
              </p:cNvSpPr>
              <p:nvPr/>
            </p:nvSpPr>
            <p:spPr bwMode="auto">
              <a:xfrm>
                <a:off x="1500974" y="3423845"/>
                <a:ext cx="795181" cy="875926"/>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3163" name="TextBox 138"/>
              <p:cNvSpPr txBox="1">
                <a:spLocks noChangeArrowheads="1"/>
              </p:cNvSpPr>
              <p:nvPr/>
            </p:nvSpPr>
            <p:spPr bwMode="auto">
              <a:xfrm>
                <a:off x="1637246" y="3473231"/>
                <a:ext cx="549694" cy="369332"/>
              </a:xfrm>
              <a:prstGeom prst="rect">
                <a:avLst/>
              </a:prstGeom>
              <a:noFill/>
              <a:ln w="9525">
                <a:noFill/>
                <a:miter lim="800000"/>
                <a:headEnd/>
                <a:tailEnd/>
              </a:ln>
            </p:spPr>
            <p:txBody>
              <a:bodyPr>
                <a:spAutoFit/>
              </a:bodyPr>
              <a:lstStyle/>
              <a:p>
                <a:pPr algn="ctr"/>
                <a:r>
                  <a:rPr lang="en-US"/>
                  <a:t>PC</a:t>
                </a:r>
              </a:p>
            </p:txBody>
          </p:sp>
        </p:grpSp>
      </p:grpSp>
      <p:grpSp>
        <p:nvGrpSpPr>
          <p:cNvPr id="14" name="Group 1075"/>
          <p:cNvGrpSpPr>
            <a:grpSpLocks/>
          </p:cNvGrpSpPr>
          <p:nvPr/>
        </p:nvGrpSpPr>
        <p:grpSpPr bwMode="auto">
          <a:xfrm>
            <a:off x="566738" y="4114800"/>
            <a:ext cx="3686175" cy="1998663"/>
            <a:chOff x="566552" y="4114800"/>
            <a:chExt cx="3686498" cy="1998041"/>
          </a:xfrm>
        </p:grpSpPr>
        <p:grpSp>
          <p:nvGrpSpPr>
            <p:cNvPr id="3137" name="Group 141"/>
            <p:cNvGrpSpPr>
              <a:grpSpLocks/>
            </p:cNvGrpSpPr>
            <p:nvPr/>
          </p:nvGrpSpPr>
          <p:grpSpPr bwMode="auto">
            <a:xfrm>
              <a:off x="566552" y="4857750"/>
              <a:ext cx="632460" cy="1009650"/>
              <a:chOff x="1181100" y="3219450"/>
              <a:chExt cx="632460" cy="1009650"/>
            </a:xfrm>
          </p:grpSpPr>
          <p:sp>
            <p:nvSpPr>
              <p:cNvPr id="143" name="Rectangle 142"/>
              <p:cNvSpPr/>
              <p:nvPr/>
            </p:nvSpPr>
            <p:spPr>
              <a:xfrm>
                <a:off x="1181100" y="3219219"/>
                <a:ext cx="631880" cy="10093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4" name="Oval 143"/>
              <p:cNvSpPr/>
              <p:nvPr/>
            </p:nvSpPr>
            <p:spPr>
              <a:xfrm>
                <a:off x="1295410" y="3276351"/>
                <a:ext cx="342930" cy="342793"/>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cxnSp>
            <p:nvCxnSpPr>
              <p:cNvPr id="145" name="Straight Connector 144"/>
              <p:cNvCxnSpPr/>
              <p:nvPr/>
            </p:nvCxnSpPr>
            <p:spPr>
              <a:xfrm>
                <a:off x="1485927" y="3619145"/>
                <a:ext cx="0" cy="30470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485927" y="3923850"/>
                <a:ext cx="228620" cy="30470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a:off x="1257307" y="3923850"/>
                <a:ext cx="228620" cy="30470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flipV="1">
                <a:off x="1181100" y="3619145"/>
                <a:ext cx="304827" cy="1523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H="1">
                <a:off x="1485927" y="3619145"/>
                <a:ext cx="327053" cy="152353"/>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150" name="Straight Arrow Connector 149"/>
            <p:cNvCxnSpPr/>
            <p:nvPr/>
          </p:nvCxnSpPr>
          <p:spPr>
            <a:xfrm>
              <a:off x="1252412" y="5390753"/>
              <a:ext cx="27624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139" name="TextBox 150"/>
            <p:cNvSpPr txBox="1">
              <a:spLocks noChangeArrowheads="1"/>
            </p:cNvSpPr>
            <p:nvPr/>
          </p:nvSpPr>
          <p:spPr bwMode="auto">
            <a:xfrm>
              <a:off x="581792" y="4564618"/>
              <a:ext cx="3200400" cy="369332"/>
            </a:xfrm>
            <a:prstGeom prst="rect">
              <a:avLst/>
            </a:prstGeom>
            <a:noFill/>
            <a:ln w="9525">
              <a:noFill/>
              <a:miter lim="800000"/>
              <a:headEnd/>
              <a:tailEnd/>
            </a:ln>
          </p:spPr>
          <p:txBody>
            <a:bodyPr>
              <a:spAutoFit/>
            </a:bodyPr>
            <a:lstStyle/>
            <a:p>
              <a:r>
                <a:rPr lang="en-US"/>
                <a:t>3. Network Computing</a:t>
              </a:r>
            </a:p>
          </p:txBody>
        </p:sp>
        <p:grpSp>
          <p:nvGrpSpPr>
            <p:cNvPr id="3140" name="Group 151"/>
            <p:cNvGrpSpPr>
              <a:grpSpLocks/>
            </p:cNvGrpSpPr>
            <p:nvPr/>
          </p:nvGrpSpPr>
          <p:grpSpPr bwMode="auto">
            <a:xfrm>
              <a:off x="1404752" y="4972050"/>
              <a:ext cx="794590" cy="876300"/>
              <a:chOff x="1501140" y="3423463"/>
              <a:chExt cx="794590" cy="876300"/>
            </a:xfrm>
          </p:grpSpPr>
          <p:sp>
            <p:nvSpPr>
              <p:cNvPr id="153" name="computr2"/>
              <p:cNvSpPr>
                <a:spLocks noEditPoints="1" noChangeArrowheads="1"/>
              </p:cNvSpPr>
              <p:nvPr/>
            </p:nvSpPr>
            <p:spPr bwMode="auto">
              <a:xfrm>
                <a:off x="1501213" y="3423196"/>
                <a:ext cx="793820" cy="876027"/>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3150" name="TextBox 153"/>
              <p:cNvSpPr txBox="1">
                <a:spLocks noChangeArrowheads="1"/>
              </p:cNvSpPr>
              <p:nvPr/>
            </p:nvSpPr>
            <p:spPr bwMode="auto">
              <a:xfrm>
                <a:off x="1637246" y="3473231"/>
                <a:ext cx="549694" cy="369332"/>
              </a:xfrm>
              <a:prstGeom prst="rect">
                <a:avLst/>
              </a:prstGeom>
              <a:noFill/>
              <a:ln w="9525">
                <a:noFill/>
                <a:miter lim="800000"/>
                <a:headEnd/>
                <a:tailEnd/>
              </a:ln>
            </p:spPr>
            <p:txBody>
              <a:bodyPr>
                <a:spAutoFit/>
              </a:bodyPr>
              <a:lstStyle/>
              <a:p>
                <a:pPr algn="ctr"/>
                <a:r>
                  <a:rPr lang="en-US"/>
                  <a:t>PC</a:t>
                </a:r>
              </a:p>
            </p:txBody>
          </p:sp>
        </p:grpSp>
        <p:grpSp>
          <p:nvGrpSpPr>
            <p:cNvPr id="3141" name="Group 154"/>
            <p:cNvGrpSpPr>
              <a:grpSpLocks/>
            </p:cNvGrpSpPr>
            <p:nvPr/>
          </p:nvGrpSpPr>
          <p:grpSpPr bwMode="auto">
            <a:xfrm>
              <a:off x="3384897" y="4114800"/>
              <a:ext cx="794590" cy="876300"/>
              <a:chOff x="1501140" y="3423463"/>
              <a:chExt cx="794590" cy="876300"/>
            </a:xfrm>
          </p:grpSpPr>
          <p:sp>
            <p:nvSpPr>
              <p:cNvPr id="156" name="computr2"/>
              <p:cNvSpPr>
                <a:spLocks noEditPoints="1" noChangeArrowheads="1"/>
              </p:cNvSpPr>
              <p:nvPr/>
            </p:nvSpPr>
            <p:spPr bwMode="auto">
              <a:xfrm>
                <a:off x="1500854" y="3423463"/>
                <a:ext cx="795408" cy="876027"/>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3148" name="TextBox 156"/>
              <p:cNvSpPr txBox="1">
                <a:spLocks noChangeArrowheads="1"/>
              </p:cNvSpPr>
              <p:nvPr/>
            </p:nvSpPr>
            <p:spPr bwMode="auto">
              <a:xfrm>
                <a:off x="1637246" y="3473231"/>
                <a:ext cx="549694" cy="369332"/>
              </a:xfrm>
              <a:prstGeom prst="rect">
                <a:avLst/>
              </a:prstGeom>
              <a:noFill/>
              <a:ln w="9525">
                <a:noFill/>
                <a:miter lim="800000"/>
                <a:headEnd/>
                <a:tailEnd/>
              </a:ln>
            </p:spPr>
            <p:txBody>
              <a:bodyPr>
                <a:spAutoFit/>
              </a:bodyPr>
              <a:lstStyle/>
              <a:p>
                <a:pPr algn="ctr"/>
                <a:r>
                  <a:rPr lang="en-US"/>
                  <a:t>PC</a:t>
                </a:r>
              </a:p>
            </p:txBody>
          </p:sp>
        </p:grpSp>
        <p:sp>
          <p:nvSpPr>
            <p:cNvPr id="158" name="Rectangle 157"/>
            <p:cNvSpPr/>
            <p:nvPr/>
          </p:nvSpPr>
          <p:spPr>
            <a:xfrm>
              <a:off x="3324281" y="5638326"/>
              <a:ext cx="914480" cy="47451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Server</a:t>
              </a:r>
            </a:p>
          </p:txBody>
        </p:sp>
        <p:cxnSp>
          <p:nvCxnSpPr>
            <p:cNvPr id="159" name="Straight Connector 158"/>
            <p:cNvCxnSpPr>
              <a:stCxn id="153" idx="7"/>
              <a:endCxn id="156" idx="4"/>
            </p:cNvCxnSpPr>
            <p:nvPr/>
          </p:nvCxnSpPr>
          <p:spPr>
            <a:xfrm flipV="1">
              <a:off x="2041468" y="4586141"/>
              <a:ext cx="1500319" cy="62210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153" idx="8"/>
              <a:endCxn id="158" idx="1"/>
            </p:cNvCxnSpPr>
            <p:nvPr/>
          </p:nvCxnSpPr>
          <p:spPr>
            <a:xfrm>
              <a:off x="2097036" y="5612934"/>
              <a:ext cx="1227245" cy="26344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3338570" y="5059069"/>
              <a:ext cx="914480" cy="474514"/>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Server</a:t>
              </a:r>
            </a:p>
          </p:txBody>
        </p:sp>
        <p:cxnSp>
          <p:nvCxnSpPr>
            <p:cNvPr id="169" name="Straight Connector 168"/>
            <p:cNvCxnSpPr>
              <a:stCxn id="153" idx="5"/>
              <a:endCxn id="168" idx="1"/>
            </p:cNvCxnSpPr>
            <p:nvPr/>
          </p:nvCxnSpPr>
          <p:spPr>
            <a:xfrm flipV="1">
              <a:off x="2041468" y="5295532"/>
              <a:ext cx="1297102" cy="147592"/>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0" name="Group 1077"/>
          <p:cNvGrpSpPr>
            <a:grpSpLocks/>
          </p:cNvGrpSpPr>
          <p:nvPr/>
        </p:nvGrpSpPr>
        <p:grpSpPr bwMode="auto">
          <a:xfrm>
            <a:off x="4924425" y="2906713"/>
            <a:ext cx="3914775" cy="1436687"/>
            <a:chOff x="4925192" y="2906881"/>
            <a:chExt cx="3914008" cy="1436519"/>
          </a:xfrm>
        </p:grpSpPr>
        <p:grpSp>
          <p:nvGrpSpPr>
            <p:cNvPr id="3109" name="Group 171"/>
            <p:cNvGrpSpPr>
              <a:grpSpLocks/>
            </p:cNvGrpSpPr>
            <p:nvPr/>
          </p:nvGrpSpPr>
          <p:grpSpPr bwMode="auto">
            <a:xfrm>
              <a:off x="4925192" y="3200013"/>
              <a:ext cx="632460" cy="1009650"/>
              <a:chOff x="1181100" y="3219450"/>
              <a:chExt cx="632460" cy="1009650"/>
            </a:xfrm>
          </p:grpSpPr>
          <p:sp>
            <p:nvSpPr>
              <p:cNvPr id="173" name="Rectangle 172"/>
              <p:cNvSpPr/>
              <p:nvPr/>
            </p:nvSpPr>
            <p:spPr>
              <a:xfrm>
                <a:off x="1181100" y="3219971"/>
                <a:ext cx="631701" cy="1009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 name="Oval 173"/>
              <p:cNvSpPr/>
              <p:nvPr/>
            </p:nvSpPr>
            <p:spPr>
              <a:xfrm>
                <a:off x="1295378" y="3277114"/>
                <a:ext cx="342833" cy="34286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cxnSp>
            <p:nvCxnSpPr>
              <p:cNvPr id="175" name="Straight Connector 174"/>
              <p:cNvCxnSpPr/>
              <p:nvPr/>
            </p:nvCxnSpPr>
            <p:spPr>
              <a:xfrm>
                <a:off x="1485840" y="3619974"/>
                <a:ext cx="0" cy="3047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485840" y="3924739"/>
                <a:ext cx="228555" cy="3047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a:off x="1257285" y="3924739"/>
                <a:ext cx="228555" cy="3047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H="1" flipV="1">
                <a:off x="1181100" y="3619974"/>
                <a:ext cx="304740" cy="152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H="1">
                <a:off x="1485840" y="3619974"/>
                <a:ext cx="326961" cy="152382"/>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180" name="Straight Arrow Connector 179"/>
            <p:cNvCxnSpPr/>
            <p:nvPr/>
          </p:nvCxnSpPr>
          <p:spPr>
            <a:xfrm>
              <a:off x="5610858" y="3733871"/>
              <a:ext cx="27775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1" name="Rectangle 180"/>
            <p:cNvSpPr/>
            <p:nvPr/>
          </p:nvSpPr>
          <p:spPr>
            <a:xfrm>
              <a:off x="7744040" y="3257677"/>
              <a:ext cx="457110" cy="25873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182" name="Rectangle 181"/>
            <p:cNvSpPr/>
            <p:nvPr/>
          </p:nvSpPr>
          <p:spPr>
            <a:xfrm>
              <a:off x="6982189" y="3668792"/>
              <a:ext cx="457110" cy="258732"/>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dirty="0"/>
            </a:p>
          </p:txBody>
        </p:sp>
        <p:cxnSp>
          <p:nvCxnSpPr>
            <p:cNvPr id="185" name="Straight Connector 184"/>
            <p:cNvCxnSpPr>
              <a:stCxn id="198" idx="3"/>
              <a:endCxn id="181" idx="1"/>
            </p:cNvCxnSpPr>
            <p:nvPr/>
          </p:nvCxnSpPr>
          <p:spPr>
            <a:xfrm flipV="1">
              <a:off x="7467869" y="3386250"/>
              <a:ext cx="276171" cy="15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6" name="Straight Connector 185"/>
            <p:cNvCxnSpPr>
              <a:stCxn id="189" idx="5"/>
              <a:endCxn id="182" idx="1"/>
            </p:cNvCxnSpPr>
            <p:nvPr/>
          </p:nvCxnSpPr>
          <p:spPr>
            <a:xfrm>
              <a:off x="6401278" y="3786253"/>
              <a:ext cx="580911" cy="1269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15" name="TextBox 186"/>
            <p:cNvSpPr txBox="1">
              <a:spLocks noChangeArrowheads="1"/>
            </p:cNvSpPr>
            <p:nvPr/>
          </p:nvSpPr>
          <p:spPr bwMode="auto">
            <a:xfrm>
              <a:off x="4940432" y="2906881"/>
              <a:ext cx="3200400" cy="369332"/>
            </a:xfrm>
            <a:prstGeom prst="rect">
              <a:avLst/>
            </a:prstGeom>
            <a:noFill/>
            <a:ln w="9525">
              <a:noFill/>
              <a:miter lim="800000"/>
              <a:headEnd/>
              <a:tailEnd/>
            </a:ln>
          </p:spPr>
          <p:txBody>
            <a:bodyPr>
              <a:spAutoFit/>
            </a:bodyPr>
            <a:lstStyle/>
            <a:p>
              <a:r>
                <a:rPr lang="en-US"/>
                <a:t>5. Grid Computing</a:t>
              </a:r>
            </a:p>
          </p:txBody>
        </p:sp>
        <p:grpSp>
          <p:nvGrpSpPr>
            <p:cNvPr id="3116" name="Group 187"/>
            <p:cNvGrpSpPr>
              <a:grpSpLocks/>
            </p:cNvGrpSpPr>
            <p:nvPr/>
          </p:nvGrpSpPr>
          <p:grpSpPr bwMode="auto">
            <a:xfrm>
              <a:off x="5763392" y="3314313"/>
              <a:ext cx="794590" cy="876300"/>
              <a:chOff x="5867400" y="1790700"/>
              <a:chExt cx="794590" cy="876300"/>
            </a:xfrm>
          </p:grpSpPr>
          <p:sp>
            <p:nvSpPr>
              <p:cNvPr id="189" name="computr2"/>
              <p:cNvSpPr>
                <a:spLocks noEditPoints="1" noChangeArrowheads="1"/>
              </p:cNvSpPr>
              <p:nvPr/>
            </p:nvSpPr>
            <p:spPr bwMode="auto">
              <a:xfrm>
                <a:off x="5867236" y="1791207"/>
                <a:ext cx="795182" cy="876198"/>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3129" name="TextBox 189"/>
              <p:cNvSpPr txBox="1">
                <a:spLocks noChangeArrowheads="1"/>
              </p:cNvSpPr>
              <p:nvPr/>
            </p:nvSpPr>
            <p:spPr bwMode="auto">
              <a:xfrm>
                <a:off x="5989320" y="1844040"/>
                <a:ext cx="549694" cy="369332"/>
              </a:xfrm>
              <a:prstGeom prst="rect">
                <a:avLst/>
              </a:prstGeom>
              <a:noFill/>
              <a:ln w="9525">
                <a:noFill/>
                <a:miter lim="800000"/>
                <a:headEnd/>
                <a:tailEnd/>
              </a:ln>
            </p:spPr>
            <p:txBody>
              <a:bodyPr>
                <a:spAutoFit/>
              </a:bodyPr>
              <a:lstStyle/>
              <a:p>
                <a:pPr algn="ctr"/>
                <a:r>
                  <a:rPr lang="en-US"/>
                  <a:t>PC</a:t>
                </a:r>
              </a:p>
            </p:txBody>
          </p:sp>
        </p:grpSp>
        <p:sp>
          <p:nvSpPr>
            <p:cNvPr id="195" name="Rectangle 194"/>
            <p:cNvSpPr/>
            <p:nvPr/>
          </p:nvSpPr>
          <p:spPr>
            <a:xfrm>
              <a:off x="7744040" y="3744983"/>
              <a:ext cx="457110" cy="258732"/>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197" name="Rectangle 196"/>
            <p:cNvSpPr/>
            <p:nvPr/>
          </p:nvSpPr>
          <p:spPr>
            <a:xfrm>
              <a:off x="7377399" y="4084668"/>
              <a:ext cx="457110" cy="258732"/>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198" name="Rectangle 197"/>
            <p:cNvSpPr/>
            <p:nvPr/>
          </p:nvSpPr>
          <p:spPr>
            <a:xfrm>
              <a:off x="7010758" y="3257677"/>
              <a:ext cx="457110" cy="25873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dirty="0"/>
            </a:p>
          </p:txBody>
        </p:sp>
        <p:cxnSp>
          <p:nvCxnSpPr>
            <p:cNvPr id="200" name="Straight Connector 199"/>
            <p:cNvCxnSpPr>
              <a:stCxn id="195" idx="0"/>
              <a:endCxn id="181" idx="2"/>
            </p:cNvCxnSpPr>
            <p:nvPr/>
          </p:nvCxnSpPr>
          <p:spPr>
            <a:xfrm flipV="1">
              <a:off x="7972595" y="3516410"/>
              <a:ext cx="0" cy="2285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197" idx="3"/>
              <a:endCxn id="195" idx="2"/>
            </p:cNvCxnSpPr>
            <p:nvPr/>
          </p:nvCxnSpPr>
          <p:spPr>
            <a:xfrm flipV="1">
              <a:off x="7834510" y="4003715"/>
              <a:ext cx="138085" cy="2111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182" idx="2"/>
              <a:endCxn id="197" idx="0"/>
            </p:cNvCxnSpPr>
            <p:nvPr/>
          </p:nvCxnSpPr>
          <p:spPr>
            <a:xfrm>
              <a:off x="7210744" y="3927524"/>
              <a:ext cx="395211" cy="1571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198" idx="2"/>
              <a:endCxn id="182" idx="0"/>
            </p:cNvCxnSpPr>
            <p:nvPr/>
          </p:nvCxnSpPr>
          <p:spPr>
            <a:xfrm flipH="1">
              <a:off x="7210744" y="3516410"/>
              <a:ext cx="28569" cy="15238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V="1">
              <a:off x="7439299" y="3516410"/>
              <a:ext cx="304740" cy="20635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6" name="Straight Connector 215"/>
            <p:cNvCxnSpPr>
              <a:stCxn id="189" idx="7"/>
              <a:endCxn id="198" idx="1"/>
            </p:cNvCxnSpPr>
            <p:nvPr/>
          </p:nvCxnSpPr>
          <p:spPr>
            <a:xfrm flipV="1">
              <a:off x="6401278" y="3387837"/>
              <a:ext cx="609481" cy="16190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7" name="Straight Connector 216"/>
            <p:cNvCxnSpPr>
              <a:stCxn id="189" idx="8"/>
              <a:endCxn id="197" idx="1"/>
            </p:cNvCxnSpPr>
            <p:nvPr/>
          </p:nvCxnSpPr>
          <p:spPr>
            <a:xfrm>
              <a:off x="6455242" y="3954508"/>
              <a:ext cx="922157" cy="26032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27" name="TextBox 1057"/>
            <p:cNvSpPr txBox="1">
              <a:spLocks noChangeArrowheads="1"/>
            </p:cNvSpPr>
            <p:nvPr/>
          </p:nvSpPr>
          <p:spPr bwMode="auto">
            <a:xfrm>
              <a:off x="8125592" y="3362503"/>
              <a:ext cx="713608" cy="369332"/>
            </a:xfrm>
            <a:prstGeom prst="rect">
              <a:avLst/>
            </a:prstGeom>
            <a:noFill/>
            <a:ln w="9525">
              <a:noFill/>
              <a:miter lim="800000"/>
              <a:headEnd/>
              <a:tailEnd/>
            </a:ln>
          </p:spPr>
          <p:txBody>
            <a:bodyPr>
              <a:spAutoFit/>
            </a:bodyPr>
            <a:lstStyle/>
            <a:p>
              <a:pPr algn="ctr"/>
              <a:r>
                <a:rPr lang="en-US"/>
                <a:t>Grid</a:t>
              </a:r>
            </a:p>
          </p:txBody>
        </p:sp>
      </p:grpSp>
      <p:grpSp>
        <p:nvGrpSpPr>
          <p:cNvPr id="23" name="Group 1078"/>
          <p:cNvGrpSpPr>
            <a:grpSpLocks/>
          </p:cNvGrpSpPr>
          <p:nvPr/>
        </p:nvGrpSpPr>
        <p:grpSpPr bwMode="auto">
          <a:xfrm>
            <a:off x="4924425" y="4572000"/>
            <a:ext cx="3733800" cy="1690688"/>
            <a:chOff x="4925192" y="4572000"/>
            <a:chExt cx="3733800" cy="1691455"/>
          </a:xfrm>
        </p:grpSpPr>
        <p:sp>
          <p:nvSpPr>
            <p:cNvPr id="1059" name="Cloud 1058"/>
            <p:cNvSpPr/>
            <p:nvPr/>
          </p:nvSpPr>
          <p:spPr>
            <a:xfrm>
              <a:off x="6660330" y="4632352"/>
              <a:ext cx="1998662" cy="1631103"/>
            </a:xfrm>
            <a:prstGeom prst="cloud">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grpSp>
          <p:nvGrpSpPr>
            <p:cNvPr id="3083" name="Group 224"/>
            <p:cNvGrpSpPr>
              <a:grpSpLocks/>
            </p:cNvGrpSpPr>
            <p:nvPr/>
          </p:nvGrpSpPr>
          <p:grpSpPr bwMode="auto">
            <a:xfrm>
              <a:off x="4925192" y="4865132"/>
              <a:ext cx="632460" cy="1009650"/>
              <a:chOff x="1181100" y="3219450"/>
              <a:chExt cx="632460" cy="1009650"/>
            </a:xfrm>
          </p:grpSpPr>
          <p:sp>
            <p:nvSpPr>
              <p:cNvPr id="226" name="Rectangle 225"/>
              <p:cNvSpPr/>
              <p:nvPr/>
            </p:nvSpPr>
            <p:spPr>
              <a:xfrm>
                <a:off x="1181100" y="3220139"/>
                <a:ext cx="631825" cy="10085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7" name="Oval 226"/>
              <p:cNvSpPr/>
              <p:nvPr/>
            </p:nvSpPr>
            <p:spPr>
              <a:xfrm>
                <a:off x="1295400" y="3277315"/>
                <a:ext cx="342900" cy="343056"/>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cxnSp>
            <p:nvCxnSpPr>
              <p:cNvPr id="228" name="Straight Connector 227"/>
              <p:cNvCxnSpPr/>
              <p:nvPr/>
            </p:nvCxnSpPr>
            <p:spPr>
              <a:xfrm>
                <a:off x="1485900" y="3620371"/>
                <a:ext cx="0" cy="3033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1485900" y="3923720"/>
                <a:ext cx="228600" cy="3049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flipH="1">
                <a:off x="1257300" y="3923720"/>
                <a:ext cx="228600" cy="3049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H="1" flipV="1">
                <a:off x="1181100" y="3620371"/>
                <a:ext cx="304800" cy="1508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H="1">
                <a:off x="1485900" y="3620371"/>
                <a:ext cx="327025" cy="150880"/>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233" name="Straight Arrow Connector 232"/>
            <p:cNvCxnSpPr/>
            <p:nvPr/>
          </p:nvCxnSpPr>
          <p:spPr>
            <a:xfrm>
              <a:off x="5610992" y="5397874"/>
              <a:ext cx="2762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4" name="Rectangle 233"/>
            <p:cNvSpPr/>
            <p:nvPr/>
          </p:nvSpPr>
          <p:spPr>
            <a:xfrm>
              <a:off x="7744592" y="5029407"/>
              <a:ext cx="457200" cy="25888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235" name="Rectangle 234"/>
            <p:cNvSpPr/>
            <p:nvPr/>
          </p:nvSpPr>
          <p:spPr>
            <a:xfrm>
              <a:off x="6982592" y="5334346"/>
              <a:ext cx="457200" cy="25888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dirty="0"/>
            </a:p>
          </p:txBody>
        </p:sp>
        <p:cxnSp>
          <p:nvCxnSpPr>
            <p:cNvPr id="236" name="Straight Connector 235"/>
            <p:cNvCxnSpPr>
              <a:stCxn id="244" idx="3"/>
              <a:endCxn id="234" idx="1"/>
            </p:cNvCxnSpPr>
            <p:nvPr/>
          </p:nvCxnSpPr>
          <p:spPr>
            <a:xfrm>
              <a:off x="7468367" y="5051642"/>
              <a:ext cx="276225" cy="10641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88" name="TextBox 237"/>
            <p:cNvSpPr txBox="1">
              <a:spLocks noChangeArrowheads="1"/>
            </p:cNvSpPr>
            <p:nvPr/>
          </p:nvSpPr>
          <p:spPr bwMode="auto">
            <a:xfrm>
              <a:off x="4940432" y="4572000"/>
              <a:ext cx="3200400" cy="369332"/>
            </a:xfrm>
            <a:prstGeom prst="rect">
              <a:avLst/>
            </a:prstGeom>
            <a:noFill/>
            <a:ln w="9525">
              <a:noFill/>
              <a:miter lim="800000"/>
              <a:headEnd/>
              <a:tailEnd/>
            </a:ln>
          </p:spPr>
          <p:txBody>
            <a:bodyPr>
              <a:spAutoFit/>
            </a:bodyPr>
            <a:lstStyle/>
            <a:p>
              <a:r>
                <a:rPr lang="en-US"/>
                <a:t>6. Cloud Computing</a:t>
              </a:r>
            </a:p>
          </p:txBody>
        </p:sp>
        <p:grpSp>
          <p:nvGrpSpPr>
            <p:cNvPr id="3089" name="Group 238"/>
            <p:cNvGrpSpPr>
              <a:grpSpLocks/>
            </p:cNvGrpSpPr>
            <p:nvPr/>
          </p:nvGrpSpPr>
          <p:grpSpPr bwMode="auto">
            <a:xfrm>
              <a:off x="5763392" y="4979432"/>
              <a:ext cx="794590" cy="876300"/>
              <a:chOff x="5867400" y="1790700"/>
              <a:chExt cx="794590" cy="876300"/>
            </a:xfrm>
          </p:grpSpPr>
          <p:sp>
            <p:nvSpPr>
              <p:cNvPr id="240" name="computr2"/>
              <p:cNvSpPr>
                <a:spLocks noEditPoints="1" noChangeArrowheads="1"/>
              </p:cNvSpPr>
              <p:nvPr/>
            </p:nvSpPr>
            <p:spPr bwMode="auto">
              <a:xfrm>
                <a:off x="5867400" y="1791441"/>
                <a:ext cx="795338" cy="875108"/>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3101" name="TextBox 240"/>
              <p:cNvSpPr txBox="1">
                <a:spLocks noChangeArrowheads="1"/>
              </p:cNvSpPr>
              <p:nvPr/>
            </p:nvSpPr>
            <p:spPr bwMode="auto">
              <a:xfrm>
                <a:off x="5989320" y="1844040"/>
                <a:ext cx="549694" cy="369332"/>
              </a:xfrm>
              <a:prstGeom prst="rect">
                <a:avLst/>
              </a:prstGeom>
              <a:noFill/>
              <a:ln w="9525">
                <a:noFill/>
                <a:miter lim="800000"/>
                <a:headEnd/>
                <a:tailEnd/>
              </a:ln>
            </p:spPr>
            <p:txBody>
              <a:bodyPr>
                <a:spAutoFit/>
              </a:bodyPr>
              <a:lstStyle/>
              <a:p>
                <a:pPr algn="ctr"/>
                <a:r>
                  <a:rPr lang="en-US"/>
                  <a:t>PC</a:t>
                </a:r>
              </a:p>
            </p:txBody>
          </p:sp>
        </p:grpSp>
        <p:sp>
          <p:nvSpPr>
            <p:cNvPr id="242" name="Rectangle 241"/>
            <p:cNvSpPr/>
            <p:nvPr/>
          </p:nvSpPr>
          <p:spPr>
            <a:xfrm>
              <a:off x="7744592" y="5410580"/>
              <a:ext cx="457200" cy="25888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243" name="Rectangle 242"/>
            <p:cNvSpPr/>
            <p:nvPr/>
          </p:nvSpPr>
          <p:spPr>
            <a:xfrm>
              <a:off x="7377880" y="5750459"/>
              <a:ext cx="457200" cy="257292"/>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244" name="Rectangle 243"/>
            <p:cNvSpPr/>
            <p:nvPr/>
          </p:nvSpPr>
          <p:spPr>
            <a:xfrm>
              <a:off x="7011167" y="4922997"/>
              <a:ext cx="457200" cy="258879"/>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dirty="0"/>
            </a:p>
          </p:txBody>
        </p:sp>
        <p:cxnSp>
          <p:nvCxnSpPr>
            <p:cNvPr id="245" name="Straight Connector 244"/>
            <p:cNvCxnSpPr>
              <a:stCxn id="242" idx="0"/>
              <a:endCxn id="234" idx="2"/>
            </p:cNvCxnSpPr>
            <p:nvPr/>
          </p:nvCxnSpPr>
          <p:spPr>
            <a:xfrm flipV="1">
              <a:off x="7973192" y="5288288"/>
              <a:ext cx="0" cy="1222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6" name="Straight Connector 245"/>
            <p:cNvCxnSpPr>
              <a:stCxn id="243" idx="3"/>
              <a:endCxn id="242" idx="2"/>
            </p:cNvCxnSpPr>
            <p:nvPr/>
          </p:nvCxnSpPr>
          <p:spPr>
            <a:xfrm flipV="1">
              <a:off x="7835080" y="5669461"/>
              <a:ext cx="138112" cy="2096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7" name="Straight Connector 246"/>
            <p:cNvCxnSpPr>
              <a:stCxn id="235" idx="2"/>
              <a:endCxn id="243" idx="0"/>
            </p:cNvCxnSpPr>
            <p:nvPr/>
          </p:nvCxnSpPr>
          <p:spPr>
            <a:xfrm>
              <a:off x="7211192" y="5593226"/>
              <a:ext cx="395288" cy="1572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244" idx="2"/>
              <a:endCxn id="235" idx="0"/>
            </p:cNvCxnSpPr>
            <p:nvPr/>
          </p:nvCxnSpPr>
          <p:spPr>
            <a:xfrm flipH="1">
              <a:off x="7211192" y="5181877"/>
              <a:ext cx="28575" cy="1524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flipV="1">
              <a:off x="7439792" y="5288288"/>
              <a:ext cx="304800" cy="984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240" idx="5"/>
              <a:endCxn id="1059" idx="2"/>
            </p:cNvCxnSpPr>
            <p:nvPr/>
          </p:nvCxnSpPr>
          <p:spPr>
            <a:xfrm flipV="1">
              <a:off x="6399980" y="5448698"/>
              <a:ext cx="266700" cy="317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99" name="TextBox 251"/>
            <p:cNvSpPr txBox="1">
              <a:spLocks noChangeArrowheads="1"/>
            </p:cNvSpPr>
            <p:nvPr/>
          </p:nvSpPr>
          <p:spPr bwMode="auto">
            <a:xfrm>
              <a:off x="7592192" y="4690348"/>
              <a:ext cx="866008" cy="369332"/>
            </a:xfrm>
            <a:prstGeom prst="rect">
              <a:avLst/>
            </a:prstGeom>
            <a:noFill/>
            <a:ln w="9525">
              <a:noFill/>
              <a:miter lim="800000"/>
              <a:headEnd/>
              <a:tailEnd/>
            </a:ln>
          </p:spPr>
          <p:txBody>
            <a:bodyPr>
              <a:spAutoFit/>
            </a:bodyPr>
            <a:lstStyle/>
            <a:p>
              <a:pPr algn="ctr"/>
              <a:r>
                <a:rPr lang="en-US"/>
                <a:t>Cloud</a:t>
              </a:r>
            </a:p>
          </p:txBody>
        </p:sp>
      </p:grpSp>
    </p:spTree>
    <p:extLst>
      <p:ext uri="{BB962C8B-B14F-4D97-AF65-F5344CB8AC3E}">
        <p14:creationId xmlns:p14="http://schemas.microsoft.com/office/powerpoint/2010/main" val="259598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a:t>Cloud Migration Types</a:t>
            </a:r>
          </a:p>
        </p:txBody>
      </p:sp>
      <p:sp>
        <p:nvSpPr>
          <p:cNvPr id="3" name="Content Placeholder 2"/>
          <p:cNvSpPr>
            <a:spLocks noGrp="1"/>
          </p:cNvSpPr>
          <p:nvPr>
            <p:ph idx="1"/>
          </p:nvPr>
        </p:nvSpPr>
        <p:spPr/>
        <p:txBody>
          <a:bodyPr rtlCol="0">
            <a:normAutofit/>
          </a:bodyPr>
          <a:lstStyle/>
          <a:p>
            <a:pPr>
              <a:buFont typeface="Arial" pitchFamily="34" charset="0"/>
              <a:buChar char="•"/>
              <a:defRPr/>
            </a:pPr>
            <a:r>
              <a:rPr lang="en-US" dirty="0"/>
              <a:t>Public Cloud: lets many users access compute resources through the internet or dedicated connections. </a:t>
            </a:r>
          </a:p>
          <a:p>
            <a:pPr>
              <a:buFont typeface="Arial" pitchFamily="34" charset="0"/>
              <a:buChar char="•"/>
              <a:defRPr/>
            </a:pPr>
            <a:r>
              <a:rPr lang="en-US" dirty="0"/>
              <a:t>Private Cloud:  keeps data within the data center and uses a proprietary architecture. </a:t>
            </a:r>
          </a:p>
          <a:p>
            <a:pPr>
              <a:buFont typeface="Arial" pitchFamily="34" charset="0"/>
              <a:buChar char="•"/>
              <a:defRPr/>
            </a:pPr>
            <a:r>
              <a:rPr lang="en-US" dirty="0"/>
              <a:t>Hybrid cloud model: mixes public and private cloud models and transfers data between the two.</a:t>
            </a:r>
          </a:p>
          <a:p>
            <a:pPr>
              <a:buFont typeface="Arial" pitchFamily="34" charset="0"/>
              <a:buChar char="•"/>
              <a:defRPr/>
            </a:pPr>
            <a:r>
              <a:rPr lang="en-US" dirty="0"/>
              <a:t>Multi-cloud scenario: a business uses IaaS options from more than one public cloud provider.</a:t>
            </a:r>
          </a:p>
        </p:txBody>
      </p:sp>
    </p:spTree>
    <p:extLst>
      <p:ext uri="{BB962C8B-B14F-4D97-AF65-F5344CB8AC3E}">
        <p14:creationId xmlns:p14="http://schemas.microsoft.com/office/powerpoint/2010/main" val="250177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Before Migrating</a:t>
            </a:r>
          </a:p>
        </p:txBody>
      </p:sp>
      <p:sp>
        <p:nvSpPr>
          <p:cNvPr id="3" name="Content Placeholder 2"/>
          <p:cNvSpPr>
            <a:spLocks noGrp="1"/>
          </p:cNvSpPr>
          <p:nvPr>
            <p:ph sz="quarter" idx="1"/>
          </p:nvPr>
        </p:nvSpPr>
        <p:spPr/>
        <p:txBody>
          <a:bodyPr/>
          <a:lstStyle/>
          <a:p>
            <a:r>
              <a:rPr lang="en-US" dirty="0"/>
              <a:t>Consider where the application should live.</a:t>
            </a:r>
          </a:p>
          <a:p>
            <a:r>
              <a:rPr lang="en-US" dirty="0"/>
              <a:t>Consider how well it will perform once it's migrated.</a:t>
            </a:r>
          </a:p>
          <a:p>
            <a:r>
              <a:rPr lang="en-US" dirty="0"/>
              <a:t>Be sure there is adequate bandwidth for optimal application performance. </a:t>
            </a:r>
          </a:p>
          <a:p>
            <a:r>
              <a:rPr lang="en-US" dirty="0"/>
              <a:t>Investigate whether an application's dependencies may complicate a migration.</a:t>
            </a:r>
            <a:br>
              <a:rPr lang="en-US" dirty="0"/>
            </a:br>
            <a:endParaRPr lang="en-US" dirty="0"/>
          </a:p>
        </p:txBody>
      </p:sp>
    </p:spTree>
    <p:extLst>
      <p:ext uri="{BB962C8B-B14F-4D97-AF65-F5344CB8AC3E}">
        <p14:creationId xmlns:p14="http://schemas.microsoft.com/office/powerpoint/2010/main" val="14790689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Cloud migration process</a:t>
            </a:r>
            <a:endParaRPr lang="en-US" dirty="0"/>
          </a:p>
        </p:txBody>
      </p:sp>
      <p:sp>
        <p:nvSpPr>
          <p:cNvPr id="3" name="Content Placeholder 2"/>
          <p:cNvSpPr>
            <a:spLocks noGrp="1"/>
          </p:cNvSpPr>
          <p:nvPr>
            <p:ph sz="quarter" idx="1"/>
          </p:nvPr>
        </p:nvSpPr>
        <p:spPr/>
        <p:txBody>
          <a:bodyPr/>
          <a:lstStyle/>
          <a:p>
            <a:r>
              <a:rPr lang="en-US" dirty="0"/>
              <a:t>Evaluation of performance and security requirements.</a:t>
            </a:r>
          </a:p>
          <a:p>
            <a:r>
              <a:rPr lang="en-US" dirty="0"/>
              <a:t>Selection of a cloud provider.</a:t>
            </a:r>
          </a:p>
          <a:p>
            <a:r>
              <a:rPr lang="en-US" dirty="0"/>
              <a:t>Calculation of costs.</a:t>
            </a:r>
          </a:p>
          <a:p>
            <a:r>
              <a:rPr lang="en-US" dirty="0"/>
              <a:t>reorganization deemed necessary.</a:t>
            </a:r>
          </a:p>
          <a:p>
            <a:r>
              <a:rPr lang="en-US" dirty="0"/>
              <a:t>Ascertaining if a service is a cloud service.</a:t>
            </a:r>
          </a:p>
          <a:p>
            <a:endParaRPr lang="en-US" dirty="0"/>
          </a:p>
        </p:txBody>
      </p:sp>
    </p:spTree>
    <p:extLst>
      <p:ext uri="{BB962C8B-B14F-4D97-AF65-F5344CB8AC3E}">
        <p14:creationId xmlns:p14="http://schemas.microsoft.com/office/powerpoint/2010/main" val="37372574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Identifying services to be migrated to the cloud</a:t>
            </a:r>
          </a:p>
        </p:txBody>
      </p:sp>
      <p:sp>
        <p:nvSpPr>
          <p:cNvPr id="3" name="Content Placeholder 2"/>
          <p:cNvSpPr>
            <a:spLocks noGrp="1"/>
          </p:cNvSpPr>
          <p:nvPr>
            <p:ph sz="quarter" idx="1"/>
          </p:nvPr>
        </p:nvSpPr>
        <p:spPr/>
        <p:txBody>
          <a:bodyPr/>
          <a:lstStyle/>
          <a:p>
            <a:r>
              <a:rPr lang="en-US" dirty="0"/>
              <a:t>Email.</a:t>
            </a:r>
          </a:p>
          <a:p>
            <a:r>
              <a:rPr lang="en-US" dirty="0"/>
              <a:t>Office applications.</a:t>
            </a:r>
          </a:p>
          <a:p>
            <a:r>
              <a:rPr lang="en-US" dirty="0"/>
              <a:t>Data storage.</a:t>
            </a:r>
          </a:p>
          <a:p>
            <a:r>
              <a:rPr lang="en-US" dirty="0"/>
              <a:t>Data processing.</a:t>
            </a:r>
          </a:p>
          <a:p>
            <a:r>
              <a:rPr lang="en-US" dirty="0"/>
              <a:t>Backup.</a:t>
            </a:r>
          </a:p>
          <a:p>
            <a:r>
              <a:rPr lang="en-US" dirty="0"/>
              <a:t>File sharing.</a:t>
            </a:r>
          </a:p>
          <a:p>
            <a:r>
              <a:rPr lang="en-US" dirty="0"/>
              <a:t>Security.</a:t>
            </a:r>
          </a:p>
          <a:p>
            <a:r>
              <a:rPr lang="en-US" dirty="0"/>
              <a:t>Server functions.</a:t>
            </a:r>
          </a:p>
        </p:txBody>
      </p:sp>
    </p:spTree>
    <p:extLst>
      <p:ext uri="{BB962C8B-B14F-4D97-AF65-F5344CB8AC3E}">
        <p14:creationId xmlns:p14="http://schemas.microsoft.com/office/powerpoint/2010/main" val="35812608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of Cloud Migrating </a:t>
            </a:r>
          </a:p>
        </p:txBody>
      </p:sp>
      <p:sp>
        <p:nvSpPr>
          <p:cNvPr id="3" name="Content Placeholder 2"/>
          <p:cNvSpPr>
            <a:spLocks noGrp="1"/>
          </p:cNvSpPr>
          <p:nvPr>
            <p:ph sz="quarter" idx="1"/>
          </p:nvPr>
        </p:nvSpPr>
        <p:spPr>
          <a:xfrm>
            <a:off x="612648" y="1600200"/>
            <a:ext cx="8153400" cy="5105400"/>
          </a:xfrm>
        </p:spPr>
        <p:txBody>
          <a:bodyPr>
            <a:normAutofit fontScale="92500" lnSpcReduction="10000"/>
          </a:bodyPr>
          <a:lstStyle/>
          <a:p>
            <a:pPr marL="0" indent="0">
              <a:buNone/>
            </a:pPr>
            <a:r>
              <a:rPr lang="en-US" dirty="0"/>
              <a:t>To End Users </a:t>
            </a:r>
          </a:p>
          <a:p>
            <a:r>
              <a:rPr lang="en-US" dirty="0"/>
              <a:t>Access from anywhere : the best way to access your data from anywhere.</a:t>
            </a:r>
          </a:p>
          <a:p>
            <a:r>
              <a:rPr lang="en-US" dirty="0"/>
              <a:t>Multi-platform access: Software as a service (SaaS), platform as a service (PaaS) and infrastructure as a service (IaaS) models.</a:t>
            </a:r>
          </a:p>
          <a:p>
            <a:pPr marL="0" indent="0">
              <a:buNone/>
            </a:pPr>
            <a:r>
              <a:rPr lang="en-US" dirty="0"/>
              <a:t>To Organization </a:t>
            </a:r>
          </a:p>
          <a:p>
            <a:r>
              <a:rPr lang="en-US" dirty="0"/>
              <a:t>Cost.</a:t>
            </a:r>
          </a:p>
          <a:p>
            <a:r>
              <a:rPr lang="en-US" dirty="0"/>
              <a:t>Removal of data center.</a:t>
            </a:r>
          </a:p>
          <a:p>
            <a:r>
              <a:rPr lang="en-US" dirty="0"/>
              <a:t>Requirement for excess capacity. </a:t>
            </a:r>
          </a:p>
          <a:p>
            <a:r>
              <a:rPr lang="en-US" dirty="0"/>
              <a:t>Availability on demand of storage and processing.</a:t>
            </a:r>
          </a:p>
          <a:p>
            <a:pPr marL="0" indent="0">
              <a:buNone/>
            </a:pPr>
            <a:endParaRPr lang="en-US" dirty="0"/>
          </a:p>
        </p:txBody>
      </p:sp>
    </p:spTree>
    <p:extLst>
      <p:ext uri="{BB962C8B-B14F-4D97-AF65-F5344CB8AC3E}">
        <p14:creationId xmlns:p14="http://schemas.microsoft.com/office/powerpoint/2010/main" val="299126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arn(inVertical)">
                                      <p:cBhvr>
                                        <p:cTn id="13" dur="500"/>
                                        <p:tgtEl>
                                          <p:spTgt spid="3">
                                            <p:txEl>
                                              <p:pRg st="5" end="5"/>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arn(inVertical)">
                                      <p:cBhvr>
                                        <p:cTn id="16" dur="500"/>
                                        <p:tgtEl>
                                          <p:spTgt spid="3">
                                            <p:txEl>
                                              <p:pRg st="6" end="6"/>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arn(inVertical)">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sz="quarter" idx="1"/>
          </p:nvPr>
        </p:nvSpPr>
        <p:spPr/>
        <p:txBody>
          <a:bodyPr/>
          <a:lstStyle/>
          <a:p>
            <a:pPr marL="0" indent="0">
              <a:buNone/>
            </a:pPr>
            <a:r>
              <a:rPr lang="en-US" dirty="0"/>
              <a:t>To End Users</a:t>
            </a:r>
          </a:p>
          <a:p>
            <a:r>
              <a:rPr lang="en-US" dirty="0"/>
              <a:t>Network access requirements.</a:t>
            </a:r>
          </a:p>
          <a:p>
            <a:r>
              <a:rPr lang="en-US" dirty="0"/>
              <a:t>Availability of service.</a:t>
            </a:r>
          </a:p>
          <a:p>
            <a:endParaRPr lang="en-US" dirty="0"/>
          </a:p>
          <a:p>
            <a:pPr marL="0" indent="0">
              <a:buNone/>
            </a:pPr>
            <a:r>
              <a:rPr lang="en-US" dirty="0"/>
              <a:t>To Organizations </a:t>
            </a:r>
          </a:p>
          <a:p>
            <a:r>
              <a:rPr lang="en-US" dirty="0"/>
              <a:t>legal aspects of different locations</a:t>
            </a:r>
          </a:p>
          <a:p>
            <a:r>
              <a:rPr lang="en-US" dirty="0"/>
              <a:t>Control</a:t>
            </a:r>
          </a:p>
          <a:p>
            <a:r>
              <a:rPr lang="en-US" dirty="0"/>
              <a:t>levels of auditing and security concerns.</a:t>
            </a:r>
          </a:p>
        </p:txBody>
      </p:sp>
    </p:spTree>
    <p:extLst>
      <p:ext uri="{BB962C8B-B14F-4D97-AF65-F5344CB8AC3E}">
        <p14:creationId xmlns:p14="http://schemas.microsoft.com/office/powerpoint/2010/main" val="174185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arn(inVertical)">
                                      <p:cBhvr>
                                        <p:cTn id="10" dur="500"/>
                                        <p:tgtEl>
                                          <p:spTgt spid="3">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arn(inVertical)">
                                      <p:cBhvr>
                                        <p:cTn id="13" dur="500"/>
                                        <p:tgtEl>
                                          <p:spTgt spid="3">
                                            <p:txEl>
                                              <p:pRg st="6" end="6"/>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arn(inVertical)">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p:txBody>
      </p:sp>
      <p:sp>
        <p:nvSpPr>
          <p:cNvPr id="4" name="Title 3"/>
          <p:cNvSpPr>
            <a:spLocks noGrp="1"/>
          </p:cNvSpPr>
          <p:nvPr>
            <p:ph type="title"/>
          </p:nvPr>
        </p:nvSpPr>
        <p:spPr/>
        <p:txBody>
          <a:bodyPr/>
          <a:lstStyle/>
          <a:p>
            <a:endParaRPr lang="en-US"/>
          </a:p>
        </p:txBody>
      </p:sp>
      <p:sp>
        <p:nvSpPr>
          <p:cNvPr id="6" name="Title 1"/>
          <p:cNvSpPr txBox="1">
            <a:spLocks/>
          </p:cNvSpPr>
          <p:nvPr/>
        </p:nvSpPr>
        <p:spPr>
          <a:xfrm>
            <a:off x="544449" y="2458061"/>
            <a:ext cx="6522720" cy="760624"/>
          </a:xfrm>
          <a:prstGeom prst="rect">
            <a:avLst/>
          </a:prstGeom>
        </p:spPr>
        <p:txBody>
          <a:bodyPr vert="horz" anchor="ctr">
            <a:normAutofit fontScale="60000" lnSpcReduction="20000"/>
          </a:bodyPr>
          <a:lstStyle>
            <a:lvl1pPr algn="l" rtl="0" eaLnBrk="1" latinLnBrk="0" hangingPunct="1">
              <a:spcBef>
                <a:spcPct val="0"/>
              </a:spcBef>
              <a:buNone/>
              <a:defRPr kumimoji="0" sz="4400" kern="1200">
                <a:solidFill>
                  <a:schemeClr val="tx2"/>
                </a:solidFill>
                <a:latin typeface="+mj-lt"/>
                <a:ea typeface="+mj-ea"/>
                <a:cs typeface="+mj-cs"/>
              </a:defRPr>
            </a:lvl1pPr>
          </a:lstStyle>
          <a:p>
            <a:pPr fontAlgn="base"/>
            <a:r>
              <a:rPr lang="en-US"/>
              <a:t>Features of Cloud Computing – 10 Major Characteristics of Cloud Computing</a:t>
            </a:r>
            <a:endParaRPr lang="en-US" dirty="0"/>
          </a:p>
        </p:txBody>
      </p:sp>
      <p:pic>
        <p:nvPicPr>
          <p:cNvPr id="7" name="Picture 2" descr="Features and Characteristics of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78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6252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of Cloud Computing-1  </a:t>
            </a:r>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1. Resources Pooling: It means that the </a:t>
            </a:r>
            <a:r>
              <a:rPr lang="en-US" b="1" dirty="0"/>
              <a:t>Cloud provider</a:t>
            </a:r>
            <a:r>
              <a:rPr lang="en-US" dirty="0"/>
              <a:t> pulled the computing resources to provide services to multiple customers with the help of a multi-tenant model. There are different physical and virtual resources assigned and reassigned which depends on the demand of the customer.</a:t>
            </a:r>
          </a:p>
          <a:p>
            <a:pPr marL="0" indent="0" fontAlgn="base">
              <a:buNone/>
            </a:pPr>
            <a:r>
              <a:rPr lang="en-US" dirty="0"/>
              <a:t>2. On-Demand </a:t>
            </a:r>
            <a:r>
              <a:rPr lang="en-US" dirty="0" err="1"/>
              <a:t>Self-Service:the</a:t>
            </a:r>
            <a:r>
              <a:rPr lang="en-US" dirty="0"/>
              <a:t> user can continuously monitor the server uptime, capabilities, and allotted network storage.</a:t>
            </a:r>
          </a:p>
          <a:p>
            <a:pPr marL="0" indent="0" fontAlgn="base">
              <a:buNone/>
            </a:pPr>
            <a:r>
              <a:rPr lang="en-US" dirty="0"/>
              <a:t>3. Easy Maintenance: The servers are easily maintained and the downtime is very low and even in some cases, there is no downtime. </a:t>
            </a:r>
          </a:p>
        </p:txBody>
      </p:sp>
    </p:spTree>
    <p:extLst>
      <p:ext uri="{BB962C8B-B14F-4D97-AF65-F5344CB8AC3E}">
        <p14:creationId xmlns:p14="http://schemas.microsoft.com/office/powerpoint/2010/main" val="34085246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tenancy Models</a:t>
            </a:r>
          </a:p>
        </p:txBody>
      </p:sp>
      <p:sp>
        <p:nvSpPr>
          <p:cNvPr id="3" name="Content Placeholder 2"/>
          <p:cNvSpPr>
            <a:spLocks noGrp="1"/>
          </p:cNvSpPr>
          <p:nvPr>
            <p:ph sz="quarter" idx="1"/>
          </p:nvPr>
        </p:nvSpPr>
        <p:spPr/>
        <p:txBody>
          <a:bodyPr/>
          <a:lstStyle/>
          <a:p>
            <a:endParaRPr lang="en-US" dirty="0"/>
          </a:p>
        </p:txBody>
      </p:sp>
      <p:pic>
        <p:nvPicPr>
          <p:cNvPr id="1026" name="Picture 2" descr="Benefits of Multi-Tenant LMS - Academy SM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1440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0369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of Cloud Computing-2 </a:t>
            </a:r>
          </a:p>
        </p:txBody>
      </p:sp>
      <p:sp>
        <p:nvSpPr>
          <p:cNvPr id="3" name="Content Placeholder 2"/>
          <p:cNvSpPr>
            <a:spLocks noGrp="1"/>
          </p:cNvSpPr>
          <p:nvPr>
            <p:ph sz="quarter" idx="1"/>
          </p:nvPr>
        </p:nvSpPr>
        <p:spPr/>
        <p:txBody>
          <a:bodyPr>
            <a:normAutofit/>
          </a:bodyPr>
          <a:lstStyle/>
          <a:p>
            <a:pPr marL="0" indent="0">
              <a:buNone/>
            </a:pPr>
            <a:r>
              <a:rPr lang="en-US" dirty="0"/>
              <a:t>4. Large Network Access: The user can access the data of the cloud or upload the data to the cloud from anywhere just with the help of a device and an internet connection.</a:t>
            </a:r>
          </a:p>
          <a:p>
            <a:pPr marL="0" indent="0">
              <a:buNone/>
            </a:pPr>
            <a:r>
              <a:rPr lang="en-US" dirty="0"/>
              <a:t>5. Availability: It analyzes the storage usage and allows the user to buy extra </a:t>
            </a:r>
            <a:r>
              <a:rPr lang="en-US" b="1" dirty="0"/>
              <a:t>Cloud storage</a:t>
            </a:r>
            <a:r>
              <a:rPr lang="en-US" dirty="0"/>
              <a:t> if needed for a very small amount.</a:t>
            </a:r>
          </a:p>
        </p:txBody>
      </p:sp>
    </p:spTree>
    <p:extLst>
      <p:ext uri="{BB962C8B-B14F-4D97-AF65-F5344CB8AC3E}">
        <p14:creationId xmlns:p14="http://schemas.microsoft.com/office/powerpoint/2010/main" val="3135850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76200"/>
            <a:ext cx="8610600" cy="1143000"/>
          </a:xfrm>
        </p:spPr>
        <p:txBody>
          <a:bodyPr/>
          <a:lstStyle/>
          <a:p>
            <a:pPr eaLnBrk="1" hangingPunct="1"/>
            <a:r>
              <a:rPr lang="en-GB" altLang="en-US" dirty="0"/>
              <a:t>What is Cloud Computing?</a:t>
            </a:r>
          </a:p>
        </p:txBody>
      </p:sp>
      <p:sp>
        <p:nvSpPr>
          <p:cNvPr id="5123" name="Content Placeholder 2"/>
          <p:cNvSpPr>
            <a:spLocks noGrp="1"/>
          </p:cNvSpPr>
          <p:nvPr>
            <p:ph idx="1"/>
          </p:nvPr>
        </p:nvSpPr>
        <p:spPr>
          <a:xfrm>
            <a:off x="381000" y="1526494"/>
            <a:ext cx="8229600" cy="4830763"/>
          </a:xfrm>
        </p:spPr>
        <p:txBody>
          <a:bodyPr/>
          <a:lstStyle/>
          <a:p>
            <a:pPr eaLnBrk="1" hangingPunct="1"/>
            <a:r>
              <a:rPr lang="en-US" altLang="en-US" sz="2400" b="1" dirty="0"/>
              <a:t>Cloud Computing </a:t>
            </a:r>
            <a:r>
              <a:rPr lang="en-US" altLang="en-US" sz="2400" dirty="0"/>
              <a:t>is a general term used to describe a new class of network based computing that takes place over the Internet, </a:t>
            </a:r>
          </a:p>
          <a:p>
            <a:pPr lvl="1" eaLnBrk="1" hangingPunct="1"/>
            <a:r>
              <a:rPr lang="en-US" altLang="en-US" sz="2400" dirty="0"/>
              <a:t>basically a step on </a:t>
            </a:r>
            <a:r>
              <a:rPr lang="en-US" altLang="en-US" sz="2400" dirty="0">
                <a:solidFill>
                  <a:srgbClr val="FF0000"/>
                </a:solidFill>
              </a:rPr>
              <a:t>from Utility Computing</a:t>
            </a:r>
          </a:p>
          <a:p>
            <a:pPr lvl="1" eaLnBrk="1" hangingPunct="1"/>
            <a:r>
              <a:rPr lang="en-US" altLang="en-US" sz="2400" dirty="0"/>
              <a:t>a </a:t>
            </a:r>
            <a:r>
              <a:rPr lang="en-US" altLang="en-US" sz="2400" dirty="0">
                <a:solidFill>
                  <a:srgbClr val="FF0000"/>
                </a:solidFill>
              </a:rPr>
              <a:t>collection/group of integrated </a:t>
            </a:r>
            <a:r>
              <a:rPr lang="en-US" altLang="en-US" sz="2400" dirty="0"/>
              <a:t>and networked hardware, software and Internet infrastructure (called a platform).</a:t>
            </a:r>
          </a:p>
          <a:p>
            <a:pPr lvl="1" eaLnBrk="1" hangingPunct="1"/>
            <a:r>
              <a:rPr lang="en-US" altLang="en-US" sz="2400" dirty="0"/>
              <a:t>Using the </a:t>
            </a:r>
            <a:r>
              <a:rPr lang="en-US" altLang="en-US" sz="2400" dirty="0">
                <a:solidFill>
                  <a:srgbClr val="FF0000"/>
                </a:solidFill>
              </a:rPr>
              <a:t>Internet for communication </a:t>
            </a:r>
            <a:r>
              <a:rPr lang="en-US" altLang="en-US" sz="2400" dirty="0"/>
              <a:t>and transport provides hardware, software and networking services to clients</a:t>
            </a:r>
          </a:p>
          <a:p>
            <a:pPr eaLnBrk="1" hangingPunct="1"/>
            <a:r>
              <a:rPr lang="en-US" altLang="en-US" sz="2400" dirty="0"/>
              <a:t>These platforms hide the complexity and details of the underlying infrastructure from users and applications by providing very simple graphical interface or API (Applications Programming Interface).</a:t>
            </a:r>
          </a:p>
        </p:txBody>
      </p:sp>
      <p:sp>
        <p:nvSpPr>
          <p:cNvPr id="6148" name="Slide Number Placeholder 7"/>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9C87DFBC-E12D-4515-852E-12641B27C553}" type="slidenum">
              <a:rPr lang="en-GB" altLang="en-US" sz="1200">
                <a:solidFill>
                  <a:schemeClr val="bg1"/>
                </a:solidFill>
              </a:rPr>
              <a:pPr/>
              <a:t>6</a:t>
            </a:fld>
            <a:endParaRPr lang="en-GB" altLang="en-US" sz="1200">
              <a:solidFill>
                <a:schemeClr val="bg1"/>
              </a:solidFill>
            </a:endParaRPr>
          </a:p>
        </p:txBody>
      </p:sp>
    </p:spTree>
    <p:extLst>
      <p:ext uri="{BB962C8B-B14F-4D97-AF65-F5344CB8AC3E}">
        <p14:creationId xmlns:p14="http://schemas.microsoft.com/office/powerpoint/2010/main" val="333495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animEffect transition="in" filter="wipe(down)">
                                      <p:cBhvr>
                                        <p:cTn id="7" dur="580">
                                          <p:stCondLst>
                                            <p:cond delay="0"/>
                                          </p:stCondLst>
                                        </p:cTn>
                                        <p:tgtEl>
                                          <p:spTgt spid="5123">
                                            <p:txEl>
                                              <p:pRg st="4" end="4"/>
                                            </p:txEl>
                                          </p:spTgt>
                                        </p:tgtEl>
                                      </p:cBhvr>
                                    </p:animEffect>
                                    <p:anim calcmode="lin" valueType="num">
                                      <p:cBhvr>
                                        <p:cTn id="8" dur="1822" tmFilter="0,0; 0.14,0.36; 0.43,0.73; 0.71,0.91; 1.0,1.0">
                                          <p:stCondLst>
                                            <p:cond delay="0"/>
                                          </p:stCondLst>
                                        </p:cTn>
                                        <p:tgtEl>
                                          <p:spTgt spid="5123">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123">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123">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123">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123">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123">
                                            <p:txEl>
                                              <p:pRg st="4" end="4"/>
                                            </p:txEl>
                                          </p:spTgt>
                                        </p:tgtEl>
                                      </p:cBhvr>
                                      <p:to x="100000" y="60000"/>
                                    </p:animScale>
                                    <p:animScale>
                                      <p:cBhvr>
                                        <p:cTn id="14" dur="166" decel="50000">
                                          <p:stCondLst>
                                            <p:cond delay="676"/>
                                          </p:stCondLst>
                                        </p:cTn>
                                        <p:tgtEl>
                                          <p:spTgt spid="5123">
                                            <p:txEl>
                                              <p:pRg st="4" end="4"/>
                                            </p:txEl>
                                          </p:spTgt>
                                        </p:tgtEl>
                                      </p:cBhvr>
                                      <p:to x="100000" y="100000"/>
                                    </p:animScale>
                                    <p:animScale>
                                      <p:cBhvr>
                                        <p:cTn id="15" dur="26">
                                          <p:stCondLst>
                                            <p:cond delay="1312"/>
                                          </p:stCondLst>
                                        </p:cTn>
                                        <p:tgtEl>
                                          <p:spTgt spid="5123">
                                            <p:txEl>
                                              <p:pRg st="4" end="4"/>
                                            </p:txEl>
                                          </p:spTgt>
                                        </p:tgtEl>
                                      </p:cBhvr>
                                      <p:to x="100000" y="80000"/>
                                    </p:animScale>
                                    <p:animScale>
                                      <p:cBhvr>
                                        <p:cTn id="16" dur="166" decel="50000">
                                          <p:stCondLst>
                                            <p:cond delay="1338"/>
                                          </p:stCondLst>
                                        </p:cTn>
                                        <p:tgtEl>
                                          <p:spTgt spid="5123">
                                            <p:txEl>
                                              <p:pRg st="4" end="4"/>
                                            </p:txEl>
                                          </p:spTgt>
                                        </p:tgtEl>
                                      </p:cBhvr>
                                      <p:to x="100000" y="100000"/>
                                    </p:animScale>
                                    <p:animScale>
                                      <p:cBhvr>
                                        <p:cTn id="17" dur="26">
                                          <p:stCondLst>
                                            <p:cond delay="1642"/>
                                          </p:stCondLst>
                                        </p:cTn>
                                        <p:tgtEl>
                                          <p:spTgt spid="5123">
                                            <p:txEl>
                                              <p:pRg st="4" end="4"/>
                                            </p:txEl>
                                          </p:spTgt>
                                        </p:tgtEl>
                                      </p:cBhvr>
                                      <p:to x="100000" y="90000"/>
                                    </p:animScale>
                                    <p:animScale>
                                      <p:cBhvr>
                                        <p:cTn id="18" dur="166" decel="50000">
                                          <p:stCondLst>
                                            <p:cond delay="1668"/>
                                          </p:stCondLst>
                                        </p:cTn>
                                        <p:tgtEl>
                                          <p:spTgt spid="5123">
                                            <p:txEl>
                                              <p:pRg st="4" end="4"/>
                                            </p:txEl>
                                          </p:spTgt>
                                        </p:tgtEl>
                                      </p:cBhvr>
                                      <p:to x="100000" y="100000"/>
                                    </p:animScale>
                                    <p:animScale>
                                      <p:cBhvr>
                                        <p:cTn id="19" dur="26">
                                          <p:stCondLst>
                                            <p:cond delay="1808"/>
                                          </p:stCondLst>
                                        </p:cTn>
                                        <p:tgtEl>
                                          <p:spTgt spid="5123">
                                            <p:txEl>
                                              <p:pRg st="4" end="4"/>
                                            </p:txEl>
                                          </p:spTgt>
                                        </p:tgtEl>
                                      </p:cBhvr>
                                      <p:to x="100000" y="95000"/>
                                    </p:animScale>
                                    <p:animScale>
                                      <p:cBhvr>
                                        <p:cTn id="20" dur="166" decel="50000">
                                          <p:stCondLst>
                                            <p:cond delay="1834"/>
                                          </p:stCondLst>
                                        </p:cTn>
                                        <p:tgtEl>
                                          <p:spTgt spid="512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of Cloud Computing-3</a:t>
            </a:r>
          </a:p>
        </p:txBody>
      </p:sp>
      <p:sp>
        <p:nvSpPr>
          <p:cNvPr id="3" name="Content Placeholder 2"/>
          <p:cNvSpPr>
            <a:spLocks noGrp="1"/>
          </p:cNvSpPr>
          <p:nvPr>
            <p:ph sz="quarter" idx="1"/>
          </p:nvPr>
        </p:nvSpPr>
        <p:spPr/>
        <p:txBody>
          <a:bodyPr>
            <a:normAutofit fontScale="92500" lnSpcReduction="20000"/>
          </a:bodyPr>
          <a:lstStyle/>
          <a:p>
            <a:pPr marL="0" indent="0" fontAlgn="base">
              <a:buNone/>
            </a:pPr>
            <a:r>
              <a:rPr lang="en-US" dirty="0"/>
              <a:t>7. Economical: It is the one-time investment as the company (host) has to buy the storage and a small part of it can be provided to the many companies which save the host from monthly or yearly costs. </a:t>
            </a:r>
          </a:p>
          <a:p>
            <a:pPr marL="0" indent="0" fontAlgn="base">
              <a:buNone/>
            </a:pPr>
            <a:r>
              <a:rPr lang="en-US" dirty="0"/>
              <a:t>8. Security: The data is stored within the storage devices, which cannot be hacked and utilized by any other person. The storage service is quick and reliable.</a:t>
            </a:r>
          </a:p>
          <a:p>
            <a:pPr marL="0" indent="0" fontAlgn="base">
              <a:buNone/>
            </a:pPr>
            <a:r>
              <a:rPr lang="en-US" dirty="0"/>
              <a:t>9. Pay as you go</a:t>
            </a:r>
          </a:p>
          <a:p>
            <a:pPr marL="0" indent="0" fontAlgn="base">
              <a:buNone/>
            </a:pPr>
            <a:r>
              <a:rPr lang="en-US" dirty="0"/>
              <a:t>10. Measured Service: This means that the resource usages which can be either virtual server instances that are running in the cloud are getting monitored measured and reported by the service provider. </a:t>
            </a:r>
          </a:p>
          <a:p>
            <a:pPr marL="0" indent="0">
              <a:buNone/>
            </a:pPr>
            <a:endParaRPr lang="en-US" dirty="0"/>
          </a:p>
        </p:txBody>
      </p:sp>
    </p:spTree>
    <p:extLst>
      <p:ext uri="{BB962C8B-B14F-4D97-AF65-F5344CB8AC3E}">
        <p14:creationId xmlns:p14="http://schemas.microsoft.com/office/powerpoint/2010/main" val="15011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09600" y="76200"/>
            <a:ext cx="8382000" cy="1143000"/>
          </a:xfrm>
        </p:spPr>
        <p:txBody>
          <a:bodyPr/>
          <a:lstStyle/>
          <a:p>
            <a:pPr eaLnBrk="1" hangingPunct="1"/>
            <a:r>
              <a:rPr lang="en-GB" altLang="en-US" dirty="0"/>
              <a:t>What is Cloud Computing?</a:t>
            </a:r>
          </a:p>
        </p:txBody>
      </p:sp>
      <p:sp>
        <p:nvSpPr>
          <p:cNvPr id="7171" name="Content Placeholder 2"/>
          <p:cNvSpPr>
            <a:spLocks noGrp="1"/>
          </p:cNvSpPr>
          <p:nvPr>
            <p:ph idx="1"/>
          </p:nvPr>
        </p:nvSpPr>
        <p:spPr>
          <a:xfrm>
            <a:off x="381000" y="1600199"/>
            <a:ext cx="8229600" cy="4830763"/>
          </a:xfrm>
        </p:spPr>
        <p:txBody>
          <a:bodyPr/>
          <a:lstStyle/>
          <a:p>
            <a:pPr eaLnBrk="1" hangingPunct="1"/>
            <a:r>
              <a:rPr lang="en-US" altLang="en-US" dirty="0"/>
              <a:t>In addition, the platform provides </a:t>
            </a:r>
            <a:r>
              <a:rPr lang="en-US" altLang="en-US" dirty="0">
                <a:solidFill>
                  <a:srgbClr val="FF0000"/>
                </a:solidFill>
              </a:rPr>
              <a:t>on demand services</a:t>
            </a:r>
            <a:r>
              <a:rPr lang="en-US" altLang="en-US" dirty="0"/>
              <a:t>, that are always on, anywhere, anytime and any place. </a:t>
            </a:r>
          </a:p>
          <a:p>
            <a:pPr eaLnBrk="1" hangingPunct="1"/>
            <a:r>
              <a:rPr lang="en-US" altLang="en-US" dirty="0"/>
              <a:t>Pay for use and as needed, elastic</a:t>
            </a:r>
          </a:p>
          <a:p>
            <a:pPr lvl="1" eaLnBrk="1" hangingPunct="1"/>
            <a:r>
              <a:rPr lang="en-US" altLang="en-US" dirty="0"/>
              <a:t>scale up and down in capacity and functionalities</a:t>
            </a:r>
          </a:p>
          <a:p>
            <a:pPr eaLnBrk="1" hangingPunct="1"/>
            <a:r>
              <a:rPr lang="en-US" altLang="en-US" dirty="0"/>
              <a:t>The hardware and software services are available to</a:t>
            </a:r>
          </a:p>
          <a:p>
            <a:pPr lvl="1" eaLnBrk="1" hangingPunct="1"/>
            <a:r>
              <a:rPr lang="en-US" altLang="en-US" dirty="0"/>
              <a:t>general public, enterprises, corporations and businesses markets</a:t>
            </a:r>
          </a:p>
        </p:txBody>
      </p:sp>
      <p:sp>
        <p:nvSpPr>
          <p:cNvPr id="7172"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745B57F5-4254-49E9-BD5B-00E1B703E193}" type="slidenum">
              <a:rPr lang="en-GB" altLang="en-US" sz="1200">
                <a:solidFill>
                  <a:schemeClr val="bg1"/>
                </a:solidFill>
              </a:rPr>
              <a:pPr/>
              <a:t>7</a:t>
            </a:fld>
            <a:endParaRPr lang="en-GB" altLang="en-US" sz="1200">
              <a:solidFill>
                <a:schemeClr val="bg1"/>
              </a:solidFill>
            </a:endParaRPr>
          </a:p>
        </p:txBody>
      </p:sp>
    </p:spTree>
    <p:extLst>
      <p:ext uri="{BB962C8B-B14F-4D97-AF65-F5344CB8AC3E}">
        <p14:creationId xmlns:p14="http://schemas.microsoft.com/office/powerpoint/2010/main" val="63543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barn(inVertical)">
                                      <p:cBhvr>
                                        <p:cTn id="7" dur="500"/>
                                        <p:tgtEl>
                                          <p:spTgt spid="717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171">
                                            <p:txEl>
                                              <p:pRg st="2" end="2"/>
                                            </p:txEl>
                                          </p:spTgt>
                                        </p:tgtEl>
                                        <p:attrNameLst>
                                          <p:attrName>style.visibility</p:attrName>
                                        </p:attrNameLst>
                                      </p:cBhvr>
                                      <p:to>
                                        <p:strVal val="visible"/>
                                      </p:to>
                                    </p:set>
                                    <p:animEffect transition="in" filter="barn(inVertical)">
                                      <p:cBhvr>
                                        <p:cTn id="10" dur="500"/>
                                        <p:tgtEl>
                                          <p:spTgt spid="717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animEffect transition="in" filter="fade">
                                      <p:cBhvr>
                                        <p:cTn id="15" dur="1000"/>
                                        <p:tgtEl>
                                          <p:spTgt spid="7171">
                                            <p:txEl>
                                              <p:pRg st="3" end="3"/>
                                            </p:txEl>
                                          </p:spTgt>
                                        </p:tgtEl>
                                      </p:cBhvr>
                                    </p:animEffect>
                                    <p:anim calcmode="lin" valueType="num">
                                      <p:cBhvr>
                                        <p:cTn id="16" dur="1000" fill="hold"/>
                                        <p:tgtEl>
                                          <p:spTgt spid="7171">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7171">
                                            <p:txEl>
                                              <p:pRg st="3" end="3"/>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7171">
                                            <p:txEl>
                                              <p:pRg st="4" end="4"/>
                                            </p:txEl>
                                          </p:spTgt>
                                        </p:tgtEl>
                                        <p:attrNameLst>
                                          <p:attrName>style.visibility</p:attrName>
                                        </p:attrNameLst>
                                      </p:cBhvr>
                                      <p:to>
                                        <p:strVal val="visible"/>
                                      </p:to>
                                    </p:set>
                                    <p:animEffect transition="in" filter="fade">
                                      <p:cBhvr>
                                        <p:cTn id="20" dur="1000"/>
                                        <p:tgtEl>
                                          <p:spTgt spid="7171">
                                            <p:txEl>
                                              <p:pRg st="4" end="4"/>
                                            </p:txEl>
                                          </p:spTgt>
                                        </p:tgtEl>
                                      </p:cBhvr>
                                    </p:animEffect>
                                    <p:anim calcmode="lin" valueType="num">
                                      <p:cBhvr>
                                        <p:cTn id="21" dur="1000" fill="hold"/>
                                        <p:tgtEl>
                                          <p:spTgt spid="7171">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717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533400" y="61912"/>
            <a:ext cx="7239000" cy="1143000"/>
          </a:xfrm>
        </p:spPr>
        <p:txBody>
          <a:bodyPr/>
          <a:lstStyle/>
          <a:p>
            <a:pPr eaLnBrk="1" hangingPunct="1"/>
            <a:r>
              <a:rPr lang="en-GB" altLang="en-US" dirty="0"/>
              <a:t>Cloud Notation</a:t>
            </a:r>
          </a:p>
        </p:txBody>
      </p:sp>
      <p:sp>
        <p:nvSpPr>
          <p:cNvPr id="7171" name="Content Placeholder 2"/>
          <p:cNvSpPr>
            <a:spLocks noGrp="1"/>
          </p:cNvSpPr>
          <p:nvPr>
            <p:ph idx="1"/>
          </p:nvPr>
        </p:nvSpPr>
        <p:spPr>
          <a:xfrm>
            <a:off x="304800" y="1493837"/>
            <a:ext cx="8229600" cy="4830763"/>
          </a:xfrm>
        </p:spPr>
        <p:txBody>
          <a:bodyPr/>
          <a:lstStyle/>
          <a:p>
            <a:pPr eaLnBrk="1" hangingPunct="1"/>
            <a:r>
              <a:rPr lang="en-GB" altLang="en-US" sz="2800" dirty="0"/>
              <a:t>Cloud computing is an umbrella term used to refer to Internet based development and services</a:t>
            </a:r>
          </a:p>
          <a:p>
            <a:pPr eaLnBrk="1" hangingPunct="1"/>
            <a:r>
              <a:rPr lang="en-GB" altLang="en-US" sz="2800" dirty="0"/>
              <a:t>A number of characteristics define cloud data, applications services and infrastructure:</a:t>
            </a:r>
          </a:p>
          <a:p>
            <a:pPr lvl="1" eaLnBrk="1" hangingPunct="1"/>
            <a:r>
              <a:rPr lang="en-GB" altLang="en-US" sz="2400" b="1" dirty="0"/>
              <a:t>Remotely hosted</a:t>
            </a:r>
            <a:r>
              <a:rPr lang="en-GB" altLang="en-US" sz="2400" dirty="0"/>
              <a:t>: Services or data are hosted on remote infrastructure. </a:t>
            </a:r>
          </a:p>
          <a:p>
            <a:pPr lvl="1" eaLnBrk="1" hangingPunct="1"/>
            <a:r>
              <a:rPr lang="en-GB" altLang="en-US" sz="2400" b="1" dirty="0"/>
              <a:t>Ubiquitous</a:t>
            </a:r>
            <a:r>
              <a:rPr lang="en-GB" altLang="en-US" sz="2400" dirty="0"/>
              <a:t>: Services or data are </a:t>
            </a:r>
            <a:r>
              <a:rPr lang="en-GB" altLang="en-US" sz="2400" dirty="0">
                <a:solidFill>
                  <a:srgbClr val="FF0000"/>
                </a:solidFill>
              </a:rPr>
              <a:t>available</a:t>
            </a:r>
            <a:r>
              <a:rPr lang="en-GB" altLang="en-US" sz="2400" dirty="0"/>
              <a:t> from anywhere.</a:t>
            </a:r>
          </a:p>
          <a:p>
            <a:pPr lvl="1" eaLnBrk="1" hangingPunct="1"/>
            <a:r>
              <a:rPr lang="en-GB" altLang="en-US" sz="2400" b="1" dirty="0"/>
              <a:t>Commodified</a:t>
            </a:r>
            <a:r>
              <a:rPr lang="en-GB" altLang="en-US" sz="2400" dirty="0"/>
              <a:t>: The result is a </a:t>
            </a:r>
            <a:r>
              <a:rPr lang="en-GB" altLang="en-US" sz="2400" dirty="0">
                <a:solidFill>
                  <a:srgbClr val="FF0000"/>
                </a:solidFill>
              </a:rPr>
              <a:t>utility computing model </a:t>
            </a:r>
            <a:r>
              <a:rPr lang="en-GB" altLang="en-US" sz="2400" dirty="0"/>
              <a:t>similar to traditional that of traditional utilities, like gas and electricity - you pay for what you would want!</a:t>
            </a:r>
          </a:p>
          <a:p>
            <a:pPr eaLnBrk="1" hangingPunct="1"/>
            <a:endParaRPr lang="en-GB" altLang="en-US" sz="2800" dirty="0"/>
          </a:p>
        </p:txBody>
      </p:sp>
      <p:sp>
        <p:nvSpPr>
          <p:cNvPr id="8196"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4F034920-8E17-469F-8EF5-D49EC4367A9D}" type="slidenum">
              <a:rPr lang="en-GB" altLang="en-US" sz="1200">
                <a:solidFill>
                  <a:schemeClr val="bg1"/>
                </a:solidFill>
              </a:rPr>
              <a:pPr/>
              <a:t>8</a:t>
            </a:fld>
            <a:endParaRPr lang="en-GB" altLang="en-US" sz="1200">
              <a:solidFill>
                <a:schemeClr val="bg1"/>
              </a:solidFill>
            </a:endParaRPr>
          </a:p>
        </p:txBody>
      </p:sp>
    </p:spTree>
    <p:extLst>
      <p:ext uri="{BB962C8B-B14F-4D97-AF65-F5344CB8AC3E}">
        <p14:creationId xmlns:p14="http://schemas.microsoft.com/office/powerpoint/2010/main" val="781400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Effect transition="in" filter="randombar(horizontal)">
                                      <p:cBhvr>
                                        <p:cTn id="7" dur="500"/>
                                        <p:tgtEl>
                                          <p:spTgt spid="7171">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171">
                                            <p:txEl>
                                              <p:pRg st="3" end="3"/>
                                            </p:txEl>
                                          </p:spTgt>
                                        </p:tgtEl>
                                        <p:attrNameLst>
                                          <p:attrName>style.visibility</p:attrName>
                                        </p:attrNameLst>
                                      </p:cBhvr>
                                      <p:to>
                                        <p:strVal val="visible"/>
                                      </p:to>
                                    </p:set>
                                    <p:animEffect transition="in" filter="randombar(horizontal)">
                                      <p:cBhvr>
                                        <p:cTn id="10" dur="500"/>
                                        <p:tgtEl>
                                          <p:spTgt spid="7171">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7171">
                                            <p:txEl>
                                              <p:pRg st="4" end="4"/>
                                            </p:txEl>
                                          </p:spTgt>
                                        </p:tgtEl>
                                        <p:attrNameLst>
                                          <p:attrName>style.visibility</p:attrName>
                                        </p:attrNameLst>
                                      </p:cBhvr>
                                      <p:to>
                                        <p:strVal val="visible"/>
                                      </p:to>
                                    </p:set>
                                    <p:animEffect transition="in" filter="randombar(horizontal)">
                                      <p:cBhvr>
                                        <p:cTn id="13"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a:xfrm>
            <a:off x="1752600" y="76200"/>
            <a:ext cx="7239000" cy="1143000"/>
          </a:xfrm>
        </p:spPr>
        <p:txBody>
          <a:bodyPr/>
          <a:lstStyle/>
          <a:p>
            <a:pPr eaLnBrk="1" hangingPunct="1"/>
            <a:r>
              <a:rPr lang="en-US" altLang="en-US"/>
              <a:t>Cloud Architecture</a:t>
            </a:r>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752600"/>
            <a:ext cx="7983537" cy="513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panose="030F0702030302020204" pitchFamily="66" charset="0"/>
                <a:ea typeface="ＭＳ Ｐゴシック" panose="020B0600070205080204" pitchFamily="34" charset="-128"/>
              </a:defRPr>
            </a:lvl1pPr>
            <a:lvl2pPr marL="742950" indent="-285750" eaLnBrk="0" hangingPunct="0">
              <a:defRPr sz="2400">
                <a:solidFill>
                  <a:schemeClr val="tx1"/>
                </a:solidFill>
                <a:latin typeface="Comic Sans MS" panose="030F0702030302020204" pitchFamily="66" charset="0"/>
                <a:ea typeface="ＭＳ Ｐゴシック" panose="020B0600070205080204" pitchFamily="34" charset="-128"/>
              </a:defRPr>
            </a:lvl2pPr>
            <a:lvl3pPr marL="1143000" indent="-228600" eaLnBrk="0" hangingPunct="0">
              <a:defRPr sz="2400">
                <a:solidFill>
                  <a:schemeClr val="tx1"/>
                </a:solidFill>
                <a:latin typeface="Comic Sans MS" panose="030F0702030302020204" pitchFamily="66" charset="0"/>
                <a:ea typeface="ＭＳ Ｐゴシック" panose="020B0600070205080204" pitchFamily="34" charset="-128"/>
              </a:defRPr>
            </a:lvl3pPr>
            <a:lvl4pPr marL="1600200" indent="-228600" eaLnBrk="0" hangingPunct="0">
              <a:defRPr sz="2400">
                <a:solidFill>
                  <a:schemeClr val="tx1"/>
                </a:solidFill>
                <a:latin typeface="Comic Sans MS" panose="030F0702030302020204" pitchFamily="66" charset="0"/>
                <a:ea typeface="ＭＳ Ｐゴシック" panose="020B0600070205080204" pitchFamily="34" charset="-128"/>
              </a:defRPr>
            </a:lvl4pPr>
            <a:lvl5pPr marL="2057400" indent="-228600" eaLnBrk="0" hangingPunct="0">
              <a:defRPr sz="2400">
                <a:solidFill>
                  <a:schemeClr val="tx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BC618A1A-97F1-4BDC-B634-0A022AC4C25E}" type="slidenum">
              <a:rPr lang="en-GB" altLang="en-US" sz="1200">
                <a:solidFill>
                  <a:schemeClr val="bg1"/>
                </a:solidFill>
              </a:rPr>
              <a:pPr/>
              <a:t>9</a:t>
            </a:fld>
            <a:endParaRPr lang="en-GB" altLang="en-US" sz="1200">
              <a:solidFill>
                <a:schemeClr val="bg1"/>
              </a:solidFill>
            </a:endParaRPr>
          </a:p>
        </p:txBody>
      </p:sp>
    </p:spTree>
    <p:extLst>
      <p:ext uri="{BB962C8B-B14F-4D97-AF65-F5344CB8AC3E}">
        <p14:creationId xmlns:p14="http://schemas.microsoft.com/office/powerpoint/2010/main" val="4249950206"/>
      </p:ext>
    </p:extLst>
  </p:cSld>
  <p:clrMapOvr>
    <a:masterClrMapping/>
  </p:clrMapOvr>
  <p:transition>
    <p:random/>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34636</TotalTime>
  <Words>3229</Words>
  <Application>Microsoft Office PowerPoint</Application>
  <PresentationFormat>On-screen Show (4:3)</PresentationFormat>
  <Paragraphs>384</Paragraphs>
  <Slides>60</Slides>
  <Notes>7</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60</vt:i4>
      </vt:variant>
    </vt:vector>
  </HeadingPairs>
  <TitlesOfParts>
    <vt:vector size="71" baseType="lpstr">
      <vt:lpstr>Arial</vt:lpstr>
      <vt:lpstr>Arial MT</vt:lpstr>
      <vt:lpstr>Calibri</vt:lpstr>
      <vt:lpstr>Comic Sans MS</vt:lpstr>
      <vt:lpstr>Tahoma</vt:lpstr>
      <vt:lpstr>Times New Roman</vt:lpstr>
      <vt:lpstr>Tw Cen MT</vt:lpstr>
      <vt:lpstr>Wingdings</vt:lpstr>
      <vt:lpstr>Wingdings 2</vt:lpstr>
      <vt:lpstr>Work Sans</vt:lpstr>
      <vt:lpstr>Median</vt:lpstr>
      <vt:lpstr>Cloud Fundamentals </vt:lpstr>
      <vt:lpstr>Learning Outcomes</vt:lpstr>
      <vt:lpstr>Learning Outcome 1</vt:lpstr>
      <vt:lpstr>Cloud fundamentals</vt:lpstr>
      <vt:lpstr>Computing Generations</vt:lpstr>
      <vt:lpstr>What is Cloud Computing?</vt:lpstr>
      <vt:lpstr>What is Cloud Computing?</vt:lpstr>
      <vt:lpstr>Cloud Notation</vt:lpstr>
      <vt:lpstr>Cloud Architecture</vt:lpstr>
      <vt:lpstr>What is Cloud Computing</vt:lpstr>
      <vt:lpstr>Cloud Computing Characteristics</vt:lpstr>
      <vt:lpstr>Cloud Service Models</vt:lpstr>
      <vt:lpstr>SaaS Maturity Model</vt:lpstr>
      <vt:lpstr>Cloud Computing Definition</vt:lpstr>
      <vt:lpstr>Basic Cloud Characteristics</vt:lpstr>
      <vt:lpstr>Software as a Service (SaaS)</vt:lpstr>
      <vt:lpstr> Shared Responsibility Model</vt:lpstr>
      <vt:lpstr>The Total Cost of Ownership for Cloud</vt:lpstr>
      <vt:lpstr>What is the purpose and benefits?</vt:lpstr>
      <vt:lpstr>Advantages of Cloud Computing</vt:lpstr>
      <vt:lpstr>Disadvantages of Cloud Computing</vt:lpstr>
      <vt:lpstr>Examples </vt:lpstr>
      <vt:lpstr>Processing, storage and network environments</vt:lpstr>
      <vt:lpstr>Virtualization</vt:lpstr>
      <vt:lpstr>Why learn virtualization-Hypervisor</vt:lpstr>
      <vt:lpstr>What is a Data Center?</vt:lpstr>
      <vt:lpstr>Storage</vt:lpstr>
      <vt:lpstr>Storage Provisioning</vt:lpstr>
      <vt:lpstr>Benefits of a Virtualization</vt:lpstr>
      <vt:lpstr>Server Virtualization</vt:lpstr>
      <vt:lpstr>Storage Virtualization</vt:lpstr>
      <vt:lpstr>Network Virtualization</vt:lpstr>
      <vt:lpstr>Windows Architecture</vt:lpstr>
      <vt:lpstr>Linux Architecture</vt:lpstr>
      <vt:lpstr>X86 VS ARM </vt:lpstr>
      <vt:lpstr>Why to choose ARM ? </vt:lpstr>
      <vt:lpstr>Infrastructure as a Service</vt:lpstr>
      <vt:lpstr>Infrastructure as a Service - Block storage </vt:lpstr>
      <vt:lpstr>Infrastructure as a Service - Object Storage</vt:lpstr>
      <vt:lpstr>Block storage/Object Storage</vt:lpstr>
      <vt:lpstr>VPN and Public Network </vt:lpstr>
      <vt:lpstr>Main Concepts </vt:lpstr>
      <vt:lpstr>Main Concepts </vt:lpstr>
      <vt:lpstr>Migrating to the cloud</vt:lpstr>
      <vt:lpstr>Cloud Migration</vt:lpstr>
      <vt:lpstr>Cloud Migration: Management </vt:lpstr>
      <vt:lpstr>Management of Cloud Services</vt:lpstr>
      <vt:lpstr>Network management systems acronym FCAPS</vt:lpstr>
      <vt:lpstr>Range of Cloud Service Providers</vt:lpstr>
      <vt:lpstr>Cloud Migration Types</vt:lpstr>
      <vt:lpstr>Before Migrating</vt:lpstr>
      <vt:lpstr>Cloud migration process</vt:lpstr>
      <vt:lpstr>Identifying services to be migrated to the cloud</vt:lpstr>
      <vt:lpstr>Benefits of Cloud Migrating </vt:lpstr>
      <vt:lpstr>Disadvantages</vt:lpstr>
      <vt:lpstr>PowerPoint Presentation</vt:lpstr>
      <vt:lpstr>Feature of Cloud Computing-1  </vt:lpstr>
      <vt:lpstr>Multiple tenancy Models</vt:lpstr>
      <vt:lpstr>Feature of Cloud Computing-2 </vt:lpstr>
      <vt:lpstr>Feature of Cloud Computing-3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Student</dc:creator>
  <cp:lastModifiedBy>Hazem Alnajjar</cp:lastModifiedBy>
  <cp:revision>937</cp:revision>
  <cp:lastPrinted>2021-11-17T19:36:48Z</cp:lastPrinted>
  <dcterms:created xsi:type="dcterms:W3CDTF">2018-05-22T08:43:35Z</dcterms:created>
  <dcterms:modified xsi:type="dcterms:W3CDTF">2023-03-12T09:33:54Z</dcterms:modified>
</cp:coreProperties>
</file>