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webextensions/webextension1.xml" ContentType="application/vnd.ms-office.webextension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7" r:id="rId5"/>
    <p:sldId id="264" r:id="rId6"/>
    <p:sldId id="265" r:id="rId7"/>
    <p:sldId id="259" r:id="rId8"/>
    <p:sldId id="258" r:id="rId9"/>
    <p:sldId id="266" r:id="rId10"/>
    <p:sldId id="256" r:id="rId11"/>
    <p:sldId id="262" r:id="rId12"/>
    <p:sldId id="263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4" d="100"/>
          <a:sy n="64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787F9-D62C-490C-8C85-D0848D21538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825EC-5073-4395-AB2E-7BC747B28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17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54B5E-58F5-498D-CC36-683DAC73D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B7C9B3-563F-E42D-EF73-FB69F4AB14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17A7A1-CABE-0A4A-4577-FD2560D3F8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8F45F-E4B9-74CE-9D50-08A6A4EF32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93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4BA42-980C-345B-870B-9332B774E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8F87DE-48A2-A762-0416-3CEF846EBC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7F2D30-62B2-8E3B-AB70-AC3762E4E2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F5D84-0A5A-66FB-2DB2-78D147744E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43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07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41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55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61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8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2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104843" y="1144191"/>
            <a:ext cx="6297018" cy="16303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6416"/>
              </a:lnSpc>
            </a:pPr>
            <a:r>
              <a:rPr lang="en-US" sz="5125" dirty="0">
                <a:solidFill>
                  <a:srgbClr val="124E73"/>
                </a:solidFill>
                <a:latin typeface="Monotype Corsiva" panose="03010101010201010101" pitchFamily="66" charset="0"/>
                <a:ea typeface="MuseoModerno Medium" pitchFamily="34" charset="-122"/>
                <a:cs typeface="MuseoModerno Medium" pitchFamily="34" charset="-120"/>
              </a:rPr>
              <a:t>UK Train Riders </a:t>
            </a:r>
          </a:p>
          <a:p>
            <a:pPr>
              <a:lnSpc>
                <a:spcPts val="6416"/>
              </a:lnSpc>
            </a:pPr>
            <a:r>
              <a:rPr lang="en-US" sz="5125" dirty="0">
                <a:solidFill>
                  <a:srgbClr val="124E73"/>
                </a:solidFill>
                <a:latin typeface="Monotype Corsiva" panose="03010101010201010101" pitchFamily="66" charset="0"/>
                <a:ea typeface="MuseoModerno Medium" pitchFamily="34" charset="-122"/>
                <a:cs typeface="MuseoModerno Medium" pitchFamily="34" charset="-120"/>
              </a:rPr>
              <a:t>Project Analysis</a:t>
            </a:r>
            <a:endParaRPr lang="en-US" sz="5125" dirty="0">
              <a:latin typeface="Monotype Corsiva" panose="03010101010201010101" pitchFamily="66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5104843" y="3126581"/>
            <a:ext cx="6297018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667" dirty="0">
                <a:solidFill>
                  <a:srgbClr val="124E73"/>
                </a:solidFill>
                <a:latin typeface="Arial Rounded MT Bold" panose="020F0704030504030204" pitchFamily="34" charset="0"/>
              </a:rPr>
              <a:t>Presented By : </a:t>
            </a:r>
          </a:p>
          <a:p>
            <a:pPr>
              <a:lnSpc>
                <a:spcPts val="2375"/>
              </a:lnSpc>
            </a:pPr>
            <a:endParaRPr lang="en-US" sz="2667" dirty="0">
              <a:solidFill>
                <a:srgbClr val="124E73"/>
              </a:solidFill>
              <a:latin typeface="Arial Rounded MT Bold" panose="020F0704030504030204" pitchFamily="34" charset="0"/>
            </a:endParaRPr>
          </a:p>
          <a:p>
            <a:pPr marL="428608" indent="-428608">
              <a:buAutoNum type="arabicParenR"/>
            </a:pPr>
            <a:r>
              <a:rPr lang="en-US" sz="2667" dirty="0">
                <a:solidFill>
                  <a:srgbClr val="124E73"/>
                </a:solidFill>
                <a:latin typeface="Arial Rounded MT Bold" panose="020F0704030504030204" pitchFamily="34" charset="0"/>
              </a:rPr>
              <a:t>Mohamed Ahmed Moawad</a:t>
            </a:r>
          </a:p>
          <a:p>
            <a:pPr marL="428608" indent="-428608">
              <a:buAutoNum type="arabicParenR"/>
            </a:pPr>
            <a:r>
              <a:rPr lang="en-US" sz="2667" dirty="0">
                <a:solidFill>
                  <a:srgbClr val="124E73"/>
                </a:solidFill>
                <a:latin typeface="Arial Rounded MT Bold" panose="020F0704030504030204" pitchFamily="34" charset="0"/>
              </a:rPr>
              <a:t>Mahmoud Sherif Saber</a:t>
            </a:r>
          </a:p>
          <a:p>
            <a:pPr marL="428608" indent="-428608">
              <a:buAutoNum type="arabicParenR"/>
            </a:pPr>
            <a:r>
              <a:rPr lang="en-US" sz="2667" dirty="0">
                <a:solidFill>
                  <a:srgbClr val="124E73"/>
                </a:solidFill>
                <a:latin typeface="Arial Rounded MT Bold" panose="020F0704030504030204" pitchFamily="34" charset="0"/>
              </a:rPr>
              <a:t>Shaimaa Ahmed Hamed</a:t>
            </a:r>
          </a:p>
          <a:p>
            <a:pPr marL="428608" indent="-428608">
              <a:buAutoNum type="arabicParenR"/>
            </a:pPr>
            <a:r>
              <a:rPr lang="en-US" sz="2667" dirty="0">
                <a:solidFill>
                  <a:srgbClr val="124E73"/>
                </a:solidFill>
                <a:latin typeface="Arial Rounded MT Bold" panose="020F0704030504030204" pitchFamily="34" charset="0"/>
              </a:rPr>
              <a:t>Aisha Gaber Ahmed</a:t>
            </a:r>
          </a:p>
          <a:p>
            <a:pPr marL="428608" indent="-428608">
              <a:buAutoNum type="arabicParenR"/>
            </a:pPr>
            <a:r>
              <a:rPr lang="en-US" sz="2667" dirty="0">
                <a:solidFill>
                  <a:srgbClr val="124E73"/>
                </a:solidFill>
                <a:latin typeface="Arial Rounded MT Bold" panose="020F0704030504030204" pitchFamily="34" charset="0"/>
              </a:rPr>
              <a:t>Mohamed Ahmed Hamed</a:t>
            </a:r>
          </a:p>
          <a:p>
            <a:pPr marL="428608" indent="-428608">
              <a:buAutoNum type="arabicParenR"/>
            </a:pPr>
            <a:r>
              <a:rPr lang="en-US" sz="2667" dirty="0">
                <a:solidFill>
                  <a:srgbClr val="124E73"/>
                </a:solidFill>
                <a:latin typeface="Arial Rounded MT Bold" panose="020F0704030504030204" pitchFamily="34" charset="0"/>
              </a:rPr>
              <a:t>Rana Tarek Fathy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533493-B921-194E-BA02-1F900DA30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806" y="1255215"/>
            <a:ext cx="3443453" cy="357408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20DD52F-D779-B459-15BD-995F4278420D}"/>
              </a:ext>
            </a:extLst>
          </p:cNvPr>
          <p:cNvSpPr/>
          <p:nvPr/>
        </p:nvSpPr>
        <p:spPr>
          <a:xfrm>
            <a:off x="10727377" y="6472052"/>
            <a:ext cx="1375558" cy="316676"/>
          </a:xfrm>
          <a:prstGeom prst="rect">
            <a:avLst/>
          </a:prstGeom>
          <a:solidFill>
            <a:srgbClr val="FFFCF3"/>
          </a:solidFill>
          <a:ln>
            <a:solidFill>
              <a:srgbClr val="FFFC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C268F-D998-5B5D-F3C9-E8A2DCF03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>
            <a:extLst>
              <a:ext uri="{FF2B5EF4-FFF2-40B4-BE49-F238E27FC236}">
                <a16:creationId xmlns:a16="http://schemas.microsoft.com/office/drawing/2014/main" id="{47278885-15CD-4DBA-C986-B67281084113}"/>
              </a:ext>
            </a:extLst>
          </p:cNvPr>
          <p:cNvSpPr/>
          <p:nvPr/>
        </p:nvSpPr>
        <p:spPr>
          <a:xfrm>
            <a:off x="5119489" y="1960860"/>
            <a:ext cx="6297018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667" dirty="0">
                <a:solidFill>
                  <a:srgbClr val="124E73"/>
                </a:solidFill>
                <a:latin typeface="Arial Rounded MT Bold" panose="020F0704030504030204" pitchFamily="34" charset="0"/>
              </a:rPr>
              <a:t>Agenda</a:t>
            </a:r>
          </a:p>
          <a:p>
            <a:pPr>
              <a:lnSpc>
                <a:spcPts val="2375"/>
              </a:lnSpc>
            </a:pPr>
            <a:endParaRPr lang="en-US" sz="2667" dirty="0">
              <a:solidFill>
                <a:srgbClr val="124E73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AC347B-0570-57E1-9105-D09DE6F69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806" y="1255215"/>
            <a:ext cx="3443453" cy="35740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65B14A-049D-0D27-D12E-286AD6D2EA00}"/>
              </a:ext>
            </a:extLst>
          </p:cNvPr>
          <p:cNvSpPr txBox="1"/>
          <p:nvPr/>
        </p:nvSpPr>
        <p:spPr>
          <a:xfrm>
            <a:off x="4700257" y="2589311"/>
            <a:ext cx="7135481" cy="3091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85" indent="-380985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667" dirty="0">
                <a:solidFill>
                  <a:srgbClr val="124E73"/>
                </a:solidFill>
                <a:latin typeface="Arial Rounded MT Bold" panose="020F0704030504030204" pitchFamily="34" charset="0"/>
              </a:rPr>
              <a:t>Project Overview and Objectives</a:t>
            </a:r>
          </a:p>
          <a:p>
            <a:pPr marL="380985" indent="-380985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667" dirty="0">
                <a:solidFill>
                  <a:srgbClr val="124E73"/>
                </a:solidFill>
                <a:latin typeface="Arial Rounded MT Bold" panose="020F0704030504030204" pitchFamily="34" charset="0"/>
              </a:rPr>
              <a:t>Data Cleaning and Transformation</a:t>
            </a:r>
          </a:p>
          <a:p>
            <a:pPr marL="380985" indent="-380985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667" dirty="0">
                <a:solidFill>
                  <a:srgbClr val="124E73"/>
                </a:solidFill>
                <a:latin typeface="Arial Rounded MT Bold" panose="020F0704030504030204" pitchFamily="34" charset="0"/>
              </a:rPr>
              <a:t>Data Analysis using DAX</a:t>
            </a:r>
          </a:p>
          <a:p>
            <a:pPr marL="380985" indent="-380985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667" dirty="0">
                <a:solidFill>
                  <a:srgbClr val="124E73"/>
                </a:solidFill>
                <a:latin typeface="Arial Rounded MT Bold" panose="020F0704030504030204" pitchFamily="34" charset="0"/>
              </a:rPr>
              <a:t>Dashboard &amp; Reports</a:t>
            </a:r>
          </a:p>
          <a:p>
            <a:pPr marL="380985" indent="-380985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667" dirty="0">
                <a:solidFill>
                  <a:srgbClr val="124E73"/>
                </a:solidFill>
                <a:latin typeface="Arial Rounded MT Bold" panose="020F0704030504030204" pitchFamily="34" charset="0"/>
              </a:rPr>
              <a:t>Conclusion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87560D-FE57-27D9-D831-F818D31FD783}"/>
              </a:ext>
            </a:extLst>
          </p:cNvPr>
          <p:cNvSpPr/>
          <p:nvPr/>
        </p:nvSpPr>
        <p:spPr>
          <a:xfrm>
            <a:off x="10728728" y="6440714"/>
            <a:ext cx="1375558" cy="316676"/>
          </a:xfrm>
          <a:prstGeom prst="rect">
            <a:avLst/>
          </a:prstGeom>
          <a:solidFill>
            <a:srgbClr val="FFFCF3"/>
          </a:solidFill>
          <a:ln>
            <a:solidFill>
              <a:srgbClr val="FFFC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74458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9530" y="1426816"/>
            <a:ext cx="7362726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dirty="0">
                <a:solidFill>
                  <a:srgbClr val="124E73"/>
                </a:solidFill>
                <a:latin typeface="MuseoModerno Medium" pitchFamily="34" charset="0"/>
              </a:rPr>
              <a:t>Project Overview and Objectives</a:t>
            </a:r>
          </a:p>
        </p:txBody>
      </p:sp>
      <p:sp>
        <p:nvSpPr>
          <p:cNvPr id="3" name="Text 1"/>
          <p:cNvSpPr/>
          <p:nvPr/>
        </p:nvSpPr>
        <p:spPr>
          <a:xfrm>
            <a:off x="699530" y="2597448"/>
            <a:ext cx="247570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Understand Ridership</a:t>
            </a:r>
            <a:endParaRPr lang="en-US" sz="1833" dirty="0"/>
          </a:p>
        </p:txBody>
      </p:sp>
      <p:sp>
        <p:nvSpPr>
          <p:cNvPr id="5" name="Text 3"/>
          <p:cNvSpPr/>
          <p:nvPr/>
        </p:nvSpPr>
        <p:spPr>
          <a:xfrm>
            <a:off x="717389" y="3419103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Identify Pain Points</a:t>
            </a:r>
            <a:endParaRPr lang="en-US" sz="1833" dirty="0"/>
          </a:p>
        </p:txBody>
      </p:sp>
      <p:sp>
        <p:nvSpPr>
          <p:cNvPr id="7" name="Text 5"/>
          <p:cNvSpPr/>
          <p:nvPr/>
        </p:nvSpPr>
        <p:spPr>
          <a:xfrm>
            <a:off x="735249" y="5011311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Build Analysis Reports</a:t>
            </a:r>
            <a:endParaRPr lang="en-US" sz="1833" dirty="0"/>
          </a:p>
        </p:txBody>
      </p:sp>
      <p:sp>
        <p:nvSpPr>
          <p:cNvPr id="9" name="Text 7"/>
          <p:cNvSpPr/>
          <p:nvPr/>
        </p:nvSpPr>
        <p:spPr>
          <a:xfrm>
            <a:off x="717389" y="4171806"/>
            <a:ext cx="238055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Optimize Operations</a:t>
            </a:r>
            <a:endParaRPr lang="en-US" sz="1833" dirty="0"/>
          </a:p>
        </p:txBody>
      </p:sp>
      <p:sp>
        <p:nvSpPr>
          <p:cNvPr id="10" name="Text 8"/>
          <p:cNvSpPr/>
          <p:nvPr/>
        </p:nvSpPr>
        <p:spPr>
          <a:xfrm>
            <a:off x="717389" y="4525971"/>
            <a:ext cx="10869018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Streamline processes and identify cost-saving opportunities.</a:t>
            </a:r>
            <a:endParaRPr lang="en-US" sz="1458" dirty="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3007C2CE-10E0-3E42-C7BA-946E7182C559}"/>
              </a:ext>
            </a:extLst>
          </p:cNvPr>
          <p:cNvSpPr/>
          <p:nvPr/>
        </p:nvSpPr>
        <p:spPr>
          <a:xfrm>
            <a:off x="699529" y="5338297"/>
            <a:ext cx="10869018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Revenue, Refund, Travel, and Routes analysis.</a:t>
            </a:r>
            <a:endParaRPr lang="en-US" sz="1458" dirty="0"/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CFAB61DB-FA42-8516-C655-FECA6583E8CE}"/>
              </a:ext>
            </a:extLst>
          </p:cNvPr>
          <p:cNvSpPr/>
          <p:nvPr/>
        </p:nvSpPr>
        <p:spPr>
          <a:xfrm>
            <a:off x="717388" y="3640672"/>
            <a:ext cx="10869018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Enhance travel conditions such as signal and time between trips.</a:t>
            </a:r>
            <a:endParaRPr lang="en-US" sz="1458" dirty="0"/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4F7C1A32-78B2-CD7D-9036-65C9BE1AD4C6}"/>
              </a:ext>
            </a:extLst>
          </p:cNvPr>
          <p:cNvSpPr/>
          <p:nvPr/>
        </p:nvSpPr>
        <p:spPr>
          <a:xfrm>
            <a:off x="717389" y="2889931"/>
            <a:ext cx="10869018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</a:rPr>
              <a:t>Ridership Services Analysis </a:t>
            </a:r>
            <a:endParaRPr lang="en-US" sz="1458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69E855-CEA3-CE45-DFBE-5E9061DEC90F}"/>
              </a:ext>
            </a:extLst>
          </p:cNvPr>
          <p:cNvSpPr/>
          <p:nvPr/>
        </p:nvSpPr>
        <p:spPr>
          <a:xfrm>
            <a:off x="10745520" y="6452310"/>
            <a:ext cx="1375558" cy="316676"/>
          </a:xfrm>
          <a:prstGeom prst="rect">
            <a:avLst/>
          </a:prstGeom>
          <a:solidFill>
            <a:srgbClr val="FFFCF3"/>
          </a:solidFill>
          <a:ln>
            <a:solidFill>
              <a:srgbClr val="FFFC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36269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1492" y="3052267"/>
            <a:ext cx="7828062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Data Cleaning and Transformation</a:t>
            </a:r>
            <a:endParaRPr lang="en-US" sz="3708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92" y="3926383"/>
            <a:ext cx="2717205" cy="75604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50503" y="4965898"/>
            <a:ext cx="2339182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Identify Gaps</a:t>
            </a:r>
            <a:endParaRPr lang="en-US" sz="1833" dirty="0"/>
          </a:p>
        </p:txBody>
      </p:sp>
      <p:sp>
        <p:nvSpPr>
          <p:cNvPr id="6" name="Text 2"/>
          <p:cNvSpPr/>
          <p:nvPr/>
        </p:nvSpPr>
        <p:spPr>
          <a:xfrm>
            <a:off x="850503" y="5374581"/>
            <a:ext cx="2339182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Detected and filled missing data points.</a:t>
            </a:r>
            <a:endParaRPr lang="en-US" sz="1458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8696" y="3926383"/>
            <a:ext cx="2717304" cy="75604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567708" y="4965898"/>
            <a:ext cx="2339281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Data Types Correction</a:t>
            </a:r>
            <a:endParaRPr lang="en-US" sz="1833" dirty="0"/>
          </a:p>
        </p:txBody>
      </p:sp>
      <p:sp>
        <p:nvSpPr>
          <p:cNvPr id="9" name="Text 4"/>
          <p:cNvSpPr/>
          <p:nvPr/>
        </p:nvSpPr>
        <p:spPr>
          <a:xfrm>
            <a:off x="3567708" y="5374581"/>
            <a:ext cx="2339281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</a:rPr>
              <a:t>Ensured that columns such as dates had the correct data types.</a:t>
            </a: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926383"/>
            <a:ext cx="2717205" cy="756047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85012" y="4965898"/>
            <a:ext cx="2339182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Data Revision</a:t>
            </a:r>
            <a:endParaRPr lang="en-US" sz="1833" dirty="0"/>
          </a:p>
        </p:txBody>
      </p:sp>
      <p:sp>
        <p:nvSpPr>
          <p:cNvPr id="12" name="Text 6"/>
          <p:cNvSpPr/>
          <p:nvPr/>
        </p:nvSpPr>
        <p:spPr>
          <a:xfrm>
            <a:off x="6285012" y="5374581"/>
            <a:ext cx="2339182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Ensured to remove duplicates and made sure the data was understandable.</a:t>
            </a:r>
            <a:endParaRPr lang="en-US" sz="1458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3206" y="3926383"/>
            <a:ext cx="2717304" cy="756047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9002217" y="4965898"/>
            <a:ext cx="2339281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2B4150"/>
                </a:solidFill>
                <a:latin typeface="MuseoModerno Medium" pitchFamily="34" charset="0"/>
              </a:rPr>
              <a:t>Extract Insights</a:t>
            </a:r>
          </a:p>
        </p:txBody>
      </p:sp>
      <p:sp>
        <p:nvSpPr>
          <p:cNvPr id="15" name="Text 8"/>
          <p:cNvSpPr/>
          <p:nvPr/>
        </p:nvSpPr>
        <p:spPr>
          <a:xfrm>
            <a:off x="9002217" y="5374581"/>
            <a:ext cx="2339281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Combined columns and reached different insights.</a:t>
            </a:r>
            <a:endParaRPr lang="en-US" sz="1458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E3BE25-AA27-3859-E7ED-B690381A9567}"/>
              </a:ext>
            </a:extLst>
          </p:cNvPr>
          <p:cNvSpPr/>
          <p:nvPr/>
        </p:nvSpPr>
        <p:spPr>
          <a:xfrm>
            <a:off x="10725727" y="6440714"/>
            <a:ext cx="1375558" cy="316676"/>
          </a:xfrm>
          <a:prstGeom prst="rect">
            <a:avLst/>
          </a:prstGeom>
          <a:solidFill>
            <a:srgbClr val="FFFCF3"/>
          </a:solidFill>
          <a:ln>
            <a:solidFill>
              <a:srgbClr val="FFFC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850740" y="183365"/>
            <a:ext cx="6297018" cy="7192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dirty="0">
                <a:solidFill>
                  <a:srgbClr val="124E73"/>
                </a:solidFill>
                <a:latin typeface="MuseoModerno Medium" pitchFamily="34" charset="0"/>
              </a:rPr>
              <a:t>Data Analysis Using DAX</a:t>
            </a:r>
          </a:p>
        </p:txBody>
      </p:sp>
      <p:sp>
        <p:nvSpPr>
          <p:cNvPr id="21" name="Text 14"/>
          <p:cNvSpPr/>
          <p:nvPr/>
        </p:nvSpPr>
        <p:spPr>
          <a:xfrm>
            <a:off x="5364575" y="6010245"/>
            <a:ext cx="182563" cy="283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208"/>
              </a:lnSpc>
            </a:pPr>
            <a:endParaRPr lang="en-US" sz="2208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AF7FD76-A6B1-DA6E-3818-E9927268C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09708"/>
              </p:ext>
            </p:extLst>
          </p:nvPr>
        </p:nvGraphicFramePr>
        <p:xfrm>
          <a:off x="4850740" y="766502"/>
          <a:ext cx="7212611" cy="568219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828637">
                  <a:extLst>
                    <a:ext uri="{9D8B030D-6E8A-4147-A177-3AD203B41FA5}">
                      <a16:colId xmlns:a16="http://schemas.microsoft.com/office/drawing/2014/main" val="3926111049"/>
                    </a:ext>
                  </a:extLst>
                </a:gridCol>
                <a:gridCol w="4383974">
                  <a:extLst>
                    <a:ext uri="{9D8B030D-6E8A-4147-A177-3AD203B41FA5}">
                      <a16:colId xmlns:a16="http://schemas.microsoft.com/office/drawing/2014/main" val="1677328650"/>
                    </a:ext>
                  </a:extLst>
                </a:gridCol>
              </a:tblGrid>
              <a:tr h="351473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ts val="2750"/>
                        </a:lnSpc>
                        <a:buNone/>
                      </a:pPr>
                      <a:r>
                        <a:rPr lang="en-US" sz="1800" kern="1200" dirty="0">
                          <a:solidFill>
                            <a:srgbClr val="2B4150"/>
                          </a:solidFill>
                          <a:latin typeface="MuseoModerno Medium" pitchFamily="34" charset="0"/>
                        </a:rPr>
                        <a:t>DAX Name</a:t>
                      </a:r>
                    </a:p>
                  </a:txBody>
                  <a:tcPr marL="76200" marR="762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ts val="2750"/>
                        </a:lnSpc>
                        <a:buNone/>
                      </a:pPr>
                      <a:r>
                        <a:rPr lang="en-US" sz="1800" b="1" kern="1200" dirty="0">
                          <a:solidFill>
                            <a:srgbClr val="2B4150"/>
                          </a:solidFill>
                          <a:latin typeface="MuseoModerno Medium" pitchFamily="34" charset="0"/>
                          <a:ea typeface="+mn-ea"/>
                          <a:cs typeface="+mn-cs"/>
                        </a:rPr>
                        <a:t>Function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988090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Average Refund Revenue</a:t>
                      </a:r>
                    </a:p>
                  </a:txBody>
                  <a:tcPr marL="76200" marR="762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= [Refund Revenue]/[Total Refund Request]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069423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Average Revenue</a:t>
                      </a:r>
                    </a:p>
                  </a:txBody>
                  <a:tcPr marL="76200" marR="762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= AVERAGE(railway[Price])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3018022"/>
                  </a:ext>
                </a:extLst>
              </a:tr>
              <a:tr h="11874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Cancelled %</a:t>
                      </a:r>
                    </a:p>
                  </a:txBody>
                  <a:tcPr marL="76200" marR="762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= VAR a =CALCULATE(COUNT(railway[Transaction ID]) ,railway[Journey Status] = "Cancelled")</a:t>
                      </a:r>
                    </a:p>
                    <a:p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VAR b =COUNT(railway[Transaction ID])</a:t>
                      </a:r>
                    </a:p>
                    <a:p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VAR c = DIVIDE( a, b )</a:t>
                      </a:r>
                    </a:p>
                    <a:p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RETURN c 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6218036"/>
                  </a:ext>
                </a:extLst>
              </a:tr>
              <a:tr h="11874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Delayed %</a:t>
                      </a:r>
                    </a:p>
                  </a:txBody>
                  <a:tcPr marL="76200" marR="762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= VAR a =CALCULATE(COUNT(railway[Transaction ID]) ,railway[Journey Status] = "Delayed")</a:t>
                      </a:r>
                    </a:p>
                    <a:p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VAR b =COUNT(railway[Transaction ID])</a:t>
                      </a:r>
                    </a:p>
                    <a:p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VAR c = DIVIDE( a, b )</a:t>
                      </a:r>
                    </a:p>
                    <a:p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RETURN c 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126112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No. of Cancellation</a:t>
                      </a:r>
                    </a:p>
                  </a:txBody>
                  <a:tcPr marL="76200" marR="762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= CALCULATE(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COUNTROWS(railway),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railway[Journey Status] ="Cancelled")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9461467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Percentage of refund requests</a:t>
                      </a:r>
                    </a:p>
                  </a:txBody>
                  <a:tcPr marL="76200" marR="762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= [Total Refund Request]/[No. of Transactions]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0042978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Refund Revenue</a:t>
                      </a:r>
                    </a:p>
                  </a:txBody>
                  <a:tcPr marL="76200" marR="762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= CALCULATE([Revenue],FILTER(railway,[Total Refund Request]))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1767939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Revenue</a:t>
                      </a:r>
                    </a:p>
                  </a:txBody>
                  <a:tcPr marL="76200" marR="762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= SUM(railway[Price])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4272815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total time delay</a:t>
                      </a:r>
                    </a:p>
                  </a:txBody>
                  <a:tcPr marL="76200" marR="762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= sum(railway[Time Delay])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935373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FDB9473-F375-4360-E5DC-2A1BD7D65099}"/>
              </a:ext>
            </a:extLst>
          </p:cNvPr>
          <p:cNvSpPr/>
          <p:nvPr/>
        </p:nvSpPr>
        <p:spPr>
          <a:xfrm>
            <a:off x="10727377" y="6472052"/>
            <a:ext cx="1375558" cy="316676"/>
          </a:xfrm>
          <a:prstGeom prst="rect">
            <a:avLst/>
          </a:prstGeom>
          <a:solidFill>
            <a:srgbClr val="FFFCF3"/>
          </a:solidFill>
          <a:ln>
            <a:solidFill>
              <a:srgbClr val="FFFC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D06C0-1D14-8141-30C0-2772654B8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7E0C6112-9EDE-52F5-10EA-3E83B47F1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D66B53B5-1472-BC71-329F-557993649B73}"/>
              </a:ext>
            </a:extLst>
          </p:cNvPr>
          <p:cNvSpPr/>
          <p:nvPr/>
        </p:nvSpPr>
        <p:spPr>
          <a:xfrm>
            <a:off x="4850740" y="140729"/>
            <a:ext cx="6297018" cy="11812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Data Analysis Using DAX</a:t>
            </a:r>
            <a:endParaRPr lang="en-US" sz="3708" dirty="0"/>
          </a:p>
        </p:txBody>
      </p:sp>
      <p:sp>
        <p:nvSpPr>
          <p:cNvPr id="21" name="Text 14">
            <a:extLst>
              <a:ext uri="{FF2B5EF4-FFF2-40B4-BE49-F238E27FC236}">
                <a16:creationId xmlns:a16="http://schemas.microsoft.com/office/drawing/2014/main" id="{85CA4741-B31D-7818-4D93-2FA2131E3DDC}"/>
              </a:ext>
            </a:extLst>
          </p:cNvPr>
          <p:cNvSpPr/>
          <p:nvPr/>
        </p:nvSpPr>
        <p:spPr>
          <a:xfrm>
            <a:off x="5364575" y="6010245"/>
            <a:ext cx="182563" cy="283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208"/>
              </a:lnSpc>
            </a:pPr>
            <a:endParaRPr lang="en-US" sz="2208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3EB732B-2125-96E2-C1E6-96E10BFE3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982498"/>
              </p:ext>
            </p:extLst>
          </p:nvPr>
        </p:nvGraphicFramePr>
        <p:xfrm>
          <a:off x="4850740" y="731378"/>
          <a:ext cx="7212611" cy="574569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828637">
                  <a:extLst>
                    <a:ext uri="{9D8B030D-6E8A-4147-A177-3AD203B41FA5}">
                      <a16:colId xmlns:a16="http://schemas.microsoft.com/office/drawing/2014/main" val="3926111049"/>
                    </a:ext>
                  </a:extLst>
                </a:gridCol>
                <a:gridCol w="4383974">
                  <a:extLst>
                    <a:ext uri="{9D8B030D-6E8A-4147-A177-3AD203B41FA5}">
                      <a16:colId xmlns:a16="http://schemas.microsoft.com/office/drawing/2014/main" val="1677328650"/>
                    </a:ext>
                  </a:extLst>
                </a:gridCol>
              </a:tblGrid>
              <a:tr h="351473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ts val="2750"/>
                        </a:lnSpc>
                        <a:buNone/>
                      </a:pPr>
                      <a:r>
                        <a:rPr lang="en-US" sz="1800" b="1" kern="1200" dirty="0">
                          <a:solidFill>
                            <a:srgbClr val="2B4150"/>
                          </a:solidFill>
                          <a:latin typeface="MuseoModerno Medium" pitchFamily="34" charset="0"/>
                          <a:ea typeface="+mn-ea"/>
                          <a:cs typeface="+mn-cs"/>
                        </a:rPr>
                        <a:t>DAX Name</a:t>
                      </a:r>
                    </a:p>
                  </a:txBody>
                  <a:tcPr marL="76200" marR="762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ts val="2750"/>
                        </a:lnSpc>
                        <a:buNone/>
                      </a:pPr>
                      <a:r>
                        <a:rPr lang="en-US" sz="1800" b="1" kern="1200" dirty="0">
                          <a:solidFill>
                            <a:srgbClr val="2B4150"/>
                          </a:solidFill>
                          <a:latin typeface="MuseoModerno Medium" pitchFamily="34" charset="0"/>
                          <a:ea typeface="+mn-ea"/>
                          <a:cs typeface="+mn-cs"/>
                        </a:rPr>
                        <a:t>Function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988090"/>
                  </a:ext>
                </a:extLst>
              </a:tr>
              <a:tr h="1631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No. of stations</a:t>
                      </a:r>
                    </a:p>
                  </a:txBody>
                  <a:tcPr marL="76200" marR="762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= VAR </a:t>
                      </a:r>
                      <a:r>
                        <a:rPr lang="en-US" sz="1500" kern="1200" dirty="0" err="1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CombinedValues</a:t>
                      </a:r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 =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    UNION(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        VALUES(railway[Departure Station]),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        VALUES(railway[Arrival Destination])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    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RETURN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    COUNTROWS(DISTINCT(</a:t>
                      </a:r>
                      <a:r>
                        <a:rPr lang="en-US" sz="1500" kern="1200" dirty="0" err="1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CombinedValues</a:t>
                      </a:r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))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069423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No. of Transactions</a:t>
                      </a:r>
                    </a:p>
                  </a:txBody>
                  <a:tcPr marL="76200" marR="762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= COUNT(railway[Transaction ID])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301802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No. of Delays</a:t>
                      </a:r>
                    </a:p>
                  </a:txBody>
                  <a:tcPr marL="76200" marR="762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= CALCULATE(COUNTROWS(railway),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railway[Journey Status] ="Delayed")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6218036"/>
                  </a:ext>
                </a:extLst>
              </a:tr>
              <a:tr h="11874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On Time %</a:t>
                      </a:r>
                    </a:p>
                  </a:txBody>
                  <a:tcPr marL="76200" marR="762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= VAR a =CALCULATE(COUNT(railway[Transaction ID]) ,railway[Journey Status] = "On Time")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VAR b =COUNT(railway[Transaction ID])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VAR c = DIVIDE( a, b 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RETURN c 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126112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Percent </a:t>
                      </a:r>
                      <a:r>
                        <a:rPr lang="en-US" sz="1500" kern="1200" dirty="0" err="1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railcard</a:t>
                      </a:r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 count</a:t>
                      </a:r>
                    </a:p>
                  </a:txBody>
                  <a:tcPr marL="76200" marR="762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= [</a:t>
                      </a:r>
                      <a:r>
                        <a:rPr lang="en-US" sz="1500" kern="1200" dirty="0" err="1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Railcard</a:t>
                      </a:r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 count] /count(railway[Transaction ID])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9461467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 err="1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Railcard</a:t>
                      </a:r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 count</a:t>
                      </a:r>
                    </a:p>
                  </a:txBody>
                  <a:tcPr marL="76200" marR="762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= count(railway[Transaction ID]) - CALCULATE(COUNT(railway[Transaction ID]),railway[</a:t>
                      </a:r>
                      <a:r>
                        <a:rPr lang="en-US" sz="1500" kern="1200" dirty="0" err="1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Railcard</a:t>
                      </a:r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] = "None")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0042978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Total Refund Request</a:t>
                      </a:r>
                    </a:p>
                  </a:txBody>
                  <a:tcPr marL="76200" marR="76200" marT="38100" marB="381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rgbClr val="2B4150"/>
                          </a:solidFill>
                          <a:latin typeface="Source Sans Pro" pitchFamily="34" charset="0"/>
                          <a:ea typeface="Source Sans Pro" pitchFamily="34" charset="-122"/>
                          <a:cs typeface="+mn-cs"/>
                        </a:rPr>
                        <a:t>= CALCULATE([No. of Transactions],railway[Refund Request] = "yes")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176793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A776225-3264-9696-7D81-F32EBA37E760}"/>
              </a:ext>
            </a:extLst>
          </p:cNvPr>
          <p:cNvSpPr/>
          <p:nvPr/>
        </p:nvSpPr>
        <p:spPr>
          <a:xfrm>
            <a:off x="10727377" y="6509429"/>
            <a:ext cx="1375558" cy="316676"/>
          </a:xfrm>
          <a:prstGeom prst="rect">
            <a:avLst/>
          </a:prstGeom>
          <a:solidFill>
            <a:srgbClr val="FFFCF3"/>
          </a:solidFill>
          <a:ln>
            <a:solidFill>
              <a:srgbClr val="FFFC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54542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08852"/>
            <a:ext cx="12192000" cy="725602"/>
          </a:xfrm>
          <a:prstGeom prst="rect">
            <a:avLst/>
          </a:prstGeom>
          <a:solidFill>
            <a:schemeClr val="bg2">
              <a:lumMod val="90000"/>
              <a:alpha val="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124E73"/>
                </a:solidFill>
                <a:latin typeface="Arial Rounded MT Bold" panose="020F0704030504030204" pitchFamily="34" charset="0"/>
              </a:rPr>
              <a:t>    Dashboard &amp; Reports</a:t>
            </a: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3532073"/>
                  </p:ext>
                </p:extLst>
              </p:nvPr>
            </p:nvGraphicFramePr>
            <p:xfrm>
              <a:off x="721012" y="1034455"/>
              <a:ext cx="11027040" cy="54721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034455"/>
                <a:ext cx="11027040" cy="54721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0"/>
            <a:ext cx="4572000" cy="686097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16583" y="933071"/>
            <a:ext cx="4524474" cy="5655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416"/>
              </a:lnSpc>
            </a:pPr>
            <a:r>
              <a:rPr lang="en-US" sz="3708" dirty="0">
                <a:solidFill>
                  <a:srgbClr val="124E73"/>
                </a:solidFill>
                <a:latin typeface="MuseoModerno Medium" pitchFamily="34" charset="0"/>
              </a:rPr>
              <a:t>Conclusion</a:t>
            </a:r>
          </a:p>
        </p:txBody>
      </p:sp>
      <p:sp>
        <p:nvSpPr>
          <p:cNvPr id="6" name="Text 2"/>
          <p:cNvSpPr/>
          <p:nvPr/>
        </p:nvSpPr>
        <p:spPr>
          <a:xfrm>
            <a:off x="484910" y="1904802"/>
            <a:ext cx="7006442" cy="3840956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Autofit/>
          </a:bodyPr>
          <a:lstStyle/>
          <a:p>
            <a:pPr marL="238115" indent="-23811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67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Offered a complete understanding of the Rail’s performance.</a:t>
            </a:r>
          </a:p>
          <a:p>
            <a:pPr marL="238115" indent="-23811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67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Identified pain points and opportunities.</a:t>
            </a:r>
          </a:p>
          <a:p>
            <a:pPr marL="238115" indent="-23811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67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Revenue fluctuated monthly, emphasizing the importance of targeted marketing and pricing strategies.</a:t>
            </a:r>
            <a:endParaRPr lang="en-US" sz="1667" dirty="0"/>
          </a:p>
          <a:p>
            <a:pPr marL="238115" indent="-23811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67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Refund analysis highlights the need for improved operational reliability. </a:t>
            </a:r>
          </a:p>
          <a:p>
            <a:pPr marL="238115" indent="-23811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67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Mobility Strategy should enhance reliability to ensure sustained growth and customer satisfaction.</a:t>
            </a:r>
          </a:p>
          <a:p>
            <a:pPr algn="l">
              <a:lnSpc>
                <a:spcPct val="200000"/>
              </a:lnSpc>
            </a:pPr>
            <a:endParaRPr lang="en-US" sz="2333" dirty="0">
              <a:solidFill>
                <a:srgbClr val="2B4150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</p:txBody>
      </p:sp>
      <p:sp>
        <p:nvSpPr>
          <p:cNvPr id="8" name="Text 3"/>
          <p:cNvSpPr/>
          <p:nvPr/>
        </p:nvSpPr>
        <p:spPr>
          <a:xfrm>
            <a:off x="633413" y="3825280"/>
            <a:ext cx="2262188" cy="2827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08"/>
              </a:lnSpc>
            </a:pP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633413" y="4216598"/>
            <a:ext cx="6353175" cy="289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endParaRPr lang="en-US" sz="1417" dirty="0"/>
          </a:p>
        </p:txBody>
      </p:sp>
      <p:sp>
        <p:nvSpPr>
          <p:cNvPr id="12" name="Text 6"/>
          <p:cNvSpPr/>
          <p:nvPr/>
        </p:nvSpPr>
        <p:spPr>
          <a:xfrm>
            <a:off x="633413" y="6073775"/>
            <a:ext cx="6353175" cy="289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endParaRPr lang="en-US" sz="1417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1492" y="3133626"/>
            <a:ext cx="4725492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25"/>
              </a:lnSpc>
            </a:pPr>
            <a:endParaRPr lang="en-US" sz="3708" dirty="0"/>
          </a:p>
        </p:txBody>
      </p:sp>
      <p:sp>
        <p:nvSpPr>
          <p:cNvPr id="3" name="TextBox 2"/>
          <p:cNvSpPr txBox="1"/>
          <p:nvPr/>
        </p:nvSpPr>
        <p:spPr>
          <a:xfrm>
            <a:off x="3451411" y="2866952"/>
            <a:ext cx="5970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solidFill>
                  <a:schemeClr val="accent2">
                    <a:lumMod val="75000"/>
                  </a:schemeClr>
                </a:solidFill>
                <a:latin typeface="Elephant" panose="02020904090505020303" pitchFamily="18" charset="0"/>
              </a:rPr>
              <a:t>ANY QUESTIONS ?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2E07EC-3619-3346-2A0F-FD2812A8534F}"/>
              </a:ext>
            </a:extLst>
          </p:cNvPr>
          <p:cNvSpPr/>
          <p:nvPr/>
        </p:nvSpPr>
        <p:spPr>
          <a:xfrm>
            <a:off x="10727377" y="6472052"/>
            <a:ext cx="1375558" cy="316676"/>
          </a:xfrm>
          <a:prstGeom prst="rect">
            <a:avLst/>
          </a:prstGeom>
          <a:solidFill>
            <a:srgbClr val="FFFCF3"/>
          </a:solidFill>
          <a:ln>
            <a:solidFill>
              <a:srgbClr val="FFFC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28c2200a-3c5c-4ddb-937a-976125ed2d4a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91Y32/bNhD+VwwBAzbAKERSv5i3xEmBAlua1UH2MOThRJ4ctbKkUZIbN/D/viNlJ46TxkaWNO78JJHH43cfP96dfOPpvKkLmJ/CFL0D76iqvkzBfBkIb+iV/RhTCQaIUYwylRn4AY+QZqu6zauy8Q5uvBbMBNuLvOmgsI5o8O/LoQdFcQYT+5ZB0eDQq9E0VQlF/g17Y5pqTYeLoYfXdVEZsC7HLbRo3c7InN4thHcWD6g2n+EYVbsc9UGGAoVkKpWKhRmPEjJregOH7FET69ptP6rKFvKStrFjaax8pilYSGWcxFKITNrxLC/alcn85Lo2FB3FPK8tOYd6BqVC7bkQDDY94hvvD4SmMy6Ok3sT46ozCj9h5qbKNm/n5Gdp3gx+5b95CyLkzFREl5sj267Ug084w7JDN3tVfR0ZJJ60d+AvLmmkyctJsaT1LsLzHqUCYxFW6WfixkZCCyqj0RzNXTDHuVmxyocbeF8zEEJOFiAyxbMQEuRKhpHWoR/tBfGn1btBlQ3ODZQNLEX187L/eDT9EQQR01HA0lAHAfdRa50Ee3EE/wfR31e7UkkShOCDiljGFE+04tbZk7G0eN2m1fX9cKw3HyijYRpnoc8DjpTuJGz1lk8pLT/0JTLIuGAs9n1OeTBOM5081xdDpoWvmeQ6ThIUCvjzcUklU57EiRB+iEKHUorn+koyyjIxQ8UlZBKiACJ/q9DPq/qUXPU21uRiVZlIOO9NNXXGyxLadOk/HZq5t6mp8WqCnv9cPTzlyVgXK4kZyIuvYL32AfqL4a3hdN3wnhbvrKkej7EgKtwOo6ropuUWefcvDsimpquOSjSNLQFkORbas3t8fNELdotgumsyG9rD8g6Y7067D56vUbWFU1r/1xVaXI6kUuftEteHDbaaF+TRwYa0wO8vvVXVYuESyWbK3QnIg8C/A+d+qmWWvr2rujtgOpxMDE5gdYInL0/YGsbBh2M3+74rl5oPn1Oziq6hHIO6hze6AtM+t4a9ffhW133TTos+r7XlIyJkUpn57ndoV+leunsfxIqBH2YiTYKIJzwQuL2S1VQwTmGWE2WVeVg5UFN3mmCW+IpJTBNBXxN70SJ9LAfn+RQHv/zETdJ6DH2bFEaxUCHwLOAQhjGPtdjekS51lSuK9AdmyJ2y0Z40xasEcwTmP2WXV+qQ3yhhIMiURbESLGVpykIhmX57tR0ak8+gGBxj0+Zln8mf0t6rAzrGmiRD5ziwf9Jsg7PnV2EK9ab4f5D2Hj/XXon0UegrHqQCRQSJloLFcmvp6mvwUde25GmjcjmvdyPeFM3EUU8XoKlB4RmUfb9b9whzdHZ0ZFBq1Mtn993ze063od//AorOtf72r71VV0q/fwFxqdjCUhQAAA==&quot;"/>
    <we:property name="creatorSessionId" value="&quot;ff8d93a4-a6e2-4a9c-8203-60bd46a6488d&quot;"/>
    <we:property name="creatorTenantId" value="&quot;2bb6e5bc-c109-47fb-9433-c1c6f4fa33ff&quot;"/>
    <we:property name="creatorUserId" value="&quot;100320046CC5A289&quot;"/>
    <we:property name="datasetId" value="&quot;cd8173a3-4e3a-46b3-ba14-7c37c6b3ccc8&quot;"/>
    <we:property name="embedUrl" value="&quot;/reportEmbed?reportId=97e712ac-603a-4790-95c6-068d27f34171&amp;config=eyJjbHVzdGVyVXJsIjoiaHR0cHM6Ly9XQUJJLVdFU1QtRVVST1BFLUYtUFJJTUFSWS1yZWRpcmVjdC5hbmFseXNpcy53aW5kb3dzLm5ldCIsImVtYmVkRmVhdHVyZXMiOnsidXNhZ2VNZXRyaWNzVk5leHQiOnRydWV9fQ%3D%3D&amp;disableSensitivityBanner=true&amp;storytellingChangeViewModeShortcutKeys=true&quot;"/>
    <we:property name="initialStateBookmark" value="&quot;H4sIAAAAAAAAA91YbW/bNhD+K4aAARtgFCKp13zLW4GiS9ImQfZhCIYTeXLYypJGSWm8wP99R0rOi5PGRpY07vxJJo/H5x4+vDvp2lO6qQuYHcIUvS1vp6q+TsF8HQlv7JXD2NHRx4Pt449/HW4f7NNwVbe6Khtv69prwUywPdNNB4X1QIN/no89KIpPMLH/cigaHHs1mqYqodD/YG9MU63pcD728KouKgPW5UkLLVq3l2RO/2lv9s4CAdnqSzxB2Q6jPqShQJEymaWShTmPEjJregOH7FET69ptv1uVLeiStrFjWSx9pmSCkKVxEqdC5Kkdz3XRLkxm+1e1oego5lltWdlWl1BKVJ4LwWDTI772DhCazrg49u9NnFSdkXiMuZsqW93OyM9g3ox+5b95cyLkk6mILjdHtl2pRsd4iWWHbvai+rZrkHhS3pY/P6eRRpeTYqD1NsLTHqUEYxFW2RfixkZCCyqj0OzMXDB72ixY5eMlvK8ZCCEnCxC55HkICXKZhpFSoR9tBPGH1btRlY9ODZQNDKL6edl/PJr+CIKIqShgWaiCgPuolEqCjTiC/4Po76tdyiQJQvBBRixnkidKcuvsyVhavGqz6up+ONabD5TRMIvz0OcBR0p3Kaz0pqeUlh/6EjnkXDAW+z6nPBhnuUqe64shU8JXLOUqThIUEvjzcaUyzXgSJ0L4IQoVpql4rq8kpywTM5Q8hTyFKIDIXyn006o+JFe9jTU5W1QmEs57U02d8VA7my77u0Mz85Y1dbKYoOfPi4enPBnrYiExA7r4BtZrH6A/H98YTu8a3tPirTXV4xMsiAq3w25VdNNyhbz7Pw7Isqarjko0jQ0Aco2F8uweRy96wW4QTNdNZmN7WN4W891p98HzO1St4JTW/3GBFpcjqVS6HXB9WGKreUEeHWzICvz+0htVzecukSyn3LWAPAj8O3Dup1pm6du4qrsGpu3JxOAEFie4//KE3cE4+rDnZt935aD58Dk1q+gayjGoeni7F2Da59awtw/f6rpv2mnRlztt+S4RMqnMbP07tK50z929D2LJwA9zkSVBxBMeCFxdyWoqGIdwqYmyyjysHKioO00wT3zJUswSQW8TG9EiHZWjUz3F0S8/cZN0N4a+TQqjWMgQeB5wCMOYx0qs7kgHXWlJkf7ADLlWNtqQpniRYHbA/Kfs8kod8hslDIQ0Y1EsBctYlrFQpEy9vdq2jdGXUIz2sGl12Wfyp7T36oD2sCbJ0DmO7EeaVXA2/CpMoV4W/w/S3uPn2iuRXgp9yYNMoIggUalgcbqydPU1eKdrW/K0VLmc19sRb4pm4qinC9DUIPETlH2/W/cINTo7OjIoFarh2b33/K7pNvT7n0HRudbfftrz3CYESQ9N7BML7Ae/RRdLv38By4uDH3sUAAA=&quot;"/>
    <we:property name="isFiltersActionButtonVisible" value="true"/>
    <we:property name="isFooterCollapsed" value="true"/>
    <we:property name="isVisualContainerHeaderHidden" value="false"/>
    <we:property name="pageDisplayName" value="&quot;General Dashboard&quot;"/>
    <we:property name="pageName" value="&quot;10a953e391cb9c15f268&quot;"/>
    <we:property name="reportEmbeddedTime" value="&quot;2025-04-07T11:14:30.160Z&quot;"/>
    <we:property name="reportName" value="&quot;UK - Train 7-4-25&quot;"/>
    <we:property name="reportState" value="&quot;CONNECTED&quot;"/>
    <we:property name="reportUrl" value="&quot;/groups/me/reports/97e712ac-603a-4790-95c6-068d27f34171/10a953e391cb9c15f268?bookmarkGuid=9c1c8bf6-0d3a-4b38-9412-ca4ed0bab654&amp;bookmarkUsage=1&amp;ctid=2bb6e5bc-c109-47fb-9433-c1c6f4fa33ff&amp;fromEntryPoint=export&amp;pbi_source=storytelling_addin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1518</TotalTime>
  <Words>582</Words>
  <Application>Microsoft Office PowerPoint</Application>
  <PresentationFormat>Widescreen</PresentationFormat>
  <Paragraphs>106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Courier New</vt:lpstr>
      <vt:lpstr>Elephant</vt:lpstr>
      <vt:lpstr>Monotype Corsiva</vt:lpstr>
      <vt:lpstr>MuseoModerno Medium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Dashboard &amp; Reports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Mahmoud Ahmed</cp:lastModifiedBy>
  <cp:revision>6</cp:revision>
  <dcterms:created xsi:type="dcterms:W3CDTF">2018-06-07T21:39:02Z</dcterms:created>
  <dcterms:modified xsi:type="dcterms:W3CDTF">2025-04-07T11:35:49Z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