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notesSlides/notesSlide4.xml" ContentType="application/vnd.openxmlformats-officedocument.presentationml.notesSlide+xml"/>
  <Override PartName="/ppt/tags/tag28.xml" ContentType="application/vnd.openxmlformats-officedocument.presentationml.tags+xml"/>
  <Override PartName="/ppt/notesSlides/notesSlide5.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6.xml" ContentType="application/vnd.openxmlformats-officedocument.presentationml.notesSlide+xml"/>
  <Override PartName="/ppt/tags/tag31.xml" ContentType="application/vnd.openxmlformats-officedocument.presentationml.tags+xml"/>
  <Override PartName="/ppt/notesSlides/notesSlide7.xml" ContentType="application/vnd.openxmlformats-officedocument.presentationml.notesSlide+xml"/>
  <Override PartName="/ppt/tags/tag3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9"/>
  </p:notesMasterIdLst>
  <p:sldIdLst>
    <p:sldId id="258" r:id="rId2"/>
    <p:sldId id="256" r:id="rId3"/>
    <p:sldId id="380" r:id="rId4"/>
    <p:sldId id="268" r:id="rId5"/>
    <p:sldId id="270" r:id="rId6"/>
    <p:sldId id="325" r:id="rId7"/>
    <p:sldId id="319" r:id="rId8"/>
    <p:sldId id="324" r:id="rId9"/>
    <p:sldId id="384" r:id="rId10"/>
    <p:sldId id="274" r:id="rId11"/>
    <p:sldId id="321" r:id="rId12"/>
    <p:sldId id="275" r:id="rId13"/>
    <p:sldId id="279" r:id="rId14"/>
    <p:sldId id="280" r:id="rId15"/>
    <p:sldId id="328" r:id="rId16"/>
    <p:sldId id="381" r:id="rId17"/>
    <p:sldId id="327" r:id="rId18"/>
    <p:sldId id="326" r:id="rId19"/>
    <p:sldId id="316" r:id="rId20"/>
    <p:sldId id="298" r:id="rId21"/>
    <p:sldId id="287" r:id="rId22"/>
    <p:sldId id="289" r:id="rId23"/>
    <p:sldId id="336" r:id="rId24"/>
    <p:sldId id="332" r:id="rId25"/>
    <p:sldId id="333" r:id="rId26"/>
    <p:sldId id="382" r:id="rId27"/>
    <p:sldId id="335" r:id="rId28"/>
    <p:sldId id="383" r:id="rId29"/>
    <p:sldId id="290" r:id="rId30"/>
    <p:sldId id="296" r:id="rId31"/>
    <p:sldId id="300" r:id="rId32"/>
    <p:sldId id="303" r:id="rId33"/>
    <p:sldId id="339" r:id="rId34"/>
    <p:sldId id="308" r:id="rId35"/>
    <p:sldId id="340" r:id="rId36"/>
    <p:sldId id="387" r:id="rId37"/>
    <p:sldId id="385" r:id="rId38"/>
    <p:sldId id="337" r:id="rId39"/>
    <p:sldId id="386" r:id="rId40"/>
    <p:sldId id="317" r:id="rId41"/>
    <p:sldId id="348" r:id="rId42"/>
    <p:sldId id="363" r:id="rId43"/>
    <p:sldId id="350" r:id="rId44"/>
    <p:sldId id="366" r:id="rId45"/>
    <p:sldId id="351" r:id="rId46"/>
    <p:sldId id="367" r:id="rId47"/>
    <p:sldId id="358" r:id="rId48"/>
    <p:sldId id="369" r:id="rId49"/>
    <p:sldId id="390" r:id="rId50"/>
    <p:sldId id="368" r:id="rId51"/>
    <p:sldId id="373" r:id="rId52"/>
    <p:sldId id="356" r:id="rId53"/>
    <p:sldId id="372" r:id="rId54"/>
    <p:sldId id="355" r:id="rId55"/>
    <p:sldId id="359" r:id="rId56"/>
    <p:sldId id="360" r:id="rId57"/>
    <p:sldId id="370" r:id="rId58"/>
    <p:sldId id="352" r:id="rId59"/>
    <p:sldId id="371" r:id="rId60"/>
    <p:sldId id="361" r:id="rId61"/>
    <p:sldId id="362" r:id="rId62"/>
    <p:sldId id="375" r:id="rId63"/>
    <p:sldId id="374" r:id="rId64"/>
    <p:sldId id="377" r:id="rId65"/>
    <p:sldId id="378" r:id="rId66"/>
    <p:sldId id="379" r:id="rId67"/>
    <p:sldId id="388" r:id="rId68"/>
    <p:sldId id="376" r:id="rId69"/>
    <p:sldId id="345" r:id="rId70"/>
    <p:sldId id="341" r:id="rId71"/>
    <p:sldId id="342" r:id="rId72"/>
    <p:sldId id="343" r:id="rId73"/>
    <p:sldId id="344" r:id="rId74"/>
    <p:sldId id="346" r:id="rId75"/>
    <p:sldId id="389" r:id="rId76"/>
    <p:sldId id="314" r:id="rId77"/>
    <p:sldId id="263" r:id="rId78"/>
  </p:sldIdLst>
  <p:sldSz cx="9144000" cy="6858000" type="screen4x3"/>
  <p:notesSz cx="6858000" cy="9144000"/>
  <p:custDataLst>
    <p:tags r:id="rId8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94660"/>
  </p:normalViewPr>
  <p:slideViewPr>
    <p:cSldViewPr>
      <p:cViewPr varScale="1">
        <p:scale>
          <a:sx n="80" d="100"/>
          <a:sy n="80" d="100"/>
        </p:scale>
        <p:origin x="876" y="40"/>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8F0D0F-EE8C-4E6A-8FD3-335E48646147}" type="datetimeFigureOut">
              <a:rPr lang="en-US" smtClean="0"/>
              <a:pPr/>
              <a:t>7/5/2025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57C0DA0-2C57-4A29-A47C-EAC53B6672E1}" type="slidenum">
              <a:rPr lang="en-US" smtClean="0"/>
              <a:pPr/>
              <a:t>‹#›</a:t>
            </a:fld>
            <a:endParaRPr lang="en-US"/>
          </a:p>
        </p:txBody>
      </p:sp>
    </p:spTree>
    <p:extLst>
      <p:ext uri="{BB962C8B-B14F-4D97-AF65-F5344CB8AC3E}">
        <p14:creationId xmlns:p14="http://schemas.microsoft.com/office/powerpoint/2010/main" val="2178378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57C0DA0-2C57-4A29-A47C-EAC53B6672E1}" type="slidenum">
              <a:rPr lang="en-US" smtClean="0"/>
              <a:pPr/>
              <a:t>5</a:t>
            </a:fld>
            <a:endParaRPr lang="en-US"/>
          </a:p>
        </p:txBody>
      </p:sp>
    </p:spTree>
    <p:extLst>
      <p:ext uri="{BB962C8B-B14F-4D97-AF65-F5344CB8AC3E}">
        <p14:creationId xmlns:p14="http://schemas.microsoft.com/office/powerpoint/2010/main" val="3128369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257C0DA0-2C57-4A29-A47C-EAC53B6672E1}" type="slidenum">
              <a:rPr lang="en-US" smtClean="0"/>
              <a:pPr/>
              <a:t>6</a:t>
            </a:fld>
            <a:endParaRPr lang="en-US"/>
          </a:p>
        </p:txBody>
      </p:sp>
    </p:spTree>
    <p:extLst>
      <p:ext uri="{BB962C8B-B14F-4D97-AF65-F5344CB8AC3E}">
        <p14:creationId xmlns:p14="http://schemas.microsoft.com/office/powerpoint/2010/main" val="3705767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7C0DA0-2C57-4A29-A47C-EAC53B6672E1}" type="slidenum">
              <a:rPr lang="en-US" smtClean="0"/>
              <a:pPr/>
              <a:t>19</a:t>
            </a:fld>
            <a:endParaRPr lang="en-US"/>
          </a:p>
        </p:txBody>
      </p:sp>
    </p:spTree>
    <p:extLst>
      <p:ext uri="{BB962C8B-B14F-4D97-AF65-F5344CB8AC3E}">
        <p14:creationId xmlns:p14="http://schemas.microsoft.com/office/powerpoint/2010/main" val="2917971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257C0DA0-2C57-4A29-A47C-EAC53B6672E1}" type="slidenum">
              <a:rPr lang="en-US" smtClean="0"/>
              <a:pPr/>
              <a:t>51</a:t>
            </a:fld>
            <a:endParaRPr lang="en-US"/>
          </a:p>
        </p:txBody>
      </p:sp>
    </p:spTree>
    <p:extLst>
      <p:ext uri="{BB962C8B-B14F-4D97-AF65-F5344CB8AC3E}">
        <p14:creationId xmlns:p14="http://schemas.microsoft.com/office/powerpoint/2010/main" val="1262607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a:t>
            </a:r>
            <a:endParaRPr lang="ar-EG" dirty="0"/>
          </a:p>
        </p:txBody>
      </p:sp>
    </p:spTree>
    <p:extLst>
      <p:ext uri="{BB962C8B-B14F-4D97-AF65-F5344CB8AC3E}">
        <p14:creationId xmlns:p14="http://schemas.microsoft.com/office/powerpoint/2010/main" val="237901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a:t>
            </a:r>
            <a:endParaRPr lang="ar-EG" dirty="0"/>
          </a:p>
        </p:txBody>
      </p:sp>
    </p:spTree>
    <p:extLst>
      <p:ext uri="{BB962C8B-B14F-4D97-AF65-F5344CB8AC3E}">
        <p14:creationId xmlns:p14="http://schemas.microsoft.com/office/powerpoint/2010/main" val="2020110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 </a:t>
            </a:r>
            <a:endParaRPr lang="ar-EG" dirty="0"/>
          </a:p>
        </p:txBody>
      </p:sp>
    </p:spTree>
    <p:extLst>
      <p:ext uri="{BB962C8B-B14F-4D97-AF65-F5344CB8AC3E}">
        <p14:creationId xmlns:p14="http://schemas.microsoft.com/office/powerpoint/2010/main" val="2781549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2" name="AutoShape 13"/>
          <p:cNvSpPr>
            <a:spLocks noChangeArrowheads="1"/>
          </p:cNvSpPr>
          <p:nvPr userDrawn="1"/>
        </p:nvSpPr>
        <p:spPr bwMode="auto">
          <a:xfrm>
            <a:off x="609600" y="3505200"/>
            <a:ext cx="7924800" cy="2286000"/>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lang="en-US" sz="28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19200" y="5029200"/>
            <a:ext cx="6400800" cy="685800"/>
          </a:xfrm>
        </p:spPr>
        <p:txBody>
          <a:bodyPr>
            <a:normAutofit/>
          </a:bodyPr>
          <a:lstStyle>
            <a:lvl1pPr marL="0" indent="0" algn="ctr">
              <a:buNone/>
              <a:defRPr sz="2400" b="1">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6/3/2020</a:t>
            </a:r>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473877" y="1143000"/>
            <a:ext cx="2241123" cy="2241123"/>
          </a:xfrm>
          <a:prstGeom prst="flowChartConnector">
            <a:avLst/>
          </a:prstGeom>
          <a:noFill/>
          <a:ln>
            <a:noFill/>
          </a:ln>
        </p:spPr>
      </p:pic>
      <p:sp>
        <p:nvSpPr>
          <p:cNvPr id="2" name="Title 1"/>
          <p:cNvSpPr>
            <a:spLocks noGrp="1"/>
          </p:cNvSpPr>
          <p:nvPr>
            <p:ph type="ctrTitle"/>
          </p:nvPr>
        </p:nvSpPr>
        <p:spPr>
          <a:xfrm>
            <a:off x="685800" y="3442447"/>
            <a:ext cx="7772400" cy="1470025"/>
          </a:xfrm>
        </p:spPr>
        <p:txBody>
          <a:bodyPr/>
          <a:lstStyle>
            <a:lvl1pPr>
              <a:defRPr b="1">
                <a:solidFill>
                  <a:srgbClr val="C00000"/>
                </a:solidFill>
              </a:defRPr>
            </a:lvl1pPr>
          </a:lstStyle>
          <a:p>
            <a:r>
              <a:rPr lang="en-US"/>
              <a:t>Click to edit Master title style</a:t>
            </a:r>
          </a:p>
        </p:txBody>
      </p:sp>
    </p:spTree>
    <p:extLst>
      <p:ext uri="{BB962C8B-B14F-4D97-AF65-F5344CB8AC3E}">
        <p14:creationId xmlns:p14="http://schemas.microsoft.com/office/powerpoint/2010/main" val="321549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6/3/2020</a:t>
            </a:r>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1783271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6/3/2020</a:t>
            </a:r>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3546296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lvl1pPr>
              <a:defRPr sz="2800"/>
            </a:lvl1pPr>
            <a:lvl2pPr>
              <a:defRPr sz="2800"/>
            </a:lvl2pPr>
            <a:lvl3pPr>
              <a:defRPr sz="2800"/>
            </a:lvl3pPr>
            <a:lvl4pPr>
              <a:defRPr sz="2800"/>
            </a:lvl4pPr>
            <a:lvl5pPr>
              <a:defRPr sz="2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6/3/2020</a:t>
            </a:r>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grpSp>
        <p:nvGrpSpPr>
          <p:cNvPr id="10" name="Group 9"/>
          <p:cNvGrpSpPr/>
          <p:nvPr userDrawn="1"/>
        </p:nvGrpSpPr>
        <p:grpSpPr>
          <a:xfrm>
            <a:off x="405729" y="462858"/>
            <a:ext cx="8281071" cy="832542"/>
            <a:chOff x="405729" y="462858"/>
            <a:chExt cx="8281071" cy="551383"/>
          </a:xfrm>
        </p:grpSpPr>
        <p:sp>
          <p:nvSpPr>
            <p:cNvPr id="8" name="AutoShape 13"/>
            <p:cNvSpPr>
              <a:spLocks noChangeArrowheads="1"/>
            </p:cNvSpPr>
            <p:nvPr/>
          </p:nvSpPr>
          <p:spPr bwMode="auto">
            <a:xfrm>
              <a:off x="405729" y="462858"/>
              <a:ext cx="8281071" cy="548521"/>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88900" indent="0" algn="ctr" rtl="0">
                <a:buNone/>
              </a:pPr>
              <a:endParaRPr lang="en-US" sz="2800" b="1" dirty="0">
                <a:ln w="0"/>
                <a:solidFill>
                  <a:srgbClr val="FFFF0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48600" y="488237"/>
              <a:ext cx="683678" cy="526004"/>
            </a:xfrm>
            <a:prstGeom prst="flowChartConnector">
              <a:avLst/>
            </a:prstGeom>
            <a:noFill/>
            <a:ln>
              <a:noFill/>
            </a:ln>
          </p:spPr>
        </p:pic>
      </p:grpSp>
      <p:sp>
        <p:nvSpPr>
          <p:cNvPr id="2" name="Title 1"/>
          <p:cNvSpPr>
            <a:spLocks noGrp="1"/>
          </p:cNvSpPr>
          <p:nvPr>
            <p:ph type="title"/>
          </p:nvPr>
        </p:nvSpPr>
        <p:spPr>
          <a:xfrm>
            <a:off x="405729" y="602707"/>
            <a:ext cx="7467600" cy="548521"/>
          </a:xfrm>
        </p:spPr>
        <p:txBody>
          <a:bodyPr>
            <a:noAutofit/>
          </a:bodyPr>
          <a:lstStyle>
            <a:lvl1pPr>
              <a:defRPr sz="3600" b="1">
                <a:solidFill>
                  <a:srgbClr val="C00000"/>
                </a:solidFill>
              </a:defRPr>
            </a:lvl1pPr>
          </a:lstStyle>
          <a:p>
            <a:r>
              <a:rPr lang="en-US" dirty="0"/>
              <a:t>Click to edit Master title style</a:t>
            </a:r>
          </a:p>
        </p:txBody>
      </p:sp>
    </p:spTree>
    <p:extLst>
      <p:ext uri="{BB962C8B-B14F-4D97-AF65-F5344CB8AC3E}">
        <p14:creationId xmlns:p14="http://schemas.microsoft.com/office/powerpoint/2010/main" val="302646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6/3/2020</a:t>
            </a:r>
          </a:p>
        </p:txBody>
      </p:sp>
      <p:sp>
        <p:nvSpPr>
          <p:cNvPr id="5" name="Footer Placeholder 4"/>
          <p:cNvSpPr>
            <a:spLocks noGrp="1"/>
          </p:cNvSpPr>
          <p:nvPr>
            <p:ph type="ftr" sz="quarter" idx="11"/>
          </p:nvPr>
        </p:nvSpPr>
        <p:spPr/>
        <p:txBody>
          <a:bodyPr/>
          <a:lstStyle/>
          <a:p>
            <a:r>
              <a:rPr lang="en-US"/>
              <a:t>Internal Medicine Department</a:t>
            </a:r>
          </a:p>
        </p:txBody>
      </p:sp>
      <p:sp>
        <p:nvSpPr>
          <p:cNvPr id="6" name="Slide Number Placeholder 5"/>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998906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6/3/2020</a:t>
            </a:r>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8804282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6/3/2020</a:t>
            </a:r>
          </a:p>
        </p:txBody>
      </p:sp>
      <p:sp>
        <p:nvSpPr>
          <p:cNvPr id="8" name="Footer Placeholder 7"/>
          <p:cNvSpPr>
            <a:spLocks noGrp="1"/>
          </p:cNvSpPr>
          <p:nvPr>
            <p:ph type="ftr" sz="quarter" idx="11"/>
          </p:nvPr>
        </p:nvSpPr>
        <p:spPr/>
        <p:txBody>
          <a:bodyPr/>
          <a:lstStyle/>
          <a:p>
            <a:r>
              <a:rPr lang="en-US"/>
              <a:t>Internal Medicine Department</a:t>
            </a:r>
          </a:p>
        </p:txBody>
      </p:sp>
      <p:sp>
        <p:nvSpPr>
          <p:cNvPr id="9" name="Slide Number Placeholder 8"/>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16113745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6/3/2020</a:t>
            </a:r>
          </a:p>
        </p:txBody>
      </p:sp>
      <p:sp>
        <p:nvSpPr>
          <p:cNvPr id="4" name="Footer Placeholder 3"/>
          <p:cNvSpPr>
            <a:spLocks noGrp="1"/>
          </p:cNvSpPr>
          <p:nvPr>
            <p:ph type="ftr" sz="quarter" idx="11"/>
          </p:nvPr>
        </p:nvSpPr>
        <p:spPr/>
        <p:txBody>
          <a:bodyPr/>
          <a:lstStyle/>
          <a:p>
            <a:r>
              <a:rPr lang="en-US"/>
              <a:t>Internal Medicine Department</a:t>
            </a:r>
          </a:p>
        </p:txBody>
      </p:sp>
      <p:sp>
        <p:nvSpPr>
          <p:cNvPr id="5" name="Slide Number Placeholder 4"/>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26876395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6/3/2020</a:t>
            </a:r>
          </a:p>
        </p:txBody>
      </p:sp>
      <p:sp>
        <p:nvSpPr>
          <p:cNvPr id="3" name="Footer Placeholder 2"/>
          <p:cNvSpPr>
            <a:spLocks noGrp="1"/>
          </p:cNvSpPr>
          <p:nvPr>
            <p:ph type="ftr" sz="quarter" idx="11"/>
          </p:nvPr>
        </p:nvSpPr>
        <p:spPr/>
        <p:txBody>
          <a:bodyPr/>
          <a:lstStyle/>
          <a:p>
            <a:r>
              <a:rPr lang="en-US"/>
              <a:t>Internal Medicine Department</a:t>
            </a:r>
          </a:p>
        </p:txBody>
      </p:sp>
      <p:sp>
        <p:nvSpPr>
          <p:cNvPr id="4" name="Slide Number Placeholder 3"/>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3717824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6/3/2020</a:t>
            </a:r>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556277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6/3/2020</a:t>
            </a:r>
          </a:p>
        </p:txBody>
      </p:sp>
      <p:sp>
        <p:nvSpPr>
          <p:cNvPr id="6" name="Footer Placeholder 5"/>
          <p:cNvSpPr>
            <a:spLocks noGrp="1"/>
          </p:cNvSpPr>
          <p:nvPr>
            <p:ph type="ftr" sz="quarter" idx="11"/>
          </p:nvPr>
        </p:nvSpPr>
        <p:spPr/>
        <p:txBody>
          <a:bodyPr/>
          <a:lstStyle/>
          <a:p>
            <a:r>
              <a:rPr lang="en-US"/>
              <a:t>Internal Medicine Department</a:t>
            </a:r>
          </a:p>
        </p:txBody>
      </p:sp>
      <p:sp>
        <p:nvSpPr>
          <p:cNvPr id="7" name="Slide Number Placeholder 6"/>
          <p:cNvSpPr>
            <a:spLocks noGrp="1"/>
          </p:cNvSpPr>
          <p:nvPr>
            <p:ph type="sldNum" sz="quarter" idx="12"/>
          </p:nvPr>
        </p:nvSpPr>
        <p:spPr/>
        <p:txBody>
          <a:bodyPr/>
          <a:lstStyle/>
          <a:p>
            <a:fld id="{3D0A3EC9-E8BA-4062-809F-C0D16F9877FA}" type="slidenum">
              <a:rPr lang="en-US" smtClean="0"/>
              <a:pPr/>
              <a:t>‹#›</a:t>
            </a:fld>
            <a:endParaRPr lang="en-US"/>
          </a:p>
        </p:txBody>
      </p:sp>
    </p:spTree>
    <p:extLst>
      <p:ext uri="{BB962C8B-B14F-4D97-AF65-F5344CB8AC3E}">
        <p14:creationId xmlns:p14="http://schemas.microsoft.com/office/powerpoint/2010/main" val="4145754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6/3/2020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Internal Medicine Department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A3EC9-E8BA-4062-809F-C0D16F9877FA}" type="slidenum">
              <a:rPr lang="en-US" smtClean="0"/>
              <a:pPr/>
              <a:t>‹#›</a:t>
            </a:fld>
            <a:endParaRPr lang="en-US"/>
          </a:p>
        </p:txBody>
      </p:sp>
    </p:spTree>
    <p:extLst>
      <p:ext uri="{BB962C8B-B14F-4D97-AF65-F5344CB8AC3E}">
        <p14:creationId xmlns:p14="http://schemas.microsoft.com/office/powerpoint/2010/main" val="6891918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notesSlide" Target="../notesSlides/notesSlide3.xml"/><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3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76600" y="1121823"/>
            <a:ext cx="2241123" cy="2241123"/>
          </a:xfrm>
          <a:prstGeom prst="flowChartConnector">
            <a:avLst/>
          </a:prstGeom>
          <a:noFill/>
          <a:ln>
            <a:noFill/>
          </a:ln>
        </p:spPr>
      </p:pic>
      <p:sp>
        <p:nvSpPr>
          <p:cNvPr id="5" name="AutoShape 13"/>
          <p:cNvSpPr>
            <a:spLocks noChangeArrowheads="1"/>
          </p:cNvSpPr>
          <p:nvPr/>
        </p:nvSpPr>
        <p:spPr bwMode="auto">
          <a:xfrm>
            <a:off x="1179904" y="3705601"/>
            <a:ext cx="6434514" cy="1176093"/>
          </a:xfrm>
          <a:prstGeom prst="roundRect">
            <a:avLst>
              <a:gd name="adj" fmla="val 9389"/>
            </a:avLst>
          </a:prstGeo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bodyPr>
          <a:lstStyle>
            <a:lvl1pPr marL="712788" indent="-623888" algn="r" rtl="1">
              <a:spcBef>
                <a:spcPct val="20000"/>
              </a:spcBef>
              <a:buChar char="•"/>
              <a:defRPr sz="3200">
                <a:solidFill>
                  <a:schemeClr val="tx1"/>
                </a:solidFill>
                <a:latin typeface="Arial" panose="020B0604020202020204" pitchFamily="34" charset="0"/>
                <a:cs typeface="Arial" panose="020B0604020202020204" pitchFamily="34" charset="0"/>
              </a:defRPr>
            </a:lvl1pPr>
            <a:lvl2pPr marL="742950" indent="-285750" algn="r" rtl="1">
              <a:spcBef>
                <a:spcPct val="20000"/>
              </a:spcBef>
              <a:buChar char="–"/>
              <a:defRPr sz="2800">
                <a:solidFill>
                  <a:schemeClr val="tx1"/>
                </a:solidFill>
                <a:latin typeface="Arial" panose="020B0604020202020204" pitchFamily="34" charset="0"/>
                <a:cs typeface="Arial" panose="020B0604020202020204" pitchFamily="34" charset="0"/>
              </a:defRPr>
            </a:lvl2pPr>
            <a:lvl3pPr marL="1143000" indent="-228600" algn="r" rtl="1">
              <a:spcBef>
                <a:spcPct val="20000"/>
              </a:spcBef>
              <a:buChar char="•"/>
              <a:defRPr sz="2400">
                <a:solidFill>
                  <a:schemeClr val="tx1"/>
                </a:solidFill>
                <a:latin typeface="Arial" panose="020B0604020202020204" pitchFamily="34" charset="0"/>
                <a:cs typeface="Arial" panose="020B0604020202020204" pitchFamily="34" charset="0"/>
              </a:defRPr>
            </a:lvl3pPr>
            <a:lvl4pPr marL="1600200" indent="-228600" algn="r" rtl="1">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lgn="r" rtl="1">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marL="712788" marR="0" lvl="0" indent="-623888" algn="ctr" defTabSz="914400" rtl="1" eaLnBrk="0" fontAlgn="base" latinLnBrk="0" hangingPunct="0">
              <a:lnSpc>
                <a:spcPct val="90000"/>
              </a:lnSpc>
              <a:spcBef>
                <a:spcPct val="0"/>
              </a:spcBef>
              <a:spcAft>
                <a:spcPct val="0"/>
              </a:spcAft>
              <a:buClrTx/>
              <a:buSzTx/>
              <a:buFontTx/>
              <a:buNone/>
              <a:tabLst/>
              <a:defRPr/>
            </a:pPr>
            <a:endParaRPr kumimoji="0" lang="ar-SA" sz="500" b="1" i="0" u="none" strike="noStrike" kern="0" cap="none" spc="0" normalizeH="0" baseline="0" noProof="0" dirty="0">
              <a:ln>
                <a:noFill/>
              </a:ln>
              <a:solidFill>
                <a:srgbClr val="FFFF00"/>
              </a:solidFill>
              <a:effectLst/>
              <a:uLnTx/>
              <a:uFillTx/>
              <a:latin typeface="Times New Roman" panose="02020603050405020304" pitchFamily="18" charset="0"/>
              <a:cs typeface="Arial" panose="020B0604020202020204" pitchFamily="34" charset="0"/>
            </a:endParaRP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8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Armed Forces College of Medicine</a:t>
            </a:r>
          </a:p>
          <a:p>
            <a:pPr marL="88900" marR="0" lvl="0" indent="0" algn="ctr" defTabSz="914400" rtl="1" eaLnBrk="0" fontAlgn="base" latinLnBrk="0" hangingPunct="0">
              <a:lnSpc>
                <a:spcPct val="100000"/>
              </a:lnSpc>
              <a:spcBef>
                <a:spcPct val="20000"/>
              </a:spcBef>
              <a:spcAft>
                <a:spcPct val="0"/>
              </a:spcAft>
              <a:buClrTx/>
              <a:buSzTx/>
              <a:buFontTx/>
              <a:buNone/>
              <a:tabLst/>
              <a:defRPr/>
            </a:pPr>
            <a:r>
              <a:rPr kumimoji="0" lang="en-GB"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rPr>
              <a:t>AFCM</a:t>
            </a:r>
            <a:endParaRPr kumimoji="0" lang="en-US" sz="2400" b="1" i="0" u="none" strike="noStrike" kern="0" cap="none" spc="0" normalizeH="0" baseline="0" noProof="0" dirty="0">
              <a:ln w="0"/>
              <a:solidFill>
                <a:srgbClr val="663300"/>
              </a:solidFill>
              <a:effectLst/>
              <a:uLnTx/>
              <a:uFillTx/>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 xmlns:a16="http://schemas.microsoft.com/office/drawing/2014/main" id="{E4084340-8EFF-4347-A7FC-3619BCFEBFF6}"/>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771A4F8A-AD7B-4ED2-ADC6-FF0E902ADF7F}"/>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A2D23ECB-4C62-4A5D-A258-D616AED62286}"/>
              </a:ext>
            </a:extLst>
          </p:cNvPr>
          <p:cNvSpPr>
            <a:spLocks noGrp="1"/>
          </p:cNvSpPr>
          <p:nvPr>
            <p:ph type="sldNum" sz="quarter" idx="12"/>
          </p:nvPr>
        </p:nvSpPr>
        <p:spPr/>
        <p:txBody>
          <a:bodyPr/>
          <a:lstStyle/>
          <a:p>
            <a:fld id="{3D0A3EC9-E8BA-4062-809F-C0D16F9877FA}" type="slidenum">
              <a:rPr lang="en-US" smtClean="0"/>
              <a:pPr/>
              <a:t>1</a:t>
            </a:fld>
            <a:endParaRPr lang="en-US"/>
          </a:p>
        </p:txBody>
      </p:sp>
    </p:spTree>
    <p:extLst>
      <p:ext uri="{BB962C8B-B14F-4D97-AF65-F5344CB8AC3E}">
        <p14:creationId xmlns:p14="http://schemas.microsoft.com/office/powerpoint/2010/main" val="25917058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altLang="en-US" dirty="0"/>
              <a:t>Most Common Causes</a:t>
            </a:r>
          </a:p>
        </p:txBody>
      </p:sp>
      <p:sp>
        <p:nvSpPr>
          <p:cNvPr id="19459" name="Content Placeholder 2"/>
          <p:cNvSpPr>
            <a:spLocks noGrp="1"/>
          </p:cNvSpPr>
          <p:nvPr>
            <p:ph idx="1"/>
          </p:nvPr>
        </p:nvSpPr>
        <p:spPr/>
        <p:txBody>
          <a:bodyPr>
            <a:normAutofit lnSpcReduction="10000"/>
          </a:bodyPr>
          <a:lstStyle/>
          <a:p>
            <a:r>
              <a:rPr lang="en-GB" dirty="0">
                <a:solidFill>
                  <a:srgbClr val="C00000"/>
                </a:solidFill>
              </a:rPr>
              <a:t>Obstructive lesion in the </a:t>
            </a:r>
            <a:r>
              <a:rPr lang="en-GB" dirty="0" smtClean="0">
                <a:solidFill>
                  <a:srgbClr val="C00000"/>
                </a:solidFill>
              </a:rPr>
              <a:t>oesophagus: (47%)</a:t>
            </a:r>
            <a:endParaRPr lang="en-GB" dirty="0">
              <a:solidFill>
                <a:srgbClr val="C00000"/>
              </a:solidFill>
            </a:endParaRPr>
          </a:p>
          <a:p>
            <a:pPr lvl="1">
              <a:buNone/>
            </a:pPr>
            <a:r>
              <a:rPr lang="en-US" dirty="0" smtClean="0"/>
              <a:t>- Peptic stricture.</a:t>
            </a:r>
            <a:endParaRPr lang="en-GB" dirty="0"/>
          </a:p>
          <a:p>
            <a:pPr lvl="1">
              <a:buNone/>
            </a:pPr>
            <a:r>
              <a:rPr lang="en-US" dirty="0" smtClean="0"/>
              <a:t>- Esophageal Carcinoma.</a:t>
            </a:r>
            <a:endParaRPr lang="en-GB" dirty="0"/>
          </a:p>
          <a:p>
            <a:pPr lvl="1">
              <a:buNone/>
            </a:pPr>
            <a:r>
              <a:rPr lang="en-US" dirty="0" smtClean="0"/>
              <a:t>- Esophageal </a:t>
            </a:r>
            <a:r>
              <a:rPr lang="en-US" dirty="0"/>
              <a:t>Rings &amp; </a:t>
            </a:r>
            <a:r>
              <a:rPr lang="en-US" dirty="0" smtClean="0"/>
              <a:t>webs.</a:t>
            </a:r>
            <a:endParaRPr lang="en-US" dirty="0"/>
          </a:p>
          <a:p>
            <a:r>
              <a:rPr lang="en-GB" dirty="0">
                <a:solidFill>
                  <a:srgbClr val="C00000"/>
                </a:solidFill>
              </a:rPr>
              <a:t>Esophageal Motility </a:t>
            </a:r>
            <a:r>
              <a:rPr lang="en-GB" dirty="0" smtClean="0">
                <a:solidFill>
                  <a:srgbClr val="C00000"/>
                </a:solidFill>
              </a:rPr>
              <a:t>disorders: (32%)</a:t>
            </a:r>
            <a:endParaRPr lang="en-US" dirty="0">
              <a:solidFill>
                <a:srgbClr val="C00000"/>
              </a:solidFill>
            </a:endParaRPr>
          </a:p>
          <a:p>
            <a:pPr lvl="1">
              <a:buNone/>
            </a:pPr>
            <a:r>
              <a:rPr lang="en-US" dirty="0" smtClean="0"/>
              <a:t>- Primary</a:t>
            </a:r>
            <a:r>
              <a:rPr lang="en-US" dirty="0"/>
              <a:t>: Diffuse esophageal </a:t>
            </a:r>
            <a:r>
              <a:rPr lang="en-US" dirty="0" smtClean="0"/>
              <a:t>spasm.</a:t>
            </a:r>
            <a:endParaRPr lang="en-US" dirty="0"/>
          </a:p>
          <a:p>
            <a:pPr lvl="1">
              <a:buNone/>
            </a:pPr>
            <a:r>
              <a:rPr lang="en-US" dirty="0" smtClean="0"/>
              <a:t>- Secondary</a:t>
            </a:r>
            <a:r>
              <a:rPr lang="en-US" dirty="0"/>
              <a:t>: 2</a:t>
            </a:r>
            <a:r>
              <a:rPr lang="en-US" sz="1800" dirty="0"/>
              <a:t>ry</a:t>
            </a:r>
            <a:r>
              <a:rPr lang="en-US" dirty="0"/>
              <a:t> Achalasia, </a:t>
            </a:r>
            <a:r>
              <a:rPr lang="en-US" dirty="0" smtClean="0"/>
              <a:t>Scleroderma.</a:t>
            </a:r>
            <a:endParaRPr lang="en-US" dirty="0"/>
          </a:p>
          <a:p>
            <a:r>
              <a:rPr lang="en-US" dirty="0" smtClean="0">
                <a:solidFill>
                  <a:srgbClr val="C00000"/>
                </a:solidFill>
              </a:rPr>
              <a:t>Others: (21%) </a:t>
            </a:r>
            <a:endParaRPr lang="en-US" dirty="0">
              <a:solidFill>
                <a:srgbClr val="C00000"/>
              </a:solidFill>
            </a:endParaRPr>
          </a:p>
          <a:p>
            <a:pPr lvl="1">
              <a:buNone/>
            </a:pPr>
            <a:r>
              <a:rPr lang="en-US" dirty="0" smtClean="0"/>
              <a:t>- Oropharyngeal</a:t>
            </a:r>
            <a:r>
              <a:rPr lang="en-US" dirty="0"/>
              <a:t>: Stroke……….</a:t>
            </a:r>
          </a:p>
          <a:p>
            <a:endParaRPr lang="en-GB" dirty="0"/>
          </a:p>
          <a:p>
            <a:endParaRPr lang="en-GB" dirty="0"/>
          </a:p>
        </p:txBody>
      </p:sp>
      <p:sp>
        <p:nvSpPr>
          <p:cNvPr id="2" name="Date Placeholder 1">
            <a:extLst>
              <a:ext uri="{FF2B5EF4-FFF2-40B4-BE49-F238E27FC236}">
                <a16:creationId xmlns="" xmlns:a16="http://schemas.microsoft.com/office/drawing/2014/main" id="{B21D8A04-1139-4882-98A6-39654AB99244}"/>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7BEA61C4-B466-452F-959E-83D182F443C6}"/>
              </a:ext>
            </a:extLst>
          </p:cNvPr>
          <p:cNvSpPr>
            <a:spLocks noGrp="1"/>
          </p:cNvSpPr>
          <p:nvPr>
            <p:ph type="ftr" sz="quarter" idx="11"/>
          </p:nvPr>
        </p:nvSpPr>
        <p:spPr/>
        <p:txBody>
          <a:bodyPr/>
          <a:lstStyle/>
          <a:p>
            <a:r>
              <a:rPr lang="en-US" dirty="0"/>
              <a:t>Internal Medicine Department</a:t>
            </a:r>
          </a:p>
        </p:txBody>
      </p:sp>
      <p:sp>
        <p:nvSpPr>
          <p:cNvPr id="4" name="Slide Number Placeholder 3">
            <a:extLst>
              <a:ext uri="{FF2B5EF4-FFF2-40B4-BE49-F238E27FC236}">
                <a16:creationId xmlns="" xmlns:a16="http://schemas.microsoft.com/office/drawing/2014/main" id="{78A3E3BA-90FA-4A8E-AE22-F61348008946}"/>
              </a:ext>
            </a:extLst>
          </p:cNvPr>
          <p:cNvSpPr>
            <a:spLocks noGrp="1"/>
          </p:cNvSpPr>
          <p:nvPr>
            <p:ph type="sldNum" sz="quarter" idx="12"/>
          </p:nvPr>
        </p:nvSpPr>
        <p:spPr>
          <a:xfrm>
            <a:off x="6806529" y="6356350"/>
            <a:ext cx="2133600" cy="365125"/>
          </a:xfrm>
        </p:spPr>
        <p:txBody>
          <a:bodyPr/>
          <a:lstStyle/>
          <a:p>
            <a:fld id="{3D0A3EC9-E8BA-4062-809F-C0D16F9877FA}" type="slidenum">
              <a:rPr lang="en-US" smtClean="0"/>
              <a:pPr/>
              <a:t>10</a:t>
            </a:fld>
            <a:endParaRPr lang="en-US" dirty="0"/>
          </a:p>
        </p:txBody>
      </p:sp>
    </p:spTree>
    <p:custDataLst>
      <p:tags r:id="rId1"/>
    </p:custDataLst>
    <p:extLst>
      <p:ext uri="{BB962C8B-B14F-4D97-AF65-F5344CB8AC3E}">
        <p14:creationId xmlns:p14="http://schemas.microsoft.com/office/powerpoint/2010/main" val="3717179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 calcmode="lin" valueType="num">
                                      <p:cBhvr additive="base">
                                        <p:cTn id="11"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 calcmode="lin" valueType="num">
                                      <p:cBhvr additive="base">
                                        <p:cTn id="15"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9459">
                                            <p:txEl>
                                              <p:pRg st="4" end="4"/>
                                            </p:txEl>
                                          </p:spTgt>
                                        </p:tgtEl>
                                        <p:attrNameLst>
                                          <p:attrName>style.visibility</p:attrName>
                                        </p:attrNameLst>
                                      </p:cBhvr>
                                      <p:to>
                                        <p:strVal val="visible"/>
                                      </p:to>
                                    </p:set>
                                    <p:anim calcmode="lin" valueType="num">
                                      <p:cBhvr additive="base">
                                        <p:cTn id="25"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4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9459">
                                            <p:txEl>
                                              <p:pRg st="5" end="5"/>
                                            </p:txEl>
                                          </p:spTgt>
                                        </p:tgtEl>
                                        <p:attrNameLst>
                                          <p:attrName>style.visibility</p:attrName>
                                        </p:attrNameLst>
                                      </p:cBhvr>
                                      <p:to>
                                        <p:strVal val="visible"/>
                                      </p:to>
                                    </p:set>
                                    <p:anim calcmode="lin" valueType="num">
                                      <p:cBhvr additive="base">
                                        <p:cTn id="29"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94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9459">
                                            <p:txEl>
                                              <p:pRg st="6" end="6"/>
                                            </p:txEl>
                                          </p:spTgt>
                                        </p:tgtEl>
                                        <p:attrNameLst>
                                          <p:attrName>style.visibility</p:attrName>
                                        </p:attrNameLst>
                                      </p:cBhvr>
                                      <p:to>
                                        <p:strVal val="visible"/>
                                      </p:to>
                                    </p:set>
                                    <p:anim calcmode="lin" valueType="num">
                                      <p:cBhvr additive="base">
                                        <p:cTn id="33"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9459">
                                            <p:txEl>
                                              <p:pRg st="7" end="7"/>
                                            </p:txEl>
                                          </p:spTgt>
                                        </p:tgtEl>
                                        <p:attrNameLst>
                                          <p:attrName>style.visibility</p:attrName>
                                        </p:attrNameLst>
                                      </p:cBhvr>
                                      <p:to>
                                        <p:strVal val="visible"/>
                                      </p:to>
                                    </p:set>
                                    <p:anim calcmode="lin" valueType="num">
                                      <p:cBhvr additive="base">
                                        <p:cTn id="39" dur="500" fill="hold"/>
                                        <p:tgtEl>
                                          <p:spTgt spid="19459">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19459">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9459">
                                            <p:txEl>
                                              <p:pRg st="8" end="8"/>
                                            </p:txEl>
                                          </p:spTgt>
                                        </p:tgtEl>
                                        <p:attrNameLst>
                                          <p:attrName>style.visibility</p:attrName>
                                        </p:attrNameLst>
                                      </p:cBhvr>
                                      <p:to>
                                        <p:strVal val="visible"/>
                                      </p:to>
                                    </p:set>
                                    <p:anim calcmode="lin" valueType="num">
                                      <p:cBhvr additive="base">
                                        <p:cTn id="43" dur="500" fill="hold"/>
                                        <p:tgtEl>
                                          <p:spTgt spid="19459">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94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lgn="just">
              <a:buFontTx/>
              <a:buChar char="-"/>
            </a:pPr>
            <a:r>
              <a:rPr lang="en-GB" sz="3200" dirty="0"/>
              <a:t>Doxycycline</a:t>
            </a:r>
          </a:p>
          <a:p>
            <a:pPr algn="just">
              <a:buFontTx/>
              <a:buChar char="-"/>
            </a:pPr>
            <a:r>
              <a:rPr lang="en-GB" sz="3200" dirty="0"/>
              <a:t>NSAIDs</a:t>
            </a:r>
          </a:p>
          <a:p>
            <a:pPr algn="just">
              <a:buFontTx/>
              <a:buChar char="-"/>
            </a:pPr>
            <a:r>
              <a:rPr lang="en-GB" sz="3200" dirty="0"/>
              <a:t>Alendronate (a bisphosphonate medication - used to treat osteoporosis by inhibiting osteoclast-mediated bone-</a:t>
            </a:r>
            <a:r>
              <a:rPr lang="en-GB" sz="3200" dirty="0" err="1"/>
              <a:t>resorption</a:t>
            </a:r>
            <a:r>
              <a:rPr lang="en-GB" sz="3200" dirty="0"/>
              <a:t>).</a:t>
            </a:r>
          </a:p>
          <a:p>
            <a:pPr algn="just">
              <a:buFontTx/>
              <a:buChar char="-"/>
            </a:pPr>
            <a:r>
              <a:rPr lang="en-GB" sz="3200" dirty="0"/>
              <a:t>Potassium chloride </a:t>
            </a:r>
          </a:p>
          <a:p>
            <a:pPr algn="just"/>
            <a:endParaRPr lang="en-GB" sz="3200" dirty="0"/>
          </a:p>
        </p:txBody>
      </p:sp>
      <p:sp>
        <p:nvSpPr>
          <p:cNvPr id="3" name="Title 2"/>
          <p:cNvSpPr>
            <a:spLocks noGrp="1"/>
          </p:cNvSpPr>
          <p:nvPr>
            <p:ph type="title"/>
          </p:nvPr>
        </p:nvSpPr>
        <p:spPr>
          <a:xfrm>
            <a:off x="304800" y="609600"/>
            <a:ext cx="7747671" cy="548521"/>
          </a:xfrm>
        </p:spPr>
        <p:txBody>
          <a:bodyPr/>
          <a:lstStyle/>
          <a:p>
            <a:r>
              <a:rPr lang="en-GB" dirty="0"/>
              <a:t>Common drugs causing Pill esophagitis </a:t>
            </a:r>
          </a:p>
        </p:txBody>
      </p:sp>
      <p:sp>
        <p:nvSpPr>
          <p:cNvPr id="4" name="Date Placeholder 3">
            <a:extLst>
              <a:ext uri="{FF2B5EF4-FFF2-40B4-BE49-F238E27FC236}">
                <a16:creationId xmlns="" xmlns:a16="http://schemas.microsoft.com/office/drawing/2014/main" id="{5726F95D-A0B0-4345-ACE8-201C34972030}"/>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809135C9-F18A-4996-805B-1FE69A4BB14D}"/>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571A3442-249D-4492-BC99-2942B9615209}"/>
              </a:ext>
            </a:extLst>
          </p:cNvPr>
          <p:cNvSpPr>
            <a:spLocks noGrp="1"/>
          </p:cNvSpPr>
          <p:nvPr>
            <p:ph type="sldNum" sz="quarter" idx="12"/>
          </p:nvPr>
        </p:nvSpPr>
        <p:spPr/>
        <p:txBody>
          <a:bodyPr/>
          <a:lstStyle/>
          <a:p>
            <a:fld id="{3D0A3EC9-E8BA-4062-809F-C0D16F9877FA}" type="slidenum">
              <a:rPr lang="en-US" smtClean="0"/>
              <a:pPr/>
              <a:t>11</a:t>
            </a:fld>
            <a:endParaRPr lang="en-US"/>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274638"/>
            <a:ext cx="7258050" cy="1143000"/>
          </a:xfrm>
        </p:spPr>
        <p:txBody>
          <a:bodyPr/>
          <a:lstStyle/>
          <a:p>
            <a:pPr eaLnBrk="1" hangingPunct="1"/>
            <a:r>
              <a:rPr lang="en-GB" altLang="en-US"/>
              <a:t>Alarm symptoms</a:t>
            </a:r>
          </a:p>
        </p:txBody>
      </p:sp>
      <p:sp>
        <p:nvSpPr>
          <p:cNvPr id="19459" name="Content Placeholder 2"/>
          <p:cNvSpPr>
            <a:spLocks noGrp="1"/>
          </p:cNvSpPr>
          <p:nvPr>
            <p:ph idx="1"/>
          </p:nvPr>
        </p:nvSpPr>
        <p:spPr>
          <a:xfrm>
            <a:off x="457200" y="1371600"/>
            <a:ext cx="8229600" cy="5486400"/>
          </a:xfrm>
        </p:spPr>
        <p:txBody>
          <a:bodyPr/>
          <a:lstStyle/>
          <a:p>
            <a:pPr algn="just" eaLnBrk="1" hangingPunct="1"/>
            <a:r>
              <a:rPr lang="en-GB" altLang="en-US" b="1" dirty="0"/>
              <a:t>Older patients </a:t>
            </a:r>
            <a:r>
              <a:rPr lang="en-GB" altLang="en-US" dirty="0"/>
              <a:t>presenting </a:t>
            </a:r>
            <a:r>
              <a:rPr lang="en-GB" altLang="en-US" dirty="0" smtClean="0"/>
              <a:t>with: </a:t>
            </a:r>
            <a:endParaRPr lang="en-GB" altLang="en-US" dirty="0"/>
          </a:p>
          <a:p>
            <a:pPr lvl="1" algn="just" eaLnBrk="1" hangingPunct="1">
              <a:buNone/>
            </a:pPr>
            <a:r>
              <a:rPr lang="en-GB" altLang="en-US" dirty="0" smtClean="0"/>
              <a:t>- progressive dysphagia.</a:t>
            </a:r>
            <a:endParaRPr lang="en-GB" altLang="en-US" dirty="0"/>
          </a:p>
          <a:p>
            <a:pPr lvl="1" algn="just" eaLnBrk="1" hangingPunct="1">
              <a:buNone/>
            </a:pPr>
            <a:r>
              <a:rPr lang="en-GB" altLang="en-US" dirty="0" smtClean="0"/>
              <a:t>- Anorexia.</a:t>
            </a:r>
            <a:endParaRPr lang="en-GB" altLang="en-US" dirty="0"/>
          </a:p>
          <a:p>
            <a:pPr lvl="1" algn="just" eaLnBrk="1" hangingPunct="1">
              <a:buNone/>
            </a:pPr>
            <a:r>
              <a:rPr lang="en-GB" altLang="en-US" dirty="0" smtClean="0"/>
              <a:t>- Significant </a:t>
            </a:r>
            <a:r>
              <a:rPr lang="en-GB" altLang="en-US" dirty="0"/>
              <a:t>unintentional weight </a:t>
            </a:r>
            <a:r>
              <a:rPr lang="en-GB" altLang="en-US" dirty="0" smtClean="0"/>
              <a:t>loss.</a:t>
            </a:r>
            <a:endParaRPr lang="en-GB" altLang="en-US" dirty="0"/>
          </a:p>
          <a:p>
            <a:pPr lvl="1" algn="just" eaLnBrk="1" hangingPunct="1">
              <a:buNone/>
            </a:pPr>
            <a:r>
              <a:rPr lang="en-GB" altLang="en-US" dirty="0" smtClean="0"/>
              <a:t>- Particularly </a:t>
            </a:r>
            <a:r>
              <a:rPr lang="en-GB" altLang="en-US" dirty="0"/>
              <a:t>those with a past history </a:t>
            </a:r>
            <a:r>
              <a:rPr lang="en-GB" altLang="en-US" dirty="0" smtClean="0"/>
              <a:t>of:</a:t>
            </a:r>
            <a:endParaRPr lang="en-GB" altLang="en-US" dirty="0"/>
          </a:p>
          <a:p>
            <a:pPr lvl="2" algn="just" eaLnBrk="1" hangingPunct="1"/>
            <a:r>
              <a:rPr lang="en-GB" altLang="en-US" dirty="0"/>
              <a:t>alcohol abuse, smoking, obesity, or </a:t>
            </a:r>
            <a:r>
              <a:rPr lang="en-GB" altLang="en-US" dirty="0" smtClean="0"/>
              <a:t>GERD. </a:t>
            </a:r>
            <a:endParaRPr lang="en-GB" altLang="en-US" dirty="0"/>
          </a:p>
          <a:p>
            <a:pPr algn="just" eaLnBrk="1" hangingPunct="1"/>
            <a:r>
              <a:rPr lang="en-GB" altLang="en-US" dirty="0">
                <a:solidFill>
                  <a:srgbClr val="C00000"/>
                </a:solidFill>
              </a:rPr>
              <a:t>This should raise concern about an underlying oropharyngeal or esophageal malignancy.</a:t>
            </a:r>
          </a:p>
        </p:txBody>
      </p:sp>
      <p:sp>
        <p:nvSpPr>
          <p:cNvPr id="4" name="Down Arrow 3"/>
          <p:cNvSpPr/>
          <p:nvPr/>
        </p:nvSpPr>
        <p:spPr>
          <a:xfrm>
            <a:off x="4057650" y="5410200"/>
            <a:ext cx="10287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3314700" y="5943600"/>
            <a:ext cx="2514600" cy="609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800" b="1" dirty="0"/>
              <a:t>Endoscopy</a:t>
            </a:r>
          </a:p>
        </p:txBody>
      </p:sp>
      <p:sp>
        <p:nvSpPr>
          <p:cNvPr id="2" name="Date Placeholder 1">
            <a:extLst>
              <a:ext uri="{FF2B5EF4-FFF2-40B4-BE49-F238E27FC236}">
                <a16:creationId xmlns="" xmlns:a16="http://schemas.microsoft.com/office/drawing/2014/main" id="{C66A0B65-F8FE-43F5-9E42-E761DB467A8C}"/>
              </a:ext>
            </a:extLst>
          </p:cNvPr>
          <p:cNvSpPr>
            <a:spLocks noGrp="1"/>
          </p:cNvSpPr>
          <p:nvPr>
            <p:ph type="dt" sz="half" idx="10"/>
          </p:nvPr>
        </p:nvSpPr>
        <p:spPr>
          <a:xfrm>
            <a:off x="457200" y="6569075"/>
            <a:ext cx="2133600" cy="365125"/>
          </a:xfrm>
        </p:spPr>
        <p:txBody>
          <a:bodyPr/>
          <a:lstStyle/>
          <a:p>
            <a:r>
              <a:rPr lang="en-US" dirty="0"/>
              <a:t>6/3/2020</a:t>
            </a:r>
          </a:p>
        </p:txBody>
      </p:sp>
      <p:sp>
        <p:nvSpPr>
          <p:cNvPr id="3" name="Footer Placeholder 2">
            <a:extLst>
              <a:ext uri="{FF2B5EF4-FFF2-40B4-BE49-F238E27FC236}">
                <a16:creationId xmlns="" xmlns:a16="http://schemas.microsoft.com/office/drawing/2014/main" id="{7367D636-452D-47A8-BB89-0A178B29368C}"/>
              </a:ext>
            </a:extLst>
          </p:cNvPr>
          <p:cNvSpPr>
            <a:spLocks noGrp="1"/>
          </p:cNvSpPr>
          <p:nvPr>
            <p:ph type="ftr" sz="quarter" idx="11"/>
          </p:nvPr>
        </p:nvSpPr>
        <p:spPr>
          <a:xfrm>
            <a:off x="3124200" y="6569075"/>
            <a:ext cx="2895600" cy="365125"/>
          </a:xfrm>
        </p:spPr>
        <p:txBody>
          <a:bodyPr/>
          <a:lstStyle/>
          <a:p>
            <a:r>
              <a:rPr lang="en-US" dirty="0"/>
              <a:t>Internal Medicine Department</a:t>
            </a:r>
          </a:p>
        </p:txBody>
      </p:sp>
      <p:sp>
        <p:nvSpPr>
          <p:cNvPr id="6" name="Slide Number Placeholder 5">
            <a:extLst>
              <a:ext uri="{FF2B5EF4-FFF2-40B4-BE49-F238E27FC236}">
                <a16:creationId xmlns="" xmlns:a16="http://schemas.microsoft.com/office/drawing/2014/main" id="{387CA6E9-1090-4933-8D6E-EE48F976443B}"/>
              </a:ext>
            </a:extLst>
          </p:cNvPr>
          <p:cNvSpPr>
            <a:spLocks noGrp="1"/>
          </p:cNvSpPr>
          <p:nvPr>
            <p:ph type="sldNum" sz="quarter" idx="12"/>
          </p:nvPr>
        </p:nvSpPr>
        <p:spPr>
          <a:xfrm>
            <a:off x="6553200" y="6569075"/>
            <a:ext cx="2133600" cy="365125"/>
          </a:xfrm>
        </p:spPr>
        <p:txBody>
          <a:bodyPr/>
          <a:lstStyle/>
          <a:p>
            <a:fld id="{3D0A3EC9-E8BA-4062-809F-C0D16F9877FA}" type="slidenum">
              <a:rPr lang="en-US" smtClean="0"/>
              <a:pPr/>
              <a:t>12</a:t>
            </a:fld>
            <a:endParaRPr lang="en-US"/>
          </a:p>
        </p:txBody>
      </p:sp>
    </p:spTree>
    <p:custDataLst>
      <p:tags r:id="rId1"/>
    </p:custDataLst>
    <p:extLst>
      <p:ext uri="{BB962C8B-B14F-4D97-AF65-F5344CB8AC3E}">
        <p14:creationId xmlns:p14="http://schemas.microsoft.com/office/powerpoint/2010/main" val="177577636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59">
                                            <p:txEl>
                                              <p:pRg st="1" end="1"/>
                                            </p:txEl>
                                          </p:spTgt>
                                        </p:tgtEl>
                                        <p:attrNameLst>
                                          <p:attrName>style.visibility</p:attrName>
                                        </p:attrNameLst>
                                      </p:cBhvr>
                                      <p:to>
                                        <p:strVal val="visible"/>
                                      </p:to>
                                    </p:set>
                                    <p:anim calcmode="lin" valueType="num">
                                      <p:cBhvr additive="base">
                                        <p:cTn id="11"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 calcmode="lin" valueType="num">
                                      <p:cBhvr additive="base">
                                        <p:cTn id="15"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94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9459">
                                            <p:txEl>
                                              <p:pRg st="3" end="3"/>
                                            </p:txEl>
                                          </p:spTgt>
                                        </p:tgtEl>
                                        <p:attrNameLst>
                                          <p:attrName>style.visibility</p:attrName>
                                        </p:attrNameLst>
                                      </p:cBhvr>
                                      <p:to>
                                        <p:strVal val="visible"/>
                                      </p:to>
                                    </p:set>
                                    <p:anim calcmode="lin" valueType="num">
                                      <p:cBhvr additive="base">
                                        <p:cTn id="19"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 calcmode="lin" valueType="num">
                                      <p:cBhvr additive="base">
                                        <p:cTn id="23"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94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 calcmode="lin" valueType="num">
                                      <p:cBhvr additive="base">
                                        <p:cTn id="27" dur="500" fill="hold"/>
                                        <p:tgtEl>
                                          <p:spTgt spid="194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194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19459">
                                            <p:txEl>
                                              <p:pRg st="6" end="6"/>
                                            </p:txEl>
                                          </p:spTgt>
                                        </p:tgtEl>
                                        <p:attrNameLst>
                                          <p:attrName>style.visibility</p:attrName>
                                        </p:attrNameLst>
                                      </p:cBhvr>
                                      <p:to>
                                        <p:strVal val="visible"/>
                                      </p:to>
                                    </p:set>
                                    <p:anim calcmode="lin" valueType="num">
                                      <p:cBhvr additive="base">
                                        <p:cTn id="33" dur="500" fill="hold"/>
                                        <p:tgtEl>
                                          <p:spTgt spid="194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194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anim calcmode="lin" valueType="num">
                                      <p:cBhvr>
                                        <p:cTn id="40" dur="1000" fill="hold"/>
                                        <p:tgtEl>
                                          <p:spTgt spid="4"/>
                                        </p:tgtEl>
                                        <p:attrNameLst>
                                          <p:attrName>ppt_x</p:attrName>
                                        </p:attrNameLst>
                                      </p:cBhvr>
                                      <p:tavLst>
                                        <p:tav tm="0">
                                          <p:val>
                                            <p:strVal val="#ppt_x"/>
                                          </p:val>
                                        </p:tav>
                                        <p:tav tm="100000">
                                          <p:val>
                                            <p:strVal val="#ppt_x"/>
                                          </p:val>
                                        </p:tav>
                                      </p:tavLst>
                                    </p:anim>
                                    <p:anim calcmode="lin" valueType="num">
                                      <p:cBhvr>
                                        <p:cTn id="41" dur="1000" fill="hold"/>
                                        <p:tgtEl>
                                          <p:spTgt spid="4"/>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fade">
                                      <p:cBhvr>
                                        <p:cTn id="44" dur="1000"/>
                                        <p:tgtEl>
                                          <p:spTgt spid="5"/>
                                        </p:tgtEl>
                                      </p:cBhvr>
                                    </p:animEffect>
                                    <p:anim calcmode="lin" valueType="num">
                                      <p:cBhvr>
                                        <p:cTn id="45" dur="1000" fill="hold"/>
                                        <p:tgtEl>
                                          <p:spTgt spid="5"/>
                                        </p:tgtEl>
                                        <p:attrNameLst>
                                          <p:attrName>ppt_x</p:attrName>
                                        </p:attrNameLst>
                                      </p:cBhvr>
                                      <p:tavLst>
                                        <p:tav tm="0">
                                          <p:val>
                                            <p:strVal val="#ppt_x"/>
                                          </p:val>
                                        </p:tav>
                                        <p:tav tm="100000">
                                          <p:val>
                                            <p:strVal val="#ppt_x"/>
                                          </p:val>
                                        </p:tav>
                                      </p:tavLst>
                                    </p:anim>
                                    <p:anim calcmode="lin" valueType="num">
                                      <p:cBhvr>
                                        <p:cTn id="4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274638"/>
            <a:ext cx="7258050" cy="1143000"/>
          </a:xfrm>
        </p:spPr>
        <p:txBody>
          <a:bodyPr/>
          <a:lstStyle/>
          <a:p>
            <a:pPr eaLnBrk="1" hangingPunct="1"/>
            <a:r>
              <a:rPr lang="en-GB" altLang="en-US" dirty="0"/>
              <a:t>Investigations for Dysphagia</a:t>
            </a:r>
          </a:p>
        </p:txBody>
      </p:sp>
      <p:sp>
        <p:nvSpPr>
          <p:cNvPr id="28675" name="Content Placeholder 2"/>
          <p:cNvSpPr>
            <a:spLocks noGrp="1"/>
          </p:cNvSpPr>
          <p:nvPr>
            <p:ph idx="1"/>
          </p:nvPr>
        </p:nvSpPr>
        <p:spPr>
          <a:xfrm>
            <a:off x="457200" y="3048000"/>
            <a:ext cx="8382000" cy="3505200"/>
          </a:xfrm>
        </p:spPr>
        <p:txBody>
          <a:bodyPr>
            <a:normAutofit/>
          </a:bodyPr>
          <a:lstStyle/>
          <a:p>
            <a:pPr marL="0" lvl="1" algn="just" eaLnBrk="1" hangingPunct="1">
              <a:lnSpc>
                <a:spcPct val="110000"/>
              </a:lnSpc>
              <a:spcBef>
                <a:spcPts val="0"/>
              </a:spcBef>
              <a:buNone/>
            </a:pPr>
            <a:r>
              <a:rPr lang="en-US" altLang="en-US" b="1" u="sng" dirty="0"/>
              <a:t>[A] Imaging:</a:t>
            </a:r>
          </a:p>
          <a:p>
            <a:pPr marL="0" lvl="2" algn="just" eaLnBrk="1" hangingPunct="1">
              <a:lnSpc>
                <a:spcPct val="110000"/>
              </a:lnSpc>
              <a:spcBef>
                <a:spcPts val="0"/>
              </a:spcBef>
            </a:pPr>
            <a:r>
              <a:rPr lang="en-US" altLang="en-US" dirty="0"/>
              <a:t>Barium Swallow (esophageal</a:t>
            </a:r>
            <a:r>
              <a:rPr lang="en-US" altLang="en-US" dirty="0" smtClean="0"/>
              <a:t>). </a:t>
            </a:r>
            <a:endParaRPr lang="en-US" altLang="en-US" dirty="0"/>
          </a:p>
          <a:p>
            <a:pPr marL="0" lvl="2" algn="just">
              <a:lnSpc>
                <a:spcPct val="110000"/>
              </a:lnSpc>
              <a:spcBef>
                <a:spcPts val="0"/>
              </a:spcBef>
            </a:pPr>
            <a:r>
              <a:rPr lang="en-US" altLang="en-US" dirty="0"/>
              <a:t>Video fluoroscopy </a:t>
            </a:r>
            <a:r>
              <a:rPr lang="en-GB" dirty="0"/>
              <a:t>“modified barium swallow” </a:t>
            </a:r>
            <a:r>
              <a:rPr lang="en-US" altLang="en-US" dirty="0"/>
              <a:t>(Gold standard for oropharyngeal dysphagia</a:t>
            </a:r>
            <a:r>
              <a:rPr lang="en-US" altLang="en-US" dirty="0" smtClean="0"/>
              <a:t>).</a:t>
            </a:r>
            <a:endParaRPr lang="en-US" altLang="en-US" dirty="0"/>
          </a:p>
          <a:p>
            <a:pPr marL="0" lvl="2" algn="just">
              <a:lnSpc>
                <a:spcPct val="110000"/>
              </a:lnSpc>
              <a:spcBef>
                <a:spcPts val="0"/>
              </a:spcBef>
            </a:pPr>
            <a:r>
              <a:rPr lang="en-US" altLang="en-US" dirty="0"/>
              <a:t>CT/PET scan (Neck – Thoracoabdominal) for detection etiology of external compression or cancer staging (e.g. Thyroid – L.N</a:t>
            </a:r>
            <a:r>
              <a:rPr lang="en-US" altLang="en-US" dirty="0" smtClean="0"/>
              <a:t>.).</a:t>
            </a:r>
            <a:endParaRPr lang="en-US" altLang="en-US" dirty="0"/>
          </a:p>
          <a:p>
            <a:pPr marL="0" algn="just" eaLnBrk="1" hangingPunct="1">
              <a:lnSpc>
                <a:spcPct val="110000"/>
              </a:lnSpc>
              <a:spcBef>
                <a:spcPts val="0"/>
              </a:spcBef>
            </a:pPr>
            <a:endParaRPr lang="en-US" altLang="en-US" dirty="0"/>
          </a:p>
        </p:txBody>
      </p:sp>
      <p:sp>
        <p:nvSpPr>
          <p:cNvPr id="4" name="Rounded Rectangle 3"/>
          <p:cNvSpPr/>
          <p:nvPr/>
        </p:nvSpPr>
        <p:spPr>
          <a:xfrm>
            <a:off x="457200" y="1447800"/>
            <a:ext cx="8153400" cy="1371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800" b="1" dirty="0"/>
              <a:t>The medical history is the basis for initial testing. </a:t>
            </a:r>
          </a:p>
          <a:p>
            <a:pPr algn="ctr"/>
            <a:r>
              <a:rPr lang="en-GB" sz="2800" b="1" dirty="0"/>
              <a:t>Patients usually require early referral, since most will need an endoscopy.</a:t>
            </a:r>
            <a:endParaRPr lang="en-US" altLang="en-US" sz="2800" b="1" u="sng" dirty="0"/>
          </a:p>
        </p:txBody>
      </p:sp>
      <p:sp>
        <p:nvSpPr>
          <p:cNvPr id="5" name="Rounded Rectangle 4"/>
          <p:cNvSpPr/>
          <p:nvPr/>
        </p:nvSpPr>
        <p:spPr>
          <a:xfrm>
            <a:off x="304800" y="4495800"/>
            <a:ext cx="5638800" cy="381000"/>
          </a:xfrm>
          <a:prstGeom prst="round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7869141" y="4038600"/>
            <a:ext cx="990600" cy="381000"/>
          </a:xfrm>
          <a:prstGeom prst="roundRect">
            <a:avLst/>
          </a:prstGeom>
          <a:solidFill>
            <a:srgbClr val="FFFF00">
              <a:alpha val="3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 xmlns:a16="http://schemas.microsoft.com/office/drawing/2014/main" id="{F67C28B4-94E6-408F-9FE2-333180D52C59}"/>
              </a:ext>
            </a:extLst>
          </p:cNvPr>
          <p:cNvSpPr>
            <a:spLocks noGrp="1"/>
          </p:cNvSpPr>
          <p:nvPr>
            <p:ph type="dt" sz="half" idx="10"/>
          </p:nvPr>
        </p:nvSpPr>
        <p:spPr>
          <a:xfrm>
            <a:off x="457200" y="6569075"/>
            <a:ext cx="2133600" cy="365125"/>
          </a:xfrm>
        </p:spPr>
        <p:txBody>
          <a:bodyPr/>
          <a:lstStyle/>
          <a:p>
            <a:r>
              <a:rPr lang="en-US" dirty="0"/>
              <a:t>6/3/2020</a:t>
            </a:r>
          </a:p>
        </p:txBody>
      </p:sp>
      <p:sp>
        <p:nvSpPr>
          <p:cNvPr id="3" name="Footer Placeholder 2">
            <a:extLst>
              <a:ext uri="{FF2B5EF4-FFF2-40B4-BE49-F238E27FC236}">
                <a16:creationId xmlns="" xmlns:a16="http://schemas.microsoft.com/office/drawing/2014/main" id="{FDA1D4B2-4099-422B-9CBC-3A713C9BBBD6}"/>
              </a:ext>
            </a:extLst>
          </p:cNvPr>
          <p:cNvSpPr>
            <a:spLocks noGrp="1"/>
          </p:cNvSpPr>
          <p:nvPr>
            <p:ph type="ftr" sz="quarter" idx="11"/>
          </p:nvPr>
        </p:nvSpPr>
        <p:spPr>
          <a:xfrm>
            <a:off x="3124200" y="6569075"/>
            <a:ext cx="2895600" cy="365125"/>
          </a:xfrm>
        </p:spPr>
        <p:txBody>
          <a:bodyPr/>
          <a:lstStyle/>
          <a:p>
            <a:r>
              <a:rPr lang="en-US"/>
              <a:t>Internal Medicine Department</a:t>
            </a:r>
          </a:p>
        </p:txBody>
      </p:sp>
      <p:sp>
        <p:nvSpPr>
          <p:cNvPr id="7" name="Slide Number Placeholder 6">
            <a:extLst>
              <a:ext uri="{FF2B5EF4-FFF2-40B4-BE49-F238E27FC236}">
                <a16:creationId xmlns="" xmlns:a16="http://schemas.microsoft.com/office/drawing/2014/main" id="{4CA659C7-5C76-4F6A-A026-4D3A4377AE3D}"/>
              </a:ext>
            </a:extLst>
          </p:cNvPr>
          <p:cNvSpPr>
            <a:spLocks noGrp="1"/>
          </p:cNvSpPr>
          <p:nvPr>
            <p:ph type="sldNum" sz="quarter" idx="12"/>
          </p:nvPr>
        </p:nvSpPr>
        <p:spPr>
          <a:xfrm>
            <a:off x="6553200" y="6569075"/>
            <a:ext cx="2133600" cy="365125"/>
          </a:xfrm>
        </p:spPr>
        <p:txBody>
          <a:bodyPr/>
          <a:lstStyle/>
          <a:p>
            <a:fld id="{3D0A3EC9-E8BA-4062-809F-C0D16F9877FA}" type="slidenum">
              <a:rPr lang="en-US" smtClean="0"/>
              <a:pPr/>
              <a:t>13</a:t>
            </a:fld>
            <a:endParaRPr lang="en-US" dirty="0"/>
          </a:p>
        </p:txBody>
      </p:sp>
    </p:spTree>
    <p:custDataLst>
      <p:tags r:id="rId1"/>
    </p:custDataLst>
    <p:extLst>
      <p:ext uri="{BB962C8B-B14F-4D97-AF65-F5344CB8AC3E}">
        <p14:creationId xmlns:p14="http://schemas.microsoft.com/office/powerpoint/2010/main" val="3155784753"/>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animEffect transition="in" filter="fade">
                                      <p:cBhvr>
                                        <p:cTn id="7" dur="1000"/>
                                        <p:tgtEl>
                                          <p:spTgt spid="28675">
                                            <p:txEl>
                                              <p:pRg st="0" end="0"/>
                                            </p:txEl>
                                          </p:spTgt>
                                        </p:tgtEl>
                                      </p:cBhvr>
                                    </p:animEffect>
                                    <p:anim calcmode="lin" valueType="num">
                                      <p:cBhvr>
                                        <p:cTn id="8" dur="1000" fill="hold"/>
                                        <p:tgtEl>
                                          <p:spTgt spid="286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86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8675">
                                            <p:txEl>
                                              <p:pRg st="1" end="1"/>
                                            </p:txEl>
                                          </p:spTgt>
                                        </p:tgtEl>
                                        <p:attrNameLst>
                                          <p:attrName>style.visibility</p:attrName>
                                        </p:attrNameLst>
                                      </p:cBhvr>
                                      <p:to>
                                        <p:strVal val="visible"/>
                                      </p:to>
                                    </p:set>
                                    <p:animEffect transition="in" filter="fade">
                                      <p:cBhvr>
                                        <p:cTn id="14" dur="1000"/>
                                        <p:tgtEl>
                                          <p:spTgt spid="28675">
                                            <p:txEl>
                                              <p:pRg st="1" end="1"/>
                                            </p:txEl>
                                          </p:spTgt>
                                        </p:tgtEl>
                                      </p:cBhvr>
                                    </p:animEffect>
                                    <p:anim calcmode="lin" valueType="num">
                                      <p:cBhvr>
                                        <p:cTn id="15" dur="1000" fill="hold"/>
                                        <p:tgtEl>
                                          <p:spTgt spid="286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86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8675">
                                            <p:txEl>
                                              <p:pRg st="2" end="2"/>
                                            </p:txEl>
                                          </p:spTgt>
                                        </p:tgtEl>
                                        <p:attrNameLst>
                                          <p:attrName>style.visibility</p:attrName>
                                        </p:attrNameLst>
                                      </p:cBhvr>
                                      <p:to>
                                        <p:strVal val="visible"/>
                                      </p:to>
                                    </p:set>
                                    <p:animEffect transition="in" filter="fade">
                                      <p:cBhvr>
                                        <p:cTn id="21" dur="1000"/>
                                        <p:tgtEl>
                                          <p:spTgt spid="28675">
                                            <p:txEl>
                                              <p:pRg st="2" end="2"/>
                                            </p:txEl>
                                          </p:spTgt>
                                        </p:tgtEl>
                                      </p:cBhvr>
                                    </p:animEffect>
                                    <p:anim calcmode="lin" valueType="num">
                                      <p:cBhvr>
                                        <p:cTn id="22" dur="1000" fill="hold"/>
                                        <p:tgtEl>
                                          <p:spTgt spid="286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86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8675">
                                            <p:txEl>
                                              <p:pRg st="3" end="3"/>
                                            </p:txEl>
                                          </p:spTgt>
                                        </p:tgtEl>
                                        <p:attrNameLst>
                                          <p:attrName>style.visibility</p:attrName>
                                        </p:attrNameLst>
                                      </p:cBhvr>
                                      <p:to>
                                        <p:strVal val="visible"/>
                                      </p:to>
                                    </p:set>
                                    <p:animEffect transition="in" filter="fade">
                                      <p:cBhvr>
                                        <p:cTn id="36" dur="1000"/>
                                        <p:tgtEl>
                                          <p:spTgt spid="28675">
                                            <p:txEl>
                                              <p:pRg st="3" end="3"/>
                                            </p:txEl>
                                          </p:spTgt>
                                        </p:tgtEl>
                                      </p:cBhvr>
                                    </p:animEffect>
                                    <p:anim calcmode="lin" valueType="num">
                                      <p:cBhvr>
                                        <p:cTn id="37" dur="1000" fill="hold"/>
                                        <p:tgtEl>
                                          <p:spTgt spid="28675">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28675">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274638"/>
            <a:ext cx="7258050" cy="1143000"/>
          </a:xfrm>
        </p:spPr>
        <p:txBody>
          <a:bodyPr/>
          <a:lstStyle/>
          <a:p>
            <a:r>
              <a:rPr lang="en-GB" altLang="en-US" dirty="0"/>
              <a:t>Investigations for Dysphagia</a:t>
            </a:r>
            <a:endParaRPr lang="en-US" altLang="en-US" dirty="0"/>
          </a:p>
        </p:txBody>
      </p:sp>
      <p:sp>
        <p:nvSpPr>
          <p:cNvPr id="45059" name="Content Placeholder 2"/>
          <p:cNvSpPr>
            <a:spLocks noGrp="1"/>
          </p:cNvSpPr>
          <p:nvPr>
            <p:ph idx="1"/>
          </p:nvPr>
        </p:nvSpPr>
        <p:spPr/>
        <p:txBody>
          <a:bodyPr rtlCol="1">
            <a:normAutofit lnSpcReduction="10000"/>
          </a:bodyPr>
          <a:lstStyle/>
          <a:p>
            <a:pPr marL="0" lvl="2" algn="just">
              <a:spcBef>
                <a:spcPts val="0"/>
              </a:spcBef>
              <a:buNone/>
            </a:pPr>
            <a:r>
              <a:rPr lang="en-US" altLang="en-US" b="1" u="sng" dirty="0"/>
              <a:t>[B] Endoscopy:</a:t>
            </a:r>
            <a:r>
              <a:rPr lang="en-US" altLang="en-US" dirty="0"/>
              <a:t> (</a:t>
            </a:r>
            <a:r>
              <a:rPr lang="en-US" altLang="en-US" b="1" dirty="0">
                <a:solidFill>
                  <a:srgbClr val="FF0000"/>
                </a:solidFill>
              </a:rPr>
              <a:t>Gold standard for structural causes of dysphagia</a:t>
            </a:r>
            <a:r>
              <a:rPr lang="en-US" altLang="en-US" b="1" dirty="0" smtClean="0">
                <a:solidFill>
                  <a:srgbClr val="FF0000"/>
                </a:solidFill>
              </a:rPr>
              <a:t>):</a:t>
            </a:r>
            <a:endParaRPr lang="en-US" altLang="en-US" b="1" u="sng" dirty="0">
              <a:solidFill>
                <a:srgbClr val="FF0000"/>
              </a:solidFill>
            </a:endParaRPr>
          </a:p>
          <a:p>
            <a:pPr marL="0" lvl="2" indent="0" algn="just">
              <a:lnSpc>
                <a:spcPct val="110000"/>
              </a:lnSpc>
              <a:spcBef>
                <a:spcPts val="0"/>
              </a:spcBef>
              <a:buNone/>
            </a:pPr>
            <a:r>
              <a:rPr lang="en-GB" dirty="0"/>
              <a:t>   - </a:t>
            </a:r>
            <a:r>
              <a:rPr lang="en-GB" dirty="0" smtClean="0"/>
              <a:t>Nasoendoscopy.</a:t>
            </a:r>
            <a:endParaRPr lang="en-GB" dirty="0"/>
          </a:p>
          <a:p>
            <a:pPr marL="0" lvl="2" indent="0" algn="just">
              <a:lnSpc>
                <a:spcPct val="110000"/>
              </a:lnSpc>
              <a:spcBef>
                <a:spcPts val="0"/>
              </a:spcBef>
              <a:buNone/>
            </a:pPr>
            <a:r>
              <a:rPr lang="en-GB" dirty="0"/>
              <a:t>   - Esophagogastroduodenoscopy </a:t>
            </a:r>
            <a:r>
              <a:rPr lang="en-GB" dirty="0" smtClean="0"/>
              <a:t>± biopsy.</a:t>
            </a:r>
            <a:endParaRPr lang="en-GB" dirty="0"/>
          </a:p>
          <a:p>
            <a:pPr marL="0" lvl="2" indent="0" algn="just">
              <a:lnSpc>
                <a:spcPct val="110000"/>
              </a:lnSpc>
              <a:spcBef>
                <a:spcPts val="0"/>
              </a:spcBef>
              <a:buNone/>
            </a:pPr>
            <a:r>
              <a:rPr lang="en-GB" dirty="0"/>
              <a:t>   - </a:t>
            </a:r>
            <a:r>
              <a:rPr lang="en-GB" dirty="0" smtClean="0"/>
              <a:t>EUS.</a:t>
            </a:r>
            <a:endParaRPr lang="en-US" dirty="0"/>
          </a:p>
          <a:p>
            <a:pPr marL="0" lvl="2" algn="just">
              <a:spcBef>
                <a:spcPts val="0"/>
              </a:spcBef>
              <a:buNone/>
            </a:pPr>
            <a:endParaRPr lang="en-US" altLang="en-US" u="sng" dirty="0"/>
          </a:p>
          <a:p>
            <a:pPr marL="0" lvl="1" algn="just" eaLnBrk="1" fontAlgn="auto" hangingPunct="1">
              <a:spcBef>
                <a:spcPts val="0"/>
              </a:spcBef>
              <a:spcAft>
                <a:spcPts val="0"/>
              </a:spcAft>
              <a:buNone/>
              <a:defRPr/>
            </a:pPr>
            <a:r>
              <a:rPr lang="en-US" altLang="en-US" b="1" u="sng" dirty="0"/>
              <a:t>[C] Manometry:</a:t>
            </a:r>
          </a:p>
          <a:p>
            <a:pPr marL="0" lvl="2" algn="just">
              <a:spcBef>
                <a:spcPts val="0"/>
              </a:spcBef>
              <a:buNone/>
              <a:defRPr/>
            </a:pPr>
            <a:r>
              <a:rPr lang="en-US" altLang="en-US" dirty="0"/>
              <a:t>- Achalasia - diffuse esophageal spasm </a:t>
            </a:r>
            <a:r>
              <a:rPr lang="en-US" altLang="en-US" dirty="0" smtClean="0"/>
              <a:t>- </a:t>
            </a:r>
            <a:r>
              <a:rPr lang="en-GB" dirty="0" smtClean="0"/>
              <a:t>scleroderma.</a:t>
            </a:r>
            <a:endParaRPr lang="en-GB" altLang="en-US" dirty="0"/>
          </a:p>
          <a:p>
            <a:pPr marL="0" lvl="1" algn="just" eaLnBrk="1" fontAlgn="auto" hangingPunct="1">
              <a:spcBef>
                <a:spcPts val="0"/>
              </a:spcBef>
              <a:spcAft>
                <a:spcPts val="0"/>
              </a:spcAft>
              <a:buNone/>
              <a:defRPr/>
            </a:pPr>
            <a:endParaRPr lang="en-GB" altLang="en-US" u="sng" dirty="0"/>
          </a:p>
          <a:p>
            <a:pPr marL="0" lvl="1" algn="just">
              <a:spcBef>
                <a:spcPts val="0"/>
              </a:spcBef>
              <a:buNone/>
            </a:pPr>
            <a:r>
              <a:rPr lang="en-US" altLang="en-US" b="1" u="sng" dirty="0"/>
              <a:t>[D] Water Swallow test</a:t>
            </a:r>
            <a:r>
              <a:rPr lang="en-US" altLang="en-US" dirty="0"/>
              <a:t> (</a:t>
            </a:r>
            <a:r>
              <a:rPr lang="en-GB" dirty="0"/>
              <a:t>potentially useful basic screening test for oropharyngeal dysphagia</a:t>
            </a:r>
            <a:r>
              <a:rPr lang="en-GB" dirty="0" smtClean="0"/>
              <a:t>). </a:t>
            </a:r>
            <a:endParaRPr lang="en-US" altLang="en-US" b="1" u="sng" dirty="0"/>
          </a:p>
        </p:txBody>
      </p:sp>
      <p:sp>
        <p:nvSpPr>
          <p:cNvPr id="2" name="Date Placeholder 1">
            <a:extLst>
              <a:ext uri="{FF2B5EF4-FFF2-40B4-BE49-F238E27FC236}">
                <a16:creationId xmlns="" xmlns:a16="http://schemas.microsoft.com/office/drawing/2014/main" id="{A3D01700-3DE5-49C2-9FA9-BC250D32122E}"/>
              </a:ext>
            </a:extLst>
          </p:cNvPr>
          <p:cNvSpPr>
            <a:spLocks noGrp="1"/>
          </p:cNvSpPr>
          <p:nvPr>
            <p:ph type="dt" sz="half" idx="10"/>
          </p:nvPr>
        </p:nvSpPr>
        <p:spPr>
          <a:xfrm>
            <a:off x="457200" y="6569075"/>
            <a:ext cx="2133600" cy="365125"/>
          </a:xfrm>
        </p:spPr>
        <p:txBody>
          <a:bodyPr/>
          <a:lstStyle/>
          <a:p>
            <a:r>
              <a:rPr lang="en-US" dirty="0"/>
              <a:t>6/3/2020</a:t>
            </a:r>
          </a:p>
        </p:txBody>
      </p:sp>
      <p:sp>
        <p:nvSpPr>
          <p:cNvPr id="3" name="Footer Placeholder 2">
            <a:extLst>
              <a:ext uri="{FF2B5EF4-FFF2-40B4-BE49-F238E27FC236}">
                <a16:creationId xmlns="" xmlns:a16="http://schemas.microsoft.com/office/drawing/2014/main" id="{DF01E5F3-9B9E-4B36-8983-E2B4CB750A50}"/>
              </a:ext>
            </a:extLst>
          </p:cNvPr>
          <p:cNvSpPr>
            <a:spLocks noGrp="1"/>
          </p:cNvSpPr>
          <p:nvPr>
            <p:ph type="ftr" sz="quarter" idx="11"/>
          </p:nvPr>
        </p:nvSpPr>
        <p:spPr>
          <a:xfrm>
            <a:off x="3124200" y="6569075"/>
            <a:ext cx="2895600" cy="365125"/>
          </a:xfrm>
        </p:spPr>
        <p:txBody>
          <a:bodyPr/>
          <a:lstStyle/>
          <a:p>
            <a:r>
              <a:rPr lang="en-US" dirty="0"/>
              <a:t>Internal Medicine Department</a:t>
            </a:r>
          </a:p>
        </p:txBody>
      </p:sp>
      <p:sp>
        <p:nvSpPr>
          <p:cNvPr id="4" name="Slide Number Placeholder 3">
            <a:extLst>
              <a:ext uri="{FF2B5EF4-FFF2-40B4-BE49-F238E27FC236}">
                <a16:creationId xmlns="" xmlns:a16="http://schemas.microsoft.com/office/drawing/2014/main" id="{36578C07-1D90-4859-8E4D-D6881E62958E}"/>
              </a:ext>
            </a:extLst>
          </p:cNvPr>
          <p:cNvSpPr>
            <a:spLocks noGrp="1"/>
          </p:cNvSpPr>
          <p:nvPr>
            <p:ph type="sldNum" sz="quarter" idx="12"/>
          </p:nvPr>
        </p:nvSpPr>
        <p:spPr>
          <a:xfrm>
            <a:off x="6553200" y="6569075"/>
            <a:ext cx="2133600" cy="365125"/>
          </a:xfrm>
        </p:spPr>
        <p:txBody>
          <a:bodyPr/>
          <a:lstStyle/>
          <a:p>
            <a:fld id="{3D0A3EC9-E8BA-4062-809F-C0D16F9877FA}" type="slidenum">
              <a:rPr lang="en-US" smtClean="0"/>
              <a:pPr/>
              <a:t>14</a:t>
            </a:fld>
            <a:endParaRPr lang="en-US" dirty="0"/>
          </a:p>
        </p:txBody>
      </p:sp>
    </p:spTree>
    <p:custDataLst>
      <p:tags r:id="rId1"/>
    </p:custDataLst>
    <p:extLst>
      <p:ext uri="{BB962C8B-B14F-4D97-AF65-F5344CB8AC3E}">
        <p14:creationId xmlns:p14="http://schemas.microsoft.com/office/powerpoint/2010/main" val="214248612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5059">
                                            <p:txEl>
                                              <p:pRg st="5" end="5"/>
                                            </p:txEl>
                                          </p:spTgt>
                                        </p:tgtEl>
                                        <p:attrNameLst>
                                          <p:attrName>style.visibility</p:attrName>
                                        </p:attrNameLst>
                                      </p:cBhvr>
                                      <p:to>
                                        <p:strVal val="visible"/>
                                      </p:to>
                                    </p:set>
                                    <p:anim calcmode="lin" valueType="num">
                                      <p:cBhvr additive="base">
                                        <p:cTn id="7" dur="500" fill="hold"/>
                                        <p:tgtEl>
                                          <p:spTgt spid="45059">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9">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5059">
                                            <p:txEl>
                                              <p:pRg st="6" end="6"/>
                                            </p:txEl>
                                          </p:spTgt>
                                        </p:tgtEl>
                                        <p:attrNameLst>
                                          <p:attrName>style.visibility</p:attrName>
                                        </p:attrNameLst>
                                      </p:cBhvr>
                                      <p:to>
                                        <p:strVal val="visible"/>
                                      </p:to>
                                    </p:set>
                                    <p:anim calcmode="lin" valueType="num">
                                      <p:cBhvr additive="base">
                                        <p:cTn id="11" dur="500" fill="hold"/>
                                        <p:tgtEl>
                                          <p:spTgt spid="45059">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505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5059">
                                            <p:txEl>
                                              <p:pRg st="8" end="8"/>
                                            </p:txEl>
                                          </p:spTgt>
                                        </p:tgtEl>
                                        <p:attrNameLst>
                                          <p:attrName>style.visibility</p:attrName>
                                        </p:attrNameLst>
                                      </p:cBhvr>
                                      <p:to>
                                        <p:strVal val="visible"/>
                                      </p:to>
                                    </p:set>
                                    <p:anim calcmode="lin" valueType="num">
                                      <p:cBhvr additive="base">
                                        <p:cTn id="17" dur="500" fill="hold"/>
                                        <p:tgtEl>
                                          <p:spTgt spid="45059">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505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Approach to Patient with Dysphagia</a:t>
            </a:r>
            <a:endParaRPr lang="ar-EG" dirty="0"/>
          </a:p>
        </p:txBody>
      </p:sp>
      <p:sp>
        <p:nvSpPr>
          <p:cNvPr id="46" name="TextBox 45"/>
          <p:cNvSpPr txBox="1"/>
          <p:nvPr/>
        </p:nvSpPr>
        <p:spPr>
          <a:xfrm>
            <a:off x="1143000" y="4393540"/>
            <a:ext cx="2362200" cy="830997"/>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1" dirty="0"/>
              <a:t>Oropharyngeal Dysphagia</a:t>
            </a:r>
          </a:p>
        </p:txBody>
      </p:sp>
      <p:sp>
        <p:nvSpPr>
          <p:cNvPr id="49" name="TextBox 48"/>
          <p:cNvSpPr txBox="1"/>
          <p:nvPr/>
        </p:nvSpPr>
        <p:spPr>
          <a:xfrm>
            <a:off x="5181600" y="4495800"/>
            <a:ext cx="3276600"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1" dirty="0"/>
              <a:t>Esophageal Dysphagia</a:t>
            </a:r>
          </a:p>
        </p:txBody>
      </p:sp>
      <p:cxnSp>
        <p:nvCxnSpPr>
          <p:cNvPr id="50" name="Straight Arrow Connector 49"/>
          <p:cNvCxnSpPr/>
          <p:nvPr/>
        </p:nvCxnSpPr>
        <p:spPr>
          <a:xfrm>
            <a:off x="6781800" y="3810000"/>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Rounded Rectangle 43"/>
          <p:cNvSpPr/>
          <p:nvPr/>
        </p:nvSpPr>
        <p:spPr>
          <a:xfrm>
            <a:off x="2647950" y="1447800"/>
            <a:ext cx="3848100" cy="5334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800" b="1" dirty="0"/>
              <a:t>Difficulty in swallowing</a:t>
            </a:r>
          </a:p>
        </p:txBody>
      </p:sp>
      <p:cxnSp>
        <p:nvCxnSpPr>
          <p:cNvPr id="54" name="Shape 53"/>
          <p:cNvCxnSpPr>
            <a:stCxn id="44" idx="2"/>
          </p:cNvCxnSpPr>
          <p:nvPr/>
        </p:nvCxnSpPr>
        <p:spPr>
          <a:xfrm rot="5400000">
            <a:off x="3390900" y="952500"/>
            <a:ext cx="152400" cy="220980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362200" y="2133600"/>
            <a:ext cx="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457200" y="2438400"/>
            <a:ext cx="3810000" cy="1371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200" dirty="0"/>
              <a:t>Food stuck immediately after swallow associated with coughing, chocking &amp;/or nasal </a:t>
            </a:r>
            <a:r>
              <a:rPr lang="en-GB" sz="2200" dirty="0" smtClean="0"/>
              <a:t>regurgitation.</a:t>
            </a:r>
            <a:endParaRPr lang="en-GB" sz="2200" dirty="0"/>
          </a:p>
        </p:txBody>
      </p:sp>
      <p:sp>
        <p:nvSpPr>
          <p:cNvPr id="58" name="Rectangle 57"/>
          <p:cNvSpPr/>
          <p:nvPr/>
        </p:nvSpPr>
        <p:spPr>
          <a:xfrm>
            <a:off x="4876800" y="2438400"/>
            <a:ext cx="3810000" cy="13716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200" dirty="0"/>
              <a:t>Food stop a few seconds after </a:t>
            </a:r>
            <a:r>
              <a:rPr lang="en-GB" sz="2200" dirty="0" smtClean="0"/>
              <a:t>swallowed.</a:t>
            </a:r>
            <a:endParaRPr lang="en-GB" sz="2200" dirty="0"/>
          </a:p>
        </p:txBody>
      </p:sp>
      <p:cxnSp>
        <p:nvCxnSpPr>
          <p:cNvPr id="63" name="Shape 62"/>
          <p:cNvCxnSpPr/>
          <p:nvPr/>
        </p:nvCxnSpPr>
        <p:spPr>
          <a:xfrm rot="16200000" flipH="1">
            <a:off x="5424900" y="1081500"/>
            <a:ext cx="504000" cy="2209800"/>
          </a:xfrm>
          <a:prstGeom prst="bentConnector3">
            <a:avLst>
              <a:gd name="adj1" fmla="val 37693"/>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2362200" y="3810000"/>
            <a:ext cx="0" cy="533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a:off x="2362200" y="5334000"/>
            <a:ext cx="0"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0" name="TextBox 79"/>
          <p:cNvSpPr txBox="1"/>
          <p:nvPr/>
        </p:nvSpPr>
        <p:spPr>
          <a:xfrm>
            <a:off x="1143000" y="5722203"/>
            <a:ext cx="2362200" cy="830997"/>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400" b="1" dirty="0"/>
              <a:t>Video fluoroscopy</a:t>
            </a:r>
          </a:p>
        </p:txBody>
      </p:sp>
      <p:sp>
        <p:nvSpPr>
          <p:cNvPr id="2" name="Date Placeholder 1">
            <a:extLst>
              <a:ext uri="{FF2B5EF4-FFF2-40B4-BE49-F238E27FC236}">
                <a16:creationId xmlns="" xmlns:a16="http://schemas.microsoft.com/office/drawing/2014/main" id="{167E658C-4DA5-4F1E-8CA5-5CEA33ACA0A0}"/>
              </a:ext>
            </a:extLst>
          </p:cNvPr>
          <p:cNvSpPr>
            <a:spLocks noGrp="1"/>
          </p:cNvSpPr>
          <p:nvPr>
            <p:ph type="dt" sz="half" idx="10"/>
          </p:nvPr>
        </p:nvSpPr>
        <p:spPr>
          <a:xfrm>
            <a:off x="457200" y="6569075"/>
            <a:ext cx="2133600" cy="365125"/>
          </a:xfrm>
        </p:spPr>
        <p:txBody>
          <a:bodyPr/>
          <a:lstStyle/>
          <a:p>
            <a:r>
              <a:rPr lang="en-US" dirty="0"/>
              <a:t>6/3/2020</a:t>
            </a:r>
          </a:p>
        </p:txBody>
      </p:sp>
      <p:sp>
        <p:nvSpPr>
          <p:cNvPr id="4" name="Footer Placeholder 3">
            <a:extLst>
              <a:ext uri="{FF2B5EF4-FFF2-40B4-BE49-F238E27FC236}">
                <a16:creationId xmlns="" xmlns:a16="http://schemas.microsoft.com/office/drawing/2014/main" id="{FC366414-4AFF-4348-A6EC-6F5D627A4951}"/>
              </a:ext>
            </a:extLst>
          </p:cNvPr>
          <p:cNvSpPr>
            <a:spLocks noGrp="1"/>
          </p:cNvSpPr>
          <p:nvPr>
            <p:ph type="ftr" sz="quarter" idx="11"/>
          </p:nvPr>
        </p:nvSpPr>
        <p:spPr>
          <a:xfrm>
            <a:off x="3124200" y="6569075"/>
            <a:ext cx="2895600" cy="365125"/>
          </a:xfrm>
        </p:spPr>
        <p:txBody>
          <a:bodyPr/>
          <a:lstStyle/>
          <a:p>
            <a:r>
              <a:rPr lang="en-US"/>
              <a:t>Internal Medicine Department</a:t>
            </a:r>
          </a:p>
        </p:txBody>
      </p:sp>
      <p:sp>
        <p:nvSpPr>
          <p:cNvPr id="5" name="Slide Number Placeholder 4">
            <a:extLst>
              <a:ext uri="{FF2B5EF4-FFF2-40B4-BE49-F238E27FC236}">
                <a16:creationId xmlns="" xmlns:a16="http://schemas.microsoft.com/office/drawing/2014/main" id="{EB4727D4-0927-41D8-BEDE-586182BDD943}"/>
              </a:ext>
            </a:extLst>
          </p:cNvPr>
          <p:cNvSpPr>
            <a:spLocks noGrp="1"/>
          </p:cNvSpPr>
          <p:nvPr>
            <p:ph type="sldNum" sz="quarter" idx="12"/>
          </p:nvPr>
        </p:nvSpPr>
        <p:spPr>
          <a:xfrm>
            <a:off x="6553200" y="6569075"/>
            <a:ext cx="2133600" cy="365125"/>
          </a:xfrm>
        </p:spPr>
        <p:txBody>
          <a:bodyPr/>
          <a:lstStyle/>
          <a:p>
            <a:fld id="{3D0A3EC9-E8BA-4062-809F-C0D16F9877FA}" type="slidenum">
              <a:rPr lang="en-US" smtClean="0"/>
              <a:pPr/>
              <a:t>15</a:t>
            </a:fld>
            <a:endParaRPr lang="en-US"/>
          </a:p>
        </p:txBody>
      </p:sp>
    </p:spTree>
    <p:custDataLst>
      <p:tags r:id="rId1"/>
    </p:custDataLst>
    <p:extLst>
      <p:ext uri="{BB962C8B-B14F-4D97-AF65-F5344CB8AC3E}">
        <p14:creationId xmlns:p14="http://schemas.microsoft.com/office/powerpoint/2010/main" val="64059257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1000" fill="hold"/>
                                        <p:tgtEl>
                                          <p:spTgt spid="44"/>
                                        </p:tgtEl>
                                        <p:attrNameLst>
                                          <p:attrName>ppt_w</p:attrName>
                                        </p:attrNameLst>
                                      </p:cBhvr>
                                      <p:tavLst>
                                        <p:tav tm="0">
                                          <p:val>
                                            <p:strVal val="#ppt_w*0.70"/>
                                          </p:val>
                                        </p:tav>
                                        <p:tav tm="100000">
                                          <p:val>
                                            <p:strVal val="#ppt_w"/>
                                          </p:val>
                                        </p:tav>
                                      </p:tavLst>
                                    </p:anim>
                                    <p:anim calcmode="lin" valueType="num">
                                      <p:cBhvr>
                                        <p:cTn id="8" dur="1000" fill="hold"/>
                                        <p:tgtEl>
                                          <p:spTgt spid="44"/>
                                        </p:tgtEl>
                                        <p:attrNameLst>
                                          <p:attrName>ppt_h</p:attrName>
                                        </p:attrNameLst>
                                      </p:cBhvr>
                                      <p:tavLst>
                                        <p:tav tm="0">
                                          <p:val>
                                            <p:strVal val="#ppt_h"/>
                                          </p:val>
                                        </p:tav>
                                        <p:tav tm="100000">
                                          <p:val>
                                            <p:strVal val="#ppt_h"/>
                                          </p:val>
                                        </p:tav>
                                      </p:tavLst>
                                    </p:anim>
                                    <p:animEffect transition="in" filter="fade">
                                      <p:cBhvr>
                                        <p:cTn id="9" dur="1000"/>
                                        <p:tgtEl>
                                          <p:spTgt spid="44"/>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54"/>
                                        </p:tgtEl>
                                        <p:attrNameLst>
                                          <p:attrName>style.visibility</p:attrName>
                                        </p:attrNameLst>
                                      </p:cBhvr>
                                      <p:to>
                                        <p:strVal val="visible"/>
                                      </p:to>
                                    </p:set>
                                    <p:anim calcmode="lin" valueType="num">
                                      <p:cBhvr>
                                        <p:cTn id="14" dur="1000" fill="hold"/>
                                        <p:tgtEl>
                                          <p:spTgt spid="54"/>
                                        </p:tgtEl>
                                        <p:attrNameLst>
                                          <p:attrName>ppt_w</p:attrName>
                                        </p:attrNameLst>
                                      </p:cBhvr>
                                      <p:tavLst>
                                        <p:tav tm="0">
                                          <p:val>
                                            <p:strVal val="#ppt_w*0.70"/>
                                          </p:val>
                                        </p:tav>
                                        <p:tav tm="100000">
                                          <p:val>
                                            <p:strVal val="#ppt_w"/>
                                          </p:val>
                                        </p:tav>
                                      </p:tavLst>
                                    </p:anim>
                                    <p:anim calcmode="lin" valueType="num">
                                      <p:cBhvr>
                                        <p:cTn id="15" dur="1000" fill="hold"/>
                                        <p:tgtEl>
                                          <p:spTgt spid="54"/>
                                        </p:tgtEl>
                                        <p:attrNameLst>
                                          <p:attrName>ppt_h</p:attrName>
                                        </p:attrNameLst>
                                      </p:cBhvr>
                                      <p:tavLst>
                                        <p:tav tm="0">
                                          <p:val>
                                            <p:strVal val="#ppt_h"/>
                                          </p:val>
                                        </p:tav>
                                        <p:tav tm="100000">
                                          <p:val>
                                            <p:strVal val="#ppt_h"/>
                                          </p:val>
                                        </p:tav>
                                      </p:tavLst>
                                    </p:anim>
                                    <p:animEffect transition="in" filter="fade">
                                      <p:cBhvr>
                                        <p:cTn id="16" dur="1000"/>
                                        <p:tgtEl>
                                          <p:spTgt spid="54"/>
                                        </p:tgtEl>
                                      </p:cBhvr>
                                    </p:animEffect>
                                  </p:childTnLst>
                                </p:cTn>
                              </p:par>
                              <p:par>
                                <p:cTn id="17" presetID="55"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anim calcmode="lin" valueType="num">
                                      <p:cBhvr>
                                        <p:cTn id="19" dur="1000" fill="hold"/>
                                        <p:tgtEl>
                                          <p:spTgt spid="56"/>
                                        </p:tgtEl>
                                        <p:attrNameLst>
                                          <p:attrName>ppt_w</p:attrName>
                                        </p:attrNameLst>
                                      </p:cBhvr>
                                      <p:tavLst>
                                        <p:tav tm="0">
                                          <p:val>
                                            <p:strVal val="#ppt_w*0.70"/>
                                          </p:val>
                                        </p:tav>
                                        <p:tav tm="100000">
                                          <p:val>
                                            <p:strVal val="#ppt_w"/>
                                          </p:val>
                                        </p:tav>
                                      </p:tavLst>
                                    </p:anim>
                                    <p:anim calcmode="lin" valueType="num">
                                      <p:cBhvr>
                                        <p:cTn id="20" dur="1000" fill="hold"/>
                                        <p:tgtEl>
                                          <p:spTgt spid="56"/>
                                        </p:tgtEl>
                                        <p:attrNameLst>
                                          <p:attrName>ppt_h</p:attrName>
                                        </p:attrNameLst>
                                      </p:cBhvr>
                                      <p:tavLst>
                                        <p:tav tm="0">
                                          <p:val>
                                            <p:strVal val="#ppt_h"/>
                                          </p:val>
                                        </p:tav>
                                        <p:tav tm="100000">
                                          <p:val>
                                            <p:strVal val="#ppt_h"/>
                                          </p:val>
                                        </p:tav>
                                      </p:tavLst>
                                    </p:anim>
                                    <p:animEffect transition="in" filter="fade">
                                      <p:cBhvr>
                                        <p:cTn id="21" dur="1000"/>
                                        <p:tgtEl>
                                          <p:spTgt spid="56"/>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57"/>
                                        </p:tgtEl>
                                        <p:attrNameLst>
                                          <p:attrName>style.visibility</p:attrName>
                                        </p:attrNameLst>
                                      </p:cBhvr>
                                      <p:to>
                                        <p:strVal val="visible"/>
                                      </p:to>
                                    </p:set>
                                    <p:anim calcmode="lin" valueType="num">
                                      <p:cBhvr>
                                        <p:cTn id="24" dur="1000" fill="hold"/>
                                        <p:tgtEl>
                                          <p:spTgt spid="57"/>
                                        </p:tgtEl>
                                        <p:attrNameLst>
                                          <p:attrName>ppt_w</p:attrName>
                                        </p:attrNameLst>
                                      </p:cBhvr>
                                      <p:tavLst>
                                        <p:tav tm="0">
                                          <p:val>
                                            <p:strVal val="#ppt_w*0.70"/>
                                          </p:val>
                                        </p:tav>
                                        <p:tav tm="100000">
                                          <p:val>
                                            <p:strVal val="#ppt_w"/>
                                          </p:val>
                                        </p:tav>
                                      </p:tavLst>
                                    </p:anim>
                                    <p:anim calcmode="lin" valueType="num">
                                      <p:cBhvr>
                                        <p:cTn id="25" dur="1000" fill="hold"/>
                                        <p:tgtEl>
                                          <p:spTgt spid="57"/>
                                        </p:tgtEl>
                                        <p:attrNameLst>
                                          <p:attrName>ppt_h</p:attrName>
                                        </p:attrNameLst>
                                      </p:cBhvr>
                                      <p:tavLst>
                                        <p:tav tm="0">
                                          <p:val>
                                            <p:strVal val="#ppt_h"/>
                                          </p:val>
                                        </p:tav>
                                        <p:tav tm="100000">
                                          <p:val>
                                            <p:strVal val="#ppt_h"/>
                                          </p:val>
                                        </p:tav>
                                      </p:tavLst>
                                    </p:anim>
                                    <p:animEffect transition="in" filter="fade">
                                      <p:cBhvr>
                                        <p:cTn id="26" dur="1000"/>
                                        <p:tgtEl>
                                          <p:spTgt spid="57"/>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0"/>
                                        </p:tgtEl>
                                        <p:attrNameLst>
                                          <p:attrName>style.visibility</p:attrName>
                                        </p:attrNameLst>
                                      </p:cBhvr>
                                      <p:to>
                                        <p:strVal val="visible"/>
                                      </p:to>
                                    </p:set>
                                    <p:animEffect transition="in" filter="fade">
                                      <p:cBhvr>
                                        <p:cTn id="31" dur="1000"/>
                                        <p:tgtEl>
                                          <p:spTgt spid="70"/>
                                        </p:tgtEl>
                                      </p:cBhvr>
                                    </p:animEffect>
                                    <p:anim calcmode="lin" valueType="num">
                                      <p:cBhvr>
                                        <p:cTn id="32" dur="1000" fill="hold"/>
                                        <p:tgtEl>
                                          <p:spTgt spid="70"/>
                                        </p:tgtEl>
                                        <p:attrNameLst>
                                          <p:attrName>ppt_x</p:attrName>
                                        </p:attrNameLst>
                                      </p:cBhvr>
                                      <p:tavLst>
                                        <p:tav tm="0">
                                          <p:val>
                                            <p:strVal val="#ppt_x"/>
                                          </p:val>
                                        </p:tav>
                                        <p:tav tm="100000">
                                          <p:val>
                                            <p:strVal val="#ppt_x"/>
                                          </p:val>
                                        </p:tav>
                                      </p:tavLst>
                                    </p:anim>
                                    <p:anim calcmode="lin" valueType="num">
                                      <p:cBhvr>
                                        <p:cTn id="33" dur="1000" fill="hold"/>
                                        <p:tgtEl>
                                          <p:spTgt spid="70"/>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animEffect transition="in" filter="fade">
                                      <p:cBhvr>
                                        <p:cTn id="36" dur="1000"/>
                                        <p:tgtEl>
                                          <p:spTgt spid="46"/>
                                        </p:tgtEl>
                                      </p:cBhvr>
                                    </p:animEffect>
                                    <p:anim calcmode="lin" valueType="num">
                                      <p:cBhvr>
                                        <p:cTn id="37" dur="1000" fill="hold"/>
                                        <p:tgtEl>
                                          <p:spTgt spid="46"/>
                                        </p:tgtEl>
                                        <p:attrNameLst>
                                          <p:attrName>ppt_x</p:attrName>
                                        </p:attrNameLst>
                                      </p:cBhvr>
                                      <p:tavLst>
                                        <p:tav tm="0">
                                          <p:val>
                                            <p:strVal val="#ppt_x"/>
                                          </p:val>
                                        </p:tav>
                                        <p:tav tm="100000">
                                          <p:val>
                                            <p:strVal val="#ppt_x"/>
                                          </p:val>
                                        </p:tav>
                                      </p:tavLst>
                                    </p:anim>
                                    <p:anim calcmode="lin" valueType="num">
                                      <p:cBhvr>
                                        <p:cTn id="38"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8"/>
                                        </p:tgtEl>
                                        <p:attrNameLst>
                                          <p:attrName>style.visibility</p:attrName>
                                        </p:attrNameLst>
                                      </p:cBhvr>
                                      <p:to>
                                        <p:strVal val="visible"/>
                                      </p:to>
                                    </p:set>
                                    <p:animEffect transition="in" filter="fade">
                                      <p:cBhvr>
                                        <p:cTn id="43" dur="1000"/>
                                        <p:tgtEl>
                                          <p:spTgt spid="78"/>
                                        </p:tgtEl>
                                      </p:cBhvr>
                                    </p:animEffect>
                                    <p:anim calcmode="lin" valueType="num">
                                      <p:cBhvr>
                                        <p:cTn id="44" dur="1000" fill="hold"/>
                                        <p:tgtEl>
                                          <p:spTgt spid="78"/>
                                        </p:tgtEl>
                                        <p:attrNameLst>
                                          <p:attrName>ppt_x</p:attrName>
                                        </p:attrNameLst>
                                      </p:cBhvr>
                                      <p:tavLst>
                                        <p:tav tm="0">
                                          <p:val>
                                            <p:strVal val="#ppt_x"/>
                                          </p:val>
                                        </p:tav>
                                        <p:tav tm="100000">
                                          <p:val>
                                            <p:strVal val="#ppt_x"/>
                                          </p:val>
                                        </p:tav>
                                      </p:tavLst>
                                    </p:anim>
                                    <p:anim calcmode="lin" valueType="num">
                                      <p:cBhvr>
                                        <p:cTn id="45" dur="1000" fill="hold"/>
                                        <p:tgtEl>
                                          <p:spTgt spid="78"/>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80"/>
                                        </p:tgtEl>
                                        <p:attrNameLst>
                                          <p:attrName>style.visibility</p:attrName>
                                        </p:attrNameLst>
                                      </p:cBhvr>
                                      <p:to>
                                        <p:strVal val="visible"/>
                                      </p:to>
                                    </p:set>
                                    <p:animEffect transition="in" filter="fade">
                                      <p:cBhvr>
                                        <p:cTn id="48" dur="1000"/>
                                        <p:tgtEl>
                                          <p:spTgt spid="80"/>
                                        </p:tgtEl>
                                      </p:cBhvr>
                                    </p:animEffect>
                                    <p:anim calcmode="lin" valueType="num">
                                      <p:cBhvr>
                                        <p:cTn id="49" dur="1000" fill="hold"/>
                                        <p:tgtEl>
                                          <p:spTgt spid="80"/>
                                        </p:tgtEl>
                                        <p:attrNameLst>
                                          <p:attrName>ppt_x</p:attrName>
                                        </p:attrNameLst>
                                      </p:cBhvr>
                                      <p:tavLst>
                                        <p:tav tm="0">
                                          <p:val>
                                            <p:strVal val="#ppt_x"/>
                                          </p:val>
                                        </p:tav>
                                        <p:tav tm="100000">
                                          <p:val>
                                            <p:strVal val="#ppt_x"/>
                                          </p:val>
                                        </p:tav>
                                      </p:tavLst>
                                    </p:anim>
                                    <p:anim calcmode="lin" valueType="num">
                                      <p:cBhvr>
                                        <p:cTn id="50" dur="1000" fill="hold"/>
                                        <p:tgtEl>
                                          <p:spTgt spid="80"/>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nodeType="clickEffect">
                                  <p:stCondLst>
                                    <p:cond delay="0"/>
                                  </p:stCondLst>
                                  <p:childTnLst>
                                    <p:set>
                                      <p:cBhvr>
                                        <p:cTn id="54" dur="1" fill="hold">
                                          <p:stCondLst>
                                            <p:cond delay="0"/>
                                          </p:stCondLst>
                                        </p:cTn>
                                        <p:tgtEl>
                                          <p:spTgt spid="63"/>
                                        </p:tgtEl>
                                        <p:attrNameLst>
                                          <p:attrName>style.visibility</p:attrName>
                                        </p:attrNameLst>
                                      </p:cBhvr>
                                      <p:to>
                                        <p:strVal val="visible"/>
                                      </p:to>
                                    </p:set>
                                    <p:anim calcmode="lin" valueType="num">
                                      <p:cBhvr>
                                        <p:cTn id="55" dur="1000" fill="hold"/>
                                        <p:tgtEl>
                                          <p:spTgt spid="63"/>
                                        </p:tgtEl>
                                        <p:attrNameLst>
                                          <p:attrName>ppt_w</p:attrName>
                                        </p:attrNameLst>
                                      </p:cBhvr>
                                      <p:tavLst>
                                        <p:tav tm="0">
                                          <p:val>
                                            <p:strVal val="#ppt_w*0.70"/>
                                          </p:val>
                                        </p:tav>
                                        <p:tav tm="100000">
                                          <p:val>
                                            <p:strVal val="#ppt_w"/>
                                          </p:val>
                                        </p:tav>
                                      </p:tavLst>
                                    </p:anim>
                                    <p:anim calcmode="lin" valueType="num">
                                      <p:cBhvr>
                                        <p:cTn id="56" dur="1000" fill="hold"/>
                                        <p:tgtEl>
                                          <p:spTgt spid="63"/>
                                        </p:tgtEl>
                                        <p:attrNameLst>
                                          <p:attrName>ppt_h</p:attrName>
                                        </p:attrNameLst>
                                      </p:cBhvr>
                                      <p:tavLst>
                                        <p:tav tm="0">
                                          <p:val>
                                            <p:strVal val="#ppt_h"/>
                                          </p:val>
                                        </p:tav>
                                        <p:tav tm="100000">
                                          <p:val>
                                            <p:strVal val="#ppt_h"/>
                                          </p:val>
                                        </p:tav>
                                      </p:tavLst>
                                    </p:anim>
                                    <p:animEffect transition="in" filter="fade">
                                      <p:cBhvr>
                                        <p:cTn id="57" dur="1000"/>
                                        <p:tgtEl>
                                          <p:spTgt spid="63"/>
                                        </p:tgtEl>
                                      </p:cBhvr>
                                    </p:animEffect>
                                  </p:childTnLst>
                                </p:cTn>
                              </p:par>
                              <p:par>
                                <p:cTn id="58" presetID="55" presetClass="entr" presetSubtype="0" fill="hold" grpId="0" nodeType="withEffect">
                                  <p:stCondLst>
                                    <p:cond delay="0"/>
                                  </p:stCondLst>
                                  <p:childTnLst>
                                    <p:set>
                                      <p:cBhvr>
                                        <p:cTn id="59" dur="1" fill="hold">
                                          <p:stCondLst>
                                            <p:cond delay="0"/>
                                          </p:stCondLst>
                                        </p:cTn>
                                        <p:tgtEl>
                                          <p:spTgt spid="58"/>
                                        </p:tgtEl>
                                        <p:attrNameLst>
                                          <p:attrName>style.visibility</p:attrName>
                                        </p:attrNameLst>
                                      </p:cBhvr>
                                      <p:to>
                                        <p:strVal val="visible"/>
                                      </p:to>
                                    </p:set>
                                    <p:anim calcmode="lin" valueType="num">
                                      <p:cBhvr>
                                        <p:cTn id="60" dur="1000" fill="hold"/>
                                        <p:tgtEl>
                                          <p:spTgt spid="58"/>
                                        </p:tgtEl>
                                        <p:attrNameLst>
                                          <p:attrName>ppt_w</p:attrName>
                                        </p:attrNameLst>
                                      </p:cBhvr>
                                      <p:tavLst>
                                        <p:tav tm="0">
                                          <p:val>
                                            <p:strVal val="#ppt_w*0.70"/>
                                          </p:val>
                                        </p:tav>
                                        <p:tav tm="100000">
                                          <p:val>
                                            <p:strVal val="#ppt_w"/>
                                          </p:val>
                                        </p:tav>
                                      </p:tavLst>
                                    </p:anim>
                                    <p:anim calcmode="lin" valueType="num">
                                      <p:cBhvr>
                                        <p:cTn id="61" dur="1000" fill="hold"/>
                                        <p:tgtEl>
                                          <p:spTgt spid="58"/>
                                        </p:tgtEl>
                                        <p:attrNameLst>
                                          <p:attrName>ppt_h</p:attrName>
                                        </p:attrNameLst>
                                      </p:cBhvr>
                                      <p:tavLst>
                                        <p:tav tm="0">
                                          <p:val>
                                            <p:strVal val="#ppt_h"/>
                                          </p:val>
                                        </p:tav>
                                        <p:tav tm="100000">
                                          <p:val>
                                            <p:strVal val="#ppt_h"/>
                                          </p:val>
                                        </p:tav>
                                      </p:tavLst>
                                    </p:anim>
                                    <p:animEffect transition="in" filter="fade">
                                      <p:cBhvr>
                                        <p:cTn id="62" dur="1000"/>
                                        <p:tgtEl>
                                          <p:spTgt spid="58"/>
                                        </p:tgtEl>
                                      </p:cBhvr>
                                    </p:animEffect>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50"/>
                                        </p:tgtEl>
                                        <p:attrNameLst>
                                          <p:attrName>style.visibility</p:attrName>
                                        </p:attrNameLst>
                                      </p:cBhvr>
                                      <p:to>
                                        <p:strVal val="visible"/>
                                      </p:to>
                                    </p:set>
                                    <p:animEffect transition="in" filter="fade">
                                      <p:cBhvr>
                                        <p:cTn id="67" dur="1000"/>
                                        <p:tgtEl>
                                          <p:spTgt spid="50"/>
                                        </p:tgtEl>
                                      </p:cBhvr>
                                    </p:animEffect>
                                    <p:anim calcmode="lin" valueType="num">
                                      <p:cBhvr>
                                        <p:cTn id="68" dur="1000" fill="hold"/>
                                        <p:tgtEl>
                                          <p:spTgt spid="50"/>
                                        </p:tgtEl>
                                        <p:attrNameLst>
                                          <p:attrName>ppt_x</p:attrName>
                                        </p:attrNameLst>
                                      </p:cBhvr>
                                      <p:tavLst>
                                        <p:tav tm="0">
                                          <p:val>
                                            <p:strVal val="#ppt_x"/>
                                          </p:val>
                                        </p:tav>
                                        <p:tav tm="100000">
                                          <p:val>
                                            <p:strVal val="#ppt_x"/>
                                          </p:val>
                                        </p:tav>
                                      </p:tavLst>
                                    </p:anim>
                                    <p:anim calcmode="lin" valueType="num">
                                      <p:cBhvr>
                                        <p:cTn id="69" dur="1000" fill="hold"/>
                                        <p:tgtEl>
                                          <p:spTgt spid="50"/>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9"/>
                                        </p:tgtEl>
                                        <p:attrNameLst>
                                          <p:attrName>style.visibility</p:attrName>
                                        </p:attrNameLst>
                                      </p:cBhvr>
                                      <p:to>
                                        <p:strVal val="visible"/>
                                      </p:to>
                                    </p:set>
                                    <p:animEffect transition="in" filter="fade">
                                      <p:cBhvr>
                                        <p:cTn id="72" dur="1000"/>
                                        <p:tgtEl>
                                          <p:spTgt spid="49"/>
                                        </p:tgtEl>
                                      </p:cBhvr>
                                    </p:animEffect>
                                    <p:anim calcmode="lin" valueType="num">
                                      <p:cBhvr>
                                        <p:cTn id="73" dur="1000" fill="hold"/>
                                        <p:tgtEl>
                                          <p:spTgt spid="49"/>
                                        </p:tgtEl>
                                        <p:attrNameLst>
                                          <p:attrName>ppt_x</p:attrName>
                                        </p:attrNameLst>
                                      </p:cBhvr>
                                      <p:tavLst>
                                        <p:tav tm="0">
                                          <p:val>
                                            <p:strVal val="#ppt_x"/>
                                          </p:val>
                                        </p:tav>
                                        <p:tav tm="100000">
                                          <p:val>
                                            <p:strVal val="#ppt_x"/>
                                          </p:val>
                                        </p:tav>
                                      </p:tavLst>
                                    </p:anim>
                                    <p:anim calcmode="lin" valueType="num">
                                      <p:cBhvr>
                                        <p:cTn id="74"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9" grpId="0" animBg="1"/>
      <p:bldP spid="44" grpId="0" animBg="1"/>
      <p:bldP spid="57" grpId="0" animBg="1"/>
      <p:bldP spid="58" grpId="0" animBg="1"/>
      <p:bldP spid="8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p:cNvSpPr/>
          <p:nvPr/>
        </p:nvSpPr>
        <p:spPr>
          <a:xfrm>
            <a:off x="304800" y="381000"/>
            <a:ext cx="8534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p:cNvSpPr txBox="1"/>
          <p:nvPr/>
        </p:nvSpPr>
        <p:spPr>
          <a:xfrm>
            <a:off x="152400" y="5757446"/>
            <a:ext cx="4343400" cy="769441"/>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200" b="1" dirty="0"/>
              <a:t>Esophageal manometry</a:t>
            </a:r>
          </a:p>
          <a:p>
            <a:pPr algn="ctr"/>
            <a:r>
              <a:rPr lang="en-GB" sz="2200" b="1" dirty="0"/>
              <a:t>Barium Swallow</a:t>
            </a:r>
          </a:p>
        </p:txBody>
      </p:sp>
      <p:cxnSp>
        <p:nvCxnSpPr>
          <p:cNvPr id="42" name="Straight Arrow Connector 41"/>
          <p:cNvCxnSpPr/>
          <p:nvPr/>
        </p:nvCxnSpPr>
        <p:spPr>
          <a:xfrm>
            <a:off x="5562600" y="3048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3" name="TextBox 42"/>
          <p:cNvSpPr txBox="1"/>
          <p:nvPr/>
        </p:nvSpPr>
        <p:spPr>
          <a:xfrm>
            <a:off x="6019800" y="6400800"/>
            <a:ext cx="1676400" cy="360000"/>
          </a:xfrm>
          <a:prstGeom prst="rect">
            <a:avLst/>
          </a:prstGeom>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GB" sz="2200" b="1" dirty="0"/>
              <a:t>CT - EUS </a:t>
            </a:r>
          </a:p>
        </p:txBody>
      </p:sp>
      <p:cxnSp>
        <p:nvCxnSpPr>
          <p:cNvPr id="48" name="Straight Arrow Connector 47"/>
          <p:cNvCxnSpPr/>
          <p:nvPr/>
        </p:nvCxnSpPr>
        <p:spPr>
          <a:xfrm>
            <a:off x="3352800" y="6858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0" name="Straight Arrow Connector 49"/>
          <p:cNvCxnSpPr/>
          <p:nvPr/>
        </p:nvCxnSpPr>
        <p:spPr>
          <a:xfrm>
            <a:off x="5791200" y="6858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1" name="Rectangle 50"/>
          <p:cNvSpPr/>
          <p:nvPr/>
        </p:nvSpPr>
        <p:spPr>
          <a:xfrm>
            <a:off x="4724400" y="1828800"/>
            <a:ext cx="4038600" cy="381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200" b="1" dirty="0"/>
              <a:t>Structural Abnormality</a:t>
            </a:r>
          </a:p>
        </p:txBody>
      </p:sp>
      <p:cxnSp>
        <p:nvCxnSpPr>
          <p:cNvPr id="52" name="Straight Arrow Connector 51"/>
          <p:cNvCxnSpPr/>
          <p:nvPr/>
        </p:nvCxnSpPr>
        <p:spPr>
          <a:xfrm>
            <a:off x="6781800" y="1536600"/>
            <a:ext cx="0" cy="216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4" name="TextBox 43"/>
          <p:cNvSpPr txBox="1"/>
          <p:nvPr/>
        </p:nvSpPr>
        <p:spPr>
          <a:xfrm>
            <a:off x="2933700" y="152400"/>
            <a:ext cx="3276600" cy="461665"/>
          </a:xfrm>
          <a:prstGeom prst="rect">
            <a:avLst/>
          </a:prstGeom>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en-GB" sz="2400" b="1" dirty="0"/>
              <a:t>Esophageal Dysphagia</a:t>
            </a:r>
          </a:p>
        </p:txBody>
      </p:sp>
      <p:sp>
        <p:nvSpPr>
          <p:cNvPr id="55" name="TextBox 54"/>
          <p:cNvSpPr txBox="1"/>
          <p:nvPr/>
        </p:nvSpPr>
        <p:spPr>
          <a:xfrm>
            <a:off x="4724400" y="986135"/>
            <a:ext cx="4038600" cy="43088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GB" sz="2200" b="1" dirty="0"/>
              <a:t>Solid only</a:t>
            </a:r>
          </a:p>
        </p:txBody>
      </p:sp>
      <p:sp>
        <p:nvSpPr>
          <p:cNvPr id="56" name="TextBox 55"/>
          <p:cNvSpPr txBox="1"/>
          <p:nvPr/>
        </p:nvSpPr>
        <p:spPr>
          <a:xfrm>
            <a:off x="381000" y="990600"/>
            <a:ext cx="4038600" cy="43088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GB" sz="2200" b="1" dirty="0"/>
              <a:t>Solid &amp; liquid</a:t>
            </a:r>
          </a:p>
        </p:txBody>
      </p:sp>
      <p:cxnSp>
        <p:nvCxnSpPr>
          <p:cNvPr id="57" name="Straight Arrow Connector 56"/>
          <p:cNvCxnSpPr/>
          <p:nvPr/>
        </p:nvCxnSpPr>
        <p:spPr>
          <a:xfrm>
            <a:off x="2362200" y="1524000"/>
            <a:ext cx="0" cy="216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58" name="Rectangle 57"/>
          <p:cNvSpPr/>
          <p:nvPr/>
        </p:nvSpPr>
        <p:spPr>
          <a:xfrm>
            <a:off x="381000" y="1828800"/>
            <a:ext cx="3962400" cy="381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200" b="1" dirty="0"/>
              <a:t>Motility problem</a:t>
            </a:r>
          </a:p>
        </p:txBody>
      </p:sp>
      <p:sp>
        <p:nvSpPr>
          <p:cNvPr id="60" name="Rectangle 59"/>
          <p:cNvSpPr/>
          <p:nvPr/>
        </p:nvSpPr>
        <p:spPr>
          <a:xfrm>
            <a:off x="6629400" y="2590800"/>
            <a:ext cx="22860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200" b="1" dirty="0"/>
              <a:t>Progressive</a:t>
            </a:r>
          </a:p>
        </p:txBody>
      </p:sp>
      <p:sp>
        <p:nvSpPr>
          <p:cNvPr id="61" name="Rectangle 60"/>
          <p:cNvSpPr/>
          <p:nvPr/>
        </p:nvSpPr>
        <p:spPr>
          <a:xfrm>
            <a:off x="4724400" y="2590800"/>
            <a:ext cx="16764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200" b="1" dirty="0"/>
              <a:t>Intermittent</a:t>
            </a:r>
          </a:p>
        </p:txBody>
      </p:sp>
      <p:sp>
        <p:nvSpPr>
          <p:cNvPr id="62" name="Rectangle 61"/>
          <p:cNvSpPr/>
          <p:nvPr/>
        </p:nvSpPr>
        <p:spPr>
          <a:xfrm>
            <a:off x="381000" y="2590800"/>
            <a:ext cx="22098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200" b="1" dirty="0"/>
              <a:t>Progressive</a:t>
            </a:r>
          </a:p>
        </p:txBody>
      </p:sp>
      <p:sp>
        <p:nvSpPr>
          <p:cNvPr id="63" name="Rectangle 62"/>
          <p:cNvSpPr/>
          <p:nvPr/>
        </p:nvSpPr>
        <p:spPr>
          <a:xfrm>
            <a:off x="2743200" y="2590800"/>
            <a:ext cx="1676400" cy="3810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200" b="1" dirty="0"/>
              <a:t>Intermittent</a:t>
            </a:r>
          </a:p>
        </p:txBody>
      </p:sp>
      <p:sp>
        <p:nvSpPr>
          <p:cNvPr id="64" name="Rectangle 63"/>
          <p:cNvSpPr/>
          <p:nvPr/>
        </p:nvSpPr>
        <p:spPr>
          <a:xfrm>
            <a:off x="7451104" y="3354548"/>
            <a:ext cx="1556992"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200" b="1" dirty="0"/>
              <a:t>&amp; &gt; 50 year Weight loss</a:t>
            </a:r>
          </a:p>
        </p:txBody>
      </p:sp>
      <p:sp>
        <p:nvSpPr>
          <p:cNvPr id="65" name="Rectangle 64"/>
          <p:cNvSpPr/>
          <p:nvPr/>
        </p:nvSpPr>
        <p:spPr>
          <a:xfrm>
            <a:off x="6553200" y="3352800"/>
            <a:ext cx="828000"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200" b="1" dirty="0"/>
              <a:t>&amp; Acid</a:t>
            </a:r>
          </a:p>
        </p:txBody>
      </p:sp>
      <p:sp>
        <p:nvSpPr>
          <p:cNvPr id="66" name="Rectangle 65"/>
          <p:cNvSpPr/>
          <p:nvPr/>
        </p:nvSpPr>
        <p:spPr>
          <a:xfrm>
            <a:off x="6553200" y="4572000"/>
            <a:ext cx="838200" cy="79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200" b="1" dirty="0"/>
              <a:t>GERD</a:t>
            </a:r>
          </a:p>
        </p:txBody>
      </p:sp>
      <p:sp>
        <p:nvSpPr>
          <p:cNvPr id="67" name="Rectangle 66"/>
          <p:cNvSpPr/>
          <p:nvPr/>
        </p:nvSpPr>
        <p:spPr>
          <a:xfrm>
            <a:off x="7620000" y="4572000"/>
            <a:ext cx="1295400" cy="79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200" b="1" dirty="0"/>
              <a:t>Cancer</a:t>
            </a:r>
          </a:p>
        </p:txBody>
      </p:sp>
      <p:sp>
        <p:nvSpPr>
          <p:cNvPr id="68" name="Rectangle 67"/>
          <p:cNvSpPr/>
          <p:nvPr/>
        </p:nvSpPr>
        <p:spPr>
          <a:xfrm>
            <a:off x="4744800" y="3352800"/>
            <a:ext cx="1656000" cy="9906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100" b="1" dirty="0"/>
              <a:t>Ring Eosinophilic esophagitis</a:t>
            </a:r>
          </a:p>
        </p:txBody>
      </p:sp>
      <p:cxnSp>
        <p:nvCxnSpPr>
          <p:cNvPr id="69" name="Straight Arrow Connector 68"/>
          <p:cNvCxnSpPr/>
          <p:nvPr/>
        </p:nvCxnSpPr>
        <p:spPr>
          <a:xfrm>
            <a:off x="7010400" y="3048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0" name="Straight Arrow Connector 69"/>
          <p:cNvCxnSpPr/>
          <p:nvPr/>
        </p:nvCxnSpPr>
        <p:spPr>
          <a:xfrm>
            <a:off x="8229600" y="3048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1" name="Straight Arrow Connector 70"/>
          <p:cNvCxnSpPr/>
          <p:nvPr/>
        </p:nvCxnSpPr>
        <p:spPr>
          <a:xfrm>
            <a:off x="7010400" y="4267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2" name="Straight Arrow Connector 71"/>
          <p:cNvCxnSpPr/>
          <p:nvPr/>
        </p:nvCxnSpPr>
        <p:spPr>
          <a:xfrm>
            <a:off x="8229600" y="4267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73" name="Rectangle 72"/>
          <p:cNvSpPr/>
          <p:nvPr/>
        </p:nvSpPr>
        <p:spPr>
          <a:xfrm>
            <a:off x="4648200" y="5715000"/>
            <a:ext cx="43434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200" b="1" dirty="0"/>
              <a:t>Upper GI endoscopy</a:t>
            </a:r>
          </a:p>
        </p:txBody>
      </p:sp>
      <p:cxnSp>
        <p:nvCxnSpPr>
          <p:cNvPr id="74" name="Straight Arrow Connector 73"/>
          <p:cNvCxnSpPr/>
          <p:nvPr/>
        </p:nvCxnSpPr>
        <p:spPr>
          <a:xfrm>
            <a:off x="8229600" y="5410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5" name="Straight Arrow Connector 74"/>
          <p:cNvCxnSpPr/>
          <p:nvPr/>
        </p:nvCxnSpPr>
        <p:spPr>
          <a:xfrm>
            <a:off x="7010400" y="5410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6" name="Straight Arrow Connector 75"/>
          <p:cNvCxnSpPr/>
          <p:nvPr/>
        </p:nvCxnSpPr>
        <p:spPr>
          <a:xfrm>
            <a:off x="6858000" y="6096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7" name="Straight Arrow Connector 76"/>
          <p:cNvCxnSpPr/>
          <p:nvPr/>
        </p:nvCxnSpPr>
        <p:spPr>
          <a:xfrm>
            <a:off x="5638800" y="2286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8" name="Straight Arrow Connector 77"/>
          <p:cNvCxnSpPr/>
          <p:nvPr/>
        </p:nvCxnSpPr>
        <p:spPr>
          <a:xfrm>
            <a:off x="7696200" y="2286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79" name="Straight Arrow Connector 78"/>
          <p:cNvCxnSpPr/>
          <p:nvPr/>
        </p:nvCxnSpPr>
        <p:spPr>
          <a:xfrm>
            <a:off x="5562600" y="4495800"/>
            <a:ext cx="0" cy="1143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2" name="Rectangle 81"/>
          <p:cNvSpPr/>
          <p:nvPr/>
        </p:nvSpPr>
        <p:spPr>
          <a:xfrm>
            <a:off x="1839000" y="3352800"/>
            <a:ext cx="828000"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200" b="1" dirty="0"/>
              <a:t>&amp; Acid</a:t>
            </a:r>
          </a:p>
        </p:txBody>
      </p:sp>
      <p:cxnSp>
        <p:nvCxnSpPr>
          <p:cNvPr id="83" name="Straight Arrow Connector 82"/>
          <p:cNvCxnSpPr/>
          <p:nvPr/>
        </p:nvCxnSpPr>
        <p:spPr>
          <a:xfrm>
            <a:off x="2143800" y="3048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4" name="Rectangle 83"/>
          <p:cNvSpPr/>
          <p:nvPr/>
        </p:nvSpPr>
        <p:spPr>
          <a:xfrm>
            <a:off x="24600" y="3352800"/>
            <a:ext cx="1728000"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000" b="1" dirty="0"/>
              <a:t>&amp; Regurgitation</a:t>
            </a:r>
          </a:p>
        </p:txBody>
      </p:sp>
      <p:cxnSp>
        <p:nvCxnSpPr>
          <p:cNvPr id="85" name="Straight Arrow Connector 84"/>
          <p:cNvCxnSpPr/>
          <p:nvPr/>
        </p:nvCxnSpPr>
        <p:spPr>
          <a:xfrm>
            <a:off x="762000" y="3048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86" name="Rectangle 85"/>
          <p:cNvSpPr/>
          <p:nvPr/>
        </p:nvSpPr>
        <p:spPr>
          <a:xfrm>
            <a:off x="2829600" y="3352800"/>
            <a:ext cx="1513800" cy="8382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200" b="1" dirty="0"/>
              <a:t>&amp; Chest pain</a:t>
            </a:r>
          </a:p>
        </p:txBody>
      </p:sp>
      <p:sp>
        <p:nvSpPr>
          <p:cNvPr id="87" name="Rectangle 86"/>
          <p:cNvSpPr/>
          <p:nvPr/>
        </p:nvSpPr>
        <p:spPr>
          <a:xfrm>
            <a:off x="76200" y="4542000"/>
            <a:ext cx="1295400" cy="79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200" b="1" dirty="0"/>
              <a:t>Achalasia</a:t>
            </a:r>
          </a:p>
        </p:txBody>
      </p:sp>
      <p:cxnSp>
        <p:nvCxnSpPr>
          <p:cNvPr id="88" name="Straight Arrow Connector 87"/>
          <p:cNvCxnSpPr/>
          <p:nvPr/>
        </p:nvCxnSpPr>
        <p:spPr>
          <a:xfrm>
            <a:off x="685800" y="4237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3" name="Rectangle 92"/>
          <p:cNvSpPr/>
          <p:nvPr/>
        </p:nvSpPr>
        <p:spPr>
          <a:xfrm>
            <a:off x="1447800" y="4542000"/>
            <a:ext cx="1600200" cy="79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100" b="1" dirty="0"/>
              <a:t>Scleroderma</a:t>
            </a:r>
          </a:p>
        </p:txBody>
      </p:sp>
      <p:cxnSp>
        <p:nvCxnSpPr>
          <p:cNvPr id="94" name="Straight Arrow Connector 93"/>
          <p:cNvCxnSpPr/>
          <p:nvPr/>
        </p:nvCxnSpPr>
        <p:spPr>
          <a:xfrm>
            <a:off x="2286000" y="4237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5" name="Rectangle 94"/>
          <p:cNvSpPr/>
          <p:nvPr/>
        </p:nvSpPr>
        <p:spPr>
          <a:xfrm>
            <a:off x="3124200" y="4542000"/>
            <a:ext cx="1600200" cy="7920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100" b="1" dirty="0"/>
              <a:t>Esophageal spasm</a:t>
            </a:r>
          </a:p>
        </p:txBody>
      </p:sp>
      <p:cxnSp>
        <p:nvCxnSpPr>
          <p:cNvPr id="96" name="Straight Arrow Connector 95"/>
          <p:cNvCxnSpPr/>
          <p:nvPr/>
        </p:nvCxnSpPr>
        <p:spPr>
          <a:xfrm>
            <a:off x="3810000" y="4267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8" name="Straight Arrow Connector 97"/>
          <p:cNvCxnSpPr/>
          <p:nvPr/>
        </p:nvCxnSpPr>
        <p:spPr>
          <a:xfrm>
            <a:off x="2286000" y="5410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9" name="Straight Arrow Connector 98"/>
          <p:cNvCxnSpPr/>
          <p:nvPr/>
        </p:nvCxnSpPr>
        <p:spPr>
          <a:xfrm>
            <a:off x="685800" y="5410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0" name="Straight Arrow Connector 99"/>
          <p:cNvCxnSpPr/>
          <p:nvPr/>
        </p:nvCxnSpPr>
        <p:spPr>
          <a:xfrm>
            <a:off x="3886200" y="5410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1" name="Straight Arrow Connector 100"/>
          <p:cNvCxnSpPr/>
          <p:nvPr/>
        </p:nvCxnSpPr>
        <p:spPr>
          <a:xfrm>
            <a:off x="1524000" y="2286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2" name="Straight Arrow Connector 101"/>
          <p:cNvCxnSpPr/>
          <p:nvPr/>
        </p:nvCxnSpPr>
        <p:spPr>
          <a:xfrm>
            <a:off x="3657600" y="2286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03" name="Straight Arrow Connector 102"/>
          <p:cNvCxnSpPr/>
          <p:nvPr/>
        </p:nvCxnSpPr>
        <p:spPr>
          <a:xfrm>
            <a:off x="3657600" y="30480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Date Placeholder 1">
            <a:extLst>
              <a:ext uri="{FF2B5EF4-FFF2-40B4-BE49-F238E27FC236}">
                <a16:creationId xmlns="" xmlns:a16="http://schemas.microsoft.com/office/drawing/2014/main" id="{89E55335-1652-4AC6-A84C-9576EBDB4044}"/>
              </a:ext>
            </a:extLst>
          </p:cNvPr>
          <p:cNvSpPr>
            <a:spLocks noGrp="1"/>
          </p:cNvSpPr>
          <p:nvPr>
            <p:ph type="dt" sz="half" idx="10"/>
          </p:nvPr>
        </p:nvSpPr>
        <p:spPr>
          <a:xfrm>
            <a:off x="457200" y="6569075"/>
            <a:ext cx="2133600" cy="365125"/>
          </a:xfrm>
        </p:spPr>
        <p:txBody>
          <a:bodyPr/>
          <a:lstStyle/>
          <a:p>
            <a:r>
              <a:rPr lang="en-US" dirty="0"/>
              <a:t>6/3/2020</a:t>
            </a:r>
          </a:p>
        </p:txBody>
      </p:sp>
      <p:sp>
        <p:nvSpPr>
          <p:cNvPr id="3" name="Footer Placeholder 2">
            <a:extLst>
              <a:ext uri="{FF2B5EF4-FFF2-40B4-BE49-F238E27FC236}">
                <a16:creationId xmlns="" xmlns:a16="http://schemas.microsoft.com/office/drawing/2014/main" id="{6A131770-1969-4833-9F51-E3CB7258F8C4}"/>
              </a:ext>
            </a:extLst>
          </p:cNvPr>
          <p:cNvSpPr>
            <a:spLocks noGrp="1"/>
          </p:cNvSpPr>
          <p:nvPr>
            <p:ph type="ftr" sz="quarter" idx="11"/>
          </p:nvPr>
        </p:nvSpPr>
        <p:spPr>
          <a:xfrm>
            <a:off x="3124200" y="6569075"/>
            <a:ext cx="2895600" cy="365125"/>
          </a:xfrm>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3A4F046E-9B40-46D5-8133-7E6E5A9FF463}"/>
              </a:ext>
            </a:extLst>
          </p:cNvPr>
          <p:cNvSpPr>
            <a:spLocks noGrp="1"/>
          </p:cNvSpPr>
          <p:nvPr>
            <p:ph type="sldNum" sz="quarter" idx="12"/>
          </p:nvPr>
        </p:nvSpPr>
        <p:spPr>
          <a:xfrm>
            <a:off x="6553200" y="6569075"/>
            <a:ext cx="2133600" cy="365125"/>
          </a:xfrm>
        </p:spPr>
        <p:txBody>
          <a:bodyPr/>
          <a:lstStyle/>
          <a:p>
            <a:fld id="{3D0A3EC9-E8BA-4062-809F-C0D16F9877FA}" type="slidenum">
              <a:rPr lang="en-US" smtClean="0"/>
              <a:pPr/>
              <a:t>16</a:t>
            </a:fld>
            <a:endParaRPr lang="en-US" dirty="0"/>
          </a:p>
        </p:txBody>
      </p:sp>
    </p:spTree>
    <p:custDataLst>
      <p:tags r:id="rId1"/>
    </p:custDataLst>
    <p:extLst>
      <p:ext uri="{BB962C8B-B14F-4D97-AF65-F5344CB8AC3E}">
        <p14:creationId xmlns:p14="http://schemas.microsoft.com/office/powerpoint/2010/main" val="640592575"/>
      </p:ext>
    </p:ext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animEffect transition="in" filter="fade">
                                      <p:cBhvr>
                                        <p:cTn id="19" dur="1000"/>
                                        <p:tgtEl>
                                          <p:spTgt spid="50"/>
                                        </p:tgtEl>
                                      </p:cBhvr>
                                    </p:animEffect>
                                    <p:anim calcmode="lin" valueType="num">
                                      <p:cBhvr>
                                        <p:cTn id="20" dur="1000" fill="hold"/>
                                        <p:tgtEl>
                                          <p:spTgt spid="50"/>
                                        </p:tgtEl>
                                        <p:attrNameLst>
                                          <p:attrName>ppt_x</p:attrName>
                                        </p:attrNameLst>
                                      </p:cBhvr>
                                      <p:tavLst>
                                        <p:tav tm="0">
                                          <p:val>
                                            <p:strVal val="#ppt_x"/>
                                          </p:val>
                                        </p:tav>
                                        <p:tav tm="100000">
                                          <p:val>
                                            <p:strVal val="#ppt_x"/>
                                          </p:val>
                                        </p:tav>
                                      </p:tavLst>
                                    </p:anim>
                                    <p:anim calcmode="lin" valueType="num">
                                      <p:cBhvr>
                                        <p:cTn id="21" dur="1000" fill="hold"/>
                                        <p:tgtEl>
                                          <p:spTgt spid="50"/>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
                                        </p:tgtEl>
                                        <p:attrNameLst>
                                          <p:attrName>style.visibility</p:attrName>
                                        </p:attrNameLst>
                                      </p:cBhvr>
                                      <p:to>
                                        <p:strVal val="visible"/>
                                      </p:to>
                                    </p:set>
                                    <p:animEffect transition="in" filter="fade">
                                      <p:cBhvr>
                                        <p:cTn id="24" dur="1000"/>
                                        <p:tgtEl>
                                          <p:spTgt spid="55"/>
                                        </p:tgtEl>
                                      </p:cBhvr>
                                    </p:animEffect>
                                    <p:anim calcmode="lin" valueType="num">
                                      <p:cBhvr>
                                        <p:cTn id="25" dur="1000" fill="hold"/>
                                        <p:tgtEl>
                                          <p:spTgt spid="55"/>
                                        </p:tgtEl>
                                        <p:attrNameLst>
                                          <p:attrName>ppt_x</p:attrName>
                                        </p:attrNameLst>
                                      </p:cBhvr>
                                      <p:tavLst>
                                        <p:tav tm="0">
                                          <p:val>
                                            <p:strVal val="#ppt_x"/>
                                          </p:val>
                                        </p:tav>
                                        <p:tav tm="100000">
                                          <p:val>
                                            <p:strVal val="#ppt_x"/>
                                          </p:val>
                                        </p:tav>
                                      </p:tavLst>
                                    </p:anim>
                                    <p:anim calcmode="lin" valueType="num">
                                      <p:cBhvr>
                                        <p:cTn id="26"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7"/>
                                        </p:tgtEl>
                                        <p:attrNameLst>
                                          <p:attrName>style.visibility</p:attrName>
                                        </p:attrNameLst>
                                      </p:cBhvr>
                                      <p:to>
                                        <p:strVal val="visible"/>
                                      </p:to>
                                    </p:set>
                                    <p:animEffect transition="in" filter="fade">
                                      <p:cBhvr>
                                        <p:cTn id="31" dur="1000"/>
                                        <p:tgtEl>
                                          <p:spTgt spid="57"/>
                                        </p:tgtEl>
                                      </p:cBhvr>
                                    </p:animEffect>
                                    <p:anim calcmode="lin" valueType="num">
                                      <p:cBhvr>
                                        <p:cTn id="32" dur="1000" fill="hold"/>
                                        <p:tgtEl>
                                          <p:spTgt spid="57"/>
                                        </p:tgtEl>
                                        <p:attrNameLst>
                                          <p:attrName>ppt_x</p:attrName>
                                        </p:attrNameLst>
                                      </p:cBhvr>
                                      <p:tavLst>
                                        <p:tav tm="0">
                                          <p:val>
                                            <p:strVal val="#ppt_x"/>
                                          </p:val>
                                        </p:tav>
                                        <p:tav tm="100000">
                                          <p:val>
                                            <p:strVal val="#ppt_x"/>
                                          </p:val>
                                        </p:tav>
                                      </p:tavLst>
                                    </p:anim>
                                    <p:anim calcmode="lin" valueType="num">
                                      <p:cBhvr>
                                        <p:cTn id="33" dur="1000" fill="hold"/>
                                        <p:tgtEl>
                                          <p:spTgt spid="57"/>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8"/>
                                        </p:tgtEl>
                                        <p:attrNameLst>
                                          <p:attrName>style.visibility</p:attrName>
                                        </p:attrNameLst>
                                      </p:cBhvr>
                                      <p:to>
                                        <p:strVal val="visible"/>
                                      </p:to>
                                    </p:set>
                                    <p:animEffect transition="in" filter="fade">
                                      <p:cBhvr>
                                        <p:cTn id="36" dur="1000"/>
                                        <p:tgtEl>
                                          <p:spTgt spid="58"/>
                                        </p:tgtEl>
                                      </p:cBhvr>
                                    </p:animEffect>
                                    <p:anim calcmode="lin" valueType="num">
                                      <p:cBhvr>
                                        <p:cTn id="37" dur="1000" fill="hold"/>
                                        <p:tgtEl>
                                          <p:spTgt spid="58"/>
                                        </p:tgtEl>
                                        <p:attrNameLst>
                                          <p:attrName>ppt_x</p:attrName>
                                        </p:attrNameLst>
                                      </p:cBhvr>
                                      <p:tavLst>
                                        <p:tav tm="0">
                                          <p:val>
                                            <p:strVal val="#ppt_x"/>
                                          </p:val>
                                        </p:tav>
                                        <p:tav tm="100000">
                                          <p:val>
                                            <p:strVal val="#ppt_x"/>
                                          </p:val>
                                        </p:tav>
                                      </p:tavLst>
                                    </p:anim>
                                    <p:anim calcmode="lin" valueType="num">
                                      <p:cBhvr>
                                        <p:cTn id="38" dur="1000" fill="hold"/>
                                        <p:tgtEl>
                                          <p:spTgt spid="58"/>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52"/>
                                        </p:tgtEl>
                                        <p:attrNameLst>
                                          <p:attrName>style.visibility</p:attrName>
                                        </p:attrNameLst>
                                      </p:cBhvr>
                                      <p:to>
                                        <p:strVal val="visible"/>
                                      </p:to>
                                    </p:set>
                                    <p:animEffect transition="in" filter="fade">
                                      <p:cBhvr>
                                        <p:cTn id="43" dur="1000"/>
                                        <p:tgtEl>
                                          <p:spTgt spid="52"/>
                                        </p:tgtEl>
                                      </p:cBhvr>
                                    </p:animEffect>
                                    <p:anim calcmode="lin" valueType="num">
                                      <p:cBhvr>
                                        <p:cTn id="44" dur="1000" fill="hold"/>
                                        <p:tgtEl>
                                          <p:spTgt spid="52"/>
                                        </p:tgtEl>
                                        <p:attrNameLst>
                                          <p:attrName>ppt_x</p:attrName>
                                        </p:attrNameLst>
                                      </p:cBhvr>
                                      <p:tavLst>
                                        <p:tav tm="0">
                                          <p:val>
                                            <p:strVal val="#ppt_x"/>
                                          </p:val>
                                        </p:tav>
                                        <p:tav tm="100000">
                                          <p:val>
                                            <p:strVal val="#ppt_x"/>
                                          </p:val>
                                        </p:tav>
                                      </p:tavLst>
                                    </p:anim>
                                    <p:anim calcmode="lin" valueType="num">
                                      <p:cBhvr>
                                        <p:cTn id="45" dur="1000" fill="hold"/>
                                        <p:tgtEl>
                                          <p:spTgt spid="52"/>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51"/>
                                        </p:tgtEl>
                                        <p:attrNameLst>
                                          <p:attrName>style.visibility</p:attrName>
                                        </p:attrNameLst>
                                      </p:cBhvr>
                                      <p:to>
                                        <p:strVal val="visible"/>
                                      </p:to>
                                    </p:set>
                                    <p:animEffect transition="in" filter="fade">
                                      <p:cBhvr>
                                        <p:cTn id="48" dur="1000"/>
                                        <p:tgtEl>
                                          <p:spTgt spid="51"/>
                                        </p:tgtEl>
                                      </p:cBhvr>
                                    </p:animEffect>
                                    <p:anim calcmode="lin" valueType="num">
                                      <p:cBhvr>
                                        <p:cTn id="49" dur="1000" fill="hold"/>
                                        <p:tgtEl>
                                          <p:spTgt spid="51"/>
                                        </p:tgtEl>
                                        <p:attrNameLst>
                                          <p:attrName>ppt_x</p:attrName>
                                        </p:attrNameLst>
                                      </p:cBhvr>
                                      <p:tavLst>
                                        <p:tav tm="0">
                                          <p:val>
                                            <p:strVal val="#ppt_x"/>
                                          </p:val>
                                        </p:tav>
                                        <p:tav tm="100000">
                                          <p:val>
                                            <p:strVal val="#ppt_x"/>
                                          </p:val>
                                        </p:tav>
                                      </p:tavLst>
                                    </p:anim>
                                    <p:anim calcmode="lin" valueType="num">
                                      <p:cBhvr>
                                        <p:cTn id="50"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01"/>
                                        </p:tgtEl>
                                        <p:attrNameLst>
                                          <p:attrName>style.visibility</p:attrName>
                                        </p:attrNameLst>
                                      </p:cBhvr>
                                      <p:to>
                                        <p:strVal val="visible"/>
                                      </p:to>
                                    </p:set>
                                    <p:animEffect transition="in" filter="fade">
                                      <p:cBhvr>
                                        <p:cTn id="55" dur="1000"/>
                                        <p:tgtEl>
                                          <p:spTgt spid="101"/>
                                        </p:tgtEl>
                                      </p:cBhvr>
                                    </p:animEffect>
                                    <p:anim calcmode="lin" valueType="num">
                                      <p:cBhvr>
                                        <p:cTn id="56" dur="1000" fill="hold"/>
                                        <p:tgtEl>
                                          <p:spTgt spid="101"/>
                                        </p:tgtEl>
                                        <p:attrNameLst>
                                          <p:attrName>ppt_x</p:attrName>
                                        </p:attrNameLst>
                                      </p:cBhvr>
                                      <p:tavLst>
                                        <p:tav tm="0">
                                          <p:val>
                                            <p:strVal val="#ppt_x"/>
                                          </p:val>
                                        </p:tav>
                                        <p:tav tm="100000">
                                          <p:val>
                                            <p:strVal val="#ppt_x"/>
                                          </p:val>
                                        </p:tav>
                                      </p:tavLst>
                                    </p:anim>
                                    <p:anim calcmode="lin" valueType="num">
                                      <p:cBhvr>
                                        <p:cTn id="57" dur="1000" fill="hold"/>
                                        <p:tgtEl>
                                          <p:spTgt spid="101"/>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62"/>
                                        </p:tgtEl>
                                        <p:attrNameLst>
                                          <p:attrName>style.visibility</p:attrName>
                                        </p:attrNameLst>
                                      </p:cBhvr>
                                      <p:to>
                                        <p:strVal val="visible"/>
                                      </p:to>
                                    </p:set>
                                    <p:animEffect transition="in" filter="fade">
                                      <p:cBhvr>
                                        <p:cTn id="60" dur="1000"/>
                                        <p:tgtEl>
                                          <p:spTgt spid="62"/>
                                        </p:tgtEl>
                                      </p:cBhvr>
                                    </p:animEffect>
                                    <p:anim calcmode="lin" valueType="num">
                                      <p:cBhvr>
                                        <p:cTn id="61" dur="1000" fill="hold"/>
                                        <p:tgtEl>
                                          <p:spTgt spid="62"/>
                                        </p:tgtEl>
                                        <p:attrNameLst>
                                          <p:attrName>ppt_x</p:attrName>
                                        </p:attrNameLst>
                                      </p:cBhvr>
                                      <p:tavLst>
                                        <p:tav tm="0">
                                          <p:val>
                                            <p:strVal val="#ppt_x"/>
                                          </p:val>
                                        </p:tav>
                                        <p:tav tm="100000">
                                          <p:val>
                                            <p:strVal val="#ppt_x"/>
                                          </p:val>
                                        </p:tav>
                                      </p:tavLst>
                                    </p:anim>
                                    <p:anim calcmode="lin" valueType="num">
                                      <p:cBhvr>
                                        <p:cTn id="62" dur="1000" fill="hold"/>
                                        <p:tgtEl>
                                          <p:spTgt spid="62"/>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02"/>
                                        </p:tgtEl>
                                        <p:attrNameLst>
                                          <p:attrName>style.visibility</p:attrName>
                                        </p:attrNameLst>
                                      </p:cBhvr>
                                      <p:to>
                                        <p:strVal val="visible"/>
                                      </p:to>
                                    </p:set>
                                    <p:animEffect transition="in" filter="fade">
                                      <p:cBhvr>
                                        <p:cTn id="65" dur="1000"/>
                                        <p:tgtEl>
                                          <p:spTgt spid="102"/>
                                        </p:tgtEl>
                                      </p:cBhvr>
                                    </p:animEffect>
                                    <p:anim calcmode="lin" valueType="num">
                                      <p:cBhvr>
                                        <p:cTn id="66" dur="1000" fill="hold"/>
                                        <p:tgtEl>
                                          <p:spTgt spid="102"/>
                                        </p:tgtEl>
                                        <p:attrNameLst>
                                          <p:attrName>ppt_x</p:attrName>
                                        </p:attrNameLst>
                                      </p:cBhvr>
                                      <p:tavLst>
                                        <p:tav tm="0">
                                          <p:val>
                                            <p:strVal val="#ppt_x"/>
                                          </p:val>
                                        </p:tav>
                                        <p:tav tm="100000">
                                          <p:val>
                                            <p:strVal val="#ppt_x"/>
                                          </p:val>
                                        </p:tav>
                                      </p:tavLst>
                                    </p:anim>
                                    <p:anim calcmode="lin" valueType="num">
                                      <p:cBhvr>
                                        <p:cTn id="67" dur="1000" fill="hold"/>
                                        <p:tgtEl>
                                          <p:spTgt spid="102"/>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63"/>
                                        </p:tgtEl>
                                        <p:attrNameLst>
                                          <p:attrName>style.visibility</p:attrName>
                                        </p:attrNameLst>
                                      </p:cBhvr>
                                      <p:to>
                                        <p:strVal val="visible"/>
                                      </p:to>
                                    </p:set>
                                    <p:animEffect transition="in" filter="fade">
                                      <p:cBhvr>
                                        <p:cTn id="70" dur="1000"/>
                                        <p:tgtEl>
                                          <p:spTgt spid="63"/>
                                        </p:tgtEl>
                                      </p:cBhvr>
                                    </p:animEffect>
                                    <p:anim calcmode="lin" valueType="num">
                                      <p:cBhvr>
                                        <p:cTn id="71" dur="1000" fill="hold"/>
                                        <p:tgtEl>
                                          <p:spTgt spid="63"/>
                                        </p:tgtEl>
                                        <p:attrNameLst>
                                          <p:attrName>ppt_x</p:attrName>
                                        </p:attrNameLst>
                                      </p:cBhvr>
                                      <p:tavLst>
                                        <p:tav tm="0">
                                          <p:val>
                                            <p:strVal val="#ppt_x"/>
                                          </p:val>
                                        </p:tav>
                                        <p:tav tm="100000">
                                          <p:val>
                                            <p:strVal val="#ppt_x"/>
                                          </p:val>
                                        </p:tav>
                                      </p:tavLst>
                                    </p:anim>
                                    <p:anim calcmode="lin" valueType="num">
                                      <p:cBhvr>
                                        <p:cTn id="72"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fade">
                                      <p:cBhvr>
                                        <p:cTn id="77" dur="1000"/>
                                        <p:tgtEl>
                                          <p:spTgt spid="85"/>
                                        </p:tgtEl>
                                      </p:cBhvr>
                                    </p:animEffect>
                                    <p:anim calcmode="lin" valueType="num">
                                      <p:cBhvr>
                                        <p:cTn id="78" dur="1000" fill="hold"/>
                                        <p:tgtEl>
                                          <p:spTgt spid="85"/>
                                        </p:tgtEl>
                                        <p:attrNameLst>
                                          <p:attrName>ppt_x</p:attrName>
                                        </p:attrNameLst>
                                      </p:cBhvr>
                                      <p:tavLst>
                                        <p:tav tm="0">
                                          <p:val>
                                            <p:strVal val="#ppt_x"/>
                                          </p:val>
                                        </p:tav>
                                        <p:tav tm="100000">
                                          <p:val>
                                            <p:strVal val="#ppt_x"/>
                                          </p:val>
                                        </p:tav>
                                      </p:tavLst>
                                    </p:anim>
                                    <p:anim calcmode="lin" valueType="num">
                                      <p:cBhvr>
                                        <p:cTn id="79" dur="1000" fill="hold"/>
                                        <p:tgtEl>
                                          <p:spTgt spid="85"/>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0"/>
                                  </p:stCondLst>
                                  <p:childTnLst>
                                    <p:set>
                                      <p:cBhvr>
                                        <p:cTn id="81" dur="1" fill="hold">
                                          <p:stCondLst>
                                            <p:cond delay="0"/>
                                          </p:stCondLst>
                                        </p:cTn>
                                        <p:tgtEl>
                                          <p:spTgt spid="84"/>
                                        </p:tgtEl>
                                        <p:attrNameLst>
                                          <p:attrName>style.visibility</p:attrName>
                                        </p:attrNameLst>
                                      </p:cBhvr>
                                      <p:to>
                                        <p:strVal val="visible"/>
                                      </p:to>
                                    </p:set>
                                    <p:animEffect transition="in" filter="fade">
                                      <p:cBhvr>
                                        <p:cTn id="82" dur="1000"/>
                                        <p:tgtEl>
                                          <p:spTgt spid="84"/>
                                        </p:tgtEl>
                                      </p:cBhvr>
                                    </p:animEffect>
                                    <p:anim calcmode="lin" valueType="num">
                                      <p:cBhvr>
                                        <p:cTn id="83" dur="1000" fill="hold"/>
                                        <p:tgtEl>
                                          <p:spTgt spid="84"/>
                                        </p:tgtEl>
                                        <p:attrNameLst>
                                          <p:attrName>ppt_x</p:attrName>
                                        </p:attrNameLst>
                                      </p:cBhvr>
                                      <p:tavLst>
                                        <p:tav tm="0">
                                          <p:val>
                                            <p:strVal val="#ppt_x"/>
                                          </p:val>
                                        </p:tav>
                                        <p:tav tm="100000">
                                          <p:val>
                                            <p:strVal val="#ppt_x"/>
                                          </p:val>
                                        </p:tav>
                                      </p:tavLst>
                                    </p:anim>
                                    <p:anim calcmode="lin" valueType="num">
                                      <p:cBhvr>
                                        <p:cTn id="84" dur="1000" fill="hold"/>
                                        <p:tgtEl>
                                          <p:spTgt spid="84"/>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88"/>
                                        </p:tgtEl>
                                        <p:attrNameLst>
                                          <p:attrName>style.visibility</p:attrName>
                                        </p:attrNameLst>
                                      </p:cBhvr>
                                      <p:to>
                                        <p:strVal val="visible"/>
                                      </p:to>
                                    </p:set>
                                    <p:animEffect transition="in" filter="fade">
                                      <p:cBhvr>
                                        <p:cTn id="89" dur="1000"/>
                                        <p:tgtEl>
                                          <p:spTgt spid="88"/>
                                        </p:tgtEl>
                                      </p:cBhvr>
                                    </p:animEffect>
                                    <p:anim calcmode="lin" valueType="num">
                                      <p:cBhvr>
                                        <p:cTn id="90" dur="1000" fill="hold"/>
                                        <p:tgtEl>
                                          <p:spTgt spid="88"/>
                                        </p:tgtEl>
                                        <p:attrNameLst>
                                          <p:attrName>ppt_x</p:attrName>
                                        </p:attrNameLst>
                                      </p:cBhvr>
                                      <p:tavLst>
                                        <p:tav tm="0">
                                          <p:val>
                                            <p:strVal val="#ppt_x"/>
                                          </p:val>
                                        </p:tav>
                                        <p:tav tm="100000">
                                          <p:val>
                                            <p:strVal val="#ppt_x"/>
                                          </p:val>
                                        </p:tav>
                                      </p:tavLst>
                                    </p:anim>
                                    <p:anim calcmode="lin" valueType="num">
                                      <p:cBhvr>
                                        <p:cTn id="91" dur="1000" fill="hold"/>
                                        <p:tgtEl>
                                          <p:spTgt spid="88"/>
                                        </p:tgtEl>
                                        <p:attrNameLst>
                                          <p:attrName>ppt_y</p:attrName>
                                        </p:attrNameLst>
                                      </p:cBhvr>
                                      <p:tavLst>
                                        <p:tav tm="0">
                                          <p:val>
                                            <p:strVal val="#ppt_y+.1"/>
                                          </p:val>
                                        </p:tav>
                                        <p:tav tm="100000">
                                          <p:val>
                                            <p:strVal val="#ppt_y"/>
                                          </p:val>
                                        </p:tav>
                                      </p:tavLst>
                                    </p:anim>
                                  </p:childTnLst>
                                </p:cTn>
                              </p:par>
                              <p:par>
                                <p:cTn id="92" presetID="42" presetClass="entr" presetSubtype="0" fill="hold" grpId="0" nodeType="withEffect">
                                  <p:stCondLst>
                                    <p:cond delay="0"/>
                                  </p:stCondLst>
                                  <p:childTnLst>
                                    <p:set>
                                      <p:cBhvr>
                                        <p:cTn id="93" dur="1" fill="hold">
                                          <p:stCondLst>
                                            <p:cond delay="0"/>
                                          </p:stCondLst>
                                        </p:cTn>
                                        <p:tgtEl>
                                          <p:spTgt spid="87"/>
                                        </p:tgtEl>
                                        <p:attrNameLst>
                                          <p:attrName>style.visibility</p:attrName>
                                        </p:attrNameLst>
                                      </p:cBhvr>
                                      <p:to>
                                        <p:strVal val="visible"/>
                                      </p:to>
                                    </p:set>
                                    <p:animEffect transition="in" filter="fade">
                                      <p:cBhvr>
                                        <p:cTn id="94" dur="1000"/>
                                        <p:tgtEl>
                                          <p:spTgt spid="87"/>
                                        </p:tgtEl>
                                      </p:cBhvr>
                                    </p:animEffect>
                                    <p:anim calcmode="lin" valueType="num">
                                      <p:cBhvr>
                                        <p:cTn id="95" dur="1000" fill="hold"/>
                                        <p:tgtEl>
                                          <p:spTgt spid="87"/>
                                        </p:tgtEl>
                                        <p:attrNameLst>
                                          <p:attrName>ppt_x</p:attrName>
                                        </p:attrNameLst>
                                      </p:cBhvr>
                                      <p:tavLst>
                                        <p:tav tm="0">
                                          <p:val>
                                            <p:strVal val="#ppt_x"/>
                                          </p:val>
                                        </p:tav>
                                        <p:tav tm="100000">
                                          <p:val>
                                            <p:strVal val="#ppt_x"/>
                                          </p:val>
                                        </p:tav>
                                      </p:tavLst>
                                    </p:anim>
                                    <p:anim calcmode="lin" valueType="num">
                                      <p:cBhvr>
                                        <p:cTn id="96"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42" presetClass="entr" presetSubtype="0" fill="hold" nodeType="clickEffect">
                                  <p:stCondLst>
                                    <p:cond delay="0"/>
                                  </p:stCondLst>
                                  <p:childTnLst>
                                    <p:set>
                                      <p:cBhvr>
                                        <p:cTn id="100" dur="1" fill="hold">
                                          <p:stCondLst>
                                            <p:cond delay="0"/>
                                          </p:stCondLst>
                                        </p:cTn>
                                        <p:tgtEl>
                                          <p:spTgt spid="83"/>
                                        </p:tgtEl>
                                        <p:attrNameLst>
                                          <p:attrName>style.visibility</p:attrName>
                                        </p:attrNameLst>
                                      </p:cBhvr>
                                      <p:to>
                                        <p:strVal val="visible"/>
                                      </p:to>
                                    </p:set>
                                    <p:animEffect transition="in" filter="fade">
                                      <p:cBhvr>
                                        <p:cTn id="101" dur="1000"/>
                                        <p:tgtEl>
                                          <p:spTgt spid="83"/>
                                        </p:tgtEl>
                                      </p:cBhvr>
                                    </p:animEffect>
                                    <p:anim calcmode="lin" valueType="num">
                                      <p:cBhvr>
                                        <p:cTn id="102" dur="1000" fill="hold"/>
                                        <p:tgtEl>
                                          <p:spTgt spid="83"/>
                                        </p:tgtEl>
                                        <p:attrNameLst>
                                          <p:attrName>ppt_x</p:attrName>
                                        </p:attrNameLst>
                                      </p:cBhvr>
                                      <p:tavLst>
                                        <p:tav tm="0">
                                          <p:val>
                                            <p:strVal val="#ppt_x"/>
                                          </p:val>
                                        </p:tav>
                                        <p:tav tm="100000">
                                          <p:val>
                                            <p:strVal val="#ppt_x"/>
                                          </p:val>
                                        </p:tav>
                                      </p:tavLst>
                                    </p:anim>
                                    <p:anim calcmode="lin" valueType="num">
                                      <p:cBhvr>
                                        <p:cTn id="103" dur="1000" fill="hold"/>
                                        <p:tgtEl>
                                          <p:spTgt spid="83"/>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0"/>
                                  </p:stCondLst>
                                  <p:childTnLst>
                                    <p:set>
                                      <p:cBhvr>
                                        <p:cTn id="105" dur="1" fill="hold">
                                          <p:stCondLst>
                                            <p:cond delay="0"/>
                                          </p:stCondLst>
                                        </p:cTn>
                                        <p:tgtEl>
                                          <p:spTgt spid="82"/>
                                        </p:tgtEl>
                                        <p:attrNameLst>
                                          <p:attrName>style.visibility</p:attrName>
                                        </p:attrNameLst>
                                      </p:cBhvr>
                                      <p:to>
                                        <p:strVal val="visible"/>
                                      </p:to>
                                    </p:set>
                                    <p:animEffect transition="in" filter="fade">
                                      <p:cBhvr>
                                        <p:cTn id="106" dur="1000"/>
                                        <p:tgtEl>
                                          <p:spTgt spid="82"/>
                                        </p:tgtEl>
                                      </p:cBhvr>
                                    </p:animEffect>
                                    <p:anim calcmode="lin" valueType="num">
                                      <p:cBhvr>
                                        <p:cTn id="107" dur="1000" fill="hold"/>
                                        <p:tgtEl>
                                          <p:spTgt spid="82"/>
                                        </p:tgtEl>
                                        <p:attrNameLst>
                                          <p:attrName>ppt_x</p:attrName>
                                        </p:attrNameLst>
                                      </p:cBhvr>
                                      <p:tavLst>
                                        <p:tav tm="0">
                                          <p:val>
                                            <p:strVal val="#ppt_x"/>
                                          </p:val>
                                        </p:tav>
                                        <p:tav tm="100000">
                                          <p:val>
                                            <p:strVal val="#ppt_x"/>
                                          </p:val>
                                        </p:tav>
                                      </p:tavLst>
                                    </p:anim>
                                    <p:anim calcmode="lin" valueType="num">
                                      <p:cBhvr>
                                        <p:cTn id="108"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42" presetClass="entr" presetSubtype="0" fill="hold" nodeType="clickEffect">
                                  <p:stCondLst>
                                    <p:cond delay="0"/>
                                  </p:stCondLst>
                                  <p:childTnLst>
                                    <p:set>
                                      <p:cBhvr>
                                        <p:cTn id="112" dur="1" fill="hold">
                                          <p:stCondLst>
                                            <p:cond delay="0"/>
                                          </p:stCondLst>
                                        </p:cTn>
                                        <p:tgtEl>
                                          <p:spTgt spid="94"/>
                                        </p:tgtEl>
                                        <p:attrNameLst>
                                          <p:attrName>style.visibility</p:attrName>
                                        </p:attrNameLst>
                                      </p:cBhvr>
                                      <p:to>
                                        <p:strVal val="visible"/>
                                      </p:to>
                                    </p:set>
                                    <p:animEffect transition="in" filter="fade">
                                      <p:cBhvr>
                                        <p:cTn id="113" dur="1000"/>
                                        <p:tgtEl>
                                          <p:spTgt spid="94"/>
                                        </p:tgtEl>
                                      </p:cBhvr>
                                    </p:animEffect>
                                    <p:anim calcmode="lin" valueType="num">
                                      <p:cBhvr>
                                        <p:cTn id="114" dur="1000" fill="hold"/>
                                        <p:tgtEl>
                                          <p:spTgt spid="94"/>
                                        </p:tgtEl>
                                        <p:attrNameLst>
                                          <p:attrName>ppt_x</p:attrName>
                                        </p:attrNameLst>
                                      </p:cBhvr>
                                      <p:tavLst>
                                        <p:tav tm="0">
                                          <p:val>
                                            <p:strVal val="#ppt_x"/>
                                          </p:val>
                                        </p:tav>
                                        <p:tav tm="100000">
                                          <p:val>
                                            <p:strVal val="#ppt_x"/>
                                          </p:val>
                                        </p:tav>
                                      </p:tavLst>
                                    </p:anim>
                                    <p:anim calcmode="lin" valueType="num">
                                      <p:cBhvr>
                                        <p:cTn id="115" dur="1000" fill="hold"/>
                                        <p:tgtEl>
                                          <p:spTgt spid="94"/>
                                        </p:tgtEl>
                                        <p:attrNameLst>
                                          <p:attrName>ppt_y</p:attrName>
                                        </p:attrNameLst>
                                      </p:cBhvr>
                                      <p:tavLst>
                                        <p:tav tm="0">
                                          <p:val>
                                            <p:strVal val="#ppt_y+.1"/>
                                          </p:val>
                                        </p:tav>
                                        <p:tav tm="100000">
                                          <p:val>
                                            <p:strVal val="#ppt_y"/>
                                          </p:val>
                                        </p:tav>
                                      </p:tavLst>
                                    </p:anim>
                                  </p:childTnLst>
                                </p:cTn>
                              </p:par>
                              <p:par>
                                <p:cTn id="116" presetID="42" presetClass="entr" presetSubtype="0" fill="hold" grpId="0" nodeType="withEffect">
                                  <p:stCondLst>
                                    <p:cond delay="0"/>
                                  </p:stCondLst>
                                  <p:childTnLst>
                                    <p:set>
                                      <p:cBhvr>
                                        <p:cTn id="117" dur="1" fill="hold">
                                          <p:stCondLst>
                                            <p:cond delay="0"/>
                                          </p:stCondLst>
                                        </p:cTn>
                                        <p:tgtEl>
                                          <p:spTgt spid="93"/>
                                        </p:tgtEl>
                                        <p:attrNameLst>
                                          <p:attrName>style.visibility</p:attrName>
                                        </p:attrNameLst>
                                      </p:cBhvr>
                                      <p:to>
                                        <p:strVal val="visible"/>
                                      </p:to>
                                    </p:set>
                                    <p:animEffect transition="in" filter="fade">
                                      <p:cBhvr>
                                        <p:cTn id="118" dur="1000"/>
                                        <p:tgtEl>
                                          <p:spTgt spid="93"/>
                                        </p:tgtEl>
                                      </p:cBhvr>
                                    </p:animEffect>
                                    <p:anim calcmode="lin" valueType="num">
                                      <p:cBhvr>
                                        <p:cTn id="119" dur="1000" fill="hold"/>
                                        <p:tgtEl>
                                          <p:spTgt spid="93"/>
                                        </p:tgtEl>
                                        <p:attrNameLst>
                                          <p:attrName>ppt_x</p:attrName>
                                        </p:attrNameLst>
                                      </p:cBhvr>
                                      <p:tavLst>
                                        <p:tav tm="0">
                                          <p:val>
                                            <p:strVal val="#ppt_x"/>
                                          </p:val>
                                        </p:tav>
                                        <p:tav tm="100000">
                                          <p:val>
                                            <p:strVal val="#ppt_x"/>
                                          </p:val>
                                        </p:tav>
                                      </p:tavLst>
                                    </p:anim>
                                    <p:anim calcmode="lin" valueType="num">
                                      <p:cBhvr>
                                        <p:cTn id="120" dur="1000" fill="hold"/>
                                        <p:tgtEl>
                                          <p:spTgt spid="93"/>
                                        </p:tgtEl>
                                        <p:attrNameLst>
                                          <p:attrName>ppt_y</p:attrName>
                                        </p:attrNameLst>
                                      </p:cBhvr>
                                      <p:tavLst>
                                        <p:tav tm="0">
                                          <p:val>
                                            <p:strVal val="#ppt_y+.1"/>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42" presetClass="entr" presetSubtype="0" fill="hold" nodeType="clickEffect">
                                  <p:stCondLst>
                                    <p:cond delay="0"/>
                                  </p:stCondLst>
                                  <p:childTnLst>
                                    <p:set>
                                      <p:cBhvr>
                                        <p:cTn id="124" dur="1" fill="hold">
                                          <p:stCondLst>
                                            <p:cond delay="0"/>
                                          </p:stCondLst>
                                        </p:cTn>
                                        <p:tgtEl>
                                          <p:spTgt spid="103"/>
                                        </p:tgtEl>
                                        <p:attrNameLst>
                                          <p:attrName>style.visibility</p:attrName>
                                        </p:attrNameLst>
                                      </p:cBhvr>
                                      <p:to>
                                        <p:strVal val="visible"/>
                                      </p:to>
                                    </p:set>
                                    <p:animEffect transition="in" filter="fade">
                                      <p:cBhvr>
                                        <p:cTn id="125" dur="1000"/>
                                        <p:tgtEl>
                                          <p:spTgt spid="103"/>
                                        </p:tgtEl>
                                      </p:cBhvr>
                                    </p:animEffect>
                                    <p:anim calcmode="lin" valueType="num">
                                      <p:cBhvr>
                                        <p:cTn id="126" dur="1000" fill="hold"/>
                                        <p:tgtEl>
                                          <p:spTgt spid="103"/>
                                        </p:tgtEl>
                                        <p:attrNameLst>
                                          <p:attrName>ppt_x</p:attrName>
                                        </p:attrNameLst>
                                      </p:cBhvr>
                                      <p:tavLst>
                                        <p:tav tm="0">
                                          <p:val>
                                            <p:strVal val="#ppt_x"/>
                                          </p:val>
                                        </p:tav>
                                        <p:tav tm="100000">
                                          <p:val>
                                            <p:strVal val="#ppt_x"/>
                                          </p:val>
                                        </p:tav>
                                      </p:tavLst>
                                    </p:anim>
                                    <p:anim calcmode="lin" valueType="num">
                                      <p:cBhvr>
                                        <p:cTn id="127" dur="1000" fill="hold"/>
                                        <p:tgtEl>
                                          <p:spTgt spid="103"/>
                                        </p:tgtEl>
                                        <p:attrNameLst>
                                          <p:attrName>ppt_y</p:attrName>
                                        </p:attrNameLst>
                                      </p:cBhvr>
                                      <p:tavLst>
                                        <p:tav tm="0">
                                          <p:val>
                                            <p:strVal val="#ppt_y+.1"/>
                                          </p:val>
                                        </p:tav>
                                        <p:tav tm="100000">
                                          <p:val>
                                            <p:strVal val="#ppt_y"/>
                                          </p:val>
                                        </p:tav>
                                      </p:tavLst>
                                    </p:anim>
                                  </p:childTnLst>
                                </p:cTn>
                              </p:par>
                              <p:par>
                                <p:cTn id="128" presetID="42" presetClass="entr" presetSubtype="0" fill="hold" grpId="0" nodeType="withEffect">
                                  <p:stCondLst>
                                    <p:cond delay="0"/>
                                  </p:stCondLst>
                                  <p:childTnLst>
                                    <p:set>
                                      <p:cBhvr>
                                        <p:cTn id="129" dur="1" fill="hold">
                                          <p:stCondLst>
                                            <p:cond delay="0"/>
                                          </p:stCondLst>
                                        </p:cTn>
                                        <p:tgtEl>
                                          <p:spTgt spid="86"/>
                                        </p:tgtEl>
                                        <p:attrNameLst>
                                          <p:attrName>style.visibility</p:attrName>
                                        </p:attrNameLst>
                                      </p:cBhvr>
                                      <p:to>
                                        <p:strVal val="visible"/>
                                      </p:to>
                                    </p:set>
                                    <p:animEffect transition="in" filter="fade">
                                      <p:cBhvr>
                                        <p:cTn id="130" dur="1000"/>
                                        <p:tgtEl>
                                          <p:spTgt spid="86"/>
                                        </p:tgtEl>
                                      </p:cBhvr>
                                    </p:animEffect>
                                    <p:anim calcmode="lin" valueType="num">
                                      <p:cBhvr>
                                        <p:cTn id="131" dur="1000" fill="hold"/>
                                        <p:tgtEl>
                                          <p:spTgt spid="86"/>
                                        </p:tgtEl>
                                        <p:attrNameLst>
                                          <p:attrName>ppt_x</p:attrName>
                                        </p:attrNameLst>
                                      </p:cBhvr>
                                      <p:tavLst>
                                        <p:tav tm="0">
                                          <p:val>
                                            <p:strVal val="#ppt_x"/>
                                          </p:val>
                                        </p:tav>
                                        <p:tav tm="100000">
                                          <p:val>
                                            <p:strVal val="#ppt_x"/>
                                          </p:val>
                                        </p:tav>
                                      </p:tavLst>
                                    </p:anim>
                                    <p:anim calcmode="lin" valueType="num">
                                      <p:cBhvr>
                                        <p:cTn id="132"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42" presetClass="entr" presetSubtype="0" fill="hold" nodeType="clickEffect">
                                  <p:stCondLst>
                                    <p:cond delay="0"/>
                                  </p:stCondLst>
                                  <p:childTnLst>
                                    <p:set>
                                      <p:cBhvr>
                                        <p:cTn id="136" dur="1" fill="hold">
                                          <p:stCondLst>
                                            <p:cond delay="0"/>
                                          </p:stCondLst>
                                        </p:cTn>
                                        <p:tgtEl>
                                          <p:spTgt spid="96"/>
                                        </p:tgtEl>
                                        <p:attrNameLst>
                                          <p:attrName>style.visibility</p:attrName>
                                        </p:attrNameLst>
                                      </p:cBhvr>
                                      <p:to>
                                        <p:strVal val="visible"/>
                                      </p:to>
                                    </p:set>
                                    <p:animEffect transition="in" filter="fade">
                                      <p:cBhvr>
                                        <p:cTn id="137" dur="1000"/>
                                        <p:tgtEl>
                                          <p:spTgt spid="96"/>
                                        </p:tgtEl>
                                      </p:cBhvr>
                                    </p:animEffect>
                                    <p:anim calcmode="lin" valueType="num">
                                      <p:cBhvr>
                                        <p:cTn id="138" dur="1000" fill="hold"/>
                                        <p:tgtEl>
                                          <p:spTgt spid="96"/>
                                        </p:tgtEl>
                                        <p:attrNameLst>
                                          <p:attrName>ppt_x</p:attrName>
                                        </p:attrNameLst>
                                      </p:cBhvr>
                                      <p:tavLst>
                                        <p:tav tm="0">
                                          <p:val>
                                            <p:strVal val="#ppt_x"/>
                                          </p:val>
                                        </p:tav>
                                        <p:tav tm="100000">
                                          <p:val>
                                            <p:strVal val="#ppt_x"/>
                                          </p:val>
                                        </p:tav>
                                      </p:tavLst>
                                    </p:anim>
                                    <p:anim calcmode="lin" valueType="num">
                                      <p:cBhvr>
                                        <p:cTn id="139" dur="1000" fill="hold"/>
                                        <p:tgtEl>
                                          <p:spTgt spid="96"/>
                                        </p:tgtEl>
                                        <p:attrNameLst>
                                          <p:attrName>ppt_y</p:attrName>
                                        </p:attrNameLst>
                                      </p:cBhvr>
                                      <p:tavLst>
                                        <p:tav tm="0">
                                          <p:val>
                                            <p:strVal val="#ppt_y+.1"/>
                                          </p:val>
                                        </p:tav>
                                        <p:tav tm="100000">
                                          <p:val>
                                            <p:strVal val="#ppt_y"/>
                                          </p:val>
                                        </p:tav>
                                      </p:tavLst>
                                    </p:anim>
                                  </p:childTnLst>
                                </p:cTn>
                              </p:par>
                              <p:par>
                                <p:cTn id="140" presetID="42" presetClass="entr" presetSubtype="0" fill="hold" grpId="0" nodeType="withEffect">
                                  <p:stCondLst>
                                    <p:cond delay="0"/>
                                  </p:stCondLst>
                                  <p:childTnLst>
                                    <p:set>
                                      <p:cBhvr>
                                        <p:cTn id="141" dur="1" fill="hold">
                                          <p:stCondLst>
                                            <p:cond delay="0"/>
                                          </p:stCondLst>
                                        </p:cTn>
                                        <p:tgtEl>
                                          <p:spTgt spid="95"/>
                                        </p:tgtEl>
                                        <p:attrNameLst>
                                          <p:attrName>style.visibility</p:attrName>
                                        </p:attrNameLst>
                                      </p:cBhvr>
                                      <p:to>
                                        <p:strVal val="visible"/>
                                      </p:to>
                                    </p:set>
                                    <p:animEffect transition="in" filter="fade">
                                      <p:cBhvr>
                                        <p:cTn id="142" dur="1000"/>
                                        <p:tgtEl>
                                          <p:spTgt spid="95"/>
                                        </p:tgtEl>
                                      </p:cBhvr>
                                    </p:animEffect>
                                    <p:anim calcmode="lin" valueType="num">
                                      <p:cBhvr>
                                        <p:cTn id="143" dur="1000" fill="hold"/>
                                        <p:tgtEl>
                                          <p:spTgt spid="95"/>
                                        </p:tgtEl>
                                        <p:attrNameLst>
                                          <p:attrName>ppt_x</p:attrName>
                                        </p:attrNameLst>
                                      </p:cBhvr>
                                      <p:tavLst>
                                        <p:tav tm="0">
                                          <p:val>
                                            <p:strVal val="#ppt_x"/>
                                          </p:val>
                                        </p:tav>
                                        <p:tav tm="100000">
                                          <p:val>
                                            <p:strVal val="#ppt_x"/>
                                          </p:val>
                                        </p:tav>
                                      </p:tavLst>
                                    </p:anim>
                                    <p:anim calcmode="lin" valueType="num">
                                      <p:cBhvr>
                                        <p:cTn id="144" dur="1000" fill="hold"/>
                                        <p:tgtEl>
                                          <p:spTgt spid="95"/>
                                        </p:tgtEl>
                                        <p:attrNameLst>
                                          <p:attrName>ppt_y</p:attrName>
                                        </p:attrNameLst>
                                      </p:cBhvr>
                                      <p:tavLst>
                                        <p:tav tm="0">
                                          <p:val>
                                            <p:strVal val="#ppt_y+.1"/>
                                          </p:val>
                                        </p:tav>
                                        <p:tav tm="100000">
                                          <p:val>
                                            <p:strVal val="#ppt_y"/>
                                          </p:val>
                                        </p:tav>
                                      </p:tavLst>
                                    </p:anim>
                                  </p:childTnLst>
                                </p:cTn>
                              </p:par>
                            </p:childTnLst>
                          </p:cTn>
                        </p:par>
                      </p:childTnLst>
                    </p:cTn>
                  </p:par>
                  <p:par>
                    <p:cTn id="145" fill="hold">
                      <p:stCondLst>
                        <p:cond delay="indefinite"/>
                      </p:stCondLst>
                      <p:childTnLst>
                        <p:par>
                          <p:cTn id="146" fill="hold">
                            <p:stCondLst>
                              <p:cond delay="0"/>
                            </p:stCondLst>
                            <p:childTnLst>
                              <p:par>
                                <p:cTn id="147" presetID="42" presetClass="entr" presetSubtype="0" fill="hold" nodeType="clickEffect">
                                  <p:stCondLst>
                                    <p:cond delay="0"/>
                                  </p:stCondLst>
                                  <p:childTnLst>
                                    <p:set>
                                      <p:cBhvr>
                                        <p:cTn id="148" dur="1" fill="hold">
                                          <p:stCondLst>
                                            <p:cond delay="0"/>
                                          </p:stCondLst>
                                        </p:cTn>
                                        <p:tgtEl>
                                          <p:spTgt spid="100"/>
                                        </p:tgtEl>
                                        <p:attrNameLst>
                                          <p:attrName>style.visibility</p:attrName>
                                        </p:attrNameLst>
                                      </p:cBhvr>
                                      <p:to>
                                        <p:strVal val="visible"/>
                                      </p:to>
                                    </p:set>
                                    <p:animEffect transition="in" filter="fade">
                                      <p:cBhvr>
                                        <p:cTn id="149" dur="1000"/>
                                        <p:tgtEl>
                                          <p:spTgt spid="100"/>
                                        </p:tgtEl>
                                      </p:cBhvr>
                                    </p:animEffect>
                                    <p:anim calcmode="lin" valueType="num">
                                      <p:cBhvr>
                                        <p:cTn id="150" dur="1000" fill="hold"/>
                                        <p:tgtEl>
                                          <p:spTgt spid="100"/>
                                        </p:tgtEl>
                                        <p:attrNameLst>
                                          <p:attrName>ppt_x</p:attrName>
                                        </p:attrNameLst>
                                      </p:cBhvr>
                                      <p:tavLst>
                                        <p:tav tm="0">
                                          <p:val>
                                            <p:strVal val="#ppt_x"/>
                                          </p:val>
                                        </p:tav>
                                        <p:tav tm="100000">
                                          <p:val>
                                            <p:strVal val="#ppt_x"/>
                                          </p:val>
                                        </p:tav>
                                      </p:tavLst>
                                    </p:anim>
                                    <p:anim calcmode="lin" valueType="num">
                                      <p:cBhvr>
                                        <p:cTn id="151" dur="1000" fill="hold"/>
                                        <p:tgtEl>
                                          <p:spTgt spid="100"/>
                                        </p:tgtEl>
                                        <p:attrNameLst>
                                          <p:attrName>ppt_y</p:attrName>
                                        </p:attrNameLst>
                                      </p:cBhvr>
                                      <p:tavLst>
                                        <p:tav tm="0">
                                          <p:val>
                                            <p:strVal val="#ppt_y+.1"/>
                                          </p:val>
                                        </p:tav>
                                        <p:tav tm="100000">
                                          <p:val>
                                            <p:strVal val="#ppt_y"/>
                                          </p:val>
                                        </p:tav>
                                      </p:tavLst>
                                    </p:anim>
                                  </p:childTnLst>
                                </p:cTn>
                              </p:par>
                              <p:par>
                                <p:cTn id="152" presetID="42" presetClass="entr" presetSubtype="0" fill="hold" nodeType="withEffect">
                                  <p:stCondLst>
                                    <p:cond delay="0"/>
                                  </p:stCondLst>
                                  <p:childTnLst>
                                    <p:set>
                                      <p:cBhvr>
                                        <p:cTn id="153" dur="1" fill="hold">
                                          <p:stCondLst>
                                            <p:cond delay="0"/>
                                          </p:stCondLst>
                                        </p:cTn>
                                        <p:tgtEl>
                                          <p:spTgt spid="98"/>
                                        </p:tgtEl>
                                        <p:attrNameLst>
                                          <p:attrName>style.visibility</p:attrName>
                                        </p:attrNameLst>
                                      </p:cBhvr>
                                      <p:to>
                                        <p:strVal val="visible"/>
                                      </p:to>
                                    </p:set>
                                    <p:animEffect transition="in" filter="fade">
                                      <p:cBhvr>
                                        <p:cTn id="154" dur="1000"/>
                                        <p:tgtEl>
                                          <p:spTgt spid="98"/>
                                        </p:tgtEl>
                                      </p:cBhvr>
                                    </p:animEffect>
                                    <p:anim calcmode="lin" valueType="num">
                                      <p:cBhvr>
                                        <p:cTn id="155" dur="1000" fill="hold"/>
                                        <p:tgtEl>
                                          <p:spTgt spid="98"/>
                                        </p:tgtEl>
                                        <p:attrNameLst>
                                          <p:attrName>ppt_x</p:attrName>
                                        </p:attrNameLst>
                                      </p:cBhvr>
                                      <p:tavLst>
                                        <p:tav tm="0">
                                          <p:val>
                                            <p:strVal val="#ppt_x"/>
                                          </p:val>
                                        </p:tav>
                                        <p:tav tm="100000">
                                          <p:val>
                                            <p:strVal val="#ppt_x"/>
                                          </p:val>
                                        </p:tav>
                                      </p:tavLst>
                                    </p:anim>
                                    <p:anim calcmode="lin" valueType="num">
                                      <p:cBhvr>
                                        <p:cTn id="156" dur="1000" fill="hold"/>
                                        <p:tgtEl>
                                          <p:spTgt spid="98"/>
                                        </p:tgtEl>
                                        <p:attrNameLst>
                                          <p:attrName>ppt_y</p:attrName>
                                        </p:attrNameLst>
                                      </p:cBhvr>
                                      <p:tavLst>
                                        <p:tav tm="0">
                                          <p:val>
                                            <p:strVal val="#ppt_y+.1"/>
                                          </p:val>
                                        </p:tav>
                                        <p:tav tm="100000">
                                          <p:val>
                                            <p:strVal val="#ppt_y"/>
                                          </p:val>
                                        </p:tav>
                                      </p:tavLst>
                                    </p:anim>
                                  </p:childTnLst>
                                </p:cTn>
                              </p:par>
                              <p:par>
                                <p:cTn id="157" presetID="42" presetClass="entr" presetSubtype="0" fill="hold" nodeType="withEffect">
                                  <p:stCondLst>
                                    <p:cond delay="0"/>
                                  </p:stCondLst>
                                  <p:childTnLst>
                                    <p:set>
                                      <p:cBhvr>
                                        <p:cTn id="158" dur="1" fill="hold">
                                          <p:stCondLst>
                                            <p:cond delay="0"/>
                                          </p:stCondLst>
                                        </p:cTn>
                                        <p:tgtEl>
                                          <p:spTgt spid="99"/>
                                        </p:tgtEl>
                                        <p:attrNameLst>
                                          <p:attrName>style.visibility</p:attrName>
                                        </p:attrNameLst>
                                      </p:cBhvr>
                                      <p:to>
                                        <p:strVal val="visible"/>
                                      </p:to>
                                    </p:set>
                                    <p:animEffect transition="in" filter="fade">
                                      <p:cBhvr>
                                        <p:cTn id="159" dur="1000"/>
                                        <p:tgtEl>
                                          <p:spTgt spid="99"/>
                                        </p:tgtEl>
                                      </p:cBhvr>
                                    </p:animEffect>
                                    <p:anim calcmode="lin" valueType="num">
                                      <p:cBhvr>
                                        <p:cTn id="160" dur="1000" fill="hold"/>
                                        <p:tgtEl>
                                          <p:spTgt spid="99"/>
                                        </p:tgtEl>
                                        <p:attrNameLst>
                                          <p:attrName>ppt_x</p:attrName>
                                        </p:attrNameLst>
                                      </p:cBhvr>
                                      <p:tavLst>
                                        <p:tav tm="0">
                                          <p:val>
                                            <p:strVal val="#ppt_x"/>
                                          </p:val>
                                        </p:tav>
                                        <p:tav tm="100000">
                                          <p:val>
                                            <p:strVal val="#ppt_x"/>
                                          </p:val>
                                        </p:tav>
                                      </p:tavLst>
                                    </p:anim>
                                    <p:anim calcmode="lin" valueType="num">
                                      <p:cBhvr>
                                        <p:cTn id="161" dur="1000" fill="hold"/>
                                        <p:tgtEl>
                                          <p:spTgt spid="99"/>
                                        </p:tgtEl>
                                        <p:attrNameLst>
                                          <p:attrName>ppt_y</p:attrName>
                                        </p:attrNameLst>
                                      </p:cBhvr>
                                      <p:tavLst>
                                        <p:tav tm="0">
                                          <p:val>
                                            <p:strVal val="#ppt_y+.1"/>
                                          </p:val>
                                        </p:tav>
                                        <p:tav tm="100000">
                                          <p:val>
                                            <p:strVal val="#ppt_y"/>
                                          </p:val>
                                        </p:tav>
                                      </p:tavLst>
                                    </p:anim>
                                  </p:childTnLst>
                                </p:cTn>
                              </p:par>
                              <p:par>
                                <p:cTn id="162" presetID="42" presetClass="entr" presetSubtype="0" fill="hold" grpId="0" nodeType="withEffect">
                                  <p:stCondLst>
                                    <p:cond delay="0"/>
                                  </p:stCondLst>
                                  <p:childTnLst>
                                    <p:set>
                                      <p:cBhvr>
                                        <p:cTn id="163" dur="1" fill="hold">
                                          <p:stCondLst>
                                            <p:cond delay="0"/>
                                          </p:stCondLst>
                                        </p:cTn>
                                        <p:tgtEl>
                                          <p:spTgt spid="14"/>
                                        </p:tgtEl>
                                        <p:attrNameLst>
                                          <p:attrName>style.visibility</p:attrName>
                                        </p:attrNameLst>
                                      </p:cBhvr>
                                      <p:to>
                                        <p:strVal val="visible"/>
                                      </p:to>
                                    </p:set>
                                    <p:animEffect transition="in" filter="fade">
                                      <p:cBhvr>
                                        <p:cTn id="164" dur="1000"/>
                                        <p:tgtEl>
                                          <p:spTgt spid="14"/>
                                        </p:tgtEl>
                                      </p:cBhvr>
                                    </p:animEffect>
                                    <p:anim calcmode="lin" valueType="num">
                                      <p:cBhvr>
                                        <p:cTn id="165" dur="1000" fill="hold"/>
                                        <p:tgtEl>
                                          <p:spTgt spid="14"/>
                                        </p:tgtEl>
                                        <p:attrNameLst>
                                          <p:attrName>ppt_x</p:attrName>
                                        </p:attrNameLst>
                                      </p:cBhvr>
                                      <p:tavLst>
                                        <p:tav tm="0">
                                          <p:val>
                                            <p:strVal val="#ppt_x"/>
                                          </p:val>
                                        </p:tav>
                                        <p:tav tm="100000">
                                          <p:val>
                                            <p:strVal val="#ppt_x"/>
                                          </p:val>
                                        </p:tav>
                                      </p:tavLst>
                                    </p:anim>
                                    <p:anim calcmode="lin" valueType="num">
                                      <p:cBhvr>
                                        <p:cTn id="16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67" fill="hold">
                      <p:stCondLst>
                        <p:cond delay="indefinite"/>
                      </p:stCondLst>
                      <p:childTnLst>
                        <p:par>
                          <p:cTn id="168" fill="hold">
                            <p:stCondLst>
                              <p:cond delay="0"/>
                            </p:stCondLst>
                            <p:childTnLst>
                              <p:par>
                                <p:cTn id="169" presetID="42" presetClass="entr" presetSubtype="0" fill="hold" nodeType="click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fade">
                                      <p:cBhvr>
                                        <p:cTn id="171" dur="1000"/>
                                        <p:tgtEl>
                                          <p:spTgt spid="77"/>
                                        </p:tgtEl>
                                      </p:cBhvr>
                                    </p:animEffect>
                                    <p:anim calcmode="lin" valueType="num">
                                      <p:cBhvr>
                                        <p:cTn id="172" dur="1000" fill="hold"/>
                                        <p:tgtEl>
                                          <p:spTgt spid="77"/>
                                        </p:tgtEl>
                                        <p:attrNameLst>
                                          <p:attrName>ppt_x</p:attrName>
                                        </p:attrNameLst>
                                      </p:cBhvr>
                                      <p:tavLst>
                                        <p:tav tm="0">
                                          <p:val>
                                            <p:strVal val="#ppt_x"/>
                                          </p:val>
                                        </p:tav>
                                        <p:tav tm="100000">
                                          <p:val>
                                            <p:strVal val="#ppt_x"/>
                                          </p:val>
                                        </p:tav>
                                      </p:tavLst>
                                    </p:anim>
                                    <p:anim calcmode="lin" valueType="num">
                                      <p:cBhvr>
                                        <p:cTn id="173" dur="1000" fill="hold"/>
                                        <p:tgtEl>
                                          <p:spTgt spid="77"/>
                                        </p:tgtEl>
                                        <p:attrNameLst>
                                          <p:attrName>ppt_y</p:attrName>
                                        </p:attrNameLst>
                                      </p:cBhvr>
                                      <p:tavLst>
                                        <p:tav tm="0">
                                          <p:val>
                                            <p:strVal val="#ppt_y+.1"/>
                                          </p:val>
                                        </p:tav>
                                        <p:tav tm="100000">
                                          <p:val>
                                            <p:strVal val="#ppt_y"/>
                                          </p:val>
                                        </p:tav>
                                      </p:tavLst>
                                    </p:anim>
                                  </p:childTnLst>
                                </p:cTn>
                              </p:par>
                              <p:par>
                                <p:cTn id="174" presetID="42" presetClass="entr" presetSubtype="0" fill="hold" grpId="0" nodeType="withEffect">
                                  <p:stCondLst>
                                    <p:cond delay="0"/>
                                  </p:stCondLst>
                                  <p:childTnLst>
                                    <p:set>
                                      <p:cBhvr>
                                        <p:cTn id="175" dur="1" fill="hold">
                                          <p:stCondLst>
                                            <p:cond delay="0"/>
                                          </p:stCondLst>
                                        </p:cTn>
                                        <p:tgtEl>
                                          <p:spTgt spid="61"/>
                                        </p:tgtEl>
                                        <p:attrNameLst>
                                          <p:attrName>style.visibility</p:attrName>
                                        </p:attrNameLst>
                                      </p:cBhvr>
                                      <p:to>
                                        <p:strVal val="visible"/>
                                      </p:to>
                                    </p:set>
                                    <p:animEffect transition="in" filter="fade">
                                      <p:cBhvr>
                                        <p:cTn id="176" dur="1000"/>
                                        <p:tgtEl>
                                          <p:spTgt spid="61"/>
                                        </p:tgtEl>
                                      </p:cBhvr>
                                    </p:animEffect>
                                    <p:anim calcmode="lin" valueType="num">
                                      <p:cBhvr>
                                        <p:cTn id="177" dur="1000" fill="hold"/>
                                        <p:tgtEl>
                                          <p:spTgt spid="61"/>
                                        </p:tgtEl>
                                        <p:attrNameLst>
                                          <p:attrName>ppt_x</p:attrName>
                                        </p:attrNameLst>
                                      </p:cBhvr>
                                      <p:tavLst>
                                        <p:tav tm="0">
                                          <p:val>
                                            <p:strVal val="#ppt_x"/>
                                          </p:val>
                                        </p:tav>
                                        <p:tav tm="100000">
                                          <p:val>
                                            <p:strVal val="#ppt_x"/>
                                          </p:val>
                                        </p:tav>
                                      </p:tavLst>
                                    </p:anim>
                                    <p:anim calcmode="lin" valueType="num">
                                      <p:cBhvr>
                                        <p:cTn id="178" dur="1000" fill="hold"/>
                                        <p:tgtEl>
                                          <p:spTgt spid="61"/>
                                        </p:tgtEl>
                                        <p:attrNameLst>
                                          <p:attrName>ppt_y</p:attrName>
                                        </p:attrNameLst>
                                      </p:cBhvr>
                                      <p:tavLst>
                                        <p:tav tm="0">
                                          <p:val>
                                            <p:strVal val="#ppt_y+.1"/>
                                          </p:val>
                                        </p:tav>
                                        <p:tav tm="100000">
                                          <p:val>
                                            <p:strVal val="#ppt_y"/>
                                          </p:val>
                                        </p:tav>
                                      </p:tavLst>
                                    </p:anim>
                                  </p:childTnLst>
                                </p:cTn>
                              </p:par>
                              <p:par>
                                <p:cTn id="179" presetID="42" presetClass="entr" presetSubtype="0" fill="hold" nodeType="withEffect">
                                  <p:stCondLst>
                                    <p:cond delay="0"/>
                                  </p:stCondLst>
                                  <p:childTnLst>
                                    <p:set>
                                      <p:cBhvr>
                                        <p:cTn id="180" dur="1" fill="hold">
                                          <p:stCondLst>
                                            <p:cond delay="0"/>
                                          </p:stCondLst>
                                        </p:cTn>
                                        <p:tgtEl>
                                          <p:spTgt spid="78"/>
                                        </p:tgtEl>
                                        <p:attrNameLst>
                                          <p:attrName>style.visibility</p:attrName>
                                        </p:attrNameLst>
                                      </p:cBhvr>
                                      <p:to>
                                        <p:strVal val="visible"/>
                                      </p:to>
                                    </p:set>
                                    <p:animEffect transition="in" filter="fade">
                                      <p:cBhvr>
                                        <p:cTn id="181" dur="1000"/>
                                        <p:tgtEl>
                                          <p:spTgt spid="78"/>
                                        </p:tgtEl>
                                      </p:cBhvr>
                                    </p:animEffect>
                                    <p:anim calcmode="lin" valueType="num">
                                      <p:cBhvr>
                                        <p:cTn id="182" dur="1000" fill="hold"/>
                                        <p:tgtEl>
                                          <p:spTgt spid="78"/>
                                        </p:tgtEl>
                                        <p:attrNameLst>
                                          <p:attrName>ppt_x</p:attrName>
                                        </p:attrNameLst>
                                      </p:cBhvr>
                                      <p:tavLst>
                                        <p:tav tm="0">
                                          <p:val>
                                            <p:strVal val="#ppt_x"/>
                                          </p:val>
                                        </p:tav>
                                        <p:tav tm="100000">
                                          <p:val>
                                            <p:strVal val="#ppt_x"/>
                                          </p:val>
                                        </p:tav>
                                      </p:tavLst>
                                    </p:anim>
                                    <p:anim calcmode="lin" valueType="num">
                                      <p:cBhvr>
                                        <p:cTn id="183" dur="1000" fill="hold"/>
                                        <p:tgtEl>
                                          <p:spTgt spid="78"/>
                                        </p:tgtEl>
                                        <p:attrNameLst>
                                          <p:attrName>ppt_y</p:attrName>
                                        </p:attrNameLst>
                                      </p:cBhvr>
                                      <p:tavLst>
                                        <p:tav tm="0">
                                          <p:val>
                                            <p:strVal val="#ppt_y+.1"/>
                                          </p:val>
                                        </p:tav>
                                        <p:tav tm="100000">
                                          <p:val>
                                            <p:strVal val="#ppt_y"/>
                                          </p:val>
                                        </p:tav>
                                      </p:tavLst>
                                    </p:anim>
                                  </p:childTnLst>
                                </p:cTn>
                              </p:par>
                              <p:par>
                                <p:cTn id="184" presetID="42" presetClass="entr" presetSubtype="0" fill="hold" grpId="0" nodeType="withEffect">
                                  <p:stCondLst>
                                    <p:cond delay="0"/>
                                  </p:stCondLst>
                                  <p:childTnLst>
                                    <p:set>
                                      <p:cBhvr>
                                        <p:cTn id="185" dur="1" fill="hold">
                                          <p:stCondLst>
                                            <p:cond delay="0"/>
                                          </p:stCondLst>
                                        </p:cTn>
                                        <p:tgtEl>
                                          <p:spTgt spid="60"/>
                                        </p:tgtEl>
                                        <p:attrNameLst>
                                          <p:attrName>style.visibility</p:attrName>
                                        </p:attrNameLst>
                                      </p:cBhvr>
                                      <p:to>
                                        <p:strVal val="visible"/>
                                      </p:to>
                                    </p:set>
                                    <p:animEffect transition="in" filter="fade">
                                      <p:cBhvr>
                                        <p:cTn id="186" dur="1000"/>
                                        <p:tgtEl>
                                          <p:spTgt spid="60"/>
                                        </p:tgtEl>
                                      </p:cBhvr>
                                    </p:animEffect>
                                    <p:anim calcmode="lin" valueType="num">
                                      <p:cBhvr>
                                        <p:cTn id="187" dur="1000" fill="hold"/>
                                        <p:tgtEl>
                                          <p:spTgt spid="60"/>
                                        </p:tgtEl>
                                        <p:attrNameLst>
                                          <p:attrName>ppt_x</p:attrName>
                                        </p:attrNameLst>
                                      </p:cBhvr>
                                      <p:tavLst>
                                        <p:tav tm="0">
                                          <p:val>
                                            <p:strVal val="#ppt_x"/>
                                          </p:val>
                                        </p:tav>
                                        <p:tav tm="100000">
                                          <p:val>
                                            <p:strVal val="#ppt_x"/>
                                          </p:val>
                                        </p:tav>
                                      </p:tavLst>
                                    </p:anim>
                                    <p:anim calcmode="lin" valueType="num">
                                      <p:cBhvr>
                                        <p:cTn id="188" dur="1000" fill="hold"/>
                                        <p:tgtEl>
                                          <p:spTgt spid="60"/>
                                        </p:tgtEl>
                                        <p:attrNameLst>
                                          <p:attrName>ppt_y</p:attrName>
                                        </p:attrNameLst>
                                      </p:cBhvr>
                                      <p:tavLst>
                                        <p:tav tm="0">
                                          <p:val>
                                            <p:strVal val="#ppt_y+.1"/>
                                          </p:val>
                                        </p:tav>
                                        <p:tav tm="100000">
                                          <p:val>
                                            <p:strVal val="#ppt_y"/>
                                          </p:val>
                                        </p:tav>
                                      </p:tavLst>
                                    </p:anim>
                                  </p:childTnLst>
                                </p:cTn>
                              </p:par>
                            </p:childTnLst>
                          </p:cTn>
                        </p:par>
                      </p:childTnLst>
                    </p:cTn>
                  </p:par>
                  <p:par>
                    <p:cTn id="189" fill="hold">
                      <p:stCondLst>
                        <p:cond delay="indefinite"/>
                      </p:stCondLst>
                      <p:childTnLst>
                        <p:par>
                          <p:cTn id="190" fill="hold">
                            <p:stCondLst>
                              <p:cond delay="0"/>
                            </p:stCondLst>
                            <p:childTnLst>
                              <p:par>
                                <p:cTn id="191" presetID="42" presetClass="entr" presetSubtype="0" fill="hold" nodeType="clickEffect">
                                  <p:stCondLst>
                                    <p:cond delay="0"/>
                                  </p:stCondLst>
                                  <p:childTnLst>
                                    <p:set>
                                      <p:cBhvr>
                                        <p:cTn id="192" dur="1" fill="hold">
                                          <p:stCondLst>
                                            <p:cond delay="0"/>
                                          </p:stCondLst>
                                        </p:cTn>
                                        <p:tgtEl>
                                          <p:spTgt spid="42"/>
                                        </p:tgtEl>
                                        <p:attrNameLst>
                                          <p:attrName>style.visibility</p:attrName>
                                        </p:attrNameLst>
                                      </p:cBhvr>
                                      <p:to>
                                        <p:strVal val="visible"/>
                                      </p:to>
                                    </p:set>
                                    <p:animEffect transition="in" filter="fade">
                                      <p:cBhvr>
                                        <p:cTn id="193" dur="1000"/>
                                        <p:tgtEl>
                                          <p:spTgt spid="42"/>
                                        </p:tgtEl>
                                      </p:cBhvr>
                                    </p:animEffect>
                                    <p:anim calcmode="lin" valueType="num">
                                      <p:cBhvr>
                                        <p:cTn id="194" dur="1000" fill="hold"/>
                                        <p:tgtEl>
                                          <p:spTgt spid="42"/>
                                        </p:tgtEl>
                                        <p:attrNameLst>
                                          <p:attrName>ppt_x</p:attrName>
                                        </p:attrNameLst>
                                      </p:cBhvr>
                                      <p:tavLst>
                                        <p:tav tm="0">
                                          <p:val>
                                            <p:strVal val="#ppt_x"/>
                                          </p:val>
                                        </p:tav>
                                        <p:tav tm="100000">
                                          <p:val>
                                            <p:strVal val="#ppt_x"/>
                                          </p:val>
                                        </p:tav>
                                      </p:tavLst>
                                    </p:anim>
                                    <p:anim calcmode="lin" valueType="num">
                                      <p:cBhvr>
                                        <p:cTn id="195" dur="1000" fill="hold"/>
                                        <p:tgtEl>
                                          <p:spTgt spid="42"/>
                                        </p:tgtEl>
                                        <p:attrNameLst>
                                          <p:attrName>ppt_y</p:attrName>
                                        </p:attrNameLst>
                                      </p:cBhvr>
                                      <p:tavLst>
                                        <p:tav tm="0">
                                          <p:val>
                                            <p:strVal val="#ppt_y+.1"/>
                                          </p:val>
                                        </p:tav>
                                        <p:tav tm="100000">
                                          <p:val>
                                            <p:strVal val="#ppt_y"/>
                                          </p:val>
                                        </p:tav>
                                      </p:tavLst>
                                    </p:anim>
                                  </p:childTnLst>
                                </p:cTn>
                              </p:par>
                              <p:par>
                                <p:cTn id="196" presetID="42" presetClass="entr" presetSubtype="0" fill="hold" grpId="0" nodeType="withEffect">
                                  <p:stCondLst>
                                    <p:cond delay="0"/>
                                  </p:stCondLst>
                                  <p:childTnLst>
                                    <p:set>
                                      <p:cBhvr>
                                        <p:cTn id="197" dur="1" fill="hold">
                                          <p:stCondLst>
                                            <p:cond delay="0"/>
                                          </p:stCondLst>
                                        </p:cTn>
                                        <p:tgtEl>
                                          <p:spTgt spid="68"/>
                                        </p:tgtEl>
                                        <p:attrNameLst>
                                          <p:attrName>style.visibility</p:attrName>
                                        </p:attrNameLst>
                                      </p:cBhvr>
                                      <p:to>
                                        <p:strVal val="visible"/>
                                      </p:to>
                                    </p:set>
                                    <p:animEffect transition="in" filter="fade">
                                      <p:cBhvr>
                                        <p:cTn id="198" dur="1000"/>
                                        <p:tgtEl>
                                          <p:spTgt spid="68"/>
                                        </p:tgtEl>
                                      </p:cBhvr>
                                    </p:animEffect>
                                    <p:anim calcmode="lin" valueType="num">
                                      <p:cBhvr>
                                        <p:cTn id="199" dur="1000" fill="hold"/>
                                        <p:tgtEl>
                                          <p:spTgt spid="68"/>
                                        </p:tgtEl>
                                        <p:attrNameLst>
                                          <p:attrName>ppt_x</p:attrName>
                                        </p:attrNameLst>
                                      </p:cBhvr>
                                      <p:tavLst>
                                        <p:tav tm="0">
                                          <p:val>
                                            <p:strVal val="#ppt_x"/>
                                          </p:val>
                                        </p:tav>
                                        <p:tav tm="100000">
                                          <p:val>
                                            <p:strVal val="#ppt_x"/>
                                          </p:val>
                                        </p:tav>
                                      </p:tavLst>
                                    </p:anim>
                                    <p:anim calcmode="lin" valueType="num">
                                      <p:cBhvr>
                                        <p:cTn id="200" dur="1000" fill="hold"/>
                                        <p:tgtEl>
                                          <p:spTgt spid="68"/>
                                        </p:tgtEl>
                                        <p:attrNameLst>
                                          <p:attrName>ppt_y</p:attrName>
                                        </p:attrNameLst>
                                      </p:cBhvr>
                                      <p:tavLst>
                                        <p:tav tm="0">
                                          <p:val>
                                            <p:strVal val="#ppt_y+.1"/>
                                          </p:val>
                                        </p:tav>
                                        <p:tav tm="100000">
                                          <p:val>
                                            <p:strVal val="#ppt_y"/>
                                          </p:val>
                                        </p:tav>
                                      </p:tavLst>
                                    </p:anim>
                                  </p:childTnLst>
                                </p:cTn>
                              </p:par>
                            </p:childTnLst>
                          </p:cTn>
                        </p:par>
                      </p:childTnLst>
                    </p:cTn>
                  </p:par>
                  <p:par>
                    <p:cTn id="201" fill="hold">
                      <p:stCondLst>
                        <p:cond delay="indefinite"/>
                      </p:stCondLst>
                      <p:childTnLst>
                        <p:par>
                          <p:cTn id="202" fill="hold">
                            <p:stCondLst>
                              <p:cond delay="0"/>
                            </p:stCondLst>
                            <p:childTnLst>
                              <p:par>
                                <p:cTn id="203" presetID="42" presetClass="entr" presetSubtype="0" fill="hold" nodeType="clickEffect">
                                  <p:stCondLst>
                                    <p:cond delay="0"/>
                                  </p:stCondLst>
                                  <p:childTnLst>
                                    <p:set>
                                      <p:cBhvr>
                                        <p:cTn id="204" dur="1" fill="hold">
                                          <p:stCondLst>
                                            <p:cond delay="0"/>
                                          </p:stCondLst>
                                        </p:cTn>
                                        <p:tgtEl>
                                          <p:spTgt spid="69"/>
                                        </p:tgtEl>
                                        <p:attrNameLst>
                                          <p:attrName>style.visibility</p:attrName>
                                        </p:attrNameLst>
                                      </p:cBhvr>
                                      <p:to>
                                        <p:strVal val="visible"/>
                                      </p:to>
                                    </p:set>
                                    <p:animEffect transition="in" filter="fade">
                                      <p:cBhvr>
                                        <p:cTn id="205" dur="1000"/>
                                        <p:tgtEl>
                                          <p:spTgt spid="69"/>
                                        </p:tgtEl>
                                      </p:cBhvr>
                                    </p:animEffect>
                                    <p:anim calcmode="lin" valueType="num">
                                      <p:cBhvr>
                                        <p:cTn id="206" dur="1000" fill="hold"/>
                                        <p:tgtEl>
                                          <p:spTgt spid="69"/>
                                        </p:tgtEl>
                                        <p:attrNameLst>
                                          <p:attrName>ppt_x</p:attrName>
                                        </p:attrNameLst>
                                      </p:cBhvr>
                                      <p:tavLst>
                                        <p:tav tm="0">
                                          <p:val>
                                            <p:strVal val="#ppt_x"/>
                                          </p:val>
                                        </p:tav>
                                        <p:tav tm="100000">
                                          <p:val>
                                            <p:strVal val="#ppt_x"/>
                                          </p:val>
                                        </p:tav>
                                      </p:tavLst>
                                    </p:anim>
                                    <p:anim calcmode="lin" valueType="num">
                                      <p:cBhvr>
                                        <p:cTn id="207" dur="1000" fill="hold"/>
                                        <p:tgtEl>
                                          <p:spTgt spid="69"/>
                                        </p:tgtEl>
                                        <p:attrNameLst>
                                          <p:attrName>ppt_y</p:attrName>
                                        </p:attrNameLst>
                                      </p:cBhvr>
                                      <p:tavLst>
                                        <p:tav tm="0">
                                          <p:val>
                                            <p:strVal val="#ppt_y+.1"/>
                                          </p:val>
                                        </p:tav>
                                        <p:tav tm="100000">
                                          <p:val>
                                            <p:strVal val="#ppt_y"/>
                                          </p:val>
                                        </p:tav>
                                      </p:tavLst>
                                    </p:anim>
                                  </p:childTnLst>
                                </p:cTn>
                              </p:par>
                              <p:par>
                                <p:cTn id="208" presetID="42" presetClass="entr" presetSubtype="0" fill="hold" grpId="0" nodeType="withEffect">
                                  <p:stCondLst>
                                    <p:cond delay="0"/>
                                  </p:stCondLst>
                                  <p:childTnLst>
                                    <p:set>
                                      <p:cBhvr>
                                        <p:cTn id="209" dur="1" fill="hold">
                                          <p:stCondLst>
                                            <p:cond delay="0"/>
                                          </p:stCondLst>
                                        </p:cTn>
                                        <p:tgtEl>
                                          <p:spTgt spid="65"/>
                                        </p:tgtEl>
                                        <p:attrNameLst>
                                          <p:attrName>style.visibility</p:attrName>
                                        </p:attrNameLst>
                                      </p:cBhvr>
                                      <p:to>
                                        <p:strVal val="visible"/>
                                      </p:to>
                                    </p:set>
                                    <p:animEffect transition="in" filter="fade">
                                      <p:cBhvr>
                                        <p:cTn id="210" dur="1000"/>
                                        <p:tgtEl>
                                          <p:spTgt spid="65"/>
                                        </p:tgtEl>
                                      </p:cBhvr>
                                    </p:animEffect>
                                    <p:anim calcmode="lin" valueType="num">
                                      <p:cBhvr>
                                        <p:cTn id="211" dur="1000" fill="hold"/>
                                        <p:tgtEl>
                                          <p:spTgt spid="65"/>
                                        </p:tgtEl>
                                        <p:attrNameLst>
                                          <p:attrName>ppt_x</p:attrName>
                                        </p:attrNameLst>
                                      </p:cBhvr>
                                      <p:tavLst>
                                        <p:tav tm="0">
                                          <p:val>
                                            <p:strVal val="#ppt_x"/>
                                          </p:val>
                                        </p:tav>
                                        <p:tav tm="100000">
                                          <p:val>
                                            <p:strVal val="#ppt_x"/>
                                          </p:val>
                                        </p:tav>
                                      </p:tavLst>
                                    </p:anim>
                                    <p:anim calcmode="lin" valueType="num">
                                      <p:cBhvr>
                                        <p:cTn id="212" dur="1000" fill="hold"/>
                                        <p:tgtEl>
                                          <p:spTgt spid="65"/>
                                        </p:tgtEl>
                                        <p:attrNameLst>
                                          <p:attrName>ppt_y</p:attrName>
                                        </p:attrNameLst>
                                      </p:cBhvr>
                                      <p:tavLst>
                                        <p:tav tm="0">
                                          <p:val>
                                            <p:strVal val="#ppt_y+.1"/>
                                          </p:val>
                                        </p:tav>
                                        <p:tav tm="100000">
                                          <p:val>
                                            <p:strVal val="#ppt_y"/>
                                          </p:val>
                                        </p:tav>
                                      </p:tavLst>
                                    </p:anim>
                                  </p:childTnLst>
                                </p:cTn>
                              </p:par>
                            </p:childTnLst>
                          </p:cTn>
                        </p:par>
                      </p:childTnLst>
                    </p:cTn>
                  </p:par>
                  <p:par>
                    <p:cTn id="213" fill="hold">
                      <p:stCondLst>
                        <p:cond delay="indefinite"/>
                      </p:stCondLst>
                      <p:childTnLst>
                        <p:par>
                          <p:cTn id="214" fill="hold">
                            <p:stCondLst>
                              <p:cond delay="0"/>
                            </p:stCondLst>
                            <p:childTnLst>
                              <p:par>
                                <p:cTn id="215" presetID="42" presetClass="entr" presetSubtype="0" fill="hold" nodeType="clickEffect">
                                  <p:stCondLst>
                                    <p:cond delay="0"/>
                                  </p:stCondLst>
                                  <p:childTnLst>
                                    <p:set>
                                      <p:cBhvr>
                                        <p:cTn id="216" dur="1" fill="hold">
                                          <p:stCondLst>
                                            <p:cond delay="0"/>
                                          </p:stCondLst>
                                        </p:cTn>
                                        <p:tgtEl>
                                          <p:spTgt spid="71"/>
                                        </p:tgtEl>
                                        <p:attrNameLst>
                                          <p:attrName>style.visibility</p:attrName>
                                        </p:attrNameLst>
                                      </p:cBhvr>
                                      <p:to>
                                        <p:strVal val="visible"/>
                                      </p:to>
                                    </p:set>
                                    <p:animEffect transition="in" filter="fade">
                                      <p:cBhvr>
                                        <p:cTn id="217" dur="1000"/>
                                        <p:tgtEl>
                                          <p:spTgt spid="71"/>
                                        </p:tgtEl>
                                      </p:cBhvr>
                                    </p:animEffect>
                                    <p:anim calcmode="lin" valueType="num">
                                      <p:cBhvr>
                                        <p:cTn id="218" dur="1000" fill="hold"/>
                                        <p:tgtEl>
                                          <p:spTgt spid="71"/>
                                        </p:tgtEl>
                                        <p:attrNameLst>
                                          <p:attrName>ppt_x</p:attrName>
                                        </p:attrNameLst>
                                      </p:cBhvr>
                                      <p:tavLst>
                                        <p:tav tm="0">
                                          <p:val>
                                            <p:strVal val="#ppt_x"/>
                                          </p:val>
                                        </p:tav>
                                        <p:tav tm="100000">
                                          <p:val>
                                            <p:strVal val="#ppt_x"/>
                                          </p:val>
                                        </p:tav>
                                      </p:tavLst>
                                    </p:anim>
                                    <p:anim calcmode="lin" valueType="num">
                                      <p:cBhvr>
                                        <p:cTn id="219" dur="1000" fill="hold"/>
                                        <p:tgtEl>
                                          <p:spTgt spid="71"/>
                                        </p:tgtEl>
                                        <p:attrNameLst>
                                          <p:attrName>ppt_y</p:attrName>
                                        </p:attrNameLst>
                                      </p:cBhvr>
                                      <p:tavLst>
                                        <p:tav tm="0">
                                          <p:val>
                                            <p:strVal val="#ppt_y+.1"/>
                                          </p:val>
                                        </p:tav>
                                        <p:tav tm="100000">
                                          <p:val>
                                            <p:strVal val="#ppt_y"/>
                                          </p:val>
                                        </p:tav>
                                      </p:tavLst>
                                    </p:anim>
                                  </p:childTnLst>
                                </p:cTn>
                              </p:par>
                              <p:par>
                                <p:cTn id="220" presetID="42" presetClass="entr" presetSubtype="0" fill="hold" grpId="0" nodeType="withEffect">
                                  <p:stCondLst>
                                    <p:cond delay="0"/>
                                  </p:stCondLst>
                                  <p:childTnLst>
                                    <p:set>
                                      <p:cBhvr>
                                        <p:cTn id="221" dur="1" fill="hold">
                                          <p:stCondLst>
                                            <p:cond delay="0"/>
                                          </p:stCondLst>
                                        </p:cTn>
                                        <p:tgtEl>
                                          <p:spTgt spid="66"/>
                                        </p:tgtEl>
                                        <p:attrNameLst>
                                          <p:attrName>style.visibility</p:attrName>
                                        </p:attrNameLst>
                                      </p:cBhvr>
                                      <p:to>
                                        <p:strVal val="visible"/>
                                      </p:to>
                                    </p:set>
                                    <p:animEffect transition="in" filter="fade">
                                      <p:cBhvr>
                                        <p:cTn id="222" dur="1000"/>
                                        <p:tgtEl>
                                          <p:spTgt spid="66"/>
                                        </p:tgtEl>
                                      </p:cBhvr>
                                    </p:animEffect>
                                    <p:anim calcmode="lin" valueType="num">
                                      <p:cBhvr>
                                        <p:cTn id="223" dur="1000" fill="hold"/>
                                        <p:tgtEl>
                                          <p:spTgt spid="66"/>
                                        </p:tgtEl>
                                        <p:attrNameLst>
                                          <p:attrName>ppt_x</p:attrName>
                                        </p:attrNameLst>
                                      </p:cBhvr>
                                      <p:tavLst>
                                        <p:tav tm="0">
                                          <p:val>
                                            <p:strVal val="#ppt_x"/>
                                          </p:val>
                                        </p:tav>
                                        <p:tav tm="100000">
                                          <p:val>
                                            <p:strVal val="#ppt_x"/>
                                          </p:val>
                                        </p:tav>
                                      </p:tavLst>
                                    </p:anim>
                                    <p:anim calcmode="lin" valueType="num">
                                      <p:cBhvr>
                                        <p:cTn id="224" dur="1000" fill="hold"/>
                                        <p:tgtEl>
                                          <p:spTgt spid="66"/>
                                        </p:tgtEl>
                                        <p:attrNameLst>
                                          <p:attrName>ppt_y</p:attrName>
                                        </p:attrNameLst>
                                      </p:cBhvr>
                                      <p:tavLst>
                                        <p:tav tm="0">
                                          <p:val>
                                            <p:strVal val="#ppt_y+.1"/>
                                          </p:val>
                                        </p:tav>
                                        <p:tav tm="100000">
                                          <p:val>
                                            <p:strVal val="#ppt_y"/>
                                          </p:val>
                                        </p:tav>
                                      </p:tavLst>
                                    </p:anim>
                                  </p:childTnLst>
                                </p:cTn>
                              </p:par>
                            </p:childTnLst>
                          </p:cTn>
                        </p:par>
                      </p:childTnLst>
                    </p:cTn>
                  </p:par>
                  <p:par>
                    <p:cTn id="225" fill="hold">
                      <p:stCondLst>
                        <p:cond delay="indefinite"/>
                      </p:stCondLst>
                      <p:childTnLst>
                        <p:par>
                          <p:cTn id="226" fill="hold">
                            <p:stCondLst>
                              <p:cond delay="0"/>
                            </p:stCondLst>
                            <p:childTnLst>
                              <p:par>
                                <p:cTn id="227" presetID="42" presetClass="entr" presetSubtype="0" fill="hold" nodeType="clickEffect">
                                  <p:stCondLst>
                                    <p:cond delay="0"/>
                                  </p:stCondLst>
                                  <p:childTnLst>
                                    <p:set>
                                      <p:cBhvr>
                                        <p:cTn id="228" dur="1" fill="hold">
                                          <p:stCondLst>
                                            <p:cond delay="0"/>
                                          </p:stCondLst>
                                        </p:cTn>
                                        <p:tgtEl>
                                          <p:spTgt spid="70"/>
                                        </p:tgtEl>
                                        <p:attrNameLst>
                                          <p:attrName>style.visibility</p:attrName>
                                        </p:attrNameLst>
                                      </p:cBhvr>
                                      <p:to>
                                        <p:strVal val="visible"/>
                                      </p:to>
                                    </p:set>
                                    <p:animEffect transition="in" filter="fade">
                                      <p:cBhvr>
                                        <p:cTn id="229" dur="1000"/>
                                        <p:tgtEl>
                                          <p:spTgt spid="70"/>
                                        </p:tgtEl>
                                      </p:cBhvr>
                                    </p:animEffect>
                                    <p:anim calcmode="lin" valueType="num">
                                      <p:cBhvr>
                                        <p:cTn id="230" dur="1000" fill="hold"/>
                                        <p:tgtEl>
                                          <p:spTgt spid="70"/>
                                        </p:tgtEl>
                                        <p:attrNameLst>
                                          <p:attrName>ppt_x</p:attrName>
                                        </p:attrNameLst>
                                      </p:cBhvr>
                                      <p:tavLst>
                                        <p:tav tm="0">
                                          <p:val>
                                            <p:strVal val="#ppt_x"/>
                                          </p:val>
                                        </p:tav>
                                        <p:tav tm="100000">
                                          <p:val>
                                            <p:strVal val="#ppt_x"/>
                                          </p:val>
                                        </p:tav>
                                      </p:tavLst>
                                    </p:anim>
                                    <p:anim calcmode="lin" valueType="num">
                                      <p:cBhvr>
                                        <p:cTn id="231" dur="1000" fill="hold"/>
                                        <p:tgtEl>
                                          <p:spTgt spid="70"/>
                                        </p:tgtEl>
                                        <p:attrNameLst>
                                          <p:attrName>ppt_y</p:attrName>
                                        </p:attrNameLst>
                                      </p:cBhvr>
                                      <p:tavLst>
                                        <p:tav tm="0">
                                          <p:val>
                                            <p:strVal val="#ppt_y+.1"/>
                                          </p:val>
                                        </p:tav>
                                        <p:tav tm="100000">
                                          <p:val>
                                            <p:strVal val="#ppt_y"/>
                                          </p:val>
                                        </p:tav>
                                      </p:tavLst>
                                    </p:anim>
                                  </p:childTnLst>
                                </p:cTn>
                              </p:par>
                              <p:par>
                                <p:cTn id="232" presetID="42" presetClass="entr" presetSubtype="0" fill="hold" grpId="0" nodeType="withEffect">
                                  <p:stCondLst>
                                    <p:cond delay="0"/>
                                  </p:stCondLst>
                                  <p:childTnLst>
                                    <p:set>
                                      <p:cBhvr>
                                        <p:cTn id="233" dur="1" fill="hold">
                                          <p:stCondLst>
                                            <p:cond delay="0"/>
                                          </p:stCondLst>
                                        </p:cTn>
                                        <p:tgtEl>
                                          <p:spTgt spid="64"/>
                                        </p:tgtEl>
                                        <p:attrNameLst>
                                          <p:attrName>style.visibility</p:attrName>
                                        </p:attrNameLst>
                                      </p:cBhvr>
                                      <p:to>
                                        <p:strVal val="visible"/>
                                      </p:to>
                                    </p:set>
                                    <p:animEffect transition="in" filter="fade">
                                      <p:cBhvr>
                                        <p:cTn id="234" dur="1000"/>
                                        <p:tgtEl>
                                          <p:spTgt spid="64"/>
                                        </p:tgtEl>
                                      </p:cBhvr>
                                    </p:animEffect>
                                    <p:anim calcmode="lin" valueType="num">
                                      <p:cBhvr>
                                        <p:cTn id="235" dur="1000" fill="hold"/>
                                        <p:tgtEl>
                                          <p:spTgt spid="64"/>
                                        </p:tgtEl>
                                        <p:attrNameLst>
                                          <p:attrName>ppt_x</p:attrName>
                                        </p:attrNameLst>
                                      </p:cBhvr>
                                      <p:tavLst>
                                        <p:tav tm="0">
                                          <p:val>
                                            <p:strVal val="#ppt_x"/>
                                          </p:val>
                                        </p:tav>
                                        <p:tav tm="100000">
                                          <p:val>
                                            <p:strVal val="#ppt_x"/>
                                          </p:val>
                                        </p:tav>
                                      </p:tavLst>
                                    </p:anim>
                                    <p:anim calcmode="lin" valueType="num">
                                      <p:cBhvr>
                                        <p:cTn id="236"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237" fill="hold">
                      <p:stCondLst>
                        <p:cond delay="indefinite"/>
                      </p:stCondLst>
                      <p:childTnLst>
                        <p:par>
                          <p:cTn id="238" fill="hold">
                            <p:stCondLst>
                              <p:cond delay="0"/>
                            </p:stCondLst>
                            <p:childTnLst>
                              <p:par>
                                <p:cTn id="239" presetID="42" presetClass="entr" presetSubtype="0" fill="hold" nodeType="clickEffect">
                                  <p:stCondLst>
                                    <p:cond delay="0"/>
                                  </p:stCondLst>
                                  <p:childTnLst>
                                    <p:set>
                                      <p:cBhvr>
                                        <p:cTn id="240" dur="1" fill="hold">
                                          <p:stCondLst>
                                            <p:cond delay="0"/>
                                          </p:stCondLst>
                                        </p:cTn>
                                        <p:tgtEl>
                                          <p:spTgt spid="72"/>
                                        </p:tgtEl>
                                        <p:attrNameLst>
                                          <p:attrName>style.visibility</p:attrName>
                                        </p:attrNameLst>
                                      </p:cBhvr>
                                      <p:to>
                                        <p:strVal val="visible"/>
                                      </p:to>
                                    </p:set>
                                    <p:animEffect transition="in" filter="fade">
                                      <p:cBhvr>
                                        <p:cTn id="241" dur="1000"/>
                                        <p:tgtEl>
                                          <p:spTgt spid="72"/>
                                        </p:tgtEl>
                                      </p:cBhvr>
                                    </p:animEffect>
                                    <p:anim calcmode="lin" valueType="num">
                                      <p:cBhvr>
                                        <p:cTn id="242" dur="1000" fill="hold"/>
                                        <p:tgtEl>
                                          <p:spTgt spid="72"/>
                                        </p:tgtEl>
                                        <p:attrNameLst>
                                          <p:attrName>ppt_x</p:attrName>
                                        </p:attrNameLst>
                                      </p:cBhvr>
                                      <p:tavLst>
                                        <p:tav tm="0">
                                          <p:val>
                                            <p:strVal val="#ppt_x"/>
                                          </p:val>
                                        </p:tav>
                                        <p:tav tm="100000">
                                          <p:val>
                                            <p:strVal val="#ppt_x"/>
                                          </p:val>
                                        </p:tav>
                                      </p:tavLst>
                                    </p:anim>
                                    <p:anim calcmode="lin" valueType="num">
                                      <p:cBhvr>
                                        <p:cTn id="243" dur="1000" fill="hold"/>
                                        <p:tgtEl>
                                          <p:spTgt spid="72"/>
                                        </p:tgtEl>
                                        <p:attrNameLst>
                                          <p:attrName>ppt_y</p:attrName>
                                        </p:attrNameLst>
                                      </p:cBhvr>
                                      <p:tavLst>
                                        <p:tav tm="0">
                                          <p:val>
                                            <p:strVal val="#ppt_y+.1"/>
                                          </p:val>
                                        </p:tav>
                                        <p:tav tm="100000">
                                          <p:val>
                                            <p:strVal val="#ppt_y"/>
                                          </p:val>
                                        </p:tav>
                                      </p:tavLst>
                                    </p:anim>
                                  </p:childTnLst>
                                </p:cTn>
                              </p:par>
                              <p:par>
                                <p:cTn id="244" presetID="42" presetClass="entr" presetSubtype="0" fill="hold" grpId="0" nodeType="withEffect">
                                  <p:stCondLst>
                                    <p:cond delay="0"/>
                                  </p:stCondLst>
                                  <p:childTnLst>
                                    <p:set>
                                      <p:cBhvr>
                                        <p:cTn id="245" dur="1" fill="hold">
                                          <p:stCondLst>
                                            <p:cond delay="0"/>
                                          </p:stCondLst>
                                        </p:cTn>
                                        <p:tgtEl>
                                          <p:spTgt spid="67"/>
                                        </p:tgtEl>
                                        <p:attrNameLst>
                                          <p:attrName>style.visibility</p:attrName>
                                        </p:attrNameLst>
                                      </p:cBhvr>
                                      <p:to>
                                        <p:strVal val="visible"/>
                                      </p:to>
                                    </p:set>
                                    <p:animEffect transition="in" filter="fade">
                                      <p:cBhvr>
                                        <p:cTn id="246" dur="1000"/>
                                        <p:tgtEl>
                                          <p:spTgt spid="67"/>
                                        </p:tgtEl>
                                      </p:cBhvr>
                                    </p:animEffect>
                                    <p:anim calcmode="lin" valueType="num">
                                      <p:cBhvr>
                                        <p:cTn id="247" dur="1000" fill="hold"/>
                                        <p:tgtEl>
                                          <p:spTgt spid="67"/>
                                        </p:tgtEl>
                                        <p:attrNameLst>
                                          <p:attrName>ppt_x</p:attrName>
                                        </p:attrNameLst>
                                      </p:cBhvr>
                                      <p:tavLst>
                                        <p:tav tm="0">
                                          <p:val>
                                            <p:strVal val="#ppt_x"/>
                                          </p:val>
                                        </p:tav>
                                        <p:tav tm="100000">
                                          <p:val>
                                            <p:strVal val="#ppt_x"/>
                                          </p:val>
                                        </p:tav>
                                      </p:tavLst>
                                    </p:anim>
                                    <p:anim calcmode="lin" valueType="num">
                                      <p:cBhvr>
                                        <p:cTn id="248" dur="1000" fill="hold"/>
                                        <p:tgtEl>
                                          <p:spTgt spid="67"/>
                                        </p:tgtEl>
                                        <p:attrNameLst>
                                          <p:attrName>ppt_y</p:attrName>
                                        </p:attrNameLst>
                                      </p:cBhvr>
                                      <p:tavLst>
                                        <p:tav tm="0">
                                          <p:val>
                                            <p:strVal val="#ppt_y+.1"/>
                                          </p:val>
                                        </p:tav>
                                        <p:tav tm="100000">
                                          <p:val>
                                            <p:strVal val="#ppt_y"/>
                                          </p:val>
                                        </p:tav>
                                      </p:tavLst>
                                    </p:anim>
                                  </p:childTnLst>
                                </p:cTn>
                              </p:par>
                            </p:childTnLst>
                          </p:cTn>
                        </p:par>
                      </p:childTnLst>
                    </p:cTn>
                  </p:par>
                  <p:par>
                    <p:cTn id="249" fill="hold">
                      <p:stCondLst>
                        <p:cond delay="indefinite"/>
                      </p:stCondLst>
                      <p:childTnLst>
                        <p:par>
                          <p:cTn id="250" fill="hold">
                            <p:stCondLst>
                              <p:cond delay="0"/>
                            </p:stCondLst>
                            <p:childTnLst>
                              <p:par>
                                <p:cTn id="251" presetID="42" presetClass="entr" presetSubtype="0" fill="hold" nodeType="clickEffect">
                                  <p:stCondLst>
                                    <p:cond delay="0"/>
                                  </p:stCondLst>
                                  <p:childTnLst>
                                    <p:set>
                                      <p:cBhvr>
                                        <p:cTn id="252" dur="1" fill="hold">
                                          <p:stCondLst>
                                            <p:cond delay="0"/>
                                          </p:stCondLst>
                                        </p:cTn>
                                        <p:tgtEl>
                                          <p:spTgt spid="74"/>
                                        </p:tgtEl>
                                        <p:attrNameLst>
                                          <p:attrName>style.visibility</p:attrName>
                                        </p:attrNameLst>
                                      </p:cBhvr>
                                      <p:to>
                                        <p:strVal val="visible"/>
                                      </p:to>
                                    </p:set>
                                    <p:animEffect transition="in" filter="fade">
                                      <p:cBhvr>
                                        <p:cTn id="253" dur="1000"/>
                                        <p:tgtEl>
                                          <p:spTgt spid="74"/>
                                        </p:tgtEl>
                                      </p:cBhvr>
                                    </p:animEffect>
                                    <p:anim calcmode="lin" valueType="num">
                                      <p:cBhvr>
                                        <p:cTn id="254" dur="1000" fill="hold"/>
                                        <p:tgtEl>
                                          <p:spTgt spid="74"/>
                                        </p:tgtEl>
                                        <p:attrNameLst>
                                          <p:attrName>ppt_x</p:attrName>
                                        </p:attrNameLst>
                                      </p:cBhvr>
                                      <p:tavLst>
                                        <p:tav tm="0">
                                          <p:val>
                                            <p:strVal val="#ppt_x"/>
                                          </p:val>
                                        </p:tav>
                                        <p:tav tm="100000">
                                          <p:val>
                                            <p:strVal val="#ppt_x"/>
                                          </p:val>
                                        </p:tav>
                                      </p:tavLst>
                                    </p:anim>
                                    <p:anim calcmode="lin" valueType="num">
                                      <p:cBhvr>
                                        <p:cTn id="255" dur="1000" fill="hold"/>
                                        <p:tgtEl>
                                          <p:spTgt spid="74"/>
                                        </p:tgtEl>
                                        <p:attrNameLst>
                                          <p:attrName>ppt_y</p:attrName>
                                        </p:attrNameLst>
                                      </p:cBhvr>
                                      <p:tavLst>
                                        <p:tav tm="0">
                                          <p:val>
                                            <p:strVal val="#ppt_y+.1"/>
                                          </p:val>
                                        </p:tav>
                                        <p:tav tm="100000">
                                          <p:val>
                                            <p:strVal val="#ppt_y"/>
                                          </p:val>
                                        </p:tav>
                                      </p:tavLst>
                                    </p:anim>
                                  </p:childTnLst>
                                </p:cTn>
                              </p:par>
                              <p:par>
                                <p:cTn id="256" presetID="42" presetClass="entr" presetSubtype="0" fill="hold" nodeType="withEffect">
                                  <p:stCondLst>
                                    <p:cond delay="0"/>
                                  </p:stCondLst>
                                  <p:childTnLst>
                                    <p:set>
                                      <p:cBhvr>
                                        <p:cTn id="257" dur="1" fill="hold">
                                          <p:stCondLst>
                                            <p:cond delay="0"/>
                                          </p:stCondLst>
                                        </p:cTn>
                                        <p:tgtEl>
                                          <p:spTgt spid="75"/>
                                        </p:tgtEl>
                                        <p:attrNameLst>
                                          <p:attrName>style.visibility</p:attrName>
                                        </p:attrNameLst>
                                      </p:cBhvr>
                                      <p:to>
                                        <p:strVal val="visible"/>
                                      </p:to>
                                    </p:set>
                                    <p:animEffect transition="in" filter="fade">
                                      <p:cBhvr>
                                        <p:cTn id="258" dur="1000"/>
                                        <p:tgtEl>
                                          <p:spTgt spid="75"/>
                                        </p:tgtEl>
                                      </p:cBhvr>
                                    </p:animEffect>
                                    <p:anim calcmode="lin" valueType="num">
                                      <p:cBhvr>
                                        <p:cTn id="259" dur="1000" fill="hold"/>
                                        <p:tgtEl>
                                          <p:spTgt spid="75"/>
                                        </p:tgtEl>
                                        <p:attrNameLst>
                                          <p:attrName>ppt_x</p:attrName>
                                        </p:attrNameLst>
                                      </p:cBhvr>
                                      <p:tavLst>
                                        <p:tav tm="0">
                                          <p:val>
                                            <p:strVal val="#ppt_x"/>
                                          </p:val>
                                        </p:tav>
                                        <p:tav tm="100000">
                                          <p:val>
                                            <p:strVal val="#ppt_x"/>
                                          </p:val>
                                        </p:tav>
                                      </p:tavLst>
                                    </p:anim>
                                    <p:anim calcmode="lin" valueType="num">
                                      <p:cBhvr>
                                        <p:cTn id="260" dur="1000" fill="hold"/>
                                        <p:tgtEl>
                                          <p:spTgt spid="75"/>
                                        </p:tgtEl>
                                        <p:attrNameLst>
                                          <p:attrName>ppt_y</p:attrName>
                                        </p:attrNameLst>
                                      </p:cBhvr>
                                      <p:tavLst>
                                        <p:tav tm="0">
                                          <p:val>
                                            <p:strVal val="#ppt_y+.1"/>
                                          </p:val>
                                        </p:tav>
                                        <p:tav tm="100000">
                                          <p:val>
                                            <p:strVal val="#ppt_y"/>
                                          </p:val>
                                        </p:tav>
                                      </p:tavLst>
                                    </p:anim>
                                  </p:childTnLst>
                                </p:cTn>
                              </p:par>
                              <p:par>
                                <p:cTn id="261" presetID="42" presetClass="entr" presetSubtype="0" fill="hold" nodeType="withEffect">
                                  <p:stCondLst>
                                    <p:cond delay="0"/>
                                  </p:stCondLst>
                                  <p:childTnLst>
                                    <p:set>
                                      <p:cBhvr>
                                        <p:cTn id="262" dur="1" fill="hold">
                                          <p:stCondLst>
                                            <p:cond delay="0"/>
                                          </p:stCondLst>
                                        </p:cTn>
                                        <p:tgtEl>
                                          <p:spTgt spid="79"/>
                                        </p:tgtEl>
                                        <p:attrNameLst>
                                          <p:attrName>style.visibility</p:attrName>
                                        </p:attrNameLst>
                                      </p:cBhvr>
                                      <p:to>
                                        <p:strVal val="visible"/>
                                      </p:to>
                                    </p:set>
                                    <p:animEffect transition="in" filter="fade">
                                      <p:cBhvr>
                                        <p:cTn id="263" dur="1000"/>
                                        <p:tgtEl>
                                          <p:spTgt spid="79"/>
                                        </p:tgtEl>
                                      </p:cBhvr>
                                    </p:animEffect>
                                    <p:anim calcmode="lin" valueType="num">
                                      <p:cBhvr>
                                        <p:cTn id="264" dur="1000" fill="hold"/>
                                        <p:tgtEl>
                                          <p:spTgt spid="79"/>
                                        </p:tgtEl>
                                        <p:attrNameLst>
                                          <p:attrName>ppt_x</p:attrName>
                                        </p:attrNameLst>
                                      </p:cBhvr>
                                      <p:tavLst>
                                        <p:tav tm="0">
                                          <p:val>
                                            <p:strVal val="#ppt_x"/>
                                          </p:val>
                                        </p:tav>
                                        <p:tav tm="100000">
                                          <p:val>
                                            <p:strVal val="#ppt_x"/>
                                          </p:val>
                                        </p:tav>
                                      </p:tavLst>
                                    </p:anim>
                                    <p:anim calcmode="lin" valueType="num">
                                      <p:cBhvr>
                                        <p:cTn id="265" dur="1000" fill="hold"/>
                                        <p:tgtEl>
                                          <p:spTgt spid="79"/>
                                        </p:tgtEl>
                                        <p:attrNameLst>
                                          <p:attrName>ppt_y</p:attrName>
                                        </p:attrNameLst>
                                      </p:cBhvr>
                                      <p:tavLst>
                                        <p:tav tm="0">
                                          <p:val>
                                            <p:strVal val="#ppt_y+.1"/>
                                          </p:val>
                                        </p:tav>
                                        <p:tav tm="100000">
                                          <p:val>
                                            <p:strVal val="#ppt_y"/>
                                          </p:val>
                                        </p:tav>
                                      </p:tavLst>
                                    </p:anim>
                                  </p:childTnLst>
                                </p:cTn>
                              </p:par>
                              <p:par>
                                <p:cTn id="266" presetID="42" presetClass="entr" presetSubtype="0" fill="hold" grpId="0" nodeType="withEffect">
                                  <p:stCondLst>
                                    <p:cond delay="0"/>
                                  </p:stCondLst>
                                  <p:childTnLst>
                                    <p:set>
                                      <p:cBhvr>
                                        <p:cTn id="267" dur="1" fill="hold">
                                          <p:stCondLst>
                                            <p:cond delay="0"/>
                                          </p:stCondLst>
                                        </p:cTn>
                                        <p:tgtEl>
                                          <p:spTgt spid="73"/>
                                        </p:tgtEl>
                                        <p:attrNameLst>
                                          <p:attrName>style.visibility</p:attrName>
                                        </p:attrNameLst>
                                      </p:cBhvr>
                                      <p:to>
                                        <p:strVal val="visible"/>
                                      </p:to>
                                    </p:set>
                                    <p:animEffect transition="in" filter="fade">
                                      <p:cBhvr>
                                        <p:cTn id="268" dur="1000"/>
                                        <p:tgtEl>
                                          <p:spTgt spid="73"/>
                                        </p:tgtEl>
                                      </p:cBhvr>
                                    </p:animEffect>
                                    <p:anim calcmode="lin" valueType="num">
                                      <p:cBhvr>
                                        <p:cTn id="269" dur="1000" fill="hold"/>
                                        <p:tgtEl>
                                          <p:spTgt spid="73"/>
                                        </p:tgtEl>
                                        <p:attrNameLst>
                                          <p:attrName>ppt_x</p:attrName>
                                        </p:attrNameLst>
                                      </p:cBhvr>
                                      <p:tavLst>
                                        <p:tav tm="0">
                                          <p:val>
                                            <p:strVal val="#ppt_x"/>
                                          </p:val>
                                        </p:tav>
                                        <p:tav tm="100000">
                                          <p:val>
                                            <p:strVal val="#ppt_x"/>
                                          </p:val>
                                        </p:tav>
                                      </p:tavLst>
                                    </p:anim>
                                    <p:anim calcmode="lin" valueType="num">
                                      <p:cBhvr>
                                        <p:cTn id="270" dur="1000" fill="hold"/>
                                        <p:tgtEl>
                                          <p:spTgt spid="73"/>
                                        </p:tgtEl>
                                        <p:attrNameLst>
                                          <p:attrName>ppt_y</p:attrName>
                                        </p:attrNameLst>
                                      </p:cBhvr>
                                      <p:tavLst>
                                        <p:tav tm="0">
                                          <p:val>
                                            <p:strVal val="#ppt_y+.1"/>
                                          </p:val>
                                        </p:tav>
                                        <p:tav tm="100000">
                                          <p:val>
                                            <p:strVal val="#ppt_y"/>
                                          </p:val>
                                        </p:tav>
                                      </p:tavLst>
                                    </p:anim>
                                  </p:childTnLst>
                                </p:cTn>
                              </p:par>
                            </p:childTnLst>
                          </p:cTn>
                        </p:par>
                      </p:childTnLst>
                    </p:cTn>
                  </p:par>
                  <p:par>
                    <p:cTn id="271" fill="hold">
                      <p:stCondLst>
                        <p:cond delay="indefinite"/>
                      </p:stCondLst>
                      <p:childTnLst>
                        <p:par>
                          <p:cTn id="272" fill="hold">
                            <p:stCondLst>
                              <p:cond delay="0"/>
                            </p:stCondLst>
                            <p:childTnLst>
                              <p:par>
                                <p:cTn id="273" presetID="42" presetClass="entr" presetSubtype="0" fill="hold" nodeType="clickEffect">
                                  <p:stCondLst>
                                    <p:cond delay="0"/>
                                  </p:stCondLst>
                                  <p:childTnLst>
                                    <p:set>
                                      <p:cBhvr>
                                        <p:cTn id="274" dur="1" fill="hold">
                                          <p:stCondLst>
                                            <p:cond delay="0"/>
                                          </p:stCondLst>
                                        </p:cTn>
                                        <p:tgtEl>
                                          <p:spTgt spid="76"/>
                                        </p:tgtEl>
                                        <p:attrNameLst>
                                          <p:attrName>style.visibility</p:attrName>
                                        </p:attrNameLst>
                                      </p:cBhvr>
                                      <p:to>
                                        <p:strVal val="visible"/>
                                      </p:to>
                                    </p:set>
                                    <p:animEffect transition="in" filter="fade">
                                      <p:cBhvr>
                                        <p:cTn id="275" dur="1000"/>
                                        <p:tgtEl>
                                          <p:spTgt spid="76"/>
                                        </p:tgtEl>
                                      </p:cBhvr>
                                    </p:animEffect>
                                    <p:anim calcmode="lin" valueType="num">
                                      <p:cBhvr>
                                        <p:cTn id="276" dur="1000" fill="hold"/>
                                        <p:tgtEl>
                                          <p:spTgt spid="76"/>
                                        </p:tgtEl>
                                        <p:attrNameLst>
                                          <p:attrName>ppt_x</p:attrName>
                                        </p:attrNameLst>
                                      </p:cBhvr>
                                      <p:tavLst>
                                        <p:tav tm="0">
                                          <p:val>
                                            <p:strVal val="#ppt_x"/>
                                          </p:val>
                                        </p:tav>
                                        <p:tav tm="100000">
                                          <p:val>
                                            <p:strVal val="#ppt_x"/>
                                          </p:val>
                                        </p:tav>
                                      </p:tavLst>
                                    </p:anim>
                                    <p:anim calcmode="lin" valueType="num">
                                      <p:cBhvr>
                                        <p:cTn id="277" dur="1000" fill="hold"/>
                                        <p:tgtEl>
                                          <p:spTgt spid="76"/>
                                        </p:tgtEl>
                                        <p:attrNameLst>
                                          <p:attrName>ppt_y</p:attrName>
                                        </p:attrNameLst>
                                      </p:cBhvr>
                                      <p:tavLst>
                                        <p:tav tm="0">
                                          <p:val>
                                            <p:strVal val="#ppt_y+.1"/>
                                          </p:val>
                                        </p:tav>
                                        <p:tav tm="100000">
                                          <p:val>
                                            <p:strVal val="#ppt_y"/>
                                          </p:val>
                                        </p:tav>
                                      </p:tavLst>
                                    </p:anim>
                                  </p:childTnLst>
                                </p:cTn>
                              </p:par>
                              <p:par>
                                <p:cTn id="278" presetID="42" presetClass="entr" presetSubtype="0" fill="hold" grpId="0" nodeType="withEffect">
                                  <p:stCondLst>
                                    <p:cond delay="0"/>
                                  </p:stCondLst>
                                  <p:childTnLst>
                                    <p:set>
                                      <p:cBhvr>
                                        <p:cTn id="279" dur="1" fill="hold">
                                          <p:stCondLst>
                                            <p:cond delay="0"/>
                                          </p:stCondLst>
                                        </p:cTn>
                                        <p:tgtEl>
                                          <p:spTgt spid="43"/>
                                        </p:tgtEl>
                                        <p:attrNameLst>
                                          <p:attrName>style.visibility</p:attrName>
                                        </p:attrNameLst>
                                      </p:cBhvr>
                                      <p:to>
                                        <p:strVal val="visible"/>
                                      </p:to>
                                    </p:set>
                                    <p:animEffect transition="in" filter="fade">
                                      <p:cBhvr>
                                        <p:cTn id="280" dur="1000"/>
                                        <p:tgtEl>
                                          <p:spTgt spid="43"/>
                                        </p:tgtEl>
                                      </p:cBhvr>
                                    </p:animEffect>
                                    <p:anim calcmode="lin" valueType="num">
                                      <p:cBhvr>
                                        <p:cTn id="281" dur="1000" fill="hold"/>
                                        <p:tgtEl>
                                          <p:spTgt spid="43"/>
                                        </p:tgtEl>
                                        <p:attrNameLst>
                                          <p:attrName>ppt_x</p:attrName>
                                        </p:attrNameLst>
                                      </p:cBhvr>
                                      <p:tavLst>
                                        <p:tav tm="0">
                                          <p:val>
                                            <p:strVal val="#ppt_x"/>
                                          </p:val>
                                        </p:tav>
                                        <p:tav tm="100000">
                                          <p:val>
                                            <p:strVal val="#ppt_x"/>
                                          </p:val>
                                        </p:tav>
                                      </p:tavLst>
                                    </p:anim>
                                    <p:anim calcmode="lin" valueType="num">
                                      <p:cBhvr>
                                        <p:cTn id="282"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3" grpId="0" animBg="1"/>
      <p:bldP spid="51" grpId="0" animBg="1"/>
      <p:bldP spid="55" grpId="0" animBg="1"/>
      <p:bldP spid="56" grpId="0" animBg="1"/>
      <p:bldP spid="58" grpId="0" animBg="1"/>
      <p:bldP spid="60" grpId="0" animBg="1"/>
      <p:bldP spid="61" grpId="0" animBg="1"/>
      <p:bldP spid="62" grpId="0" animBg="1"/>
      <p:bldP spid="63" grpId="0" animBg="1"/>
      <p:bldP spid="64" grpId="0" animBg="1"/>
      <p:bldP spid="65" grpId="0" animBg="1"/>
      <p:bldP spid="66" grpId="0" animBg="1"/>
      <p:bldP spid="67" grpId="0" animBg="1"/>
      <p:bldP spid="68" grpId="0" animBg="1"/>
      <p:bldP spid="73" grpId="0" animBg="1"/>
      <p:bldP spid="82" grpId="0" animBg="1"/>
      <p:bldP spid="84" grpId="0" animBg="1"/>
      <p:bldP spid="86" grpId="0" animBg="1"/>
      <p:bldP spid="87" grpId="0" animBg="1"/>
      <p:bldP spid="93" grpId="0" animBg="1"/>
      <p:bldP spid="9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609600"/>
            <a:ext cx="7467600" cy="548521"/>
          </a:xfrm>
        </p:spPr>
        <p:txBody>
          <a:bodyPr/>
          <a:lstStyle/>
          <a:p>
            <a:pPr>
              <a:lnSpc>
                <a:spcPct val="80000"/>
              </a:lnSpc>
            </a:pPr>
            <a:r>
              <a:rPr lang="en-GB" altLang="en-US" sz="3200" dirty="0"/>
              <a:t>Differential diagnosis of common causes of dysphagia</a:t>
            </a:r>
            <a:endParaRPr lang="en-GB" sz="3200" dirty="0"/>
          </a:p>
        </p:txBody>
      </p:sp>
      <p:pic>
        <p:nvPicPr>
          <p:cNvPr id="12" name="Picture 11">
            <a:extLst>
              <a:ext uri="{FF2B5EF4-FFF2-40B4-BE49-F238E27FC236}">
                <a16:creationId xmlns="" xmlns:a16="http://schemas.microsoft.com/office/drawing/2014/main" id="{DA190A17-C760-4710-862E-7B9BF86D9DC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82051"/>
          <a:stretch/>
        </p:blipFill>
        <p:spPr>
          <a:xfrm>
            <a:off x="295275" y="1447800"/>
            <a:ext cx="1533525" cy="5257800"/>
          </a:xfrm>
          <a:prstGeom prst="rect">
            <a:avLst/>
          </a:prstGeom>
        </p:spPr>
      </p:pic>
      <p:pic>
        <p:nvPicPr>
          <p:cNvPr id="14" name="Picture 13">
            <a:extLst>
              <a:ext uri="{FF2B5EF4-FFF2-40B4-BE49-F238E27FC236}">
                <a16:creationId xmlns="" xmlns:a16="http://schemas.microsoft.com/office/drawing/2014/main" id="{E4BCE521-2AD1-4EE7-8B94-AA8B27E13DE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949" r="62430"/>
          <a:stretch/>
        </p:blipFill>
        <p:spPr>
          <a:xfrm>
            <a:off x="1828800" y="1447800"/>
            <a:ext cx="1676400" cy="5257800"/>
          </a:xfrm>
          <a:prstGeom prst="rect">
            <a:avLst/>
          </a:prstGeom>
        </p:spPr>
      </p:pic>
      <p:pic>
        <p:nvPicPr>
          <p:cNvPr id="16" name="Picture 15">
            <a:extLst>
              <a:ext uri="{FF2B5EF4-FFF2-40B4-BE49-F238E27FC236}">
                <a16:creationId xmlns="" xmlns:a16="http://schemas.microsoft.com/office/drawing/2014/main" id="{6C8FF0C6-DDD4-4A8B-B26F-551DFC4DEDA7}"/>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37570" r="40133"/>
          <a:stretch/>
        </p:blipFill>
        <p:spPr>
          <a:xfrm>
            <a:off x="3505200" y="1447800"/>
            <a:ext cx="1905000" cy="5257800"/>
          </a:xfrm>
          <a:prstGeom prst="rect">
            <a:avLst/>
          </a:prstGeom>
        </p:spPr>
      </p:pic>
      <p:pic>
        <p:nvPicPr>
          <p:cNvPr id="18" name="Picture 17">
            <a:extLst>
              <a:ext uri="{FF2B5EF4-FFF2-40B4-BE49-F238E27FC236}">
                <a16:creationId xmlns="" xmlns:a16="http://schemas.microsoft.com/office/drawing/2014/main" id="{2EA2D8FC-9570-456D-BFC9-545C56DCC9F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9866" r="21404"/>
          <a:stretch/>
        </p:blipFill>
        <p:spPr>
          <a:xfrm>
            <a:off x="5410200" y="1447800"/>
            <a:ext cx="1600200" cy="5257800"/>
          </a:xfrm>
          <a:prstGeom prst="rect">
            <a:avLst/>
          </a:prstGeom>
        </p:spPr>
      </p:pic>
      <p:pic>
        <p:nvPicPr>
          <p:cNvPr id="20" name="Picture 19">
            <a:extLst>
              <a:ext uri="{FF2B5EF4-FFF2-40B4-BE49-F238E27FC236}">
                <a16:creationId xmlns="" xmlns:a16="http://schemas.microsoft.com/office/drawing/2014/main" id="{88F6FE74-2855-4982-A336-55D9163A47D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8595"/>
          <a:stretch/>
        </p:blipFill>
        <p:spPr>
          <a:xfrm>
            <a:off x="7010400" y="1447800"/>
            <a:ext cx="1828800" cy="5257800"/>
          </a:xfrm>
          <a:prstGeom prst="rect">
            <a:avLst/>
          </a:prstGeom>
        </p:spPr>
      </p:pic>
      <p:sp>
        <p:nvSpPr>
          <p:cNvPr id="2" name="Date Placeholder 1">
            <a:extLst>
              <a:ext uri="{FF2B5EF4-FFF2-40B4-BE49-F238E27FC236}">
                <a16:creationId xmlns="" xmlns:a16="http://schemas.microsoft.com/office/drawing/2014/main" id="{F10BC148-7F3C-4512-9517-36F17C7C6771}"/>
              </a:ext>
            </a:extLst>
          </p:cNvPr>
          <p:cNvSpPr>
            <a:spLocks noGrp="1"/>
          </p:cNvSpPr>
          <p:nvPr>
            <p:ph type="dt" sz="half" idx="10"/>
          </p:nvPr>
        </p:nvSpPr>
        <p:spPr>
          <a:xfrm>
            <a:off x="457200" y="6629400"/>
            <a:ext cx="2133600" cy="324000"/>
          </a:xfrm>
        </p:spPr>
        <p:txBody>
          <a:bodyPr/>
          <a:lstStyle/>
          <a:p>
            <a:r>
              <a:rPr lang="en-US" dirty="0"/>
              <a:t>6/3/2020</a:t>
            </a:r>
          </a:p>
        </p:txBody>
      </p:sp>
      <p:sp>
        <p:nvSpPr>
          <p:cNvPr id="4" name="Footer Placeholder 3">
            <a:extLst>
              <a:ext uri="{FF2B5EF4-FFF2-40B4-BE49-F238E27FC236}">
                <a16:creationId xmlns="" xmlns:a16="http://schemas.microsoft.com/office/drawing/2014/main" id="{5DE2F83C-996D-4F8E-BC8A-839F2D23D2A0}"/>
              </a:ext>
            </a:extLst>
          </p:cNvPr>
          <p:cNvSpPr>
            <a:spLocks noGrp="1"/>
          </p:cNvSpPr>
          <p:nvPr>
            <p:ph type="ftr" sz="quarter" idx="11"/>
          </p:nvPr>
        </p:nvSpPr>
        <p:spPr>
          <a:xfrm>
            <a:off x="3124200" y="6645275"/>
            <a:ext cx="2895600" cy="252000"/>
          </a:xfrm>
        </p:spPr>
        <p:txBody>
          <a:bodyPr/>
          <a:lstStyle/>
          <a:p>
            <a:r>
              <a:rPr lang="en-US" dirty="0"/>
              <a:t>Internal Medicine Department</a:t>
            </a:r>
          </a:p>
        </p:txBody>
      </p:sp>
      <p:sp>
        <p:nvSpPr>
          <p:cNvPr id="5" name="Slide Number Placeholder 4">
            <a:extLst>
              <a:ext uri="{FF2B5EF4-FFF2-40B4-BE49-F238E27FC236}">
                <a16:creationId xmlns="" xmlns:a16="http://schemas.microsoft.com/office/drawing/2014/main" id="{0EA7AED4-5594-4E9D-9367-5F6E5A634055}"/>
              </a:ext>
            </a:extLst>
          </p:cNvPr>
          <p:cNvSpPr>
            <a:spLocks noGrp="1"/>
          </p:cNvSpPr>
          <p:nvPr>
            <p:ph type="sldNum" sz="quarter" idx="12"/>
          </p:nvPr>
        </p:nvSpPr>
        <p:spPr>
          <a:xfrm>
            <a:off x="6553200" y="6629400"/>
            <a:ext cx="2133600" cy="324000"/>
          </a:xfrm>
        </p:spPr>
        <p:txBody>
          <a:bodyPr/>
          <a:lstStyle/>
          <a:p>
            <a:fld id="{3D0A3EC9-E8BA-4062-809F-C0D16F9877FA}" type="slidenum">
              <a:rPr lang="en-US" smtClean="0"/>
              <a:pPr/>
              <a:t>17</a:t>
            </a:fld>
            <a:endParaRPr lang="en-US" dirty="0"/>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lnSpc>
                <a:spcPct val="120000"/>
              </a:lnSpc>
              <a:spcBef>
                <a:spcPts val="600"/>
              </a:spcBef>
              <a:spcAft>
                <a:spcPts val="600"/>
              </a:spcAft>
              <a:buFontTx/>
              <a:buChar char="-"/>
            </a:pPr>
            <a:r>
              <a:rPr lang="en-GB" b="1" dirty="0" smtClean="0"/>
              <a:t>structural </a:t>
            </a:r>
            <a:r>
              <a:rPr lang="en-GB" dirty="0"/>
              <a:t>or </a:t>
            </a:r>
            <a:r>
              <a:rPr lang="en-GB" b="1" dirty="0"/>
              <a:t>neuromuscular </a:t>
            </a:r>
            <a:r>
              <a:rPr lang="en-GB" b="1" dirty="0" err="1"/>
              <a:t>abnormalDysphagia</a:t>
            </a:r>
            <a:r>
              <a:rPr lang="en-GB" b="1" dirty="0"/>
              <a:t> in the absence of any </a:t>
            </a:r>
            <a:r>
              <a:rPr lang="en-GB" b="1" dirty="0" err="1"/>
              <a:t>ities</a:t>
            </a:r>
            <a:r>
              <a:rPr lang="en-GB" b="1" dirty="0"/>
              <a:t> </a:t>
            </a:r>
            <a:r>
              <a:rPr lang="en-GB" dirty="0"/>
              <a:t>of the esophagus  (normal transit) (a diagnosis of exclusion</a:t>
            </a:r>
            <a:r>
              <a:rPr lang="en-GB" dirty="0" smtClean="0"/>
              <a:t>).</a:t>
            </a:r>
            <a:endParaRPr lang="en-GB" dirty="0"/>
          </a:p>
          <a:p>
            <a:pPr algn="just">
              <a:lnSpc>
                <a:spcPct val="120000"/>
              </a:lnSpc>
              <a:spcBef>
                <a:spcPts val="600"/>
              </a:spcBef>
              <a:spcAft>
                <a:spcPts val="600"/>
              </a:spcAft>
              <a:buFontTx/>
              <a:buChar char="-"/>
            </a:pPr>
            <a:r>
              <a:rPr lang="en-GB" i="1" u="sng" dirty="0"/>
              <a:t>Mechanism:</a:t>
            </a:r>
          </a:p>
          <a:p>
            <a:pPr algn="just">
              <a:lnSpc>
                <a:spcPct val="120000"/>
              </a:lnSpc>
              <a:spcBef>
                <a:spcPts val="600"/>
              </a:spcBef>
              <a:spcAft>
                <a:spcPts val="600"/>
              </a:spcAft>
              <a:buNone/>
            </a:pPr>
            <a:r>
              <a:rPr lang="en-GB" dirty="0"/>
              <a:t>	</a:t>
            </a:r>
            <a:r>
              <a:rPr lang="en-GB" dirty="0" smtClean="0"/>
              <a:t>Unknown.</a:t>
            </a:r>
            <a:endParaRPr lang="en-GB" dirty="0"/>
          </a:p>
          <a:p>
            <a:pPr algn="just">
              <a:lnSpc>
                <a:spcPct val="120000"/>
              </a:lnSpc>
              <a:spcBef>
                <a:spcPts val="600"/>
              </a:spcBef>
              <a:spcAft>
                <a:spcPts val="600"/>
              </a:spcAft>
              <a:buNone/>
            </a:pPr>
            <a:r>
              <a:rPr lang="en-GB" dirty="0"/>
              <a:t>	But potentially related to </a:t>
            </a:r>
            <a:r>
              <a:rPr lang="en-GB" b="1" u="sng" dirty="0">
                <a:solidFill>
                  <a:srgbClr val="FF0000"/>
                </a:solidFill>
              </a:rPr>
              <a:t>visceral hypersensitivity</a:t>
            </a:r>
            <a:r>
              <a:rPr lang="en-GB" dirty="0"/>
              <a:t>, inappropriate pain perception, or unidentified contraction abnormalities.</a:t>
            </a:r>
          </a:p>
          <a:p>
            <a:pPr algn="just">
              <a:lnSpc>
                <a:spcPct val="120000"/>
              </a:lnSpc>
              <a:spcBef>
                <a:spcPts val="600"/>
              </a:spcBef>
              <a:spcAft>
                <a:spcPts val="600"/>
              </a:spcAft>
              <a:buNone/>
            </a:pPr>
            <a:endParaRPr lang="en-GB" dirty="0"/>
          </a:p>
          <a:p>
            <a:pPr algn="just">
              <a:lnSpc>
                <a:spcPct val="120000"/>
              </a:lnSpc>
              <a:spcBef>
                <a:spcPts val="600"/>
              </a:spcBef>
              <a:spcAft>
                <a:spcPts val="600"/>
              </a:spcAft>
            </a:pPr>
            <a:endParaRPr lang="en-GB" dirty="0"/>
          </a:p>
        </p:txBody>
      </p:sp>
      <p:sp>
        <p:nvSpPr>
          <p:cNvPr id="3" name="Title 2"/>
          <p:cNvSpPr>
            <a:spLocks noGrp="1"/>
          </p:cNvSpPr>
          <p:nvPr>
            <p:ph type="title"/>
          </p:nvPr>
        </p:nvSpPr>
        <p:spPr/>
        <p:txBody>
          <a:bodyPr/>
          <a:lstStyle/>
          <a:p>
            <a:r>
              <a:rPr lang="en-GB" dirty="0"/>
              <a:t>Functional Dysphagia</a:t>
            </a:r>
          </a:p>
        </p:txBody>
      </p:sp>
      <p:sp>
        <p:nvSpPr>
          <p:cNvPr id="4" name="Date Placeholder 3">
            <a:extLst>
              <a:ext uri="{FF2B5EF4-FFF2-40B4-BE49-F238E27FC236}">
                <a16:creationId xmlns="" xmlns:a16="http://schemas.microsoft.com/office/drawing/2014/main" id="{4C8FB419-F306-4FD7-A63A-29ACED97054E}"/>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101214F5-45B2-44FD-9DA1-C2B2A71C7DC3}"/>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F57148AB-327C-4351-8D6F-2B0153F370CF}"/>
              </a:ext>
            </a:extLst>
          </p:cNvPr>
          <p:cNvSpPr>
            <a:spLocks noGrp="1"/>
          </p:cNvSpPr>
          <p:nvPr>
            <p:ph type="sldNum" sz="quarter" idx="12"/>
          </p:nvPr>
        </p:nvSpPr>
        <p:spPr/>
        <p:txBody>
          <a:bodyPr/>
          <a:lstStyle/>
          <a:p>
            <a:fld id="{3D0A3EC9-E8BA-4062-809F-C0D16F9877FA}" type="slidenum">
              <a:rPr lang="en-US" smtClean="0"/>
              <a:pPr/>
              <a:t>18</a:t>
            </a:fld>
            <a:endParaRPr lang="en-US"/>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t>Barium swallow X rays of the Esophagus</a:t>
            </a:r>
            <a:endParaRPr lang="ar-EG" sz="3200" dirty="0"/>
          </a:p>
        </p:txBody>
      </p:sp>
      <p:pic>
        <p:nvPicPr>
          <p:cNvPr id="102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48200" y="1844991"/>
            <a:ext cx="1085850" cy="37395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783800" y="1828798"/>
            <a:ext cx="990600" cy="37557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0" y="1836893"/>
            <a:ext cx="1143000" cy="3747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descr="Image result for achalasia"/>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147647" y="1828796"/>
            <a:ext cx="1143000" cy="375570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esophageal cancer shouldering"/>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60506" t="21995" r="18094" b="20076"/>
          <a:stretch/>
        </p:blipFill>
        <p:spPr bwMode="auto">
          <a:xfrm>
            <a:off x="7563111" y="1828799"/>
            <a:ext cx="1199889" cy="377189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707600" y="5791200"/>
            <a:ext cx="1188000" cy="1107996"/>
          </a:xfrm>
          <a:prstGeom prst="rect">
            <a:avLst/>
          </a:prstGeom>
          <a:noFill/>
        </p:spPr>
        <p:txBody>
          <a:bodyPr wrap="square" rtlCol="1">
            <a:spAutoFit/>
          </a:bodyPr>
          <a:lstStyle/>
          <a:p>
            <a:pPr algn="ctr"/>
            <a:r>
              <a:rPr lang="en-US" sz="2200" dirty="0"/>
              <a:t>Benign Stricture</a:t>
            </a:r>
            <a:endParaRPr lang="ar-EG" sz="2200" dirty="0"/>
          </a:p>
        </p:txBody>
      </p:sp>
      <p:sp>
        <p:nvSpPr>
          <p:cNvPr id="9" name="TextBox 8"/>
          <p:cNvSpPr txBox="1"/>
          <p:nvPr/>
        </p:nvSpPr>
        <p:spPr>
          <a:xfrm>
            <a:off x="3165231" y="5830669"/>
            <a:ext cx="1254369" cy="769441"/>
          </a:xfrm>
          <a:prstGeom prst="rect">
            <a:avLst/>
          </a:prstGeom>
          <a:noFill/>
        </p:spPr>
        <p:txBody>
          <a:bodyPr wrap="square" rtlCol="1">
            <a:spAutoFit/>
          </a:bodyPr>
          <a:lstStyle/>
          <a:p>
            <a:pPr algn="ctr"/>
            <a:r>
              <a:rPr lang="en-US" sz="2200" dirty="0"/>
              <a:t>Primary Achalasia</a:t>
            </a:r>
            <a:endParaRPr lang="ar-EG" sz="2200" dirty="0"/>
          </a:p>
        </p:txBody>
      </p:sp>
      <p:sp>
        <p:nvSpPr>
          <p:cNvPr id="10" name="TextBox 9"/>
          <p:cNvSpPr txBox="1"/>
          <p:nvPr/>
        </p:nvSpPr>
        <p:spPr>
          <a:xfrm>
            <a:off x="4667250" y="5929699"/>
            <a:ext cx="1066800" cy="430887"/>
          </a:xfrm>
          <a:prstGeom prst="rect">
            <a:avLst/>
          </a:prstGeom>
          <a:noFill/>
        </p:spPr>
        <p:txBody>
          <a:bodyPr wrap="square" rtlCol="1">
            <a:spAutoFit/>
          </a:bodyPr>
          <a:lstStyle/>
          <a:p>
            <a:pPr algn="ctr"/>
            <a:r>
              <a:rPr lang="en-US" sz="2200" dirty="0"/>
              <a:t>DES</a:t>
            </a:r>
            <a:endParaRPr lang="ar-EG" sz="2200" dirty="0"/>
          </a:p>
        </p:txBody>
      </p:sp>
      <p:sp>
        <p:nvSpPr>
          <p:cNvPr id="11" name="TextBox 10"/>
          <p:cNvSpPr txBox="1"/>
          <p:nvPr/>
        </p:nvSpPr>
        <p:spPr>
          <a:xfrm>
            <a:off x="6172200" y="5791200"/>
            <a:ext cx="1066800" cy="769441"/>
          </a:xfrm>
          <a:prstGeom prst="rect">
            <a:avLst/>
          </a:prstGeom>
          <a:noFill/>
        </p:spPr>
        <p:txBody>
          <a:bodyPr wrap="square" rtlCol="1">
            <a:spAutoFit/>
          </a:bodyPr>
          <a:lstStyle/>
          <a:p>
            <a:pPr algn="ctr"/>
            <a:r>
              <a:rPr lang="en-US" sz="2200" dirty="0"/>
              <a:t>Hiatus Hernia</a:t>
            </a:r>
            <a:endParaRPr lang="ar-EG" sz="2200" dirty="0"/>
          </a:p>
        </p:txBody>
      </p:sp>
      <p:sp>
        <p:nvSpPr>
          <p:cNvPr id="12" name="TextBox 11"/>
          <p:cNvSpPr txBox="1"/>
          <p:nvPr/>
        </p:nvSpPr>
        <p:spPr>
          <a:xfrm>
            <a:off x="7428978" y="5791199"/>
            <a:ext cx="1562622" cy="769441"/>
          </a:xfrm>
          <a:prstGeom prst="rect">
            <a:avLst/>
          </a:prstGeom>
          <a:noFill/>
        </p:spPr>
        <p:txBody>
          <a:bodyPr wrap="square" rtlCol="1">
            <a:spAutoFit/>
          </a:bodyPr>
          <a:lstStyle/>
          <a:p>
            <a:pPr algn="ctr"/>
            <a:r>
              <a:rPr lang="en-US" sz="2200" dirty="0"/>
              <a:t>Esophageal carcinoma</a:t>
            </a:r>
            <a:endParaRPr lang="ar-EG" sz="2200" dirty="0"/>
          </a:p>
        </p:txBody>
      </p:sp>
      <p:pic>
        <p:nvPicPr>
          <p:cNvPr id="1026" name="Picture 2" descr="Image result for normal esophagus barium"/>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l="9371" r="59020"/>
          <a:stretch/>
        </p:blipFill>
        <p:spPr bwMode="auto">
          <a:xfrm>
            <a:off x="304800" y="1828798"/>
            <a:ext cx="1066800" cy="377190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304800" y="5830669"/>
            <a:ext cx="1066800" cy="430887"/>
          </a:xfrm>
          <a:prstGeom prst="rect">
            <a:avLst/>
          </a:prstGeom>
          <a:noFill/>
        </p:spPr>
        <p:txBody>
          <a:bodyPr wrap="square" rtlCol="1">
            <a:spAutoFit/>
          </a:bodyPr>
          <a:lstStyle/>
          <a:p>
            <a:pPr algn="ctr"/>
            <a:r>
              <a:rPr lang="en-US" sz="2200" dirty="0"/>
              <a:t>Normal</a:t>
            </a:r>
            <a:endParaRPr lang="ar-EG" sz="2200" dirty="0"/>
          </a:p>
        </p:txBody>
      </p:sp>
      <p:sp>
        <p:nvSpPr>
          <p:cNvPr id="4" name="Date Placeholder 3">
            <a:extLst>
              <a:ext uri="{FF2B5EF4-FFF2-40B4-BE49-F238E27FC236}">
                <a16:creationId xmlns="" xmlns:a16="http://schemas.microsoft.com/office/drawing/2014/main" id="{BF31EC7B-FF86-49F9-AC1D-09AC84804D2B}"/>
              </a:ext>
            </a:extLst>
          </p:cNvPr>
          <p:cNvSpPr>
            <a:spLocks noGrp="1"/>
          </p:cNvSpPr>
          <p:nvPr>
            <p:ph type="dt" sz="half" idx="10"/>
          </p:nvPr>
        </p:nvSpPr>
        <p:spPr>
          <a:xfrm>
            <a:off x="457200" y="6492875"/>
            <a:ext cx="2133600" cy="365125"/>
          </a:xfrm>
        </p:spPr>
        <p:txBody>
          <a:bodyPr/>
          <a:lstStyle/>
          <a:p>
            <a:r>
              <a:rPr lang="en-US" dirty="0"/>
              <a:t>6/3/2020</a:t>
            </a:r>
          </a:p>
        </p:txBody>
      </p:sp>
      <p:sp>
        <p:nvSpPr>
          <p:cNvPr id="5" name="Footer Placeholder 4">
            <a:extLst>
              <a:ext uri="{FF2B5EF4-FFF2-40B4-BE49-F238E27FC236}">
                <a16:creationId xmlns="" xmlns:a16="http://schemas.microsoft.com/office/drawing/2014/main" id="{F40C13FE-49E6-407D-BA8C-2EE868289797}"/>
              </a:ext>
            </a:extLst>
          </p:cNvPr>
          <p:cNvSpPr>
            <a:spLocks noGrp="1"/>
          </p:cNvSpPr>
          <p:nvPr>
            <p:ph type="ftr" sz="quarter" idx="11"/>
          </p:nvPr>
        </p:nvSpPr>
        <p:spPr>
          <a:xfrm>
            <a:off x="3124200" y="6492875"/>
            <a:ext cx="2895600" cy="365125"/>
          </a:xfrm>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1A808836-6B78-40C1-AD04-C50E110A5921}"/>
              </a:ext>
            </a:extLst>
          </p:cNvPr>
          <p:cNvSpPr>
            <a:spLocks noGrp="1"/>
          </p:cNvSpPr>
          <p:nvPr>
            <p:ph type="sldNum" sz="quarter" idx="12"/>
          </p:nvPr>
        </p:nvSpPr>
        <p:spPr>
          <a:xfrm>
            <a:off x="6553200" y="6492875"/>
            <a:ext cx="2133600" cy="365125"/>
          </a:xfrm>
        </p:spPr>
        <p:txBody>
          <a:bodyPr/>
          <a:lstStyle/>
          <a:p>
            <a:fld id="{3D0A3EC9-E8BA-4062-809F-C0D16F9877FA}" type="slidenum">
              <a:rPr lang="en-US" smtClean="0"/>
              <a:pPr/>
              <a:t>19</a:t>
            </a:fld>
            <a:endParaRPr lang="en-US" dirty="0"/>
          </a:p>
        </p:txBody>
      </p:sp>
    </p:spTree>
    <p:custDataLst>
      <p:tags r:id="rId1"/>
    </p:custDataLst>
    <p:extLst>
      <p:ext uri="{BB962C8B-B14F-4D97-AF65-F5344CB8AC3E}">
        <p14:creationId xmlns:p14="http://schemas.microsoft.com/office/powerpoint/2010/main" val="153528244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9"/>
                                        </p:tgtEl>
                                        <p:attrNameLst>
                                          <p:attrName>style.visibility</p:attrName>
                                        </p:attrNameLst>
                                      </p:cBhvr>
                                      <p:to>
                                        <p:strVal val="visible"/>
                                      </p:to>
                                    </p:set>
                                    <p:animEffect transition="in" filter="fade">
                                      <p:cBhvr>
                                        <p:cTn id="15" dur="500"/>
                                        <p:tgtEl>
                                          <p:spTgt spid="10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fade">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032"/>
                                        </p:tgtEl>
                                        <p:attrNameLst>
                                          <p:attrName>style.visibility</p:attrName>
                                        </p:attrNameLst>
                                      </p:cBhvr>
                                      <p:to>
                                        <p:strVal val="visible"/>
                                      </p:to>
                                    </p:set>
                                    <p:animEffect transition="in" filter="fade">
                                      <p:cBhvr>
                                        <p:cTn id="25" dur="500"/>
                                        <p:tgtEl>
                                          <p:spTgt spid="103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027"/>
                                        </p:tgtEl>
                                        <p:attrNameLst>
                                          <p:attrName>style.visibility</p:attrName>
                                        </p:attrNameLst>
                                      </p:cBhvr>
                                      <p:to>
                                        <p:strVal val="visible"/>
                                      </p:to>
                                    </p:set>
                                    <p:animEffect transition="in" filter="fade">
                                      <p:cBhvr>
                                        <p:cTn id="35" dur="500"/>
                                        <p:tgtEl>
                                          <p:spTgt spid="102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1030"/>
                                        </p:tgtEl>
                                        <p:attrNameLst>
                                          <p:attrName>style.visibility</p:attrName>
                                        </p:attrNameLst>
                                      </p:cBhvr>
                                      <p:to>
                                        <p:strVal val="visible"/>
                                      </p:to>
                                    </p:set>
                                    <p:animEffect transition="in" filter="fade">
                                      <p:cBhvr>
                                        <p:cTn id="45" dur="500"/>
                                        <p:tgtEl>
                                          <p:spTgt spid="1030"/>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500"/>
                                        <p:tgtEl>
                                          <p:spTgt spid="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1034"/>
                                        </p:tgtEl>
                                        <p:attrNameLst>
                                          <p:attrName>style.visibility</p:attrName>
                                        </p:attrNameLst>
                                      </p:cBhvr>
                                      <p:to>
                                        <p:strVal val="visible"/>
                                      </p:to>
                                    </p:set>
                                    <p:animEffect transition="in" filter="fade">
                                      <p:cBhvr>
                                        <p:cTn id="55" dur="500"/>
                                        <p:tgtEl>
                                          <p:spTgt spid="1034"/>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fade">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P spid="12"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1219200" y="4953000"/>
            <a:ext cx="6400800" cy="685800"/>
          </a:xfrm>
        </p:spPr>
        <p:txBody>
          <a:bodyPr>
            <a:noAutofit/>
          </a:bodyPr>
          <a:lstStyle/>
          <a:p>
            <a:r>
              <a:rPr lang="en-GB" sz="2200" dirty="0" smtClean="0"/>
              <a:t>Written by</a:t>
            </a:r>
          </a:p>
          <a:p>
            <a:r>
              <a:rPr lang="en-GB" sz="2200" dirty="0" smtClean="0"/>
              <a:t>Ass. Prof. Ahmed Elshafie</a:t>
            </a:r>
            <a:endParaRPr lang="en-GB" sz="2200" dirty="0"/>
          </a:p>
        </p:txBody>
      </p:sp>
      <p:sp>
        <p:nvSpPr>
          <p:cNvPr id="2" name="Date Placeholder 1">
            <a:extLst>
              <a:ext uri="{FF2B5EF4-FFF2-40B4-BE49-F238E27FC236}">
                <a16:creationId xmlns="" xmlns:a16="http://schemas.microsoft.com/office/drawing/2014/main" id="{E8A062E7-A6F0-4343-B5BB-F9B73BA0F0BF}"/>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735C26DC-DECF-4FA5-B034-0B1CB63FB907}"/>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EE50B381-6F3A-4A7E-8EEC-5E1FA0BD424F}"/>
              </a:ext>
            </a:extLst>
          </p:cNvPr>
          <p:cNvSpPr>
            <a:spLocks noGrp="1"/>
          </p:cNvSpPr>
          <p:nvPr>
            <p:ph type="sldNum" sz="quarter" idx="12"/>
          </p:nvPr>
        </p:nvSpPr>
        <p:spPr/>
        <p:txBody>
          <a:bodyPr/>
          <a:lstStyle/>
          <a:p>
            <a:fld id="{3D0A3EC9-E8BA-4062-809F-C0D16F9877FA}" type="slidenum">
              <a:rPr lang="en-US" smtClean="0"/>
              <a:pPr/>
              <a:t>2</a:t>
            </a:fld>
            <a:endParaRPr lang="en-US"/>
          </a:p>
        </p:txBody>
      </p:sp>
      <p:sp>
        <p:nvSpPr>
          <p:cNvPr id="5" name="Title 1"/>
          <p:cNvSpPr>
            <a:spLocks noGrp="1"/>
          </p:cNvSpPr>
          <p:nvPr>
            <p:ph type="ctrTitle"/>
          </p:nvPr>
        </p:nvSpPr>
        <p:spPr/>
        <p:txBody>
          <a:bodyPr>
            <a:normAutofit/>
          </a:bodyPr>
          <a:lstStyle/>
          <a:p>
            <a:r>
              <a:rPr lang="en-US" altLang="en-US" dirty="0"/>
              <a:t>GIT Symptoms (1)</a:t>
            </a:r>
            <a:endParaRPr lang="en-US" dirty="0">
              <a:solidFill>
                <a:schemeClr val="accent2"/>
              </a:solidFill>
            </a:endParaRPr>
          </a:p>
        </p:txBody>
      </p:sp>
    </p:spTree>
    <p:extLst>
      <p:ext uri="{BB962C8B-B14F-4D97-AF65-F5344CB8AC3E}">
        <p14:creationId xmlns:p14="http://schemas.microsoft.com/office/powerpoint/2010/main" val="2640133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38200" y="3442447"/>
            <a:ext cx="7772400" cy="1470025"/>
          </a:xfrm>
        </p:spPr>
        <p:txBody>
          <a:bodyPr/>
          <a:lstStyle/>
          <a:p>
            <a:r>
              <a:rPr lang="en-US" altLang="en-US" dirty="0"/>
              <a:t>Approach to Nausea &amp;Vomiting</a:t>
            </a:r>
            <a:endParaRPr lang="en-US" dirty="0">
              <a:solidFill>
                <a:schemeClr val="accent2"/>
              </a:solidFill>
            </a:endParaRPr>
          </a:p>
        </p:txBody>
      </p:sp>
      <p:sp>
        <p:nvSpPr>
          <p:cNvPr id="2" name="Date Placeholder 1">
            <a:extLst>
              <a:ext uri="{FF2B5EF4-FFF2-40B4-BE49-F238E27FC236}">
                <a16:creationId xmlns="" xmlns:a16="http://schemas.microsoft.com/office/drawing/2014/main" id="{AC801EB7-7555-4C7F-B975-C0E6071533D3}"/>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0469446B-F345-4E8D-9DBA-E4F45C977BD0}"/>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200C763C-529C-4894-AD07-6ED277574475}"/>
              </a:ext>
            </a:extLst>
          </p:cNvPr>
          <p:cNvSpPr>
            <a:spLocks noGrp="1"/>
          </p:cNvSpPr>
          <p:nvPr>
            <p:ph type="sldNum" sz="quarter" idx="12"/>
          </p:nvPr>
        </p:nvSpPr>
        <p:spPr/>
        <p:txBody>
          <a:bodyPr/>
          <a:lstStyle/>
          <a:p>
            <a:fld id="{3D0A3EC9-E8BA-4062-809F-C0D16F9877FA}" type="slidenum">
              <a:rPr lang="en-US" smtClean="0"/>
              <a:pPr/>
              <a:t>20</a:t>
            </a:fld>
            <a:endParaRPr lang="en-US"/>
          </a:p>
        </p:txBody>
      </p:sp>
    </p:spTree>
    <p:extLst>
      <p:ext uri="{BB962C8B-B14F-4D97-AF65-F5344CB8AC3E}">
        <p14:creationId xmlns:p14="http://schemas.microsoft.com/office/powerpoint/2010/main" val="3377656609"/>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274638"/>
            <a:ext cx="7258050" cy="1143000"/>
          </a:xfrm>
        </p:spPr>
        <p:txBody>
          <a:bodyPr/>
          <a:lstStyle/>
          <a:p>
            <a:pPr eaLnBrk="1" hangingPunct="1"/>
            <a:r>
              <a:rPr lang="en-US" altLang="en-US"/>
              <a:t>Definitions</a:t>
            </a:r>
          </a:p>
        </p:txBody>
      </p:sp>
      <p:sp>
        <p:nvSpPr>
          <p:cNvPr id="43011" name="Content Placeholder 2"/>
          <p:cNvSpPr>
            <a:spLocks noGrp="1"/>
          </p:cNvSpPr>
          <p:nvPr>
            <p:ph idx="1"/>
          </p:nvPr>
        </p:nvSpPr>
        <p:spPr>
          <a:xfrm>
            <a:off x="457200" y="1524000"/>
            <a:ext cx="8229600" cy="4876800"/>
          </a:xfrm>
        </p:spPr>
        <p:txBody>
          <a:bodyPr>
            <a:normAutofit/>
          </a:bodyPr>
          <a:lstStyle/>
          <a:p>
            <a:pPr algn="just">
              <a:lnSpc>
                <a:spcPct val="120000"/>
              </a:lnSpc>
              <a:spcBef>
                <a:spcPts val="0"/>
              </a:spcBef>
            </a:pPr>
            <a:r>
              <a:rPr lang="en-GB" altLang="en-US" dirty="0">
                <a:solidFill>
                  <a:srgbClr val="C00000"/>
                </a:solidFill>
              </a:rPr>
              <a:t>Vomiting </a:t>
            </a:r>
            <a:r>
              <a:rPr lang="en-GB" dirty="0">
                <a:solidFill>
                  <a:srgbClr val="C00000"/>
                </a:solidFill>
              </a:rPr>
              <a:t>(emesis)</a:t>
            </a:r>
            <a:r>
              <a:rPr lang="en-GB" altLang="en-US" dirty="0">
                <a:solidFill>
                  <a:srgbClr val="C00000"/>
                </a:solidFill>
              </a:rPr>
              <a:t>: </a:t>
            </a:r>
            <a:r>
              <a:rPr lang="en-GB" altLang="en-US" dirty="0"/>
              <a:t>Forceful oral expulsion of gastric </a:t>
            </a:r>
            <a:r>
              <a:rPr lang="en-GB" altLang="en-US" dirty="0" smtClean="0"/>
              <a:t>contents.</a:t>
            </a:r>
            <a:endParaRPr lang="en-GB" altLang="en-US" dirty="0"/>
          </a:p>
          <a:p>
            <a:pPr algn="just" eaLnBrk="1" hangingPunct="1">
              <a:lnSpc>
                <a:spcPct val="120000"/>
              </a:lnSpc>
              <a:spcBef>
                <a:spcPts val="0"/>
              </a:spcBef>
            </a:pPr>
            <a:r>
              <a:rPr lang="en-GB" altLang="en-US" dirty="0">
                <a:solidFill>
                  <a:srgbClr val="C00000"/>
                </a:solidFill>
              </a:rPr>
              <a:t>Nausea: </a:t>
            </a:r>
            <a:r>
              <a:rPr lang="en-GB" altLang="en-US" dirty="0"/>
              <a:t>Unpleasant sensation of need to </a:t>
            </a:r>
            <a:r>
              <a:rPr lang="en-GB" altLang="en-US" dirty="0" smtClean="0"/>
              <a:t>vomit.</a:t>
            </a:r>
            <a:endParaRPr lang="en-GB" altLang="en-US" dirty="0"/>
          </a:p>
          <a:p>
            <a:pPr algn="just">
              <a:lnSpc>
                <a:spcPct val="120000"/>
              </a:lnSpc>
              <a:spcBef>
                <a:spcPts val="0"/>
              </a:spcBef>
            </a:pPr>
            <a:r>
              <a:rPr lang="en-GB" altLang="en-US" dirty="0">
                <a:solidFill>
                  <a:srgbClr val="C00000"/>
                </a:solidFill>
              </a:rPr>
              <a:t>Regurgitation: </a:t>
            </a:r>
            <a:r>
              <a:rPr lang="en-GB" altLang="en-US" dirty="0"/>
              <a:t>passive retrograde flow of esophageal contents into the mouth without the muscular activity.</a:t>
            </a:r>
          </a:p>
          <a:p>
            <a:pPr algn="just">
              <a:spcBef>
                <a:spcPts val="0"/>
              </a:spcBef>
            </a:pPr>
            <a:r>
              <a:rPr lang="en-GB" dirty="0">
                <a:solidFill>
                  <a:srgbClr val="C00000"/>
                </a:solidFill>
              </a:rPr>
              <a:t>Rumination:</a:t>
            </a:r>
            <a:r>
              <a:rPr lang="en-GB" dirty="0"/>
              <a:t> chewing and swallowing of regurgitated food that has come back into the mouth through a voluntary increase in abdominal pressure within minutes of eating or during eating.</a:t>
            </a:r>
            <a:endParaRPr lang="en-GB" altLang="en-US" dirty="0"/>
          </a:p>
        </p:txBody>
      </p:sp>
      <p:sp>
        <p:nvSpPr>
          <p:cNvPr id="2" name="Date Placeholder 1">
            <a:extLst>
              <a:ext uri="{FF2B5EF4-FFF2-40B4-BE49-F238E27FC236}">
                <a16:creationId xmlns="" xmlns:a16="http://schemas.microsoft.com/office/drawing/2014/main" id="{ECDB3328-3DE1-4E12-8949-574F8450BDEA}"/>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E847A019-FAB6-4FBE-B573-DB881EDD82F0}"/>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0B856420-60B1-4494-AE41-8A8B236EC0F6}"/>
              </a:ext>
            </a:extLst>
          </p:cNvPr>
          <p:cNvSpPr>
            <a:spLocks noGrp="1"/>
          </p:cNvSpPr>
          <p:nvPr>
            <p:ph type="sldNum" sz="quarter" idx="12"/>
          </p:nvPr>
        </p:nvSpPr>
        <p:spPr/>
        <p:txBody>
          <a:bodyPr/>
          <a:lstStyle/>
          <a:p>
            <a:fld id="{3D0A3EC9-E8BA-4062-809F-C0D16F9877FA}" type="slidenum">
              <a:rPr lang="en-US" smtClean="0"/>
              <a:pPr/>
              <a:t>21</a:t>
            </a:fld>
            <a:endParaRPr lang="en-US"/>
          </a:p>
        </p:txBody>
      </p:sp>
    </p:spTree>
    <p:custDataLst>
      <p:tags r:id="rId1"/>
    </p:custDataLst>
    <p:extLst>
      <p:ext uri="{BB962C8B-B14F-4D97-AF65-F5344CB8AC3E}">
        <p14:creationId xmlns:p14="http://schemas.microsoft.com/office/powerpoint/2010/main" val="19503757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Effect transition="in" filter="fade">
                                      <p:cBhvr>
                                        <p:cTn id="7" dur="1000"/>
                                        <p:tgtEl>
                                          <p:spTgt spid="43011">
                                            <p:txEl>
                                              <p:pRg st="0" end="0"/>
                                            </p:txEl>
                                          </p:spTgt>
                                        </p:tgtEl>
                                      </p:cBhvr>
                                    </p:animEffect>
                                    <p:anim calcmode="lin" valueType="num">
                                      <p:cBhvr>
                                        <p:cTn id="8" dur="1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30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3011">
                                            <p:txEl>
                                              <p:pRg st="1" end="1"/>
                                            </p:txEl>
                                          </p:spTgt>
                                        </p:tgtEl>
                                        <p:attrNameLst>
                                          <p:attrName>style.visibility</p:attrName>
                                        </p:attrNameLst>
                                      </p:cBhvr>
                                      <p:to>
                                        <p:strVal val="visible"/>
                                      </p:to>
                                    </p:set>
                                    <p:animEffect transition="in" filter="fade">
                                      <p:cBhvr>
                                        <p:cTn id="14" dur="1000"/>
                                        <p:tgtEl>
                                          <p:spTgt spid="43011">
                                            <p:txEl>
                                              <p:pRg st="1" end="1"/>
                                            </p:txEl>
                                          </p:spTgt>
                                        </p:tgtEl>
                                      </p:cBhvr>
                                    </p:animEffect>
                                    <p:anim calcmode="lin" valueType="num">
                                      <p:cBhvr>
                                        <p:cTn id="15" dur="1000" fill="hold"/>
                                        <p:tgtEl>
                                          <p:spTgt spid="4301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30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3011">
                                            <p:txEl>
                                              <p:pRg st="2" end="2"/>
                                            </p:txEl>
                                          </p:spTgt>
                                        </p:tgtEl>
                                        <p:attrNameLst>
                                          <p:attrName>style.visibility</p:attrName>
                                        </p:attrNameLst>
                                      </p:cBhvr>
                                      <p:to>
                                        <p:strVal val="visible"/>
                                      </p:to>
                                    </p:set>
                                    <p:animEffect transition="in" filter="fade">
                                      <p:cBhvr>
                                        <p:cTn id="21" dur="1000"/>
                                        <p:tgtEl>
                                          <p:spTgt spid="43011">
                                            <p:txEl>
                                              <p:pRg st="2" end="2"/>
                                            </p:txEl>
                                          </p:spTgt>
                                        </p:tgtEl>
                                      </p:cBhvr>
                                    </p:animEffect>
                                    <p:anim calcmode="lin" valueType="num">
                                      <p:cBhvr>
                                        <p:cTn id="22" dur="1000" fill="hold"/>
                                        <p:tgtEl>
                                          <p:spTgt spid="4301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30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3011">
                                            <p:txEl>
                                              <p:pRg st="3" end="3"/>
                                            </p:txEl>
                                          </p:spTgt>
                                        </p:tgtEl>
                                        <p:attrNameLst>
                                          <p:attrName>style.visibility</p:attrName>
                                        </p:attrNameLst>
                                      </p:cBhvr>
                                      <p:to>
                                        <p:strVal val="visible"/>
                                      </p:to>
                                    </p:set>
                                    <p:animEffect transition="in" filter="fade">
                                      <p:cBhvr>
                                        <p:cTn id="28" dur="1000"/>
                                        <p:tgtEl>
                                          <p:spTgt spid="43011">
                                            <p:txEl>
                                              <p:pRg st="3" end="3"/>
                                            </p:txEl>
                                          </p:spTgt>
                                        </p:tgtEl>
                                      </p:cBhvr>
                                    </p:animEffect>
                                    <p:anim calcmode="lin" valueType="num">
                                      <p:cBhvr>
                                        <p:cTn id="29" dur="1000" fill="hold"/>
                                        <p:tgtEl>
                                          <p:spTgt spid="4301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3011">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457200" y="274638"/>
            <a:ext cx="7258050" cy="1143000"/>
          </a:xfrm>
        </p:spPr>
        <p:txBody>
          <a:bodyPr/>
          <a:lstStyle/>
          <a:p>
            <a:pPr eaLnBrk="1" hangingPunct="1"/>
            <a:r>
              <a:rPr lang="en-GB" altLang="en-US" dirty="0"/>
              <a:t>Mechanism of vomiting</a:t>
            </a:r>
          </a:p>
        </p:txBody>
      </p:sp>
      <p:pic>
        <p:nvPicPr>
          <p:cNvPr id="2051" name="Picture 3"/>
          <p:cNvPicPr>
            <a:picLocks noGrp="1" noChangeAspect="1" noChangeArrowheads="1"/>
          </p:cNvPicPr>
          <p:nvPr>
            <p:ph idx="1"/>
          </p:nvPr>
        </p:nvPicPr>
        <p:blipFill>
          <a:blip r:embed="rId2" cstate="print"/>
          <a:srcRect/>
          <a:stretch>
            <a:fillRect/>
          </a:stretch>
        </p:blipFill>
        <p:spPr bwMode="auto">
          <a:xfrm>
            <a:off x="1219200" y="1524000"/>
            <a:ext cx="6705600" cy="5029200"/>
          </a:xfrm>
          <a:prstGeom prst="rect">
            <a:avLst/>
          </a:prstGeom>
          <a:noFill/>
          <a:ln w="9525">
            <a:noFill/>
            <a:miter lim="800000"/>
            <a:headEnd/>
            <a:tailEnd/>
          </a:ln>
          <a:effectLst/>
        </p:spPr>
      </p:pic>
      <p:sp>
        <p:nvSpPr>
          <p:cNvPr id="2" name="Date Placeholder 1">
            <a:extLst>
              <a:ext uri="{FF2B5EF4-FFF2-40B4-BE49-F238E27FC236}">
                <a16:creationId xmlns="" xmlns:a16="http://schemas.microsoft.com/office/drawing/2014/main" id="{29D030BC-C061-48F5-8844-391D84746E73}"/>
              </a:ext>
            </a:extLst>
          </p:cNvPr>
          <p:cNvSpPr>
            <a:spLocks noGrp="1"/>
          </p:cNvSpPr>
          <p:nvPr>
            <p:ph type="dt" sz="half" idx="10"/>
          </p:nvPr>
        </p:nvSpPr>
        <p:spPr>
          <a:xfrm>
            <a:off x="457200" y="6492875"/>
            <a:ext cx="2133600" cy="365125"/>
          </a:xfrm>
        </p:spPr>
        <p:txBody>
          <a:bodyPr/>
          <a:lstStyle/>
          <a:p>
            <a:r>
              <a:rPr lang="en-US"/>
              <a:t>6/3/2020</a:t>
            </a:r>
          </a:p>
        </p:txBody>
      </p:sp>
      <p:sp>
        <p:nvSpPr>
          <p:cNvPr id="3" name="Footer Placeholder 2">
            <a:extLst>
              <a:ext uri="{FF2B5EF4-FFF2-40B4-BE49-F238E27FC236}">
                <a16:creationId xmlns="" xmlns:a16="http://schemas.microsoft.com/office/drawing/2014/main" id="{B46296C7-0185-42B1-A1D3-B7D79FC10405}"/>
              </a:ext>
            </a:extLst>
          </p:cNvPr>
          <p:cNvSpPr>
            <a:spLocks noGrp="1"/>
          </p:cNvSpPr>
          <p:nvPr>
            <p:ph type="ftr" sz="quarter" idx="11"/>
          </p:nvPr>
        </p:nvSpPr>
        <p:spPr>
          <a:xfrm>
            <a:off x="3124200" y="6492875"/>
            <a:ext cx="2895600" cy="365125"/>
          </a:xfrm>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D90F286F-68D6-4664-BC0B-1B0831A6C135}"/>
              </a:ext>
            </a:extLst>
          </p:cNvPr>
          <p:cNvSpPr>
            <a:spLocks noGrp="1"/>
          </p:cNvSpPr>
          <p:nvPr>
            <p:ph type="sldNum" sz="quarter" idx="12"/>
          </p:nvPr>
        </p:nvSpPr>
        <p:spPr>
          <a:xfrm>
            <a:off x="6553200" y="6492875"/>
            <a:ext cx="2133600" cy="365125"/>
          </a:xfrm>
        </p:spPr>
        <p:txBody>
          <a:bodyPr/>
          <a:lstStyle/>
          <a:p>
            <a:fld id="{3D0A3EC9-E8BA-4062-809F-C0D16F9877FA}" type="slidenum">
              <a:rPr lang="en-US" smtClean="0"/>
              <a:pPr/>
              <a:t>22</a:t>
            </a:fld>
            <a:endParaRPr lang="en-US"/>
          </a:p>
        </p:txBody>
      </p:sp>
    </p:spTree>
    <p:extLst>
      <p:ext uri="{BB962C8B-B14F-4D97-AF65-F5344CB8AC3E}">
        <p14:creationId xmlns:p14="http://schemas.microsoft.com/office/powerpoint/2010/main" val="1377186952"/>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2133600"/>
            <a:ext cx="8686800" cy="3992563"/>
          </a:xfrm>
        </p:spPr>
        <p:txBody>
          <a:bodyPr>
            <a:normAutofit/>
          </a:bodyPr>
          <a:lstStyle/>
          <a:p>
            <a:pPr algn="ctr">
              <a:lnSpc>
                <a:spcPct val="120000"/>
              </a:lnSpc>
              <a:buNone/>
            </a:pPr>
            <a:r>
              <a:rPr lang="en-GB" sz="3200" dirty="0"/>
              <a:t>A comprehensive history and physical examination can often reveal the cause of nausea and vomiting, making further evaluation unnecessary especially in acute </a:t>
            </a:r>
            <a:r>
              <a:rPr lang="en-GB" sz="3200" dirty="0" smtClean="0"/>
              <a:t>condition.</a:t>
            </a:r>
            <a:endParaRPr lang="en-GB" sz="3200" dirty="0"/>
          </a:p>
        </p:txBody>
      </p:sp>
      <p:sp>
        <p:nvSpPr>
          <p:cNvPr id="3" name="Title 2"/>
          <p:cNvSpPr>
            <a:spLocks noGrp="1"/>
          </p:cNvSpPr>
          <p:nvPr>
            <p:ph type="title"/>
          </p:nvPr>
        </p:nvSpPr>
        <p:spPr>
          <a:xfrm>
            <a:off x="304800" y="602707"/>
            <a:ext cx="7696200" cy="548521"/>
          </a:xfrm>
        </p:spPr>
        <p:txBody>
          <a:bodyPr/>
          <a:lstStyle/>
          <a:p>
            <a:r>
              <a:rPr lang="en-GB" dirty="0"/>
              <a:t>Approach to the patient with vomiting</a:t>
            </a:r>
          </a:p>
        </p:txBody>
      </p:sp>
      <p:sp>
        <p:nvSpPr>
          <p:cNvPr id="4" name="Date Placeholder 3">
            <a:extLst>
              <a:ext uri="{FF2B5EF4-FFF2-40B4-BE49-F238E27FC236}">
                <a16:creationId xmlns="" xmlns:a16="http://schemas.microsoft.com/office/drawing/2014/main" id="{F30C15C0-60E2-478D-B10A-853C212F891E}"/>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30D48A5A-665C-4D6E-9C4D-5C4DB9B83771}"/>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FBECD7D0-D364-446D-8C62-3BFF8540A83B}"/>
              </a:ext>
            </a:extLst>
          </p:cNvPr>
          <p:cNvSpPr>
            <a:spLocks noGrp="1"/>
          </p:cNvSpPr>
          <p:nvPr>
            <p:ph type="sldNum" sz="quarter" idx="12"/>
          </p:nvPr>
        </p:nvSpPr>
        <p:spPr/>
        <p:txBody>
          <a:bodyPr/>
          <a:lstStyle/>
          <a:p>
            <a:fld id="{3D0A3EC9-E8BA-4062-809F-C0D16F9877FA}" type="slidenum">
              <a:rPr lang="en-US" smtClean="0"/>
              <a:pPr/>
              <a:t>23</a:t>
            </a:fld>
            <a:endParaRPr lang="en-US"/>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Freeform 14"/>
          <p:cNvSpPr/>
          <p:nvPr/>
        </p:nvSpPr>
        <p:spPr>
          <a:xfrm>
            <a:off x="4372034" y="2812848"/>
            <a:ext cx="2361714" cy="607934"/>
          </a:xfrm>
          <a:custGeom>
            <a:avLst/>
            <a:gdLst/>
            <a:ahLst/>
            <a:cxnLst/>
            <a:rect l="0" t="0" r="0" b="0"/>
            <a:pathLst>
              <a:path>
                <a:moveTo>
                  <a:pt x="0" y="0"/>
                </a:moveTo>
                <a:lnTo>
                  <a:pt x="0" y="401555"/>
                </a:lnTo>
                <a:lnTo>
                  <a:pt x="2361714" y="401555"/>
                </a:lnTo>
                <a:lnTo>
                  <a:pt x="2361714" y="607934"/>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6" name="Freeform 15"/>
          <p:cNvSpPr/>
          <p:nvPr/>
        </p:nvSpPr>
        <p:spPr>
          <a:xfrm>
            <a:off x="2161763" y="2812848"/>
            <a:ext cx="2210270" cy="607934"/>
          </a:xfrm>
          <a:custGeom>
            <a:avLst/>
            <a:gdLst/>
            <a:ahLst/>
            <a:cxnLst/>
            <a:rect l="0" t="0" r="0" b="0"/>
            <a:pathLst>
              <a:path>
                <a:moveTo>
                  <a:pt x="2210270" y="0"/>
                </a:moveTo>
                <a:lnTo>
                  <a:pt x="2210270" y="401555"/>
                </a:lnTo>
                <a:lnTo>
                  <a:pt x="0" y="401555"/>
                </a:lnTo>
                <a:lnTo>
                  <a:pt x="0" y="607934"/>
                </a:lnTo>
              </a:path>
            </a:pathLst>
          </a:custGeom>
          <a:noFill/>
          <a:scene3d>
            <a:camera prst="orthographicFront"/>
            <a:lightRig rig="threePt" dir="t">
              <a:rot lat="0" lon="0" rev="7500000"/>
            </a:lightRig>
          </a:scene3d>
          <a:sp3d z="-40000" prstMaterial="matte"/>
        </p:spPr>
        <p:style>
          <a:lnRef idx="2">
            <a:schemeClr val="accent4">
              <a:hueOff val="0"/>
              <a:satOff val="0"/>
              <a:lumOff val="0"/>
              <a:alphaOff val="0"/>
            </a:schemeClr>
          </a:lnRef>
          <a:fillRef idx="0">
            <a:scrgbClr r="0" g="0" b="0"/>
          </a:fillRef>
          <a:effectRef idx="0">
            <a:schemeClr val="accent2">
              <a:tint val="90000"/>
              <a:hueOff val="0"/>
              <a:satOff val="0"/>
              <a:lumOff val="0"/>
              <a:alphaOff val="0"/>
            </a:schemeClr>
          </a:effectRef>
          <a:fontRef idx="minor">
            <a:schemeClr val="tx1">
              <a:hueOff val="0"/>
              <a:satOff val="0"/>
              <a:lumOff val="0"/>
              <a:alphaOff val="0"/>
            </a:schemeClr>
          </a:fontRef>
        </p:style>
      </p:sp>
      <p:sp>
        <p:nvSpPr>
          <p:cNvPr id="17" name="Rounded Rectangle 16"/>
          <p:cNvSpPr/>
          <p:nvPr/>
        </p:nvSpPr>
        <p:spPr>
          <a:xfrm>
            <a:off x="383286" y="1701408"/>
            <a:ext cx="7977496" cy="111143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8" name="Freeform 17"/>
          <p:cNvSpPr/>
          <p:nvPr/>
        </p:nvSpPr>
        <p:spPr>
          <a:xfrm>
            <a:off x="630817" y="1936563"/>
            <a:ext cx="7977496" cy="1111439"/>
          </a:xfrm>
          <a:custGeom>
            <a:avLst/>
            <a:gdLst>
              <a:gd name="connsiteX0" fmla="*/ 0 w 7977496"/>
              <a:gd name="connsiteY0" fmla="*/ 111144 h 1111439"/>
              <a:gd name="connsiteX1" fmla="*/ 32553 w 7977496"/>
              <a:gd name="connsiteY1" fmla="*/ 32553 h 1111439"/>
              <a:gd name="connsiteX2" fmla="*/ 111144 w 7977496"/>
              <a:gd name="connsiteY2" fmla="*/ 0 h 1111439"/>
              <a:gd name="connsiteX3" fmla="*/ 7866352 w 7977496"/>
              <a:gd name="connsiteY3" fmla="*/ 0 h 1111439"/>
              <a:gd name="connsiteX4" fmla="*/ 7944943 w 7977496"/>
              <a:gd name="connsiteY4" fmla="*/ 32553 h 1111439"/>
              <a:gd name="connsiteX5" fmla="*/ 7977496 w 7977496"/>
              <a:gd name="connsiteY5" fmla="*/ 111144 h 1111439"/>
              <a:gd name="connsiteX6" fmla="*/ 7977496 w 7977496"/>
              <a:gd name="connsiteY6" fmla="*/ 1000295 h 1111439"/>
              <a:gd name="connsiteX7" fmla="*/ 7944943 w 7977496"/>
              <a:gd name="connsiteY7" fmla="*/ 1078886 h 1111439"/>
              <a:gd name="connsiteX8" fmla="*/ 7866352 w 7977496"/>
              <a:gd name="connsiteY8" fmla="*/ 1111439 h 1111439"/>
              <a:gd name="connsiteX9" fmla="*/ 111144 w 7977496"/>
              <a:gd name="connsiteY9" fmla="*/ 1111439 h 1111439"/>
              <a:gd name="connsiteX10" fmla="*/ 32553 w 7977496"/>
              <a:gd name="connsiteY10" fmla="*/ 1078886 h 1111439"/>
              <a:gd name="connsiteX11" fmla="*/ 0 w 7977496"/>
              <a:gd name="connsiteY11" fmla="*/ 1000295 h 1111439"/>
              <a:gd name="connsiteX12" fmla="*/ 0 w 7977496"/>
              <a:gd name="connsiteY12" fmla="*/ 111144 h 1111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977496" h="1111439">
                <a:moveTo>
                  <a:pt x="0" y="111144"/>
                </a:moveTo>
                <a:cubicBezTo>
                  <a:pt x="0" y="81667"/>
                  <a:pt x="11710" y="53397"/>
                  <a:pt x="32553" y="32553"/>
                </a:cubicBezTo>
                <a:cubicBezTo>
                  <a:pt x="53397" y="11709"/>
                  <a:pt x="81667" y="0"/>
                  <a:pt x="111144" y="0"/>
                </a:cubicBezTo>
                <a:lnTo>
                  <a:pt x="7866352" y="0"/>
                </a:lnTo>
                <a:cubicBezTo>
                  <a:pt x="7895829" y="0"/>
                  <a:pt x="7924099" y="11710"/>
                  <a:pt x="7944943" y="32553"/>
                </a:cubicBezTo>
                <a:cubicBezTo>
                  <a:pt x="7965787" y="53397"/>
                  <a:pt x="7977496" y="81667"/>
                  <a:pt x="7977496" y="111144"/>
                </a:cubicBezTo>
                <a:lnTo>
                  <a:pt x="7977496" y="1000295"/>
                </a:lnTo>
                <a:cubicBezTo>
                  <a:pt x="7977496" y="1029772"/>
                  <a:pt x="7965786" y="1058042"/>
                  <a:pt x="7944943" y="1078886"/>
                </a:cubicBezTo>
                <a:cubicBezTo>
                  <a:pt x="7924099" y="1099730"/>
                  <a:pt x="7895830" y="1111439"/>
                  <a:pt x="7866352" y="1111439"/>
                </a:cubicBezTo>
                <a:lnTo>
                  <a:pt x="111144" y="1111439"/>
                </a:lnTo>
                <a:cubicBezTo>
                  <a:pt x="81667" y="1111439"/>
                  <a:pt x="53397" y="1099729"/>
                  <a:pt x="32553" y="1078886"/>
                </a:cubicBezTo>
                <a:cubicBezTo>
                  <a:pt x="11709" y="1058042"/>
                  <a:pt x="0" y="1029772"/>
                  <a:pt x="0" y="1000295"/>
                </a:cubicBezTo>
                <a:lnTo>
                  <a:pt x="0" y="111144"/>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2">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46853" tIns="146853" rIns="146853" bIns="146853" numCol="1" spcCol="1270" anchor="ctr" anchorCtr="0">
            <a:noAutofit/>
          </a:bodyPr>
          <a:lstStyle/>
          <a:p>
            <a:pPr lvl="0" algn="ctr" defTabSz="1333500">
              <a:lnSpc>
                <a:spcPct val="90000"/>
              </a:lnSpc>
              <a:spcBef>
                <a:spcPct val="0"/>
              </a:spcBef>
              <a:spcAft>
                <a:spcPct val="35000"/>
              </a:spcAft>
            </a:pPr>
            <a:r>
              <a:rPr lang="en-GB" sz="2800" b="1" kern="1200" dirty="0"/>
              <a:t>Exclude pregnancy in women of childbearing </a:t>
            </a:r>
            <a:r>
              <a:rPr lang="en-GB" sz="2800" b="1" kern="1200" dirty="0" smtClean="0"/>
              <a:t>age.</a:t>
            </a:r>
            <a:endParaRPr lang="en-GB" sz="2800" b="1" kern="1200" dirty="0"/>
          </a:p>
        </p:txBody>
      </p:sp>
      <p:sp>
        <p:nvSpPr>
          <p:cNvPr id="19" name="Rounded Rectangle 18"/>
          <p:cNvSpPr/>
          <p:nvPr/>
        </p:nvSpPr>
        <p:spPr>
          <a:xfrm>
            <a:off x="1047874" y="3420782"/>
            <a:ext cx="2227778" cy="141463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0" name="Freeform 19"/>
          <p:cNvSpPr/>
          <p:nvPr/>
        </p:nvSpPr>
        <p:spPr>
          <a:xfrm>
            <a:off x="1295405" y="3655937"/>
            <a:ext cx="2227778" cy="1414639"/>
          </a:xfrm>
          <a:custGeom>
            <a:avLst/>
            <a:gdLst>
              <a:gd name="connsiteX0" fmla="*/ 0 w 2227778"/>
              <a:gd name="connsiteY0" fmla="*/ 141464 h 1414639"/>
              <a:gd name="connsiteX1" fmla="*/ 41434 w 2227778"/>
              <a:gd name="connsiteY1" fmla="*/ 41434 h 1414639"/>
              <a:gd name="connsiteX2" fmla="*/ 141464 w 2227778"/>
              <a:gd name="connsiteY2" fmla="*/ 0 h 1414639"/>
              <a:gd name="connsiteX3" fmla="*/ 2086314 w 2227778"/>
              <a:gd name="connsiteY3" fmla="*/ 0 h 1414639"/>
              <a:gd name="connsiteX4" fmla="*/ 2186344 w 2227778"/>
              <a:gd name="connsiteY4" fmla="*/ 41434 h 1414639"/>
              <a:gd name="connsiteX5" fmla="*/ 2227778 w 2227778"/>
              <a:gd name="connsiteY5" fmla="*/ 141464 h 1414639"/>
              <a:gd name="connsiteX6" fmla="*/ 2227778 w 2227778"/>
              <a:gd name="connsiteY6" fmla="*/ 1273175 h 1414639"/>
              <a:gd name="connsiteX7" fmla="*/ 2186344 w 2227778"/>
              <a:gd name="connsiteY7" fmla="*/ 1373205 h 1414639"/>
              <a:gd name="connsiteX8" fmla="*/ 2086314 w 2227778"/>
              <a:gd name="connsiteY8" fmla="*/ 1414639 h 1414639"/>
              <a:gd name="connsiteX9" fmla="*/ 141464 w 2227778"/>
              <a:gd name="connsiteY9" fmla="*/ 1414639 h 1414639"/>
              <a:gd name="connsiteX10" fmla="*/ 41434 w 2227778"/>
              <a:gd name="connsiteY10" fmla="*/ 1373205 h 1414639"/>
              <a:gd name="connsiteX11" fmla="*/ 0 w 2227778"/>
              <a:gd name="connsiteY11" fmla="*/ 1273175 h 1414639"/>
              <a:gd name="connsiteX12" fmla="*/ 0 w 2227778"/>
              <a:gd name="connsiteY12" fmla="*/ 141464 h 141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7778" h="1414639">
                <a:moveTo>
                  <a:pt x="0" y="141464"/>
                </a:moveTo>
                <a:cubicBezTo>
                  <a:pt x="0" y="103945"/>
                  <a:pt x="14904" y="67963"/>
                  <a:pt x="41434" y="41434"/>
                </a:cubicBezTo>
                <a:cubicBezTo>
                  <a:pt x="67964" y="14904"/>
                  <a:pt x="103946" y="0"/>
                  <a:pt x="141464" y="0"/>
                </a:cubicBezTo>
                <a:lnTo>
                  <a:pt x="2086314" y="0"/>
                </a:lnTo>
                <a:cubicBezTo>
                  <a:pt x="2123833" y="0"/>
                  <a:pt x="2159815" y="14904"/>
                  <a:pt x="2186344" y="41434"/>
                </a:cubicBezTo>
                <a:cubicBezTo>
                  <a:pt x="2212874" y="67964"/>
                  <a:pt x="2227778" y="103946"/>
                  <a:pt x="2227778" y="141464"/>
                </a:cubicBezTo>
                <a:lnTo>
                  <a:pt x="2227778" y="1273175"/>
                </a:lnTo>
                <a:cubicBezTo>
                  <a:pt x="2227778" y="1310694"/>
                  <a:pt x="2212874" y="1346676"/>
                  <a:pt x="2186344" y="1373205"/>
                </a:cubicBezTo>
                <a:cubicBezTo>
                  <a:pt x="2159814" y="1399735"/>
                  <a:pt x="2123832" y="1414639"/>
                  <a:pt x="2086314" y="1414639"/>
                </a:cubicBezTo>
                <a:lnTo>
                  <a:pt x="141464" y="1414639"/>
                </a:lnTo>
                <a:cubicBezTo>
                  <a:pt x="103945" y="1414639"/>
                  <a:pt x="67963" y="1399735"/>
                  <a:pt x="41434" y="1373205"/>
                </a:cubicBezTo>
                <a:cubicBezTo>
                  <a:pt x="14904" y="1346675"/>
                  <a:pt x="0" y="1310693"/>
                  <a:pt x="0" y="1273175"/>
                </a:cubicBezTo>
                <a:lnTo>
                  <a:pt x="0" y="141464"/>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5733" tIns="155733" rIns="155733" bIns="155733" numCol="1" spcCol="1270" anchor="ctr" anchorCtr="0">
            <a:noAutofit/>
          </a:bodyPr>
          <a:lstStyle/>
          <a:p>
            <a:pPr lvl="0" algn="ctr" defTabSz="1333500">
              <a:lnSpc>
                <a:spcPct val="90000"/>
              </a:lnSpc>
              <a:spcBef>
                <a:spcPct val="0"/>
              </a:spcBef>
              <a:spcAft>
                <a:spcPct val="35000"/>
              </a:spcAft>
            </a:pPr>
            <a:r>
              <a:rPr lang="en-GB" sz="2800" b="1" kern="1200" dirty="0"/>
              <a:t>Acute</a:t>
            </a:r>
          </a:p>
          <a:p>
            <a:pPr lvl="0" algn="ctr" defTabSz="1333500">
              <a:lnSpc>
                <a:spcPct val="90000"/>
              </a:lnSpc>
              <a:spcBef>
                <a:spcPct val="0"/>
              </a:spcBef>
              <a:spcAft>
                <a:spcPct val="35000"/>
              </a:spcAft>
            </a:pPr>
            <a:r>
              <a:rPr lang="en-GB" sz="2800" b="1" kern="1200" dirty="0"/>
              <a:t>(&lt;1week)</a:t>
            </a:r>
          </a:p>
        </p:txBody>
      </p:sp>
      <p:sp>
        <p:nvSpPr>
          <p:cNvPr id="21" name="Rounded Rectangle 20"/>
          <p:cNvSpPr/>
          <p:nvPr/>
        </p:nvSpPr>
        <p:spPr>
          <a:xfrm>
            <a:off x="5619860" y="3420782"/>
            <a:ext cx="2227778" cy="1414639"/>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sp>
      <p:sp>
        <p:nvSpPr>
          <p:cNvPr id="22" name="Freeform 21"/>
          <p:cNvSpPr/>
          <p:nvPr/>
        </p:nvSpPr>
        <p:spPr>
          <a:xfrm>
            <a:off x="5867391" y="3655937"/>
            <a:ext cx="2227778" cy="1414639"/>
          </a:xfrm>
          <a:custGeom>
            <a:avLst/>
            <a:gdLst>
              <a:gd name="connsiteX0" fmla="*/ 0 w 2227778"/>
              <a:gd name="connsiteY0" fmla="*/ 141464 h 1414639"/>
              <a:gd name="connsiteX1" fmla="*/ 41434 w 2227778"/>
              <a:gd name="connsiteY1" fmla="*/ 41434 h 1414639"/>
              <a:gd name="connsiteX2" fmla="*/ 141464 w 2227778"/>
              <a:gd name="connsiteY2" fmla="*/ 0 h 1414639"/>
              <a:gd name="connsiteX3" fmla="*/ 2086314 w 2227778"/>
              <a:gd name="connsiteY3" fmla="*/ 0 h 1414639"/>
              <a:gd name="connsiteX4" fmla="*/ 2186344 w 2227778"/>
              <a:gd name="connsiteY4" fmla="*/ 41434 h 1414639"/>
              <a:gd name="connsiteX5" fmla="*/ 2227778 w 2227778"/>
              <a:gd name="connsiteY5" fmla="*/ 141464 h 1414639"/>
              <a:gd name="connsiteX6" fmla="*/ 2227778 w 2227778"/>
              <a:gd name="connsiteY6" fmla="*/ 1273175 h 1414639"/>
              <a:gd name="connsiteX7" fmla="*/ 2186344 w 2227778"/>
              <a:gd name="connsiteY7" fmla="*/ 1373205 h 1414639"/>
              <a:gd name="connsiteX8" fmla="*/ 2086314 w 2227778"/>
              <a:gd name="connsiteY8" fmla="*/ 1414639 h 1414639"/>
              <a:gd name="connsiteX9" fmla="*/ 141464 w 2227778"/>
              <a:gd name="connsiteY9" fmla="*/ 1414639 h 1414639"/>
              <a:gd name="connsiteX10" fmla="*/ 41434 w 2227778"/>
              <a:gd name="connsiteY10" fmla="*/ 1373205 h 1414639"/>
              <a:gd name="connsiteX11" fmla="*/ 0 w 2227778"/>
              <a:gd name="connsiteY11" fmla="*/ 1273175 h 1414639"/>
              <a:gd name="connsiteX12" fmla="*/ 0 w 2227778"/>
              <a:gd name="connsiteY12" fmla="*/ 141464 h 1414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27778" h="1414639">
                <a:moveTo>
                  <a:pt x="0" y="141464"/>
                </a:moveTo>
                <a:cubicBezTo>
                  <a:pt x="0" y="103945"/>
                  <a:pt x="14904" y="67963"/>
                  <a:pt x="41434" y="41434"/>
                </a:cubicBezTo>
                <a:cubicBezTo>
                  <a:pt x="67964" y="14904"/>
                  <a:pt x="103946" y="0"/>
                  <a:pt x="141464" y="0"/>
                </a:cubicBezTo>
                <a:lnTo>
                  <a:pt x="2086314" y="0"/>
                </a:lnTo>
                <a:cubicBezTo>
                  <a:pt x="2123833" y="0"/>
                  <a:pt x="2159815" y="14904"/>
                  <a:pt x="2186344" y="41434"/>
                </a:cubicBezTo>
                <a:cubicBezTo>
                  <a:pt x="2212874" y="67964"/>
                  <a:pt x="2227778" y="103946"/>
                  <a:pt x="2227778" y="141464"/>
                </a:cubicBezTo>
                <a:lnTo>
                  <a:pt x="2227778" y="1273175"/>
                </a:lnTo>
                <a:cubicBezTo>
                  <a:pt x="2227778" y="1310694"/>
                  <a:pt x="2212874" y="1346676"/>
                  <a:pt x="2186344" y="1373205"/>
                </a:cubicBezTo>
                <a:cubicBezTo>
                  <a:pt x="2159814" y="1399735"/>
                  <a:pt x="2123832" y="1414639"/>
                  <a:pt x="2086314" y="1414639"/>
                </a:cubicBezTo>
                <a:lnTo>
                  <a:pt x="141464" y="1414639"/>
                </a:lnTo>
                <a:cubicBezTo>
                  <a:pt x="103945" y="1414639"/>
                  <a:pt x="67963" y="1399735"/>
                  <a:pt x="41434" y="1373205"/>
                </a:cubicBezTo>
                <a:cubicBezTo>
                  <a:pt x="14904" y="1346675"/>
                  <a:pt x="0" y="1310693"/>
                  <a:pt x="0" y="1273175"/>
                </a:cubicBezTo>
                <a:lnTo>
                  <a:pt x="0" y="141464"/>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4">
              <a:hueOff val="0"/>
              <a:satOff val="0"/>
              <a:lumOff val="0"/>
              <a:alphaOff val="0"/>
            </a:schemeClr>
          </a:lnRef>
          <a:fillRef idx="1">
            <a:schemeClr val="lt1">
              <a:alpha val="90000"/>
              <a:hueOff val="0"/>
              <a:satOff val="0"/>
              <a:lumOff val="0"/>
              <a:alphaOff val="0"/>
            </a:schemeClr>
          </a:fillRef>
          <a:effectRef idx="2">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55733" tIns="155733" rIns="155733" bIns="155733" numCol="1" spcCol="1270" anchor="ctr" anchorCtr="0">
            <a:noAutofit/>
          </a:bodyPr>
          <a:lstStyle/>
          <a:p>
            <a:pPr lvl="0" algn="ctr" defTabSz="1333500">
              <a:lnSpc>
                <a:spcPct val="90000"/>
              </a:lnSpc>
              <a:spcBef>
                <a:spcPct val="0"/>
              </a:spcBef>
              <a:spcAft>
                <a:spcPct val="35000"/>
              </a:spcAft>
            </a:pPr>
            <a:r>
              <a:rPr lang="en-GB" sz="2800" b="1" kern="1200" dirty="0"/>
              <a:t>Chronic</a:t>
            </a:r>
          </a:p>
          <a:p>
            <a:pPr lvl="0" algn="ctr" defTabSz="1333500">
              <a:lnSpc>
                <a:spcPct val="90000"/>
              </a:lnSpc>
              <a:spcBef>
                <a:spcPct val="0"/>
              </a:spcBef>
              <a:spcAft>
                <a:spcPct val="35000"/>
              </a:spcAft>
            </a:pPr>
            <a:r>
              <a:rPr lang="en-GB" sz="2800" b="1" kern="1200" dirty="0"/>
              <a:t>(&gt;1month)</a:t>
            </a:r>
          </a:p>
        </p:txBody>
      </p:sp>
      <p:sp>
        <p:nvSpPr>
          <p:cNvPr id="3" name="Title 2"/>
          <p:cNvSpPr>
            <a:spLocks noGrp="1"/>
          </p:cNvSpPr>
          <p:nvPr>
            <p:ph type="title"/>
          </p:nvPr>
        </p:nvSpPr>
        <p:spPr>
          <a:xfrm>
            <a:off x="381000" y="602707"/>
            <a:ext cx="7492329" cy="548521"/>
          </a:xfrm>
        </p:spPr>
        <p:txBody>
          <a:bodyPr/>
          <a:lstStyle/>
          <a:p>
            <a:r>
              <a:rPr lang="en-GB" dirty="0"/>
              <a:t>Approach to the patient with vomiting</a:t>
            </a:r>
          </a:p>
        </p:txBody>
      </p:sp>
      <p:sp>
        <p:nvSpPr>
          <p:cNvPr id="2" name="Date Placeholder 1">
            <a:extLst>
              <a:ext uri="{FF2B5EF4-FFF2-40B4-BE49-F238E27FC236}">
                <a16:creationId xmlns="" xmlns:a16="http://schemas.microsoft.com/office/drawing/2014/main" id="{085202AF-24CA-4FB1-BAE7-8E715A902BBB}"/>
              </a:ext>
            </a:extLst>
          </p:cNvPr>
          <p:cNvSpPr>
            <a:spLocks noGrp="1"/>
          </p:cNvSpPr>
          <p:nvPr>
            <p:ph type="dt" sz="half" idx="10"/>
          </p:nvPr>
        </p:nvSpPr>
        <p:spPr/>
        <p:txBody>
          <a:bodyPr/>
          <a:lstStyle/>
          <a:p>
            <a:r>
              <a:rPr lang="en-US"/>
              <a:t>6/3/2020</a:t>
            </a:r>
          </a:p>
        </p:txBody>
      </p:sp>
      <p:sp>
        <p:nvSpPr>
          <p:cNvPr id="4" name="Footer Placeholder 3">
            <a:extLst>
              <a:ext uri="{FF2B5EF4-FFF2-40B4-BE49-F238E27FC236}">
                <a16:creationId xmlns="" xmlns:a16="http://schemas.microsoft.com/office/drawing/2014/main" id="{34292080-F800-4F07-A7A4-3F5E83151218}"/>
              </a:ext>
            </a:extLst>
          </p:cNvPr>
          <p:cNvSpPr>
            <a:spLocks noGrp="1"/>
          </p:cNvSpPr>
          <p:nvPr>
            <p:ph type="ftr" sz="quarter" idx="11"/>
          </p:nvPr>
        </p:nvSpPr>
        <p:spPr/>
        <p:txBody>
          <a:bodyPr/>
          <a:lstStyle/>
          <a:p>
            <a:r>
              <a:rPr lang="en-US"/>
              <a:t>Internal Medicine Department</a:t>
            </a:r>
          </a:p>
        </p:txBody>
      </p:sp>
      <p:sp>
        <p:nvSpPr>
          <p:cNvPr id="5" name="Slide Number Placeholder 4">
            <a:extLst>
              <a:ext uri="{FF2B5EF4-FFF2-40B4-BE49-F238E27FC236}">
                <a16:creationId xmlns="" xmlns:a16="http://schemas.microsoft.com/office/drawing/2014/main" id="{0734BDF9-542B-4327-9E44-E551DD12CF28}"/>
              </a:ext>
            </a:extLst>
          </p:cNvPr>
          <p:cNvSpPr>
            <a:spLocks noGrp="1"/>
          </p:cNvSpPr>
          <p:nvPr>
            <p:ph type="sldNum" sz="quarter" idx="12"/>
          </p:nvPr>
        </p:nvSpPr>
        <p:spPr/>
        <p:txBody>
          <a:bodyPr/>
          <a:lstStyle/>
          <a:p>
            <a:fld id="{3D0A3EC9-E8BA-4062-809F-C0D16F9877FA}" type="slidenum">
              <a:rPr lang="en-US" smtClean="0"/>
              <a:pPr/>
              <a:t>24</a:t>
            </a:fld>
            <a:endParaRPr lang="en-US"/>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childTnLst>
                                </p:cTn>
                              </p:par>
                              <p:par>
                                <p:cTn id="16" presetID="10" presetClass="entr" presetSubtype="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1000"/>
                                        <p:tgtEl>
                                          <p:spTgt spid="1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1000"/>
                                        <p:tgtEl>
                                          <p:spTgt spid="2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20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20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fade">
                                      <p:cBhvr>
                                        <p:cTn id="32" dur="2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descr="Capture.JPG"/>
          <p:cNvPicPr>
            <a:picLocks noChangeAspect="1"/>
          </p:cNvPicPr>
          <p:nvPr/>
        </p:nvPicPr>
        <p:blipFill>
          <a:blip r:embed="rId3" cstate="print"/>
          <a:stretch>
            <a:fillRect/>
          </a:stretch>
        </p:blipFill>
        <p:spPr>
          <a:xfrm>
            <a:off x="228600" y="381000"/>
            <a:ext cx="8610600" cy="1143000"/>
          </a:xfrm>
          <a:prstGeom prst="rect">
            <a:avLst/>
          </a:prstGeom>
        </p:spPr>
      </p:pic>
      <p:sp>
        <p:nvSpPr>
          <p:cNvPr id="13" name="Freeform 12"/>
          <p:cNvSpPr/>
          <p:nvPr/>
        </p:nvSpPr>
        <p:spPr>
          <a:xfrm>
            <a:off x="6820980" y="3835491"/>
            <a:ext cx="1006575" cy="375449"/>
          </a:xfrm>
          <a:custGeom>
            <a:avLst/>
            <a:gdLst/>
            <a:ahLst/>
            <a:cxnLst/>
            <a:rect l="0" t="0" r="0" b="0"/>
            <a:pathLst>
              <a:path>
                <a:moveTo>
                  <a:pt x="0" y="0"/>
                </a:moveTo>
                <a:lnTo>
                  <a:pt x="0" y="238575"/>
                </a:lnTo>
                <a:lnTo>
                  <a:pt x="1006575" y="238575"/>
                </a:lnTo>
                <a:lnTo>
                  <a:pt x="1006575" y="375449"/>
                </a:lnTo>
              </a:path>
            </a:pathLst>
          </a:custGeom>
          <a:noFill/>
        </p:spPr>
        <p:style>
          <a:lnRef idx="1">
            <a:schemeClr val="accent3"/>
          </a:lnRef>
          <a:fillRef idx="0">
            <a:schemeClr val="accent3"/>
          </a:fillRef>
          <a:effectRef idx="0">
            <a:schemeClr val="accent3"/>
          </a:effectRef>
          <a:fontRef idx="minor">
            <a:schemeClr val="tx1">
              <a:hueOff val="0"/>
              <a:satOff val="0"/>
              <a:lumOff val="0"/>
              <a:alphaOff val="0"/>
            </a:schemeClr>
          </a:fontRef>
        </p:style>
      </p:sp>
      <p:sp>
        <p:nvSpPr>
          <p:cNvPr id="14" name="Freeform 13"/>
          <p:cNvSpPr/>
          <p:nvPr/>
        </p:nvSpPr>
        <p:spPr>
          <a:xfrm>
            <a:off x="5580735" y="3835491"/>
            <a:ext cx="1240245" cy="375449"/>
          </a:xfrm>
          <a:custGeom>
            <a:avLst/>
            <a:gdLst/>
            <a:ahLst/>
            <a:cxnLst/>
            <a:rect l="0" t="0" r="0" b="0"/>
            <a:pathLst>
              <a:path>
                <a:moveTo>
                  <a:pt x="1240245" y="0"/>
                </a:moveTo>
                <a:lnTo>
                  <a:pt x="1240245" y="238575"/>
                </a:lnTo>
                <a:lnTo>
                  <a:pt x="0" y="238575"/>
                </a:lnTo>
                <a:lnTo>
                  <a:pt x="0" y="375449"/>
                </a:lnTo>
              </a:path>
            </a:pathLst>
          </a:custGeom>
          <a:noFill/>
        </p:spPr>
        <p:style>
          <a:lnRef idx="1">
            <a:schemeClr val="accent3"/>
          </a:lnRef>
          <a:fillRef idx="0">
            <a:schemeClr val="accent3"/>
          </a:fillRef>
          <a:effectRef idx="0">
            <a:schemeClr val="accent3"/>
          </a:effectRef>
          <a:fontRef idx="minor">
            <a:schemeClr val="tx1">
              <a:hueOff val="0"/>
              <a:satOff val="0"/>
              <a:lumOff val="0"/>
              <a:alphaOff val="0"/>
            </a:schemeClr>
          </a:fontRef>
        </p:style>
      </p:sp>
      <p:sp>
        <p:nvSpPr>
          <p:cNvPr id="15" name="Freeform 14"/>
          <p:cNvSpPr/>
          <p:nvPr/>
        </p:nvSpPr>
        <p:spPr>
          <a:xfrm>
            <a:off x="4533215" y="2971800"/>
            <a:ext cx="2135363" cy="404496"/>
          </a:xfrm>
          <a:custGeom>
            <a:avLst/>
            <a:gdLst/>
            <a:ahLst/>
            <a:cxnLst/>
            <a:rect l="0" t="0" r="0" b="0"/>
            <a:pathLst>
              <a:path>
                <a:moveTo>
                  <a:pt x="0" y="0"/>
                </a:moveTo>
                <a:lnTo>
                  <a:pt x="0" y="267622"/>
                </a:lnTo>
                <a:lnTo>
                  <a:pt x="2135363" y="267622"/>
                </a:lnTo>
                <a:lnTo>
                  <a:pt x="2135363" y="404496"/>
                </a:lnTo>
              </a:path>
            </a:pathLst>
          </a:custGeom>
        </p:spPr>
        <p:style>
          <a:lnRef idx="2">
            <a:schemeClr val="accent2"/>
          </a:lnRef>
          <a:fillRef idx="0">
            <a:schemeClr val="accent2"/>
          </a:fillRef>
          <a:effectRef idx="1">
            <a:schemeClr val="accent2"/>
          </a:effectRef>
          <a:fontRef idx="minor">
            <a:schemeClr val="tx1"/>
          </a:fontRef>
        </p:style>
      </p:sp>
      <p:sp>
        <p:nvSpPr>
          <p:cNvPr id="16" name="Freeform 15"/>
          <p:cNvSpPr/>
          <p:nvPr/>
        </p:nvSpPr>
        <p:spPr>
          <a:xfrm>
            <a:off x="2096185" y="2971800"/>
            <a:ext cx="2628215" cy="609600"/>
          </a:xfrm>
          <a:custGeom>
            <a:avLst/>
            <a:gdLst/>
            <a:ahLst/>
            <a:cxnLst/>
            <a:rect l="0" t="0" r="0" b="0"/>
            <a:pathLst>
              <a:path>
                <a:moveTo>
                  <a:pt x="2344164" y="0"/>
                </a:moveTo>
                <a:lnTo>
                  <a:pt x="2344164" y="267209"/>
                </a:lnTo>
                <a:lnTo>
                  <a:pt x="0" y="267209"/>
                </a:lnTo>
                <a:lnTo>
                  <a:pt x="0" y="404083"/>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sp>
      <p:sp>
        <p:nvSpPr>
          <p:cNvPr id="17" name="Freeform 16"/>
          <p:cNvSpPr/>
          <p:nvPr/>
        </p:nvSpPr>
        <p:spPr>
          <a:xfrm>
            <a:off x="4487495" y="2286910"/>
            <a:ext cx="91440" cy="227690"/>
          </a:xfrm>
          <a:custGeom>
            <a:avLst/>
            <a:gdLst/>
            <a:ahLst/>
            <a:cxnLst/>
            <a:rect l="0" t="0" r="0" b="0"/>
            <a:pathLst>
              <a:path>
                <a:moveTo>
                  <a:pt x="45720" y="0"/>
                </a:moveTo>
                <a:lnTo>
                  <a:pt x="45720" y="227690"/>
                </a:lnTo>
              </a:path>
            </a:pathLst>
          </a:custGeom>
        </p:spPr>
        <p:style>
          <a:lnRef idx="3">
            <a:schemeClr val="accent2"/>
          </a:lnRef>
          <a:fillRef idx="0">
            <a:schemeClr val="accent2"/>
          </a:fillRef>
          <a:effectRef idx="2">
            <a:schemeClr val="accent2"/>
          </a:effectRef>
          <a:fontRef idx="minor">
            <a:schemeClr val="tx1"/>
          </a:fontRef>
        </p:style>
      </p:sp>
      <p:sp>
        <p:nvSpPr>
          <p:cNvPr id="19" name="Freeform 18"/>
          <p:cNvSpPr/>
          <p:nvPr/>
        </p:nvSpPr>
        <p:spPr>
          <a:xfrm>
            <a:off x="432812" y="914400"/>
            <a:ext cx="8278376" cy="1371600"/>
          </a:xfrm>
          <a:custGeom>
            <a:avLst/>
            <a:gdLst>
              <a:gd name="connsiteX0" fmla="*/ 0 w 8278376"/>
              <a:gd name="connsiteY0" fmla="*/ 89464 h 894642"/>
              <a:gd name="connsiteX1" fmla="*/ 26203 w 8278376"/>
              <a:gd name="connsiteY1" fmla="*/ 26203 h 894642"/>
              <a:gd name="connsiteX2" fmla="*/ 89464 w 8278376"/>
              <a:gd name="connsiteY2" fmla="*/ 0 h 894642"/>
              <a:gd name="connsiteX3" fmla="*/ 8188912 w 8278376"/>
              <a:gd name="connsiteY3" fmla="*/ 0 h 894642"/>
              <a:gd name="connsiteX4" fmla="*/ 8252173 w 8278376"/>
              <a:gd name="connsiteY4" fmla="*/ 26203 h 894642"/>
              <a:gd name="connsiteX5" fmla="*/ 8278376 w 8278376"/>
              <a:gd name="connsiteY5" fmla="*/ 89464 h 894642"/>
              <a:gd name="connsiteX6" fmla="*/ 8278376 w 8278376"/>
              <a:gd name="connsiteY6" fmla="*/ 805178 h 894642"/>
              <a:gd name="connsiteX7" fmla="*/ 8252173 w 8278376"/>
              <a:gd name="connsiteY7" fmla="*/ 868439 h 894642"/>
              <a:gd name="connsiteX8" fmla="*/ 8188912 w 8278376"/>
              <a:gd name="connsiteY8" fmla="*/ 894642 h 894642"/>
              <a:gd name="connsiteX9" fmla="*/ 89464 w 8278376"/>
              <a:gd name="connsiteY9" fmla="*/ 894642 h 894642"/>
              <a:gd name="connsiteX10" fmla="*/ 26203 w 8278376"/>
              <a:gd name="connsiteY10" fmla="*/ 868439 h 894642"/>
              <a:gd name="connsiteX11" fmla="*/ 0 w 8278376"/>
              <a:gd name="connsiteY11" fmla="*/ 805178 h 894642"/>
              <a:gd name="connsiteX12" fmla="*/ 0 w 8278376"/>
              <a:gd name="connsiteY12" fmla="*/ 89464 h 894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78376" h="894642">
                <a:moveTo>
                  <a:pt x="0" y="89464"/>
                </a:moveTo>
                <a:cubicBezTo>
                  <a:pt x="0" y="65737"/>
                  <a:pt x="9426" y="42981"/>
                  <a:pt x="26203" y="26203"/>
                </a:cubicBezTo>
                <a:cubicBezTo>
                  <a:pt x="42981" y="9425"/>
                  <a:pt x="65736" y="0"/>
                  <a:pt x="89464" y="0"/>
                </a:cubicBezTo>
                <a:lnTo>
                  <a:pt x="8188912" y="0"/>
                </a:lnTo>
                <a:cubicBezTo>
                  <a:pt x="8212639" y="0"/>
                  <a:pt x="8235395" y="9426"/>
                  <a:pt x="8252173" y="26203"/>
                </a:cubicBezTo>
                <a:cubicBezTo>
                  <a:pt x="8268951" y="42981"/>
                  <a:pt x="8278376" y="65736"/>
                  <a:pt x="8278376" y="89464"/>
                </a:cubicBezTo>
                <a:lnTo>
                  <a:pt x="8278376" y="805178"/>
                </a:lnTo>
                <a:cubicBezTo>
                  <a:pt x="8278376" y="828905"/>
                  <a:pt x="8268950" y="851661"/>
                  <a:pt x="8252173" y="868439"/>
                </a:cubicBezTo>
                <a:cubicBezTo>
                  <a:pt x="8235395" y="885217"/>
                  <a:pt x="8212640" y="894642"/>
                  <a:pt x="8188912" y="894642"/>
                </a:cubicBezTo>
                <a:lnTo>
                  <a:pt x="89464" y="894642"/>
                </a:lnTo>
                <a:cubicBezTo>
                  <a:pt x="65737" y="894642"/>
                  <a:pt x="42981" y="885216"/>
                  <a:pt x="26203" y="868439"/>
                </a:cubicBezTo>
                <a:cubicBezTo>
                  <a:pt x="9425" y="851661"/>
                  <a:pt x="0" y="828906"/>
                  <a:pt x="0" y="805178"/>
                </a:cubicBezTo>
                <a:lnTo>
                  <a:pt x="0" y="89464"/>
                </a:lnTo>
                <a:close/>
              </a:path>
            </a:pathLst>
          </a:custGeom>
        </p:spPr>
        <p:style>
          <a:lnRef idx="1">
            <a:schemeClr val="accent2"/>
          </a:lnRef>
          <a:fillRef idx="2">
            <a:schemeClr val="accent2"/>
          </a:fillRef>
          <a:effectRef idx="1">
            <a:schemeClr val="accent2"/>
          </a:effectRef>
          <a:fontRef idx="minor">
            <a:schemeClr val="dk1">
              <a:hueOff val="0"/>
              <a:satOff val="0"/>
              <a:lumOff val="0"/>
              <a:alphaOff val="0"/>
            </a:schemeClr>
          </a:fontRef>
        </p:style>
        <p:txBody>
          <a:bodyPr spcFirstLastPara="0" vert="horz" wrap="square" lIns="102403" tIns="102403" rIns="102403" bIns="102403" numCol="1" spcCol="1270" anchor="ctr" anchorCtr="0">
            <a:noAutofit/>
          </a:bodyPr>
          <a:lstStyle/>
          <a:p>
            <a:pPr lvl="0" algn="ctr" defTabSz="889000">
              <a:lnSpc>
                <a:spcPct val="90000"/>
              </a:lnSpc>
              <a:spcBef>
                <a:spcPct val="0"/>
              </a:spcBef>
              <a:spcAft>
                <a:spcPct val="35000"/>
              </a:spcAft>
            </a:pPr>
            <a:r>
              <a:rPr lang="en-GB" sz="2400" dirty="0"/>
              <a:t> ABC, Assess </a:t>
            </a:r>
            <a:r>
              <a:rPr lang="en-GB" sz="2400" kern="1200" dirty="0"/>
              <a:t>for consciousness, dehydration, bleeding, RBS → (Fluid and electrolyte replacement, hospitalisation, antiemetics, </a:t>
            </a:r>
            <a:r>
              <a:rPr lang="en-GB" sz="2400" dirty="0"/>
              <a:t>blood sampling and cross matching, blood transfusion &amp; </a:t>
            </a:r>
            <a:r>
              <a:rPr lang="en-GB" sz="2400" kern="1200" dirty="0"/>
              <a:t>endoscopy in case of bleeding</a:t>
            </a:r>
            <a:r>
              <a:rPr lang="en-GB" sz="2400" kern="1200" dirty="0" smtClean="0"/>
              <a:t>).</a:t>
            </a:r>
            <a:endParaRPr lang="en-GB" sz="2400" kern="1200" dirty="0"/>
          </a:p>
        </p:txBody>
      </p:sp>
      <p:sp>
        <p:nvSpPr>
          <p:cNvPr id="21" name="Freeform 20"/>
          <p:cNvSpPr/>
          <p:nvPr/>
        </p:nvSpPr>
        <p:spPr>
          <a:xfrm>
            <a:off x="2286000" y="2514600"/>
            <a:ext cx="4572000" cy="437103"/>
          </a:xfrm>
          <a:custGeom>
            <a:avLst/>
            <a:gdLst>
              <a:gd name="connsiteX0" fmla="*/ 0 w 3146248"/>
              <a:gd name="connsiteY0" fmla="*/ 43710 h 437103"/>
              <a:gd name="connsiteX1" fmla="*/ 12802 w 3146248"/>
              <a:gd name="connsiteY1" fmla="*/ 12802 h 437103"/>
              <a:gd name="connsiteX2" fmla="*/ 43710 w 3146248"/>
              <a:gd name="connsiteY2" fmla="*/ 0 h 437103"/>
              <a:gd name="connsiteX3" fmla="*/ 3102538 w 3146248"/>
              <a:gd name="connsiteY3" fmla="*/ 0 h 437103"/>
              <a:gd name="connsiteX4" fmla="*/ 3133446 w 3146248"/>
              <a:gd name="connsiteY4" fmla="*/ 12802 h 437103"/>
              <a:gd name="connsiteX5" fmla="*/ 3146248 w 3146248"/>
              <a:gd name="connsiteY5" fmla="*/ 43710 h 437103"/>
              <a:gd name="connsiteX6" fmla="*/ 3146248 w 3146248"/>
              <a:gd name="connsiteY6" fmla="*/ 393393 h 437103"/>
              <a:gd name="connsiteX7" fmla="*/ 3133446 w 3146248"/>
              <a:gd name="connsiteY7" fmla="*/ 424301 h 437103"/>
              <a:gd name="connsiteX8" fmla="*/ 3102538 w 3146248"/>
              <a:gd name="connsiteY8" fmla="*/ 437103 h 437103"/>
              <a:gd name="connsiteX9" fmla="*/ 43710 w 3146248"/>
              <a:gd name="connsiteY9" fmla="*/ 437103 h 437103"/>
              <a:gd name="connsiteX10" fmla="*/ 12802 w 3146248"/>
              <a:gd name="connsiteY10" fmla="*/ 424301 h 437103"/>
              <a:gd name="connsiteX11" fmla="*/ 0 w 3146248"/>
              <a:gd name="connsiteY11" fmla="*/ 393393 h 437103"/>
              <a:gd name="connsiteX12" fmla="*/ 0 w 3146248"/>
              <a:gd name="connsiteY12" fmla="*/ 43710 h 437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46248" h="437103">
                <a:moveTo>
                  <a:pt x="0" y="43710"/>
                </a:moveTo>
                <a:cubicBezTo>
                  <a:pt x="0" y="32117"/>
                  <a:pt x="4605" y="21000"/>
                  <a:pt x="12802" y="12802"/>
                </a:cubicBezTo>
                <a:cubicBezTo>
                  <a:pt x="20999" y="4605"/>
                  <a:pt x="32117" y="0"/>
                  <a:pt x="43710" y="0"/>
                </a:cubicBezTo>
                <a:lnTo>
                  <a:pt x="3102538" y="0"/>
                </a:lnTo>
                <a:cubicBezTo>
                  <a:pt x="3114131" y="0"/>
                  <a:pt x="3125248" y="4605"/>
                  <a:pt x="3133446" y="12802"/>
                </a:cubicBezTo>
                <a:cubicBezTo>
                  <a:pt x="3141643" y="20999"/>
                  <a:pt x="3146248" y="32117"/>
                  <a:pt x="3146248" y="43710"/>
                </a:cubicBezTo>
                <a:lnTo>
                  <a:pt x="3146248" y="393393"/>
                </a:lnTo>
                <a:cubicBezTo>
                  <a:pt x="3146248" y="404986"/>
                  <a:pt x="3141643" y="416103"/>
                  <a:pt x="3133446" y="424301"/>
                </a:cubicBezTo>
                <a:cubicBezTo>
                  <a:pt x="3125249" y="432498"/>
                  <a:pt x="3114131" y="437103"/>
                  <a:pt x="3102538" y="437103"/>
                </a:cubicBezTo>
                <a:lnTo>
                  <a:pt x="43710" y="437103"/>
                </a:lnTo>
                <a:cubicBezTo>
                  <a:pt x="32117" y="437103"/>
                  <a:pt x="21000" y="432498"/>
                  <a:pt x="12802" y="424301"/>
                </a:cubicBezTo>
                <a:cubicBezTo>
                  <a:pt x="4605" y="416104"/>
                  <a:pt x="0" y="404986"/>
                  <a:pt x="0" y="393393"/>
                </a:cubicBezTo>
                <a:lnTo>
                  <a:pt x="0" y="43710"/>
                </a:lnTo>
                <a:close/>
              </a:path>
            </a:pathLst>
          </a:custGeom>
        </p:spPr>
        <p:style>
          <a:lnRef idx="1">
            <a:schemeClr val="accent6"/>
          </a:lnRef>
          <a:fillRef idx="2">
            <a:schemeClr val="accent6"/>
          </a:fillRef>
          <a:effectRef idx="1">
            <a:schemeClr val="accent6"/>
          </a:effectRef>
          <a:fontRef idx="minor">
            <a:schemeClr val="dk1"/>
          </a:fontRef>
        </p:style>
        <p:txBody>
          <a:bodyPr spcFirstLastPara="0" vert="horz" wrap="square" lIns="81382" tIns="81382" rIns="81382" bIns="81382" numCol="1" spcCol="1270" anchor="ctr" anchorCtr="0">
            <a:noAutofit/>
          </a:bodyPr>
          <a:lstStyle/>
          <a:p>
            <a:pPr lvl="0" algn="ctr" defTabSz="800100">
              <a:lnSpc>
                <a:spcPct val="90000"/>
              </a:lnSpc>
              <a:spcBef>
                <a:spcPct val="0"/>
              </a:spcBef>
              <a:spcAft>
                <a:spcPct val="35000"/>
              </a:spcAft>
            </a:pPr>
            <a:r>
              <a:rPr lang="en-GB" sz="2400" b="1" kern="1200" dirty="0"/>
              <a:t>Acute sever Abdominal pain?</a:t>
            </a:r>
          </a:p>
        </p:txBody>
      </p:sp>
      <p:sp>
        <p:nvSpPr>
          <p:cNvPr id="23" name="Freeform 22"/>
          <p:cNvSpPr/>
          <p:nvPr/>
        </p:nvSpPr>
        <p:spPr>
          <a:xfrm>
            <a:off x="567449" y="3429000"/>
            <a:ext cx="3052736" cy="2362200"/>
          </a:xfrm>
          <a:custGeom>
            <a:avLst/>
            <a:gdLst>
              <a:gd name="connsiteX0" fmla="*/ 0 w 2214536"/>
              <a:gd name="connsiteY0" fmla="*/ 177908 h 1779076"/>
              <a:gd name="connsiteX1" fmla="*/ 52108 w 2214536"/>
              <a:gd name="connsiteY1" fmla="*/ 52108 h 1779076"/>
              <a:gd name="connsiteX2" fmla="*/ 177908 w 2214536"/>
              <a:gd name="connsiteY2" fmla="*/ 0 h 1779076"/>
              <a:gd name="connsiteX3" fmla="*/ 2036628 w 2214536"/>
              <a:gd name="connsiteY3" fmla="*/ 0 h 1779076"/>
              <a:gd name="connsiteX4" fmla="*/ 2162428 w 2214536"/>
              <a:gd name="connsiteY4" fmla="*/ 52108 h 1779076"/>
              <a:gd name="connsiteX5" fmla="*/ 2214536 w 2214536"/>
              <a:gd name="connsiteY5" fmla="*/ 177908 h 1779076"/>
              <a:gd name="connsiteX6" fmla="*/ 2214536 w 2214536"/>
              <a:gd name="connsiteY6" fmla="*/ 1601168 h 1779076"/>
              <a:gd name="connsiteX7" fmla="*/ 2162428 w 2214536"/>
              <a:gd name="connsiteY7" fmla="*/ 1726968 h 1779076"/>
              <a:gd name="connsiteX8" fmla="*/ 2036628 w 2214536"/>
              <a:gd name="connsiteY8" fmla="*/ 1779076 h 1779076"/>
              <a:gd name="connsiteX9" fmla="*/ 177908 w 2214536"/>
              <a:gd name="connsiteY9" fmla="*/ 1779076 h 1779076"/>
              <a:gd name="connsiteX10" fmla="*/ 52108 w 2214536"/>
              <a:gd name="connsiteY10" fmla="*/ 1726968 h 1779076"/>
              <a:gd name="connsiteX11" fmla="*/ 0 w 2214536"/>
              <a:gd name="connsiteY11" fmla="*/ 1601168 h 1779076"/>
              <a:gd name="connsiteX12" fmla="*/ 0 w 2214536"/>
              <a:gd name="connsiteY12" fmla="*/ 177908 h 177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14536" h="1779076">
                <a:moveTo>
                  <a:pt x="0" y="177908"/>
                </a:moveTo>
                <a:cubicBezTo>
                  <a:pt x="0" y="130724"/>
                  <a:pt x="18744" y="85472"/>
                  <a:pt x="52108" y="52108"/>
                </a:cubicBezTo>
                <a:cubicBezTo>
                  <a:pt x="85472" y="18744"/>
                  <a:pt x="130724" y="0"/>
                  <a:pt x="177908" y="0"/>
                </a:cubicBezTo>
                <a:lnTo>
                  <a:pt x="2036628" y="0"/>
                </a:lnTo>
                <a:cubicBezTo>
                  <a:pt x="2083812" y="0"/>
                  <a:pt x="2129064" y="18744"/>
                  <a:pt x="2162428" y="52108"/>
                </a:cubicBezTo>
                <a:cubicBezTo>
                  <a:pt x="2195792" y="85472"/>
                  <a:pt x="2214536" y="130724"/>
                  <a:pt x="2214536" y="177908"/>
                </a:cubicBezTo>
                <a:lnTo>
                  <a:pt x="2214536" y="1601168"/>
                </a:lnTo>
                <a:cubicBezTo>
                  <a:pt x="2214536" y="1648352"/>
                  <a:pt x="2195792" y="1693604"/>
                  <a:pt x="2162428" y="1726968"/>
                </a:cubicBezTo>
                <a:cubicBezTo>
                  <a:pt x="2129064" y="1760332"/>
                  <a:pt x="2083812" y="1779076"/>
                  <a:pt x="2036628" y="1779076"/>
                </a:cubicBezTo>
                <a:lnTo>
                  <a:pt x="177908" y="1779076"/>
                </a:lnTo>
                <a:cubicBezTo>
                  <a:pt x="130724" y="1779076"/>
                  <a:pt x="85472" y="1760332"/>
                  <a:pt x="52108" y="1726968"/>
                </a:cubicBezTo>
                <a:cubicBezTo>
                  <a:pt x="18744" y="1693604"/>
                  <a:pt x="0" y="1648352"/>
                  <a:pt x="0" y="1601168"/>
                </a:cubicBezTo>
                <a:lnTo>
                  <a:pt x="0" y="177908"/>
                </a:lnTo>
                <a:close/>
              </a:path>
            </a:pathLst>
          </a:custGeom>
        </p:spPr>
        <p:style>
          <a:lnRef idx="2">
            <a:schemeClr val="accent3">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113067" tIns="113067" rIns="113067" bIns="113067" numCol="1" spcCol="1270" anchor="ctr" anchorCtr="0">
            <a:noAutofit/>
          </a:bodyPr>
          <a:lstStyle/>
          <a:p>
            <a:pPr lvl="0" algn="l" defTabSz="711200">
              <a:lnSpc>
                <a:spcPct val="90000"/>
              </a:lnSpc>
              <a:spcBef>
                <a:spcPct val="0"/>
              </a:spcBef>
              <a:spcAft>
                <a:spcPts val="0"/>
              </a:spcAft>
            </a:pPr>
            <a:r>
              <a:rPr lang="en-GB" sz="2200" kern="1200" dirty="0"/>
              <a:t>- Acute Appendicitis </a:t>
            </a:r>
          </a:p>
          <a:p>
            <a:pPr lvl="0" algn="l" defTabSz="711200">
              <a:lnSpc>
                <a:spcPct val="90000"/>
              </a:lnSpc>
              <a:spcBef>
                <a:spcPct val="0"/>
              </a:spcBef>
              <a:spcAft>
                <a:spcPts val="0"/>
              </a:spcAft>
            </a:pPr>
            <a:r>
              <a:rPr lang="en-GB" sz="2200" kern="1200" dirty="0"/>
              <a:t>- Acute Cholecystitis</a:t>
            </a:r>
          </a:p>
          <a:p>
            <a:pPr lvl="0" algn="l" defTabSz="711200">
              <a:lnSpc>
                <a:spcPct val="90000"/>
              </a:lnSpc>
              <a:spcBef>
                <a:spcPct val="0"/>
              </a:spcBef>
              <a:spcAft>
                <a:spcPts val="0"/>
              </a:spcAft>
            </a:pPr>
            <a:r>
              <a:rPr lang="en-GB" sz="2200" kern="1200" dirty="0"/>
              <a:t>- IO </a:t>
            </a:r>
          </a:p>
          <a:p>
            <a:pPr lvl="0" algn="l" defTabSz="711200">
              <a:lnSpc>
                <a:spcPct val="90000"/>
              </a:lnSpc>
              <a:spcBef>
                <a:spcPct val="0"/>
              </a:spcBef>
              <a:spcAft>
                <a:spcPts val="0"/>
              </a:spcAft>
            </a:pPr>
            <a:r>
              <a:rPr lang="en-GB" sz="2200" kern="1200" dirty="0"/>
              <a:t>- MVO </a:t>
            </a:r>
          </a:p>
          <a:p>
            <a:pPr lvl="0" algn="l" defTabSz="711200">
              <a:lnSpc>
                <a:spcPct val="90000"/>
              </a:lnSpc>
              <a:spcBef>
                <a:spcPct val="0"/>
              </a:spcBef>
              <a:spcAft>
                <a:spcPts val="0"/>
              </a:spcAft>
            </a:pPr>
            <a:r>
              <a:rPr lang="en-GB" sz="2200" kern="1200" dirty="0"/>
              <a:t>- Perforated viscus </a:t>
            </a:r>
          </a:p>
          <a:p>
            <a:pPr lvl="0" algn="l" defTabSz="711200">
              <a:lnSpc>
                <a:spcPct val="90000"/>
              </a:lnSpc>
              <a:spcBef>
                <a:spcPct val="0"/>
              </a:spcBef>
              <a:spcAft>
                <a:spcPts val="0"/>
              </a:spcAft>
            </a:pPr>
            <a:r>
              <a:rPr lang="en-GB" sz="2200" kern="1200" dirty="0"/>
              <a:t>- Renal or biliary colic </a:t>
            </a:r>
          </a:p>
          <a:p>
            <a:pPr lvl="0" algn="l" defTabSz="711200">
              <a:lnSpc>
                <a:spcPct val="90000"/>
              </a:lnSpc>
              <a:spcBef>
                <a:spcPct val="0"/>
              </a:spcBef>
              <a:spcAft>
                <a:spcPts val="0"/>
              </a:spcAft>
            </a:pPr>
            <a:r>
              <a:rPr lang="en-GB" sz="2200" kern="1200" dirty="0"/>
              <a:t>- Acute Pancreatitis</a:t>
            </a:r>
          </a:p>
        </p:txBody>
      </p:sp>
      <p:sp>
        <p:nvSpPr>
          <p:cNvPr id="25" name="Freeform 24"/>
          <p:cNvSpPr/>
          <p:nvPr/>
        </p:nvSpPr>
        <p:spPr>
          <a:xfrm>
            <a:off x="6171192" y="3429413"/>
            <a:ext cx="1296408" cy="380587"/>
          </a:xfrm>
          <a:custGeom>
            <a:avLst/>
            <a:gdLst>
              <a:gd name="connsiteX0" fmla="*/ 0 w 964807"/>
              <a:gd name="connsiteY0" fmla="*/ 29830 h 298295"/>
              <a:gd name="connsiteX1" fmla="*/ 8737 w 964807"/>
              <a:gd name="connsiteY1" fmla="*/ 8737 h 298295"/>
              <a:gd name="connsiteX2" fmla="*/ 29830 w 964807"/>
              <a:gd name="connsiteY2" fmla="*/ 0 h 298295"/>
              <a:gd name="connsiteX3" fmla="*/ 934977 w 964807"/>
              <a:gd name="connsiteY3" fmla="*/ 0 h 298295"/>
              <a:gd name="connsiteX4" fmla="*/ 956070 w 964807"/>
              <a:gd name="connsiteY4" fmla="*/ 8737 h 298295"/>
              <a:gd name="connsiteX5" fmla="*/ 964807 w 964807"/>
              <a:gd name="connsiteY5" fmla="*/ 29830 h 298295"/>
              <a:gd name="connsiteX6" fmla="*/ 964807 w 964807"/>
              <a:gd name="connsiteY6" fmla="*/ 268465 h 298295"/>
              <a:gd name="connsiteX7" fmla="*/ 956070 w 964807"/>
              <a:gd name="connsiteY7" fmla="*/ 289558 h 298295"/>
              <a:gd name="connsiteX8" fmla="*/ 934977 w 964807"/>
              <a:gd name="connsiteY8" fmla="*/ 298295 h 298295"/>
              <a:gd name="connsiteX9" fmla="*/ 29830 w 964807"/>
              <a:gd name="connsiteY9" fmla="*/ 298295 h 298295"/>
              <a:gd name="connsiteX10" fmla="*/ 8737 w 964807"/>
              <a:gd name="connsiteY10" fmla="*/ 289558 h 298295"/>
              <a:gd name="connsiteX11" fmla="*/ 0 w 964807"/>
              <a:gd name="connsiteY11" fmla="*/ 268465 h 298295"/>
              <a:gd name="connsiteX12" fmla="*/ 0 w 964807"/>
              <a:gd name="connsiteY12" fmla="*/ 29830 h 298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64807" h="298295">
                <a:moveTo>
                  <a:pt x="0" y="29830"/>
                </a:moveTo>
                <a:cubicBezTo>
                  <a:pt x="0" y="21919"/>
                  <a:pt x="3143" y="14331"/>
                  <a:pt x="8737" y="8737"/>
                </a:cubicBezTo>
                <a:cubicBezTo>
                  <a:pt x="14331" y="3143"/>
                  <a:pt x="21919" y="0"/>
                  <a:pt x="29830" y="0"/>
                </a:cubicBezTo>
                <a:lnTo>
                  <a:pt x="934977" y="0"/>
                </a:lnTo>
                <a:cubicBezTo>
                  <a:pt x="942888" y="0"/>
                  <a:pt x="950476" y="3143"/>
                  <a:pt x="956070" y="8737"/>
                </a:cubicBezTo>
                <a:cubicBezTo>
                  <a:pt x="961664" y="14331"/>
                  <a:pt x="964807" y="21919"/>
                  <a:pt x="964807" y="29830"/>
                </a:cubicBezTo>
                <a:lnTo>
                  <a:pt x="964807" y="268465"/>
                </a:lnTo>
                <a:cubicBezTo>
                  <a:pt x="964807" y="276376"/>
                  <a:pt x="961664" y="283964"/>
                  <a:pt x="956070" y="289558"/>
                </a:cubicBezTo>
                <a:cubicBezTo>
                  <a:pt x="950476" y="295152"/>
                  <a:pt x="942888" y="298295"/>
                  <a:pt x="934977" y="298295"/>
                </a:cubicBezTo>
                <a:lnTo>
                  <a:pt x="29830" y="298295"/>
                </a:lnTo>
                <a:cubicBezTo>
                  <a:pt x="21919" y="298295"/>
                  <a:pt x="14331" y="295152"/>
                  <a:pt x="8737" y="289558"/>
                </a:cubicBezTo>
                <a:cubicBezTo>
                  <a:pt x="3143" y="283964"/>
                  <a:pt x="0" y="276376"/>
                  <a:pt x="0" y="268465"/>
                </a:cubicBezTo>
                <a:lnTo>
                  <a:pt x="0" y="29830"/>
                </a:lnTo>
                <a:close/>
              </a:path>
            </a:pathLst>
          </a:custGeom>
          <a:ln/>
        </p:spPr>
        <p:style>
          <a:lnRef idx="1">
            <a:schemeClr val="accent6"/>
          </a:lnRef>
          <a:fillRef idx="2">
            <a:schemeClr val="accent6"/>
          </a:fillRef>
          <a:effectRef idx="1">
            <a:schemeClr val="accent6"/>
          </a:effectRef>
          <a:fontRef idx="minor">
            <a:schemeClr val="dk1"/>
          </a:fontRef>
        </p:style>
        <p:txBody>
          <a:bodyPr spcFirstLastPara="0" vert="horz" wrap="square" lIns="69697" tIns="69697" rIns="69697" bIns="69697" numCol="1" spcCol="1270" anchor="ctr" anchorCtr="0">
            <a:noAutofit/>
          </a:bodyPr>
          <a:lstStyle/>
          <a:p>
            <a:pPr lvl="0" algn="ctr" defTabSz="711200">
              <a:lnSpc>
                <a:spcPct val="90000"/>
              </a:lnSpc>
              <a:spcBef>
                <a:spcPct val="0"/>
              </a:spcBef>
              <a:spcAft>
                <a:spcPct val="35000"/>
              </a:spcAft>
            </a:pPr>
            <a:r>
              <a:rPr lang="en-GB" sz="2400" b="1" kern="1200" dirty="0"/>
              <a:t>Fever?</a:t>
            </a:r>
          </a:p>
        </p:txBody>
      </p:sp>
      <p:sp>
        <p:nvSpPr>
          <p:cNvPr id="27" name="Freeform 26"/>
          <p:cNvSpPr/>
          <p:nvPr/>
        </p:nvSpPr>
        <p:spPr>
          <a:xfrm>
            <a:off x="4114800" y="4191000"/>
            <a:ext cx="2344565" cy="1955254"/>
          </a:xfrm>
          <a:custGeom>
            <a:avLst/>
            <a:gdLst>
              <a:gd name="connsiteX0" fmla="*/ 0 w 1811164"/>
              <a:gd name="connsiteY0" fmla="*/ 124596 h 1245956"/>
              <a:gd name="connsiteX1" fmla="*/ 36493 w 1811164"/>
              <a:gd name="connsiteY1" fmla="*/ 36493 h 1245956"/>
              <a:gd name="connsiteX2" fmla="*/ 124596 w 1811164"/>
              <a:gd name="connsiteY2" fmla="*/ 0 h 1245956"/>
              <a:gd name="connsiteX3" fmla="*/ 1686568 w 1811164"/>
              <a:gd name="connsiteY3" fmla="*/ 0 h 1245956"/>
              <a:gd name="connsiteX4" fmla="*/ 1774671 w 1811164"/>
              <a:gd name="connsiteY4" fmla="*/ 36493 h 1245956"/>
              <a:gd name="connsiteX5" fmla="*/ 1811164 w 1811164"/>
              <a:gd name="connsiteY5" fmla="*/ 124596 h 1245956"/>
              <a:gd name="connsiteX6" fmla="*/ 1811164 w 1811164"/>
              <a:gd name="connsiteY6" fmla="*/ 1121360 h 1245956"/>
              <a:gd name="connsiteX7" fmla="*/ 1774671 w 1811164"/>
              <a:gd name="connsiteY7" fmla="*/ 1209463 h 1245956"/>
              <a:gd name="connsiteX8" fmla="*/ 1686568 w 1811164"/>
              <a:gd name="connsiteY8" fmla="*/ 1245956 h 1245956"/>
              <a:gd name="connsiteX9" fmla="*/ 124596 w 1811164"/>
              <a:gd name="connsiteY9" fmla="*/ 1245956 h 1245956"/>
              <a:gd name="connsiteX10" fmla="*/ 36493 w 1811164"/>
              <a:gd name="connsiteY10" fmla="*/ 1209463 h 1245956"/>
              <a:gd name="connsiteX11" fmla="*/ 0 w 1811164"/>
              <a:gd name="connsiteY11" fmla="*/ 1121360 h 1245956"/>
              <a:gd name="connsiteX12" fmla="*/ 0 w 1811164"/>
              <a:gd name="connsiteY12" fmla="*/ 124596 h 1245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1164" h="1245956">
                <a:moveTo>
                  <a:pt x="0" y="124596"/>
                </a:moveTo>
                <a:cubicBezTo>
                  <a:pt x="0" y="91551"/>
                  <a:pt x="13127" y="59860"/>
                  <a:pt x="36493" y="36493"/>
                </a:cubicBezTo>
                <a:cubicBezTo>
                  <a:pt x="59859" y="13127"/>
                  <a:pt x="91551" y="0"/>
                  <a:pt x="124596" y="0"/>
                </a:cubicBezTo>
                <a:lnTo>
                  <a:pt x="1686568" y="0"/>
                </a:lnTo>
                <a:cubicBezTo>
                  <a:pt x="1719613" y="0"/>
                  <a:pt x="1751304" y="13127"/>
                  <a:pt x="1774671" y="36493"/>
                </a:cubicBezTo>
                <a:cubicBezTo>
                  <a:pt x="1798037" y="59859"/>
                  <a:pt x="1811164" y="91551"/>
                  <a:pt x="1811164" y="124596"/>
                </a:cubicBezTo>
                <a:lnTo>
                  <a:pt x="1811164" y="1121360"/>
                </a:lnTo>
                <a:cubicBezTo>
                  <a:pt x="1811164" y="1154405"/>
                  <a:pt x="1798037" y="1186096"/>
                  <a:pt x="1774671" y="1209463"/>
                </a:cubicBezTo>
                <a:cubicBezTo>
                  <a:pt x="1751305" y="1232829"/>
                  <a:pt x="1719613" y="1245956"/>
                  <a:pt x="1686568" y="1245956"/>
                </a:cubicBezTo>
                <a:lnTo>
                  <a:pt x="124596" y="1245956"/>
                </a:lnTo>
                <a:cubicBezTo>
                  <a:pt x="91551" y="1245956"/>
                  <a:pt x="59860" y="1232829"/>
                  <a:pt x="36493" y="1209463"/>
                </a:cubicBezTo>
                <a:cubicBezTo>
                  <a:pt x="13127" y="1186097"/>
                  <a:pt x="0" y="1154405"/>
                  <a:pt x="0" y="1121360"/>
                </a:cubicBezTo>
                <a:lnTo>
                  <a:pt x="0" y="124596"/>
                </a:lnTo>
                <a:close/>
              </a:path>
            </a:pathLst>
          </a:custGeom>
          <a:ln>
            <a:solidFill>
              <a:srgbClr val="92D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7453" tIns="97453" rIns="97453" bIns="97453" numCol="1" spcCol="1270" anchor="ctr" anchorCtr="0">
            <a:noAutofit/>
          </a:bodyPr>
          <a:lstStyle/>
          <a:p>
            <a:pPr lvl="0" algn="ctr" defTabSz="711200">
              <a:lnSpc>
                <a:spcPct val="90000"/>
              </a:lnSpc>
              <a:spcBef>
                <a:spcPct val="0"/>
              </a:spcBef>
              <a:spcAft>
                <a:spcPct val="35000"/>
              </a:spcAft>
            </a:pPr>
            <a:r>
              <a:rPr lang="en-GB" sz="2200" kern="1200" dirty="0"/>
              <a:t>Gastroenteritis</a:t>
            </a:r>
          </a:p>
          <a:p>
            <a:pPr lvl="0" algn="ctr" defTabSz="711200">
              <a:lnSpc>
                <a:spcPct val="90000"/>
              </a:lnSpc>
              <a:spcBef>
                <a:spcPct val="0"/>
              </a:spcBef>
              <a:spcAft>
                <a:spcPct val="35000"/>
              </a:spcAft>
            </a:pPr>
            <a:r>
              <a:rPr lang="en-GB" sz="2200" kern="1200" dirty="0"/>
              <a:t>Food toxins</a:t>
            </a:r>
          </a:p>
          <a:p>
            <a:pPr lvl="0" algn="ctr" defTabSz="711200">
              <a:lnSpc>
                <a:spcPct val="90000"/>
              </a:lnSpc>
              <a:spcBef>
                <a:spcPct val="0"/>
              </a:spcBef>
              <a:spcAft>
                <a:spcPct val="35000"/>
              </a:spcAft>
            </a:pPr>
            <a:r>
              <a:rPr lang="en-GB" sz="2200" kern="1200" dirty="0"/>
              <a:t>Viral hepatitis</a:t>
            </a:r>
          </a:p>
          <a:p>
            <a:pPr lvl="0" algn="ctr" defTabSz="711200">
              <a:lnSpc>
                <a:spcPct val="90000"/>
              </a:lnSpc>
              <a:spcBef>
                <a:spcPct val="0"/>
              </a:spcBef>
              <a:spcAft>
                <a:spcPct val="35000"/>
              </a:spcAft>
            </a:pPr>
            <a:r>
              <a:rPr lang="en-GB" sz="2200" kern="1200" dirty="0"/>
              <a:t>Pyelonephritis</a:t>
            </a:r>
          </a:p>
          <a:p>
            <a:pPr lvl="0" algn="ctr" defTabSz="711200">
              <a:lnSpc>
                <a:spcPct val="90000"/>
              </a:lnSpc>
              <a:spcBef>
                <a:spcPct val="0"/>
              </a:spcBef>
              <a:spcAft>
                <a:spcPct val="35000"/>
              </a:spcAft>
            </a:pPr>
            <a:r>
              <a:rPr lang="en-GB" sz="2200" dirty="0"/>
              <a:t>Meningitis</a:t>
            </a:r>
            <a:endParaRPr lang="en-GB" sz="2200" kern="1200" dirty="0"/>
          </a:p>
        </p:txBody>
      </p:sp>
      <p:sp>
        <p:nvSpPr>
          <p:cNvPr id="29" name="Freeform 28"/>
          <p:cNvSpPr/>
          <p:nvPr/>
        </p:nvSpPr>
        <p:spPr>
          <a:xfrm>
            <a:off x="6815911" y="4191000"/>
            <a:ext cx="2023289" cy="1907597"/>
          </a:xfrm>
          <a:custGeom>
            <a:avLst/>
            <a:gdLst>
              <a:gd name="connsiteX0" fmla="*/ 0 w 2023289"/>
              <a:gd name="connsiteY0" fmla="*/ 122180 h 1221797"/>
              <a:gd name="connsiteX1" fmla="*/ 35786 w 2023289"/>
              <a:gd name="connsiteY1" fmla="*/ 35786 h 1221797"/>
              <a:gd name="connsiteX2" fmla="*/ 122180 w 2023289"/>
              <a:gd name="connsiteY2" fmla="*/ 0 h 1221797"/>
              <a:gd name="connsiteX3" fmla="*/ 1901109 w 2023289"/>
              <a:gd name="connsiteY3" fmla="*/ 0 h 1221797"/>
              <a:gd name="connsiteX4" fmla="*/ 1987503 w 2023289"/>
              <a:gd name="connsiteY4" fmla="*/ 35786 h 1221797"/>
              <a:gd name="connsiteX5" fmla="*/ 2023289 w 2023289"/>
              <a:gd name="connsiteY5" fmla="*/ 122180 h 1221797"/>
              <a:gd name="connsiteX6" fmla="*/ 2023289 w 2023289"/>
              <a:gd name="connsiteY6" fmla="*/ 1099617 h 1221797"/>
              <a:gd name="connsiteX7" fmla="*/ 1987503 w 2023289"/>
              <a:gd name="connsiteY7" fmla="*/ 1186011 h 1221797"/>
              <a:gd name="connsiteX8" fmla="*/ 1901109 w 2023289"/>
              <a:gd name="connsiteY8" fmla="*/ 1221797 h 1221797"/>
              <a:gd name="connsiteX9" fmla="*/ 122180 w 2023289"/>
              <a:gd name="connsiteY9" fmla="*/ 1221797 h 1221797"/>
              <a:gd name="connsiteX10" fmla="*/ 35786 w 2023289"/>
              <a:gd name="connsiteY10" fmla="*/ 1186011 h 1221797"/>
              <a:gd name="connsiteX11" fmla="*/ 0 w 2023289"/>
              <a:gd name="connsiteY11" fmla="*/ 1099617 h 1221797"/>
              <a:gd name="connsiteX12" fmla="*/ 0 w 2023289"/>
              <a:gd name="connsiteY12" fmla="*/ 122180 h 1221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289" h="1221797">
                <a:moveTo>
                  <a:pt x="0" y="122180"/>
                </a:moveTo>
                <a:cubicBezTo>
                  <a:pt x="0" y="89776"/>
                  <a:pt x="12873" y="58699"/>
                  <a:pt x="35786" y="35786"/>
                </a:cubicBezTo>
                <a:cubicBezTo>
                  <a:pt x="58699" y="12873"/>
                  <a:pt x="89776" y="0"/>
                  <a:pt x="122180" y="0"/>
                </a:cubicBezTo>
                <a:lnTo>
                  <a:pt x="1901109" y="0"/>
                </a:lnTo>
                <a:cubicBezTo>
                  <a:pt x="1933513" y="0"/>
                  <a:pt x="1964590" y="12873"/>
                  <a:pt x="1987503" y="35786"/>
                </a:cubicBezTo>
                <a:cubicBezTo>
                  <a:pt x="2010416" y="58699"/>
                  <a:pt x="2023289" y="89776"/>
                  <a:pt x="2023289" y="122180"/>
                </a:cubicBezTo>
                <a:lnTo>
                  <a:pt x="2023289" y="1099617"/>
                </a:lnTo>
                <a:cubicBezTo>
                  <a:pt x="2023289" y="1132021"/>
                  <a:pt x="2010416" y="1163098"/>
                  <a:pt x="1987503" y="1186011"/>
                </a:cubicBezTo>
                <a:cubicBezTo>
                  <a:pt x="1964590" y="1208924"/>
                  <a:pt x="1933513" y="1221797"/>
                  <a:pt x="1901109" y="1221797"/>
                </a:cubicBezTo>
                <a:lnTo>
                  <a:pt x="122180" y="1221797"/>
                </a:lnTo>
                <a:cubicBezTo>
                  <a:pt x="89776" y="1221797"/>
                  <a:pt x="58699" y="1208924"/>
                  <a:pt x="35786" y="1186011"/>
                </a:cubicBezTo>
                <a:cubicBezTo>
                  <a:pt x="12873" y="1163098"/>
                  <a:pt x="0" y="1132021"/>
                  <a:pt x="0" y="1099617"/>
                </a:cubicBezTo>
                <a:lnTo>
                  <a:pt x="0" y="122180"/>
                </a:lnTo>
                <a:close/>
              </a:path>
            </a:pathLst>
          </a:custGeom>
          <a:ln>
            <a:solidFill>
              <a:srgbClr val="92D050"/>
            </a:solidFill>
          </a:ln>
        </p:spPr>
        <p:style>
          <a:lnRef idx="2">
            <a:scrgbClr r="0" g="0" b="0"/>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6745" tIns="96745" rIns="96745" bIns="96745" numCol="1" spcCol="1270" anchor="ctr" anchorCtr="0">
            <a:noAutofit/>
          </a:bodyPr>
          <a:lstStyle/>
          <a:p>
            <a:pPr lvl="0" algn="ctr" defTabSz="711200">
              <a:lnSpc>
                <a:spcPct val="90000"/>
              </a:lnSpc>
              <a:spcBef>
                <a:spcPct val="0"/>
              </a:spcBef>
              <a:spcAft>
                <a:spcPct val="35000"/>
              </a:spcAft>
            </a:pPr>
            <a:r>
              <a:rPr lang="en-GB" sz="2200" kern="1200" dirty="0"/>
              <a:t>Myocardial infarction </a:t>
            </a:r>
          </a:p>
          <a:p>
            <a:pPr lvl="0" algn="ctr" defTabSz="711200">
              <a:lnSpc>
                <a:spcPct val="90000"/>
              </a:lnSpc>
              <a:spcBef>
                <a:spcPct val="0"/>
              </a:spcBef>
              <a:spcAft>
                <a:spcPct val="35000"/>
              </a:spcAft>
            </a:pPr>
            <a:r>
              <a:rPr lang="en-GB" sz="2200" kern="1200" dirty="0"/>
              <a:t>DKA-ARF</a:t>
            </a:r>
          </a:p>
          <a:p>
            <a:pPr lvl="0" algn="ctr" defTabSz="711200">
              <a:lnSpc>
                <a:spcPct val="90000"/>
              </a:lnSpc>
              <a:spcBef>
                <a:spcPct val="0"/>
              </a:spcBef>
              <a:spcAft>
                <a:spcPct val="35000"/>
              </a:spcAft>
            </a:pPr>
            <a:r>
              <a:rPr lang="en-GB" sz="2200" kern="1200" dirty="0"/>
              <a:t>Adrenal crisis</a:t>
            </a:r>
          </a:p>
          <a:p>
            <a:pPr lvl="0" algn="ctr" defTabSz="711200">
              <a:lnSpc>
                <a:spcPct val="90000"/>
              </a:lnSpc>
              <a:spcBef>
                <a:spcPct val="0"/>
              </a:spcBef>
              <a:spcAft>
                <a:spcPct val="35000"/>
              </a:spcAft>
            </a:pPr>
            <a:r>
              <a:rPr lang="en-GB" sz="2200" kern="1200" dirty="0"/>
              <a:t>Stroke</a:t>
            </a:r>
          </a:p>
        </p:txBody>
      </p:sp>
      <p:sp>
        <p:nvSpPr>
          <p:cNvPr id="1026" name="Text Box 2"/>
          <p:cNvSpPr txBox="1">
            <a:spLocks noChangeArrowheads="1"/>
          </p:cNvSpPr>
          <p:nvPr/>
        </p:nvSpPr>
        <p:spPr bwMode="auto">
          <a:xfrm>
            <a:off x="1600200" y="2895600"/>
            <a:ext cx="674033" cy="30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0" i="0" u="none" strike="noStrike" cap="none" normalizeH="0" baseline="0" dirty="0">
                <a:ln>
                  <a:noFill/>
                </a:ln>
                <a:solidFill>
                  <a:schemeClr val="tx1"/>
                </a:solidFill>
                <a:effectLst/>
                <a:latin typeface="Calibri" pitchFamily="34" charset="0"/>
                <a:ea typeface="Arial" pitchFamily="34" charset="0"/>
                <a:cs typeface="Arial" pitchFamily="34" charset="0"/>
              </a:rPr>
              <a:t>Yes</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7" name="Text Box 2"/>
          <p:cNvSpPr txBox="1">
            <a:spLocks noChangeArrowheads="1"/>
          </p:cNvSpPr>
          <p:nvPr/>
        </p:nvSpPr>
        <p:spPr bwMode="auto">
          <a:xfrm>
            <a:off x="5410200" y="3733800"/>
            <a:ext cx="649943"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0" i="0" u="none" strike="noStrike" cap="none" normalizeH="0" baseline="0">
                <a:ln>
                  <a:noFill/>
                </a:ln>
                <a:solidFill>
                  <a:schemeClr val="tx1"/>
                </a:solidFill>
                <a:effectLst/>
                <a:latin typeface="Calibri" pitchFamily="34" charset="0"/>
                <a:ea typeface="Arial" pitchFamily="34" charset="0"/>
                <a:cs typeface="Arial" pitchFamily="34" charset="0"/>
              </a:rPr>
              <a:t>Yes</a:t>
            </a:r>
            <a:endParaRPr kumimoji="0" lang="en-US" sz="4800" b="0" i="0" u="none" strike="noStrike" cap="none" normalizeH="0" baseline="0">
              <a:ln>
                <a:noFill/>
              </a:ln>
              <a:solidFill>
                <a:schemeClr val="tx1"/>
              </a:solidFill>
              <a:effectLst/>
              <a:latin typeface="Arial" pitchFamily="34" charset="0"/>
              <a:cs typeface="Arial" pitchFamily="34" charset="0"/>
            </a:endParaRPr>
          </a:p>
        </p:txBody>
      </p:sp>
      <p:sp>
        <p:nvSpPr>
          <p:cNvPr id="1028" name="Text Box 4"/>
          <p:cNvSpPr txBox="1">
            <a:spLocks noChangeArrowheads="1"/>
          </p:cNvSpPr>
          <p:nvPr/>
        </p:nvSpPr>
        <p:spPr bwMode="auto">
          <a:xfrm>
            <a:off x="6629400" y="2914650"/>
            <a:ext cx="485775"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0" i="0" u="none" strike="noStrike" cap="none" normalizeH="0" baseline="0" dirty="0">
                <a:ln>
                  <a:noFill/>
                </a:ln>
                <a:solidFill>
                  <a:schemeClr val="tx1"/>
                </a:solidFill>
                <a:effectLst/>
                <a:latin typeface="Calibri" pitchFamily="34" charset="0"/>
                <a:ea typeface="Arial" pitchFamily="34" charset="0"/>
                <a:cs typeface="Arial" pitchFamily="34" charset="0"/>
              </a:rPr>
              <a:t>No</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0" name="Text Box 4"/>
          <p:cNvSpPr txBox="1">
            <a:spLocks noChangeArrowheads="1"/>
          </p:cNvSpPr>
          <p:nvPr/>
        </p:nvSpPr>
        <p:spPr bwMode="auto">
          <a:xfrm>
            <a:off x="7515225" y="3733800"/>
            <a:ext cx="485775"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0" i="0" u="none" strike="noStrike" cap="none" normalizeH="0" baseline="0" dirty="0">
                <a:ln>
                  <a:noFill/>
                </a:ln>
                <a:solidFill>
                  <a:schemeClr val="tx1"/>
                </a:solidFill>
                <a:effectLst/>
                <a:latin typeface="Calibri" pitchFamily="34" charset="0"/>
                <a:ea typeface="Arial" pitchFamily="34" charset="0"/>
                <a:cs typeface="Arial" pitchFamily="34" charset="0"/>
              </a:rPr>
              <a:t>No</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31" name="Rectangle 30"/>
          <p:cNvSpPr/>
          <p:nvPr/>
        </p:nvSpPr>
        <p:spPr>
          <a:xfrm>
            <a:off x="3347400" y="76200"/>
            <a:ext cx="2520000" cy="6096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800" b="1" dirty="0"/>
              <a:t>Acute vomiting</a:t>
            </a:r>
          </a:p>
        </p:txBody>
      </p:sp>
      <p:cxnSp>
        <p:nvCxnSpPr>
          <p:cNvPr id="34" name="Straight Arrow Connector 33"/>
          <p:cNvCxnSpPr/>
          <p:nvPr/>
        </p:nvCxnSpPr>
        <p:spPr>
          <a:xfrm>
            <a:off x="4572000" y="6858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5" name="Rectangle 34"/>
          <p:cNvSpPr/>
          <p:nvPr/>
        </p:nvSpPr>
        <p:spPr>
          <a:xfrm>
            <a:off x="319800" y="6172200"/>
            <a:ext cx="8504400" cy="4572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400" b="1" dirty="0"/>
              <a:t>If diagnosis isn't yet reached → go to chronic vomiting </a:t>
            </a:r>
            <a:r>
              <a:rPr lang="en-GB" sz="2400" b="1" dirty="0" smtClean="0"/>
              <a:t>algorithm.</a:t>
            </a:r>
            <a:endParaRPr lang="en-GB" sz="2400" b="1" dirty="0"/>
          </a:p>
        </p:txBody>
      </p:sp>
      <p:sp>
        <p:nvSpPr>
          <p:cNvPr id="2" name="Date Placeholder 1">
            <a:extLst>
              <a:ext uri="{FF2B5EF4-FFF2-40B4-BE49-F238E27FC236}">
                <a16:creationId xmlns="" xmlns:a16="http://schemas.microsoft.com/office/drawing/2014/main" id="{125F659F-1E78-4579-B804-DCF90A61846E}"/>
              </a:ext>
            </a:extLst>
          </p:cNvPr>
          <p:cNvSpPr>
            <a:spLocks noGrp="1"/>
          </p:cNvSpPr>
          <p:nvPr>
            <p:ph type="dt" sz="half" idx="10"/>
          </p:nvPr>
        </p:nvSpPr>
        <p:spPr>
          <a:xfrm>
            <a:off x="457200" y="6569075"/>
            <a:ext cx="2133600" cy="365125"/>
          </a:xfrm>
        </p:spPr>
        <p:txBody>
          <a:bodyPr/>
          <a:lstStyle/>
          <a:p>
            <a:r>
              <a:rPr lang="en-US" dirty="0"/>
              <a:t>6/3/2020</a:t>
            </a:r>
          </a:p>
        </p:txBody>
      </p:sp>
      <p:sp>
        <p:nvSpPr>
          <p:cNvPr id="3" name="Footer Placeholder 2">
            <a:extLst>
              <a:ext uri="{FF2B5EF4-FFF2-40B4-BE49-F238E27FC236}">
                <a16:creationId xmlns="" xmlns:a16="http://schemas.microsoft.com/office/drawing/2014/main" id="{F7C7D929-1CD6-44EB-A577-66144BA7CAAF}"/>
              </a:ext>
            </a:extLst>
          </p:cNvPr>
          <p:cNvSpPr>
            <a:spLocks noGrp="1"/>
          </p:cNvSpPr>
          <p:nvPr>
            <p:ph type="ftr" sz="quarter" idx="11"/>
          </p:nvPr>
        </p:nvSpPr>
        <p:spPr>
          <a:xfrm>
            <a:off x="3124200" y="6569075"/>
            <a:ext cx="2895600" cy="365125"/>
          </a:xfrm>
        </p:spPr>
        <p:txBody>
          <a:bodyPr/>
          <a:lstStyle/>
          <a:p>
            <a:r>
              <a:rPr lang="en-US" dirty="0"/>
              <a:t>Internal Medicine Department</a:t>
            </a:r>
          </a:p>
        </p:txBody>
      </p:sp>
      <p:sp>
        <p:nvSpPr>
          <p:cNvPr id="4" name="Slide Number Placeholder 3">
            <a:extLst>
              <a:ext uri="{FF2B5EF4-FFF2-40B4-BE49-F238E27FC236}">
                <a16:creationId xmlns="" xmlns:a16="http://schemas.microsoft.com/office/drawing/2014/main" id="{D10BAF60-8B28-432B-8FAF-89FD3A01C472}"/>
              </a:ext>
            </a:extLst>
          </p:cNvPr>
          <p:cNvSpPr>
            <a:spLocks noGrp="1"/>
          </p:cNvSpPr>
          <p:nvPr>
            <p:ph type="sldNum" sz="quarter" idx="12"/>
          </p:nvPr>
        </p:nvSpPr>
        <p:spPr>
          <a:xfrm>
            <a:off x="6553200" y="6569075"/>
            <a:ext cx="2133600" cy="365125"/>
          </a:xfrm>
        </p:spPr>
        <p:txBody>
          <a:bodyPr/>
          <a:lstStyle/>
          <a:p>
            <a:fld id="{3D0A3EC9-E8BA-4062-809F-C0D16F9877FA}" type="slidenum">
              <a:rPr lang="en-US" smtClean="0"/>
              <a:pPr/>
              <a:t>25</a:t>
            </a:fld>
            <a:endParaRPr lang="en-US" dirty="0"/>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1000"/>
                                        <p:tgtEl>
                                          <p:spTgt spid="17"/>
                                        </p:tgtEl>
                                      </p:cBhvr>
                                    </p:animEffect>
                                    <p:anim calcmode="lin" valueType="num">
                                      <p:cBhvr>
                                        <p:cTn id="13" dur="1000" fill="hold"/>
                                        <p:tgtEl>
                                          <p:spTgt spid="17"/>
                                        </p:tgtEl>
                                        <p:attrNameLst>
                                          <p:attrName>ppt_x</p:attrName>
                                        </p:attrNameLst>
                                      </p:cBhvr>
                                      <p:tavLst>
                                        <p:tav tm="0">
                                          <p:val>
                                            <p:strVal val="#ppt_x"/>
                                          </p:val>
                                        </p:tav>
                                        <p:tav tm="100000">
                                          <p:val>
                                            <p:strVal val="#ppt_x"/>
                                          </p:val>
                                        </p:tav>
                                      </p:tavLst>
                                    </p:anim>
                                    <p:anim calcmode="lin" valueType="num">
                                      <p:cBhvr>
                                        <p:cTn id="14" dur="1000" fill="hold"/>
                                        <p:tgtEl>
                                          <p:spTgt spid="17"/>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1000"/>
                                        <p:tgtEl>
                                          <p:spTgt spid="21"/>
                                        </p:tgtEl>
                                      </p:cBhvr>
                                    </p:animEffect>
                                    <p:anim calcmode="lin" valueType="num">
                                      <p:cBhvr>
                                        <p:cTn id="18" dur="1000" fill="hold"/>
                                        <p:tgtEl>
                                          <p:spTgt spid="21"/>
                                        </p:tgtEl>
                                        <p:attrNameLst>
                                          <p:attrName>ppt_x</p:attrName>
                                        </p:attrNameLst>
                                      </p:cBhvr>
                                      <p:tavLst>
                                        <p:tav tm="0">
                                          <p:val>
                                            <p:strVal val="#ppt_x"/>
                                          </p:val>
                                        </p:tav>
                                        <p:tav tm="100000">
                                          <p:val>
                                            <p:strVal val="#ppt_x"/>
                                          </p:val>
                                        </p:tav>
                                      </p:tavLst>
                                    </p:anim>
                                    <p:anim calcmode="lin" valueType="num">
                                      <p:cBhvr>
                                        <p:cTn id="19"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10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26"/>
                                        </p:tgtEl>
                                        <p:attrNameLst>
                                          <p:attrName>style.visibility</p:attrName>
                                        </p:attrNameLst>
                                      </p:cBhvr>
                                      <p:to>
                                        <p:strVal val="visible"/>
                                      </p:to>
                                    </p:set>
                                    <p:animEffect transition="in" filter="fade">
                                      <p:cBhvr>
                                        <p:cTn id="27" dur="1000"/>
                                        <p:tgtEl>
                                          <p:spTgt spid="1026"/>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1000"/>
                                        <p:tgtEl>
                                          <p:spTgt spid="23"/>
                                        </p:tgtEl>
                                      </p:cBhvr>
                                    </p:animEffect>
                                    <p:anim calcmode="lin" valueType="num">
                                      <p:cBhvr>
                                        <p:cTn id="33" dur="1000" fill="hold"/>
                                        <p:tgtEl>
                                          <p:spTgt spid="23"/>
                                        </p:tgtEl>
                                        <p:attrNameLst>
                                          <p:attrName>ppt_x</p:attrName>
                                        </p:attrNameLst>
                                      </p:cBhvr>
                                      <p:tavLst>
                                        <p:tav tm="0">
                                          <p:val>
                                            <p:strVal val="#ppt_x"/>
                                          </p:val>
                                        </p:tav>
                                        <p:tav tm="100000">
                                          <p:val>
                                            <p:strVal val="#ppt_x"/>
                                          </p:val>
                                        </p:tav>
                                      </p:tavLst>
                                    </p:anim>
                                    <p:anim calcmode="lin" valueType="num">
                                      <p:cBhvr>
                                        <p:cTn id="34"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028"/>
                                        </p:tgtEl>
                                        <p:attrNameLst>
                                          <p:attrName>style.visibility</p:attrName>
                                        </p:attrNameLst>
                                      </p:cBhvr>
                                      <p:to>
                                        <p:strVal val="visible"/>
                                      </p:to>
                                    </p:set>
                                    <p:animEffect transition="in" filter="fade">
                                      <p:cBhvr>
                                        <p:cTn id="39" dur="1000"/>
                                        <p:tgtEl>
                                          <p:spTgt spid="1028"/>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fade">
                                      <p:cBhvr>
                                        <p:cTn id="45" dur="1000"/>
                                        <p:tgtEl>
                                          <p:spTgt spid="2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fade">
                                      <p:cBhvr>
                                        <p:cTn id="50" dur="500"/>
                                        <p:tgtEl>
                                          <p:spTgt spid="1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1000"/>
                                        <p:tgtEl>
                                          <p:spTgt spid="27"/>
                                        </p:tgtEl>
                                      </p:cBhvr>
                                    </p:animEffect>
                                    <p:anim calcmode="lin" valueType="num">
                                      <p:cBhvr>
                                        <p:cTn id="59" dur="1000" fill="hold"/>
                                        <p:tgtEl>
                                          <p:spTgt spid="27"/>
                                        </p:tgtEl>
                                        <p:attrNameLst>
                                          <p:attrName>ppt_x</p:attrName>
                                        </p:attrNameLst>
                                      </p:cBhvr>
                                      <p:tavLst>
                                        <p:tav tm="0">
                                          <p:val>
                                            <p:strVal val="#ppt_x"/>
                                          </p:val>
                                        </p:tav>
                                        <p:tav tm="100000">
                                          <p:val>
                                            <p:strVal val="#ppt_x"/>
                                          </p:val>
                                        </p:tav>
                                      </p:tavLst>
                                    </p:anim>
                                    <p:anim calcmode="lin" valueType="num">
                                      <p:cBhvr>
                                        <p:cTn id="60"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10"/>
                                        </p:tgtEl>
                                        <p:attrNameLst>
                                          <p:attrName>style.visibility</p:attrName>
                                        </p:attrNameLst>
                                      </p:cBhvr>
                                      <p:to>
                                        <p:strVal val="visible"/>
                                      </p:to>
                                    </p:set>
                                    <p:animEffect transition="in" filter="fade">
                                      <p:cBhvr>
                                        <p:cTn id="65" dur="500"/>
                                        <p:tgtEl>
                                          <p:spTgt spid="10"/>
                                        </p:tgtEl>
                                      </p:cBhvr>
                                    </p:animEffect>
                                  </p:childTnLst>
                                </p:cTn>
                              </p:par>
                              <p:par>
                                <p:cTn id="66" presetID="10" presetClass="entr" presetSubtype="0" fill="hold" nodeType="withEffect">
                                  <p:stCondLst>
                                    <p:cond delay="0"/>
                                  </p:stCondLst>
                                  <p:childTnLst>
                                    <p:set>
                                      <p:cBhvr>
                                        <p:cTn id="67" dur="1" fill="hold">
                                          <p:stCondLst>
                                            <p:cond delay="0"/>
                                          </p:stCondLst>
                                        </p:cTn>
                                        <p:tgtEl>
                                          <p:spTgt spid="13"/>
                                        </p:tgtEl>
                                        <p:attrNameLst>
                                          <p:attrName>style.visibility</p:attrName>
                                        </p:attrNameLst>
                                      </p:cBhvr>
                                      <p:to>
                                        <p:strVal val="visible"/>
                                      </p:to>
                                    </p:set>
                                    <p:animEffect transition="in" filter="fade">
                                      <p:cBhvr>
                                        <p:cTn id="68" dur="500"/>
                                        <p:tgtEl>
                                          <p:spTgt spid="13"/>
                                        </p:tgtEl>
                                      </p:cBhvr>
                                    </p:animEffect>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fade">
                                      <p:cBhvr>
                                        <p:cTn id="73" dur="1000"/>
                                        <p:tgtEl>
                                          <p:spTgt spid="29"/>
                                        </p:tgtEl>
                                      </p:cBhvr>
                                    </p:animEffect>
                                    <p:anim calcmode="lin" valueType="num">
                                      <p:cBhvr>
                                        <p:cTn id="74" dur="1000" fill="hold"/>
                                        <p:tgtEl>
                                          <p:spTgt spid="29"/>
                                        </p:tgtEl>
                                        <p:attrNameLst>
                                          <p:attrName>ppt_x</p:attrName>
                                        </p:attrNameLst>
                                      </p:cBhvr>
                                      <p:tavLst>
                                        <p:tav tm="0">
                                          <p:val>
                                            <p:strVal val="#ppt_x"/>
                                          </p:val>
                                        </p:tav>
                                        <p:tav tm="100000">
                                          <p:val>
                                            <p:strVal val="#ppt_x"/>
                                          </p:val>
                                        </p:tav>
                                      </p:tavLst>
                                    </p:anim>
                                    <p:anim calcmode="lin" valueType="num">
                                      <p:cBhvr>
                                        <p:cTn id="75"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grpId="0" nodeType="click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fade">
                                      <p:cBhvr>
                                        <p:cTn id="80"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1" grpId="0" animBg="1"/>
      <p:bldP spid="23" grpId="0" animBg="1"/>
      <p:bldP spid="25" grpId="0" animBg="1"/>
      <p:bldP spid="27" grpId="0" animBg="1"/>
      <p:bldP spid="29" grpId="0" animBg="1"/>
      <p:bldP spid="1026" grpId="0"/>
      <p:bldP spid="7" grpId="0"/>
      <p:bldP spid="1028" grpId="0"/>
      <p:bldP spid="10" grpId="0"/>
      <p:bldP spid="35"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algn="just">
              <a:lnSpc>
                <a:spcPct val="110000"/>
              </a:lnSpc>
              <a:buNone/>
            </a:pPr>
            <a:r>
              <a:rPr lang="en-GB" b="1" dirty="0"/>
              <a:t>In many cases nil investigations may be required. Select as </a:t>
            </a:r>
            <a:r>
              <a:rPr lang="en-GB" b="1" dirty="0" smtClean="0"/>
              <a:t>appropriate.</a:t>
            </a:r>
            <a:endParaRPr lang="en-GB" b="1" dirty="0"/>
          </a:p>
          <a:p>
            <a:pPr marL="0" algn="just">
              <a:lnSpc>
                <a:spcPct val="110000"/>
              </a:lnSpc>
              <a:buNone/>
            </a:pPr>
            <a:r>
              <a:rPr lang="en-GB" b="1" u="sng" dirty="0"/>
              <a:t>[A] Lab: </a:t>
            </a:r>
            <a:r>
              <a:rPr lang="en-GB" dirty="0"/>
              <a:t>CBC, Na, K, Creatinine, RBS, S. lipase and S. amylase, ABG, cardiac enzymes, liver functions and enzymes, Urine analysis and </a:t>
            </a:r>
            <a:r>
              <a:rPr lang="en-GB" dirty="0" smtClean="0"/>
              <a:t>acetone.</a:t>
            </a:r>
            <a:endParaRPr lang="en-GB" dirty="0"/>
          </a:p>
          <a:p>
            <a:pPr marL="0" lvl="0" algn="just">
              <a:lnSpc>
                <a:spcPct val="110000"/>
              </a:lnSpc>
              <a:buNone/>
            </a:pPr>
            <a:r>
              <a:rPr lang="en-GB" b="1" u="sng" dirty="0"/>
              <a:t>[B] Imaging:</a:t>
            </a:r>
            <a:r>
              <a:rPr lang="en-GB" dirty="0"/>
              <a:t> Abdominal X-ray erect  &amp; supine, Abdominal U/S, CT abdomen, CT </a:t>
            </a:r>
            <a:r>
              <a:rPr lang="en-GB" dirty="0" smtClean="0"/>
              <a:t>brain.</a:t>
            </a:r>
            <a:endParaRPr lang="en-GB" dirty="0"/>
          </a:p>
          <a:p>
            <a:pPr marL="0" lvl="0" algn="just">
              <a:lnSpc>
                <a:spcPct val="110000"/>
              </a:lnSpc>
              <a:buNone/>
            </a:pPr>
            <a:r>
              <a:rPr lang="en-GB" b="1" u="sng" dirty="0"/>
              <a:t>[C] </a:t>
            </a:r>
            <a:r>
              <a:rPr lang="en-GB" b="1" u="sng" dirty="0" smtClean="0"/>
              <a:t>ECG.</a:t>
            </a:r>
            <a:endParaRPr lang="en-GB" b="1" u="sng" dirty="0"/>
          </a:p>
          <a:p>
            <a:pPr marL="0" algn="just">
              <a:lnSpc>
                <a:spcPct val="110000"/>
              </a:lnSpc>
              <a:buNone/>
            </a:pPr>
            <a:endParaRPr lang="en-GB" dirty="0"/>
          </a:p>
        </p:txBody>
      </p:sp>
      <p:sp>
        <p:nvSpPr>
          <p:cNvPr id="3" name="Title 2"/>
          <p:cNvSpPr>
            <a:spLocks noGrp="1"/>
          </p:cNvSpPr>
          <p:nvPr>
            <p:ph type="title"/>
          </p:nvPr>
        </p:nvSpPr>
        <p:spPr/>
        <p:txBody>
          <a:bodyPr/>
          <a:lstStyle/>
          <a:p>
            <a:r>
              <a:rPr lang="en-GB" dirty="0"/>
              <a:t>Investigations of acute vomiting</a:t>
            </a:r>
          </a:p>
        </p:txBody>
      </p:sp>
      <p:sp>
        <p:nvSpPr>
          <p:cNvPr id="4" name="Date Placeholder 3">
            <a:extLst>
              <a:ext uri="{FF2B5EF4-FFF2-40B4-BE49-F238E27FC236}">
                <a16:creationId xmlns="" xmlns:a16="http://schemas.microsoft.com/office/drawing/2014/main" id="{7C86DB18-B9C9-410A-9836-C9F525B4D28C}"/>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DCEC7DFF-D00F-424C-A36F-3B1F0763FD4E}"/>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3E53A7EF-A9D5-4EFB-8A34-BFF117CEB95A}"/>
              </a:ext>
            </a:extLst>
          </p:cNvPr>
          <p:cNvSpPr>
            <a:spLocks noGrp="1"/>
          </p:cNvSpPr>
          <p:nvPr>
            <p:ph type="sldNum" sz="quarter" idx="12"/>
          </p:nvPr>
        </p:nvSpPr>
        <p:spPr/>
        <p:txBody>
          <a:bodyPr/>
          <a:lstStyle/>
          <a:p>
            <a:fld id="{3D0A3EC9-E8BA-4062-809F-C0D16F9877FA}" type="slidenum">
              <a:rPr lang="en-US" smtClean="0"/>
              <a:pPr/>
              <a:t>26</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a:off x="7467600" y="3581400"/>
            <a:ext cx="228600" cy="0"/>
          </a:xfrm>
          <a:prstGeom prst="line">
            <a:avLst/>
          </a:prstGeom>
        </p:spPr>
        <p:style>
          <a:lnRef idx="2">
            <a:schemeClr val="accent3"/>
          </a:lnRef>
          <a:fillRef idx="0">
            <a:schemeClr val="accent3"/>
          </a:fillRef>
          <a:effectRef idx="1">
            <a:schemeClr val="accent3"/>
          </a:effectRef>
          <a:fontRef idx="minor">
            <a:schemeClr val="tx1"/>
          </a:fontRef>
        </p:style>
      </p:cxnSp>
      <p:cxnSp>
        <p:nvCxnSpPr>
          <p:cNvPr id="45" name="Straight Connector 44"/>
          <p:cNvCxnSpPr/>
          <p:nvPr/>
        </p:nvCxnSpPr>
        <p:spPr>
          <a:xfrm>
            <a:off x="5638800" y="3581400"/>
            <a:ext cx="228600" cy="0"/>
          </a:xfrm>
          <a:prstGeom prst="line">
            <a:avLst/>
          </a:prstGeom>
        </p:spPr>
        <p:style>
          <a:lnRef idx="2">
            <a:schemeClr val="accent3"/>
          </a:lnRef>
          <a:fillRef idx="0">
            <a:schemeClr val="accent3"/>
          </a:fillRef>
          <a:effectRef idx="1">
            <a:schemeClr val="accent3"/>
          </a:effectRef>
          <a:fontRef idx="minor">
            <a:schemeClr val="tx1"/>
          </a:fontRef>
        </p:style>
      </p:cxnSp>
      <p:sp>
        <p:nvSpPr>
          <p:cNvPr id="38" name="Freeform 37"/>
          <p:cNvSpPr/>
          <p:nvPr/>
        </p:nvSpPr>
        <p:spPr>
          <a:xfrm>
            <a:off x="1600199" y="3574521"/>
            <a:ext cx="309749" cy="34068"/>
          </a:xfrm>
          <a:custGeom>
            <a:avLst/>
            <a:gdLst>
              <a:gd name="connsiteX0" fmla="*/ 0 w 196459"/>
              <a:gd name="connsiteY0" fmla="*/ 17034 h 34068"/>
              <a:gd name="connsiteX1" fmla="*/ 196459 w 196459"/>
              <a:gd name="connsiteY1" fmla="*/ 17034 h 34068"/>
            </a:gdLst>
            <a:ahLst/>
            <a:cxnLst>
              <a:cxn ang="0">
                <a:pos x="connsiteX0" y="connsiteY0"/>
              </a:cxn>
              <a:cxn ang="0">
                <a:pos x="connsiteX1" y="connsiteY1"/>
              </a:cxn>
            </a:cxnLst>
            <a:rect l="l" t="t" r="r" b="b"/>
            <a:pathLst>
              <a:path w="196459" h="34068">
                <a:moveTo>
                  <a:pt x="0" y="17034"/>
                </a:moveTo>
                <a:lnTo>
                  <a:pt x="196459" y="17034"/>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106018" tIns="12123" rIns="106019" bIns="12123" numCol="1" spcCol="1270" anchor="ctr" anchorCtr="0">
            <a:noAutofit/>
          </a:bodyPr>
          <a:lstStyle/>
          <a:p>
            <a:pPr lvl="0" algn="ctr" defTabSz="222250">
              <a:lnSpc>
                <a:spcPct val="90000"/>
              </a:lnSpc>
              <a:spcBef>
                <a:spcPct val="0"/>
              </a:spcBef>
              <a:spcAft>
                <a:spcPct val="35000"/>
              </a:spcAft>
            </a:pPr>
            <a:endParaRPr lang="en-GB" sz="2200" kern="1200"/>
          </a:p>
        </p:txBody>
      </p:sp>
      <p:cxnSp>
        <p:nvCxnSpPr>
          <p:cNvPr id="21" name="Straight Connector 20"/>
          <p:cNvCxnSpPr/>
          <p:nvPr/>
        </p:nvCxnSpPr>
        <p:spPr>
          <a:xfrm>
            <a:off x="7620000" y="3581400"/>
            <a:ext cx="228600" cy="0"/>
          </a:xfrm>
          <a:prstGeom prst="line">
            <a:avLst/>
          </a:prstGeom>
        </p:spPr>
        <p:style>
          <a:lnRef idx="2">
            <a:schemeClr val="accent3"/>
          </a:lnRef>
          <a:fillRef idx="0">
            <a:schemeClr val="accent3"/>
          </a:fillRef>
          <a:effectRef idx="1">
            <a:schemeClr val="accent3"/>
          </a:effectRef>
          <a:fontRef idx="minor">
            <a:schemeClr val="tx1"/>
          </a:fontRef>
        </p:style>
      </p:cxnSp>
      <p:sp>
        <p:nvSpPr>
          <p:cNvPr id="3" name="Title 2"/>
          <p:cNvSpPr>
            <a:spLocks noGrp="1"/>
          </p:cNvSpPr>
          <p:nvPr>
            <p:ph type="title"/>
          </p:nvPr>
        </p:nvSpPr>
        <p:spPr/>
        <p:txBody>
          <a:bodyPr/>
          <a:lstStyle/>
          <a:p>
            <a:endParaRPr lang="en-GB"/>
          </a:p>
        </p:txBody>
      </p:sp>
      <p:pic>
        <p:nvPicPr>
          <p:cNvPr id="4" name="Picture 3" descr="Capture.JPG"/>
          <p:cNvPicPr>
            <a:picLocks noChangeAspect="1"/>
          </p:cNvPicPr>
          <p:nvPr/>
        </p:nvPicPr>
        <p:blipFill>
          <a:blip r:embed="rId3" cstate="print"/>
          <a:stretch>
            <a:fillRect/>
          </a:stretch>
        </p:blipFill>
        <p:spPr>
          <a:xfrm>
            <a:off x="228600" y="381000"/>
            <a:ext cx="8610600" cy="1143000"/>
          </a:xfrm>
          <a:prstGeom prst="rect">
            <a:avLst/>
          </a:prstGeom>
        </p:spPr>
      </p:pic>
      <p:sp>
        <p:nvSpPr>
          <p:cNvPr id="7" name="Rectangle 6"/>
          <p:cNvSpPr/>
          <p:nvPr/>
        </p:nvSpPr>
        <p:spPr>
          <a:xfrm>
            <a:off x="78273" y="4038599"/>
            <a:ext cx="1538816" cy="259079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buFontTx/>
              <a:buChar char="-"/>
            </a:pPr>
            <a:r>
              <a:rPr lang="en-GB" sz="2200" dirty="0"/>
              <a:t> Digitalis </a:t>
            </a:r>
          </a:p>
          <a:p>
            <a:pPr>
              <a:buFontTx/>
              <a:buChar char="-"/>
            </a:pPr>
            <a:r>
              <a:rPr lang="en-GB" sz="2200" dirty="0"/>
              <a:t> aspirin </a:t>
            </a:r>
          </a:p>
          <a:p>
            <a:pPr>
              <a:buFontTx/>
              <a:buChar char="-"/>
            </a:pPr>
            <a:r>
              <a:rPr lang="en-GB" sz="2200" dirty="0"/>
              <a:t> NSAID</a:t>
            </a:r>
          </a:p>
          <a:p>
            <a:pPr>
              <a:buFontTx/>
              <a:buChar char="-"/>
            </a:pPr>
            <a:r>
              <a:rPr lang="en-GB" sz="2200" dirty="0"/>
              <a:t> Anti-HTN </a:t>
            </a:r>
          </a:p>
          <a:p>
            <a:pPr>
              <a:buFontTx/>
              <a:buChar char="-"/>
            </a:pPr>
            <a:r>
              <a:rPr lang="en-GB" sz="2200" dirty="0"/>
              <a:t> Antibiotics</a:t>
            </a:r>
          </a:p>
        </p:txBody>
      </p:sp>
      <p:sp>
        <p:nvSpPr>
          <p:cNvPr id="8" name="Rectangle 7"/>
          <p:cNvSpPr/>
          <p:nvPr/>
        </p:nvSpPr>
        <p:spPr>
          <a:xfrm>
            <a:off x="1855480" y="4038600"/>
            <a:ext cx="1802120" cy="25908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GB" sz="2200" dirty="0"/>
              <a:t>Labyrinthine</a:t>
            </a:r>
          </a:p>
          <a:p>
            <a:r>
              <a:rPr lang="en-GB" sz="2200" dirty="0"/>
              <a:t>Disorder</a:t>
            </a:r>
          </a:p>
          <a:p>
            <a:endParaRPr lang="en-GB" sz="2200" dirty="0"/>
          </a:p>
          <a:p>
            <a:r>
              <a:rPr lang="en-GB" sz="2200" dirty="0"/>
              <a:t>Ménière's disease</a:t>
            </a:r>
          </a:p>
        </p:txBody>
      </p:sp>
      <p:sp>
        <p:nvSpPr>
          <p:cNvPr id="9" name="Rectangle 8"/>
          <p:cNvSpPr/>
          <p:nvPr/>
        </p:nvSpPr>
        <p:spPr>
          <a:xfrm>
            <a:off x="3845002" y="4038600"/>
            <a:ext cx="1793798" cy="2590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buFontTx/>
              <a:buChar char="-"/>
            </a:pPr>
            <a:r>
              <a:rPr lang="en-GB" sz="2200" dirty="0"/>
              <a:t>Sever headache</a:t>
            </a:r>
          </a:p>
          <a:p>
            <a:pPr>
              <a:buFontTx/>
              <a:buChar char="-"/>
            </a:pPr>
            <a:r>
              <a:rPr lang="en-GB" sz="2200" dirty="0"/>
              <a:t> HTN</a:t>
            </a:r>
          </a:p>
          <a:p>
            <a:r>
              <a:rPr lang="en-GB" sz="2200" dirty="0"/>
              <a:t>- Migraine</a:t>
            </a:r>
          </a:p>
          <a:p>
            <a:r>
              <a:rPr lang="en-GB" sz="2200" dirty="0"/>
              <a:t>- Subdural Hemorrhage</a:t>
            </a:r>
          </a:p>
          <a:p>
            <a:r>
              <a:rPr lang="en-GB" sz="2200" dirty="0"/>
              <a:t>- Brain tumor</a:t>
            </a:r>
          </a:p>
          <a:p>
            <a:r>
              <a:rPr lang="en-GB" sz="2200" dirty="0"/>
              <a:t>- ↑ICP</a:t>
            </a:r>
          </a:p>
        </p:txBody>
      </p:sp>
      <p:sp>
        <p:nvSpPr>
          <p:cNvPr id="10" name="Rectangle 9"/>
          <p:cNvSpPr/>
          <p:nvPr/>
        </p:nvSpPr>
        <p:spPr>
          <a:xfrm>
            <a:off x="5777448" y="4038599"/>
            <a:ext cx="1690152" cy="25908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GB" sz="2200" dirty="0"/>
              <a:t>- chronic renal failure </a:t>
            </a:r>
          </a:p>
          <a:p>
            <a:pPr>
              <a:buFontTx/>
              <a:buChar char="-"/>
            </a:pPr>
            <a:r>
              <a:rPr lang="en-GB" sz="2200" dirty="0"/>
              <a:t>Hypo-</a:t>
            </a:r>
            <a:r>
              <a:rPr lang="en-GB" sz="2200" dirty="0" err="1"/>
              <a:t>thyroidism</a:t>
            </a:r>
            <a:endParaRPr lang="en-GB" sz="2200" dirty="0"/>
          </a:p>
          <a:p>
            <a:pPr>
              <a:buFontTx/>
              <a:buChar char="-"/>
            </a:pPr>
            <a:r>
              <a:rPr lang="en-GB" sz="2200" dirty="0"/>
              <a:t> Adrenal insufficiency</a:t>
            </a:r>
          </a:p>
        </p:txBody>
      </p:sp>
      <p:sp>
        <p:nvSpPr>
          <p:cNvPr id="11" name="Text Box 2"/>
          <p:cNvSpPr txBox="1">
            <a:spLocks noChangeArrowheads="1"/>
          </p:cNvSpPr>
          <p:nvPr/>
        </p:nvSpPr>
        <p:spPr bwMode="auto">
          <a:xfrm>
            <a:off x="4191000" y="476250"/>
            <a:ext cx="685800"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0" i="0" u="none" strike="noStrike" cap="none" normalizeH="0" baseline="0" dirty="0">
                <a:ln>
                  <a:noFill/>
                </a:ln>
                <a:solidFill>
                  <a:schemeClr val="tx1"/>
                </a:solidFill>
                <a:effectLst/>
                <a:latin typeface="Calibri" pitchFamily="34" charset="0"/>
                <a:ea typeface="Arial" pitchFamily="34" charset="0"/>
                <a:cs typeface="Arial" pitchFamily="34" charset="0"/>
              </a:rPr>
              <a:t>Yes</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12" name="Text Box 4"/>
          <p:cNvSpPr txBox="1">
            <a:spLocks noChangeArrowheads="1"/>
          </p:cNvSpPr>
          <p:nvPr/>
        </p:nvSpPr>
        <p:spPr bwMode="auto">
          <a:xfrm>
            <a:off x="4238625" y="1771650"/>
            <a:ext cx="485775"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0" i="0" u="none" strike="noStrike" cap="none" normalizeH="0" baseline="0" dirty="0">
                <a:ln>
                  <a:noFill/>
                </a:ln>
                <a:solidFill>
                  <a:schemeClr val="tx1"/>
                </a:solidFill>
                <a:effectLst/>
                <a:latin typeface="Calibri" pitchFamily="34" charset="0"/>
                <a:ea typeface="Arial" pitchFamily="34" charset="0"/>
                <a:cs typeface="Arial" pitchFamily="34" charset="0"/>
              </a:rPr>
              <a:t>No</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3" name="Rounded Rectangle 12"/>
          <p:cNvSpPr/>
          <p:nvPr/>
        </p:nvSpPr>
        <p:spPr>
          <a:xfrm>
            <a:off x="7620000" y="3200400"/>
            <a:ext cx="1476000" cy="6858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GB" sz="2200" b="1" dirty="0"/>
              <a:t>Others?</a:t>
            </a:r>
          </a:p>
        </p:txBody>
      </p:sp>
      <p:sp>
        <p:nvSpPr>
          <p:cNvPr id="14" name="Rectangle 13"/>
          <p:cNvSpPr/>
          <p:nvPr/>
        </p:nvSpPr>
        <p:spPr>
          <a:xfrm>
            <a:off x="7591800" y="3962400"/>
            <a:ext cx="1476000" cy="269396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buFontTx/>
              <a:buChar char="-"/>
            </a:pPr>
            <a:r>
              <a:rPr lang="en-GB" sz="2000" dirty="0"/>
              <a:t> Seizure</a:t>
            </a:r>
          </a:p>
          <a:p>
            <a:pPr>
              <a:buFontTx/>
              <a:buChar char="-"/>
            </a:pPr>
            <a:r>
              <a:rPr lang="en-GB" sz="2000" dirty="0"/>
              <a:t>Gastro-paresis</a:t>
            </a:r>
          </a:p>
          <a:p>
            <a:pPr>
              <a:buFontTx/>
              <a:buChar char="-"/>
            </a:pPr>
            <a:r>
              <a:rPr lang="en-GB" sz="2000" dirty="0"/>
              <a:t> Functional vomiting</a:t>
            </a:r>
          </a:p>
          <a:p>
            <a:r>
              <a:rPr lang="en-GB" sz="2000" dirty="0"/>
              <a:t>- Psychiatric illness</a:t>
            </a:r>
          </a:p>
          <a:p>
            <a:pPr>
              <a:buFontTx/>
              <a:buChar char="-"/>
            </a:pPr>
            <a:r>
              <a:rPr lang="en-GB" sz="2000" dirty="0"/>
              <a:t>Eating disorder </a:t>
            </a:r>
          </a:p>
        </p:txBody>
      </p:sp>
      <p:sp>
        <p:nvSpPr>
          <p:cNvPr id="15" name="Text Box 2"/>
          <p:cNvSpPr txBox="1">
            <a:spLocks noChangeArrowheads="1"/>
          </p:cNvSpPr>
          <p:nvPr/>
        </p:nvSpPr>
        <p:spPr bwMode="auto">
          <a:xfrm>
            <a:off x="1828800" y="1752600"/>
            <a:ext cx="838200" cy="3619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0" i="0" u="none" strike="noStrike" cap="none" normalizeH="0" baseline="0" dirty="0">
                <a:ln>
                  <a:noFill/>
                </a:ln>
                <a:solidFill>
                  <a:schemeClr val="tx1"/>
                </a:solidFill>
                <a:effectLst/>
                <a:latin typeface="Calibri" pitchFamily="34" charset="0"/>
                <a:ea typeface="Arial" pitchFamily="34" charset="0"/>
                <a:cs typeface="Arial" pitchFamily="34" charset="0"/>
              </a:rPr>
              <a:t>Yes</a:t>
            </a:r>
            <a:endParaRPr kumimoji="0" lang="en-US" sz="4800" b="0" i="0" u="none" strike="noStrike" cap="none" normalizeH="0" baseline="0" dirty="0">
              <a:ln>
                <a:noFill/>
              </a:ln>
              <a:solidFill>
                <a:schemeClr val="tx1"/>
              </a:solidFill>
              <a:effectLst/>
              <a:latin typeface="Arial" pitchFamily="34" charset="0"/>
              <a:cs typeface="Arial" pitchFamily="34" charset="0"/>
            </a:endParaRPr>
          </a:p>
        </p:txBody>
      </p:sp>
      <p:sp>
        <p:nvSpPr>
          <p:cNvPr id="16" name="Text Box 4"/>
          <p:cNvSpPr txBox="1">
            <a:spLocks noChangeArrowheads="1"/>
          </p:cNvSpPr>
          <p:nvPr/>
        </p:nvSpPr>
        <p:spPr bwMode="auto">
          <a:xfrm>
            <a:off x="304800" y="2914650"/>
            <a:ext cx="485775" cy="2857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GB" sz="2000" b="0" i="0" u="none" strike="noStrike" cap="none" normalizeH="0" baseline="0" dirty="0">
                <a:ln>
                  <a:noFill/>
                </a:ln>
                <a:solidFill>
                  <a:schemeClr val="tx1"/>
                </a:solidFill>
                <a:effectLst/>
                <a:latin typeface="Calibri" pitchFamily="34" charset="0"/>
                <a:ea typeface="Arial" pitchFamily="34" charset="0"/>
                <a:cs typeface="Arial" pitchFamily="34" charset="0"/>
              </a:rPr>
              <a:t>No</a:t>
            </a:r>
            <a:endParaRPr kumimoji="0" lang="en-US" sz="2400" b="0" i="0" u="none" strike="noStrike" cap="none" normalizeH="0" baseline="0" dirty="0">
              <a:ln>
                <a:noFill/>
              </a:ln>
              <a:solidFill>
                <a:schemeClr val="tx1"/>
              </a:solidFill>
              <a:effectLst/>
              <a:latin typeface="Arial" pitchFamily="34" charset="0"/>
              <a:cs typeface="Arial" pitchFamily="34" charset="0"/>
            </a:endParaRPr>
          </a:p>
        </p:txBody>
      </p:sp>
      <p:sp>
        <p:nvSpPr>
          <p:cNvPr id="18" name="Rectangle 17"/>
          <p:cNvSpPr/>
          <p:nvPr/>
        </p:nvSpPr>
        <p:spPr>
          <a:xfrm>
            <a:off x="152400" y="304800"/>
            <a:ext cx="1905000" cy="106680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sz="2400" b="1" dirty="0"/>
              <a:t>Chronic vomiting</a:t>
            </a:r>
          </a:p>
        </p:txBody>
      </p:sp>
      <p:sp>
        <p:nvSpPr>
          <p:cNvPr id="29" name="Freeform 28"/>
          <p:cNvSpPr/>
          <p:nvPr/>
        </p:nvSpPr>
        <p:spPr>
          <a:xfrm>
            <a:off x="228600" y="2076896"/>
            <a:ext cx="1572172" cy="818704"/>
          </a:xfrm>
          <a:custGeom>
            <a:avLst/>
            <a:gdLst>
              <a:gd name="connsiteX0" fmla="*/ 0 w 1413378"/>
              <a:gd name="connsiteY0" fmla="*/ 70669 h 706689"/>
              <a:gd name="connsiteX1" fmla="*/ 20699 w 1413378"/>
              <a:gd name="connsiteY1" fmla="*/ 20698 h 706689"/>
              <a:gd name="connsiteX2" fmla="*/ 70670 w 1413378"/>
              <a:gd name="connsiteY2" fmla="*/ 0 h 706689"/>
              <a:gd name="connsiteX3" fmla="*/ 1342709 w 1413378"/>
              <a:gd name="connsiteY3" fmla="*/ 0 h 706689"/>
              <a:gd name="connsiteX4" fmla="*/ 1392680 w 1413378"/>
              <a:gd name="connsiteY4" fmla="*/ 20699 h 706689"/>
              <a:gd name="connsiteX5" fmla="*/ 1413378 w 1413378"/>
              <a:gd name="connsiteY5" fmla="*/ 70670 h 706689"/>
              <a:gd name="connsiteX6" fmla="*/ 1413378 w 1413378"/>
              <a:gd name="connsiteY6" fmla="*/ 636020 h 706689"/>
              <a:gd name="connsiteX7" fmla="*/ 1392680 w 1413378"/>
              <a:gd name="connsiteY7" fmla="*/ 685991 h 706689"/>
              <a:gd name="connsiteX8" fmla="*/ 1342709 w 1413378"/>
              <a:gd name="connsiteY8" fmla="*/ 706689 h 706689"/>
              <a:gd name="connsiteX9" fmla="*/ 70669 w 1413378"/>
              <a:gd name="connsiteY9" fmla="*/ 706689 h 706689"/>
              <a:gd name="connsiteX10" fmla="*/ 20698 w 1413378"/>
              <a:gd name="connsiteY10" fmla="*/ 685990 h 706689"/>
              <a:gd name="connsiteX11" fmla="*/ 0 w 1413378"/>
              <a:gd name="connsiteY11" fmla="*/ 636019 h 706689"/>
              <a:gd name="connsiteX12" fmla="*/ 0 w 1413378"/>
              <a:gd name="connsiteY12" fmla="*/ 70669 h 70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3378" h="706689">
                <a:moveTo>
                  <a:pt x="0" y="70669"/>
                </a:moveTo>
                <a:cubicBezTo>
                  <a:pt x="0" y="51926"/>
                  <a:pt x="7446" y="33951"/>
                  <a:pt x="20699" y="20698"/>
                </a:cubicBezTo>
                <a:cubicBezTo>
                  <a:pt x="33952" y="7445"/>
                  <a:pt x="51927" y="0"/>
                  <a:pt x="70670" y="0"/>
                </a:cubicBezTo>
                <a:lnTo>
                  <a:pt x="1342709" y="0"/>
                </a:lnTo>
                <a:cubicBezTo>
                  <a:pt x="1361452" y="0"/>
                  <a:pt x="1379427" y="7446"/>
                  <a:pt x="1392680" y="20699"/>
                </a:cubicBezTo>
                <a:cubicBezTo>
                  <a:pt x="1405933" y="33952"/>
                  <a:pt x="1413378" y="51927"/>
                  <a:pt x="1413378" y="70670"/>
                </a:cubicBezTo>
                <a:lnTo>
                  <a:pt x="1413378" y="636020"/>
                </a:lnTo>
                <a:cubicBezTo>
                  <a:pt x="1413378" y="654763"/>
                  <a:pt x="1405933" y="672738"/>
                  <a:pt x="1392680" y="685991"/>
                </a:cubicBezTo>
                <a:cubicBezTo>
                  <a:pt x="1379427" y="699244"/>
                  <a:pt x="1361452" y="706689"/>
                  <a:pt x="1342709" y="706689"/>
                </a:cubicBezTo>
                <a:lnTo>
                  <a:pt x="70669" y="706689"/>
                </a:lnTo>
                <a:cubicBezTo>
                  <a:pt x="51926" y="706689"/>
                  <a:pt x="33951" y="699244"/>
                  <a:pt x="20698" y="685990"/>
                </a:cubicBezTo>
                <a:cubicBezTo>
                  <a:pt x="7445" y="672737"/>
                  <a:pt x="0" y="654762"/>
                  <a:pt x="0" y="636019"/>
                </a:cubicBezTo>
                <a:lnTo>
                  <a:pt x="0" y="70669"/>
                </a:lnTo>
                <a:close/>
              </a:path>
            </a:pathLst>
          </a:custGeom>
        </p:spPr>
        <p:style>
          <a:lnRef idx="0">
            <a:schemeClr val="lt1">
              <a:hueOff val="0"/>
              <a:satOff val="0"/>
              <a:lumOff val="0"/>
              <a:alphaOff val="0"/>
            </a:schemeClr>
          </a:lnRef>
          <a:fillRef idx="3">
            <a:schemeClr val="accent1">
              <a:hueOff val="0"/>
              <a:satOff val="0"/>
              <a:lumOff val="0"/>
              <a:alphaOff val="0"/>
            </a:schemeClr>
          </a:fillRef>
          <a:effectRef idx="3">
            <a:schemeClr val="accent1">
              <a:hueOff val="0"/>
              <a:satOff val="0"/>
              <a:lumOff val="0"/>
              <a:alphaOff val="0"/>
            </a:schemeClr>
          </a:effectRef>
          <a:fontRef idx="minor">
            <a:schemeClr val="lt1"/>
          </a:fontRef>
        </p:style>
        <p:txBody>
          <a:bodyPr spcFirstLastPara="0" vert="horz" wrap="square" lIns="32128" tIns="32128" rIns="32128" bIns="32128" numCol="1" spcCol="1270" anchor="ctr" anchorCtr="0">
            <a:noAutofit/>
          </a:bodyPr>
          <a:lstStyle/>
          <a:p>
            <a:pPr lvl="0" algn="ctr" defTabSz="800100">
              <a:lnSpc>
                <a:spcPct val="90000"/>
              </a:lnSpc>
              <a:spcBef>
                <a:spcPct val="0"/>
              </a:spcBef>
              <a:spcAft>
                <a:spcPct val="35000"/>
              </a:spcAft>
            </a:pPr>
            <a:r>
              <a:rPr lang="en-GB" sz="2400" b="1" kern="1200" dirty="0"/>
              <a:t>Abdominal pain?</a:t>
            </a:r>
          </a:p>
        </p:txBody>
      </p:sp>
      <p:sp>
        <p:nvSpPr>
          <p:cNvPr id="30" name="Freeform 29"/>
          <p:cNvSpPr/>
          <p:nvPr/>
        </p:nvSpPr>
        <p:spPr>
          <a:xfrm rot="18849662">
            <a:off x="1583624" y="1642979"/>
            <a:ext cx="989770" cy="159839"/>
          </a:xfrm>
          <a:custGeom>
            <a:avLst/>
            <a:gdLst>
              <a:gd name="connsiteX0" fmla="*/ 0 w 1425115"/>
              <a:gd name="connsiteY0" fmla="*/ 17034 h 34068"/>
              <a:gd name="connsiteX1" fmla="*/ 1425115 w 1425115"/>
              <a:gd name="connsiteY1" fmla="*/ 17034 h 34068"/>
            </a:gdLst>
            <a:ahLst/>
            <a:cxnLst>
              <a:cxn ang="0">
                <a:pos x="connsiteX0" y="connsiteY0"/>
              </a:cxn>
              <a:cxn ang="0">
                <a:pos x="connsiteX1" y="connsiteY1"/>
              </a:cxn>
            </a:cxnLst>
            <a:rect l="l" t="t" r="r" b="b"/>
            <a:pathLst>
              <a:path w="1425115" h="34068">
                <a:moveTo>
                  <a:pt x="0" y="17034"/>
                </a:moveTo>
                <a:lnTo>
                  <a:pt x="1425115" y="17034"/>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txBody>
          <a:bodyPr spcFirstLastPara="0" vert="horz" wrap="square" lIns="689630" tIns="-18594" rIns="689629" bIns="-18594" numCol="1" spcCol="1270" anchor="ctr" anchorCtr="0">
            <a:noAutofit/>
          </a:bodyPr>
          <a:lstStyle/>
          <a:p>
            <a:pPr lvl="0" algn="ctr" defTabSz="222250">
              <a:lnSpc>
                <a:spcPct val="90000"/>
              </a:lnSpc>
              <a:spcBef>
                <a:spcPct val="0"/>
              </a:spcBef>
              <a:spcAft>
                <a:spcPct val="35000"/>
              </a:spcAft>
            </a:pPr>
            <a:endParaRPr lang="en-GB" sz="500" kern="1200"/>
          </a:p>
        </p:txBody>
      </p:sp>
      <p:sp>
        <p:nvSpPr>
          <p:cNvPr id="31" name="Freeform 30"/>
          <p:cNvSpPr/>
          <p:nvPr/>
        </p:nvSpPr>
        <p:spPr>
          <a:xfrm>
            <a:off x="2366124" y="861236"/>
            <a:ext cx="1824876" cy="738964"/>
          </a:xfrm>
          <a:custGeom>
            <a:avLst/>
            <a:gdLst>
              <a:gd name="connsiteX0" fmla="*/ 0 w 1413378"/>
              <a:gd name="connsiteY0" fmla="*/ 70669 h 706689"/>
              <a:gd name="connsiteX1" fmla="*/ 20699 w 1413378"/>
              <a:gd name="connsiteY1" fmla="*/ 20698 h 706689"/>
              <a:gd name="connsiteX2" fmla="*/ 70670 w 1413378"/>
              <a:gd name="connsiteY2" fmla="*/ 0 h 706689"/>
              <a:gd name="connsiteX3" fmla="*/ 1342709 w 1413378"/>
              <a:gd name="connsiteY3" fmla="*/ 0 h 706689"/>
              <a:gd name="connsiteX4" fmla="*/ 1392680 w 1413378"/>
              <a:gd name="connsiteY4" fmla="*/ 20699 h 706689"/>
              <a:gd name="connsiteX5" fmla="*/ 1413378 w 1413378"/>
              <a:gd name="connsiteY5" fmla="*/ 70670 h 706689"/>
              <a:gd name="connsiteX6" fmla="*/ 1413378 w 1413378"/>
              <a:gd name="connsiteY6" fmla="*/ 636020 h 706689"/>
              <a:gd name="connsiteX7" fmla="*/ 1392680 w 1413378"/>
              <a:gd name="connsiteY7" fmla="*/ 685991 h 706689"/>
              <a:gd name="connsiteX8" fmla="*/ 1342709 w 1413378"/>
              <a:gd name="connsiteY8" fmla="*/ 706689 h 706689"/>
              <a:gd name="connsiteX9" fmla="*/ 70669 w 1413378"/>
              <a:gd name="connsiteY9" fmla="*/ 706689 h 706689"/>
              <a:gd name="connsiteX10" fmla="*/ 20698 w 1413378"/>
              <a:gd name="connsiteY10" fmla="*/ 685990 h 706689"/>
              <a:gd name="connsiteX11" fmla="*/ 0 w 1413378"/>
              <a:gd name="connsiteY11" fmla="*/ 636019 h 706689"/>
              <a:gd name="connsiteX12" fmla="*/ 0 w 1413378"/>
              <a:gd name="connsiteY12" fmla="*/ 70669 h 70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3378" h="706689">
                <a:moveTo>
                  <a:pt x="0" y="70669"/>
                </a:moveTo>
                <a:cubicBezTo>
                  <a:pt x="0" y="51926"/>
                  <a:pt x="7446" y="33951"/>
                  <a:pt x="20699" y="20698"/>
                </a:cubicBezTo>
                <a:cubicBezTo>
                  <a:pt x="33952" y="7445"/>
                  <a:pt x="51927" y="0"/>
                  <a:pt x="70670" y="0"/>
                </a:cubicBezTo>
                <a:lnTo>
                  <a:pt x="1342709" y="0"/>
                </a:lnTo>
                <a:cubicBezTo>
                  <a:pt x="1361452" y="0"/>
                  <a:pt x="1379427" y="7446"/>
                  <a:pt x="1392680" y="20699"/>
                </a:cubicBezTo>
                <a:cubicBezTo>
                  <a:pt x="1405933" y="33952"/>
                  <a:pt x="1413378" y="51927"/>
                  <a:pt x="1413378" y="70670"/>
                </a:cubicBezTo>
                <a:lnTo>
                  <a:pt x="1413378" y="636020"/>
                </a:lnTo>
                <a:cubicBezTo>
                  <a:pt x="1413378" y="654763"/>
                  <a:pt x="1405933" y="672738"/>
                  <a:pt x="1392680" y="685991"/>
                </a:cubicBezTo>
                <a:cubicBezTo>
                  <a:pt x="1379427" y="699244"/>
                  <a:pt x="1361452" y="706689"/>
                  <a:pt x="1342709" y="706689"/>
                </a:cubicBezTo>
                <a:lnTo>
                  <a:pt x="70669" y="706689"/>
                </a:lnTo>
                <a:cubicBezTo>
                  <a:pt x="51926" y="706689"/>
                  <a:pt x="33951" y="699244"/>
                  <a:pt x="20698" y="685990"/>
                </a:cubicBezTo>
                <a:cubicBezTo>
                  <a:pt x="7445" y="672737"/>
                  <a:pt x="0" y="654762"/>
                  <a:pt x="0" y="636019"/>
                </a:cubicBezTo>
                <a:lnTo>
                  <a:pt x="0" y="70669"/>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32128" tIns="32128" rIns="32128" bIns="32128" numCol="1" spcCol="1270" anchor="ctr" anchorCtr="0">
            <a:noAutofit/>
          </a:bodyPr>
          <a:lstStyle/>
          <a:p>
            <a:pPr lvl="0" algn="ctr" defTabSz="800100">
              <a:lnSpc>
                <a:spcPct val="90000"/>
              </a:lnSpc>
              <a:spcBef>
                <a:spcPct val="0"/>
              </a:spcBef>
              <a:spcAft>
                <a:spcPts val="0"/>
              </a:spcAft>
            </a:pPr>
            <a:r>
              <a:rPr lang="en-GB" sz="2200" b="1" kern="1200" dirty="0"/>
              <a:t>Unintended Weight loss?</a:t>
            </a:r>
          </a:p>
        </p:txBody>
      </p:sp>
      <p:sp>
        <p:nvSpPr>
          <p:cNvPr id="32" name="Freeform 31"/>
          <p:cNvSpPr/>
          <p:nvPr/>
        </p:nvSpPr>
        <p:spPr>
          <a:xfrm rot="19392858">
            <a:off x="4166422" y="986188"/>
            <a:ext cx="705912" cy="34068"/>
          </a:xfrm>
          <a:custGeom>
            <a:avLst/>
            <a:gdLst>
              <a:gd name="connsiteX0" fmla="*/ 0 w 705912"/>
              <a:gd name="connsiteY0" fmla="*/ 17034 h 34068"/>
              <a:gd name="connsiteX1" fmla="*/ 705912 w 705912"/>
              <a:gd name="connsiteY1" fmla="*/ 17034 h 34068"/>
            </a:gdLst>
            <a:ahLst/>
            <a:cxnLst>
              <a:cxn ang="0">
                <a:pos x="connsiteX0" y="connsiteY0"/>
              </a:cxn>
              <a:cxn ang="0">
                <a:pos x="connsiteX1" y="connsiteY1"/>
              </a:cxn>
            </a:cxnLst>
            <a:rect l="l" t="t" r="r" b="b"/>
            <a:pathLst>
              <a:path w="705912" h="34068">
                <a:moveTo>
                  <a:pt x="0" y="17034"/>
                </a:moveTo>
                <a:lnTo>
                  <a:pt x="705912" y="17034"/>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348007" tIns="-614" rIns="348009" bIns="-614" numCol="1" spcCol="1270" anchor="ctr" anchorCtr="0">
            <a:noAutofit/>
          </a:bodyPr>
          <a:lstStyle/>
          <a:p>
            <a:pPr lvl="0" algn="ctr" defTabSz="222250">
              <a:lnSpc>
                <a:spcPct val="90000"/>
              </a:lnSpc>
              <a:spcBef>
                <a:spcPct val="0"/>
              </a:spcBef>
              <a:spcAft>
                <a:spcPct val="35000"/>
              </a:spcAft>
            </a:pPr>
            <a:endParaRPr lang="en-GB" sz="500" kern="1200"/>
          </a:p>
        </p:txBody>
      </p:sp>
      <p:sp>
        <p:nvSpPr>
          <p:cNvPr id="33" name="Freeform 32"/>
          <p:cNvSpPr/>
          <p:nvPr/>
        </p:nvSpPr>
        <p:spPr>
          <a:xfrm>
            <a:off x="4800600" y="92672"/>
            <a:ext cx="2158684" cy="1278928"/>
          </a:xfrm>
          <a:custGeom>
            <a:avLst/>
            <a:gdLst>
              <a:gd name="connsiteX0" fmla="*/ 0 w 1852430"/>
              <a:gd name="connsiteY0" fmla="*/ 97413 h 974128"/>
              <a:gd name="connsiteX1" fmla="*/ 28532 w 1852430"/>
              <a:gd name="connsiteY1" fmla="*/ 28532 h 974128"/>
              <a:gd name="connsiteX2" fmla="*/ 97413 w 1852430"/>
              <a:gd name="connsiteY2" fmla="*/ 0 h 974128"/>
              <a:gd name="connsiteX3" fmla="*/ 1755017 w 1852430"/>
              <a:gd name="connsiteY3" fmla="*/ 0 h 974128"/>
              <a:gd name="connsiteX4" fmla="*/ 1823898 w 1852430"/>
              <a:gd name="connsiteY4" fmla="*/ 28532 h 974128"/>
              <a:gd name="connsiteX5" fmla="*/ 1852430 w 1852430"/>
              <a:gd name="connsiteY5" fmla="*/ 97413 h 974128"/>
              <a:gd name="connsiteX6" fmla="*/ 1852430 w 1852430"/>
              <a:gd name="connsiteY6" fmla="*/ 876715 h 974128"/>
              <a:gd name="connsiteX7" fmla="*/ 1823898 w 1852430"/>
              <a:gd name="connsiteY7" fmla="*/ 945596 h 974128"/>
              <a:gd name="connsiteX8" fmla="*/ 1755017 w 1852430"/>
              <a:gd name="connsiteY8" fmla="*/ 974128 h 974128"/>
              <a:gd name="connsiteX9" fmla="*/ 97413 w 1852430"/>
              <a:gd name="connsiteY9" fmla="*/ 974128 h 974128"/>
              <a:gd name="connsiteX10" fmla="*/ 28532 w 1852430"/>
              <a:gd name="connsiteY10" fmla="*/ 945596 h 974128"/>
              <a:gd name="connsiteX11" fmla="*/ 0 w 1852430"/>
              <a:gd name="connsiteY11" fmla="*/ 876715 h 974128"/>
              <a:gd name="connsiteX12" fmla="*/ 0 w 1852430"/>
              <a:gd name="connsiteY12" fmla="*/ 97413 h 974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52430" h="974128">
                <a:moveTo>
                  <a:pt x="0" y="97413"/>
                </a:moveTo>
                <a:cubicBezTo>
                  <a:pt x="0" y="71577"/>
                  <a:pt x="10263" y="46800"/>
                  <a:pt x="28532" y="28532"/>
                </a:cubicBezTo>
                <a:cubicBezTo>
                  <a:pt x="46801" y="10264"/>
                  <a:pt x="71578" y="0"/>
                  <a:pt x="97413" y="0"/>
                </a:cubicBezTo>
                <a:lnTo>
                  <a:pt x="1755017" y="0"/>
                </a:lnTo>
                <a:cubicBezTo>
                  <a:pt x="1780853" y="0"/>
                  <a:pt x="1805630" y="10263"/>
                  <a:pt x="1823898" y="28532"/>
                </a:cubicBezTo>
                <a:cubicBezTo>
                  <a:pt x="1842166" y="46801"/>
                  <a:pt x="1852430" y="71578"/>
                  <a:pt x="1852430" y="97413"/>
                </a:cubicBezTo>
                <a:lnTo>
                  <a:pt x="1852430" y="876715"/>
                </a:lnTo>
                <a:cubicBezTo>
                  <a:pt x="1852430" y="902551"/>
                  <a:pt x="1842167" y="927328"/>
                  <a:pt x="1823898" y="945596"/>
                </a:cubicBezTo>
                <a:cubicBezTo>
                  <a:pt x="1805630" y="963864"/>
                  <a:pt x="1780852" y="974128"/>
                  <a:pt x="1755017" y="974128"/>
                </a:cubicBezTo>
                <a:lnTo>
                  <a:pt x="97413" y="974128"/>
                </a:lnTo>
                <a:cubicBezTo>
                  <a:pt x="71577" y="974128"/>
                  <a:pt x="46800" y="963865"/>
                  <a:pt x="28532" y="945596"/>
                </a:cubicBezTo>
                <a:cubicBezTo>
                  <a:pt x="10264" y="927327"/>
                  <a:pt x="0" y="902550"/>
                  <a:pt x="0" y="876715"/>
                </a:cubicBezTo>
                <a:lnTo>
                  <a:pt x="0" y="97413"/>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38056" tIns="38056" rIns="38056" bIns="38056" numCol="1" spcCol="1270" anchor="ctr" anchorCtr="0">
            <a:noAutofit/>
          </a:bodyPr>
          <a:lstStyle/>
          <a:p>
            <a:pPr lvl="0" algn="ctr" defTabSz="666750">
              <a:lnSpc>
                <a:spcPct val="90000"/>
              </a:lnSpc>
              <a:spcBef>
                <a:spcPct val="0"/>
              </a:spcBef>
              <a:spcAft>
                <a:spcPct val="35000"/>
              </a:spcAft>
            </a:pPr>
            <a:r>
              <a:rPr lang="en-GB" sz="2200" b="1" kern="1200" dirty="0"/>
              <a:t>Suspect Cancer (Gastric - Pancreatic - Intestinal)</a:t>
            </a:r>
          </a:p>
        </p:txBody>
      </p:sp>
      <p:sp>
        <p:nvSpPr>
          <p:cNvPr id="34" name="Freeform 33"/>
          <p:cNvSpPr/>
          <p:nvPr/>
        </p:nvSpPr>
        <p:spPr>
          <a:xfrm rot="3343395">
            <a:off x="4020979" y="1605638"/>
            <a:ext cx="987724" cy="34068"/>
          </a:xfrm>
          <a:custGeom>
            <a:avLst/>
            <a:gdLst>
              <a:gd name="connsiteX0" fmla="*/ 0 w 987724"/>
              <a:gd name="connsiteY0" fmla="*/ 17034 h 34068"/>
              <a:gd name="connsiteX1" fmla="*/ 987724 w 987724"/>
              <a:gd name="connsiteY1" fmla="*/ 17034 h 34068"/>
            </a:gdLst>
            <a:ahLst/>
            <a:cxnLst>
              <a:cxn ang="0">
                <a:pos x="connsiteX0" y="connsiteY0"/>
              </a:cxn>
              <a:cxn ang="0">
                <a:pos x="connsiteX1" y="connsiteY1"/>
              </a:cxn>
            </a:cxnLst>
            <a:rect l="l" t="t" r="r" b="b"/>
            <a:pathLst>
              <a:path w="987724" h="34068">
                <a:moveTo>
                  <a:pt x="0" y="17034"/>
                </a:moveTo>
                <a:lnTo>
                  <a:pt x="987724" y="17034"/>
                </a:lnTo>
              </a:path>
            </a:pathLst>
          </a:custGeom>
          <a:noFill/>
        </p:spPr>
        <p:style>
          <a:lnRef idx="2">
            <a:schemeClr val="accent3">
              <a:hueOff val="0"/>
              <a:satOff val="0"/>
              <a:lumOff val="0"/>
              <a:alphaOff val="0"/>
            </a:schemeClr>
          </a:lnRef>
          <a:fillRef idx="0">
            <a:scrgbClr r="0" g="0" b="0"/>
          </a:fillRef>
          <a:effectRef idx="0">
            <a:schemeClr val="accent4">
              <a:tint val="70000"/>
              <a:hueOff val="0"/>
              <a:satOff val="0"/>
              <a:lumOff val="0"/>
              <a:alphaOff val="0"/>
            </a:schemeClr>
          </a:effectRef>
          <a:fontRef idx="minor">
            <a:schemeClr val="tx1">
              <a:hueOff val="0"/>
              <a:satOff val="0"/>
              <a:lumOff val="0"/>
              <a:alphaOff val="0"/>
            </a:schemeClr>
          </a:fontRef>
        </p:style>
        <p:txBody>
          <a:bodyPr spcFirstLastPara="0" vert="horz" wrap="square" lIns="481868" tIns="-7660" rIns="481869" bIns="-7659" numCol="1" spcCol="1270" anchor="ctr" anchorCtr="0">
            <a:noAutofit/>
          </a:bodyPr>
          <a:lstStyle/>
          <a:p>
            <a:pPr lvl="0" algn="ctr" defTabSz="222250">
              <a:lnSpc>
                <a:spcPct val="90000"/>
              </a:lnSpc>
              <a:spcBef>
                <a:spcPct val="0"/>
              </a:spcBef>
              <a:spcAft>
                <a:spcPct val="35000"/>
              </a:spcAft>
            </a:pPr>
            <a:endParaRPr lang="en-GB" sz="500" kern="1200"/>
          </a:p>
        </p:txBody>
      </p:sp>
      <p:sp>
        <p:nvSpPr>
          <p:cNvPr id="35" name="Freeform 34"/>
          <p:cNvSpPr/>
          <p:nvPr/>
        </p:nvSpPr>
        <p:spPr>
          <a:xfrm>
            <a:off x="4800600" y="1547282"/>
            <a:ext cx="2067994" cy="1272118"/>
          </a:xfrm>
          <a:custGeom>
            <a:avLst/>
            <a:gdLst>
              <a:gd name="connsiteX0" fmla="*/ 0 w 1915594"/>
              <a:gd name="connsiteY0" fmla="*/ 104352 h 1043518"/>
              <a:gd name="connsiteX1" fmla="*/ 30564 w 1915594"/>
              <a:gd name="connsiteY1" fmla="*/ 30564 h 1043518"/>
              <a:gd name="connsiteX2" fmla="*/ 104352 w 1915594"/>
              <a:gd name="connsiteY2" fmla="*/ 0 h 1043518"/>
              <a:gd name="connsiteX3" fmla="*/ 1811242 w 1915594"/>
              <a:gd name="connsiteY3" fmla="*/ 0 h 1043518"/>
              <a:gd name="connsiteX4" fmla="*/ 1885030 w 1915594"/>
              <a:gd name="connsiteY4" fmla="*/ 30564 h 1043518"/>
              <a:gd name="connsiteX5" fmla="*/ 1915594 w 1915594"/>
              <a:gd name="connsiteY5" fmla="*/ 104352 h 1043518"/>
              <a:gd name="connsiteX6" fmla="*/ 1915594 w 1915594"/>
              <a:gd name="connsiteY6" fmla="*/ 939166 h 1043518"/>
              <a:gd name="connsiteX7" fmla="*/ 1885030 w 1915594"/>
              <a:gd name="connsiteY7" fmla="*/ 1012954 h 1043518"/>
              <a:gd name="connsiteX8" fmla="*/ 1811242 w 1915594"/>
              <a:gd name="connsiteY8" fmla="*/ 1043518 h 1043518"/>
              <a:gd name="connsiteX9" fmla="*/ 104352 w 1915594"/>
              <a:gd name="connsiteY9" fmla="*/ 1043518 h 1043518"/>
              <a:gd name="connsiteX10" fmla="*/ 30564 w 1915594"/>
              <a:gd name="connsiteY10" fmla="*/ 1012954 h 1043518"/>
              <a:gd name="connsiteX11" fmla="*/ 0 w 1915594"/>
              <a:gd name="connsiteY11" fmla="*/ 939166 h 1043518"/>
              <a:gd name="connsiteX12" fmla="*/ 0 w 1915594"/>
              <a:gd name="connsiteY12" fmla="*/ 104352 h 1043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5594" h="1043518">
                <a:moveTo>
                  <a:pt x="0" y="104352"/>
                </a:moveTo>
                <a:cubicBezTo>
                  <a:pt x="0" y="76676"/>
                  <a:pt x="10994" y="50134"/>
                  <a:pt x="30564" y="30564"/>
                </a:cubicBezTo>
                <a:cubicBezTo>
                  <a:pt x="50134" y="10994"/>
                  <a:pt x="76676" y="0"/>
                  <a:pt x="104352" y="0"/>
                </a:cubicBezTo>
                <a:lnTo>
                  <a:pt x="1811242" y="0"/>
                </a:lnTo>
                <a:cubicBezTo>
                  <a:pt x="1838918" y="0"/>
                  <a:pt x="1865460" y="10994"/>
                  <a:pt x="1885030" y="30564"/>
                </a:cubicBezTo>
                <a:cubicBezTo>
                  <a:pt x="1904600" y="50134"/>
                  <a:pt x="1915594" y="76676"/>
                  <a:pt x="1915594" y="104352"/>
                </a:cubicBezTo>
                <a:lnTo>
                  <a:pt x="1915594" y="939166"/>
                </a:lnTo>
                <a:cubicBezTo>
                  <a:pt x="1915594" y="966842"/>
                  <a:pt x="1904600" y="993384"/>
                  <a:pt x="1885030" y="1012954"/>
                </a:cubicBezTo>
                <a:cubicBezTo>
                  <a:pt x="1865460" y="1032524"/>
                  <a:pt x="1838918" y="1043518"/>
                  <a:pt x="1811242" y="1043518"/>
                </a:cubicBezTo>
                <a:lnTo>
                  <a:pt x="104352" y="1043518"/>
                </a:lnTo>
                <a:cubicBezTo>
                  <a:pt x="76676" y="1043518"/>
                  <a:pt x="50134" y="1032524"/>
                  <a:pt x="30564" y="1012954"/>
                </a:cubicBezTo>
                <a:cubicBezTo>
                  <a:pt x="10994" y="993384"/>
                  <a:pt x="0" y="966842"/>
                  <a:pt x="0" y="939166"/>
                </a:cubicBezTo>
                <a:lnTo>
                  <a:pt x="0" y="104352"/>
                </a:lnTo>
                <a:close/>
              </a:path>
            </a:pathLst>
          </a:custGeom>
        </p:spPr>
        <p:style>
          <a:lnRef idx="0">
            <a:schemeClr val="lt1">
              <a:hueOff val="0"/>
              <a:satOff val="0"/>
              <a:lumOff val="0"/>
              <a:alphaOff val="0"/>
            </a:schemeClr>
          </a:lnRef>
          <a:fillRef idx="3">
            <a:schemeClr val="accent3">
              <a:hueOff val="0"/>
              <a:satOff val="0"/>
              <a:lumOff val="0"/>
              <a:alphaOff val="0"/>
            </a:schemeClr>
          </a:fillRef>
          <a:effectRef idx="3">
            <a:schemeClr val="accent3">
              <a:hueOff val="0"/>
              <a:satOff val="0"/>
              <a:lumOff val="0"/>
              <a:alphaOff val="0"/>
            </a:schemeClr>
          </a:effectRef>
          <a:fontRef idx="minor">
            <a:schemeClr val="lt1"/>
          </a:fontRef>
        </p:style>
        <p:txBody>
          <a:bodyPr spcFirstLastPara="0" vert="horz" wrap="square" lIns="40089" tIns="40089" rIns="40089" bIns="40089" numCol="1" spcCol="1270" anchor="ctr" anchorCtr="0">
            <a:noAutofit/>
          </a:bodyPr>
          <a:lstStyle/>
          <a:p>
            <a:pPr lvl="0" algn="ctr" defTabSz="666750">
              <a:lnSpc>
                <a:spcPct val="90000"/>
              </a:lnSpc>
              <a:spcBef>
                <a:spcPct val="0"/>
              </a:spcBef>
              <a:spcAft>
                <a:spcPts val="0"/>
              </a:spcAft>
            </a:pPr>
            <a:r>
              <a:rPr lang="en-GB" sz="2200" b="1" kern="1200" dirty="0"/>
              <a:t>Peptic disease</a:t>
            </a:r>
          </a:p>
          <a:p>
            <a:pPr lvl="0" algn="ctr" defTabSz="666750">
              <a:lnSpc>
                <a:spcPct val="90000"/>
              </a:lnSpc>
              <a:spcBef>
                <a:spcPct val="0"/>
              </a:spcBef>
              <a:spcAft>
                <a:spcPts val="0"/>
              </a:spcAft>
            </a:pPr>
            <a:r>
              <a:rPr lang="en-GB" sz="2200" b="1" kern="1200" dirty="0"/>
              <a:t>Crohn disease </a:t>
            </a:r>
          </a:p>
          <a:p>
            <a:pPr lvl="0" algn="ctr" defTabSz="666750">
              <a:lnSpc>
                <a:spcPct val="90000"/>
              </a:lnSpc>
              <a:spcBef>
                <a:spcPct val="0"/>
              </a:spcBef>
              <a:spcAft>
                <a:spcPts val="0"/>
              </a:spcAft>
            </a:pPr>
            <a:r>
              <a:rPr lang="en-GB" sz="2200" b="1" kern="1200" dirty="0"/>
              <a:t>Benign tumor</a:t>
            </a:r>
          </a:p>
          <a:p>
            <a:pPr lvl="0" algn="ctr" defTabSz="666750">
              <a:lnSpc>
                <a:spcPct val="90000"/>
              </a:lnSpc>
              <a:spcBef>
                <a:spcPct val="0"/>
              </a:spcBef>
              <a:spcAft>
                <a:spcPts val="0"/>
              </a:spcAft>
            </a:pPr>
            <a:r>
              <a:rPr lang="en-GB" sz="2200" b="1" kern="1200" dirty="0"/>
              <a:t>Radiation</a:t>
            </a:r>
          </a:p>
        </p:txBody>
      </p:sp>
      <p:sp>
        <p:nvSpPr>
          <p:cNvPr id="36" name="Freeform 35"/>
          <p:cNvSpPr/>
          <p:nvPr/>
        </p:nvSpPr>
        <p:spPr>
          <a:xfrm rot="5400000" flipV="1">
            <a:off x="874465" y="2611800"/>
            <a:ext cx="216000" cy="936000"/>
          </a:xfrm>
          <a:custGeom>
            <a:avLst/>
            <a:gdLst>
              <a:gd name="connsiteX0" fmla="*/ 0 w 832869"/>
              <a:gd name="connsiteY0" fmla="*/ 17034 h 34068"/>
              <a:gd name="connsiteX1" fmla="*/ 832869 w 832869"/>
              <a:gd name="connsiteY1" fmla="*/ 17034 h 34068"/>
            </a:gdLst>
            <a:ahLst/>
            <a:cxnLst>
              <a:cxn ang="0">
                <a:pos x="connsiteX0" y="connsiteY0"/>
              </a:cxn>
              <a:cxn ang="0">
                <a:pos x="connsiteX1" y="connsiteY1"/>
              </a:cxn>
            </a:cxnLst>
            <a:rect l="l" t="t" r="r" b="b"/>
            <a:pathLst>
              <a:path w="832869" h="34068">
                <a:moveTo>
                  <a:pt x="0" y="17034"/>
                </a:moveTo>
                <a:lnTo>
                  <a:pt x="832869" y="17034"/>
                </a:lnTo>
              </a:path>
            </a:pathLst>
          </a:custGeom>
          <a:noFill/>
        </p:spPr>
        <p:style>
          <a:lnRef idx="2">
            <a:schemeClr val="accent2">
              <a:hueOff val="0"/>
              <a:satOff val="0"/>
              <a:lumOff val="0"/>
              <a:alphaOff val="0"/>
            </a:schemeClr>
          </a:lnRef>
          <a:fillRef idx="0">
            <a:scrgbClr r="0" g="0" b="0"/>
          </a:fillRef>
          <a:effectRef idx="0">
            <a:schemeClr val="accent3">
              <a:tint val="90000"/>
              <a:hueOff val="0"/>
              <a:satOff val="0"/>
              <a:lumOff val="0"/>
              <a:alphaOff val="0"/>
            </a:schemeClr>
          </a:effectRef>
          <a:fontRef idx="minor">
            <a:schemeClr val="tx1">
              <a:hueOff val="0"/>
              <a:satOff val="0"/>
              <a:lumOff val="0"/>
              <a:alphaOff val="0"/>
            </a:schemeClr>
          </a:fontRef>
        </p:style>
        <p:txBody>
          <a:bodyPr spcFirstLastPara="0" vert="horz" wrap="square" lIns="408312" tIns="-3787" rIns="408313" bIns="-3789" numCol="1" spcCol="1270" anchor="ctr" anchorCtr="0">
            <a:noAutofit/>
          </a:bodyPr>
          <a:lstStyle/>
          <a:p>
            <a:pPr lvl="0" algn="ctr" defTabSz="222250">
              <a:lnSpc>
                <a:spcPct val="90000"/>
              </a:lnSpc>
              <a:spcBef>
                <a:spcPct val="0"/>
              </a:spcBef>
              <a:spcAft>
                <a:spcPct val="35000"/>
              </a:spcAft>
            </a:pPr>
            <a:endParaRPr lang="en-GB" sz="500" kern="1200" dirty="0"/>
          </a:p>
        </p:txBody>
      </p:sp>
      <p:sp>
        <p:nvSpPr>
          <p:cNvPr id="37" name="Freeform 36"/>
          <p:cNvSpPr/>
          <p:nvPr/>
        </p:nvSpPr>
        <p:spPr>
          <a:xfrm>
            <a:off x="76200" y="3238211"/>
            <a:ext cx="1600200" cy="706689"/>
          </a:xfrm>
          <a:custGeom>
            <a:avLst/>
            <a:gdLst>
              <a:gd name="connsiteX0" fmla="*/ 0 w 1188594"/>
              <a:gd name="connsiteY0" fmla="*/ 70669 h 706689"/>
              <a:gd name="connsiteX1" fmla="*/ 20699 w 1188594"/>
              <a:gd name="connsiteY1" fmla="*/ 20698 h 706689"/>
              <a:gd name="connsiteX2" fmla="*/ 70670 w 1188594"/>
              <a:gd name="connsiteY2" fmla="*/ 0 h 706689"/>
              <a:gd name="connsiteX3" fmla="*/ 1117925 w 1188594"/>
              <a:gd name="connsiteY3" fmla="*/ 0 h 706689"/>
              <a:gd name="connsiteX4" fmla="*/ 1167896 w 1188594"/>
              <a:gd name="connsiteY4" fmla="*/ 20699 h 706689"/>
              <a:gd name="connsiteX5" fmla="*/ 1188594 w 1188594"/>
              <a:gd name="connsiteY5" fmla="*/ 70670 h 706689"/>
              <a:gd name="connsiteX6" fmla="*/ 1188594 w 1188594"/>
              <a:gd name="connsiteY6" fmla="*/ 636020 h 706689"/>
              <a:gd name="connsiteX7" fmla="*/ 1167896 w 1188594"/>
              <a:gd name="connsiteY7" fmla="*/ 685991 h 706689"/>
              <a:gd name="connsiteX8" fmla="*/ 1117925 w 1188594"/>
              <a:gd name="connsiteY8" fmla="*/ 706689 h 706689"/>
              <a:gd name="connsiteX9" fmla="*/ 70669 w 1188594"/>
              <a:gd name="connsiteY9" fmla="*/ 706689 h 706689"/>
              <a:gd name="connsiteX10" fmla="*/ 20698 w 1188594"/>
              <a:gd name="connsiteY10" fmla="*/ 685990 h 706689"/>
              <a:gd name="connsiteX11" fmla="*/ 0 w 1188594"/>
              <a:gd name="connsiteY11" fmla="*/ 636019 h 706689"/>
              <a:gd name="connsiteX12" fmla="*/ 0 w 1188594"/>
              <a:gd name="connsiteY12" fmla="*/ 70669 h 70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88594" h="706689">
                <a:moveTo>
                  <a:pt x="0" y="70669"/>
                </a:moveTo>
                <a:cubicBezTo>
                  <a:pt x="0" y="51926"/>
                  <a:pt x="7446" y="33951"/>
                  <a:pt x="20699" y="20698"/>
                </a:cubicBezTo>
                <a:cubicBezTo>
                  <a:pt x="33952" y="7445"/>
                  <a:pt x="51927" y="0"/>
                  <a:pt x="70670" y="0"/>
                </a:cubicBezTo>
                <a:lnTo>
                  <a:pt x="1117925" y="0"/>
                </a:lnTo>
                <a:cubicBezTo>
                  <a:pt x="1136668" y="0"/>
                  <a:pt x="1154643" y="7446"/>
                  <a:pt x="1167896" y="20699"/>
                </a:cubicBezTo>
                <a:cubicBezTo>
                  <a:pt x="1181149" y="33952"/>
                  <a:pt x="1188594" y="51927"/>
                  <a:pt x="1188594" y="70670"/>
                </a:cubicBezTo>
                <a:lnTo>
                  <a:pt x="1188594" y="636020"/>
                </a:lnTo>
                <a:cubicBezTo>
                  <a:pt x="1188594" y="654763"/>
                  <a:pt x="1181149" y="672738"/>
                  <a:pt x="1167896" y="685991"/>
                </a:cubicBezTo>
                <a:cubicBezTo>
                  <a:pt x="1154643" y="699244"/>
                  <a:pt x="1136668" y="706689"/>
                  <a:pt x="1117925" y="706689"/>
                </a:cubicBezTo>
                <a:lnTo>
                  <a:pt x="70669" y="706689"/>
                </a:lnTo>
                <a:cubicBezTo>
                  <a:pt x="51926" y="706689"/>
                  <a:pt x="33951" y="699244"/>
                  <a:pt x="20698" y="685990"/>
                </a:cubicBezTo>
                <a:cubicBezTo>
                  <a:pt x="7445" y="672737"/>
                  <a:pt x="0" y="654762"/>
                  <a:pt x="0" y="636019"/>
                </a:cubicBezTo>
                <a:lnTo>
                  <a:pt x="0" y="70669"/>
                </a:lnTo>
                <a:close/>
              </a:path>
            </a:pathLst>
          </a:custGeom>
        </p:spPr>
        <p:style>
          <a:lnRef idx="0">
            <a:schemeClr val="lt1">
              <a:hueOff val="0"/>
              <a:satOff val="0"/>
              <a:lumOff val="0"/>
              <a:alphaOff val="0"/>
            </a:schemeClr>
          </a:lnRef>
          <a:fillRef idx="3">
            <a:schemeClr val="accent2">
              <a:hueOff val="0"/>
              <a:satOff val="0"/>
              <a:lumOff val="0"/>
              <a:alphaOff val="0"/>
            </a:schemeClr>
          </a:fillRef>
          <a:effectRef idx="3">
            <a:schemeClr val="accent2">
              <a:hueOff val="0"/>
              <a:satOff val="0"/>
              <a:lumOff val="0"/>
              <a:alphaOff val="0"/>
            </a:schemeClr>
          </a:effectRef>
          <a:fontRef idx="minor">
            <a:schemeClr val="lt1"/>
          </a:fontRef>
        </p:style>
        <p:txBody>
          <a:bodyPr spcFirstLastPara="0" vert="horz" wrap="square" lIns="30858" tIns="30858" rIns="30858" bIns="30858" numCol="1" spcCol="1270" anchor="ctr" anchorCtr="0">
            <a:noAutofit/>
          </a:bodyPr>
          <a:lstStyle/>
          <a:p>
            <a:pPr lvl="0" algn="ctr" defTabSz="711200">
              <a:lnSpc>
                <a:spcPct val="90000"/>
              </a:lnSpc>
              <a:spcBef>
                <a:spcPct val="0"/>
              </a:spcBef>
              <a:spcAft>
                <a:spcPct val="35000"/>
              </a:spcAft>
            </a:pPr>
            <a:r>
              <a:rPr lang="en-GB" sz="2200" b="1" kern="1200" dirty="0"/>
              <a:t>Medications?</a:t>
            </a:r>
          </a:p>
        </p:txBody>
      </p:sp>
      <p:sp>
        <p:nvSpPr>
          <p:cNvPr id="39" name="Freeform 38"/>
          <p:cNvSpPr/>
          <p:nvPr/>
        </p:nvSpPr>
        <p:spPr>
          <a:xfrm>
            <a:off x="1872858" y="3238211"/>
            <a:ext cx="1784742" cy="706689"/>
          </a:xfrm>
          <a:custGeom>
            <a:avLst/>
            <a:gdLst>
              <a:gd name="connsiteX0" fmla="*/ 0 w 1243787"/>
              <a:gd name="connsiteY0" fmla="*/ 70669 h 706689"/>
              <a:gd name="connsiteX1" fmla="*/ 20699 w 1243787"/>
              <a:gd name="connsiteY1" fmla="*/ 20698 h 706689"/>
              <a:gd name="connsiteX2" fmla="*/ 70670 w 1243787"/>
              <a:gd name="connsiteY2" fmla="*/ 0 h 706689"/>
              <a:gd name="connsiteX3" fmla="*/ 1173118 w 1243787"/>
              <a:gd name="connsiteY3" fmla="*/ 0 h 706689"/>
              <a:gd name="connsiteX4" fmla="*/ 1223089 w 1243787"/>
              <a:gd name="connsiteY4" fmla="*/ 20699 h 706689"/>
              <a:gd name="connsiteX5" fmla="*/ 1243787 w 1243787"/>
              <a:gd name="connsiteY5" fmla="*/ 70670 h 706689"/>
              <a:gd name="connsiteX6" fmla="*/ 1243787 w 1243787"/>
              <a:gd name="connsiteY6" fmla="*/ 636020 h 706689"/>
              <a:gd name="connsiteX7" fmla="*/ 1223089 w 1243787"/>
              <a:gd name="connsiteY7" fmla="*/ 685991 h 706689"/>
              <a:gd name="connsiteX8" fmla="*/ 1173118 w 1243787"/>
              <a:gd name="connsiteY8" fmla="*/ 706689 h 706689"/>
              <a:gd name="connsiteX9" fmla="*/ 70669 w 1243787"/>
              <a:gd name="connsiteY9" fmla="*/ 706689 h 706689"/>
              <a:gd name="connsiteX10" fmla="*/ 20698 w 1243787"/>
              <a:gd name="connsiteY10" fmla="*/ 685990 h 706689"/>
              <a:gd name="connsiteX11" fmla="*/ 0 w 1243787"/>
              <a:gd name="connsiteY11" fmla="*/ 636019 h 706689"/>
              <a:gd name="connsiteX12" fmla="*/ 0 w 1243787"/>
              <a:gd name="connsiteY12" fmla="*/ 70669 h 706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3787" h="706689">
                <a:moveTo>
                  <a:pt x="0" y="70669"/>
                </a:moveTo>
                <a:cubicBezTo>
                  <a:pt x="0" y="51926"/>
                  <a:pt x="7446" y="33951"/>
                  <a:pt x="20699" y="20698"/>
                </a:cubicBezTo>
                <a:cubicBezTo>
                  <a:pt x="33952" y="7445"/>
                  <a:pt x="51927" y="0"/>
                  <a:pt x="70670" y="0"/>
                </a:cubicBezTo>
                <a:lnTo>
                  <a:pt x="1173118" y="0"/>
                </a:lnTo>
                <a:cubicBezTo>
                  <a:pt x="1191861" y="0"/>
                  <a:pt x="1209836" y="7446"/>
                  <a:pt x="1223089" y="20699"/>
                </a:cubicBezTo>
                <a:cubicBezTo>
                  <a:pt x="1236342" y="33952"/>
                  <a:pt x="1243787" y="51927"/>
                  <a:pt x="1243787" y="70670"/>
                </a:cubicBezTo>
                <a:lnTo>
                  <a:pt x="1243787" y="636020"/>
                </a:lnTo>
                <a:cubicBezTo>
                  <a:pt x="1243787" y="654763"/>
                  <a:pt x="1236342" y="672738"/>
                  <a:pt x="1223089" y="685991"/>
                </a:cubicBezTo>
                <a:cubicBezTo>
                  <a:pt x="1209836" y="699244"/>
                  <a:pt x="1191861" y="706689"/>
                  <a:pt x="1173118" y="706689"/>
                </a:cubicBezTo>
                <a:lnTo>
                  <a:pt x="70669" y="706689"/>
                </a:lnTo>
                <a:cubicBezTo>
                  <a:pt x="51926" y="706689"/>
                  <a:pt x="33951" y="699244"/>
                  <a:pt x="20698" y="685990"/>
                </a:cubicBezTo>
                <a:cubicBezTo>
                  <a:pt x="7445" y="672737"/>
                  <a:pt x="0" y="654762"/>
                  <a:pt x="0" y="636019"/>
                </a:cubicBezTo>
                <a:lnTo>
                  <a:pt x="0" y="70669"/>
                </a:lnTo>
                <a:close/>
              </a:path>
            </a:pathLst>
          </a:custGeom>
        </p:spPr>
        <p:style>
          <a:lnRef idx="0">
            <a:schemeClr val="accent6"/>
          </a:lnRef>
          <a:fillRef idx="3">
            <a:schemeClr val="accent6"/>
          </a:fillRef>
          <a:effectRef idx="3">
            <a:schemeClr val="accent6"/>
          </a:effectRef>
          <a:fontRef idx="minor">
            <a:schemeClr val="lt1"/>
          </a:fontRef>
        </p:style>
        <p:txBody>
          <a:bodyPr spcFirstLastPara="0" vert="horz" wrap="square" lIns="30858" tIns="30858" rIns="30858" bIns="30858" numCol="1" spcCol="1270" anchor="ctr" anchorCtr="0">
            <a:noAutofit/>
          </a:bodyPr>
          <a:lstStyle/>
          <a:p>
            <a:pPr lvl="0" algn="ctr" defTabSz="711200">
              <a:lnSpc>
                <a:spcPct val="90000"/>
              </a:lnSpc>
              <a:spcBef>
                <a:spcPct val="0"/>
              </a:spcBef>
              <a:spcAft>
                <a:spcPct val="35000"/>
              </a:spcAft>
            </a:pPr>
            <a:r>
              <a:rPr lang="en-GB" sz="2200" b="1" kern="1200" dirty="0"/>
              <a:t>Vertigo?</a:t>
            </a:r>
          </a:p>
        </p:txBody>
      </p:sp>
      <p:sp>
        <p:nvSpPr>
          <p:cNvPr id="40" name="Freeform 39"/>
          <p:cNvSpPr/>
          <p:nvPr/>
        </p:nvSpPr>
        <p:spPr>
          <a:xfrm rot="154935">
            <a:off x="3658255" y="3579511"/>
            <a:ext cx="221549" cy="34068"/>
          </a:xfrm>
          <a:custGeom>
            <a:avLst/>
            <a:gdLst>
              <a:gd name="connsiteX0" fmla="*/ 0 w 141170"/>
              <a:gd name="connsiteY0" fmla="*/ 17034 h 34068"/>
              <a:gd name="connsiteX1" fmla="*/ 141170 w 141170"/>
              <a:gd name="connsiteY1" fmla="*/ 17034 h 34068"/>
            </a:gdLst>
            <a:ahLst/>
            <a:cxnLst>
              <a:cxn ang="0">
                <a:pos x="connsiteX0" y="connsiteY0"/>
              </a:cxn>
              <a:cxn ang="0">
                <a:pos x="connsiteX1" y="connsiteY1"/>
              </a:cxn>
            </a:cxnLst>
            <a:rect l="l" t="t" r="r" b="b"/>
            <a:pathLst>
              <a:path w="141170" h="34068">
                <a:moveTo>
                  <a:pt x="0" y="17034"/>
                </a:moveTo>
                <a:lnTo>
                  <a:pt x="141170" y="17034"/>
                </a:lnTo>
              </a:path>
            </a:pathLst>
          </a:custGeom>
          <a:noFill/>
        </p:spPr>
        <p:style>
          <a:lnRef idx="2">
            <a:schemeClr val="accent4">
              <a:hueOff val="0"/>
              <a:satOff val="0"/>
              <a:lumOff val="0"/>
              <a:alphaOff val="0"/>
            </a:schemeClr>
          </a:lnRef>
          <a:fillRef idx="0">
            <a:scrgbClr r="0" g="0" b="0"/>
          </a:fillRef>
          <a:effectRef idx="0">
            <a:schemeClr val="accent5">
              <a:tint val="50000"/>
              <a:hueOff val="0"/>
              <a:satOff val="0"/>
              <a:lumOff val="0"/>
              <a:alphaOff val="0"/>
            </a:schemeClr>
          </a:effectRef>
          <a:fontRef idx="minor">
            <a:schemeClr val="tx1">
              <a:hueOff val="0"/>
              <a:satOff val="0"/>
              <a:lumOff val="0"/>
              <a:alphaOff val="0"/>
            </a:schemeClr>
          </a:fontRef>
        </p:style>
        <p:txBody>
          <a:bodyPr spcFirstLastPara="0" vert="horz" wrap="square" lIns="79756" tIns="13504" rIns="79756" bIns="13505" numCol="1" spcCol="1270" anchor="ctr" anchorCtr="0">
            <a:noAutofit/>
          </a:bodyPr>
          <a:lstStyle/>
          <a:p>
            <a:pPr lvl="0" algn="ctr" defTabSz="222250">
              <a:lnSpc>
                <a:spcPct val="90000"/>
              </a:lnSpc>
              <a:spcBef>
                <a:spcPct val="0"/>
              </a:spcBef>
              <a:spcAft>
                <a:spcPct val="35000"/>
              </a:spcAft>
            </a:pPr>
            <a:endParaRPr lang="en-GB" sz="2200" kern="1200"/>
          </a:p>
        </p:txBody>
      </p:sp>
      <p:sp>
        <p:nvSpPr>
          <p:cNvPr id="41" name="Freeform 40"/>
          <p:cNvSpPr/>
          <p:nvPr/>
        </p:nvSpPr>
        <p:spPr>
          <a:xfrm>
            <a:off x="3838800" y="3238211"/>
            <a:ext cx="1800000" cy="719409"/>
          </a:xfrm>
          <a:custGeom>
            <a:avLst/>
            <a:gdLst>
              <a:gd name="connsiteX0" fmla="*/ 0 w 1243688"/>
              <a:gd name="connsiteY0" fmla="*/ 71941 h 719409"/>
              <a:gd name="connsiteX1" fmla="*/ 21071 w 1243688"/>
              <a:gd name="connsiteY1" fmla="*/ 21071 h 719409"/>
              <a:gd name="connsiteX2" fmla="*/ 71941 w 1243688"/>
              <a:gd name="connsiteY2" fmla="*/ 0 h 719409"/>
              <a:gd name="connsiteX3" fmla="*/ 1171747 w 1243688"/>
              <a:gd name="connsiteY3" fmla="*/ 0 h 719409"/>
              <a:gd name="connsiteX4" fmla="*/ 1222617 w 1243688"/>
              <a:gd name="connsiteY4" fmla="*/ 21071 h 719409"/>
              <a:gd name="connsiteX5" fmla="*/ 1243688 w 1243688"/>
              <a:gd name="connsiteY5" fmla="*/ 71941 h 719409"/>
              <a:gd name="connsiteX6" fmla="*/ 1243688 w 1243688"/>
              <a:gd name="connsiteY6" fmla="*/ 647468 h 719409"/>
              <a:gd name="connsiteX7" fmla="*/ 1222617 w 1243688"/>
              <a:gd name="connsiteY7" fmla="*/ 698338 h 719409"/>
              <a:gd name="connsiteX8" fmla="*/ 1171747 w 1243688"/>
              <a:gd name="connsiteY8" fmla="*/ 719409 h 719409"/>
              <a:gd name="connsiteX9" fmla="*/ 71941 w 1243688"/>
              <a:gd name="connsiteY9" fmla="*/ 719409 h 719409"/>
              <a:gd name="connsiteX10" fmla="*/ 21071 w 1243688"/>
              <a:gd name="connsiteY10" fmla="*/ 698338 h 719409"/>
              <a:gd name="connsiteX11" fmla="*/ 0 w 1243688"/>
              <a:gd name="connsiteY11" fmla="*/ 647468 h 719409"/>
              <a:gd name="connsiteX12" fmla="*/ 0 w 1243688"/>
              <a:gd name="connsiteY12" fmla="*/ 71941 h 719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43688" h="719409">
                <a:moveTo>
                  <a:pt x="0" y="71941"/>
                </a:moveTo>
                <a:cubicBezTo>
                  <a:pt x="0" y="52861"/>
                  <a:pt x="7580" y="34563"/>
                  <a:pt x="21071" y="21071"/>
                </a:cubicBezTo>
                <a:cubicBezTo>
                  <a:pt x="34563" y="7579"/>
                  <a:pt x="52861" y="0"/>
                  <a:pt x="71941" y="0"/>
                </a:cubicBezTo>
                <a:lnTo>
                  <a:pt x="1171747" y="0"/>
                </a:lnTo>
                <a:cubicBezTo>
                  <a:pt x="1190827" y="0"/>
                  <a:pt x="1209125" y="7580"/>
                  <a:pt x="1222617" y="21071"/>
                </a:cubicBezTo>
                <a:cubicBezTo>
                  <a:pt x="1236109" y="34563"/>
                  <a:pt x="1243688" y="52861"/>
                  <a:pt x="1243688" y="71941"/>
                </a:cubicBezTo>
                <a:lnTo>
                  <a:pt x="1243688" y="647468"/>
                </a:lnTo>
                <a:cubicBezTo>
                  <a:pt x="1243688" y="666548"/>
                  <a:pt x="1236109" y="684846"/>
                  <a:pt x="1222617" y="698338"/>
                </a:cubicBezTo>
                <a:cubicBezTo>
                  <a:pt x="1209125" y="711830"/>
                  <a:pt x="1190827" y="719409"/>
                  <a:pt x="1171747" y="719409"/>
                </a:cubicBezTo>
                <a:lnTo>
                  <a:pt x="71941" y="719409"/>
                </a:lnTo>
                <a:cubicBezTo>
                  <a:pt x="52861" y="719409"/>
                  <a:pt x="34563" y="711829"/>
                  <a:pt x="21071" y="698338"/>
                </a:cubicBezTo>
                <a:cubicBezTo>
                  <a:pt x="7579" y="684846"/>
                  <a:pt x="0" y="666548"/>
                  <a:pt x="0" y="647468"/>
                </a:cubicBezTo>
                <a:lnTo>
                  <a:pt x="0" y="71941"/>
                </a:lnTo>
                <a:close/>
              </a:path>
            </a:pathLst>
          </a:custGeom>
        </p:spPr>
        <p:style>
          <a:lnRef idx="0">
            <a:schemeClr val="lt1">
              <a:hueOff val="0"/>
              <a:satOff val="0"/>
              <a:lumOff val="0"/>
              <a:alphaOff val="0"/>
            </a:schemeClr>
          </a:lnRef>
          <a:fillRef idx="3">
            <a:schemeClr val="accent4">
              <a:hueOff val="0"/>
              <a:satOff val="0"/>
              <a:lumOff val="0"/>
              <a:alphaOff val="0"/>
            </a:schemeClr>
          </a:fillRef>
          <a:effectRef idx="3">
            <a:schemeClr val="accent4">
              <a:hueOff val="0"/>
              <a:satOff val="0"/>
              <a:lumOff val="0"/>
              <a:alphaOff val="0"/>
            </a:schemeClr>
          </a:effectRef>
          <a:fontRef idx="minor">
            <a:schemeClr val="lt1"/>
          </a:fontRef>
        </p:style>
        <p:txBody>
          <a:bodyPr spcFirstLastPara="0" vert="horz" wrap="square" lIns="31231" tIns="31231" rIns="31231" bIns="31231" numCol="1" spcCol="1270" anchor="ctr" anchorCtr="0">
            <a:noAutofit/>
          </a:bodyPr>
          <a:lstStyle/>
          <a:p>
            <a:pPr lvl="0" algn="ctr" defTabSz="711200">
              <a:lnSpc>
                <a:spcPct val="90000"/>
              </a:lnSpc>
              <a:spcBef>
                <a:spcPct val="0"/>
              </a:spcBef>
              <a:spcAft>
                <a:spcPct val="35000"/>
              </a:spcAft>
            </a:pPr>
            <a:r>
              <a:rPr lang="en-GB" sz="2200" b="1" kern="1200" dirty="0"/>
              <a:t>Headache?</a:t>
            </a:r>
          </a:p>
        </p:txBody>
      </p:sp>
      <p:sp>
        <p:nvSpPr>
          <p:cNvPr id="43" name="Freeform 42"/>
          <p:cNvSpPr/>
          <p:nvPr/>
        </p:nvSpPr>
        <p:spPr>
          <a:xfrm>
            <a:off x="5801843" y="3238211"/>
            <a:ext cx="1674413" cy="692894"/>
          </a:xfrm>
          <a:custGeom>
            <a:avLst/>
            <a:gdLst>
              <a:gd name="connsiteX0" fmla="*/ 0 w 1132356"/>
              <a:gd name="connsiteY0" fmla="*/ 69289 h 692894"/>
              <a:gd name="connsiteX1" fmla="*/ 20294 w 1132356"/>
              <a:gd name="connsiteY1" fmla="*/ 20294 h 692894"/>
              <a:gd name="connsiteX2" fmla="*/ 69289 w 1132356"/>
              <a:gd name="connsiteY2" fmla="*/ 0 h 692894"/>
              <a:gd name="connsiteX3" fmla="*/ 1063067 w 1132356"/>
              <a:gd name="connsiteY3" fmla="*/ 0 h 692894"/>
              <a:gd name="connsiteX4" fmla="*/ 1112062 w 1132356"/>
              <a:gd name="connsiteY4" fmla="*/ 20294 h 692894"/>
              <a:gd name="connsiteX5" fmla="*/ 1132356 w 1132356"/>
              <a:gd name="connsiteY5" fmla="*/ 69289 h 692894"/>
              <a:gd name="connsiteX6" fmla="*/ 1132356 w 1132356"/>
              <a:gd name="connsiteY6" fmla="*/ 623605 h 692894"/>
              <a:gd name="connsiteX7" fmla="*/ 1112062 w 1132356"/>
              <a:gd name="connsiteY7" fmla="*/ 672600 h 692894"/>
              <a:gd name="connsiteX8" fmla="*/ 1063067 w 1132356"/>
              <a:gd name="connsiteY8" fmla="*/ 692894 h 692894"/>
              <a:gd name="connsiteX9" fmla="*/ 69289 w 1132356"/>
              <a:gd name="connsiteY9" fmla="*/ 692894 h 692894"/>
              <a:gd name="connsiteX10" fmla="*/ 20294 w 1132356"/>
              <a:gd name="connsiteY10" fmla="*/ 672600 h 692894"/>
              <a:gd name="connsiteX11" fmla="*/ 0 w 1132356"/>
              <a:gd name="connsiteY11" fmla="*/ 623605 h 692894"/>
              <a:gd name="connsiteX12" fmla="*/ 0 w 1132356"/>
              <a:gd name="connsiteY12" fmla="*/ 69289 h 69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32356" h="692894">
                <a:moveTo>
                  <a:pt x="0" y="69289"/>
                </a:moveTo>
                <a:cubicBezTo>
                  <a:pt x="0" y="50912"/>
                  <a:pt x="7300" y="33288"/>
                  <a:pt x="20294" y="20294"/>
                </a:cubicBezTo>
                <a:cubicBezTo>
                  <a:pt x="33288" y="7300"/>
                  <a:pt x="50912" y="0"/>
                  <a:pt x="69289" y="0"/>
                </a:cubicBezTo>
                <a:lnTo>
                  <a:pt x="1063067" y="0"/>
                </a:lnTo>
                <a:cubicBezTo>
                  <a:pt x="1081444" y="0"/>
                  <a:pt x="1099068" y="7300"/>
                  <a:pt x="1112062" y="20294"/>
                </a:cubicBezTo>
                <a:cubicBezTo>
                  <a:pt x="1125056" y="33288"/>
                  <a:pt x="1132356" y="50912"/>
                  <a:pt x="1132356" y="69289"/>
                </a:cubicBezTo>
                <a:lnTo>
                  <a:pt x="1132356" y="623605"/>
                </a:lnTo>
                <a:cubicBezTo>
                  <a:pt x="1132356" y="641982"/>
                  <a:pt x="1125056" y="659606"/>
                  <a:pt x="1112062" y="672600"/>
                </a:cubicBezTo>
                <a:cubicBezTo>
                  <a:pt x="1099068" y="685594"/>
                  <a:pt x="1081444" y="692894"/>
                  <a:pt x="1063067" y="692894"/>
                </a:cubicBezTo>
                <a:lnTo>
                  <a:pt x="69289" y="692894"/>
                </a:lnTo>
                <a:cubicBezTo>
                  <a:pt x="50912" y="692894"/>
                  <a:pt x="33288" y="685594"/>
                  <a:pt x="20294" y="672600"/>
                </a:cubicBezTo>
                <a:cubicBezTo>
                  <a:pt x="7300" y="659606"/>
                  <a:pt x="0" y="641982"/>
                  <a:pt x="0" y="623605"/>
                </a:cubicBezTo>
                <a:lnTo>
                  <a:pt x="0" y="69289"/>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30454" tIns="30454" rIns="30454" bIns="30454" numCol="1" spcCol="1270" anchor="ctr" anchorCtr="0">
            <a:noAutofit/>
          </a:bodyPr>
          <a:lstStyle/>
          <a:p>
            <a:pPr lvl="0" algn="ctr" defTabSz="711200">
              <a:lnSpc>
                <a:spcPct val="90000"/>
              </a:lnSpc>
              <a:spcBef>
                <a:spcPct val="0"/>
              </a:spcBef>
              <a:spcAft>
                <a:spcPct val="35000"/>
              </a:spcAft>
            </a:pPr>
            <a:r>
              <a:rPr lang="en-GB" sz="2200" b="1" kern="1200" dirty="0"/>
              <a:t>Metabolic?</a:t>
            </a:r>
          </a:p>
        </p:txBody>
      </p:sp>
      <p:sp>
        <p:nvSpPr>
          <p:cNvPr id="19" name="Down Arrow 18"/>
          <p:cNvSpPr/>
          <p:nvPr/>
        </p:nvSpPr>
        <p:spPr>
          <a:xfrm>
            <a:off x="914400" y="1447800"/>
            <a:ext cx="381000" cy="533400"/>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44" name="Rectangle 43"/>
          <p:cNvSpPr/>
          <p:nvPr/>
        </p:nvSpPr>
        <p:spPr>
          <a:xfrm>
            <a:off x="7467600" y="914400"/>
            <a:ext cx="15240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b="1" dirty="0"/>
              <a:t>causing partial obstruction</a:t>
            </a:r>
            <a:endParaRPr lang="en-GB" sz="2200" dirty="0"/>
          </a:p>
        </p:txBody>
      </p:sp>
      <p:cxnSp>
        <p:nvCxnSpPr>
          <p:cNvPr id="46" name="Straight Arrow Connector 45"/>
          <p:cNvCxnSpPr/>
          <p:nvPr/>
        </p:nvCxnSpPr>
        <p:spPr>
          <a:xfrm>
            <a:off x="6934200" y="762000"/>
            <a:ext cx="3810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flipV="1">
            <a:off x="6858000" y="1828800"/>
            <a:ext cx="457200" cy="304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 name="Date Placeholder 1">
            <a:extLst>
              <a:ext uri="{FF2B5EF4-FFF2-40B4-BE49-F238E27FC236}">
                <a16:creationId xmlns="" xmlns:a16="http://schemas.microsoft.com/office/drawing/2014/main" id="{7BAA78C0-4F19-4093-86D9-7FEC83375106}"/>
              </a:ext>
            </a:extLst>
          </p:cNvPr>
          <p:cNvSpPr>
            <a:spLocks noGrp="1"/>
          </p:cNvSpPr>
          <p:nvPr>
            <p:ph type="dt" sz="half" idx="10"/>
          </p:nvPr>
        </p:nvSpPr>
        <p:spPr>
          <a:xfrm>
            <a:off x="457200" y="6569075"/>
            <a:ext cx="2133600" cy="365125"/>
          </a:xfrm>
        </p:spPr>
        <p:txBody>
          <a:bodyPr/>
          <a:lstStyle/>
          <a:p>
            <a:r>
              <a:rPr lang="en-US" dirty="0"/>
              <a:t>6/3/2020</a:t>
            </a:r>
          </a:p>
        </p:txBody>
      </p:sp>
      <p:sp>
        <p:nvSpPr>
          <p:cNvPr id="5" name="Footer Placeholder 4">
            <a:extLst>
              <a:ext uri="{FF2B5EF4-FFF2-40B4-BE49-F238E27FC236}">
                <a16:creationId xmlns="" xmlns:a16="http://schemas.microsoft.com/office/drawing/2014/main" id="{B76DC7CB-C2F5-4EB3-848D-67CDDEE1BFB6}"/>
              </a:ext>
            </a:extLst>
          </p:cNvPr>
          <p:cNvSpPr>
            <a:spLocks noGrp="1"/>
          </p:cNvSpPr>
          <p:nvPr>
            <p:ph type="ftr" sz="quarter" idx="11"/>
          </p:nvPr>
        </p:nvSpPr>
        <p:spPr>
          <a:xfrm>
            <a:off x="3124200" y="6569075"/>
            <a:ext cx="2895600" cy="365125"/>
          </a:xfrm>
        </p:spPr>
        <p:txBody>
          <a:bodyPr/>
          <a:lstStyle/>
          <a:p>
            <a:r>
              <a:rPr lang="en-US" dirty="0"/>
              <a:t>Internal Medicine Department</a:t>
            </a:r>
          </a:p>
        </p:txBody>
      </p:sp>
      <p:sp>
        <p:nvSpPr>
          <p:cNvPr id="6" name="Slide Number Placeholder 5">
            <a:extLst>
              <a:ext uri="{FF2B5EF4-FFF2-40B4-BE49-F238E27FC236}">
                <a16:creationId xmlns="" xmlns:a16="http://schemas.microsoft.com/office/drawing/2014/main" id="{0AB3A93D-3795-40B8-BE12-5B57C3E3AF23}"/>
              </a:ext>
            </a:extLst>
          </p:cNvPr>
          <p:cNvSpPr>
            <a:spLocks noGrp="1"/>
          </p:cNvSpPr>
          <p:nvPr>
            <p:ph type="sldNum" sz="quarter" idx="12"/>
          </p:nvPr>
        </p:nvSpPr>
        <p:spPr>
          <a:xfrm>
            <a:off x="6629400" y="6553200"/>
            <a:ext cx="2133600" cy="365125"/>
          </a:xfrm>
        </p:spPr>
        <p:txBody>
          <a:bodyPr/>
          <a:lstStyle/>
          <a:p>
            <a:fld id="{3D0A3EC9-E8BA-4062-809F-C0D16F9877FA}" type="slidenum">
              <a:rPr lang="en-US" smtClean="0"/>
              <a:pPr/>
              <a:t>27</a:t>
            </a:fld>
            <a:endParaRPr lang="en-US" dirty="0"/>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anim calcmode="lin" valueType="num">
                                      <p:cBhvr>
                                        <p:cTn id="13" dur="1000" fill="hold"/>
                                        <p:tgtEl>
                                          <p:spTgt spid="29"/>
                                        </p:tgtEl>
                                        <p:attrNameLst>
                                          <p:attrName>ppt_x</p:attrName>
                                        </p:attrNameLst>
                                      </p:cBhvr>
                                      <p:tavLst>
                                        <p:tav tm="0">
                                          <p:val>
                                            <p:strVal val="#ppt_x"/>
                                          </p:val>
                                        </p:tav>
                                        <p:tav tm="100000">
                                          <p:val>
                                            <p:strVal val="#ppt_x"/>
                                          </p:val>
                                        </p:tav>
                                      </p:tavLst>
                                    </p:anim>
                                    <p:anim calcmode="lin" valueType="num">
                                      <p:cBhvr>
                                        <p:cTn id="14"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0"/>
                                        </p:tgtEl>
                                        <p:attrNameLst>
                                          <p:attrName>style.visibility</p:attrName>
                                        </p:attrNameLst>
                                      </p:cBhvr>
                                      <p:to>
                                        <p:strVal val="visible"/>
                                      </p:to>
                                    </p:set>
                                    <p:animEffect transition="in" filter="fade">
                                      <p:cBhvr>
                                        <p:cTn id="19" dur="500"/>
                                        <p:tgtEl>
                                          <p:spTgt spid="3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fad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animEffect transition="in" filter="fade">
                                      <p:cBhvr>
                                        <p:cTn id="27" dur="1000"/>
                                        <p:tgtEl>
                                          <p:spTgt spid="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10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50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4"/>
                                        </p:tgtEl>
                                        <p:attrNameLst>
                                          <p:attrName>style.visibility</p:attrName>
                                        </p:attrNameLst>
                                      </p:cBhvr>
                                      <p:to>
                                        <p:strVal val="visible"/>
                                      </p:to>
                                    </p:set>
                                    <p:animEffect transition="in" filter="fade">
                                      <p:cBhvr>
                                        <p:cTn id="48" dur="500"/>
                                        <p:tgtEl>
                                          <p:spTgt spid="34"/>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1000"/>
                                        <p:tgtEl>
                                          <p:spTgt spid="3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7"/>
                                        </p:tgtEl>
                                        <p:attrNameLst>
                                          <p:attrName>style.visibility</p:attrName>
                                        </p:attrNameLst>
                                      </p:cBhvr>
                                      <p:to>
                                        <p:strVal val="visible"/>
                                      </p:to>
                                    </p:set>
                                    <p:animEffect transition="in" filter="fade">
                                      <p:cBhvr>
                                        <p:cTn id="58" dur="1000"/>
                                        <p:tgtEl>
                                          <p:spTgt spid="47"/>
                                        </p:tgtEl>
                                      </p:cBhvr>
                                    </p:animEffect>
                                  </p:childTnLst>
                                </p:cTn>
                              </p:par>
                              <p:par>
                                <p:cTn id="59" presetID="10" presetClass="entr" presetSubtype="0" fill="hold" nodeType="withEffect">
                                  <p:stCondLst>
                                    <p:cond delay="0"/>
                                  </p:stCondLst>
                                  <p:childTnLst>
                                    <p:set>
                                      <p:cBhvr>
                                        <p:cTn id="60" dur="1" fill="hold">
                                          <p:stCondLst>
                                            <p:cond delay="0"/>
                                          </p:stCondLst>
                                        </p:cTn>
                                        <p:tgtEl>
                                          <p:spTgt spid="46"/>
                                        </p:tgtEl>
                                        <p:attrNameLst>
                                          <p:attrName>style.visibility</p:attrName>
                                        </p:attrNameLst>
                                      </p:cBhvr>
                                      <p:to>
                                        <p:strVal val="visible"/>
                                      </p:to>
                                    </p:set>
                                    <p:animEffect transition="in" filter="fade">
                                      <p:cBhvr>
                                        <p:cTn id="61" dur="1000"/>
                                        <p:tgtEl>
                                          <p:spTgt spid="46"/>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44"/>
                                        </p:tgtEl>
                                        <p:attrNameLst>
                                          <p:attrName>style.visibility</p:attrName>
                                        </p:attrNameLst>
                                      </p:cBhvr>
                                      <p:to>
                                        <p:strVal val="visible"/>
                                      </p:to>
                                    </p:set>
                                    <p:animEffect transition="in" filter="fade">
                                      <p:cBhvr>
                                        <p:cTn id="64" dur="1000"/>
                                        <p:tgtEl>
                                          <p:spTgt spid="44"/>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animEffect transition="in" filter="fade">
                                      <p:cBhvr>
                                        <p:cTn id="69" dur="500"/>
                                        <p:tgtEl>
                                          <p:spTgt spid="36"/>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fade">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fade">
                                      <p:cBhvr>
                                        <p:cTn id="77" dur="1000"/>
                                        <p:tgtEl>
                                          <p:spTgt spid="37"/>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7"/>
                                        </p:tgtEl>
                                        <p:attrNameLst>
                                          <p:attrName>style.visibility</p:attrName>
                                        </p:attrNameLst>
                                      </p:cBhvr>
                                      <p:to>
                                        <p:strVal val="visible"/>
                                      </p:to>
                                    </p:set>
                                    <p:animEffect transition="in" filter="fade">
                                      <p:cBhvr>
                                        <p:cTn id="82" dur="1000"/>
                                        <p:tgtEl>
                                          <p:spTgt spid="7"/>
                                        </p:tgtEl>
                                      </p:cBhvr>
                                    </p:animEffect>
                                    <p:anim calcmode="lin" valueType="num">
                                      <p:cBhvr>
                                        <p:cTn id="83" dur="1000" fill="hold"/>
                                        <p:tgtEl>
                                          <p:spTgt spid="7"/>
                                        </p:tgtEl>
                                        <p:attrNameLst>
                                          <p:attrName>ppt_x</p:attrName>
                                        </p:attrNameLst>
                                      </p:cBhvr>
                                      <p:tavLst>
                                        <p:tav tm="0">
                                          <p:val>
                                            <p:strVal val="#ppt_x"/>
                                          </p:val>
                                        </p:tav>
                                        <p:tav tm="100000">
                                          <p:val>
                                            <p:strVal val="#ppt_x"/>
                                          </p:val>
                                        </p:tav>
                                      </p:tavLst>
                                    </p:anim>
                                    <p:anim calcmode="lin" valueType="num">
                                      <p:cBhvr>
                                        <p:cTn id="8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10" presetClass="entr" presetSubtype="0"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1000"/>
                                        <p:tgtEl>
                                          <p:spTgt spid="38"/>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fade">
                                      <p:cBhvr>
                                        <p:cTn id="92" dur="10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42" presetClass="entr" presetSubtype="0"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fade">
                                      <p:cBhvr>
                                        <p:cTn id="97" dur="1000"/>
                                        <p:tgtEl>
                                          <p:spTgt spid="8"/>
                                        </p:tgtEl>
                                      </p:cBhvr>
                                    </p:animEffect>
                                    <p:anim calcmode="lin" valueType="num">
                                      <p:cBhvr>
                                        <p:cTn id="98" dur="1000" fill="hold"/>
                                        <p:tgtEl>
                                          <p:spTgt spid="8"/>
                                        </p:tgtEl>
                                        <p:attrNameLst>
                                          <p:attrName>ppt_x</p:attrName>
                                        </p:attrNameLst>
                                      </p:cBhvr>
                                      <p:tavLst>
                                        <p:tav tm="0">
                                          <p:val>
                                            <p:strVal val="#ppt_x"/>
                                          </p:val>
                                        </p:tav>
                                        <p:tav tm="100000">
                                          <p:val>
                                            <p:strVal val="#ppt_x"/>
                                          </p:val>
                                        </p:tav>
                                      </p:tavLst>
                                    </p:anim>
                                    <p:anim calcmode="lin" valueType="num">
                                      <p:cBhvr>
                                        <p:cTn id="9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40"/>
                                        </p:tgtEl>
                                        <p:attrNameLst>
                                          <p:attrName>style.visibility</p:attrName>
                                        </p:attrNameLst>
                                      </p:cBhvr>
                                      <p:to>
                                        <p:strVal val="visible"/>
                                      </p:to>
                                    </p:set>
                                    <p:animEffect transition="in" filter="fade">
                                      <p:cBhvr>
                                        <p:cTn id="104" dur="1000"/>
                                        <p:tgtEl>
                                          <p:spTgt spid="40"/>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41"/>
                                        </p:tgtEl>
                                        <p:attrNameLst>
                                          <p:attrName>style.visibility</p:attrName>
                                        </p:attrNameLst>
                                      </p:cBhvr>
                                      <p:to>
                                        <p:strVal val="visible"/>
                                      </p:to>
                                    </p:set>
                                    <p:animEffect transition="in" filter="fade">
                                      <p:cBhvr>
                                        <p:cTn id="107" dur="1000"/>
                                        <p:tgtEl>
                                          <p:spTgt spid="41"/>
                                        </p:tgtEl>
                                      </p:cBhvr>
                                    </p:animEffect>
                                  </p:childTnLst>
                                </p:cTn>
                              </p:par>
                            </p:childTnLst>
                          </p:cTn>
                        </p:par>
                      </p:childTnLst>
                    </p:cTn>
                  </p:par>
                  <p:par>
                    <p:cTn id="108" fill="hold">
                      <p:stCondLst>
                        <p:cond delay="indefinite"/>
                      </p:stCondLst>
                      <p:childTnLst>
                        <p:par>
                          <p:cTn id="109" fill="hold">
                            <p:stCondLst>
                              <p:cond delay="0"/>
                            </p:stCondLst>
                            <p:childTnLst>
                              <p:par>
                                <p:cTn id="110" presetID="42" presetClass="entr" presetSubtype="0" fill="hold" grpId="0" nodeType="clickEffect">
                                  <p:stCondLst>
                                    <p:cond delay="0"/>
                                  </p:stCondLst>
                                  <p:childTnLst>
                                    <p:set>
                                      <p:cBhvr>
                                        <p:cTn id="111" dur="1" fill="hold">
                                          <p:stCondLst>
                                            <p:cond delay="0"/>
                                          </p:stCondLst>
                                        </p:cTn>
                                        <p:tgtEl>
                                          <p:spTgt spid="9"/>
                                        </p:tgtEl>
                                        <p:attrNameLst>
                                          <p:attrName>style.visibility</p:attrName>
                                        </p:attrNameLst>
                                      </p:cBhvr>
                                      <p:to>
                                        <p:strVal val="visible"/>
                                      </p:to>
                                    </p:set>
                                    <p:animEffect transition="in" filter="fade">
                                      <p:cBhvr>
                                        <p:cTn id="112" dur="1000"/>
                                        <p:tgtEl>
                                          <p:spTgt spid="9"/>
                                        </p:tgtEl>
                                      </p:cBhvr>
                                    </p:animEffect>
                                    <p:anim calcmode="lin" valueType="num">
                                      <p:cBhvr>
                                        <p:cTn id="113" dur="1000" fill="hold"/>
                                        <p:tgtEl>
                                          <p:spTgt spid="9"/>
                                        </p:tgtEl>
                                        <p:attrNameLst>
                                          <p:attrName>ppt_x</p:attrName>
                                        </p:attrNameLst>
                                      </p:cBhvr>
                                      <p:tavLst>
                                        <p:tav tm="0">
                                          <p:val>
                                            <p:strVal val="#ppt_x"/>
                                          </p:val>
                                        </p:tav>
                                        <p:tav tm="100000">
                                          <p:val>
                                            <p:strVal val="#ppt_x"/>
                                          </p:val>
                                        </p:tav>
                                      </p:tavLst>
                                    </p:anim>
                                    <p:anim calcmode="lin" valueType="num">
                                      <p:cBhvr>
                                        <p:cTn id="1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43"/>
                                        </p:tgtEl>
                                        <p:attrNameLst>
                                          <p:attrName>style.visibility</p:attrName>
                                        </p:attrNameLst>
                                      </p:cBhvr>
                                      <p:to>
                                        <p:strVal val="visible"/>
                                      </p:to>
                                    </p:set>
                                    <p:animEffect transition="in" filter="fade">
                                      <p:cBhvr>
                                        <p:cTn id="119" dur="1000"/>
                                        <p:tgtEl>
                                          <p:spTgt spid="43"/>
                                        </p:tgtEl>
                                      </p:cBhvr>
                                    </p:animEffect>
                                  </p:childTnLst>
                                </p:cTn>
                              </p:par>
                              <p:par>
                                <p:cTn id="120" presetID="10" presetClass="entr" presetSubtype="0" fill="hold" nodeType="withEffect">
                                  <p:stCondLst>
                                    <p:cond delay="0"/>
                                  </p:stCondLst>
                                  <p:childTnLst>
                                    <p:set>
                                      <p:cBhvr>
                                        <p:cTn id="121" dur="1" fill="hold">
                                          <p:stCondLst>
                                            <p:cond delay="0"/>
                                          </p:stCondLst>
                                        </p:cTn>
                                        <p:tgtEl>
                                          <p:spTgt spid="45"/>
                                        </p:tgtEl>
                                        <p:attrNameLst>
                                          <p:attrName>style.visibility</p:attrName>
                                        </p:attrNameLst>
                                      </p:cBhvr>
                                      <p:to>
                                        <p:strVal val="visible"/>
                                      </p:to>
                                    </p:set>
                                    <p:animEffect transition="in" filter="fade">
                                      <p:cBhvr>
                                        <p:cTn id="122" dur="1000"/>
                                        <p:tgtEl>
                                          <p:spTgt spid="45"/>
                                        </p:tgtEl>
                                      </p:cBhvr>
                                    </p:animEffect>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10"/>
                                        </p:tgtEl>
                                        <p:attrNameLst>
                                          <p:attrName>style.visibility</p:attrName>
                                        </p:attrNameLst>
                                      </p:cBhvr>
                                      <p:to>
                                        <p:strVal val="visible"/>
                                      </p:to>
                                    </p:set>
                                    <p:animEffect transition="in" filter="fade">
                                      <p:cBhvr>
                                        <p:cTn id="127" dur="1000"/>
                                        <p:tgtEl>
                                          <p:spTgt spid="10"/>
                                        </p:tgtEl>
                                      </p:cBhvr>
                                    </p:animEffect>
                                    <p:anim calcmode="lin" valueType="num">
                                      <p:cBhvr>
                                        <p:cTn id="128" dur="1000" fill="hold"/>
                                        <p:tgtEl>
                                          <p:spTgt spid="10"/>
                                        </p:tgtEl>
                                        <p:attrNameLst>
                                          <p:attrName>ppt_x</p:attrName>
                                        </p:attrNameLst>
                                      </p:cBhvr>
                                      <p:tavLst>
                                        <p:tav tm="0">
                                          <p:val>
                                            <p:strVal val="#ppt_x"/>
                                          </p:val>
                                        </p:tav>
                                        <p:tav tm="100000">
                                          <p:val>
                                            <p:strVal val="#ppt_x"/>
                                          </p:val>
                                        </p:tav>
                                      </p:tavLst>
                                    </p:anim>
                                    <p:anim calcmode="lin" valueType="num">
                                      <p:cBhvr>
                                        <p:cTn id="12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30" fill="hold">
                      <p:stCondLst>
                        <p:cond delay="indefinite"/>
                      </p:stCondLst>
                      <p:childTnLst>
                        <p:par>
                          <p:cTn id="131" fill="hold">
                            <p:stCondLst>
                              <p:cond delay="0"/>
                            </p:stCondLst>
                            <p:childTnLst>
                              <p:par>
                                <p:cTn id="132" presetID="10" presetClass="entr" presetSubtype="0" fill="hold" nodeType="clickEffect">
                                  <p:stCondLst>
                                    <p:cond delay="0"/>
                                  </p:stCondLst>
                                  <p:childTnLst>
                                    <p:set>
                                      <p:cBhvr>
                                        <p:cTn id="133" dur="1" fill="hold">
                                          <p:stCondLst>
                                            <p:cond delay="0"/>
                                          </p:stCondLst>
                                        </p:cTn>
                                        <p:tgtEl>
                                          <p:spTgt spid="21"/>
                                        </p:tgtEl>
                                        <p:attrNameLst>
                                          <p:attrName>style.visibility</p:attrName>
                                        </p:attrNameLst>
                                      </p:cBhvr>
                                      <p:to>
                                        <p:strVal val="visible"/>
                                      </p:to>
                                    </p:set>
                                    <p:animEffect transition="in" filter="fade">
                                      <p:cBhvr>
                                        <p:cTn id="134" dur="1000"/>
                                        <p:tgtEl>
                                          <p:spTgt spid="21"/>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13"/>
                                        </p:tgtEl>
                                        <p:attrNameLst>
                                          <p:attrName>style.visibility</p:attrName>
                                        </p:attrNameLst>
                                      </p:cBhvr>
                                      <p:to>
                                        <p:strVal val="visible"/>
                                      </p:to>
                                    </p:set>
                                    <p:animEffect transition="in" filter="fade">
                                      <p:cBhvr>
                                        <p:cTn id="137" dur="1000"/>
                                        <p:tgtEl>
                                          <p:spTgt spid="13"/>
                                        </p:tgtEl>
                                      </p:cBhvr>
                                    </p:animEffect>
                                  </p:childTnLst>
                                </p:cTn>
                              </p:par>
                              <p:par>
                                <p:cTn id="138" presetID="10" presetClass="entr" presetSubtype="0" fill="hold"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fade">
                                      <p:cBhvr>
                                        <p:cTn id="140" dur="10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42" presetClass="entr" presetSubtype="0" fill="hold" grpId="0" nodeType="clickEffect">
                                  <p:stCondLst>
                                    <p:cond delay="0"/>
                                  </p:stCondLst>
                                  <p:childTnLst>
                                    <p:set>
                                      <p:cBhvr>
                                        <p:cTn id="144" dur="1" fill="hold">
                                          <p:stCondLst>
                                            <p:cond delay="0"/>
                                          </p:stCondLst>
                                        </p:cTn>
                                        <p:tgtEl>
                                          <p:spTgt spid="14"/>
                                        </p:tgtEl>
                                        <p:attrNameLst>
                                          <p:attrName>style.visibility</p:attrName>
                                        </p:attrNameLst>
                                      </p:cBhvr>
                                      <p:to>
                                        <p:strVal val="visible"/>
                                      </p:to>
                                    </p:set>
                                    <p:animEffect transition="in" filter="fade">
                                      <p:cBhvr>
                                        <p:cTn id="145" dur="1000"/>
                                        <p:tgtEl>
                                          <p:spTgt spid="14"/>
                                        </p:tgtEl>
                                      </p:cBhvr>
                                    </p:animEffect>
                                    <p:anim calcmode="lin" valueType="num">
                                      <p:cBhvr>
                                        <p:cTn id="146" dur="1000" fill="hold"/>
                                        <p:tgtEl>
                                          <p:spTgt spid="14"/>
                                        </p:tgtEl>
                                        <p:attrNameLst>
                                          <p:attrName>ppt_x</p:attrName>
                                        </p:attrNameLst>
                                      </p:cBhvr>
                                      <p:tavLst>
                                        <p:tav tm="0">
                                          <p:val>
                                            <p:strVal val="#ppt_x"/>
                                          </p:val>
                                        </p:tav>
                                        <p:tav tm="100000">
                                          <p:val>
                                            <p:strVal val="#ppt_x"/>
                                          </p:val>
                                        </p:tav>
                                      </p:tavLst>
                                    </p:anim>
                                    <p:anim calcmode="lin" valueType="num">
                                      <p:cBhvr>
                                        <p:cTn id="14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7" grpId="0" animBg="1"/>
      <p:bldP spid="8" grpId="0" animBg="1"/>
      <p:bldP spid="9" grpId="0" animBg="1"/>
      <p:bldP spid="10" grpId="0" animBg="1"/>
      <p:bldP spid="11" grpId="0"/>
      <p:bldP spid="12" grpId="0"/>
      <p:bldP spid="13" grpId="0" animBg="1"/>
      <p:bldP spid="14" grpId="0" animBg="1"/>
      <p:bldP spid="15" grpId="0"/>
      <p:bldP spid="16" grpId="0"/>
      <p:bldP spid="29" grpId="0" animBg="1"/>
      <p:bldP spid="30" grpId="0" animBg="1"/>
      <p:bldP spid="31" grpId="0" animBg="1"/>
      <p:bldP spid="32" grpId="0" animBg="1"/>
      <p:bldP spid="33" grpId="0" animBg="1"/>
      <p:bldP spid="34" grpId="0" animBg="1"/>
      <p:bldP spid="35" grpId="0" animBg="1"/>
      <p:bldP spid="36" grpId="0" animBg="1"/>
      <p:bldP spid="37" grpId="0" animBg="1"/>
      <p:bldP spid="39" grpId="0" animBg="1"/>
      <p:bldP spid="40" grpId="0" animBg="1"/>
      <p:bldP spid="41" grpId="0" animBg="1"/>
      <p:bldP spid="43" grpId="0" animBg="1"/>
      <p:bldP spid="19" grpId="0" animBg="1"/>
      <p:bldP spid="4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110000"/>
              </a:lnSpc>
              <a:buNone/>
            </a:pPr>
            <a:r>
              <a:rPr lang="en-GB" dirty="0"/>
              <a:t>[A] Lab: Na, K, Creatinine, BUN, TSH, stool </a:t>
            </a:r>
            <a:r>
              <a:rPr lang="en-GB" dirty="0" smtClean="0"/>
              <a:t>analysis.</a:t>
            </a:r>
            <a:endParaRPr lang="en-GB" dirty="0"/>
          </a:p>
          <a:p>
            <a:pPr>
              <a:lnSpc>
                <a:spcPct val="110000"/>
              </a:lnSpc>
              <a:buNone/>
            </a:pPr>
            <a:r>
              <a:rPr lang="en-GB" dirty="0"/>
              <a:t>[B] </a:t>
            </a:r>
            <a:r>
              <a:rPr lang="en-GB" dirty="0" smtClean="0"/>
              <a:t>Esophagogastroduodenoscopy.</a:t>
            </a:r>
            <a:endParaRPr lang="en-GB" dirty="0"/>
          </a:p>
          <a:p>
            <a:pPr>
              <a:lnSpc>
                <a:spcPct val="110000"/>
              </a:lnSpc>
              <a:buNone/>
            </a:pPr>
            <a:r>
              <a:rPr lang="en-GB" dirty="0"/>
              <a:t>[C] Enterography, CT abdomen - head CT or magnetic resonance </a:t>
            </a:r>
            <a:r>
              <a:rPr lang="en-GB" dirty="0" smtClean="0"/>
              <a:t>imaging.</a:t>
            </a:r>
            <a:endParaRPr lang="en-GB" dirty="0"/>
          </a:p>
          <a:p>
            <a:pPr>
              <a:lnSpc>
                <a:spcPct val="110000"/>
              </a:lnSpc>
              <a:buNone/>
            </a:pPr>
            <a:r>
              <a:rPr lang="en-GB" dirty="0"/>
              <a:t>[D] GI motility </a:t>
            </a:r>
            <a:r>
              <a:rPr lang="en-GB" dirty="0" smtClean="0"/>
              <a:t>studies.</a:t>
            </a:r>
            <a:r>
              <a:rPr lang="en-GB" dirty="0"/>
              <a:t>		</a:t>
            </a:r>
          </a:p>
          <a:p>
            <a:pPr>
              <a:lnSpc>
                <a:spcPct val="110000"/>
              </a:lnSpc>
              <a:buNone/>
            </a:pPr>
            <a:r>
              <a:rPr lang="en-GB" dirty="0"/>
              <a:t>[F] </a:t>
            </a:r>
            <a:r>
              <a:rPr lang="en-GB" dirty="0" smtClean="0"/>
              <a:t>EEG.</a:t>
            </a:r>
            <a:endParaRPr lang="en-GB" dirty="0"/>
          </a:p>
          <a:p>
            <a:pPr>
              <a:lnSpc>
                <a:spcPct val="110000"/>
              </a:lnSpc>
              <a:buNone/>
            </a:pPr>
            <a:endParaRPr lang="en-GB" dirty="0"/>
          </a:p>
        </p:txBody>
      </p:sp>
      <p:sp>
        <p:nvSpPr>
          <p:cNvPr id="3" name="Title 2"/>
          <p:cNvSpPr>
            <a:spLocks noGrp="1"/>
          </p:cNvSpPr>
          <p:nvPr>
            <p:ph type="title"/>
          </p:nvPr>
        </p:nvSpPr>
        <p:spPr/>
        <p:txBody>
          <a:bodyPr/>
          <a:lstStyle/>
          <a:p>
            <a:r>
              <a:rPr lang="en-GB" dirty="0"/>
              <a:t>Investigations of Chronic vomiting</a:t>
            </a:r>
          </a:p>
        </p:txBody>
      </p:sp>
      <p:sp>
        <p:nvSpPr>
          <p:cNvPr id="4" name="Date Placeholder 3">
            <a:extLst>
              <a:ext uri="{FF2B5EF4-FFF2-40B4-BE49-F238E27FC236}">
                <a16:creationId xmlns="" xmlns:a16="http://schemas.microsoft.com/office/drawing/2014/main" id="{7846FAD6-0AD3-4CF4-9056-B6F20FA5DA87}"/>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93A41FAD-630E-47D3-9650-3BC97B41711B}"/>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8F45FD5C-DD28-49C0-A04C-ED0862803119}"/>
              </a:ext>
            </a:extLst>
          </p:cNvPr>
          <p:cNvSpPr>
            <a:spLocks noGrp="1"/>
          </p:cNvSpPr>
          <p:nvPr>
            <p:ph type="sldNum" sz="quarter" idx="12"/>
          </p:nvPr>
        </p:nvSpPr>
        <p:spPr/>
        <p:txBody>
          <a:bodyPr/>
          <a:lstStyle/>
          <a:p>
            <a:fld id="{3D0A3EC9-E8BA-4062-809F-C0D16F9877FA}" type="slidenum">
              <a:rPr lang="en-US" smtClean="0"/>
              <a:pPr/>
              <a:t>28</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457200" y="274638"/>
            <a:ext cx="7258050" cy="1143000"/>
          </a:xfrm>
        </p:spPr>
        <p:txBody>
          <a:bodyPr/>
          <a:lstStyle/>
          <a:p>
            <a:pPr eaLnBrk="1" hangingPunct="1"/>
            <a:r>
              <a:rPr lang="en-GB" altLang="en-US" dirty="0"/>
              <a:t>Complication of vomiting</a:t>
            </a:r>
          </a:p>
        </p:txBody>
      </p:sp>
      <p:sp>
        <p:nvSpPr>
          <p:cNvPr id="2" name="Rectangle 1"/>
          <p:cNvSpPr/>
          <p:nvPr/>
        </p:nvSpPr>
        <p:spPr>
          <a:xfrm>
            <a:off x="533400" y="1676400"/>
            <a:ext cx="8229600" cy="3194721"/>
          </a:xfrm>
          <a:prstGeom prst="rect">
            <a:avLst/>
          </a:prstGeom>
        </p:spPr>
        <p:txBody>
          <a:bodyPr wrap="square">
            <a:spAutoFit/>
          </a:bodyPr>
          <a:lstStyle/>
          <a:p>
            <a:pPr marL="285750" indent="-285750">
              <a:lnSpc>
                <a:spcPct val="120000"/>
              </a:lnSpc>
              <a:buFont typeface="Arial" pitchFamily="34" charset="0"/>
              <a:buChar char="•"/>
            </a:pPr>
            <a:r>
              <a:rPr lang="en-US" sz="2800" b="1" dirty="0"/>
              <a:t>Aspiration</a:t>
            </a:r>
            <a:r>
              <a:rPr lang="en-US" sz="2800" dirty="0"/>
              <a:t> of the vomitus into the air passage and </a:t>
            </a:r>
            <a:r>
              <a:rPr lang="en-US" sz="2800" dirty="0" smtClean="0"/>
              <a:t>lungs.</a:t>
            </a:r>
            <a:endParaRPr lang="en-US" sz="2800" dirty="0"/>
          </a:p>
          <a:p>
            <a:pPr marL="285750" indent="-285750">
              <a:lnSpc>
                <a:spcPct val="120000"/>
              </a:lnSpc>
              <a:buFont typeface="Arial" pitchFamily="34" charset="0"/>
              <a:buChar char="•"/>
            </a:pPr>
            <a:r>
              <a:rPr lang="en-US" sz="2800" b="1" dirty="0"/>
              <a:t>Electrolyte and water </a:t>
            </a:r>
            <a:r>
              <a:rPr lang="en-US" sz="2800" b="1" dirty="0" smtClean="0"/>
              <a:t>loss</a:t>
            </a:r>
            <a:r>
              <a:rPr lang="en-US" sz="2800" dirty="0" smtClean="0"/>
              <a:t>.</a:t>
            </a:r>
            <a:endParaRPr lang="en-US" sz="2800" dirty="0"/>
          </a:p>
          <a:p>
            <a:pPr marL="285750" indent="-285750">
              <a:lnSpc>
                <a:spcPct val="120000"/>
              </a:lnSpc>
              <a:buFont typeface="Arial" pitchFamily="34" charset="0"/>
              <a:buChar char="•"/>
            </a:pPr>
            <a:r>
              <a:rPr lang="en-US" sz="2800" b="1" dirty="0"/>
              <a:t>Metabolic </a:t>
            </a:r>
            <a:r>
              <a:rPr lang="en-US" sz="2800" b="1" dirty="0" smtClean="0"/>
              <a:t>Alkalosis</a:t>
            </a:r>
            <a:r>
              <a:rPr lang="en-US" sz="2800" dirty="0" smtClean="0"/>
              <a:t>.</a:t>
            </a:r>
            <a:endParaRPr lang="en-US" sz="2800" dirty="0"/>
          </a:p>
          <a:p>
            <a:pPr marL="285750" indent="-285750">
              <a:lnSpc>
                <a:spcPct val="120000"/>
              </a:lnSpc>
              <a:buFont typeface="Arial" pitchFamily="34" charset="0"/>
              <a:buChar char="•"/>
            </a:pPr>
            <a:r>
              <a:rPr lang="en-US" sz="2800" dirty="0"/>
              <a:t>Damage to the enamel of the </a:t>
            </a:r>
            <a:r>
              <a:rPr lang="en-US" sz="2800" dirty="0" smtClean="0"/>
              <a:t>teeth.</a:t>
            </a:r>
            <a:endParaRPr lang="en-US" sz="2800" dirty="0"/>
          </a:p>
          <a:p>
            <a:pPr marL="285750" indent="-285750">
              <a:lnSpc>
                <a:spcPct val="120000"/>
              </a:lnSpc>
              <a:buFont typeface="Arial" pitchFamily="34" charset="0"/>
              <a:buChar char="•"/>
            </a:pPr>
            <a:r>
              <a:rPr lang="en-US" sz="2800" dirty="0"/>
              <a:t>Tear of the esophageal </a:t>
            </a:r>
            <a:r>
              <a:rPr lang="en-US" sz="2800" dirty="0" smtClean="0"/>
              <a:t>mucosa.</a:t>
            </a:r>
            <a:endParaRPr lang="ar-EG" sz="2800" dirty="0"/>
          </a:p>
        </p:txBody>
      </p:sp>
      <p:sp>
        <p:nvSpPr>
          <p:cNvPr id="3" name="Date Placeholder 2">
            <a:extLst>
              <a:ext uri="{FF2B5EF4-FFF2-40B4-BE49-F238E27FC236}">
                <a16:creationId xmlns="" xmlns:a16="http://schemas.microsoft.com/office/drawing/2014/main" id="{2799133D-7B89-4A68-A448-78782895E7F2}"/>
              </a:ext>
            </a:extLst>
          </p:cNvPr>
          <p:cNvSpPr>
            <a:spLocks noGrp="1"/>
          </p:cNvSpPr>
          <p:nvPr>
            <p:ph type="dt" sz="half" idx="10"/>
          </p:nvPr>
        </p:nvSpPr>
        <p:spPr/>
        <p:txBody>
          <a:bodyPr/>
          <a:lstStyle/>
          <a:p>
            <a:r>
              <a:rPr lang="en-US"/>
              <a:t>6/3/2020</a:t>
            </a:r>
          </a:p>
        </p:txBody>
      </p:sp>
      <p:sp>
        <p:nvSpPr>
          <p:cNvPr id="4" name="Footer Placeholder 3">
            <a:extLst>
              <a:ext uri="{FF2B5EF4-FFF2-40B4-BE49-F238E27FC236}">
                <a16:creationId xmlns="" xmlns:a16="http://schemas.microsoft.com/office/drawing/2014/main" id="{46F89D4B-176D-4AE3-9674-CA580463C0BE}"/>
              </a:ext>
            </a:extLst>
          </p:cNvPr>
          <p:cNvSpPr>
            <a:spLocks noGrp="1"/>
          </p:cNvSpPr>
          <p:nvPr>
            <p:ph type="ftr" sz="quarter" idx="11"/>
          </p:nvPr>
        </p:nvSpPr>
        <p:spPr/>
        <p:txBody>
          <a:bodyPr/>
          <a:lstStyle/>
          <a:p>
            <a:r>
              <a:rPr lang="en-US"/>
              <a:t>Internal Medicine Department</a:t>
            </a:r>
          </a:p>
        </p:txBody>
      </p:sp>
      <p:sp>
        <p:nvSpPr>
          <p:cNvPr id="5" name="Slide Number Placeholder 4">
            <a:extLst>
              <a:ext uri="{FF2B5EF4-FFF2-40B4-BE49-F238E27FC236}">
                <a16:creationId xmlns="" xmlns:a16="http://schemas.microsoft.com/office/drawing/2014/main" id="{C0F80015-839F-4528-8E69-C7F3469EC6B1}"/>
              </a:ext>
            </a:extLst>
          </p:cNvPr>
          <p:cNvSpPr>
            <a:spLocks noGrp="1"/>
          </p:cNvSpPr>
          <p:nvPr>
            <p:ph type="sldNum" sz="quarter" idx="12"/>
          </p:nvPr>
        </p:nvSpPr>
        <p:spPr/>
        <p:txBody>
          <a:bodyPr/>
          <a:lstStyle/>
          <a:p>
            <a:fld id="{3D0A3EC9-E8BA-4062-809F-C0D16F9877FA}" type="slidenum">
              <a:rPr lang="en-US" smtClean="0"/>
              <a:pPr/>
              <a:t>29</a:t>
            </a:fld>
            <a:endParaRPr lang="en-US"/>
          </a:p>
        </p:txBody>
      </p:sp>
    </p:spTree>
    <p:extLst>
      <p:ext uri="{BB962C8B-B14F-4D97-AF65-F5344CB8AC3E}">
        <p14:creationId xmlns:p14="http://schemas.microsoft.com/office/powerpoint/2010/main" val="3350015223"/>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800600"/>
          </a:xfrm>
        </p:spPr>
        <p:txBody>
          <a:bodyPr anchor="t">
            <a:noAutofit/>
          </a:bodyPr>
          <a:lstStyle/>
          <a:p>
            <a:pPr marL="0" indent="0">
              <a:lnSpc>
                <a:spcPct val="110000"/>
              </a:lnSpc>
              <a:buFont typeface="Wingdings" pitchFamily="2" charset="2"/>
              <a:buNone/>
              <a:defRPr/>
            </a:pPr>
            <a:r>
              <a:rPr lang="en-US" b="1" dirty="0">
                <a:solidFill>
                  <a:srgbClr val="C00000"/>
                </a:solidFill>
              </a:rPr>
              <a:t>By the end of this lecture the student will be able to:</a:t>
            </a:r>
            <a:endParaRPr lang="en-GB" dirty="0"/>
          </a:p>
          <a:p>
            <a:pPr algn="just">
              <a:lnSpc>
                <a:spcPct val="110000"/>
              </a:lnSpc>
            </a:pPr>
            <a:r>
              <a:rPr lang="en-GB" dirty="0"/>
              <a:t>Define different gastrointestinal symptoms.</a:t>
            </a:r>
          </a:p>
          <a:p>
            <a:pPr algn="just">
              <a:lnSpc>
                <a:spcPct val="110000"/>
              </a:lnSpc>
            </a:pPr>
            <a:r>
              <a:rPr lang="en-GB" dirty="0"/>
              <a:t>List the differential diagnosis of different gastrointestinal symptoms.</a:t>
            </a:r>
          </a:p>
          <a:p>
            <a:pPr algn="just">
              <a:lnSpc>
                <a:spcPct val="110000"/>
              </a:lnSpc>
            </a:pPr>
            <a:r>
              <a:rPr lang="en-GB" dirty="0"/>
              <a:t>Identify alarm features of gastrointestinal symptoms.</a:t>
            </a:r>
          </a:p>
          <a:p>
            <a:pPr algn="just">
              <a:lnSpc>
                <a:spcPct val="110000"/>
              </a:lnSpc>
            </a:pPr>
            <a:r>
              <a:rPr lang="en-GB" dirty="0"/>
              <a:t>Apply scientific approach based on patient clinical data &amp; investigations that help reach specific diagnosis of different gastrointestinal </a:t>
            </a:r>
            <a:r>
              <a:rPr lang="en-GB" dirty="0" smtClean="0"/>
              <a:t>symptoms.</a:t>
            </a:r>
            <a:endParaRPr lang="en-GB" dirty="0"/>
          </a:p>
          <a:p>
            <a:pPr algn="just">
              <a:lnSpc>
                <a:spcPct val="110000"/>
              </a:lnSpc>
            </a:pPr>
            <a:endParaRPr lang="en-GB" dirty="0"/>
          </a:p>
          <a:p>
            <a:pPr algn="just">
              <a:lnSpc>
                <a:spcPct val="110000"/>
              </a:lnSpc>
            </a:pPr>
            <a:endParaRPr lang="en-GB" dirty="0"/>
          </a:p>
        </p:txBody>
      </p:sp>
      <p:sp>
        <p:nvSpPr>
          <p:cNvPr id="9219" name="Title 2"/>
          <p:cNvSpPr>
            <a:spLocks noGrp="1"/>
          </p:cNvSpPr>
          <p:nvPr>
            <p:ph type="title"/>
          </p:nvPr>
        </p:nvSpPr>
        <p:spPr>
          <a:xfrm>
            <a:off x="460375" y="227013"/>
            <a:ext cx="7258050" cy="1143000"/>
          </a:xfrm>
        </p:spPr>
        <p:txBody>
          <a:bodyPr/>
          <a:lstStyle/>
          <a:p>
            <a:r>
              <a:rPr lang="en-US" altLang="en-US" sz="3600" b="1"/>
              <a:t>Intended Learning Outcomes (ILOs)</a:t>
            </a:r>
          </a:p>
        </p:txBody>
      </p:sp>
      <p:sp>
        <p:nvSpPr>
          <p:cNvPr id="3" name="Date Placeholder 2">
            <a:extLst>
              <a:ext uri="{FF2B5EF4-FFF2-40B4-BE49-F238E27FC236}">
                <a16:creationId xmlns="" xmlns:a16="http://schemas.microsoft.com/office/drawing/2014/main" id="{F197D980-6222-43E9-9870-C29BED526819}"/>
              </a:ext>
            </a:extLst>
          </p:cNvPr>
          <p:cNvSpPr>
            <a:spLocks noGrp="1"/>
          </p:cNvSpPr>
          <p:nvPr>
            <p:ph type="dt" sz="half" idx="10"/>
          </p:nvPr>
        </p:nvSpPr>
        <p:spPr/>
        <p:txBody>
          <a:bodyPr/>
          <a:lstStyle/>
          <a:p>
            <a:r>
              <a:rPr lang="en-US"/>
              <a:t>6/3/2020</a:t>
            </a:r>
          </a:p>
        </p:txBody>
      </p:sp>
      <p:sp>
        <p:nvSpPr>
          <p:cNvPr id="4" name="Footer Placeholder 3">
            <a:extLst>
              <a:ext uri="{FF2B5EF4-FFF2-40B4-BE49-F238E27FC236}">
                <a16:creationId xmlns="" xmlns:a16="http://schemas.microsoft.com/office/drawing/2014/main" id="{41855A8B-D387-4790-B935-2D771E673962}"/>
              </a:ext>
            </a:extLst>
          </p:cNvPr>
          <p:cNvSpPr>
            <a:spLocks noGrp="1"/>
          </p:cNvSpPr>
          <p:nvPr>
            <p:ph type="ftr" sz="quarter" idx="11"/>
          </p:nvPr>
        </p:nvSpPr>
        <p:spPr/>
        <p:txBody>
          <a:bodyPr/>
          <a:lstStyle/>
          <a:p>
            <a:r>
              <a:rPr lang="en-US"/>
              <a:t>Internal Medicine Department</a:t>
            </a:r>
          </a:p>
        </p:txBody>
      </p:sp>
      <p:sp>
        <p:nvSpPr>
          <p:cNvPr id="5" name="Slide Number Placeholder 4">
            <a:extLst>
              <a:ext uri="{FF2B5EF4-FFF2-40B4-BE49-F238E27FC236}">
                <a16:creationId xmlns="" xmlns:a16="http://schemas.microsoft.com/office/drawing/2014/main" id="{A6763208-9B00-467D-8240-38F1DEB1F22C}"/>
              </a:ext>
            </a:extLst>
          </p:cNvPr>
          <p:cNvSpPr>
            <a:spLocks noGrp="1"/>
          </p:cNvSpPr>
          <p:nvPr>
            <p:ph type="sldNum" sz="quarter" idx="12"/>
          </p:nvPr>
        </p:nvSpPr>
        <p:spPr/>
        <p:txBody>
          <a:bodyPr/>
          <a:lstStyle/>
          <a:p>
            <a:fld id="{3D0A3EC9-E8BA-4062-809F-C0D16F9877FA}" type="slidenum">
              <a:rPr lang="en-US" smtClean="0"/>
              <a:pPr/>
              <a:t>3</a:t>
            </a:fld>
            <a:endParaRPr lang="en-US"/>
          </a:p>
        </p:txBody>
      </p:sp>
    </p:spTree>
    <p:extLst>
      <p:ext uri="{BB962C8B-B14F-4D97-AF65-F5344CB8AC3E}">
        <p14:creationId xmlns:p14="http://schemas.microsoft.com/office/powerpoint/2010/main" val="1609416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57200" y="274638"/>
            <a:ext cx="7258050" cy="1143000"/>
          </a:xfrm>
        </p:spPr>
        <p:txBody>
          <a:bodyPr rtlCol="1">
            <a:normAutofit/>
          </a:bodyPr>
          <a:lstStyle/>
          <a:p>
            <a:pPr eaLnBrk="1" fontAlgn="auto" hangingPunct="1">
              <a:spcAft>
                <a:spcPts val="0"/>
              </a:spcAft>
              <a:defRPr/>
            </a:pPr>
            <a:r>
              <a:rPr lang="en-GB" dirty="0"/>
              <a:t>Treatment of Nausea and  Vomiting</a:t>
            </a:r>
          </a:p>
        </p:txBody>
      </p:sp>
      <p:sp>
        <p:nvSpPr>
          <p:cNvPr id="4" name="Content Placeholder 1"/>
          <p:cNvSpPr>
            <a:spLocks noGrp="1"/>
          </p:cNvSpPr>
          <p:nvPr>
            <p:ph idx="1"/>
          </p:nvPr>
        </p:nvSpPr>
        <p:spPr>
          <a:xfrm>
            <a:off x="381000" y="1600200"/>
            <a:ext cx="8382000" cy="5029200"/>
          </a:xfrm>
        </p:spPr>
        <p:txBody>
          <a:bodyPr>
            <a:normAutofit lnSpcReduction="10000"/>
          </a:bodyPr>
          <a:lstStyle/>
          <a:p>
            <a:pPr>
              <a:lnSpc>
                <a:spcPct val="120000"/>
              </a:lnSpc>
            </a:pPr>
            <a:r>
              <a:rPr lang="en-US" dirty="0"/>
              <a:t>Identify and treat the </a:t>
            </a:r>
            <a:r>
              <a:rPr lang="en-US" dirty="0" smtClean="0"/>
              <a:t>cause.</a:t>
            </a:r>
            <a:endParaRPr lang="en-US" dirty="0"/>
          </a:p>
          <a:p>
            <a:pPr>
              <a:lnSpc>
                <a:spcPct val="120000"/>
              </a:lnSpc>
            </a:pPr>
            <a:r>
              <a:rPr lang="en-US" dirty="0"/>
              <a:t>Identify and treat the </a:t>
            </a:r>
            <a:r>
              <a:rPr lang="en-US" dirty="0" smtClean="0"/>
              <a:t>complications.</a:t>
            </a:r>
            <a:endParaRPr lang="en-US" dirty="0"/>
          </a:p>
          <a:p>
            <a:pPr>
              <a:lnSpc>
                <a:spcPct val="120000"/>
              </a:lnSpc>
            </a:pPr>
            <a:r>
              <a:rPr lang="en-US" dirty="0"/>
              <a:t>Preventive measures (As in Chemotherapy</a:t>
            </a:r>
            <a:r>
              <a:rPr lang="en-US" dirty="0" smtClean="0"/>
              <a:t>).</a:t>
            </a:r>
            <a:endParaRPr lang="en-US" dirty="0"/>
          </a:p>
          <a:p>
            <a:pPr>
              <a:lnSpc>
                <a:spcPct val="120000"/>
              </a:lnSpc>
            </a:pPr>
            <a:r>
              <a:rPr lang="en-US" dirty="0"/>
              <a:t>Manage the symptoms: </a:t>
            </a:r>
            <a:r>
              <a:rPr lang="en-US" b="1" dirty="0" smtClean="0"/>
              <a:t>Antiemetics.</a:t>
            </a:r>
            <a:endParaRPr lang="en-US" b="1" dirty="0"/>
          </a:p>
          <a:p>
            <a:pPr>
              <a:lnSpc>
                <a:spcPct val="120000"/>
              </a:lnSpc>
              <a:buFontTx/>
              <a:buChar char="-"/>
            </a:pPr>
            <a:r>
              <a:rPr lang="en-US" dirty="0"/>
              <a:t>Metoclopramide: Extrapyramidal side effect - Diarrhea</a:t>
            </a:r>
          </a:p>
          <a:p>
            <a:pPr>
              <a:lnSpc>
                <a:spcPct val="120000"/>
              </a:lnSpc>
              <a:buFontTx/>
              <a:buChar char="-"/>
            </a:pPr>
            <a:r>
              <a:rPr lang="en-US" dirty="0"/>
              <a:t>Domperidone: Diarrhea - </a:t>
            </a:r>
            <a:r>
              <a:rPr lang="en-GB" dirty="0"/>
              <a:t>Hyperprolactinemia - Prolonged QR </a:t>
            </a:r>
            <a:r>
              <a:rPr lang="en-GB" dirty="0" smtClean="0"/>
              <a:t>interval.</a:t>
            </a:r>
            <a:endParaRPr lang="en-US" dirty="0"/>
          </a:p>
          <a:p>
            <a:pPr>
              <a:lnSpc>
                <a:spcPct val="120000"/>
              </a:lnSpc>
              <a:buFontTx/>
              <a:buChar char="-"/>
            </a:pPr>
            <a:r>
              <a:rPr lang="en-GB" dirty="0"/>
              <a:t>5-HT3 receptor antagonists (e.g. ondansetron): </a:t>
            </a:r>
            <a:r>
              <a:rPr lang="en-GB" dirty="0" smtClean="0"/>
              <a:t>headache.</a:t>
            </a:r>
            <a:endParaRPr lang="en-US" dirty="0"/>
          </a:p>
          <a:p>
            <a:pPr>
              <a:lnSpc>
                <a:spcPct val="120000"/>
              </a:lnSpc>
            </a:pPr>
            <a:endParaRPr lang="ar-EG" dirty="0"/>
          </a:p>
        </p:txBody>
      </p:sp>
      <p:sp>
        <p:nvSpPr>
          <p:cNvPr id="2" name="Date Placeholder 1">
            <a:extLst>
              <a:ext uri="{FF2B5EF4-FFF2-40B4-BE49-F238E27FC236}">
                <a16:creationId xmlns="" xmlns:a16="http://schemas.microsoft.com/office/drawing/2014/main" id="{99F5D558-54F1-4247-AB7E-ED7A7A41F3AB}"/>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9042E5FF-5F3E-443D-8072-776131E13614}"/>
              </a:ext>
            </a:extLst>
          </p:cNvPr>
          <p:cNvSpPr>
            <a:spLocks noGrp="1"/>
          </p:cNvSpPr>
          <p:nvPr>
            <p:ph type="ftr" sz="quarter" idx="11"/>
          </p:nvPr>
        </p:nvSpPr>
        <p:spPr/>
        <p:txBody>
          <a:bodyPr/>
          <a:lstStyle/>
          <a:p>
            <a:r>
              <a:rPr lang="en-US"/>
              <a:t>Internal Medicine Department</a:t>
            </a:r>
          </a:p>
        </p:txBody>
      </p:sp>
      <p:sp>
        <p:nvSpPr>
          <p:cNvPr id="5" name="Slide Number Placeholder 4">
            <a:extLst>
              <a:ext uri="{FF2B5EF4-FFF2-40B4-BE49-F238E27FC236}">
                <a16:creationId xmlns="" xmlns:a16="http://schemas.microsoft.com/office/drawing/2014/main" id="{B38B2875-1ADA-4615-8C60-0CC79AE4584B}"/>
              </a:ext>
            </a:extLst>
          </p:cNvPr>
          <p:cNvSpPr>
            <a:spLocks noGrp="1"/>
          </p:cNvSpPr>
          <p:nvPr>
            <p:ph type="sldNum" sz="quarter" idx="12"/>
          </p:nvPr>
        </p:nvSpPr>
        <p:spPr/>
        <p:txBody>
          <a:bodyPr/>
          <a:lstStyle/>
          <a:p>
            <a:fld id="{3D0A3EC9-E8BA-4062-809F-C0D16F9877FA}" type="slidenum">
              <a:rPr lang="en-US" smtClean="0"/>
              <a:pPr/>
              <a:t>30</a:t>
            </a:fld>
            <a:endParaRPr lang="en-US"/>
          </a:p>
        </p:txBody>
      </p:sp>
    </p:spTree>
    <p:custDataLst>
      <p:tags r:id="rId1"/>
    </p:custDataLst>
    <p:extLst>
      <p:ext uri="{BB962C8B-B14F-4D97-AF65-F5344CB8AC3E}">
        <p14:creationId xmlns:p14="http://schemas.microsoft.com/office/powerpoint/2010/main" val="80285583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3" end="3"/>
                                            </p:txEl>
                                          </p:spTgt>
                                        </p:tgtEl>
                                        <p:attrNameLst>
                                          <p:attrName>style.visibility</p:attrName>
                                        </p:attrNameLst>
                                      </p:cBhvr>
                                      <p:to>
                                        <p:strVal val="visible"/>
                                      </p:to>
                                    </p:set>
                                    <p:animEffect transition="in" filter="fade">
                                      <p:cBhvr>
                                        <p:cTn id="28" dur="1000"/>
                                        <p:tgtEl>
                                          <p:spTgt spid="4">
                                            <p:txEl>
                                              <p:pRg st="3" end="3"/>
                                            </p:txEl>
                                          </p:spTgt>
                                        </p:tgtEl>
                                      </p:cBhvr>
                                    </p:animEffect>
                                    <p:anim calcmode="lin" valueType="num">
                                      <p:cBhvr>
                                        <p:cTn id="2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animEffect transition="in" filter="fade">
                                      <p:cBhvr>
                                        <p:cTn id="35" dur="1000"/>
                                        <p:tgtEl>
                                          <p:spTgt spid="4">
                                            <p:txEl>
                                              <p:pRg st="4" end="4"/>
                                            </p:txEl>
                                          </p:spTgt>
                                        </p:tgtEl>
                                      </p:cBhvr>
                                    </p:animEffect>
                                    <p:anim calcmode="lin" valueType="num">
                                      <p:cBhvr>
                                        <p:cTn id="3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5" end="5"/>
                                            </p:txEl>
                                          </p:spTgt>
                                        </p:tgtEl>
                                        <p:attrNameLst>
                                          <p:attrName>style.visibility</p:attrName>
                                        </p:attrNameLst>
                                      </p:cBhvr>
                                      <p:to>
                                        <p:strVal val="visible"/>
                                      </p:to>
                                    </p:set>
                                    <p:animEffect transition="in" filter="fade">
                                      <p:cBhvr>
                                        <p:cTn id="42" dur="1000"/>
                                        <p:tgtEl>
                                          <p:spTgt spid="4">
                                            <p:txEl>
                                              <p:pRg st="5" end="5"/>
                                            </p:txEl>
                                          </p:spTgt>
                                        </p:tgtEl>
                                      </p:cBhvr>
                                    </p:animEffect>
                                    <p:anim calcmode="lin" valueType="num">
                                      <p:cBhvr>
                                        <p:cTn id="4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animEffect transition="in" filter="fade">
                                      <p:cBhvr>
                                        <p:cTn id="49" dur="1000"/>
                                        <p:tgtEl>
                                          <p:spTgt spid="4">
                                            <p:txEl>
                                              <p:pRg st="6" end="6"/>
                                            </p:txEl>
                                          </p:spTgt>
                                        </p:tgtEl>
                                      </p:cBhvr>
                                    </p:animEffect>
                                    <p:anim calcmode="lin" valueType="num">
                                      <p:cBhvr>
                                        <p:cTn id="50"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38200" y="3442447"/>
            <a:ext cx="7772400" cy="1470025"/>
          </a:xfrm>
        </p:spPr>
        <p:txBody>
          <a:bodyPr/>
          <a:lstStyle/>
          <a:p>
            <a:r>
              <a:rPr lang="en-US" altLang="en-US" dirty="0"/>
              <a:t>Approach to Dyspepsia</a:t>
            </a:r>
            <a:endParaRPr lang="en-US" dirty="0">
              <a:solidFill>
                <a:schemeClr val="accent2"/>
              </a:solidFill>
            </a:endParaRPr>
          </a:p>
        </p:txBody>
      </p:sp>
      <p:sp>
        <p:nvSpPr>
          <p:cNvPr id="2" name="Date Placeholder 1">
            <a:extLst>
              <a:ext uri="{FF2B5EF4-FFF2-40B4-BE49-F238E27FC236}">
                <a16:creationId xmlns="" xmlns:a16="http://schemas.microsoft.com/office/drawing/2014/main" id="{EB5B00CD-3ED4-45D6-8C77-E59BA3166D99}"/>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95F06883-3A72-4C9D-96CD-FAF8B08AA8A8}"/>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EA85F553-7C7A-44F6-BD69-F8AC5B8E0944}"/>
              </a:ext>
            </a:extLst>
          </p:cNvPr>
          <p:cNvSpPr>
            <a:spLocks noGrp="1"/>
          </p:cNvSpPr>
          <p:nvPr>
            <p:ph type="sldNum" sz="quarter" idx="12"/>
          </p:nvPr>
        </p:nvSpPr>
        <p:spPr/>
        <p:txBody>
          <a:bodyPr/>
          <a:lstStyle/>
          <a:p>
            <a:fld id="{3D0A3EC9-E8BA-4062-809F-C0D16F9877FA}" type="slidenum">
              <a:rPr lang="en-US" smtClean="0"/>
              <a:pPr/>
              <a:t>31</a:t>
            </a:fld>
            <a:endParaRPr lang="en-US"/>
          </a:p>
        </p:txBody>
      </p:sp>
    </p:spTree>
    <p:extLst>
      <p:ext uri="{BB962C8B-B14F-4D97-AF65-F5344CB8AC3E}">
        <p14:creationId xmlns:p14="http://schemas.microsoft.com/office/powerpoint/2010/main" val="451433015"/>
      </p:ext>
    </p:extLst>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457200" y="274638"/>
            <a:ext cx="7258050" cy="1143000"/>
          </a:xfrm>
        </p:spPr>
        <p:txBody>
          <a:bodyPr/>
          <a:lstStyle/>
          <a:p>
            <a:pPr eaLnBrk="1" hangingPunct="1"/>
            <a:r>
              <a:rPr lang="en-US" altLang="en-US"/>
              <a:t>Definitions</a:t>
            </a:r>
          </a:p>
        </p:txBody>
      </p:sp>
      <p:sp>
        <p:nvSpPr>
          <p:cNvPr id="62467" name="Content Placeholder 2"/>
          <p:cNvSpPr>
            <a:spLocks noGrp="1"/>
          </p:cNvSpPr>
          <p:nvPr>
            <p:ph idx="1"/>
          </p:nvPr>
        </p:nvSpPr>
        <p:spPr>
          <a:xfrm>
            <a:off x="457200" y="1447800"/>
            <a:ext cx="8229600" cy="4876800"/>
          </a:xfrm>
        </p:spPr>
        <p:txBody>
          <a:bodyPr>
            <a:normAutofit lnSpcReduction="10000"/>
          </a:bodyPr>
          <a:lstStyle/>
          <a:p>
            <a:pPr algn="just" eaLnBrk="1" hangingPunct="1"/>
            <a:r>
              <a:rPr lang="en-GB" altLang="en-US" b="1" dirty="0"/>
              <a:t>Dyspepsia:</a:t>
            </a:r>
          </a:p>
          <a:p>
            <a:pPr lvl="1" algn="just">
              <a:buNone/>
            </a:pPr>
            <a:r>
              <a:rPr lang="en-GB" altLang="en-US" dirty="0" smtClean="0"/>
              <a:t>- Is </a:t>
            </a:r>
            <a:r>
              <a:rPr lang="en-GB" altLang="en-US" dirty="0"/>
              <a:t>a general term that refers to </a:t>
            </a:r>
            <a:r>
              <a:rPr lang="en-GB" altLang="en-US" b="1" dirty="0"/>
              <a:t>upper GI </a:t>
            </a:r>
            <a:r>
              <a:rPr lang="en-GB" altLang="en-US" b="1" dirty="0" smtClean="0"/>
              <a:t>symptoms</a:t>
            </a:r>
            <a:r>
              <a:rPr lang="en-GB" altLang="en-US" dirty="0" smtClean="0"/>
              <a:t>. </a:t>
            </a:r>
            <a:endParaRPr lang="en-GB" altLang="en-US" dirty="0"/>
          </a:p>
          <a:p>
            <a:pPr lvl="1" algn="just" eaLnBrk="1" hangingPunct="1">
              <a:buNone/>
            </a:pPr>
            <a:r>
              <a:rPr lang="en-GB" altLang="en-US" dirty="0" smtClean="0"/>
              <a:t>- Typically</a:t>
            </a:r>
            <a:r>
              <a:rPr lang="en-GB" altLang="en-US" dirty="0"/>
              <a:t>, patients may present with </a:t>
            </a:r>
            <a:r>
              <a:rPr lang="en-GB" altLang="en-US" b="1" dirty="0"/>
              <a:t>epigastric pain, </a:t>
            </a:r>
            <a:r>
              <a:rPr lang="en-GB" altLang="en-US" dirty="0"/>
              <a:t>heartburn, nausea, vomiting, abdominal distention, early satiety, and anorexia.</a:t>
            </a:r>
          </a:p>
          <a:p>
            <a:pPr algn="just" eaLnBrk="1" hangingPunct="1"/>
            <a:r>
              <a:rPr lang="en-GB" altLang="en-US" b="1" dirty="0">
                <a:solidFill>
                  <a:srgbClr val="000000"/>
                </a:solidFill>
              </a:rPr>
              <a:t>Organic </a:t>
            </a:r>
            <a:r>
              <a:rPr lang="en-GB" altLang="en-US" b="1" dirty="0" smtClean="0">
                <a:solidFill>
                  <a:srgbClr val="000000"/>
                </a:solidFill>
              </a:rPr>
              <a:t>dyspepsia:</a:t>
            </a:r>
            <a:endParaRPr lang="en-GB" altLang="en-US" b="1" dirty="0">
              <a:solidFill>
                <a:srgbClr val="000000"/>
              </a:solidFill>
            </a:endParaRPr>
          </a:p>
          <a:p>
            <a:pPr lvl="1" algn="just" eaLnBrk="1" hangingPunct="1">
              <a:buNone/>
            </a:pPr>
            <a:r>
              <a:rPr lang="en-GB" altLang="en-US" dirty="0" smtClean="0">
                <a:solidFill>
                  <a:srgbClr val="000000"/>
                </a:solidFill>
              </a:rPr>
              <a:t>- Dyspepsia </a:t>
            </a:r>
            <a:r>
              <a:rPr lang="en-GB" altLang="en-US" dirty="0">
                <a:solidFill>
                  <a:srgbClr val="000000"/>
                </a:solidFill>
              </a:rPr>
              <a:t>associated with a specific diagnosis.</a:t>
            </a:r>
          </a:p>
          <a:p>
            <a:pPr algn="just"/>
            <a:r>
              <a:rPr lang="en-GB" altLang="en-US" b="1" dirty="0"/>
              <a:t>Functional </a:t>
            </a:r>
            <a:r>
              <a:rPr lang="en-GB" altLang="en-US" b="1" dirty="0" smtClean="0"/>
              <a:t>dyspepsia:</a:t>
            </a:r>
            <a:endParaRPr lang="en-GB" altLang="en-US" b="1" dirty="0"/>
          </a:p>
          <a:p>
            <a:pPr lvl="1" algn="just">
              <a:buNone/>
            </a:pPr>
            <a:r>
              <a:rPr lang="en-GB" altLang="en-US" dirty="0" smtClean="0"/>
              <a:t>- Symptom </a:t>
            </a:r>
            <a:r>
              <a:rPr lang="en-GB" altLang="en-US" dirty="0"/>
              <a:t>without an anatomic correlate for pain; also known as “non-ulcer” dyspepsia.</a:t>
            </a:r>
          </a:p>
        </p:txBody>
      </p:sp>
      <p:sp>
        <p:nvSpPr>
          <p:cNvPr id="2" name="Date Placeholder 1">
            <a:extLst>
              <a:ext uri="{FF2B5EF4-FFF2-40B4-BE49-F238E27FC236}">
                <a16:creationId xmlns="" xmlns:a16="http://schemas.microsoft.com/office/drawing/2014/main" id="{3C5CD415-8DF6-4F8F-9BA6-DF39493854D8}"/>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B602DC5A-A3D1-4891-8D6E-3459DD57F461}"/>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43BA0A23-9373-40A1-B650-7FD922FDF6B7}"/>
              </a:ext>
            </a:extLst>
          </p:cNvPr>
          <p:cNvSpPr>
            <a:spLocks noGrp="1"/>
          </p:cNvSpPr>
          <p:nvPr>
            <p:ph type="sldNum" sz="quarter" idx="12"/>
          </p:nvPr>
        </p:nvSpPr>
        <p:spPr/>
        <p:txBody>
          <a:bodyPr/>
          <a:lstStyle/>
          <a:p>
            <a:fld id="{3D0A3EC9-E8BA-4062-809F-C0D16F9877FA}" type="slidenum">
              <a:rPr lang="en-US" smtClean="0"/>
              <a:pPr/>
              <a:t>32</a:t>
            </a:fld>
            <a:endParaRPr lang="en-US"/>
          </a:p>
        </p:txBody>
      </p:sp>
    </p:spTree>
    <p:custDataLst>
      <p:tags r:id="rId1"/>
    </p:custDataLst>
    <p:extLst>
      <p:ext uri="{BB962C8B-B14F-4D97-AF65-F5344CB8AC3E}">
        <p14:creationId xmlns:p14="http://schemas.microsoft.com/office/powerpoint/2010/main" val="10585442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2467">
                                            <p:txEl>
                                              <p:pRg st="0" end="0"/>
                                            </p:txEl>
                                          </p:spTgt>
                                        </p:tgtEl>
                                        <p:attrNameLst>
                                          <p:attrName>style.visibility</p:attrName>
                                        </p:attrNameLst>
                                      </p:cBhvr>
                                      <p:to>
                                        <p:strVal val="visible"/>
                                      </p:to>
                                    </p:set>
                                    <p:anim calcmode="lin" valueType="num">
                                      <p:cBhvr additive="base">
                                        <p:cTn id="7" dur="500" fill="hold"/>
                                        <p:tgtEl>
                                          <p:spTgt spid="62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467">
                                            <p:txEl>
                                              <p:pRg st="1" end="1"/>
                                            </p:txEl>
                                          </p:spTgt>
                                        </p:tgtEl>
                                        <p:attrNameLst>
                                          <p:attrName>style.visibility</p:attrName>
                                        </p:attrNameLst>
                                      </p:cBhvr>
                                      <p:to>
                                        <p:strVal val="visible"/>
                                      </p:to>
                                    </p:set>
                                    <p:anim calcmode="lin" valueType="num">
                                      <p:cBhvr additive="base">
                                        <p:cTn id="11"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246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2467">
                                            <p:txEl>
                                              <p:pRg st="2" end="2"/>
                                            </p:txEl>
                                          </p:spTgt>
                                        </p:tgtEl>
                                        <p:attrNameLst>
                                          <p:attrName>style.visibility</p:attrName>
                                        </p:attrNameLst>
                                      </p:cBhvr>
                                      <p:to>
                                        <p:strVal val="visible"/>
                                      </p:to>
                                    </p:set>
                                    <p:anim calcmode="lin" valueType="num">
                                      <p:cBhvr additive="base">
                                        <p:cTn id="15"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2467">
                                            <p:txEl>
                                              <p:pRg st="3" end="3"/>
                                            </p:txEl>
                                          </p:spTgt>
                                        </p:tgtEl>
                                        <p:attrNameLst>
                                          <p:attrName>style.visibility</p:attrName>
                                        </p:attrNameLst>
                                      </p:cBhvr>
                                      <p:to>
                                        <p:strVal val="visible"/>
                                      </p:to>
                                    </p:set>
                                    <p:anim calcmode="lin" valueType="num">
                                      <p:cBhvr additive="base">
                                        <p:cTn id="21"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246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 calcmode="lin" valueType="num">
                                      <p:cBhvr additive="base">
                                        <p:cTn id="25"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62467">
                                            <p:txEl>
                                              <p:pRg st="5" end="5"/>
                                            </p:txEl>
                                          </p:spTgt>
                                        </p:tgtEl>
                                        <p:attrNameLst>
                                          <p:attrName>style.visibility</p:attrName>
                                        </p:attrNameLst>
                                      </p:cBhvr>
                                      <p:to>
                                        <p:strVal val="visible"/>
                                      </p:to>
                                    </p:set>
                                    <p:anim calcmode="lin" valueType="num">
                                      <p:cBhvr additive="base">
                                        <p:cTn id="31"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246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62467">
                                            <p:txEl>
                                              <p:pRg st="6" end="6"/>
                                            </p:txEl>
                                          </p:spTgt>
                                        </p:tgtEl>
                                        <p:attrNameLst>
                                          <p:attrName>style.visibility</p:attrName>
                                        </p:attrNameLst>
                                      </p:cBhvr>
                                      <p:to>
                                        <p:strVal val="visible"/>
                                      </p:to>
                                    </p:set>
                                    <p:anim calcmode="lin" valueType="num">
                                      <p:cBhvr additive="base">
                                        <p:cTn id="35" dur="500" fill="hold"/>
                                        <p:tgtEl>
                                          <p:spTgt spid="624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624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462934_1_En_6_Fig1_HTML.png"/>
          <p:cNvPicPr>
            <a:picLocks noGrp="1" noChangeAspect="1"/>
          </p:cNvPicPr>
          <p:nvPr>
            <p:ph idx="1"/>
          </p:nvPr>
        </p:nvPicPr>
        <p:blipFill>
          <a:blip r:embed="rId2" cstate="print">
            <a:duotone>
              <a:schemeClr val="accent2">
                <a:shade val="45000"/>
                <a:satMod val="135000"/>
              </a:schemeClr>
              <a:prstClr val="white"/>
            </a:duotone>
          </a:blip>
          <a:srcRect l="52204" t="5607" r="4462" b="79908"/>
          <a:stretch>
            <a:fillRect/>
          </a:stretch>
        </p:blipFill>
        <p:spPr>
          <a:xfrm>
            <a:off x="4038600" y="1447800"/>
            <a:ext cx="4953000" cy="129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Title 2"/>
          <p:cNvSpPr>
            <a:spLocks noGrp="1"/>
          </p:cNvSpPr>
          <p:nvPr>
            <p:ph type="title"/>
          </p:nvPr>
        </p:nvSpPr>
        <p:spPr/>
        <p:txBody>
          <a:bodyPr/>
          <a:lstStyle/>
          <a:p>
            <a:r>
              <a:rPr lang="en-GB" dirty="0"/>
              <a:t>Symptoms of Dyspepsia</a:t>
            </a:r>
          </a:p>
        </p:txBody>
      </p:sp>
      <p:pic>
        <p:nvPicPr>
          <p:cNvPr id="5" name="Content Placeholder 3" descr="462934_1_En_6_Fig1_HTML.png"/>
          <p:cNvPicPr>
            <a:picLocks noChangeAspect="1"/>
          </p:cNvPicPr>
          <p:nvPr/>
        </p:nvPicPr>
        <p:blipFill>
          <a:blip r:embed="rId2" cstate="print">
            <a:duotone>
              <a:schemeClr val="accent1">
                <a:shade val="45000"/>
                <a:satMod val="135000"/>
              </a:schemeClr>
              <a:prstClr val="white"/>
            </a:duotone>
          </a:blip>
          <a:srcRect l="57268" t="38165" b="36449"/>
          <a:stretch>
            <a:fillRect/>
          </a:stretch>
        </p:blipFill>
        <p:spPr>
          <a:xfrm>
            <a:off x="4038600" y="2895600"/>
            <a:ext cx="4953000" cy="21336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Content Placeholder 3" descr="462934_1_En_6_Fig1_HTML.png"/>
          <p:cNvPicPr>
            <a:picLocks noChangeAspect="1"/>
          </p:cNvPicPr>
          <p:nvPr/>
        </p:nvPicPr>
        <p:blipFill>
          <a:blip r:embed="rId2" cstate="print">
            <a:duotone>
              <a:schemeClr val="accent4">
                <a:shade val="45000"/>
                <a:satMod val="135000"/>
              </a:schemeClr>
              <a:prstClr val="white"/>
            </a:duotone>
          </a:blip>
          <a:srcRect l="51748" t="78770" r="10561" b="2824"/>
          <a:stretch>
            <a:fillRect/>
          </a:stretch>
        </p:blipFill>
        <p:spPr>
          <a:xfrm>
            <a:off x="4038600" y="5181600"/>
            <a:ext cx="4953000" cy="1295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1" name="Rectangle 10"/>
          <p:cNvSpPr/>
          <p:nvPr/>
        </p:nvSpPr>
        <p:spPr>
          <a:xfrm>
            <a:off x="2362200" y="1371600"/>
            <a:ext cx="1600200" cy="14478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200" b="1" dirty="0"/>
              <a:t>Epigastric Abdominal pain or burning</a:t>
            </a:r>
          </a:p>
        </p:txBody>
      </p:sp>
      <p:sp>
        <p:nvSpPr>
          <p:cNvPr id="12" name="Rectangle 11"/>
          <p:cNvSpPr/>
          <p:nvPr/>
        </p:nvSpPr>
        <p:spPr>
          <a:xfrm>
            <a:off x="2362200" y="3200400"/>
            <a:ext cx="1600200" cy="1447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200" b="1" dirty="0"/>
              <a:t>Early satiety</a:t>
            </a:r>
          </a:p>
        </p:txBody>
      </p:sp>
      <p:sp>
        <p:nvSpPr>
          <p:cNvPr id="13" name="Rectangle 12"/>
          <p:cNvSpPr/>
          <p:nvPr/>
        </p:nvSpPr>
        <p:spPr>
          <a:xfrm>
            <a:off x="2362200" y="5105400"/>
            <a:ext cx="1600200" cy="14478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100" b="1" dirty="0"/>
              <a:t>Postprandial fullness</a:t>
            </a:r>
          </a:p>
        </p:txBody>
      </p:sp>
      <p:sp>
        <p:nvSpPr>
          <p:cNvPr id="14" name="Rounded Rectangle 13"/>
          <p:cNvSpPr/>
          <p:nvPr/>
        </p:nvSpPr>
        <p:spPr>
          <a:xfrm>
            <a:off x="152400" y="3352800"/>
            <a:ext cx="1600200" cy="1219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400" b="1" dirty="0"/>
              <a:t>Dyspepsia</a:t>
            </a:r>
          </a:p>
        </p:txBody>
      </p:sp>
      <p:cxnSp>
        <p:nvCxnSpPr>
          <p:cNvPr id="16" name="Straight Arrow Connector 15"/>
          <p:cNvCxnSpPr/>
          <p:nvPr/>
        </p:nvCxnSpPr>
        <p:spPr>
          <a:xfrm flipV="1">
            <a:off x="1676400" y="2286000"/>
            <a:ext cx="533400" cy="1066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Straight Arrow Connector 16"/>
          <p:cNvCxnSpPr/>
          <p:nvPr/>
        </p:nvCxnSpPr>
        <p:spPr>
          <a:xfrm>
            <a:off x="1752600" y="3962400"/>
            <a:ext cx="4572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9" name="Straight Arrow Connector 18"/>
          <p:cNvCxnSpPr/>
          <p:nvPr/>
        </p:nvCxnSpPr>
        <p:spPr>
          <a:xfrm>
            <a:off x="1600200" y="4572000"/>
            <a:ext cx="609600" cy="9144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 name="Date Placeholder 1">
            <a:extLst>
              <a:ext uri="{FF2B5EF4-FFF2-40B4-BE49-F238E27FC236}">
                <a16:creationId xmlns="" xmlns:a16="http://schemas.microsoft.com/office/drawing/2014/main" id="{4F04FCC3-3B85-4E15-88BB-0620ACFADF00}"/>
              </a:ext>
            </a:extLst>
          </p:cNvPr>
          <p:cNvSpPr>
            <a:spLocks noGrp="1"/>
          </p:cNvSpPr>
          <p:nvPr>
            <p:ph type="dt" sz="half" idx="10"/>
          </p:nvPr>
        </p:nvSpPr>
        <p:spPr>
          <a:xfrm>
            <a:off x="457200" y="6477000"/>
            <a:ext cx="2133600" cy="365125"/>
          </a:xfrm>
        </p:spPr>
        <p:txBody>
          <a:bodyPr/>
          <a:lstStyle/>
          <a:p>
            <a:r>
              <a:rPr lang="en-US" dirty="0"/>
              <a:t>6/3/2020</a:t>
            </a:r>
          </a:p>
        </p:txBody>
      </p:sp>
      <p:sp>
        <p:nvSpPr>
          <p:cNvPr id="7" name="Footer Placeholder 6">
            <a:extLst>
              <a:ext uri="{FF2B5EF4-FFF2-40B4-BE49-F238E27FC236}">
                <a16:creationId xmlns="" xmlns:a16="http://schemas.microsoft.com/office/drawing/2014/main" id="{2E63E86C-8E5C-46BB-8006-9F54D2D591FB}"/>
              </a:ext>
            </a:extLst>
          </p:cNvPr>
          <p:cNvSpPr>
            <a:spLocks noGrp="1"/>
          </p:cNvSpPr>
          <p:nvPr>
            <p:ph type="ftr" sz="quarter" idx="11"/>
          </p:nvPr>
        </p:nvSpPr>
        <p:spPr>
          <a:xfrm>
            <a:off x="3124200" y="6553200"/>
            <a:ext cx="2895600" cy="365125"/>
          </a:xfrm>
        </p:spPr>
        <p:txBody>
          <a:bodyPr/>
          <a:lstStyle/>
          <a:p>
            <a:r>
              <a:rPr lang="en-US"/>
              <a:t>Internal Medicine Department</a:t>
            </a:r>
          </a:p>
        </p:txBody>
      </p:sp>
      <p:sp>
        <p:nvSpPr>
          <p:cNvPr id="8" name="Slide Number Placeholder 7">
            <a:extLst>
              <a:ext uri="{FF2B5EF4-FFF2-40B4-BE49-F238E27FC236}">
                <a16:creationId xmlns="" xmlns:a16="http://schemas.microsoft.com/office/drawing/2014/main" id="{757351C7-27B9-4F14-B132-B154C866C796}"/>
              </a:ext>
            </a:extLst>
          </p:cNvPr>
          <p:cNvSpPr>
            <a:spLocks noGrp="1"/>
          </p:cNvSpPr>
          <p:nvPr>
            <p:ph type="sldNum" sz="quarter" idx="12"/>
          </p:nvPr>
        </p:nvSpPr>
        <p:spPr>
          <a:xfrm>
            <a:off x="6553200" y="6553200"/>
            <a:ext cx="2133600" cy="365125"/>
          </a:xfrm>
        </p:spPr>
        <p:txBody>
          <a:bodyPr/>
          <a:lstStyle/>
          <a:p>
            <a:fld id="{3D0A3EC9-E8BA-4062-809F-C0D16F9877FA}" type="slidenum">
              <a:rPr lang="en-US" smtClean="0"/>
              <a:pPr/>
              <a:t>33</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fade">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fade">
                                      <p:cBhvr>
                                        <p:cTn id="4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p:cNvSpPr>
          <p:nvPr>
            <p:ph type="title"/>
          </p:nvPr>
        </p:nvSpPr>
        <p:spPr>
          <a:xfrm>
            <a:off x="457200" y="274638"/>
            <a:ext cx="7258050" cy="1143000"/>
          </a:xfrm>
        </p:spPr>
        <p:txBody>
          <a:bodyPr/>
          <a:lstStyle/>
          <a:p>
            <a:pPr eaLnBrk="1" hangingPunct="1"/>
            <a:r>
              <a:rPr lang="en-GB" altLang="en-US"/>
              <a:t>Common Causes</a:t>
            </a:r>
          </a:p>
        </p:txBody>
      </p:sp>
      <p:sp>
        <p:nvSpPr>
          <p:cNvPr id="69635" name="Content Placeholder 2"/>
          <p:cNvSpPr>
            <a:spLocks noGrp="1"/>
          </p:cNvSpPr>
          <p:nvPr>
            <p:ph idx="1"/>
          </p:nvPr>
        </p:nvSpPr>
        <p:spPr/>
        <p:txBody>
          <a:bodyPr/>
          <a:lstStyle/>
          <a:p>
            <a:pPr eaLnBrk="1" fontAlgn="t" hangingPunct="1"/>
            <a:endParaRPr lang="en-GB" altLang="en-US"/>
          </a:p>
          <a:p>
            <a:pPr eaLnBrk="1" hangingPunct="1"/>
            <a:endParaRPr lang="en-GB" altLang="en-US"/>
          </a:p>
        </p:txBody>
      </p:sp>
      <p:graphicFrame>
        <p:nvGraphicFramePr>
          <p:cNvPr id="3" name="Table 2"/>
          <p:cNvGraphicFramePr>
            <a:graphicFrameLocks noGrp="1"/>
          </p:cNvGraphicFramePr>
          <p:nvPr>
            <p:extLst>
              <p:ext uri="{D42A27DB-BD31-4B8C-83A1-F6EECF244321}">
                <p14:modId xmlns:p14="http://schemas.microsoft.com/office/powerpoint/2010/main" val="110503962"/>
              </p:ext>
            </p:extLst>
          </p:nvPr>
        </p:nvGraphicFramePr>
        <p:xfrm>
          <a:off x="990600" y="1600200"/>
          <a:ext cx="7162800" cy="4738321"/>
        </p:xfrm>
        <a:graphic>
          <a:graphicData uri="http://schemas.openxmlformats.org/drawingml/2006/table">
            <a:tbl>
              <a:tblPr firstRow="1" bandRow="1">
                <a:tableStyleId>{5C22544A-7EE6-4342-B048-85BDC9FD1C3A}</a:tableStyleId>
              </a:tblPr>
              <a:tblGrid>
                <a:gridCol w="4737790">
                  <a:extLst>
                    <a:ext uri="{9D8B030D-6E8A-4147-A177-3AD203B41FA5}">
                      <a16:colId xmlns="" xmlns:a16="http://schemas.microsoft.com/office/drawing/2014/main" val="701625384"/>
                    </a:ext>
                  </a:extLst>
                </a:gridCol>
                <a:gridCol w="2425010">
                  <a:extLst>
                    <a:ext uri="{9D8B030D-6E8A-4147-A177-3AD203B41FA5}">
                      <a16:colId xmlns="" xmlns:a16="http://schemas.microsoft.com/office/drawing/2014/main" val="1470264904"/>
                    </a:ext>
                  </a:extLst>
                </a:gridCol>
              </a:tblGrid>
              <a:tr h="563489">
                <a:tc>
                  <a:txBody>
                    <a:bodyPr/>
                    <a:lstStyle/>
                    <a:p>
                      <a:pPr algn="ctr" rtl="0">
                        <a:lnSpc>
                          <a:spcPct val="115000"/>
                        </a:lnSpc>
                        <a:spcAft>
                          <a:spcPts val="0"/>
                        </a:spcAft>
                      </a:pPr>
                      <a:r>
                        <a:rPr lang="en-GB" sz="3000" dirty="0">
                          <a:effectLst/>
                          <a:latin typeface="Calibri" panose="020F0502020204030204" pitchFamily="34" charset="0"/>
                          <a:ea typeface="Calibri" panose="020F0502020204030204" pitchFamily="34" charset="0"/>
                          <a:cs typeface="Arial" panose="020B0604020202020204" pitchFamily="34" charset="0"/>
                        </a:rPr>
                        <a:t>Diagnosis </a:t>
                      </a:r>
                    </a:p>
                  </a:txBody>
                  <a:tcPr marL="68580" marR="68580" marT="0" marB="0" anchor="ctr"/>
                </a:tc>
                <a:tc>
                  <a:txBody>
                    <a:bodyPr/>
                    <a:lstStyle/>
                    <a:p>
                      <a:pPr algn="ctr" rtl="0">
                        <a:lnSpc>
                          <a:spcPct val="115000"/>
                        </a:lnSpc>
                        <a:spcAft>
                          <a:spcPts val="0"/>
                        </a:spcAft>
                      </a:pPr>
                      <a:r>
                        <a:rPr lang="en-GB" sz="3000" dirty="0">
                          <a:effectLst/>
                          <a:latin typeface="Calibri" panose="020F0502020204030204" pitchFamily="34" charset="0"/>
                          <a:ea typeface="Calibri" panose="020F0502020204030204" pitchFamily="34" charset="0"/>
                          <a:cs typeface="Arial" panose="020B0604020202020204" pitchFamily="34" charset="0"/>
                        </a:rPr>
                        <a:t>Prevalence</a:t>
                      </a:r>
                    </a:p>
                  </a:txBody>
                  <a:tcPr marL="68580" marR="68580" marT="0" marB="0" anchor="ctr"/>
                </a:tc>
                <a:extLst>
                  <a:ext uri="{0D108BD9-81ED-4DB2-BD59-A6C34878D82A}">
                    <a16:rowId xmlns="" xmlns:a16="http://schemas.microsoft.com/office/drawing/2014/main" val="3358568523"/>
                  </a:ext>
                </a:extLst>
              </a:tr>
              <a:tr h="469574">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Functional dyspepsia</a:t>
                      </a:r>
                    </a:p>
                  </a:txBody>
                  <a:tcPr marL="68580" marR="68580" marT="0" marB="0" anchor="ctr"/>
                </a:tc>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50% </a:t>
                      </a:r>
                    </a:p>
                  </a:txBody>
                  <a:tcPr marL="68580" marR="68580" marT="0" marB="0" anchor="ctr"/>
                </a:tc>
                <a:extLst>
                  <a:ext uri="{0D108BD9-81ED-4DB2-BD59-A6C34878D82A}">
                    <a16:rowId xmlns="" xmlns:a16="http://schemas.microsoft.com/office/drawing/2014/main" val="1830670056"/>
                  </a:ext>
                </a:extLst>
              </a:tr>
              <a:tr h="1368590">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Peptic ulcer disease (gastric or duodenal ulcer)</a:t>
                      </a:r>
                    </a:p>
                  </a:txBody>
                  <a:tcPr marL="68580" marR="68580" marT="0" marB="0" anchor="ctr"/>
                </a:tc>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10%</a:t>
                      </a:r>
                    </a:p>
                  </a:txBody>
                  <a:tcPr marL="68580" marR="68580" marT="0" marB="0" anchor="ctr"/>
                </a:tc>
                <a:extLst>
                  <a:ext uri="{0D108BD9-81ED-4DB2-BD59-A6C34878D82A}">
                    <a16:rowId xmlns="" xmlns:a16="http://schemas.microsoft.com/office/drawing/2014/main" val="3554388449"/>
                  </a:ext>
                </a:extLst>
              </a:tr>
              <a:tr h="912393">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endoscopy-negative GERD</a:t>
                      </a:r>
                    </a:p>
                  </a:txBody>
                  <a:tcPr marL="68580" marR="68580" marT="0" marB="0" anchor="ctr"/>
                </a:tc>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20% </a:t>
                      </a:r>
                    </a:p>
                  </a:txBody>
                  <a:tcPr marL="68580" marR="68580" marT="0" marB="0" anchor="ctr"/>
                </a:tc>
                <a:extLst>
                  <a:ext uri="{0D108BD9-81ED-4DB2-BD59-A6C34878D82A}">
                    <a16:rowId xmlns="" xmlns:a16="http://schemas.microsoft.com/office/drawing/2014/main" val="3895688337"/>
                  </a:ext>
                </a:extLst>
              </a:tr>
              <a:tr h="469574">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Oesophagitis</a:t>
                      </a:r>
                    </a:p>
                  </a:txBody>
                  <a:tcPr marL="68580" marR="68580" marT="0" marB="0" anchor="ctr"/>
                </a:tc>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20% </a:t>
                      </a:r>
                    </a:p>
                  </a:txBody>
                  <a:tcPr marL="68580" marR="68580" marT="0" marB="0" anchor="ctr"/>
                </a:tc>
                <a:extLst>
                  <a:ext uri="{0D108BD9-81ED-4DB2-BD59-A6C34878D82A}">
                    <a16:rowId xmlns="" xmlns:a16="http://schemas.microsoft.com/office/drawing/2014/main" val="2469191520"/>
                  </a:ext>
                </a:extLst>
              </a:tr>
              <a:tr h="912393">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Gastric</a:t>
                      </a:r>
                      <a:r>
                        <a:rPr lang="en-GB" sz="2800" baseline="0" dirty="0">
                          <a:effectLst/>
                          <a:latin typeface="Calibri" panose="020F0502020204030204" pitchFamily="34" charset="0"/>
                          <a:ea typeface="Calibri" panose="020F0502020204030204" pitchFamily="34" charset="0"/>
                          <a:cs typeface="Arial" panose="020B0604020202020204" pitchFamily="34" charset="0"/>
                        </a:rPr>
                        <a:t> or Oesophageal cancer</a:t>
                      </a:r>
                      <a:endParaRPr lang="en-GB"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tc>
                <a:tc>
                  <a:txBody>
                    <a:bodyPr/>
                    <a:lstStyle/>
                    <a:p>
                      <a:pPr algn="ctr" rtl="0">
                        <a:lnSpc>
                          <a:spcPct val="115000"/>
                        </a:lnSpc>
                        <a:spcAft>
                          <a:spcPts val="0"/>
                        </a:spcAft>
                      </a:pPr>
                      <a:r>
                        <a:rPr lang="en-GB" sz="2800" dirty="0">
                          <a:effectLst/>
                          <a:latin typeface="Calibri" panose="020F0502020204030204" pitchFamily="34" charset="0"/>
                          <a:ea typeface="Calibri" panose="020F0502020204030204" pitchFamily="34" charset="0"/>
                          <a:cs typeface="Arial" panose="020B0604020202020204" pitchFamily="34" charset="0"/>
                        </a:rPr>
                        <a:t>1 %</a:t>
                      </a:r>
                    </a:p>
                  </a:txBody>
                  <a:tcPr marL="68580" marR="68580" marT="0" marB="0" anchor="ctr"/>
                </a:tc>
                <a:extLst>
                  <a:ext uri="{0D108BD9-81ED-4DB2-BD59-A6C34878D82A}">
                    <a16:rowId xmlns="" xmlns:a16="http://schemas.microsoft.com/office/drawing/2014/main" val="791091585"/>
                  </a:ext>
                </a:extLst>
              </a:tr>
            </a:tbl>
          </a:graphicData>
        </a:graphic>
      </p:graphicFrame>
      <p:sp>
        <p:nvSpPr>
          <p:cNvPr id="2" name="Date Placeholder 1">
            <a:extLst>
              <a:ext uri="{FF2B5EF4-FFF2-40B4-BE49-F238E27FC236}">
                <a16:creationId xmlns="" xmlns:a16="http://schemas.microsoft.com/office/drawing/2014/main" id="{3D8A9782-D8D9-45DE-9F9E-2401D834DB8D}"/>
              </a:ext>
            </a:extLst>
          </p:cNvPr>
          <p:cNvSpPr>
            <a:spLocks noGrp="1"/>
          </p:cNvSpPr>
          <p:nvPr>
            <p:ph type="dt" sz="half" idx="10"/>
          </p:nvPr>
        </p:nvSpPr>
        <p:spPr/>
        <p:txBody>
          <a:bodyPr/>
          <a:lstStyle/>
          <a:p>
            <a:r>
              <a:rPr lang="en-US"/>
              <a:t>6/3/2020</a:t>
            </a:r>
          </a:p>
        </p:txBody>
      </p:sp>
      <p:sp>
        <p:nvSpPr>
          <p:cNvPr id="4" name="Footer Placeholder 3">
            <a:extLst>
              <a:ext uri="{FF2B5EF4-FFF2-40B4-BE49-F238E27FC236}">
                <a16:creationId xmlns="" xmlns:a16="http://schemas.microsoft.com/office/drawing/2014/main" id="{2062D621-ADA5-4B46-947A-94488C583DB9}"/>
              </a:ext>
            </a:extLst>
          </p:cNvPr>
          <p:cNvSpPr>
            <a:spLocks noGrp="1"/>
          </p:cNvSpPr>
          <p:nvPr>
            <p:ph type="ftr" sz="quarter" idx="11"/>
          </p:nvPr>
        </p:nvSpPr>
        <p:spPr/>
        <p:txBody>
          <a:bodyPr/>
          <a:lstStyle/>
          <a:p>
            <a:r>
              <a:rPr lang="en-US"/>
              <a:t>Internal Medicine Department</a:t>
            </a:r>
          </a:p>
        </p:txBody>
      </p:sp>
      <p:sp>
        <p:nvSpPr>
          <p:cNvPr id="5" name="Slide Number Placeholder 4">
            <a:extLst>
              <a:ext uri="{FF2B5EF4-FFF2-40B4-BE49-F238E27FC236}">
                <a16:creationId xmlns="" xmlns:a16="http://schemas.microsoft.com/office/drawing/2014/main" id="{23257FAB-79AA-46F8-8E8C-77F89A8C9017}"/>
              </a:ext>
            </a:extLst>
          </p:cNvPr>
          <p:cNvSpPr>
            <a:spLocks noGrp="1"/>
          </p:cNvSpPr>
          <p:nvPr>
            <p:ph type="sldNum" sz="quarter" idx="12"/>
          </p:nvPr>
        </p:nvSpPr>
        <p:spPr/>
        <p:txBody>
          <a:bodyPr/>
          <a:lstStyle/>
          <a:p>
            <a:fld id="{3D0A3EC9-E8BA-4062-809F-C0D16F9877FA}" type="slidenum">
              <a:rPr lang="en-US" smtClean="0"/>
              <a:pPr/>
              <a:t>34</a:t>
            </a:fld>
            <a:endParaRPr lang="en-US"/>
          </a:p>
        </p:txBody>
      </p:sp>
    </p:spTree>
    <p:custDataLst>
      <p:tags r:id="rId1"/>
    </p:custDataLst>
    <p:extLst>
      <p:ext uri="{BB962C8B-B14F-4D97-AF65-F5344CB8AC3E}">
        <p14:creationId xmlns:p14="http://schemas.microsoft.com/office/powerpoint/2010/main" val="12527544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heel(1)">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800600"/>
          </a:xfrm>
        </p:spPr>
        <p:txBody>
          <a:bodyPr>
            <a:normAutofit/>
          </a:bodyPr>
          <a:lstStyle/>
          <a:p>
            <a:r>
              <a:rPr lang="en-GB" dirty="0"/>
              <a:t>Defined as presence of dyspeptic symptoms in the absence of an organic disease that is likely to explain these symptoms.</a:t>
            </a:r>
          </a:p>
          <a:p>
            <a:r>
              <a:rPr lang="en-GB" dirty="0"/>
              <a:t>FD patients were divided into two groups: (Rome IV)</a:t>
            </a:r>
          </a:p>
          <a:p>
            <a:pPr marL="514350" indent="-514350">
              <a:buAutoNum type="arabicParenBoth"/>
            </a:pPr>
            <a:r>
              <a:rPr lang="sv-SE" dirty="0"/>
              <a:t>postprandial distress syndrome (PDS</a:t>
            </a:r>
            <a:r>
              <a:rPr lang="sv-SE" dirty="0" smtClean="0"/>
              <a:t>).</a:t>
            </a:r>
            <a:endParaRPr lang="sv-SE" dirty="0"/>
          </a:p>
          <a:p>
            <a:pPr marL="514350" indent="-514350">
              <a:buNone/>
            </a:pPr>
            <a:r>
              <a:rPr lang="en-GB" dirty="0"/>
              <a:t>(2) epigastric pain syndrome (EPS</a:t>
            </a:r>
            <a:r>
              <a:rPr lang="en-GB" dirty="0" smtClean="0"/>
              <a:t>).</a:t>
            </a:r>
            <a:endParaRPr lang="en-GB" dirty="0"/>
          </a:p>
          <a:p>
            <a:pPr marL="514350" indent="-514350"/>
            <a:r>
              <a:rPr lang="en-GB" dirty="0"/>
              <a:t>Some patients have overlapping PDS and EPS </a:t>
            </a:r>
            <a:r>
              <a:rPr lang="en-GB" dirty="0" smtClean="0"/>
              <a:t>symptoms.</a:t>
            </a:r>
            <a:endParaRPr lang="en-GB" dirty="0"/>
          </a:p>
          <a:p>
            <a:pPr marL="514350" indent="-514350"/>
            <a:r>
              <a:rPr lang="en-GB" dirty="0"/>
              <a:t>The pathophysiology of FD is multifactorial and not fully understood.</a:t>
            </a:r>
          </a:p>
          <a:p>
            <a:endParaRPr lang="en-GB" dirty="0"/>
          </a:p>
        </p:txBody>
      </p:sp>
      <p:sp>
        <p:nvSpPr>
          <p:cNvPr id="3" name="Title 2"/>
          <p:cNvSpPr>
            <a:spLocks noGrp="1"/>
          </p:cNvSpPr>
          <p:nvPr>
            <p:ph type="title"/>
          </p:nvPr>
        </p:nvSpPr>
        <p:spPr/>
        <p:txBody>
          <a:bodyPr/>
          <a:lstStyle/>
          <a:p>
            <a:r>
              <a:rPr lang="en-GB" dirty="0"/>
              <a:t>Functional dyspepsia</a:t>
            </a:r>
          </a:p>
        </p:txBody>
      </p:sp>
      <p:sp>
        <p:nvSpPr>
          <p:cNvPr id="4" name="Date Placeholder 3">
            <a:extLst>
              <a:ext uri="{FF2B5EF4-FFF2-40B4-BE49-F238E27FC236}">
                <a16:creationId xmlns="" xmlns:a16="http://schemas.microsoft.com/office/drawing/2014/main" id="{4B44FA48-5CE8-4DB4-92A2-DFB7B02BEC2D}"/>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BCEA1ACD-F5D3-471D-9256-7C28CF3C91DD}"/>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18F977B9-2249-4522-9989-560C19B49754}"/>
              </a:ext>
            </a:extLst>
          </p:cNvPr>
          <p:cNvSpPr>
            <a:spLocks noGrp="1"/>
          </p:cNvSpPr>
          <p:nvPr>
            <p:ph type="sldNum" sz="quarter" idx="12"/>
          </p:nvPr>
        </p:nvSpPr>
        <p:spPr/>
        <p:txBody>
          <a:bodyPr/>
          <a:lstStyle/>
          <a:p>
            <a:fld id="{3D0A3EC9-E8BA-4062-809F-C0D16F9877FA}" type="slidenum">
              <a:rPr lang="en-US" smtClean="0"/>
              <a:pPr/>
              <a:t>35</a:t>
            </a:fld>
            <a:endParaRPr lang="en-US"/>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5" end="5"/>
                                            </p:txEl>
                                          </p:spTgt>
                                        </p:tgtEl>
                                        <p:attrNameLst>
                                          <p:attrName>style.visibility</p:attrName>
                                        </p:attrNameLst>
                                      </p:cBhvr>
                                      <p:to>
                                        <p:strVal val="visible"/>
                                      </p:to>
                                    </p:set>
                                    <p:animEffect transition="in" filter="fade">
                                      <p:cBhvr>
                                        <p:cTn id="42" dur="1000"/>
                                        <p:tgtEl>
                                          <p:spTgt spid="2">
                                            <p:txEl>
                                              <p:pRg st="5" end="5"/>
                                            </p:txEl>
                                          </p:spTgt>
                                        </p:tgtEl>
                                      </p:cBhvr>
                                    </p:animEffect>
                                    <p:anim calcmode="lin" valueType="num">
                                      <p:cBhvr>
                                        <p:cTn id="4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None/>
            </a:pPr>
            <a:r>
              <a:rPr lang="en-GB" dirty="0"/>
              <a:t>- </a:t>
            </a:r>
            <a:r>
              <a:rPr lang="en-GB" dirty="0" smtClean="0"/>
              <a:t>Dysphagia.</a:t>
            </a:r>
            <a:endParaRPr lang="en-GB" dirty="0"/>
          </a:p>
          <a:p>
            <a:pPr>
              <a:buNone/>
            </a:pPr>
            <a:r>
              <a:rPr lang="en-GB" dirty="0"/>
              <a:t>- Persistent </a:t>
            </a:r>
            <a:r>
              <a:rPr lang="en-GB" dirty="0" smtClean="0"/>
              <a:t>vomiting.</a:t>
            </a:r>
            <a:endParaRPr lang="en-GB" dirty="0"/>
          </a:p>
          <a:p>
            <a:pPr>
              <a:buNone/>
            </a:pPr>
            <a:r>
              <a:rPr lang="en-GB" dirty="0"/>
              <a:t>- Unintentional weight </a:t>
            </a:r>
            <a:r>
              <a:rPr lang="en-GB" dirty="0" smtClean="0"/>
              <a:t>loss.</a:t>
            </a:r>
            <a:endParaRPr lang="en-GB" dirty="0"/>
          </a:p>
          <a:p>
            <a:pPr>
              <a:buNone/>
            </a:pPr>
            <a:r>
              <a:rPr lang="en-GB" dirty="0"/>
              <a:t>- GI </a:t>
            </a:r>
            <a:r>
              <a:rPr lang="en-GB" dirty="0" smtClean="0"/>
              <a:t>bleeding.</a:t>
            </a:r>
            <a:endParaRPr lang="en-GB" dirty="0"/>
          </a:p>
          <a:p>
            <a:pPr>
              <a:buNone/>
            </a:pPr>
            <a:r>
              <a:rPr lang="en-GB" dirty="0"/>
              <a:t>- </a:t>
            </a:r>
            <a:r>
              <a:rPr lang="en-GB" dirty="0" smtClean="0"/>
              <a:t>Anemia.</a:t>
            </a:r>
            <a:endParaRPr lang="en-GB" dirty="0"/>
          </a:p>
          <a:p>
            <a:pPr>
              <a:buNone/>
            </a:pPr>
            <a:r>
              <a:rPr lang="en-GB" dirty="0"/>
              <a:t>- Palpable abdominal </a:t>
            </a:r>
            <a:r>
              <a:rPr lang="en-GB" dirty="0" smtClean="0"/>
              <a:t>mass.</a:t>
            </a:r>
            <a:endParaRPr lang="en-GB" dirty="0"/>
          </a:p>
          <a:p>
            <a:pPr>
              <a:buNone/>
            </a:pPr>
            <a:r>
              <a:rPr lang="en-GB" dirty="0"/>
              <a:t>- </a:t>
            </a:r>
            <a:r>
              <a:rPr lang="en-GB" dirty="0" smtClean="0"/>
              <a:t>Lymphadenopathy.</a:t>
            </a:r>
            <a:endParaRPr lang="en-GB" dirty="0"/>
          </a:p>
          <a:p>
            <a:pPr>
              <a:buNone/>
            </a:pPr>
            <a:r>
              <a:rPr lang="en-GB" dirty="0"/>
              <a:t>- Family history of upper GI </a:t>
            </a:r>
            <a:r>
              <a:rPr lang="en-GB" dirty="0" smtClean="0"/>
              <a:t>carcinoma.</a:t>
            </a:r>
            <a:endParaRPr lang="en-GB" dirty="0">
              <a:solidFill>
                <a:srgbClr val="FFFF00"/>
              </a:solidFill>
            </a:endParaRPr>
          </a:p>
          <a:p>
            <a:pPr>
              <a:buNone/>
            </a:pPr>
            <a:endParaRPr lang="en-GB" dirty="0"/>
          </a:p>
        </p:txBody>
      </p:sp>
      <p:sp>
        <p:nvSpPr>
          <p:cNvPr id="3" name="Title 2"/>
          <p:cNvSpPr>
            <a:spLocks noGrp="1"/>
          </p:cNvSpPr>
          <p:nvPr>
            <p:ph type="title"/>
          </p:nvPr>
        </p:nvSpPr>
        <p:spPr/>
        <p:txBody>
          <a:bodyPr/>
          <a:lstStyle/>
          <a:p>
            <a:pPr>
              <a:lnSpc>
                <a:spcPct val="80000"/>
              </a:lnSpc>
            </a:pPr>
            <a:r>
              <a:rPr lang="en-GB" sz="3200" dirty="0"/>
              <a:t>Alarm features in patient with dyspepsia</a:t>
            </a:r>
          </a:p>
        </p:txBody>
      </p:sp>
      <p:sp>
        <p:nvSpPr>
          <p:cNvPr id="4" name="Date Placeholder 3">
            <a:extLst>
              <a:ext uri="{FF2B5EF4-FFF2-40B4-BE49-F238E27FC236}">
                <a16:creationId xmlns="" xmlns:a16="http://schemas.microsoft.com/office/drawing/2014/main" id="{141B84DD-4A7A-45B2-B8C4-BFDE25F97A9A}"/>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F5931D8A-7F91-4067-841E-7412109E95DD}"/>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B33B730D-E43C-49EB-9A45-45C442E305D3}"/>
              </a:ext>
            </a:extLst>
          </p:cNvPr>
          <p:cNvSpPr>
            <a:spLocks noGrp="1"/>
          </p:cNvSpPr>
          <p:nvPr>
            <p:ph type="sldNum" sz="quarter" idx="12"/>
          </p:nvPr>
        </p:nvSpPr>
        <p:spPr/>
        <p:txBody>
          <a:bodyPr/>
          <a:lstStyle/>
          <a:p>
            <a:fld id="{3D0A3EC9-E8BA-4062-809F-C0D16F9877FA}" type="slidenum">
              <a:rPr lang="en-US" smtClean="0"/>
              <a:pPr/>
              <a:t>36</a:t>
            </a:fld>
            <a:endParaRPr lang="en-US"/>
          </a:p>
        </p:txBody>
      </p:sp>
    </p:spTree>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886200" y="3048000"/>
            <a:ext cx="533400" cy="369332"/>
          </a:xfrm>
          <a:prstGeom prst="rect">
            <a:avLst/>
          </a:prstGeom>
          <a:noFill/>
        </p:spPr>
        <p:txBody>
          <a:bodyPr wrap="square" rtlCol="0">
            <a:spAutoFit/>
          </a:bodyPr>
          <a:lstStyle/>
          <a:p>
            <a:r>
              <a:rPr lang="en-GB" dirty="0"/>
              <a:t>No</a:t>
            </a:r>
          </a:p>
        </p:txBody>
      </p:sp>
      <p:cxnSp>
        <p:nvCxnSpPr>
          <p:cNvPr id="14" name="Straight Arrow Connector 13"/>
          <p:cNvCxnSpPr/>
          <p:nvPr/>
        </p:nvCxnSpPr>
        <p:spPr>
          <a:xfrm>
            <a:off x="6324600" y="3886200"/>
            <a:ext cx="3048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7" name="TextBox 16"/>
          <p:cNvSpPr txBox="1"/>
          <p:nvPr/>
        </p:nvSpPr>
        <p:spPr>
          <a:xfrm>
            <a:off x="6172200" y="3456801"/>
            <a:ext cx="533400" cy="369332"/>
          </a:xfrm>
          <a:prstGeom prst="rect">
            <a:avLst/>
          </a:prstGeom>
          <a:noFill/>
        </p:spPr>
        <p:txBody>
          <a:bodyPr wrap="square" rtlCol="0">
            <a:spAutoFit/>
          </a:bodyPr>
          <a:lstStyle/>
          <a:p>
            <a:r>
              <a:rPr lang="en-GB" dirty="0"/>
              <a:t>Yes</a:t>
            </a:r>
          </a:p>
        </p:txBody>
      </p:sp>
      <p:cxnSp>
        <p:nvCxnSpPr>
          <p:cNvPr id="29" name="Straight Arrow Connector 28"/>
          <p:cNvCxnSpPr/>
          <p:nvPr/>
        </p:nvCxnSpPr>
        <p:spPr>
          <a:xfrm>
            <a:off x="4572000" y="4356000"/>
            <a:ext cx="0" cy="2160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a:off x="4572000" y="31242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31" name="TextBox 30"/>
          <p:cNvSpPr txBox="1"/>
          <p:nvPr/>
        </p:nvSpPr>
        <p:spPr>
          <a:xfrm>
            <a:off x="3886200" y="4267200"/>
            <a:ext cx="609600" cy="369332"/>
          </a:xfrm>
          <a:prstGeom prst="rect">
            <a:avLst/>
          </a:prstGeom>
          <a:noFill/>
        </p:spPr>
        <p:txBody>
          <a:bodyPr wrap="square" rtlCol="0">
            <a:spAutoFit/>
          </a:bodyPr>
          <a:lstStyle/>
          <a:p>
            <a:r>
              <a:rPr lang="en-GB" dirty="0"/>
              <a:t>No</a:t>
            </a:r>
          </a:p>
        </p:txBody>
      </p:sp>
      <p:sp>
        <p:nvSpPr>
          <p:cNvPr id="32" name="Rounded Rectangle 31"/>
          <p:cNvSpPr/>
          <p:nvPr/>
        </p:nvSpPr>
        <p:spPr>
          <a:xfrm>
            <a:off x="2895600" y="3429000"/>
            <a:ext cx="3276600" cy="8382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400" b="1" dirty="0">
                <a:solidFill>
                  <a:schemeClr val="tx1"/>
                </a:solidFill>
              </a:rPr>
              <a:t>GERD Symptoms or history of NSAID use</a:t>
            </a:r>
          </a:p>
        </p:txBody>
      </p:sp>
      <p:sp>
        <p:nvSpPr>
          <p:cNvPr id="85" name="Rounded Rectangle 84"/>
          <p:cNvSpPr/>
          <p:nvPr/>
        </p:nvSpPr>
        <p:spPr>
          <a:xfrm>
            <a:off x="2743200" y="2133600"/>
            <a:ext cx="3657600" cy="9144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2400" b="1" dirty="0"/>
              <a:t>Age ≥60 yrs or Alarm feature or excessive worry</a:t>
            </a:r>
          </a:p>
        </p:txBody>
      </p:sp>
      <p:sp>
        <p:nvSpPr>
          <p:cNvPr id="88" name="Rounded Rectangle 87"/>
          <p:cNvSpPr/>
          <p:nvPr/>
        </p:nvSpPr>
        <p:spPr>
          <a:xfrm>
            <a:off x="2509650" y="1371600"/>
            <a:ext cx="4124700" cy="4572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2400" b="1" dirty="0"/>
              <a:t>Uninvestigated dyspepsia</a:t>
            </a:r>
          </a:p>
        </p:txBody>
      </p:sp>
      <p:cxnSp>
        <p:nvCxnSpPr>
          <p:cNvPr id="89" name="Straight Arrow Connector 88"/>
          <p:cNvCxnSpPr/>
          <p:nvPr/>
        </p:nvCxnSpPr>
        <p:spPr>
          <a:xfrm>
            <a:off x="4572000" y="1828800"/>
            <a:ext cx="0" cy="228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1" name="Rectangle 90"/>
          <p:cNvSpPr/>
          <p:nvPr/>
        </p:nvSpPr>
        <p:spPr>
          <a:xfrm>
            <a:off x="6781800" y="2514600"/>
            <a:ext cx="1143000" cy="381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400" dirty="0">
                <a:solidFill>
                  <a:schemeClr val="tx1"/>
                </a:solidFill>
              </a:rPr>
              <a:t>EGD</a:t>
            </a:r>
          </a:p>
        </p:txBody>
      </p:sp>
      <p:cxnSp>
        <p:nvCxnSpPr>
          <p:cNvPr id="93" name="Straight Arrow Connector 92"/>
          <p:cNvCxnSpPr/>
          <p:nvPr/>
        </p:nvCxnSpPr>
        <p:spPr>
          <a:xfrm>
            <a:off x="6477000" y="2667000"/>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Rectangle 93"/>
          <p:cNvSpPr/>
          <p:nvPr/>
        </p:nvSpPr>
        <p:spPr>
          <a:xfrm>
            <a:off x="152400" y="1981200"/>
            <a:ext cx="2438400" cy="4114800"/>
          </a:xfrm>
          <a:prstGeom prst="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a:solidFill>
                  <a:srgbClr val="FFFF00"/>
                </a:solidFill>
              </a:rPr>
              <a:t>Alarm feature</a:t>
            </a:r>
          </a:p>
          <a:p>
            <a:r>
              <a:rPr lang="en-GB" sz="2000" b="1" dirty="0"/>
              <a:t>- Dysphagia </a:t>
            </a:r>
          </a:p>
          <a:p>
            <a:r>
              <a:rPr lang="en-GB" sz="2000" b="1" dirty="0"/>
              <a:t>- Persistent vomiting</a:t>
            </a:r>
          </a:p>
          <a:p>
            <a:r>
              <a:rPr lang="en-GB" sz="2000" b="1" dirty="0"/>
              <a:t>- Unintentional weight loss</a:t>
            </a:r>
          </a:p>
          <a:p>
            <a:pPr>
              <a:buFontTx/>
              <a:buChar char="-"/>
            </a:pPr>
            <a:r>
              <a:rPr lang="en-GB" sz="2000" b="1" dirty="0"/>
              <a:t> GI bleeding </a:t>
            </a:r>
          </a:p>
          <a:p>
            <a:r>
              <a:rPr lang="en-GB" sz="2000" b="1" dirty="0"/>
              <a:t>- Anemia</a:t>
            </a:r>
          </a:p>
          <a:p>
            <a:pPr>
              <a:buFontTx/>
              <a:buChar char="-"/>
            </a:pPr>
            <a:r>
              <a:rPr lang="en-GB" sz="2000" b="1" dirty="0"/>
              <a:t> Palpable abdominal mass </a:t>
            </a:r>
          </a:p>
          <a:p>
            <a:r>
              <a:rPr lang="en-GB" sz="2000" b="1" dirty="0"/>
              <a:t>- Lymphadenopathy  </a:t>
            </a:r>
          </a:p>
          <a:p>
            <a:r>
              <a:rPr lang="en-GB" sz="2000" b="1" dirty="0"/>
              <a:t>- Family history of upper GI</a:t>
            </a:r>
          </a:p>
          <a:p>
            <a:r>
              <a:rPr lang="en-GB" sz="2000" b="1" dirty="0"/>
              <a:t>carcinoma</a:t>
            </a:r>
            <a:endParaRPr lang="en-GB" sz="2000" b="1" dirty="0">
              <a:solidFill>
                <a:srgbClr val="FFFF00"/>
              </a:solidFill>
            </a:endParaRPr>
          </a:p>
        </p:txBody>
      </p:sp>
      <p:sp>
        <p:nvSpPr>
          <p:cNvPr id="98" name="Rounded Rectangle 97"/>
          <p:cNvSpPr/>
          <p:nvPr/>
        </p:nvSpPr>
        <p:spPr>
          <a:xfrm>
            <a:off x="6705600" y="3505200"/>
            <a:ext cx="22098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400" dirty="0"/>
              <a:t>Appropriate intervention</a:t>
            </a:r>
          </a:p>
        </p:txBody>
      </p:sp>
      <p:sp>
        <p:nvSpPr>
          <p:cNvPr id="47" name="Title 2"/>
          <p:cNvSpPr>
            <a:spLocks noGrp="1"/>
          </p:cNvSpPr>
          <p:nvPr>
            <p:ph type="title"/>
          </p:nvPr>
        </p:nvSpPr>
        <p:spPr>
          <a:xfrm>
            <a:off x="405729" y="602707"/>
            <a:ext cx="7467600" cy="548521"/>
          </a:xfrm>
        </p:spPr>
        <p:txBody>
          <a:bodyPr/>
          <a:lstStyle/>
          <a:p>
            <a:pPr>
              <a:lnSpc>
                <a:spcPct val="80000"/>
              </a:lnSpc>
            </a:pPr>
            <a:r>
              <a:rPr lang="en-GB" sz="3200" dirty="0"/>
              <a:t>Approach to patients with Uninvestigated dyspepsia</a:t>
            </a:r>
          </a:p>
        </p:txBody>
      </p:sp>
      <p:sp>
        <p:nvSpPr>
          <p:cNvPr id="48" name="Rectangle 47"/>
          <p:cNvSpPr/>
          <p:nvPr/>
        </p:nvSpPr>
        <p:spPr>
          <a:xfrm>
            <a:off x="3086100" y="4648200"/>
            <a:ext cx="29718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400" dirty="0"/>
              <a:t>Noninvasive test for H.pylori as stool antigen or breath test</a:t>
            </a:r>
          </a:p>
        </p:txBody>
      </p:sp>
      <p:sp>
        <p:nvSpPr>
          <p:cNvPr id="51" name="TextBox 50"/>
          <p:cNvSpPr txBox="1"/>
          <p:nvPr/>
        </p:nvSpPr>
        <p:spPr>
          <a:xfrm>
            <a:off x="6400800" y="2209800"/>
            <a:ext cx="533400" cy="369332"/>
          </a:xfrm>
          <a:prstGeom prst="rect">
            <a:avLst/>
          </a:prstGeom>
          <a:noFill/>
        </p:spPr>
        <p:txBody>
          <a:bodyPr wrap="square" rtlCol="0">
            <a:spAutoFit/>
          </a:bodyPr>
          <a:lstStyle/>
          <a:p>
            <a:r>
              <a:rPr lang="en-GB" dirty="0"/>
              <a:t>Yes</a:t>
            </a:r>
          </a:p>
        </p:txBody>
      </p:sp>
      <p:sp>
        <p:nvSpPr>
          <p:cNvPr id="52" name="TextBox 51"/>
          <p:cNvSpPr txBox="1"/>
          <p:nvPr/>
        </p:nvSpPr>
        <p:spPr>
          <a:xfrm>
            <a:off x="6057900" y="5987018"/>
            <a:ext cx="3200400" cy="369332"/>
          </a:xfrm>
          <a:prstGeom prst="rect">
            <a:avLst/>
          </a:prstGeom>
          <a:noFill/>
        </p:spPr>
        <p:txBody>
          <a:bodyPr wrap="square" rtlCol="0">
            <a:spAutoFit/>
          </a:bodyPr>
          <a:lstStyle/>
          <a:p>
            <a:r>
              <a:rPr lang="en-GB" dirty="0"/>
              <a:t>EGD = Esophago-duodenoscopy</a:t>
            </a:r>
          </a:p>
        </p:txBody>
      </p:sp>
      <p:sp>
        <p:nvSpPr>
          <p:cNvPr id="2" name="Date Placeholder 1">
            <a:extLst>
              <a:ext uri="{FF2B5EF4-FFF2-40B4-BE49-F238E27FC236}">
                <a16:creationId xmlns="" xmlns:a16="http://schemas.microsoft.com/office/drawing/2014/main" id="{6162F7BE-ED34-4F70-8BB5-94B94667A417}"/>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5EBF8FB9-7C6F-4C00-A121-7F8A4B8F9DDD}"/>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3ED2EB81-E884-4A61-8E61-F444A65A38D2}"/>
              </a:ext>
            </a:extLst>
          </p:cNvPr>
          <p:cNvSpPr>
            <a:spLocks noGrp="1"/>
          </p:cNvSpPr>
          <p:nvPr>
            <p:ph type="sldNum" sz="quarter" idx="12"/>
          </p:nvPr>
        </p:nvSpPr>
        <p:spPr/>
        <p:txBody>
          <a:bodyPr/>
          <a:lstStyle/>
          <a:p>
            <a:fld id="{3D0A3EC9-E8BA-4062-809F-C0D16F9877FA}" type="slidenum">
              <a:rPr lang="en-US" smtClean="0"/>
              <a:pPr/>
              <a:t>37</a:t>
            </a:fld>
            <a:endParaRPr lang="en-US"/>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1000"/>
                                        <p:tgtEl>
                                          <p:spTgt spid="89"/>
                                        </p:tgtEl>
                                      </p:cBhvr>
                                    </p:animEffect>
                                    <p:anim calcmode="lin" valueType="num">
                                      <p:cBhvr>
                                        <p:cTn id="8" dur="1000" fill="hold"/>
                                        <p:tgtEl>
                                          <p:spTgt spid="89"/>
                                        </p:tgtEl>
                                        <p:attrNameLst>
                                          <p:attrName>ppt_x</p:attrName>
                                        </p:attrNameLst>
                                      </p:cBhvr>
                                      <p:tavLst>
                                        <p:tav tm="0">
                                          <p:val>
                                            <p:strVal val="#ppt_x"/>
                                          </p:val>
                                        </p:tav>
                                        <p:tav tm="100000">
                                          <p:val>
                                            <p:strVal val="#ppt_x"/>
                                          </p:val>
                                        </p:tav>
                                      </p:tavLst>
                                    </p:anim>
                                    <p:anim calcmode="lin" valueType="num">
                                      <p:cBhvr>
                                        <p:cTn id="9" dur="1000" fill="hold"/>
                                        <p:tgtEl>
                                          <p:spTgt spid="8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85"/>
                                        </p:tgtEl>
                                        <p:attrNameLst>
                                          <p:attrName>style.visibility</p:attrName>
                                        </p:attrNameLst>
                                      </p:cBhvr>
                                      <p:to>
                                        <p:strVal val="visible"/>
                                      </p:to>
                                    </p:set>
                                    <p:animEffect transition="in" filter="fade">
                                      <p:cBhvr>
                                        <p:cTn id="12" dur="1000"/>
                                        <p:tgtEl>
                                          <p:spTgt spid="85"/>
                                        </p:tgtEl>
                                      </p:cBhvr>
                                    </p:animEffect>
                                    <p:anim calcmode="lin" valueType="num">
                                      <p:cBhvr>
                                        <p:cTn id="13" dur="1000" fill="hold"/>
                                        <p:tgtEl>
                                          <p:spTgt spid="85"/>
                                        </p:tgtEl>
                                        <p:attrNameLst>
                                          <p:attrName>ppt_x</p:attrName>
                                        </p:attrNameLst>
                                      </p:cBhvr>
                                      <p:tavLst>
                                        <p:tav tm="0">
                                          <p:val>
                                            <p:strVal val="#ppt_x"/>
                                          </p:val>
                                        </p:tav>
                                        <p:tav tm="100000">
                                          <p:val>
                                            <p:strVal val="#ppt_x"/>
                                          </p:val>
                                        </p:tav>
                                      </p:tavLst>
                                    </p:anim>
                                    <p:anim calcmode="lin" valueType="num">
                                      <p:cBhvr>
                                        <p:cTn id="14" dur="1000" fill="hold"/>
                                        <p:tgtEl>
                                          <p:spTgt spid="8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0" fill="hold" grpId="0" nodeType="clickEffect">
                                  <p:stCondLst>
                                    <p:cond delay="0"/>
                                  </p:stCondLst>
                                  <p:childTnLst>
                                    <p:set>
                                      <p:cBhvr>
                                        <p:cTn id="18" dur="1" fill="hold">
                                          <p:stCondLst>
                                            <p:cond delay="0"/>
                                          </p:stCondLst>
                                        </p:cTn>
                                        <p:tgtEl>
                                          <p:spTgt spid="94"/>
                                        </p:tgtEl>
                                        <p:attrNameLst>
                                          <p:attrName>style.visibility</p:attrName>
                                        </p:attrNameLst>
                                      </p:cBhvr>
                                      <p:to>
                                        <p:strVal val="visible"/>
                                      </p:to>
                                    </p:set>
                                    <p:anim calcmode="lin" valueType="num">
                                      <p:cBhvr>
                                        <p:cTn id="19" dur="500" fill="hold"/>
                                        <p:tgtEl>
                                          <p:spTgt spid="94"/>
                                        </p:tgtEl>
                                        <p:attrNameLst>
                                          <p:attrName>ppt_w</p:attrName>
                                        </p:attrNameLst>
                                      </p:cBhvr>
                                      <p:tavLst>
                                        <p:tav tm="0">
                                          <p:val>
                                            <p:fltVal val="0"/>
                                          </p:val>
                                        </p:tav>
                                        <p:tav tm="100000">
                                          <p:val>
                                            <p:strVal val="#ppt_w"/>
                                          </p:val>
                                        </p:tav>
                                      </p:tavLst>
                                    </p:anim>
                                    <p:anim calcmode="lin" valueType="num">
                                      <p:cBhvr>
                                        <p:cTn id="20" dur="500" fill="hold"/>
                                        <p:tgtEl>
                                          <p:spTgt spid="94"/>
                                        </p:tgtEl>
                                        <p:attrNameLst>
                                          <p:attrName>ppt_h</p:attrName>
                                        </p:attrNameLst>
                                      </p:cBhvr>
                                      <p:tavLst>
                                        <p:tav tm="0">
                                          <p:val>
                                            <p:fltVal val="0"/>
                                          </p:val>
                                        </p:tav>
                                        <p:tav tm="100000">
                                          <p:val>
                                            <p:strVal val="#ppt_h"/>
                                          </p:val>
                                        </p:tav>
                                      </p:tavLst>
                                    </p:anim>
                                    <p:animEffect transition="in" filter="fade">
                                      <p:cBhvr>
                                        <p:cTn id="21" dur="500"/>
                                        <p:tgtEl>
                                          <p:spTgt spid="94"/>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93"/>
                                        </p:tgtEl>
                                        <p:attrNameLst>
                                          <p:attrName>style.visibility</p:attrName>
                                        </p:attrNameLst>
                                      </p:cBhvr>
                                      <p:to>
                                        <p:strVal val="visible"/>
                                      </p:to>
                                    </p:set>
                                    <p:anim calcmode="lin" valueType="num">
                                      <p:cBhvr>
                                        <p:cTn id="26" dur="1000" fill="hold"/>
                                        <p:tgtEl>
                                          <p:spTgt spid="93"/>
                                        </p:tgtEl>
                                        <p:attrNameLst>
                                          <p:attrName>ppt_w</p:attrName>
                                        </p:attrNameLst>
                                      </p:cBhvr>
                                      <p:tavLst>
                                        <p:tav tm="0">
                                          <p:val>
                                            <p:strVal val="#ppt_w*0.70"/>
                                          </p:val>
                                        </p:tav>
                                        <p:tav tm="100000">
                                          <p:val>
                                            <p:strVal val="#ppt_w"/>
                                          </p:val>
                                        </p:tav>
                                      </p:tavLst>
                                    </p:anim>
                                    <p:anim calcmode="lin" valueType="num">
                                      <p:cBhvr>
                                        <p:cTn id="27" dur="1000" fill="hold"/>
                                        <p:tgtEl>
                                          <p:spTgt spid="93"/>
                                        </p:tgtEl>
                                        <p:attrNameLst>
                                          <p:attrName>ppt_h</p:attrName>
                                        </p:attrNameLst>
                                      </p:cBhvr>
                                      <p:tavLst>
                                        <p:tav tm="0">
                                          <p:val>
                                            <p:strVal val="#ppt_h"/>
                                          </p:val>
                                        </p:tav>
                                        <p:tav tm="100000">
                                          <p:val>
                                            <p:strVal val="#ppt_h"/>
                                          </p:val>
                                        </p:tav>
                                      </p:tavLst>
                                    </p:anim>
                                    <p:animEffect transition="in" filter="fade">
                                      <p:cBhvr>
                                        <p:cTn id="28" dur="1000"/>
                                        <p:tgtEl>
                                          <p:spTgt spid="93"/>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91"/>
                                        </p:tgtEl>
                                        <p:attrNameLst>
                                          <p:attrName>style.visibility</p:attrName>
                                        </p:attrNameLst>
                                      </p:cBhvr>
                                      <p:to>
                                        <p:strVal val="visible"/>
                                      </p:to>
                                    </p:set>
                                    <p:anim calcmode="lin" valueType="num">
                                      <p:cBhvr>
                                        <p:cTn id="31" dur="1000" fill="hold"/>
                                        <p:tgtEl>
                                          <p:spTgt spid="91"/>
                                        </p:tgtEl>
                                        <p:attrNameLst>
                                          <p:attrName>ppt_w</p:attrName>
                                        </p:attrNameLst>
                                      </p:cBhvr>
                                      <p:tavLst>
                                        <p:tav tm="0">
                                          <p:val>
                                            <p:strVal val="#ppt_w*0.70"/>
                                          </p:val>
                                        </p:tav>
                                        <p:tav tm="100000">
                                          <p:val>
                                            <p:strVal val="#ppt_w"/>
                                          </p:val>
                                        </p:tav>
                                      </p:tavLst>
                                    </p:anim>
                                    <p:anim calcmode="lin" valueType="num">
                                      <p:cBhvr>
                                        <p:cTn id="32" dur="1000" fill="hold"/>
                                        <p:tgtEl>
                                          <p:spTgt spid="91"/>
                                        </p:tgtEl>
                                        <p:attrNameLst>
                                          <p:attrName>ppt_h</p:attrName>
                                        </p:attrNameLst>
                                      </p:cBhvr>
                                      <p:tavLst>
                                        <p:tav tm="0">
                                          <p:val>
                                            <p:strVal val="#ppt_h"/>
                                          </p:val>
                                        </p:tav>
                                        <p:tav tm="100000">
                                          <p:val>
                                            <p:strVal val="#ppt_h"/>
                                          </p:val>
                                        </p:tav>
                                      </p:tavLst>
                                    </p:anim>
                                    <p:animEffect transition="in" filter="fade">
                                      <p:cBhvr>
                                        <p:cTn id="33" dur="1000"/>
                                        <p:tgtEl>
                                          <p:spTgt spid="91"/>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51"/>
                                        </p:tgtEl>
                                        <p:attrNameLst>
                                          <p:attrName>style.visibility</p:attrName>
                                        </p:attrNameLst>
                                      </p:cBhvr>
                                      <p:to>
                                        <p:strVal val="visible"/>
                                      </p:to>
                                    </p:set>
                                    <p:anim calcmode="lin" valueType="num">
                                      <p:cBhvr>
                                        <p:cTn id="36" dur="1000" fill="hold"/>
                                        <p:tgtEl>
                                          <p:spTgt spid="51"/>
                                        </p:tgtEl>
                                        <p:attrNameLst>
                                          <p:attrName>ppt_w</p:attrName>
                                        </p:attrNameLst>
                                      </p:cBhvr>
                                      <p:tavLst>
                                        <p:tav tm="0">
                                          <p:val>
                                            <p:strVal val="#ppt_w*0.70"/>
                                          </p:val>
                                        </p:tav>
                                        <p:tav tm="100000">
                                          <p:val>
                                            <p:strVal val="#ppt_w"/>
                                          </p:val>
                                        </p:tav>
                                      </p:tavLst>
                                    </p:anim>
                                    <p:anim calcmode="lin" valueType="num">
                                      <p:cBhvr>
                                        <p:cTn id="37" dur="1000" fill="hold"/>
                                        <p:tgtEl>
                                          <p:spTgt spid="51"/>
                                        </p:tgtEl>
                                        <p:attrNameLst>
                                          <p:attrName>ppt_h</p:attrName>
                                        </p:attrNameLst>
                                      </p:cBhvr>
                                      <p:tavLst>
                                        <p:tav tm="0">
                                          <p:val>
                                            <p:strVal val="#ppt_h"/>
                                          </p:val>
                                        </p:tav>
                                        <p:tav tm="100000">
                                          <p:val>
                                            <p:strVal val="#ppt_h"/>
                                          </p:val>
                                        </p:tav>
                                      </p:tavLst>
                                    </p:anim>
                                    <p:animEffect transition="in" filter="fade">
                                      <p:cBhvr>
                                        <p:cTn id="38" dur="10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1000"/>
                                        <p:tgtEl>
                                          <p:spTgt spid="30"/>
                                        </p:tgtEl>
                                      </p:cBhvr>
                                    </p:animEffect>
                                    <p:anim calcmode="lin" valueType="num">
                                      <p:cBhvr>
                                        <p:cTn id="44" dur="1000" fill="hold"/>
                                        <p:tgtEl>
                                          <p:spTgt spid="30"/>
                                        </p:tgtEl>
                                        <p:attrNameLst>
                                          <p:attrName>ppt_x</p:attrName>
                                        </p:attrNameLst>
                                      </p:cBhvr>
                                      <p:tavLst>
                                        <p:tav tm="0">
                                          <p:val>
                                            <p:strVal val="#ppt_x"/>
                                          </p:val>
                                        </p:tav>
                                        <p:tav tm="100000">
                                          <p:val>
                                            <p:strVal val="#ppt_x"/>
                                          </p:val>
                                        </p:tav>
                                      </p:tavLst>
                                    </p:anim>
                                    <p:anim calcmode="lin" valueType="num">
                                      <p:cBhvr>
                                        <p:cTn id="45" dur="1000" fill="hold"/>
                                        <p:tgtEl>
                                          <p:spTgt spid="30"/>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1000"/>
                                        <p:tgtEl>
                                          <p:spTgt spid="9"/>
                                        </p:tgtEl>
                                      </p:cBhvr>
                                    </p:animEffect>
                                    <p:anim calcmode="lin" valueType="num">
                                      <p:cBhvr>
                                        <p:cTn id="49" dur="1000" fill="hold"/>
                                        <p:tgtEl>
                                          <p:spTgt spid="9"/>
                                        </p:tgtEl>
                                        <p:attrNameLst>
                                          <p:attrName>ppt_x</p:attrName>
                                        </p:attrNameLst>
                                      </p:cBhvr>
                                      <p:tavLst>
                                        <p:tav tm="0">
                                          <p:val>
                                            <p:strVal val="#ppt_x"/>
                                          </p:val>
                                        </p:tav>
                                        <p:tav tm="100000">
                                          <p:val>
                                            <p:strVal val="#ppt_x"/>
                                          </p:val>
                                        </p:tav>
                                      </p:tavLst>
                                    </p:anim>
                                    <p:anim calcmode="lin" valueType="num">
                                      <p:cBhvr>
                                        <p:cTn id="50" dur="1000" fill="hold"/>
                                        <p:tgtEl>
                                          <p:spTgt spid="9"/>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fade">
                                      <p:cBhvr>
                                        <p:cTn id="53" dur="1000"/>
                                        <p:tgtEl>
                                          <p:spTgt spid="32"/>
                                        </p:tgtEl>
                                      </p:cBhvr>
                                    </p:animEffect>
                                    <p:anim calcmode="lin" valueType="num">
                                      <p:cBhvr>
                                        <p:cTn id="54" dur="1000" fill="hold"/>
                                        <p:tgtEl>
                                          <p:spTgt spid="32"/>
                                        </p:tgtEl>
                                        <p:attrNameLst>
                                          <p:attrName>ppt_x</p:attrName>
                                        </p:attrNameLst>
                                      </p:cBhvr>
                                      <p:tavLst>
                                        <p:tav tm="0">
                                          <p:val>
                                            <p:strVal val="#ppt_x"/>
                                          </p:val>
                                        </p:tav>
                                        <p:tav tm="100000">
                                          <p:val>
                                            <p:strVal val="#ppt_x"/>
                                          </p:val>
                                        </p:tav>
                                      </p:tavLst>
                                    </p:anim>
                                    <p:anim calcmode="lin" valueType="num">
                                      <p:cBhvr>
                                        <p:cTn id="55"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55"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1000" fill="hold"/>
                                        <p:tgtEl>
                                          <p:spTgt spid="17"/>
                                        </p:tgtEl>
                                        <p:attrNameLst>
                                          <p:attrName>ppt_w</p:attrName>
                                        </p:attrNameLst>
                                      </p:cBhvr>
                                      <p:tavLst>
                                        <p:tav tm="0">
                                          <p:val>
                                            <p:strVal val="#ppt_w*0.70"/>
                                          </p:val>
                                        </p:tav>
                                        <p:tav tm="100000">
                                          <p:val>
                                            <p:strVal val="#ppt_w"/>
                                          </p:val>
                                        </p:tav>
                                      </p:tavLst>
                                    </p:anim>
                                    <p:anim calcmode="lin" valueType="num">
                                      <p:cBhvr>
                                        <p:cTn id="61" dur="1000" fill="hold"/>
                                        <p:tgtEl>
                                          <p:spTgt spid="17"/>
                                        </p:tgtEl>
                                        <p:attrNameLst>
                                          <p:attrName>ppt_h</p:attrName>
                                        </p:attrNameLst>
                                      </p:cBhvr>
                                      <p:tavLst>
                                        <p:tav tm="0">
                                          <p:val>
                                            <p:strVal val="#ppt_h"/>
                                          </p:val>
                                        </p:tav>
                                        <p:tav tm="100000">
                                          <p:val>
                                            <p:strVal val="#ppt_h"/>
                                          </p:val>
                                        </p:tav>
                                      </p:tavLst>
                                    </p:anim>
                                    <p:animEffect transition="in" filter="fade">
                                      <p:cBhvr>
                                        <p:cTn id="62" dur="1000"/>
                                        <p:tgtEl>
                                          <p:spTgt spid="17"/>
                                        </p:tgtEl>
                                      </p:cBhvr>
                                    </p:animEffect>
                                  </p:childTnLst>
                                </p:cTn>
                              </p:par>
                              <p:par>
                                <p:cTn id="63" presetID="55" presetClass="entr" presetSubtype="0" fill="hold" nodeType="withEffect">
                                  <p:stCondLst>
                                    <p:cond delay="0"/>
                                  </p:stCondLst>
                                  <p:childTnLst>
                                    <p:set>
                                      <p:cBhvr>
                                        <p:cTn id="64" dur="1" fill="hold">
                                          <p:stCondLst>
                                            <p:cond delay="0"/>
                                          </p:stCondLst>
                                        </p:cTn>
                                        <p:tgtEl>
                                          <p:spTgt spid="14"/>
                                        </p:tgtEl>
                                        <p:attrNameLst>
                                          <p:attrName>style.visibility</p:attrName>
                                        </p:attrNameLst>
                                      </p:cBhvr>
                                      <p:to>
                                        <p:strVal val="visible"/>
                                      </p:to>
                                    </p:set>
                                    <p:anim calcmode="lin" valueType="num">
                                      <p:cBhvr>
                                        <p:cTn id="65" dur="1000" fill="hold"/>
                                        <p:tgtEl>
                                          <p:spTgt spid="14"/>
                                        </p:tgtEl>
                                        <p:attrNameLst>
                                          <p:attrName>ppt_w</p:attrName>
                                        </p:attrNameLst>
                                      </p:cBhvr>
                                      <p:tavLst>
                                        <p:tav tm="0">
                                          <p:val>
                                            <p:strVal val="#ppt_w*0.70"/>
                                          </p:val>
                                        </p:tav>
                                        <p:tav tm="100000">
                                          <p:val>
                                            <p:strVal val="#ppt_w"/>
                                          </p:val>
                                        </p:tav>
                                      </p:tavLst>
                                    </p:anim>
                                    <p:anim calcmode="lin" valueType="num">
                                      <p:cBhvr>
                                        <p:cTn id="66" dur="1000" fill="hold"/>
                                        <p:tgtEl>
                                          <p:spTgt spid="14"/>
                                        </p:tgtEl>
                                        <p:attrNameLst>
                                          <p:attrName>ppt_h</p:attrName>
                                        </p:attrNameLst>
                                      </p:cBhvr>
                                      <p:tavLst>
                                        <p:tav tm="0">
                                          <p:val>
                                            <p:strVal val="#ppt_h"/>
                                          </p:val>
                                        </p:tav>
                                        <p:tav tm="100000">
                                          <p:val>
                                            <p:strVal val="#ppt_h"/>
                                          </p:val>
                                        </p:tav>
                                      </p:tavLst>
                                    </p:anim>
                                    <p:animEffect transition="in" filter="fade">
                                      <p:cBhvr>
                                        <p:cTn id="67" dur="1000"/>
                                        <p:tgtEl>
                                          <p:spTgt spid="14"/>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98"/>
                                        </p:tgtEl>
                                        <p:attrNameLst>
                                          <p:attrName>style.visibility</p:attrName>
                                        </p:attrNameLst>
                                      </p:cBhvr>
                                      <p:to>
                                        <p:strVal val="visible"/>
                                      </p:to>
                                    </p:set>
                                    <p:anim calcmode="lin" valueType="num">
                                      <p:cBhvr>
                                        <p:cTn id="70" dur="1000" fill="hold"/>
                                        <p:tgtEl>
                                          <p:spTgt spid="98"/>
                                        </p:tgtEl>
                                        <p:attrNameLst>
                                          <p:attrName>ppt_w</p:attrName>
                                        </p:attrNameLst>
                                      </p:cBhvr>
                                      <p:tavLst>
                                        <p:tav tm="0">
                                          <p:val>
                                            <p:strVal val="#ppt_w*0.70"/>
                                          </p:val>
                                        </p:tav>
                                        <p:tav tm="100000">
                                          <p:val>
                                            <p:strVal val="#ppt_w"/>
                                          </p:val>
                                        </p:tav>
                                      </p:tavLst>
                                    </p:anim>
                                    <p:anim calcmode="lin" valueType="num">
                                      <p:cBhvr>
                                        <p:cTn id="71" dur="1000" fill="hold"/>
                                        <p:tgtEl>
                                          <p:spTgt spid="98"/>
                                        </p:tgtEl>
                                        <p:attrNameLst>
                                          <p:attrName>ppt_h</p:attrName>
                                        </p:attrNameLst>
                                      </p:cBhvr>
                                      <p:tavLst>
                                        <p:tav tm="0">
                                          <p:val>
                                            <p:strVal val="#ppt_h"/>
                                          </p:val>
                                        </p:tav>
                                        <p:tav tm="100000">
                                          <p:val>
                                            <p:strVal val="#ppt_h"/>
                                          </p:val>
                                        </p:tav>
                                      </p:tavLst>
                                    </p:anim>
                                    <p:animEffect transition="in" filter="fade">
                                      <p:cBhvr>
                                        <p:cTn id="72" dur="1000"/>
                                        <p:tgtEl>
                                          <p:spTgt spid="98"/>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31"/>
                                        </p:tgtEl>
                                        <p:attrNameLst>
                                          <p:attrName>style.visibility</p:attrName>
                                        </p:attrNameLst>
                                      </p:cBhvr>
                                      <p:to>
                                        <p:strVal val="visible"/>
                                      </p:to>
                                    </p:set>
                                    <p:animEffect transition="in" filter="fade">
                                      <p:cBhvr>
                                        <p:cTn id="77" dur="1000"/>
                                        <p:tgtEl>
                                          <p:spTgt spid="31"/>
                                        </p:tgtEl>
                                      </p:cBhvr>
                                    </p:animEffect>
                                    <p:anim calcmode="lin" valueType="num">
                                      <p:cBhvr>
                                        <p:cTn id="78" dur="1000" fill="hold"/>
                                        <p:tgtEl>
                                          <p:spTgt spid="31"/>
                                        </p:tgtEl>
                                        <p:attrNameLst>
                                          <p:attrName>ppt_x</p:attrName>
                                        </p:attrNameLst>
                                      </p:cBhvr>
                                      <p:tavLst>
                                        <p:tav tm="0">
                                          <p:val>
                                            <p:strVal val="#ppt_x"/>
                                          </p:val>
                                        </p:tav>
                                        <p:tav tm="100000">
                                          <p:val>
                                            <p:strVal val="#ppt_x"/>
                                          </p:val>
                                        </p:tav>
                                      </p:tavLst>
                                    </p:anim>
                                    <p:anim calcmode="lin" valueType="num">
                                      <p:cBhvr>
                                        <p:cTn id="79" dur="1000" fill="hold"/>
                                        <p:tgtEl>
                                          <p:spTgt spid="31"/>
                                        </p:tgtEl>
                                        <p:attrNameLst>
                                          <p:attrName>ppt_y</p:attrName>
                                        </p:attrNameLst>
                                      </p:cBhvr>
                                      <p:tavLst>
                                        <p:tav tm="0">
                                          <p:val>
                                            <p:strVal val="#ppt_y+.1"/>
                                          </p:val>
                                        </p:tav>
                                        <p:tav tm="100000">
                                          <p:val>
                                            <p:strVal val="#ppt_y"/>
                                          </p:val>
                                        </p:tav>
                                      </p:tavLst>
                                    </p:anim>
                                  </p:childTnLst>
                                </p:cTn>
                              </p:par>
                              <p:par>
                                <p:cTn id="80" presetID="42" presetClass="entr" presetSubtype="0" fill="hold"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fade">
                                      <p:cBhvr>
                                        <p:cTn id="82" dur="1000"/>
                                        <p:tgtEl>
                                          <p:spTgt spid="29"/>
                                        </p:tgtEl>
                                      </p:cBhvr>
                                    </p:animEffect>
                                    <p:anim calcmode="lin" valueType="num">
                                      <p:cBhvr>
                                        <p:cTn id="83" dur="1000" fill="hold"/>
                                        <p:tgtEl>
                                          <p:spTgt spid="29"/>
                                        </p:tgtEl>
                                        <p:attrNameLst>
                                          <p:attrName>ppt_x</p:attrName>
                                        </p:attrNameLst>
                                      </p:cBhvr>
                                      <p:tavLst>
                                        <p:tav tm="0">
                                          <p:val>
                                            <p:strVal val="#ppt_x"/>
                                          </p:val>
                                        </p:tav>
                                        <p:tav tm="100000">
                                          <p:val>
                                            <p:strVal val="#ppt_x"/>
                                          </p:val>
                                        </p:tav>
                                      </p:tavLst>
                                    </p:anim>
                                    <p:anim calcmode="lin" valueType="num">
                                      <p:cBhvr>
                                        <p:cTn id="84" dur="1000" fill="hold"/>
                                        <p:tgtEl>
                                          <p:spTgt spid="29"/>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8"/>
                                        </p:tgtEl>
                                        <p:attrNameLst>
                                          <p:attrName>style.visibility</p:attrName>
                                        </p:attrNameLst>
                                      </p:cBhvr>
                                      <p:to>
                                        <p:strVal val="visible"/>
                                      </p:to>
                                    </p:set>
                                    <p:animEffect transition="in" filter="fade">
                                      <p:cBhvr>
                                        <p:cTn id="87" dur="1000"/>
                                        <p:tgtEl>
                                          <p:spTgt spid="48"/>
                                        </p:tgtEl>
                                      </p:cBhvr>
                                    </p:animEffect>
                                    <p:anim calcmode="lin" valueType="num">
                                      <p:cBhvr>
                                        <p:cTn id="88" dur="1000" fill="hold"/>
                                        <p:tgtEl>
                                          <p:spTgt spid="48"/>
                                        </p:tgtEl>
                                        <p:attrNameLst>
                                          <p:attrName>ppt_x</p:attrName>
                                        </p:attrNameLst>
                                      </p:cBhvr>
                                      <p:tavLst>
                                        <p:tav tm="0">
                                          <p:val>
                                            <p:strVal val="#ppt_x"/>
                                          </p:val>
                                        </p:tav>
                                        <p:tav tm="100000">
                                          <p:val>
                                            <p:strVal val="#ppt_x"/>
                                          </p:val>
                                        </p:tav>
                                      </p:tavLst>
                                    </p:anim>
                                    <p:anim calcmode="lin" valueType="num">
                                      <p:cBhvr>
                                        <p:cTn id="8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p:bldP spid="31" grpId="0"/>
      <p:bldP spid="32" grpId="0" animBg="1"/>
      <p:bldP spid="85" grpId="0" animBg="1"/>
      <p:bldP spid="91" grpId="0" animBg="1"/>
      <p:bldP spid="94" grpId="0" animBg="1"/>
      <p:bldP spid="98" grpId="0" animBg="1"/>
      <p:bldP spid="48" grpId="0" animBg="1"/>
      <p:bldP spid="51"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Capture.JPG"/>
          <p:cNvPicPr>
            <a:picLocks noChangeAspect="1"/>
          </p:cNvPicPr>
          <p:nvPr/>
        </p:nvPicPr>
        <p:blipFill>
          <a:blip r:embed="rId3" cstate="print"/>
          <a:srcRect l="8172" t="53093" r="50965" b="43629"/>
          <a:stretch>
            <a:fillRect/>
          </a:stretch>
        </p:blipFill>
        <p:spPr>
          <a:xfrm>
            <a:off x="990600" y="1600200"/>
            <a:ext cx="2484000" cy="298080"/>
          </a:xfrm>
          <a:prstGeom prst="rect">
            <a:avLst/>
          </a:prstGeom>
        </p:spPr>
      </p:pic>
      <p:pic>
        <p:nvPicPr>
          <p:cNvPr id="35" name="Picture 34" descr="Capture.JPG"/>
          <p:cNvPicPr>
            <a:picLocks noChangeAspect="1"/>
          </p:cNvPicPr>
          <p:nvPr/>
        </p:nvPicPr>
        <p:blipFill>
          <a:blip r:embed="rId3" cstate="print"/>
          <a:srcRect l="50669" t="54186" r="23179" b="43629"/>
          <a:stretch>
            <a:fillRect/>
          </a:stretch>
        </p:blipFill>
        <p:spPr>
          <a:xfrm>
            <a:off x="6096000" y="1676399"/>
            <a:ext cx="1676400" cy="209550"/>
          </a:xfrm>
          <a:prstGeom prst="rect">
            <a:avLst/>
          </a:prstGeom>
        </p:spPr>
      </p:pic>
      <p:cxnSp>
        <p:nvCxnSpPr>
          <p:cNvPr id="39" name="Straight Arrow Connector 38"/>
          <p:cNvCxnSpPr/>
          <p:nvPr/>
        </p:nvCxnSpPr>
        <p:spPr>
          <a:xfrm>
            <a:off x="7620000" y="1785075"/>
            <a:ext cx="0" cy="180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Rounded Rectangle 39"/>
          <p:cNvSpPr/>
          <p:nvPr/>
        </p:nvSpPr>
        <p:spPr>
          <a:xfrm>
            <a:off x="6324600" y="1981200"/>
            <a:ext cx="2667000" cy="500925"/>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200" i="1" dirty="0"/>
              <a:t>H.pylori</a:t>
            </a:r>
            <a:r>
              <a:rPr lang="en-GB" sz="2200" dirty="0"/>
              <a:t> test negative</a:t>
            </a:r>
          </a:p>
        </p:txBody>
      </p:sp>
      <p:sp>
        <p:nvSpPr>
          <p:cNvPr id="41" name="Rounded Rectangle 40"/>
          <p:cNvSpPr/>
          <p:nvPr/>
        </p:nvSpPr>
        <p:spPr>
          <a:xfrm>
            <a:off x="6477000" y="2743200"/>
            <a:ext cx="24384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200" dirty="0"/>
              <a:t>Empiric trial of PPIs  for 4-8 weeks</a:t>
            </a:r>
          </a:p>
        </p:txBody>
      </p:sp>
      <p:sp>
        <p:nvSpPr>
          <p:cNvPr id="42" name="Rounded Rectangle 41"/>
          <p:cNvSpPr/>
          <p:nvPr/>
        </p:nvSpPr>
        <p:spPr>
          <a:xfrm>
            <a:off x="228600" y="2057400"/>
            <a:ext cx="27432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200" i="1" dirty="0"/>
              <a:t>H.pylori</a:t>
            </a:r>
            <a:r>
              <a:rPr lang="en-GB" sz="2200" dirty="0"/>
              <a:t> test positive</a:t>
            </a:r>
          </a:p>
        </p:txBody>
      </p:sp>
      <p:cxnSp>
        <p:nvCxnSpPr>
          <p:cNvPr id="43" name="Straight Arrow Connector 42"/>
          <p:cNvCxnSpPr/>
          <p:nvPr/>
        </p:nvCxnSpPr>
        <p:spPr>
          <a:xfrm>
            <a:off x="1981200" y="1877400"/>
            <a:ext cx="0" cy="180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7620000" y="2482125"/>
            <a:ext cx="0" cy="216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Rounded Rectangle 44"/>
          <p:cNvSpPr/>
          <p:nvPr/>
        </p:nvSpPr>
        <p:spPr>
          <a:xfrm>
            <a:off x="304800" y="2743200"/>
            <a:ext cx="3200400" cy="68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2200" dirty="0"/>
              <a:t>H.pylori eradication therapy</a:t>
            </a:r>
          </a:p>
        </p:txBody>
      </p:sp>
      <p:cxnSp>
        <p:nvCxnSpPr>
          <p:cNvPr id="46" name="Straight Arrow Connector 45"/>
          <p:cNvCxnSpPr/>
          <p:nvPr/>
        </p:nvCxnSpPr>
        <p:spPr>
          <a:xfrm>
            <a:off x="1905000" y="2514600"/>
            <a:ext cx="0" cy="180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hape 48"/>
          <p:cNvCxnSpPr>
            <a:endCxn id="41" idx="1"/>
          </p:cNvCxnSpPr>
          <p:nvPr/>
        </p:nvCxnSpPr>
        <p:spPr>
          <a:xfrm>
            <a:off x="3505200" y="2971800"/>
            <a:ext cx="2971800" cy="114300"/>
          </a:xfrm>
          <a:prstGeom prst="bentConnector3">
            <a:avLst>
              <a:gd name="adj1" fmla="val -178"/>
            </a:avLst>
          </a:prstGeom>
          <a:ln>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4419600" y="2703290"/>
            <a:ext cx="838200" cy="338554"/>
          </a:xfrm>
          <a:prstGeom prst="rect">
            <a:avLst/>
          </a:prstGeom>
          <a:noFill/>
        </p:spPr>
        <p:txBody>
          <a:bodyPr wrap="square" rtlCol="0">
            <a:spAutoFit/>
          </a:bodyPr>
          <a:lstStyle/>
          <a:p>
            <a:pPr>
              <a:lnSpc>
                <a:spcPct val="80000"/>
              </a:lnSpc>
            </a:pPr>
            <a:r>
              <a:rPr lang="en-GB" sz="2000" dirty="0"/>
              <a:t>If Fail</a:t>
            </a:r>
          </a:p>
        </p:txBody>
      </p:sp>
      <p:cxnSp>
        <p:nvCxnSpPr>
          <p:cNvPr id="53" name="Straight Arrow Connector 52"/>
          <p:cNvCxnSpPr/>
          <p:nvPr/>
        </p:nvCxnSpPr>
        <p:spPr>
          <a:xfrm>
            <a:off x="7696200" y="35052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7696200" y="3429000"/>
            <a:ext cx="762000" cy="400110"/>
          </a:xfrm>
          <a:prstGeom prst="rect">
            <a:avLst/>
          </a:prstGeom>
          <a:noFill/>
        </p:spPr>
        <p:txBody>
          <a:bodyPr wrap="square" rtlCol="0">
            <a:spAutoFit/>
          </a:bodyPr>
          <a:lstStyle/>
          <a:p>
            <a:r>
              <a:rPr lang="en-GB" sz="2000" dirty="0"/>
              <a:t>If Fail</a:t>
            </a:r>
          </a:p>
        </p:txBody>
      </p:sp>
      <p:sp>
        <p:nvSpPr>
          <p:cNvPr id="56" name="Rectangle 55"/>
          <p:cNvSpPr/>
          <p:nvPr/>
        </p:nvSpPr>
        <p:spPr>
          <a:xfrm>
            <a:off x="7315200" y="3886200"/>
            <a:ext cx="8382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200" dirty="0">
                <a:solidFill>
                  <a:schemeClr val="tx1"/>
                </a:solidFill>
              </a:rPr>
              <a:t>EGD</a:t>
            </a:r>
          </a:p>
        </p:txBody>
      </p:sp>
      <p:cxnSp>
        <p:nvCxnSpPr>
          <p:cNvPr id="58" name="Straight Arrow Connector 57"/>
          <p:cNvCxnSpPr/>
          <p:nvPr/>
        </p:nvCxnSpPr>
        <p:spPr>
          <a:xfrm flipH="1">
            <a:off x="6705600" y="41148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9" name="Rounded Rectangle 58"/>
          <p:cNvSpPr/>
          <p:nvPr/>
        </p:nvSpPr>
        <p:spPr>
          <a:xfrm>
            <a:off x="4191000" y="3657600"/>
            <a:ext cx="25146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200" dirty="0"/>
              <a:t>Abnormal Endoscopic findings</a:t>
            </a:r>
          </a:p>
        </p:txBody>
      </p:sp>
      <p:cxnSp>
        <p:nvCxnSpPr>
          <p:cNvPr id="60" name="Straight Arrow Connector 59"/>
          <p:cNvCxnSpPr/>
          <p:nvPr/>
        </p:nvCxnSpPr>
        <p:spPr>
          <a:xfrm flipH="1">
            <a:off x="3682800" y="4114800"/>
            <a:ext cx="43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Rounded Rectangle 60"/>
          <p:cNvSpPr/>
          <p:nvPr/>
        </p:nvSpPr>
        <p:spPr>
          <a:xfrm>
            <a:off x="990600" y="3581400"/>
            <a:ext cx="2667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2000" b="1" dirty="0"/>
              <a:t>Biopsies/treatments</a:t>
            </a:r>
          </a:p>
          <a:p>
            <a:r>
              <a:rPr lang="en-GB" sz="2000" b="1" dirty="0"/>
              <a:t>based on endoscopic</a:t>
            </a:r>
          </a:p>
          <a:p>
            <a:r>
              <a:rPr lang="en-GB" sz="2000" b="1" dirty="0"/>
              <a:t>findings</a:t>
            </a:r>
          </a:p>
        </p:txBody>
      </p:sp>
      <p:cxnSp>
        <p:nvCxnSpPr>
          <p:cNvPr id="62" name="Straight Arrow Connector 61"/>
          <p:cNvCxnSpPr/>
          <p:nvPr/>
        </p:nvCxnSpPr>
        <p:spPr>
          <a:xfrm>
            <a:off x="7696200" y="4267200"/>
            <a:ext cx="0" cy="396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4" name="Rounded Rectangle 63"/>
          <p:cNvSpPr/>
          <p:nvPr/>
        </p:nvSpPr>
        <p:spPr>
          <a:xfrm>
            <a:off x="6400800" y="4953000"/>
            <a:ext cx="2590800" cy="685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2200" dirty="0"/>
              <a:t>Normal Endoscopic findings</a:t>
            </a:r>
          </a:p>
        </p:txBody>
      </p:sp>
      <p:cxnSp>
        <p:nvCxnSpPr>
          <p:cNvPr id="69" name="Straight Arrow Connector 68"/>
          <p:cNvCxnSpPr/>
          <p:nvPr/>
        </p:nvCxnSpPr>
        <p:spPr>
          <a:xfrm flipH="1">
            <a:off x="6148800" y="5334000"/>
            <a:ext cx="25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Rounded Rectangle 69"/>
          <p:cNvSpPr/>
          <p:nvPr/>
        </p:nvSpPr>
        <p:spPr>
          <a:xfrm>
            <a:off x="3657600" y="4724400"/>
            <a:ext cx="2438400" cy="1219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2000" dirty="0"/>
              <a:t>Consider other sources: hepatic,  pancreas, intestine, biliary tract</a:t>
            </a:r>
          </a:p>
        </p:txBody>
      </p:sp>
      <p:cxnSp>
        <p:nvCxnSpPr>
          <p:cNvPr id="79" name="Straight Arrow Connector 78"/>
          <p:cNvCxnSpPr/>
          <p:nvPr/>
        </p:nvCxnSpPr>
        <p:spPr>
          <a:xfrm flipH="1">
            <a:off x="2743200" y="5410200"/>
            <a:ext cx="828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2590800" y="4724400"/>
            <a:ext cx="1143000" cy="646331"/>
          </a:xfrm>
          <a:prstGeom prst="rect">
            <a:avLst/>
          </a:prstGeom>
          <a:noFill/>
        </p:spPr>
        <p:txBody>
          <a:bodyPr wrap="square" rtlCol="0">
            <a:spAutoFit/>
          </a:bodyPr>
          <a:lstStyle/>
          <a:p>
            <a:pPr algn="ctr"/>
            <a:r>
              <a:rPr lang="en-GB" dirty="0"/>
              <a:t>If excluded</a:t>
            </a:r>
          </a:p>
        </p:txBody>
      </p:sp>
      <p:sp>
        <p:nvSpPr>
          <p:cNvPr id="82" name="Rounded Rectangle 81"/>
          <p:cNvSpPr/>
          <p:nvPr/>
        </p:nvSpPr>
        <p:spPr>
          <a:xfrm>
            <a:off x="76200" y="4648200"/>
            <a:ext cx="2590800" cy="1524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2000" b="1" i="1" u="sng" dirty="0"/>
              <a:t>Functional dyspepsia</a:t>
            </a:r>
          </a:p>
          <a:p>
            <a:r>
              <a:rPr lang="en-GB" sz="2000" b="1" dirty="0"/>
              <a:t>- TCA</a:t>
            </a:r>
          </a:p>
          <a:p>
            <a:pPr>
              <a:buFontTx/>
              <a:buChar char="-"/>
            </a:pPr>
            <a:r>
              <a:rPr lang="en-GB" sz="2000" b="1" dirty="0"/>
              <a:t>Prokinetic trial</a:t>
            </a:r>
          </a:p>
          <a:p>
            <a:pPr>
              <a:buFontTx/>
              <a:buChar char="-"/>
            </a:pPr>
            <a:r>
              <a:rPr lang="en-GB" sz="2000" b="1" dirty="0"/>
              <a:t> Psychological therapies</a:t>
            </a:r>
          </a:p>
        </p:txBody>
      </p:sp>
      <p:cxnSp>
        <p:nvCxnSpPr>
          <p:cNvPr id="95" name="Straight Arrow Connector 94"/>
          <p:cNvCxnSpPr/>
          <p:nvPr/>
        </p:nvCxnSpPr>
        <p:spPr>
          <a:xfrm>
            <a:off x="4648200" y="5943600"/>
            <a:ext cx="0" cy="216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2286000" y="6248400"/>
            <a:ext cx="4724400" cy="576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000" dirty="0"/>
              <a:t>Abdominal U/S - MRI or CT abdomen, enterography, colonography - colonoscopy </a:t>
            </a:r>
          </a:p>
        </p:txBody>
      </p:sp>
      <p:sp>
        <p:nvSpPr>
          <p:cNvPr id="47" name="Title 2"/>
          <p:cNvSpPr>
            <a:spLocks noGrp="1"/>
          </p:cNvSpPr>
          <p:nvPr>
            <p:ph type="title"/>
          </p:nvPr>
        </p:nvSpPr>
        <p:spPr>
          <a:xfrm>
            <a:off x="405729" y="602707"/>
            <a:ext cx="7467600" cy="548521"/>
          </a:xfrm>
        </p:spPr>
        <p:txBody>
          <a:bodyPr/>
          <a:lstStyle/>
          <a:p>
            <a:pPr>
              <a:lnSpc>
                <a:spcPct val="80000"/>
              </a:lnSpc>
            </a:pPr>
            <a:r>
              <a:rPr lang="en-GB" sz="3200" dirty="0"/>
              <a:t>Approach to patients with Uninvestigated dyspepsia (Cont.)</a:t>
            </a:r>
          </a:p>
        </p:txBody>
      </p:sp>
      <p:sp>
        <p:nvSpPr>
          <p:cNvPr id="71" name="Rectangle 70"/>
          <p:cNvSpPr/>
          <p:nvPr/>
        </p:nvSpPr>
        <p:spPr>
          <a:xfrm>
            <a:off x="3086100" y="1295400"/>
            <a:ext cx="2971800" cy="1295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400" dirty="0"/>
              <a:t>Noninvasive test for H.pylori as stool antigen or breath test</a:t>
            </a:r>
          </a:p>
        </p:txBody>
      </p:sp>
      <p:sp>
        <p:nvSpPr>
          <p:cNvPr id="2" name="Date Placeholder 1">
            <a:extLst>
              <a:ext uri="{FF2B5EF4-FFF2-40B4-BE49-F238E27FC236}">
                <a16:creationId xmlns="" xmlns:a16="http://schemas.microsoft.com/office/drawing/2014/main" id="{7A4BB26F-7911-40C8-AC85-D1394254932B}"/>
              </a:ext>
            </a:extLst>
          </p:cNvPr>
          <p:cNvSpPr>
            <a:spLocks noGrp="1"/>
          </p:cNvSpPr>
          <p:nvPr>
            <p:ph type="dt" sz="half" idx="10"/>
          </p:nvPr>
        </p:nvSpPr>
        <p:spPr/>
        <p:txBody>
          <a:bodyPr/>
          <a:lstStyle/>
          <a:p>
            <a:r>
              <a:rPr lang="en-US"/>
              <a:t>6/3/2020</a:t>
            </a:r>
          </a:p>
        </p:txBody>
      </p:sp>
      <p:sp>
        <p:nvSpPr>
          <p:cNvPr id="4" name="Slide Number Placeholder 3">
            <a:extLst>
              <a:ext uri="{FF2B5EF4-FFF2-40B4-BE49-F238E27FC236}">
                <a16:creationId xmlns="" xmlns:a16="http://schemas.microsoft.com/office/drawing/2014/main" id="{31F96E4C-8A3F-4ACD-86E6-5824D86178B2}"/>
              </a:ext>
            </a:extLst>
          </p:cNvPr>
          <p:cNvSpPr>
            <a:spLocks noGrp="1"/>
          </p:cNvSpPr>
          <p:nvPr>
            <p:ph type="sldNum" sz="quarter" idx="12"/>
          </p:nvPr>
        </p:nvSpPr>
        <p:spPr>
          <a:xfrm>
            <a:off x="6781800" y="6324600"/>
            <a:ext cx="2133600" cy="365125"/>
          </a:xfrm>
        </p:spPr>
        <p:txBody>
          <a:bodyPr/>
          <a:lstStyle/>
          <a:p>
            <a:fld id="{3D0A3EC9-E8BA-4062-809F-C0D16F9877FA}" type="slidenum">
              <a:rPr lang="en-US" smtClean="0"/>
              <a:pPr/>
              <a:t>38</a:t>
            </a:fld>
            <a:endParaRPr lang="en-US" dirty="0"/>
          </a:p>
        </p:txBody>
      </p:sp>
    </p:spTree>
    <p:custDataLst>
      <p:tags r:id="rId1"/>
    </p:custDataLst>
  </p:cSld>
  <p:clrMapOvr>
    <a:masterClrMapping/>
  </p:clrMapOvr>
  <mc:AlternateContent xmlns:mc="http://schemas.openxmlformats.org/markup-compatibility/2006">
    <mc:Choice xmlns=""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p:cTn id="7" dur="1000" fill="hold"/>
                                        <p:tgtEl>
                                          <p:spTgt spid="35"/>
                                        </p:tgtEl>
                                        <p:attrNameLst>
                                          <p:attrName>ppt_w</p:attrName>
                                        </p:attrNameLst>
                                      </p:cBhvr>
                                      <p:tavLst>
                                        <p:tav tm="0">
                                          <p:val>
                                            <p:strVal val="#ppt_w*0.70"/>
                                          </p:val>
                                        </p:tav>
                                        <p:tav tm="100000">
                                          <p:val>
                                            <p:strVal val="#ppt_w"/>
                                          </p:val>
                                        </p:tav>
                                      </p:tavLst>
                                    </p:anim>
                                    <p:anim calcmode="lin" valueType="num">
                                      <p:cBhvr>
                                        <p:cTn id="8" dur="1000" fill="hold"/>
                                        <p:tgtEl>
                                          <p:spTgt spid="35"/>
                                        </p:tgtEl>
                                        <p:attrNameLst>
                                          <p:attrName>ppt_h</p:attrName>
                                        </p:attrNameLst>
                                      </p:cBhvr>
                                      <p:tavLst>
                                        <p:tav tm="0">
                                          <p:val>
                                            <p:strVal val="#ppt_h"/>
                                          </p:val>
                                        </p:tav>
                                        <p:tav tm="100000">
                                          <p:val>
                                            <p:strVal val="#ppt_h"/>
                                          </p:val>
                                        </p:tav>
                                      </p:tavLst>
                                    </p:anim>
                                    <p:animEffect transition="in" filter="fade">
                                      <p:cBhvr>
                                        <p:cTn id="9" dur="1000"/>
                                        <p:tgtEl>
                                          <p:spTgt spid="35"/>
                                        </p:tgtEl>
                                      </p:cBhvr>
                                    </p:animEffect>
                                  </p:childTnLst>
                                </p:cTn>
                              </p:par>
                              <p:par>
                                <p:cTn id="10" presetID="55" presetClass="entr" presetSubtype="0" fill="hold"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1000" fill="hold"/>
                                        <p:tgtEl>
                                          <p:spTgt spid="39"/>
                                        </p:tgtEl>
                                        <p:attrNameLst>
                                          <p:attrName>ppt_w</p:attrName>
                                        </p:attrNameLst>
                                      </p:cBhvr>
                                      <p:tavLst>
                                        <p:tav tm="0">
                                          <p:val>
                                            <p:strVal val="#ppt_w*0.70"/>
                                          </p:val>
                                        </p:tav>
                                        <p:tav tm="100000">
                                          <p:val>
                                            <p:strVal val="#ppt_w"/>
                                          </p:val>
                                        </p:tav>
                                      </p:tavLst>
                                    </p:anim>
                                    <p:anim calcmode="lin" valueType="num">
                                      <p:cBhvr>
                                        <p:cTn id="13" dur="1000" fill="hold"/>
                                        <p:tgtEl>
                                          <p:spTgt spid="39"/>
                                        </p:tgtEl>
                                        <p:attrNameLst>
                                          <p:attrName>ppt_h</p:attrName>
                                        </p:attrNameLst>
                                      </p:cBhvr>
                                      <p:tavLst>
                                        <p:tav tm="0">
                                          <p:val>
                                            <p:strVal val="#ppt_h"/>
                                          </p:val>
                                        </p:tav>
                                        <p:tav tm="100000">
                                          <p:val>
                                            <p:strVal val="#ppt_h"/>
                                          </p:val>
                                        </p:tav>
                                      </p:tavLst>
                                    </p:anim>
                                    <p:animEffect transition="in" filter="fade">
                                      <p:cBhvr>
                                        <p:cTn id="14" dur="1000"/>
                                        <p:tgtEl>
                                          <p:spTgt spid="39"/>
                                        </p:tgtEl>
                                      </p:cBhvr>
                                    </p:animEffect>
                                  </p:childTnLst>
                                </p:cTn>
                              </p:par>
                              <p:par>
                                <p:cTn id="15" presetID="55"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anim calcmode="lin" valueType="num">
                                      <p:cBhvr>
                                        <p:cTn id="17" dur="1000" fill="hold"/>
                                        <p:tgtEl>
                                          <p:spTgt spid="40"/>
                                        </p:tgtEl>
                                        <p:attrNameLst>
                                          <p:attrName>ppt_w</p:attrName>
                                        </p:attrNameLst>
                                      </p:cBhvr>
                                      <p:tavLst>
                                        <p:tav tm="0">
                                          <p:val>
                                            <p:strVal val="#ppt_w*0.70"/>
                                          </p:val>
                                        </p:tav>
                                        <p:tav tm="100000">
                                          <p:val>
                                            <p:strVal val="#ppt_w"/>
                                          </p:val>
                                        </p:tav>
                                      </p:tavLst>
                                    </p:anim>
                                    <p:anim calcmode="lin" valueType="num">
                                      <p:cBhvr>
                                        <p:cTn id="18" dur="1000" fill="hold"/>
                                        <p:tgtEl>
                                          <p:spTgt spid="40"/>
                                        </p:tgtEl>
                                        <p:attrNameLst>
                                          <p:attrName>ppt_h</p:attrName>
                                        </p:attrNameLst>
                                      </p:cBhvr>
                                      <p:tavLst>
                                        <p:tav tm="0">
                                          <p:val>
                                            <p:strVal val="#ppt_h"/>
                                          </p:val>
                                        </p:tav>
                                        <p:tav tm="100000">
                                          <p:val>
                                            <p:strVal val="#ppt_h"/>
                                          </p:val>
                                        </p:tav>
                                      </p:tavLst>
                                    </p:anim>
                                    <p:animEffect transition="in" filter="fade">
                                      <p:cBhvr>
                                        <p:cTn id="19" dur="1000"/>
                                        <p:tgtEl>
                                          <p:spTgt spid="40"/>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1000"/>
                                        <p:tgtEl>
                                          <p:spTgt spid="44"/>
                                        </p:tgtEl>
                                      </p:cBhvr>
                                    </p:animEffect>
                                    <p:anim calcmode="lin" valueType="num">
                                      <p:cBhvr>
                                        <p:cTn id="25" dur="1000" fill="hold"/>
                                        <p:tgtEl>
                                          <p:spTgt spid="44"/>
                                        </p:tgtEl>
                                        <p:attrNameLst>
                                          <p:attrName>ppt_x</p:attrName>
                                        </p:attrNameLst>
                                      </p:cBhvr>
                                      <p:tavLst>
                                        <p:tav tm="0">
                                          <p:val>
                                            <p:strVal val="#ppt_x"/>
                                          </p:val>
                                        </p:tav>
                                        <p:tav tm="100000">
                                          <p:val>
                                            <p:strVal val="#ppt_x"/>
                                          </p:val>
                                        </p:tav>
                                      </p:tavLst>
                                    </p:anim>
                                    <p:anim calcmode="lin" valueType="num">
                                      <p:cBhvr>
                                        <p:cTn id="26" dur="1000" fill="hold"/>
                                        <p:tgtEl>
                                          <p:spTgt spid="44"/>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fade">
                                      <p:cBhvr>
                                        <p:cTn id="29" dur="1000"/>
                                        <p:tgtEl>
                                          <p:spTgt spid="41"/>
                                        </p:tgtEl>
                                      </p:cBhvr>
                                    </p:animEffect>
                                    <p:anim calcmode="lin" valueType="num">
                                      <p:cBhvr>
                                        <p:cTn id="30" dur="1000" fill="hold"/>
                                        <p:tgtEl>
                                          <p:spTgt spid="41"/>
                                        </p:tgtEl>
                                        <p:attrNameLst>
                                          <p:attrName>ppt_x</p:attrName>
                                        </p:attrNameLst>
                                      </p:cBhvr>
                                      <p:tavLst>
                                        <p:tav tm="0">
                                          <p:val>
                                            <p:strVal val="#ppt_x"/>
                                          </p:val>
                                        </p:tav>
                                        <p:tav tm="100000">
                                          <p:val>
                                            <p:strVal val="#ppt_x"/>
                                          </p:val>
                                        </p:tav>
                                      </p:tavLst>
                                    </p:anim>
                                    <p:anim calcmode="lin" valueType="num">
                                      <p:cBhvr>
                                        <p:cTn id="31"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p:cTn id="36" dur="1000" fill="hold"/>
                                        <p:tgtEl>
                                          <p:spTgt spid="34"/>
                                        </p:tgtEl>
                                        <p:attrNameLst>
                                          <p:attrName>ppt_w</p:attrName>
                                        </p:attrNameLst>
                                      </p:cBhvr>
                                      <p:tavLst>
                                        <p:tav tm="0">
                                          <p:val>
                                            <p:strVal val="#ppt_w*0.70"/>
                                          </p:val>
                                        </p:tav>
                                        <p:tav tm="100000">
                                          <p:val>
                                            <p:strVal val="#ppt_w"/>
                                          </p:val>
                                        </p:tav>
                                      </p:tavLst>
                                    </p:anim>
                                    <p:anim calcmode="lin" valueType="num">
                                      <p:cBhvr>
                                        <p:cTn id="37" dur="1000" fill="hold"/>
                                        <p:tgtEl>
                                          <p:spTgt spid="34"/>
                                        </p:tgtEl>
                                        <p:attrNameLst>
                                          <p:attrName>ppt_h</p:attrName>
                                        </p:attrNameLst>
                                      </p:cBhvr>
                                      <p:tavLst>
                                        <p:tav tm="0">
                                          <p:val>
                                            <p:strVal val="#ppt_h"/>
                                          </p:val>
                                        </p:tav>
                                        <p:tav tm="100000">
                                          <p:val>
                                            <p:strVal val="#ppt_h"/>
                                          </p:val>
                                        </p:tav>
                                      </p:tavLst>
                                    </p:anim>
                                    <p:animEffect transition="in" filter="fade">
                                      <p:cBhvr>
                                        <p:cTn id="38" dur="1000"/>
                                        <p:tgtEl>
                                          <p:spTgt spid="34"/>
                                        </p:tgtEl>
                                      </p:cBhvr>
                                    </p:animEffect>
                                  </p:childTnLst>
                                </p:cTn>
                              </p:par>
                              <p:par>
                                <p:cTn id="39" presetID="55" presetClass="entr" presetSubtype="0" fill="hold" nodeType="withEffect">
                                  <p:stCondLst>
                                    <p:cond delay="0"/>
                                  </p:stCondLst>
                                  <p:childTnLst>
                                    <p:set>
                                      <p:cBhvr>
                                        <p:cTn id="40" dur="1" fill="hold">
                                          <p:stCondLst>
                                            <p:cond delay="0"/>
                                          </p:stCondLst>
                                        </p:cTn>
                                        <p:tgtEl>
                                          <p:spTgt spid="43"/>
                                        </p:tgtEl>
                                        <p:attrNameLst>
                                          <p:attrName>style.visibility</p:attrName>
                                        </p:attrNameLst>
                                      </p:cBhvr>
                                      <p:to>
                                        <p:strVal val="visible"/>
                                      </p:to>
                                    </p:set>
                                    <p:anim calcmode="lin" valueType="num">
                                      <p:cBhvr>
                                        <p:cTn id="41" dur="1000" fill="hold"/>
                                        <p:tgtEl>
                                          <p:spTgt spid="43"/>
                                        </p:tgtEl>
                                        <p:attrNameLst>
                                          <p:attrName>ppt_w</p:attrName>
                                        </p:attrNameLst>
                                      </p:cBhvr>
                                      <p:tavLst>
                                        <p:tav tm="0">
                                          <p:val>
                                            <p:strVal val="#ppt_w*0.70"/>
                                          </p:val>
                                        </p:tav>
                                        <p:tav tm="100000">
                                          <p:val>
                                            <p:strVal val="#ppt_w"/>
                                          </p:val>
                                        </p:tav>
                                      </p:tavLst>
                                    </p:anim>
                                    <p:anim calcmode="lin" valueType="num">
                                      <p:cBhvr>
                                        <p:cTn id="42" dur="1000" fill="hold"/>
                                        <p:tgtEl>
                                          <p:spTgt spid="43"/>
                                        </p:tgtEl>
                                        <p:attrNameLst>
                                          <p:attrName>ppt_h</p:attrName>
                                        </p:attrNameLst>
                                      </p:cBhvr>
                                      <p:tavLst>
                                        <p:tav tm="0">
                                          <p:val>
                                            <p:strVal val="#ppt_h"/>
                                          </p:val>
                                        </p:tav>
                                        <p:tav tm="100000">
                                          <p:val>
                                            <p:strVal val="#ppt_h"/>
                                          </p:val>
                                        </p:tav>
                                      </p:tavLst>
                                    </p:anim>
                                    <p:animEffect transition="in" filter="fade">
                                      <p:cBhvr>
                                        <p:cTn id="43" dur="1000"/>
                                        <p:tgtEl>
                                          <p:spTgt spid="43"/>
                                        </p:tgtEl>
                                      </p:cBhvr>
                                    </p:animEffect>
                                  </p:childTnLst>
                                </p:cTn>
                              </p:par>
                              <p:par>
                                <p:cTn id="44" presetID="55" presetClass="entr" presetSubtype="0"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 calcmode="lin" valueType="num">
                                      <p:cBhvr>
                                        <p:cTn id="46" dur="1000" fill="hold"/>
                                        <p:tgtEl>
                                          <p:spTgt spid="42"/>
                                        </p:tgtEl>
                                        <p:attrNameLst>
                                          <p:attrName>ppt_w</p:attrName>
                                        </p:attrNameLst>
                                      </p:cBhvr>
                                      <p:tavLst>
                                        <p:tav tm="0">
                                          <p:val>
                                            <p:strVal val="#ppt_w*0.70"/>
                                          </p:val>
                                        </p:tav>
                                        <p:tav tm="100000">
                                          <p:val>
                                            <p:strVal val="#ppt_w"/>
                                          </p:val>
                                        </p:tav>
                                      </p:tavLst>
                                    </p:anim>
                                    <p:anim calcmode="lin" valueType="num">
                                      <p:cBhvr>
                                        <p:cTn id="47" dur="1000" fill="hold"/>
                                        <p:tgtEl>
                                          <p:spTgt spid="42"/>
                                        </p:tgtEl>
                                        <p:attrNameLst>
                                          <p:attrName>ppt_h</p:attrName>
                                        </p:attrNameLst>
                                      </p:cBhvr>
                                      <p:tavLst>
                                        <p:tav tm="0">
                                          <p:val>
                                            <p:strVal val="#ppt_h"/>
                                          </p:val>
                                        </p:tav>
                                        <p:tav tm="100000">
                                          <p:val>
                                            <p:strVal val="#ppt_h"/>
                                          </p:val>
                                        </p:tav>
                                      </p:tavLst>
                                    </p:anim>
                                    <p:animEffect transition="in" filter="fade">
                                      <p:cBhvr>
                                        <p:cTn id="48" dur="1000"/>
                                        <p:tgtEl>
                                          <p:spTgt spid="42"/>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animEffect transition="in" filter="fade">
                                      <p:cBhvr>
                                        <p:cTn id="53" dur="1000"/>
                                        <p:tgtEl>
                                          <p:spTgt spid="46"/>
                                        </p:tgtEl>
                                      </p:cBhvr>
                                    </p:animEffect>
                                    <p:anim calcmode="lin" valueType="num">
                                      <p:cBhvr>
                                        <p:cTn id="54" dur="1000" fill="hold"/>
                                        <p:tgtEl>
                                          <p:spTgt spid="46"/>
                                        </p:tgtEl>
                                        <p:attrNameLst>
                                          <p:attrName>ppt_x</p:attrName>
                                        </p:attrNameLst>
                                      </p:cBhvr>
                                      <p:tavLst>
                                        <p:tav tm="0">
                                          <p:val>
                                            <p:strVal val="#ppt_x"/>
                                          </p:val>
                                        </p:tav>
                                        <p:tav tm="100000">
                                          <p:val>
                                            <p:strVal val="#ppt_x"/>
                                          </p:val>
                                        </p:tav>
                                      </p:tavLst>
                                    </p:anim>
                                    <p:anim calcmode="lin" valueType="num">
                                      <p:cBhvr>
                                        <p:cTn id="55" dur="1000" fill="hold"/>
                                        <p:tgtEl>
                                          <p:spTgt spid="46"/>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fade">
                                      <p:cBhvr>
                                        <p:cTn id="58" dur="1000"/>
                                        <p:tgtEl>
                                          <p:spTgt spid="45"/>
                                        </p:tgtEl>
                                      </p:cBhvr>
                                    </p:animEffect>
                                    <p:anim calcmode="lin" valueType="num">
                                      <p:cBhvr>
                                        <p:cTn id="59" dur="1000" fill="hold"/>
                                        <p:tgtEl>
                                          <p:spTgt spid="45"/>
                                        </p:tgtEl>
                                        <p:attrNameLst>
                                          <p:attrName>ppt_x</p:attrName>
                                        </p:attrNameLst>
                                      </p:cBhvr>
                                      <p:tavLst>
                                        <p:tav tm="0">
                                          <p:val>
                                            <p:strVal val="#ppt_x"/>
                                          </p:val>
                                        </p:tav>
                                        <p:tav tm="100000">
                                          <p:val>
                                            <p:strVal val="#ppt_x"/>
                                          </p:val>
                                        </p:tav>
                                      </p:tavLst>
                                    </p:anim>
                                    <p:anim calcmode="lin" valueType="num">
                                      <p:cBhvr>
                                        <p:cTn id="60"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55" presetClass="entr" presetSubtype="0" fill="hold" nodeType="clickEffect">
                                  <p:stCondLst>
                                    <p:cond delay="0"/>
                                  </p:stCondLst>
                                  <p:childTnLst>
                                    <p:set>
                                      <p:cBhvr>
                                        <p:cTn id="64" dur="1" fill="hold">
                                          <p:stCondLst>
                                            <p:cond delay="0"/>
                                          </p:stCondLst>
                                        </p:cTn>
                                        <p:tgtEl>
                                          <p:spTgt spid="49"/>
                                        </p:tgtEl>
                                        <p:attrNameLst>
                                          <p:attrName>style.visibility</p:attrName>
                                        </p:attrNameLst>
                                      </p:cBhvr>
                                      <p:to>
                                        <p:strVal val="visible"/>
                                      </p:to>
                                    </p:set>
                                    <p:anim calcmode="lin" valueType="num">
                                      <p:cBhvr>
                                        <p:cTn id="65" dur="1000" fill="hold"/>
                                        <p:tgtEl>
                                          <p:spTgt spid="49"/>
                                        </p:tgtEl>
                                        <p:attrNameLst>
                                          <p:attrName>ppt_w</p:attrName>
                                        </p:attrNameLst>
                                      </p:cBhvr>
                                      <p:tavLst>
                                        <p:tav tm="0">
                                          <p:val>
                                            <p:strVal val="#ppt_w*0.70"/>
                                          </p:val>
                                        </p:tav>
                                        <p:tav tm="100000">
                                          <p:val>
                                            <p:strVal val="#ppt_w"/>
                                          </p:val>
                                        </p:tav>
                                      </p:tavLst>
                                    </p:anim>
                                    <p:anim calcmode="lin" valueType="num">
                                      <p:cBhvr>
                                        <p:cTn id="66" dur="1000" fill="hold"/>
                                        <p:tgtEl>
                                          <p:spTgt spid="49"/>
                                        </p:tgtEl>
                                        <p:attrNameLst>
                                          <p:attrName>ppt_h</p:attrName>
                                        </p:attrNameLst>
                                      </p:cBhvr>
                                      <p:tavLst>
                                        <p:tav tm="0">
                                          <p:val>
                                            <p:strVal val="#ppt_h"/>
                                          </p:val>
                                        </p:tav>
                                        <p:tav tm="100000">
                                          <p:val>
                                            <p:strVal val="#ppt_h"/>
                                          </p:val>
                                        </p:tav>
                                      </p:tavLst>
                                    </p:anim>
                                    <p:animEffect transition="in" filter="fade">
                                      <p:cBhvr>
                                        <p:cTn id="67" dur="1000"/>
                                        <p:tgtEl>
                                          <p:spTgt spid="49"/>
                                        </p:tgtEl>
                                      </p:cBhvr>
                                    </p:animEffect>
                                  </p:childTnLst>
                                </p:cTn>
                              </p:par>
                              <p:par>
                                <p:cTn id="68" presetID="55" presetClass="entr" presetSubtype="0"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p:cTn id="70" dur="1000" fill="hold"/>
                                        <p:tgtEl>
                                          <p:spTgt spid="50"/>
                                        </p:tgtEl>
                                        <p:attrNameLst>
                                          <p:attrName>ppt_w</p:attrName>
                                        </p:attrNameLst>
                                      </p:cBhvr>
                                      <p:tavLst>
                                        <p:tav tm="0">
                                          <p:val>
                                            <p:strVal val="#ppt_w*0.70"/>
                                          </p:val>
                                        </p:tav>
                                        <p:tav tm="100000">
                                          <p:val>
                                            <p:strVal val="#ppt_w"/>
                                          </p:val>
                                        </p:tav>
                                      </p:tavLst>
                                    </p:anim>
                                    <p:anim calcmode="lin" valueType="num">
                                      <p:cBhvr>
                                        <p:cTn id="71" dur="1000" fill="hold"/>
                                        <p:tgtEl>
                                          <p:spTgt spid="50"/>
                                        </p:tgtEl>
                                        <p:attrNameLst>
                                          <p:attrName>ppt_h</p:attrName>
                                        </p:attrNameLst>
                                      </p:cBhvr>
                                      <p:tavLst>
                                        <p:tav tm="0">
                                          <p:val>
                                            <p:strVal val="#ppt_h"/>
                                          </p:val>
                                        </p:tav>
                                        <p:tav tm="100000">
                                          <p:val>
                                            <p:strVal val="#ppt_h"/>
                                          </p:val>
                                        </p:tav>
                                      </p:tavLst>
                                    </p:anim>
                                    <p:animEffect transition="in" filter="fade">
                                      <p:cBhvr>
                                        <p:cTn id="72" dur="1000"/>
                                        <p:tgtEl>
                                          <p:spTgt spid="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1000"/>
                                        <p:tgtEl>
                                          <p:spTgt spid="55"/>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nodeType="clickEffect">
                                  <p:stCondLst>
                                    <p:cond delay="0"/>
                                  </p:stCondLst>
                                  <p:childTnLst>
                                    <p:set>
                                      <p:cBhvr>
                                        <p:cTn id="81" dur="1" fill="hold">
                                          <p:stCondLst>
                                            <p:cond delay="0"/>
                                          </p:stCondLst>
                                        </p:cTn>
                                        <p:tgtEl>
                                          <p:spTgt spid="53"/>
                                        </p:tgtEl>
                                        <p:attrNameLst>
                                          <p:attrName>style.visibility</p:attrName>
                                        </p:attrNameLst>
                                      </p:cBhvr>
                                      <p:to>
                                        <p:strVal val="visible"/>
                                      </p:to>
                                    </p:set>
                                    <p:animEffect transition="in" filter="fade">
                                      <p:cBhvr>
                                        <p:cTn id="82" dur="1000"/>
                                        <p:tgtEl>
                                          <p:spTgt spid="53"/>
                                        </p:tgtEl>
                                      </p:cBhvr>
                                    </p:animEffect>
                                    <p:anim calcmode="lin" valueType="num">
                                      <p:cBhvr>
                                        <p:cTn id="83" dur="1000" fill="hold"/>
                                        <p:tgtEl>
                                          <p:spTgt spid="53"/>
                                        </p:tgtEl>
                                        <p:attrNameLst>
                                          <p:attrName>ppt_x</p:attrName>
                                        </p:attrNameLst>
                                      </p:cBhvr>
                                      <p:tavLst>
                                        <p:tav tm="0">
                                          <p:val>
                                            <p:strVal val="#ppt_x"/>
                                          </p:val>
                                        </p:tav>
                                        <p:tav tm="100000">
                                          <p:val>
                                            <p:strVal val="#ppt_x"/>
                                          </p:val>
                                        </p:tav>
                                      </p:tavLst>
                                    </p:anim>
                                    <p:anim calcmode="lin" valueType="num">
                                      <p:cBhvr>
                                        <p:cTn id="84" dur="1000" fill="hold"/>
                                        <p:tgtEl>
                                          <p:spTgt spid="53"/>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Effect transition="in" filter="fade">
                                      <p:cBhvr>
                                        <p:cTn id="87" dur="1000"/>
                                        <p:tgtEl>
                                          <p:spTgt spid="56"/>
                                        </p:tgtEl>
                                      </p:cBhvr>
                                    </p:animEffect>
                                    <p:anim calcmode="lin" valueType="num">
                                      <p:cBhvr>
                                        <p:cTn id="88" dur="1000" fill="hold"/>
                                        <p:tgtEl>
                                          <p:spTgt spid="56"/>
                                        </p:tgtEl>
                                        <p:attrNameLst>
                                          <p:attrName>ppt_x</p:attrName>
                                        </p:attrNameLst>
                                      </p:cBhvr>
                                      <p:tavLst>
                                        <p:tav tm="0">
                                          <p:val>
                                            <p:strVal val="#ppt_x"/>
                                          </p:val>
                                        </p:tav>
                                        <p:tav tm="100000">
                                          <p:val>
                                            <p:strVal val="#ppt_x"/>
                                          </p:val>
                                        </p:tav>
                                      </p:tavLst>
                                    </p:anim>
                                    <p:anim calcmode="lin" valueType="num">
                                      <p:cBhvr>
                                        <p:cTn id="89"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53" presetClass="entr" presetSubtype="0" fill="hold" nodeType="clickEffect">
                                  <p:stCondLst>
                                    <p:cond delay="0"/>
                                  </p:stCondLst>
                                  <p:childTnLst>
                                    <p:set>
                                      <p:cBhvr>
                                        <p:cTn id="93" dur="1" fill="hold">
                                          <p:stCondLst>
                                            <p:cond delay="0"/>
                                          </p:stCondLst>
                                        </p:cTn>
                                        <p:tgtEl>
                                          <p:spTgt spid="58"/>
                                        </p:tgtEl>
                                        <p:attrNameLst>
                                          <p:attrName>style.visibility</p:attrName>
                                        </p:attrNameLst>
                                      </p:cBhvr>
                                      <p:to>
                                        <p:strVal val="visible"/>
                                      </p:to>
                                    </p:set>
                                    <p:anim calcmode="lin" valueType="num">
                                      <p:cBhvr>
                                        <p:cTn id="94" dur="500" fill="hold"/>
                                        <p:tgtEl>
                                          <p:spTgt spid="58"/>
                                        </p:tgtEl>
                                        <p:attrNameLst>
                                          <p:attrName>ppt_w</p:attrName>
                                        </p:attrNameLst>
                                      </p:cBhvr>
                                      <p:tavLst>
                                        <p:tav tm="0">
                                          <p:val>
                                            <p:fltVal val="0"/>
                                          </p:val>
                                        </p:tav>
                                        <p:tav tm="100000">
                                          <p:val>
                                            <p:strVal val="#ppt_w"/>
                                          </p:val>
                                        </p:tav>
                                      </p:tavLst>
                                    </p:anim>
                                    <p:anim calcmode="lin" valueType="num">
                                      <p:cBhvr>
                                        <p:cTn id="95" dur="500" fill="hold"/>
                                        <p:tgtEl>
                                          <p:spTgt spid="58"/>
                                        </p:tgtEl>
                                        <p:attrNameLst>
                                          <p:attrName>ppt_h</p:attrName>
                                        </p:attrNameLst>
                                      </p:cBhvr>
                                      <p:tavLst>
                                        <p:tav tm="0">
                                          <p:val>
                                            <p:fltVal val="0"/>
                                          </p:val>
                                        </p:tav>
                                        <p:tav tm="100000">
                                          <p:val>
                                            <p:strVal val="#ppt_h"/>
                                          </p:val>
                                        </p:tav>
                                      </p:tavLst>
                                    </p:anim>
                                    <p:animEffect transition="in" filter="fade">
                                      <p:cBhvr>
                                        <p:cTn id="96" dur="500"/>
                                        <p:tgtEl>
                                          <p:spTgt spid="58"/>
                                        </p:tgtEl>
                                      </p:cBhvr>
                                    </p:animEffect>
                                  </p:childTnLst>
                                </p:cTn>
                              </p:par>
                              <p:par>
                                <p:cTn id="97" presetID="53" presetClass="entr" presetSubtype="0" fill="hold" grpId="0" nodeType="withEffect">
                                  <p:stCondLst>
                                    <p:cond delay="0"/>
                                  </p:stCondLst>
                                  <p:childTnLst>
                                    <p:set>
                                      <p:cBhvr>
                                        <p:cTn id="98" dur="1" fill="hold">
                                          <p:stCondLst>
                                            <p:cond delay="0"/>
                                          </p:stCondLst>
                                        </p:cTn>
                                        <p:tgtEl>
                                          <p:spTgt spid="59"/>
                                        </p:tgtEl>
                                        <p:attrNameLst>
                                          <p:attrName>style.visibility</p:attrName>
                                        </p:attrNameLst>
                                      </p:cBhvr>
                                      <p:to>
                                        <p:strVal val="visible"/>
                                      </p:to>
                                    </p:set>
                                    <p:anim calcmode="lin" valueType="num">
                                      <p:cBhvr>
                                        <p:cTn id="99" dur="500" fill="hold"/>
                                        <p:tgtEl>
                                          <p:spTgt spid="59"/>
                                        </p:tgtEl>
                                        <p:attrNameLst>
                                          <p:attrName>ppt_w</p:attrName>
                                        </p:attrNameLst>
                                      </p:cBhvr>
                                      <p:tavLst>
                                        <p:tav tm="0">
                                          <p:val>
                                            <p:fltVal val="0"/>
                                          </p:val>
                                        </p:tav>
                                        <p:tav tm="100000">
                                          <p:val>
                                            <p:strVal val="#ppt_w"/>
                                          </p:val>
                                        </p:tav>
                                      </p:tavLst>
                                    </p:anim>
                                    <p:anim calcmode="lin" valueType="num">
                                      <p:cBhvr>
                                        <p:cTn id="100" dur="500" fill="hold"/>
                                        <p:tgtEl>
                                          <p:spTgt spid="59"/>
                                        </p:tgtEl>
                                        <p:attrNameLst>
                                          <p:attrName>ppt_h</p:attrName>
                                        </p:attrNameLst>
                                      </p:cBhvr>
                                      <p:tavLst>
                                        <p:tav tm="0">
                                          <p:val>
                                            <p:fltVal val="0"/>
                                          </p:val>
                                        </p:tav>
                                        <p:tav tm="100000">
                                          <p:val>
                                            <p:strVal val="#ppt_h"/>
                                          </p:val>
                                        </p:tav>
                                      </p:tavLst>
                                    </p:anim>
                                    <p:animEffect transition="in" filter="fade">
                                      <p:cBhvr>
                                        <p:cTn id="101" dur="500"/>
                                        <p:tgtEl>
                                          <p:spTgt spid="59"/>
                                        </p:tgtEl>
                                      </p:cBhvr>
                                    </p:animEffect>
                                  </p:childTnLst>
                                </p:cTn>
                              </p:par>
                            </p:childTnLst>
                          </p:cTn>
                        </p:par>
                      </p:childTnLst>
                    </p:cTn>
                  </p:par>
                  <p:par>
                    <p:cTn id="102" fill="hold">
                      <p:stCondLst>
                        <p:cond delay="indefinite"/>
                      </p:stCondLst>
                      <p:childTnLst>
                        <p:par>
                          <p:cTn id="103" fill="hold">
                            <p:stCondLst>
                              <p:cond delay="0"/>
                            </p:stCondLst>
                            <p:childTnLst>
                              <p:par>
                                <p:cTn id="104" presetID="55" presetClass="entr" presetSubtype="0" fill="hold" nodeType="clickEffect">
                                  <p:stCondLst>
                                    <p:cond delay="0"/>
                                  </p:stCondLst>
                                  <p:childTnLst>
                                    <p:set>
                                      <p:cBhvr>
                                        <p:cTn id="105" dur="1" fill="hold">
                                          <p:stCondLst>
                                            <p:cond delay="0"/>
                                          </p:stCondLst>
                                        </p:cTn>
                                        <p:tgtEl>
                                          <p:spTgt spid="60"/>
                                        </p:tgtEl>
                                        <p:attrNameLst>
                                          <p:attrName>style.visibility</p:attrName>
                                        </p:attrNameLst>
                                      </p:cBhvr>
                                      <p:to>
                                        <p:strVal val="visible"/>
                                      </p:to>
                                    </p:set>
                                    <p:anim calcmode="lin" valueType="num">
                                      <p:cBhvr>
                                        <p:cTn id="106" dur="1000" fill="hold"/>
                                        <p:tgtEl>
                                          <p:spTgt spid="60"/>
                                        </p:tgtEl>
                                        <p:attrNameLst>
                                          <p:attrName>ppt_w</p:attrName>
                                        </p:attrNameLst>
                                      </p:cBhvr>
                                      <p:tavLst>
                                        <p:tav tm="0">
                                          <p:val>
                                            <p:strVal val="#ppt_w*0.70"/>
                                          </p:val>
                                        </p:tav>
                                        <p:tav tm="100000">
                                          <p:val>
                                            <p:strVal val="#ppt_w"/>
                                          </p:val>
                                        </p:tav>
                                      </p:tavLst>
                                    </p:anim>
                                    <p:anim calcmode="lin" valueType="num">
                                      <p:cBhvr>
                                        <p:cTn id="107" dur="1000" fill="hold"/>
                                        <p:tgtEl>
                                          <p:spTgt spid="60"/>
                                        </p:tgtEl>
                                        <p:attrNameLst>
                                          <p:attrName>ppt_h</p:attrName>
                                        </p:attrNameLst>
                                      </p:cBhvr>
                                      <p:tavLst>
                                        <p:tav tm="0">
                                          <p:val>
                                            <p:strVal val="#ppt_h"/>
                                          </p:val>
                                        </p:tav>
                                        <p:tav tm="100000">
                                          <p:val>
                                            <p:strVal val="#ppt_h"/>
                                          </p:val>
                                        </p:tav>
                                      </p:tavLst>
                                    </p:anim>
                                    <p:animEffect transition="in" filter="fade">
                                      <p:cBhvr>
                                        <p:cTn id="108" dur="1000"/>
                                        <p:tgtEl>
                                          <p:spTgt spid="60"/>
                                        </p:tgtEl>
                                      </p:cBhvr>
                                    </p:animEffect>
                                  </p:childTnLst>
                                </p:cTn>
                              </p:par>
                              <p:par>
                                <p:cTn id="109" presetID="55" presetClass="entr" presetSubtype="0" fill="hold" grpId="0" nodeType="withEffect">
                                  <p:stCondLst>
                                    <p:cond delay="0"/>
                                  </p:stCondLst>
                                  <p:childTnLst>
                                    <p:set>
                                      <p:cBhvr>
                                        <p:cTn id="110" dur="1" fill="hold">
                                          <p:stCondLst>
                                            <p:cond delay="0"/>
                                          </p:stCondLst>
                                        </p:cTn>
                                        <p:tgtEl>
                                          <p:spTgt spid="61"/>
                                        </p:tgtEl>
                                        <p:attrNameLst>
                                          <p:attrName>style.visibility</p:attrName>
                                        </p:attrNameLst>
                                      </p:cBhvr>
                                      <p:to>
                                        <p:strVal val="visible"/>
                                      </p:to>
                                    </p:set>
                                    <p:anim calcmode="lin" valueType="num">
                                      <p:cBhvr>
                                        <p:cTn id="111" dur="1000" fill="hold"/>
                                        <p:tgtEl>
                                          <p:spTgt spid="61"/>
                                        </p:tgtEl>
                                        <p:attrNameLst>
                                          <p:attrName>ppt_w</p:attrName>
                                        </p:attrNameLst>
                                      </p:cBhvr>
                                      <p:tavLst>
                                        <p:tav tm="0">
                                          <p:val>
                                            <p:strVal val="#ppt_w*0.70"/>
                                          </p:val>
                                        </p:tav>
                                        <p:tav tm="100000">
                                          <p:val>
                                            <p:strVal val="#ppt_w"/>
                                          </p:val>
                                        </p:tav>
                                      </p:tavLst>
                                    </p:anim>
                                    <p:anim calcmode="lin" valueType="num">
                                      <p:cBhvr>
                                        <p:cTn id="112" dur="1000" fill="hold"/>
                                        <p:tgtEl>
                                          <p:spTgt spid="61"/>
                                        </p:tgtEl>
                                        <p:attrNameLst>
                                          <p:attrName>ppt_h</p:attrName>
                                        </p:attrNameLst>
                                      </p:cBhvr>
                                      <p:tavLst>
                                        <p:tav tm="0">
                                          <p:val>
                                            <p:strVal val="#ppt_h"/>
                                          </p:val>
                                        </p:tav>
                                        <p:tav tm="100000">
                                          <p:val>
                                            <p:strVal val="#ppt_h"/>
                                          </p:val>
                                        </p:tav>
                                      </p:tavLst>
                                    </p:anim>
                                    <p:animEffect transition="in" filter="fade">
                                      <p:cBhvr>
                                        <p:cTn id="113" dur="1000"/>
                                        <p:tgtEl>
                                          <p:spTgt spid="61"/>
                                        </p:tgtEl>
                                      </p:cBhvr>
                                    </p:animEffect>
                                  </p:childTnLst>
                                </p:cTn>
                              </p:par>
                            </p:childTnLst>
                          </p:cTn>
                        </p:par>
                      </p:childTnLst>
                    </p:cTn>
                  </p:par>
                  <p:par>
                    <p:cTn id="114" fill="hold">
                      <p:stCondLst>
                        <p:cond delay="indefinite"/>
                      </p:stCondLst>
                      <p:childTnLst>
                        <p:par>
                          <p:cTn id="115" fill="hold">
                            <p:stCondLst>
                              <p:cond delay="0"/>
                            </p:stCondLst>
                            <p:childTnLst>
                              <p:par>
                                <p:cTn id="116" presetID="42" presetClass="entr" presetSubtype="0" fill="hold" nodeType="clickEffect">
                                  <p:stCondLst>
                                    <p:cond delay="0"/>
                                  </p:stCondLst>
                                  <p:childTnLst>
                                    <p:set>
                                      <p:cBhvr>
                                        <p:cTn id="117" dur="1" fill="hold">
                                          <p:stCondLst>
                                            <p:cond delay="0"/>
                                          </p:stCondLst>
                                        </p:cTn>
                                        <p:tgtEl>
                                          <p:spTgt spid="62"/>
                                        </p:tgtEl>
                                        <p:attrNameLst>
                                          <p:attrName>style.visibility</p:attrName>
                                        </p:attrNameLst>
                                      </p:cBhvr>
                                      <p:to>
                                        <p:strVal val="visible"/>
                                      </p:to>
                                    </p:set>
                                    <p:animEffect transition="in" filter="fade">
                                      <p:cBhvr>
                                        <p:cTn id="118" dur="1000"/>
                                        <p:tgtEl>
                                          <p:spTgt spid="62"/>
                                        </p:tgtEl>
                                      </p:cBhvr>
                                    </p:animEffect>
                                    <p:anim calcmode="lin" valueType="num">
                                      <p:cBhvr>
                                        <p:cTn id="119" dur="1000" fill="hold"/>
                                        <p:tgtEl>
                                          <p:spTgt spid="62"/>
                                        </p:tgtEl>
                                        <p:attrNameLst>
                                          <p:attrName>ppt_x</p:attrName>
                                        </p:attrNameLst>
                                      </p:cBhvr>
                                      <p:tavLst>
                                        <p:tav tm="0">
                                          <p:val>
                                            <p:strVal val="#ppt_x"/>
                                          </p:val>
                                        </p:tav>
                                        <p:tav tm="100000">
                                          <p:val>
                                            <p:strVal val="#ppt_x"/>
                                          </p:val>
                                        </p:tav>
                                      </p:tavLst>
                                    </p:anim>
                                    <p:anim calcmode="lin" valueType="num">
                                      <p:cBhvr>
                                        <p:cTn id="120" dur="1000" fill="hold"/>
                                        <p:tgtEl>
                                          <p:spTgt spid="62"/>
                                        </p:tgtEl>
                                        <p:attrNameLst>
                                          <p:attrName>ppt_y</p:attrName>
                                        </p:attrNameLst>
                                      </p:cBhvr>
                                      <p:tavLst>
                                        <p:tav tm="0">
                                          <p:val>
                                            <p:strVal val="#ppt_y+.1"/>
                                          </p:val>
                                        </p:tav>
                                        <p:tav tm="100000">
                                          <p:val>
                                            <p:strVal val="#ppt_y"/>
                                          </p:val>
                                        </p:tav>
                                      </p:tavLst>
                                    </p:anim>
                                  </p:childTnLst>
                                </p:cTn>
                              </p:par>
                              <p:par>
                                <p:cTn id="121" presetID="42" presetClass="entr" presetSubtype="0" fill="hold" grpId="0" nodeType="withEffect">
                                  <p:stCondLst>
                                    <p:cond delay="0"/>
                                  </p:stCondLst>
                                  <p:childTnLst>
                                    <p:set>
                                      <p:cBhvr>
                                        <p:cTn id="122" dur="1" fill="hold">
                                          <p:stCondLst>
                                            <p:cond delay="0"/>
                                          </p:stCondLst>
                                        </p:cTn>
                                        <p:tgtEl>
                                          <p:spTgt spid="64"/>
                                        </p:tgtEl>
                                        <p:attrNameLst>
                                          <p:attrName>style.visibility</p:attrName>
                                        </p:attrNameLst>
                                      </p:cBhvr>
                                      <p:to>
                                        <p:strVal val="visible"/>
                                      </p:to>
                                    </p:set>
                                    <p:animEffect transition="in" filter="fade">
                                      <p:cBhvr>
                                        <p:cTn id="123" dur="1000"/>
                                        <p:tgtEl>
                                          <p:spTgt spid="64"/>
                                        </p:tgtEl>
                                      </p:cBhvr>
                                    </p:animEffect>
                                    <p:anim calcmode="lin" valueType="num">
                                      <p:cBhvr>
                                        <p:cTn id="124" dur="1000" fill="hold"/>
                                        <p:tgtEl>
                                          <p:spTgt spid="64"/>
                                        </p:tgtEl>
                                        <p:attrNameLst>
                                          <p:attrName>ppt_x</p:attrName>
                                        </p:attrNameLst>
                                      </p:cBhvr>
                                      <p:tavLst>
                                        <p:tav tm="0">
                                          <p:val>
                                            <p:strVal val="#ppt_x"/>
                                          </p:val>
                                        </p:tav>
                                        <p:tav tm="100000">
                                          <p:val>
                                            <p:strVal val="#ppt_x"/>
                                          </p:val>
                                        </p:tav>
                                      </p:tavLst>
                                    </p:anim>
                                    <p:anim calcmode="lin" valueType="num">
                                      <p:cBhvr>
                                        <p:cTn id="125" dur="1000" fill="hold"/>
                                        <p:tgtEl>
                                          <p:spTgt spid="64"/>
                                        </p:tgtEl>
                                        <p:attrNameLst>
                                          <p:attrName>ppt_y</p:attrName>
                                        </p:attrNameLst>
                                      </p:cBhvr>
                                      <p:tavLst>
                                        <p:tav tm="0">
                                          <p:val>
                                            <p:strVal val="#ppt_y+.1"/>
                                          </p:val>
                                        </p:tav>
                                        <p:tav tm="100000">
                                          <p:val>
                                            <p:strVal val="#ppt_y"/>
                                          </p:val>
                                        </p:tav>
                                      </p:tavLst>
                                    </p:anim>
                                  </p:childTnLst>
                                </p:cTn>
                              </p:par>
                            </p:childTnLst>
                          </p:cTn>
                        </p:par>
                      </p:childTnLst>
                    </p:cTn>
                  </p:par>
                  <p:par>
                    <p:cTn id="126" fill="hold">
                      <p:stCondLst>
                        <p:cond delay="indefinite"/>
                      </p:stCondLst>
                      <p:childTnLst>
                        <p:par>
                          <p:cTn id="127" fill="hold">
                            <p:stCondLst>
                              <p:cond delay="0"/>
                            </p:stCondLst>
                            <p:childTnLst>
                              <p:par>
                                <p:cTn id="128" presetID="55" presetClass="entr" presetSubtype="0" fill="hold" nodeType="clickEffect">
                                  <p:stCondLst>
                                    <p:cond delay="0"/>
                                  </p:stCondLst>
                                  <p:childTnLst>
                                    <p:set>
                                      <p:cBhvr>
                                        <p:cTn id="129" dur="1" fill="hold">
                                          <p:stCondLst>
                                            <p:cond delay="0"/>
                                          </p:stCondLst>
                                        </p:cTn>
                                        <p:tgtEl>
                                          <p:spTgt spid="69"/>
                                        </p:tgtEl>
                                        <p:attrNameLst>
                                          <p:attrName>style.visibility</p:attrName>
                                        </p:attrNameLst>
                                      </p:cBhvr>
                                      <p:to>
                                        <p:strVal val="visible"/>
                                      </p:to>
                                    </p:set>
                                    <p:anim calcmode="lin" valueType="num">
                                      <p:cBhvr>
                                        <p:cTn id="130" dur="1000" fill="hold"/>
                                        <p:tgtEl>
                                          <p:spTgt spid="69"/>
                                        </p:tgtEl>
                                        <p:attrNameLst>
                                          <p:attrName>ppt_w</p:attrName>
                                        </p:attrNameLst>
                                      </p:cBhvr>
                                      <p:tavLst>
                                        <p:tav tm="0">
                                          <p:val>
                                            <p:strVal val="#ppt_w*0.70"/>
                                          </p:val>
                                        </p:tav>
                                        <p:tav tm="100000">
                                          <p:val>
                                            <p:strVal val="#ppt_w"/>
                                          </p:val>
                                        </p:tav>
                                      </p:tavLst>
                                    </p:anim>
                                    <p:anim calcmode="lin" valueType="num">
                                      <p:cBhvr>
                                        <p:cTn id="131" dur="1000" fill="hold"/>
                                        <p:tgtEl>
                                          <p:spTgt spid="69"/>
                                        </p:tgtEl>
                                        <p:attrNameLst>
                                          <p:attrName>ppt_h</p:attrName>
                                        </p:attrNameLst>
                                      </p:cBhvr>
                                      <p:tavLst>
                                        <p:tav tm="0">
                                          <p:val>
                                            <p:strVal val="#ppt_h"/>
                                          </p:val>
                                        </p:tav>
                                        <p:tav tm="100000">
                                          <p:val>
                                            <p:strVal val="#ppt_h"/>
                                          </p:val>
                                        </p:tav>
                                      </p:tavLst>
                                    </p:anim>
                                    <p:animEffect transition="in" filter="fade">
                                      <p:cBhvr>
                                        <p:cTn id="132" dur="1000"/>
                                        <p:tgtEl>
                                          <p:spTgt spid="69"/>
                                        </p:tgtEl>
                                      </p:cBhvr>
                                    </p:animEffect>
                                  </p:childTnLst>
                                </p:cTn>
                              </p:par>
                              <p:par>
                                <p:cTn id="133" presetID="55" presetClass="entr" presetSubtype="0" fill="hold" grpId="0" nodeType="withEffect">
                                  <p:stCondLst>
                                    <p:cond delay="0"/>
                                  </p:stCondLst>
                                  <p:childTnLst>
                                    <p:set>
                                      <p:cBhvr>
                                        <p:cTn id="134" dur="1" fill="hold">
                                          <p:stCondLst>
                                            <p:cond delay="0"/>
                                          </p:stCondLst>
                                        </p:cTn>
                                        <p:tgtEl>
                                          <p:spTgt spid="70"/>
                                        </p:tgtEl>
                                        <p:attrNameLst>
                                          <p:attrName>style.visibility</p:attrName>
                                        </p:attrNameLst>
                                      </p:cBhvr>
                                      <p:to>
                                        <p:strVal val="visible"/>
                                      </p:to>
                                    </p:set>
                                    <p:anim calcmode="lin" valueType="num">
                                      <p:cBhvr>
                                        <p:cTn id="135" dur="1000" fill="hold"/>
                                        <p:tgtEl>
                                          <p:spTgt spid="70"/>
                                        </p:tgtEl>
                                        <p:attrNameLst>
                                          <p:attrName>ppt_w</p:attrName>
                                        </p:attrNameLst>
                                      </p:cBhvr>
                                      <p:tavLst>
                                        <p:tav tm="0">
                                          <p:val>
                                            <p:strVal val="#ppt_w*0.70"/>
                                          </p:val>
                                        </p:tav>
                                        <p:tav tm="100000">
                                          <p:val>
                                            <p:strVal val="#ppt_w"/>
                                          </p:val>
                                        </p:tav>
                                      </p:tavLst>
                                    </p:anim>
                                    <p:anim calcmode="lin" valueType="num">
                                      <p:cBhvr>
                                        <p:cTn id="136" dur="1000" fill="hold"/>
                                        <p:tgtEl>
                                          <p:spTgt spid="70"/>
                                        </p:tgtEl>
                                        <p:attrNameLst>
                                          <p:attrName>ppt_h</p:attrName>
                                        </p:attrNameLst>
                                      </p:cBhvr>
                                      <p:tavLst>
                                        <p:tav tm="0">
                                          <p:val>
                                            <p:strVal val="#ppt_h"/>
                                          </p:val>
                                        </p:tav>
                                        <p:tav tm="100000">
                                          <p:val>
                                            <p:strVal val="#ppt_h"/>
                                          </p:val>
                                        </p:tav>
                                      </p:tavLst>
                                    </p:anim>
                                    <p:animEffect transition="in" filter="fade">
                                      <p:cBhvr>
                                        <p:cTn id="137" dur="1000"/>
                                        <p:tgtEl>
                                          <p:spTgt spid="70"/>
                                        </p:tgtEl>
                                      </p:cBhvr>
                                    </p:animEffect>
                                  </p:childTnLst>
                                </p:cTn>
                              </p:par>
                            </p:childTnLst>
                          </p:cTn>
                        </p:par>
                      </p:childTnLst>
                    </p:cTn>
                  </p:par>
                  <p:par>
                    <p:cTn id="138" fill="hold">
                      <p:stCondLst>
                        <p:cond delay="indefinite"/>
                      </p:stCondLst>
                      <p:childTnLst>
                        <p:par>
                          <p:cTn id="139" fill="hold">
                            <p:stCondLst>
                              <p:cond delay="0"/>
                            </p:stCondLst>
                            <p:childTnLst>
                              <p:par>
                                <p:cTn id="140" presetID="42" presetClass="entr" presetSubtype="0" fill="hold" nodeType="clickEffect">
                                  <p:stCondLst>
                                    <p:cond delay="0"/>
                                  </p:stCondLst>
                                  <p:childTnLst>
                                    <p:set>
                                      <p:cBhvr>
                                        <p:cTn id="141" dur="1" fill="hold">
                                          <p:stCondLst>
                                            <p:cond delay="0"/>
                                          </p:stCondLst>
                                        </p:cTn>
                                        <p:tgtEl>
                                          <p:spTgt spid="95"/>
                                        </p:tgtEl>
                                        <p:attrNameLst>
                                          <p:attrName>style.visibility</p:attrName>
                                        </p:attrNameLst>
                                      </p:cBhvr>
                                      <p:to>
                                        <p:strVal val="visible"/>
                                      </p:to>
                                    </p:set>
                                    <p:animEffect transition="in" filter="fade">
                                      <p:cBhvr>
                                        <p:cTn id="142" dur="1000"/>
                                        <p:tgtEl>
                                          <p:spTgt spid="95"/>
                                        </p:tgtEl>
                                      </p:cBhvr>
                                    </p:animEffect>
                                    <p:anim calcmode="lin" valueType="num">
                                      <p:cBhvr>
                                        <p:cTn id="143" dur="1000" fill="hold"/>
                                        <p:tgtEl>
                                          <p:spTgt spid="95"/>
                                        </p:tgtEl>
                                        <p:attrNameLst>
                                          <p:attrName>ppt_x</p:attrName>
                                        </p:attrNameLst>
                                      </p:cBhvr>
                                      <p:tavLst>
                                        <p:tav tm="0">
                                          <p:val>
                                            <p:strVal val="#ppt_x"/>
                                          </p:val>
                                        </p:tav>
                                        <p:tav tm="100000">
                                          <p:val>
                                            <p:strVal val="#ppt_x"/>
                                          </p:val>
                                        </p:tav>
                                      </p:tavLst>
                                    </p:anim>
                                    <p:anim calcmode="lin" valueType="num">
                                      <p:cBhvr>
                                        <p:cTn id="144" dur="1000" fill="hold"/>
                                        <p:tgtEl>
                                          <p:spTgt spid="95"/>
                                        </p:tgtEl>
                                        <p:attrNameLst>
                                          <p:attrName>ppt_y</p:attrName>
                                        </p:attrNameLst>
                                      </p:cBhvr>
                                      <p:tavLst>
                                        <p:tav tm="0">
                                          <p:val>
                                            <p:strVal val="#ppt_y+.1"/>
                                          </p:val>
                                        </p:tav>
                                        <p:tav tm="100000">
                                          <p:val>
                                            <p:strVal val="#ppt_y"/>
                                          </p:val>
                                        </p:tav>
                                      </p:tavLst>
                                    </p:anim>
                                  </p:childTnLst>
                                </p:cTn>
                              </p:par>
                              <p:par>
                                <p:cTn id="145" presetID="42" presetClass="entr" presetSubtype="0" fill="hold" grpId="0" nodeType="withEffect">
                                  <p:stCondLst>
                                    <p:cond delay="0"/>
                                  </p:stCondLst>
                                  <p:childTnLst>
                                    <p:set>
                                      <p:cBhvr>
                                        <p:cTn id="146" dur="1" fill="hold">
                                          <p:stCondLst>
                                            <p:cond delay="0"/>
                                          </p:stCondLst>
                                        </p:cTn>
                                        <p:tgtEl>
                                          <p:spTgt spid="97"/>
                                        </p:tgtEl>
                                        <p:attrNameLst>
                                          <p:attrName>style.visibility</p:attrName>
                                        </p:attrNameLst>
                                      </p:cBhvr>
                                      <p:to>
                                        <p:strVal val="visible"/>
                                      </p:to>
                                    </p:set>
                                    <p:animEffect transition="in" filter="fade">
                                      <p:cBhvr>
                                        <p:cTn id="147" dur="1000"/>
                                        <p:tgtEl>
                                          <p:spTgt spid="97"/>
                                        </p:tgtEl>
                                      </p:cBhvr>
                                    </p:animEffect>
                                    <p:anim calcmode="lin" valueType="num">
                                      <p:cBhvr>
                                        <p:cTn id="148" dur="1000" fill="hold"/>
                                        <p:tgtEl>
                                          <p:spTgt spid="97"/>
                                        </p:tgtEl>
                                        <p:attrNameLst>
                                          <p:attrName>ppt_x</p:attrName>
                                        </p:attrNameLst>
                                      </p:cBhvr>
                                      <p:tavLst>
                                        <p:tav tm="0">
                                          <p:val>
                                            <p:strVal val="#ppt_x"/>
                                          </p:val>
                                        </p:tav>
                                        <p:tav tm="100000">
                                          <p:val>
                                            <p:strVal val="#ppt_x"/>
                                          </p:val>
                                        </p:tav>
                                      </p:tavLst>
                                    </p:anim>
                                    <p:anim calcmode="lin" valueType="num">
                                      <p:cBhvr>
                                        <p:cTn id="14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50" fill="hold">
                      <p:stCondLst>
                        <p:cond delay="indefinite"/>
                      </p:stCondLst>
                      <p:childTnLst>
                        <p:par>
                          <p:cTn id="151" fill="hold">
                            <p:stCondLst>
                              <p:cond delay="0"/>
                            </p:stCondLst>
                            <p:childTnLst>
                              <p:par>
                                <p:cTn id="152" presetID="10" presetClass="entr" presetSubtype="0" fill="hold" grpId="0" nodeType="clickEffect">
                                  <p:stCondLst>
                                    <p:cond delay="0"/>
                                  </p:stCondLst>
                                  <p:childTnLst>
                                    <p:set>
                                      <p:cBhvr>
                                        <p:cTn id="153" dur="1" fill="hold">
                                          <p:stCondLst>
                                            <p:cond delay="0"/>
                                          </p:stCondLst>
                                        </p:cTn>
                                        <p:tgtEl>
                                          <p:spTgt spid="80"/>
                                        </p:tgtEl>
                                        <p:attrNameLst>
                                          <p:attrName>style.visibility</p:attrName>
                                        </p:attrNameLst>
                                      </p:cBhvr>
                                      <p:to>
                                        <p:strVal val="visible"/>
                                      </p:to>
                                    </p:set>
                                    <p:animEffect transition="in" filter="fade">
                                      <p:cBhvr>
                                        <p:cTn id="154" dur="1000"/>
                                        <p:tgtEl>
                                          <p:spTgt spid="80"/>
                                        </p:tgtEl>
                                      </p:cBhvr>
                                    </p:animEffect>
                                  </p:childTnLst>
                                </p:cTn>
                              </p:par>
                              <p:par>
                                <p:cTn id="155" presetID="10" presetClass="entr" presetSubtype="0" fill="hold" nodeType="with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fade">
                                      <p:cBhvr>
                                        <p:cTn id="157" dur="10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23" presetClass="entr" presetSubtype="16" fill="hold" grpId="0" nodeType="clickEffect">
                                  <p:stCondLst>
                                    <p:cond delay="0"/>
                                  </p:stCondLst>
                                  <p:childTnLst>
                                    <p:set>
                                      <p:cBhvr>
                                        <p:cTn id="161" dur="1" fill="hold">
                                          <p:stCondLst>
                                            <p:cond delay="0"/>
                                          </p:stCondLst>
                                        </p:cTn>
                                        <p:tgtEl>
                                          <p:spTgt spid="82"/>
                                        </p:tgtEl>
                                        <p:attrNameLst>
                                          <p:attrName>style.visibility</p:attrName>
                                        </p:attrNameLst>
                                      </p:cBhvr>
                                      <p:to>
                                        <p:strVal val="visible"/>
                                      </p:to>
                                    </p:set>
                                    <p:anim calcmode="lin" valueType="num">
                                      <p:cBhvr>
                                        <p:cTn id="162" dur="500" fill="hold"/>
                                        <p:tgtEl>
                                          <p:spTgt spid="82"/>
                                        </p:tgtEl>
                                        <p:attrNameLst>
                                          <p:attrName>ppt_w</p:attrName>
                                        </p:attrNameLst>
                                      </p:cBhvr>
                                      <p:tavLst>
                                        <p:tav tm="0">
                                          <p:val>
                                            <p:fltVal val="0"/>
                                          </p:val>
                                        </p:tav>
                                        <p:tav tm="100000">
                                          <p:val>
                                            <p:strVal val="#ppt_w"/>
                                          </p:val>
                                        </p:tav>
                                      </p:tavLst>
                                    </p:anim>
                                    <p:anim calcmode="lin" valueType="num">
                                      <p:cBhvr>
                                        <p:cTn id="163" dur="500" fill="hold"/>
                                        <p:tgtEl>
                                          <p:spTgt spid="8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5" grpId="0" animBg="1"/>
      <p:bldP spid="50" grpId="0"/>
      <p:bldP spid="55" grpId="0"/>
      <p:bldP spid="56" grpId="0" animBg="1"/>
      <p:bldP spid="59" grpId="0" animBg="1"/>
      <p:bldP spid="61" grpId="0" animBg="1"/>
      <p:bldP spid="64" grpId="0" animBg="1"/>
      <p:bldP spid="70" grpId="0" animBg="1"/>
      <p:bldP spid="80" grpId="0"/>
      <p:bldP spid="82" grpId="0" animBg="1"/>
      <p:bldP spid="9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04800" y="381000"/>
            <a:ext cx="8534400" cy="990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p:cNvSpPr txBox="1"/>
          <p:nvPr/>
        </p:nvSpPr>
        <p:spPr>
          <a:xfrm>
            <a:off x="4191000" y="990600"/>
            <a:ext cx="533400" cy="276999"/>
          </a:xfrm>
          <a:prstGeom prst="rect">
            <a:avLst/>
          </a:prstGeom>
          <a:noFill/>
        </p:spPr>
        <p:txBody>
          <a:bodyPr wrap="square" rtlCol="0">
            <a:spAutoFit/>
          </a:bodyPr>
          <a:lstStyle/>
          <a:p>
            <a:r>
              <a:rPr lang="en-GB" sz="1200" dirty="0"/>
              <a:t>No</a:t>
            </a:r>
          </a:p>
        </p:txBody>
      </p:sp>
      <p:cxnSp>
        <p:nvCxnSpPr>
          <p:cNvPr id="14" name="Straight Arrow Connector 13"/>
          <p:cNvCxnSpPr/>
          <p:nvPr/>
        </p:nvCxnSpPr>
        <p:spPr>
          <a:xfrm>
            <a:off x="5410200" y="1600200"/>
            <a:ext cx="3048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17" name="TextBox 16"/>
          <p:cNvSpPr txBox="1"/>
          <p:nvPr/>
        </p:nvSpPr>
        <p:spPr>
          <a:xfrm>
            <a:off x="5334000" y="1295400"/>
            <a:ext cx="533400" cy="276999"/>
          </a:xfrm>
          <a:prstGeom prst="rect">
            <a:avLst/>
          </a:prstGeom>
          <a:noFill/>
        </p:spPr>
        <p:txBody>
          <a:bodyPr wrap="square" rtlCol="0">
            <a:spAutoFit/>
          </a:bodyPr>
          <a:lstStyle/>
          <a:p>
            <a:r>
              <a:rPr lang="en-GB" sz="1200" dirty="0"/>
              <a:t>Yes</a:t>
            </a:r>
          </a:p>
        </p:txBody>
      </p:sp>
      <p:cxnSp>
        <p:nvCxnSpPr>
          <p:cNvPr id="29" name="Straight Arrow Connector 28"/>
          <p:cNvCxnSpPr/>
          <p:nvPr/>
        </p:nvCxnSpPr>
        <p:spPr>
          <a:xfrm>
            <a:off x="4572000" y="1828800"/>
            <a:ext cx="0" cy="216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p:nvPr/>
        </p:nvCxnSpPr>
        <p:spPr>
          <a:xfrm>
            <a:off x="4572000" y="990600"/>
            <a:ext cx="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4114800" y="1828800"/>
            <a:ext cx="381000" cy="276999"/>
          </a:xfrm>
          <a:prstGeom prst="rect">
            <a:avLst/>
          </a:prstGeom>
          <a:noFill/>
        </p:spPr>
        <p:txBody>
          <a:bodyPr wrap="square" rtlCol="0">
            <a:spAutoFit/>
          </a:bodyPr>
          <a:lstStyle/>
          <a:p>
            <a:r>
              <a:rPr lang="en-GB" sz="1200" dirty="0"/>
              <a:t>No</a:t>
            </a:r>
          </a:p>
        </p:txBody>
      </p:sp>
      <p:sp>
        <p:nvSpPr>
          <p:cNvPr id="32" name="Rounded Rectangle 31"/>
          <p:cNvSpPr/>
          <p:nvPr/>
        </p:nvSpPr>
        <p:spPr>
          <a:xfrm>
            <a:off x="3771900" y="1295400"/>
            <a:ext cx="1600200" cy="533400"/>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200" b="1" dirty="0">
                <a:solidFill>
                  <a:schemeClr val="tx1"/>
                </a:solidFill>
              </a:rPr>
              <a:t>GERD Symptoms or history of NSAID use</a:t>
            </a:r>
          </a:p>
        </p:txBody>
      </p:sp>
      <p:pic>
        <p:nvPicPr>
          <p:cNvPr id="34" name="Picture 33" descr="Capture.JPG"/>
          <p:cNvPicPr>
            <a:picLocks noChangeAspect="1"/>
          </p:cNvPicPr>
          <p:nvPr/>
        </p:nvPicPr>
        <p:blipFill>
          <a:blip r:embed="rId3" cstate="print"/>
          <a:srcRect l="8172" t="53093" r="50965" b="43629"/>
          <a:stretch>
            <a:fillRect/>
          </a:stretch>
        </p:blipFill>
        <p:spPr>
          <a:xfrm>
            <a:off x="1676400" y="2209800"/>
            <a:ext cx="1905000" cy="228600"/>
          </a:xfrm>
          <a:prstGeom prst="rect">
            <a:avLst/>
          </a:prstGeom>
        </p:spPr>
      </p:pic>
      <p:pic>
        <p:nvPicPr>
          <p:cNvPr id="35" name="Picture 34" descr="Capture.JPG"/>
          <p:cNvPicPr>
            <a:picLocks noChangeAspect="1"/>
          </p:cNvPicPr>
          <p:nvPr/>
        </p:nvPicPr>
        <p:blipFill>
          <a:blip r:embed="rId3" cstate="print"/>
          <a:srcRect l="50669" t="54186" r="23179" b="43629"/>
          <a:stretch>
            <a:fillRect/>
          </a:stretch>
        </p:blipFill>
        <p:spPr>
          <a:xfrm>
            <a:off x="5638800" y="2286000"/>
            <a:ext cx="1188000" cy="148500"/>
          </a:xfrm>
          <a:prstGeom prst="rect">
            <a:avLst/>
          </a:prstGeom>
        </p:spPr>
      </p:pic>
      <p:cxnSp>
        <p:nvCxnSpPr>
          <p:cNvPr id="39" name="Straight Arrow Connector 38"/>
          <p:cNvCxnSpPr/>
          <p:nvPr/>
        </p:nvCxnSpPr>
        <p:spPr>
          <a:xfrm>
            <a:off x="6705600" y="2362200"/>
            <a:ext cx="0" cy="180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0" name="Rounded Rectangle 39"/>
          <p:cNvSpPr/>
          <p:nvPr/>
        </p:nvSpPr>
        <p:spPr>
          <a:xfrm>
            <a:off x="5867400" y="2590800"/>
            <a:ext cx="16002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i="1" dirty="0"/>
              <a:t>H.pylori</a:t>
            </a:r>
            <a:r>
              <a:rPr lang="en-GB" sz="1200" dirty="0"/>
              <a:t> test negative</a:t>
            </a:r>
          </a:p>
        </p:txBody>
      </p:sp>
      <p:sp>
        <p:nvSpPr>
          <p:cNvPr id="41" name="Rounded Rectangle 40"/>
          <p:cNvSpPr/>
          <p:nvPr/>
        </p:nvSpPr>
        <p:spPr>
          <a:xfrm>
            <a:off x="5791200" y="3352800"/>
            <a:ext cx="17526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b="1" dirty="0"/>
              <a:t>Empiric trial of PPIs  for 4-8 weeks</a:t>
            </a:r>
          </a:p>
        </p:txBody>
      </p:sp>
      <p:sp>
        <p:nvSpPr>
          <p:cNvPr id="42" name="Rounded Rectangle 41"/>
          <p:cNvSpPr/>
          <p:nvPr/>
        </p:nvSpPr>
        <p:spPr>
          <a:xfrm>
            <a:off x="1676400" y="2590800"/>
            <a:ext cx="1600200" cy="3048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i="1" dirty="0"/>
              <a:t>H.pylori</a:t>
            </a:r>
            <a:r>
              <a:rPr lang="en-GB" sz="1200" dirty="0"/>
              <a:t> test positive</a:t>
            </a:r>
          </a:p>
        </p:txBody>
      </p:sp>
      <p:cxnSp>
        <p:nvCxnSpPr>
          <p:cNvPr id="43" name="Straight Arrow Connector 42"/>
          <p:cNvCxnSpPr/>
          <p:nvPr/>
        </p:nvCxnSpPr>
        <p:spPr>
          <a:xfrm>
            <a:off x="2438400" y="2362200"/>
            <a:ext cx="0" cy="180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6705600" y="2895600"/>
            <a:ext cx="0" cy="4572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Rounded Rectangle 44"/>
          <p:cNvSpPr/>
          <p:nvPr/>
        </p:nvSpPr>
        <p:spPr>
          <a:xfrm>
            <a:off x="1676400" y="3124200"/>
            <a:ext cx="1524000" cy="4572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b="1" dirty="0"/>
              <a:t>H.pylori eradication therapy</a:t>
            </a:r>
          </a:p>
        </p:txBody>
      </p:sp>
      <p:cxnSp>
        <p:nvCxnSpPr>
          <p:cNvPr id="46" name="Straight Arrow Connector 45"/>
          <p:cNvCxnSpPr/>
          <p:nvPr/>
        </p:nvCxnSpPr>
        <p:spPr>
          <a:xfrm>
            <a:off x="2438400" y="2895600"/>
            <a:ext cx="0" cy="180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9" name="Shape 48"/>
          <p:cNvCxnSpPr>
            <a:stCxn id="45" idx="2"/>
          </p:cNvCxnSpPr>
          <p:nvPr/>
        </p:nvCxnSpPr>
        <p:spPr>
          <a:xfrm rot="16200000" flipH="1">
            <a:off x="3962400" y="2057400"/>
            <a:ext cx="228600" cy="3276600"/>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3124200" y="3581400"/>
            <a:ext cx="2286000" cy="240066"/>
          </a:xfrm>
          <a:prstGeom prst="rect">
            <a:avLst/>
          </a:prstGeom>
          <a:noFill/>
        </p:spPr>
        <p:txBody>
          <a:bodyPr wrap="square" rtlCol="0">
            <a:spAutoFit/>
          </a:bodyPr>
          <a:lstStyle/>
          <a:p>
            <a:pPr>
              <a:lnSpc>
                <a:spcPct val="80000"/>
              </a:lnSpc>
            </a:pPr>
            <a:r>
              <a:rPr lang="en-GB" sz="1200" dirty="0"/>
              <a:t>Fail after  confirmed eradication</a:t>
            </a:r>
          </a:p>
        </p:txBody>
      </p:sp>
      <p:cxnSp>
        <p:nvCxnSpPr>
          <p:cNvPr id="53" name="Straight Arrow Connector 52"/>
          <p:cNvCxnSpPr/>
          <p:nvPr/>
        </p:nvCxnSpPr>
        <p:spPr>
          <a:xfrm>
            <a:off x="6705600" y="4114800"/>
            <a:ext cx="0" cy="3048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5" name="TextBox 54"/>
          <p:cNvSpPr txBox="1"/>
          <p:nvPr/>
        </p:nvSpPr>
        <p:spPr>
          <a:xfrm>
            <a:off x="6858000" y="4038600"/>
            <a:ext cx="2133600" cy="461665"/>
          </a:xfrm>
          <a:prstGeom prst="rect">
            <a:avLst/>
          </a:prstGeom>
          <a:noFill/>
        </p:spPr>
        <p:txBody>
          <a:bodyPr wrap="square" rtlCol="0">
            <a:spAutoFit/>
          </a:bodyPr>
          <a:lstStyle/>
          <a:p>
            <a:r>
              <a:rPr lang="en-GB" sz="1200" dirty="0"/>
              <a:t>Failure </a:t>
            </a:r>
            <a:r>
              <a:rPr lang="en-GB" sz="1200" b="1" i="1" u="sng" dirty="0"/>
              <a:t>(Treatment resistant dyspepsia)</a:t>
            </a:r>
          </a:p>
        </p:txBody>
      </p:sp>
      <p:sp>
        <p:nvSpPr>
          <p:cNvPr id="56" name="Rectangle 55"/>
          <p:cNvSpPr/>
          <p:nvPr/>
        </p:nvSpPr>
        <p:spPr>
          <a:xfrm>
            <a:off x="6400800" y="4495800"/>
            <a:ext cx="6096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solidFill>
                  <a:schemeClr val="tx1"/>
                </a:solidFill>
              </a:rPr>
              <a:t>EGD</a:t>
            </a:r>
          </a:p>
        </p:txBody>
      </p:sp>
      <p:cxnSp>
        <p:nvCxnSpPr>
          <p:cNvPr id="58" name="Straight Arrow Connector 57"/>
          <p:cNvCxnSpPr/>
          <p:nvPr/>
        </p:nvCxnSpPr>
        <p:spPr>
          <a:xfrm flipH="1">
            <a:off x="5867400" y="46482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59" name="Rounded Rectangle 58"/>
          <p:cNvSpPr/>
          <p:nvPr/>
        </p:nvSpPr>
        <p:spPr>
          <a:xfrm>
            <a:off x="4267200" y="4419600"/>
            <a:ext cx="16002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Abnormal Endoscopic findings</a:t>
            </a:r>
          </a:p>
        </p:txBody>
      </p:sp>
      <p:cxnSp>
        <p:nvCxnSpPr>
          <p:cNvPr id="60" name="Straight Arrow Connector 59"/>
          <p:cNvCxnSpPr/>
          <p:nvPr/>
        </p:nvCxnSpPr>
        <p:spPr>
          <a:xfrm flipH="1">
            <a:off x="3657600" y="4648200"/>
            <a:ext cx="5334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1" name="Rounded Rectangle 60"/>
          <p:cNvSpPr/>
          <p:nvPr/>
        </p:nvSpPr>
        <p:spPr>
          <a:xfrm>
            <a:off x="1905000" y="4343400"/>
            <a:ext cx="1676400" cy="6096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1200" b="1" dirty="0"/>
              <a:t>Biopsies/treatments</a:t>
            </a:r>
          </a:p>
          <a:p>
            <a:r>
              <a:rPr lang="en-GB" sz="1200" b="1" dirty="0"/>
              <a:t>based on endoscopic</a:t>
            </a:r>
          </a:p>
          <a:p>
            <a:r>
              <a:rPr lang="en-GB" sz="1200" b="1" dirty="0"/>
              <a:t>findings</a:t>
            </a:r>
          </a:p>
        </p:txBody>
      </p:sp>
      <p:cxnSp>
        <p:nvCxnSpPr>
          <p:cNvPr id="62" name="Straight Arrow Connector 61"/>
          <p:cNvCxnSpPr/>
          <p:nvPr/>
        </p:nvCxnSpPr>
        <p:spPr>
          <a:xfrm>
            <a:off x="6705600" y="4861800"/>
            <a:ext cx="0" cy="396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64" name="Rounded Rectangle 63"/>
          <p:cNvSpPr/>
          <p:nvPr/>
        </p:nvSpPr>
        <p:spPr>
          <a:xfrm>
            <a:off x="5943600" y="5410200"/>
            <a:ext cx="1600200" cy="4572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200" dirty="0"/>
              <a:t>Normal Endoscopic findings</a:t>
            </a:r>
          </a:p>
        </p:txBody>
      </p:sp>
      <p:cxnSp>
        <p:nvCxnSpPr>
          <p:cNvPr id="69" name="Straight Arrow Connector 68"/>
          <p:cNvCxnSpPr/>
          <p:nvPr/>
        </p:nvCxnSpPr>
        <p:spPr>
          <a:xfrm flipH="1">
            <a:off x="5562600" y="5638800"/>
            <a:ext cx="381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0" name="Rounded Rectangle 69"/>
          <p:cNvSpPr/>
          <p:nvPr/>
        </p:nvSpPr>
        <p:spPr>
          <a:xfrm>
            <a:off x="3733800" y="5257800"/>
            <a:ext cx="1828800" cy="6858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1200" b="1" dirty="0"/>
              <a:t>Consider other sources: hepatic,  pancreas, intestine, biliary tract</a:t>
            </a:r>
          </a:p>
        </p:txBody>
      </p:sp>
      <p:cxnSp>
        <p:nvCxnSpPr>
          <p:cNvPr id="79" name="Straight Arrow Connector 78"/>
          <p:cNvCxnSpPr/>
          <p:nvPr/>
        </p:nvCxnSpPr>
        <p:spPr>
          <a:xfrm flipH="1">
            <a:off x="2971800" y="5638800"/>
            <a:ext cx="7620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2895600" y="5334000"/>
            <a:ext cx="914400" cy="276999"/>
          </a:xfrm>
          <a:prstGeom prst="rect">
            <a:avLst/>
          </a:prstGeom>
          <a:noFill/>
        </p:spPr>
        <p:txBody>
          <a:bodyPr wrap="square" rtlCol="0">
            <a:spAutoFit/>
          </a:bodyPr>
          <a:lstStyle/>
          <a:p>
            <a:r>
              <a:rPr lang="en-GB" sz="1200" dirty="0"/>
              <a:t>If excluded</a:t>
            </a:r>
          </a:p>
        </p:txBody>
      </p:sp>
      <p:sp>
        <p:nvSpPr>
          <p:cNvPr id="82" name="Rounded Rectangle 81"/>
          <p:cNvSpPr/>
          <p:nvPr/>
        </p:nvSpPr>
        <p:spPr>
          <a:xfrm>
            <a:off x="914400" y="5257800"/>
            <a:ext cx="2057400" cy="7620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GB" sz="1200" b="1" i="1" u="sng" dirty="0"/>
              <a:t>Functional dyspepsia</a:t>
            </a:r>
          </a:p>
          <a:p>
            <a:r>
              <a:rPr lang="en-GB" sz="1200" b="1" dirty="0"/>
              <a:t>- TCA</a:t>
            </a:r>
          </a:p>
          <a:p>
            <a:pPr>
              <a:buFontTx/>
              <a:buChar char="-"/>
            </a:pPr>
            <a:r>
              <a:rPr lang="en-GB" sz="1200" b="1" dirty="0"/>
              <a:t>Prokinetic trial</a:t>
            </a:r>
          </a:p>
          <a:p>
            <a:pPr>
              <a:buFontTx/>
              <a:buChar char="-"/>
            </a:pPr>
            <a:r>
              <a:rPr lang="en-GB" sz="1200" b="1" dirty="0"/>
              <a:t> Psychological therapies</a:t>
            </a:r>
          </a:p>
        </p:txBody>
      </p:sp>
      <p:sp>
        <p:nvSpPr>
          <p:cNvPr id="85" name="Rounded Rectangle 84"/>
          <p:cNvSpPr/>
          <p:nvPr/>
        </p:nvSpPr>
        <p:spPr>
          <a:xfrm>
            <a:off x="3581400" y="609600"/>
            <a:ext cx="2057400" cy="38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200" b="1" dirty="0"/>
              <a:t>Age ≥60 yrs or Alarm feature or excessive worry</a:t>
            </a:r>
          </a:p>
        </p:txBody>
      </p:sp>
      <p:sp>
        <p:nvSpPr>
          <p:cNvPr id="88" name="Rounded Rectangle 87"/>
          <p:cNvSpPr/>
          <p:nvPr/>
        </p:nvSpPr>
        <p:spPr>
          <a:xfrm>
            <a:off x="3342900" y="76200"/>
            <a:ext cx="2458200" cy="30480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sz="1600" b="1" dirty="0"/>
              <a:t>Uninvestigated dyspepsia</a:t>
            </a:r>
          </a:p>
        </p:txBody>
      </p:sp>
      <p:cxnSp>
        <p:nvCxnSpPr>
          <p:cNvPr id="89" name="Straight Arrow Connector 88"/>
          <p:cNvCxnSpPr/>
          <p:nvPr/>
        </p:nvCxnSpPr>
        <p:spPr>
          <a:xfrm>
            <a:off x="4572000" y="381000"/>
            <a:ext cx="0" cy="2286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1" name="Rectangle 90"/>
          <p:cNvSpPr/>
          <p:nvPr/>
        </p:nvSpPr>
        <p:spPr>
          <a:xfrm>
            <a:off x="5867400" y="609600"/>
            <a:ext cx="609600" cy="3048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solidFill>
                  <a:schemeClr val="tx1"/>
                </a:solidFill>
              </a:rPr>
              <a:t>EGD</a:t>
            </a:r>
          </a:p>
        </p:txBody>
      </p:sp>
      <p:cxnSp>
        <p:nvCxnSpPr>
          <p:cNvPr id="93" name="Straight Arrow Connector 92"/>
          <p:cNvCxnSpPr/>
          <p:nvPr/>
        </p:nvCxnSpPr>
        <p:spPr>
          <a:xfrm>
            <a:off x="5638800" y="762000"/>
            <a:ext cx="228600" cy="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4" name="Rectangle 93"/>
          <p:cNvSpPr/>
          <p:nvPr/>
        </p:nvSpPr>
        <p:spPr>
          <a:xfrm>
            <a:off x="228600" y="152400"/>
            <a:ext cx="2209800" cy="1981200"/>
          </a:xfrm>
          <a:prstGeom prst="rect">
            <a:avLst/>
          </a:prstGeom>
          <a:solidFill>
            <a:srgbClr val="FF00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FF00"/>
                </a:solidFill>
              </a:rPr>
              <a:t>Alarm feature</a:t>
            </a:r>
          </a:p>
          <a:p>
            <a:r>
              <a:rPr lang="en-GB" sz="1400" b="1" dirty="0"/>
              <a:t>- Dysphagia </a:t>
            </a:r>
          </a:p>
          <a:p>
            <a:r>
              <a:rPr lang="en-GB" sz="1400" b="1" dirty="0"/>
              <a:t>- Persistent vomiting</a:t>
            </a:r>
          </a:p>
          <a:p>
            <a:r>
              <a:rPr lang="en-GB" sz="1400" b="1" dirty="0"/>
              <a:t>- Unintentional weight loss</a:t>
            </a:r>
          </a:p>
          <a:p>
            <a:r>
              <a:rPr lang="en-GB" sz="1400" b="1" dirty="0"/>
              <a:t>- GI bleeding - Anemia</a:t>
            </a:r>
          </a:p>
          <a:p>
            <a:pPr>
              <a:buFontTx/>
              <a:buChar char="-"/>
            </a:pPr>
            <a:r>
              <a:rPr lang="en-GB" sz="1400" b="1" dirty="0"/>
              <a:t>Palpable abdominal mass </a:t>
            </a:r>
          </a:p>
          <a:p>
            <a:r>
              <a:rPr lang="en-GB" sz="1400" b="1" dirty="0"/>
              <a:t>- Lymphadenopathy  </a:t>
            </a:r>
          </a:p>
          <a:p>
            <a:r>
              <a:rPr lang="en-GB" sz="1400" b="1" dirty="0"/>
              <a:t>- Family history of upper GI</a:t>
            </a:r>
          </a:p>
          <a:p>
            <a:r>
              <a:rPr lang="en-GB" sz="1400" b="1" dirty="0"/>
              <a:t>carcinoma</a:t>
            </a:r>
            <a:endParaRPr lang="en-GB" sz="1400" b="1" dirty="0">
              <a:solidFill>
                <a:srgbClr val="FFFF00"/>
              </a:solidFill>
            </a:endParaRPr>
          </a:p>
        </p:txBody>
      </p:sp>
      <p:cxnSp>
        <p:nvCxnSpPr>
          <p:cNvPr id="95" name="Straight Arrow Connector 94"/>
          <p:cNvCxnSpPr/>
          <p:nvPr/>
        </p:nvCxnSpPr>
        <p:spPr>
          <a:xfrm>
            <a:off x="4648200" y="5943600"/>
            <a:ext cx="0" cy="2160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97" name="Rectangle 96"/>
          <p:cNvSpPr/>
          <p:nvPr/>
        </p:nvSpPr>
        <p:spPr>
          <a:xfrm>
            <a:off x="3429000" y="6172200"/>
            <a:ext cx="25146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200" dirty="0"/>
              <a:t>Abdominal U/S - MRI or CT abdomen, enterography, colonography - colonoscopy </a:t>
            </a:r>
          </a:p>
        </p:txBody>
      </p:sp>
      <p:sp>
        <p:nvSpPr>
          <p:cNvPr id="98" name="Rounded Rectangle 97"/>
          <p:cNvSpPr/>
          <p:nvPr/>
        </p:nvSpPr>
        <p:spPr>
          <a:xfrm>
            <a:off x="5791200" y="1295400"/>
            <a:ext cx="1008000" cy="533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200" dirty="0"/>
              <a:t>Appropriate intervention</a:t>
            </a:r>
          </a:p>
        </p:txBody>
      </p:sp>
      <p:sp>
        <p:nvSpPr>
          <p:cNvPr id="47" name="Rectangle 46"/>
          <p:cNvSpPr/>
          <p:nvPr/>
        </p:nvSpPr>
        <p:spPr>
          <a:xfrm>
            <a:off x="3581400" y="2133600"/>
            <a:ext cx="2019300" cy="7620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400" dirty="0"/>
              <a:t>Noninvasive test for H.pylori as stool antigen or breath test</a:t>
            </a:r>
          </a:p>
        </p:txBody>
      </p:sp>
      <p:sp>
        <p:nvSpPr>
          <p:cNvPr id="2" name="Date Placeholder 1">
            <a:extLst>
              <a:ext uri="{FF2B5EF4-FFF2-40B4-BE49-F238E27FC236}">
                <a16:creationId xmlns="" xmlns:a16="http://schemas.microsoft.com/office/drawing/2014/main" id="{2F2A5064-9560-4274-9BED-564952AC4B3B}"/>
              </a:ext>
            </a:extLst>
          </p:cNvPr>
          <p:cNvSpPr>
            <a:spLocks noGrp="1"/>
          </p:cNvSpPr>
          <p:nvPr>
            <p:ph type="dt" sz="half" idx="10"/>
          </p:nvPr>
        </p:nvSpPr>
        <p:spPr>
          <a:xfrm>
            <a:off x="457200" y="6477000"/>
            <a:ext cx="2133600" cy="365125"/>
          </a:xfrm>
        </p:spPr>
        <p:txBody>
          <a:bodyPr/>
          <a:lstStyle/>
          <a:p>
            <a:r>
              <a:rPr lang="en-US"/>
              <a:t>6/3/2020</a:t>
            </a:r>
          </a:p>
        </p:txBody>
      </p:sp>
      <p:sp>
        <p:nvSpPr>
          <p:cNvPr id="4" name="Slide Number Placeholder 3">
            <a:extLst>
              <a:ext uri="{FF2B5EF4-FFF2-40B4-BE49-F238E27FC236}">
                <a16:creationId xmlns="" xmlns:a16="http://schemas.microsoft.com/office/drawing/2014/main" id="{D638D7E2-B5A9-4940-ABDA-2FC7FAF91F42}"/>
              </a:ext>
            </a:extLst>
          </p:cNvPr>
          <p:cNvSpPr>
            <a:spLocks noGrp="1"/>
          </p:cNvSpPr>
          <p:nvPr>
            <p:ph type="sldNum" sz="quarter" idx="12"/>
          </p:nvPr>
        </p:nvSpPr>
        <p:spPr/>
        <p:txBody>
          <a:bodyPr/>
          <a:lstStyle/>
          <a:p>
            <a:fld id="{3D0A3EC9-E8BA-4062-809F-C0D16F9877FA}" type="slidenum">
              <a:rPr lang="en-US" smtClean="0"/>
              <a:pPr/>
              <a:t>39</a:t>
            </a:fld>
            <a:endParaRPr lang="en-US"/>
          </a:p>
        </p:txBody>
      </p:sp>
    </p:spTree>
    <p:custDataLst>
      <p:tags r:id="rId1"/>
    </p:custData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ctrTitle"/>
          </p:nvPr>
        </p:nvSpPr>
        <p:spPr>
          <a:xfrm>
            <a:off x="838200" y="3442447"/>
            <a:ext cx="7772400" cy="1470025"/>
          </a:xfrm>
        </p:spPr>
        <p:txBody>
          <a:bodyPr/>
          <a:lstStyle/>
          <a:p>
            <a:r>
              <a:rPr lang="en-US" altLang="en-US" dirty="0"/>
              <a:t>Approach to Dysphagia</a:t>
            </a:r>
            <a:endParaRPr lang="en-US" dirty="0">
              <a:solidFill>
                <a:schemeClr val="accent2"/>
              </a:solidFill>
            </a:endParaRPr>
          </a:p>
        </p:txBody>
      </p:sp>
      <p:sp>
        <p:nvSpPr>
          <p:cNvPr id="2" name="Date Placeholder 1">
            <a:extLst>
              <a:ext uri="{FF2B5EF4-FFF2-40B4-BE49-F238E27FC236}">
                <a16:creationId xmlns="" xmlns:a16="http://schemas.microsoft.com/office/drawing/2014/main" id="{AE28882A-71D2-4D83-B7CA-F483A6C34A78}"/>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0FDA4A30-D34F-4036-8552-EB2AAAF5949B}"/>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2C899CCF-7410-44F2-99CB-83B59D238E6F}"/>
              </a:ext>
            </a:extLst>
          </p:cNvPr>
          <p:cNvSpPr>
            <a:spLocks noGrp="1"/>
          </p:cNvSpPr>
          <p:nvPr>
            <p:ph type="sldNum" sz="quarter" idx="12"/>
          </p:nvPr>
        </p:nvSpPr>
        <p:spPr/>
        <p:txBody>
          <a:bodyPr/>
          <a:lstStyle/>
          <a:p>
            <a:fld id="{3D0A3EC9-E8BA-4062-809F-C0D16F9877FA}" type="slidenum">
              <a:rPr lang="en-US" smtClean="0"/>
              <a:pPr/>
              <a:t>4</a:t>
            </a:fld>
            <a:endParaRPr lang="en-US"/>
          </a:p>
        </p:txBody>
      </p:sp>
    </p:spTree>
    <p:extLst>
      <p:ext uri="{BB962C8B-B14F-4D97-AF65-F5344CB8AC3E}">
        <p14:creationId xmlns:p14="http://schemas.microsoft.com/office/powerpoint/2010/main" val="1692111792"/>
      </p:ext>
    </p:extLst>
  </p:cSld>
  <p:clrMapOvr>
    <a:masterClrMapping/>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Barium meal X rays of the Stomach</a:t>
            </a:r>
            <a:endParaRPr lang="ar-EG" dirty="0"/>
          </a:p>
        </p:txBody>
      </p:sp>
      <p:pic>
        <p:nvPicPr>
          <p:cNvPr id="2050" name="Picture 2" descr="image"/>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3414" r="2267"/>
          <a:stretch/>
        </p:blipFill>
        <p:spPr bwMode="auto">
          <a:xfrm>
            <a:off x="7162800" y="2285999"/>
            <a:ext cx="1885948" cy="28194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normal stomach bariu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9627" y="2285999"/>
            <a:ext cx="2076449" cy="2819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1516573" y="5486400"/>
            <a:ext cx="1455227" cy="584775"/>
          </a:xfrm>
          <a:prstGeom prst="rect">
            <a:avLst/>
          </a:prstGeom>
          <a:noFill/>
        </p:spPr>
        <p:txBody>
          <a:bodyPr wrap="square" rtlCol="1">
            <a:spAutoFit/>
          </a:bodyPr>
          <a:lstStyle/>
          <a:p>
            <a:pPr algn="ctr"/>
            <a:r>
              <a:rPr lang="en-US" sz="3200" dirty="0"/>
              <a:t>Normal</a:t>
            </a:r>
            <a:endParaRPr lang="ar-EG" sz="3200" dirty="0"/>
          </a:p>
        </p:txBody>
      </p:sp>
      <p:sp>
        <p:nvSpPr>
          <p:cNvPr id="8" name="TextBox 7"/>
          <p:cNvSpPr txBox="1"/>
          <p:nvPr/>
        </p:nvSpPr>
        <p:spPr>
          <a:xfrm>
            <a:off x="5105400" y="5410200"/>
            <a:ext cx="1609725" cy="954107"/>
          </a:xfrm>
          <a:prstGeom prst="rect">
            <a:avLst/>
          </a:prstGeom>
          <a:noFill/>
        </p:spPr>
        <p:txBody>
          <a:bodyPr wrap="square" rtlCol="1">
            <a:spAutoFit/>
          </a:bodyPr>
          <a:lstStyle/>
          <a:p>
            <a:pPr algn="ctr"/>
            <a:r>
              <a:rPr lang="en-US" sz="2800" dirty="0"/>
              <a:t>Gastric Ulcer</a:t>
            </a:r>
            <a:endParaRPr lang="ar-EG" sz="2800" dirty="0"/>
          </a:p>
        </p:txBody>
      </p:sp>
      <p:sp>
        <p:nvSpPr>
          <p:cNvPr id="9" name="TextBox 8"/>
          <p:cNvSpPr txBox="1"/>
          <p:nvPr/>
        </p:nvSpPr>
        <p:spPr>
          <a:xfrm>
            <a:off x="7543800" y="5410200"/>
            <a:ext cx="1297498" cy="954107"/>
          </a:xfrm>
          <a:prstGeom prst="rect">
            <a:avLst/>
          </a:prstGeom>
          <a:noFill/>
        </p:spPr>
        <p:txBody>
          <a:bodyPr wrap="square" rtlCol="1">
            <a:spAutoFit/>
          </a:bodyPr>
          <a:lstStyle/>
          <a:p>
            <a:pPr algn="ctr"/>
            <a:r>
              <a:rPr lang="en-US" sz="2800" dirty="0" err="1"/>
              <a:t>Linitis</a:t>
            </a:r>
            <a:r>
              <a:rPr lang="en-US" sz="2800" dirty="0"/>
              <a:t> </a:t>
            </a:r>
            <a:r>
              <a:rPr lang="en-US" sz="2800" dirty="0" err="1"/>
              <a:t>Plastica</a:t>
            </a:r>
            <a:endParaRPr lang="ar-EG" sz="2800" dirty="0"/>
          </a:p>
        </p:txBody>
      </p:sp>
      <p:pic>
        <p:nvPicPr>
          <p:cNvPr id="5" name="Picture 4" descr="A close up of a logo&#10;&#10;Description automatically generated">
            <a:extLst>
              <a:ext uri="{FF2B5EF4-FFF2-40B4-BE49-F238E27FC236}">
                <a16:creationId xmlns="" xmlns:a16="http://schemas.microsoft.com/office/drawing/2014/main" id="{2EA785CF-BB4D-49DE-AEED-29FE7FAFC12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53200"/>
          <a:stretch/>
        </p:blipFill>
        <p:spPr>
          <a:xfrm>
            <a:off x="4781550" y="2285999"/>
            <a:ext cx="2228850" cy="2819401"/>
          </a:xfrm>
          <a:prstGeom prst="rect">
            <a:avLst/>
          </a:prstGeom>
        </p:spPr>
      </p:pic>
      <p:sp>
        <p:nvSpPr>
          <p:cNvPr id="2" name="Oval 1">
            <a:extLst>
              <a:ext uri="{FF2B5EF4-FFF2-40B4-BE49-F238E27FC236}">
                <a16:creationId xmlns="" xmlns:a16="http://schemas.microsoft.com/office/drawing/2014/main" id="{EC9EF42B-E7B9-4BD8-8DEA-A6E3211358F5}"/>
              </a:ext>
            </a:extLst>
          </p:cNvPr>
          <p:cNvSpPr/>
          <p:nvPr/>
        </p:nvSpPr>
        <p:spPr>
          <a:xfrm>
            <a:off x="5436676" y="3733800"/>
            <a:ext cx="800100" cy="609600"/>
          </a:xfrm>
          <a:prstGeom prst="ellipse">
            <a:avLst/>
          </a:prstGeom>
          <a:noFill/>
          <a:ln>
            <a:solidFill>
              <a:srgbClr val="00206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cxnSp>
        <p:nvCxnSpPr>
          <p:cNvPr id="10" name="Straight Arrow Connector 9">
            <a:extLst>
              <a:ext uri="{FF2B5EF4-FFF2-40B4-BE49-F238E27FC236}">
                <a16:creationId xmlns="" xmlns:a16="http://schemas.microsoft.com/office/drawing/2014/main" id="{12A7840C-FC4B-4AF4-A094-308A338A6FDA}"/>
              </a:ext>
            </a:extLst>
          </p:cNvPr>
          <p:cNvCxnSpPr>
            <a:cxnSpLocks/>
          </p:cNvCxnSpPr>
          <p:nvPr/>
        </p:nvCxnSpPr>
        <p:spPr>
          <a:xfrm>
            <a:off x="6617776" y="3458524"/>
            <a:ext cx="57150" cy="427676"/>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1" name="TextBox 10">
            <a:extLst>
              <a:ext uri="{FF2B5EF4-FFF2-40B4-BE49-F238E27FC236}">
                <a16:creationId xmlns="" xmlns:a16="http://schemas.microsoft.com/office/drawing/2014/main" id="{78063E04-0A15-4DDD-94A1-6A55FA82A257}"/>
              </a:ext>
            </a:extLst>
          </p:cNvPr>
          <p:cNvSpPr txBox="1"/>
          <p:nvPr/>
        </p:nvSpPr>
        <p:spPr>
          <a:xfrm>
            <a:off x="4722301" y="3224935"/>
            <a:ext cx="1441988" cy="646331"/>
          </a:xfrm>
          <a:prstGeom prst="rect">
            <a:avLst/>
          </a:prstGeom>
          <a:noFill/>
        </p:spPr>
        <p:txBody>
          <a:bodyPr wrap="square" rtlCol="0">
            <a:spAutoFit/>
          </a:bodyPr>
          <a:lstStyle/>
          <a:p>
            <a:r>
              <a:rPr lang="en-GB" b="1" dirty="0">
                <a:solidFill>
                  <a:srgbClr val="002060"/>
                </a:solidFill>
              </a:rPr>
              <a:t>Ulcer niche or crater</a:t>
            </a:r>
          </a:p>
        </p:txBody>
      </p:sp>
      <p:sp>
        <p:nvSpPr>
          <p:cNvPr id="12" name="TextBox 11">
            <a:extLst>
              <a:ext uri="{FF2B5EF4-FFF2-40B4-BE49-F238E27FC236}">
                <a16:creationId xmlns="" xmlns:a16="http://schemas.microsoft.com/office/drawing/2014/main" id="{020B5C7F-6D95-4BDC-B641-6A8A44965921}"/>
              </a:ext>
            </a:extLst>
          </p:cNvPr>
          <p:cNvSpPr txBox="1"/>
          <p:nvPr/>
        </p:nvSpPr>
        <p:spPr>
          <a:xfrm>
            <a:off x="6164289" y="2802611"/>
            <a:ext cx="834487" cy="646331"/>
          </a:xfrm>
          <a:prstGeom prst="rect">
            <a:avLst/>
          </a:prstGeom>
          <a:noFill/>
        </p:spPr>
        <p:txBody>
          <a:bodyPr wrap="square" rtlCol="0">
            <a:spAutoFit/>
          </a:bodyPr>
          <a:lstStyle/>
          <a:p>
            <a:r>
              <a:rPr lang="en-GB" b="1" dirty="0">
                <a:solidFill>
                  <a:srgbClr val="FF0000"/>
                </a:solidFill>
              </a:rPr>
              <a:t>Ulcer notch</a:t>
            </a:r>
          </a:p>
        </p:txBody>
      </p:sp>
      <p:pic>
        <p:nvPicPr>
          <p:cNvPr id="16" name="Picture 15" descr="A picture containing film, white&#10;&#10;Description automatically generated">
            <a:extLst>
              <a:ext uri="{FF2B5EF4-FFF2-40B4-BE49-F238E27FC236}">
                <a16:creationId xmlns="" xmlns:a16="http://schemas.microsoft.com/office/drawing/2014/main" id="{07EBDE33-018A-4DB8-AA39-8683C06E2EE6}"/>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5252" y="2285999"/>
            <a:ext cx="2076449" cy="2819399"/>
          </a:xfrm>
          <a:prstGeom prst="rect">
            <a:avLst/>
          </a:prstGeom>
        </p:spPr>
      </p:pic>
      <p:sp>
        <p:nvSpPr>
          <p:cNvPr id="4" name="Date Placeholder 3">
            <a:extLst>
              <a:ext uri="{FF2B5EF4-FFF2-40B4-BE49-F238E27FC236}">
                <a16:creationId xmlns="" xmlns:a16="http://schemas.microsoft.com/office/drawing/2014/main" id="{3B7172CC-43FB-4C30-AE5A-22A8DCC2671F}"/>
              </a:ext>
            </a:extLst>
          </p:cNvPr>
          <p:cNvSpPr>
            <a:spLocks noGrp="1"/>
          </p:cNvSpPr>
          <p:nvPr>
            <p:ph type="dt" sz="half" idx="10"/>
          </p:nvPr>
        </p:nvSpPr>
        <p:spPr/>
        <p:txBody>
          <a:bodyPr/>
          <a:lstStyle/>
          <a:p>
            <a:r>
              <a:rPr lang="en-US"/>
              <a:t>6/3/2020</a:t>
            </a:r>
          </a:p>
        </p:txBody>
      </p:sp>
      <p:sp>
        <p:nvSpPr>
          <p:cNvPr id="6" name="Footer Placeholder 5">
            <a:extLst>
              <a:ext uri="{FF2B5EF4-FFF2-40B4-BE49-F238E27FC236}">
                <a16:creationId xmlns="" xmlns:a16="http://schemas.microsoft.com/office/drawing/2014/main" id="{2BB81B2A-8978-4FDD-AFBC-73254F96032B}"/>
              </a:ext>
            </a:extLst>
          </p:cNvPr>
          <p:cNvSpPr>
            <a:spLocks noGrp="1"/>
          </p:cNvSpPr>
          <p:nvPr>
            <p:ph type="ftr" sz="quarter" idx="11"/>
          </p:nvPr>
        </p:nvSpPr>
        <p:spPr/>
        <p:txBody>
          <a:bodyPr/>
          <a:lstStyle/>
          <a:p>
            <a:r>
              <a:rPr lang="en-US"/>
              <a:t>Internal Medicine Department</a:t>
            </a:r>
          </a:p>
        </p:txBody>
      </p:sp>
      <p:sp>
        <p:nvSpPr>
          <p:cNvPr id="13" name="Slide Number Placeholder 12">
            <a:extLst>
              <a:ext uri="{FF2B5EF4-FFF2-40B4-BE49-F238E27FC236}">
                <a16:creationId xmlns="" xmlns:a16="http://schemas.microsoft.com/office/drawing/2014/main" id="{A8311125-01B2-46FB-BD04-30D3F1A61ACE}"/>
              </a:ext>
            </a:extLst>
          </p:cNvPr>
          <p:cNvSpPr>
            <a:spLocks noGrp="1"/>
          </p:cNvSpPr>
          <p:nvPr>
            <p:ph type="sldNum" sz="quarter" idx="12"/>
          </p:nvPr>
        </p:nvSpPr>
        <p:spPr/>
        <p:txBody>
          <a:bodyPr/>
          <a:lstStyle/>
          <a:p>
            <a:fld id="{3D0A3EC9-E8BA-4062-809F-C0D16F9877FA}" type="slidenum">
              <a:rPr lang="en-US" smtClean="0"/>
              <a:pPr/>
              <a:t>40</a:t>
            </a:fld>
            <a:endParaRPr lang="en-US"/>
          </a:p>
        </p:txBody>
      </p:sp>
    </p:spTree>
    <p:custDataLst>
      <p:tags r:id="rId1"/>
    </p:custDataLst>
    <p:extLst>
      <p:ext uri="{BB962C8B-B14F-4D97-AF65-F5344CB8AC3E}">
        <p14:creationId xmlns:p14="http://schemas.microsoft.com/office/powerpoint/2010/main" val="7001967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fade">
                                      <p:cBhvr>
                                        <p:cTn id="7" dur="500"/>
                                        <p:tgtEl>
                                          <p:spTgt spid="205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fade">
                                      <p:cBhvr>
                                        <p:cTn id="33" dur="5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50"/>
                                        </p:tgtEl>
                                        <p:attrNameLst>
                                          <p:attrName>style.visibility</p:attrName>
                                        </p:attrNameLst>
                                      </p:cBhvr>
                                      <p:to>
                                        <p:strVal val="visible"/>
                                      </p:to>
                                    </p:set>
                                    <p:animEffect transition="in" filter="fade">
                                      <p:cBhvr>
                                        <p:cTn id="48" dur="500"/>
                                        <p:tgtEl>
                                          <p:spTgt spid="205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fade">
                                      <p:cBhvr>
                                        <p:cTn id="5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2" grpId="0" animBg="1"/>
      <p:bldP spid="11" grpId="0"/>
      <p:bldP spid="1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 xmlns:a16="http://schemas.microsoft.com/office/drawing/2014/main" id="{0A2A0D4D-B813-4EF5-8EF1-EF06FFADE34F}"/>
              </a:ext>
            </a:extLst>
          </p:cNvPr>
          <p:cNvSpPr>
            <a:spLocks noGrp="1"/>
          </p:cNvSpPr>
          <p:nvPr>
            <p:ph type="subTitle" idx="1"/>
          </p:nvPr>
        </p:nvSpPr>
        <p:spPr/>
        <p:txBody>
          <a:bodyPr/>
          <a:lstStyle/>
          <a:p>
            <a:endParaRPr lang="en-GB"/>
          </a:p>
        </p:txBody>
      </p:sp>
      <p:sp>
        <p:nvSpPr>
          <p:cNvPr id="4" name="Title 3">
            <a:extLst>
              <a:ext uri="{FF2B5EF4-FFF2-40B4-BE49-F238E27FC236}">
                <a16:creationId xmlns="" xmlns:a16="http://schemas.microsoft.com/office/drawing/2014/main" id="{49B03599-9D3F-4774-8F48-68D700B1E825}"/>
              </a:ext>
            </a:extLst>
          </p:cNvPr>
          <p:cNvSpPr>
            <a:spLocks noGrp="1"/>
          </p:cNvSpPr>
          <p:nvPr>
            <p:ph type="ctrTitle"/>
          </p:nvPr>
        </p:nvSpPr>
        <p:spPr/>
        <p:txBody>
          <a:bodyPr/>
          <a:lstStyle/>
          <a:p>
            <a:r>
              <a:rPr lang="en-GB" dirty="0"/>
              <a:t>Approach to abdominal pain</a:t>
            </a:r>
          </a:p>
        </p:txBody>
      </p:sp>
      <p:sp>
        <p:nvSpPr>
          <p:cNvPr id="2" name="Date Placeholder 1">
            <a:extLst>
              <a:ext uri="{FF2B5EF4-FFF2-40B4-BE49-F238E27FC236}">
                <a16:creationId xmlns="" xmlns:a16="http://schemas.microsoft.com/office/drawing/2014/main" id="{7A72AFBB-B996-41B8-8756-FF0119792480}"/>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2D7ED32A-DAEE-43AE-93AC-D32CE9152FCE}"/>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669F8B4C-3A9B-42E3-BC24-521796581A67}"/>
              </a:ext>
            </a:extLst>
          </p:cNvPr>
          <p:cNvSpPr>
            <a:spLocks noGrp="1"/>
          </p:cNvSpPr>
          <p:nvPr>
            <p:ph type="sldNum" sz="quarter" idx="12"/>
          </p:nvPr>
        </p:nvSpPr>
        <p:spPr/>
        <p:txBody>
          <a:bodyPr/>
          <a:lstStyle/>
          <a:p>
            <a:fld id="{3D0A3EC9-E8BA-4062-809F-C0D16F9877FA}" type="slidenum">
              <a:rPr lang="en-US" smtClean="0"/>
              <a:pPr/>
              <a:t>41</a:t>
            </a:fld>
            <a:endParaRPr lang="en-US"/>
          </a:p>
        </p:txBody>
      </p:sp>
    </p:spTree>
    <p:extLst>
      <p:ext uri="{BB962C8B-B14F-4D97-AF65-F5344CB8AC3E}">
        <p14:creationId xmlns:p14="http://schemas.microsoft.com/office/powerpoint/2010/main" val="1034301719"/>
      </p:ext>
    </p:extLst>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828800"/>
            <a:ext cx="8382000" cy="4800600"/>
          </a:xfrm>
        </p:spPr>
        <p:txBody>
          <a:bodyPr>
            <a:normAutofit/>
          </a:bodyPr>
          <a:lstStyle/>
          <a:p>
            <a:pPr algn="just">
              <a:spcBef>
                <a:spcPts val="1800"/>
              </a:spcBef>
            </a:pPr>
            <a:r>
              <a:rPr lang="en-GB" dirty="0"/>
              <a:t>Abdominal pain is a common symptom in patients presenting to emergency department or </a:t>
            </a:r>
            <a:r>
              <a:rPr lang="en-GB" dirty="0" smtClean="0"/>
              <a:t>clinic.</a:t>
            </a:r>
            <a:endParaRPr lang="en-GB" dirty="0"/>
          </a:p>
          <a:p>
            <a:pPr algn="just">
              <a:spcBef>
                <a:spcPts val="1800"/>
              </a:spcBef>
            </a:pPr>
            <a:r>
              <a:rPr lang="en-GB" dirty="0"/>
              <a:t>Abdominal pain is a frequent manifestation of intra-abdominal disease.</a:t>
            </a:r>
          </a:p>
          <a:p>
            <a:pPr algn="just">
              <a:spcBef>
                <a:spcPts val="1800"/>
              </a:spcBef>
            </a:pPr>
            <a:r>
              <a:rPr lang="en-GB" dirty="0"/>
              <a:t>It may be benign and self-limited or the presenting symptom of severe, life-threatening disease.</a:t>
            </a:r>
          </a:p>
          <a:p>
            <a:pPr algn="just"/>
            <a:r>
              <a:rPr lang="en-GB" dirty="0"/>
              <a:t>Abdominal pain may be classified as acute or chronic.</a:t>
            </a:r>
          </a:p>
        </p:txBody>
      </p:sp>
      <p:sp>
        <p:nvSpPr>
          <p:cNvPr id="3" name="Title 2"/>
          <p:cNvSpPr>
            <a:spLocks noGrp="1"/>
          </p:cNvSpPr>
          <p:nvPr>
            <p:ph type="title"/>
          </p:nvPr>
        </p:nvSpPr>
        <p:spPr/>
        <p:txBody>
          <a:bodyPr/>
          <a:lstStyle/>
          <a:p>
            <a:r>
              <a:rPr lang="en-GB" dirty="0"/>
              <a:t>Introduction</a:t>
            </a:r>
          </a:p>
        </p:txBody>
      </p:sp>
      <p:sp>
        <p:nvSpPr>
          <p:cNvPr id="4" name="Date Placeholder 3">
            <a:extLst>
              <a:ext uri="{FF2B5EF4-FFF2-40B4-BE49-F238E27FC236}">
                <a16:creationId xmlns="" xmlns:a16="http://schemas.microsoft.com/office/drawing/2014/main" id="{916067E7-1466-49F8-A44A-35B276DEB8CF}"/>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0D67691C-EA3A-403C-8778-98CE5FC8EFE1}"/>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7662662B-40CB-455E-8C0A-4E6AE4D8EBAF}"/>
              </a:ext>
            </a:extLst>
          </p:cNvPr>
          <p:cNvSpPr>
            <a:spLocks noGrp="1"/>
          </p:cNvSpPr>
          <p:nvPr>
            <p:ph type="sldNum" sz="quarter" idx="12"/>
          </p:nvPr>
        </p:nvSpPr>
        <p:spPr/>
        <p:txBody>
          <a:bodyPr/>
          <a:lstStyle/>
          <a:p>
            <a:fld id="{3D0A3EC9-E8BA-4062-809F-C0D16F9877FA}" type="slidenum">
              <a:rPr lang="en-US" smtClean="0"/>
              <a:pPr/>
              <a:t>42</a:t>
            </a:fld>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274638"/>
            <a:ext cx="7258050" cy="1143000"/>
          </a:xfrm>
        </p:spPr>
        <p:txBody>
          <a:bodyPr/>
          <a:lstStyle/>
          <a:p>
            <a:pPr eaLnBrk="1" hangingPunct="1"/>
            <a:r>
              <a:rPr lang="en-US" altLang="en-US"/>
              <a:t>Definitions</a:t>
            </a:r>
          </a:p>
        </p:txBody>
      </p:sp>
      <p:sp>
        <p:nvSpPr>
          <p:cNvPr id="10243" name="Content Placeholder 2"/>
          <p:cNvSpPr>
            <a:spLocks noGrp="1"/>
          </p:cNvSpPr>
          <p:nvPr>
            <p:ph idx="1"/>
          </p:nvPr>
        </p:nvSpPr>
        <p:spPr>
          <a:xfrm>
            <a:off x="228600" y="1371600"/>
            <a:ext cx="8686800" cy="4876800"/>
          </a:xfrm>
        </p:spPr>
        <p:txBody>
          <a:bodyPr>
            <a:normAutofit/>
          </a:bodyPr>
          <a:lstStyle/>
          <a:p>
            <a:pPr algn="just"/>
            <a:r>
              <a:rPr lang="en-GB" altLang="en-US" sz="2700" b="1" dirty="0"/>
              <a:t>Acute abdominal pain</a:t>
            </a:r>
          </a:p>
          <a:p>
            <a:pPr algn="just">
              <a:buNone/>
            </a:pPr>
            <a:r>
              <a:rPr lang="en-GB" altLang="en-US" sz="2700" dirty="0"/>
              <a:t>- Intense pain with sudden onset reach maximum</a:t>
            </a:r>
            <a:r>
              <a:rPr lang="en-GB" altLang="en-US" sz="2700" b="1" dirty="0"/>
              <a:t> </a:t>
            </a:r>
            <a:r>
              <a:rPr lang="en-GB" altLang="en-US" sz="2700" dirty="0"/>
              <a:t>over minutes, hours or days. </a:t>
            </a:r>
          </a:p>
          <a:p>
            <a:pPr algn="just">
              <a:buNone/>
            </a:pPr>
            <a:r>
              <a:rPr lang="en-GB" altLang="en-US" sz="2700" dirty="0"/>
              <a:t>-  It is </a:t>
            </a:r>
            <a:r>
              <a:rPr lang="en-GB" sz="2700" dirty="0"/>
              <a:t>often suggests serious physiologic alterations which need urgent intervention.</a:t>
            </a:r>
            <a:endParaRPr lang="en-GB" altLang="en-US" sz="2700" dirty="0"/>
          </a:p>
          <a:p>
            <a:pPr algn="just"/>
            <a:r>
              <a:rPr lang="en-GB" altLang="en-US" sz="2700" b="1" dirty="0"/>
              <a:t>Chronic abdominal pain:</a:t>
            </a:r>
          </a:p>
          <a:p>
            <a:pPr algn="just">
              <a:buNone/>
            </a:pPr>
            <a:r>
              <a:rPr lang="en-GB" altLang="en-US" sz="2700" dirty="0">
                <a:solidFill>
                  <a:srgbClr val="000000"/>
                </a:solidFill>
              </a:rPr>
              <a:t>-  Pain has period of remission and exacerbation with interval of relief in between. It </a:t>
            </a:r>
            <a:r>
              <a:rPr lang="en-GB" sz="2700" dirty="0"/>
              <a:t>may be present for several months.</a:t>
            </a:r>
          </a:p>
          <a:p>
            <a:pPr algn="just">
              <a:buFontTx/>
              <a:buChar char="-"/>
            </a:pPr>
            <a:r>
              <a:rPr lang="en-GB" sz="2700" dirty="0"/>
              <a:t>Not mandate immediate attention, &amp; may need prolonged evaluation.</a:t>
            </a:r>
          </a:p>
        </p:txBody>
      </p:sp>
      <p:sp>
        <p:nvSpPr>
          <p:cNvPr id="4" name="Rounded Rectangle 3"/>
          <p:cNvSpPr/>
          <p:nvPr/>
        </p:nvSpPr>
        <p:spPr>
          <a:xfrm>
            <a:off x="533400" y="5943600"/>
            <a:ext cx="8229600" cy="60960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buNone/>
            </a:pPr>
            <a:r>
              <a:rPr lang="en-GB" altLang="en-US" sz="2800" b="1" dirty="0">
                <a:solidFill>
                  <a:srgbClr val="000000"/>
                </a:solidFill>
              </a:rPr>
              <a:t>Don’t forget: </a:t>
            </a:r>
            <a:r>
              <a:rPr lang="en-GB" altLang="en-US" sz="2800" dirty="0">
                <a:solidFill>
                  <a:srgbClr val="000000"/>
                </a:solidFill>
              </a:rPr>
              <a:t>Acute on top of chronic abdominal </a:t>
            </a:r>
            <a:r>
              <a:rPr lang="en-GB" altLang="en-US" sz="2800" dirty="0" smtClean="0">
                <a:solidFill>
                  <a:srgbClr val="000000"/>
                </a:solidFill>
              </a:rPr>
              <a:t>pain.</a:t>
            </a:r>
            <a:endParaRPr lang="en-GB" altLang="en-US" sz="2800" dirty="0">
              <a:solidFill>
                <a:srgbClr val="000000"/>
              </a:solidFill>
            </a:endParaRPr>
          </a:p>
        </p:txBody>
      </p:sp>
      <p:sp>
        <p:nvSpPr>
          <p:cNvPr id="2" name="Date Placeholder 1">
            <a:extLst>
              <a:ext uri="{FF2B5EF4-FFF2-40B4-BE49-F238E27FC236}">
                <a16:creationId xmlns="" xmlns:a16="http://schemas.microsoft.com/office/drawing/2014/main" id="{9A3CB181-CF1E-49D5-B937-D736BCB0B9B5}"/>
              </a:ext>
            </a:extLst>
          </p:cNvPr>
          <p:cNvSpPr>
            <a:spLocks noGrp="1"/>
          </p:cNvSpPr>
          <p:nvPr>
            <p:ph type="dt" sz="half" idx="10"/>
          </p:nvPr>
        </p:nvSpPr>
        <p:spPr>
          <a:xfrm>
            <a:off x="457200" y="6553200"/>
            <a:ext cx="2133600" cy="365125"/>
          </a:xfrm>
        </p:spPr>
        <p:txBody>
          <a:bodyPr/>
          <a:lstStyle/>
          <a:p>
            <a:r>
              <a:rPr lang="en-US"/>
              <a:t>6/3/2020</a:t>
            </a:r>
          </a:p>
        </p:txBody>
      </p:sp>
      <p:sp>
        <p:nvSpPr>
          <p:cNvPr id="3" name="Footer Placeholder 2">
            <a:extLst>
              <a:ext uri="{FF2B5EF4-FFF2-40B4-BE49-F238E27FC236}">
                <a16:creationId xmlns="" xmlns:a16="http://schemas.microsoft.com/office/drawing/2014/main" id="{7E85A877-ABAA-49F1-880E-E80188A218A5}"/>
              </a:ext>
            </a:extLst>
          </p:cNvPr>
          <p:cNvSpPr>
            <a:spLocks noGrp="1"/>
          </p:cNvSpPr>
          <p:nvPr>
            <p:ph type="ftr" sz="quarter" idx="11"/>
          </p:nvPr>
        </p:nvSpPr>
        <p:spPr>
          <a:xfrm>
            <a:off x="3124200" y="6553200"/>
            <a:ext cx="2895600" cy="365125"/>
          </a:xfrm>
        </p:spPr>
        <p:txBody>
          <a:bodyPr/>
          <a:lstStyle/>
          <a:p>
            <a:r>
              <a:rPr lang="en-US" dirty="0"/>
              <a:t>Internal Medicine Department</a:t>
            </a:r>
          </a:p>
        </p:txBody>
      </p:sp>
      <p:sp>
        <p:nvSpPr>
          <p:cNvPr id="5" name="Slide Number Placeholder 4">
            <a:extLst>
              <a:ext uri="{FF2B5EF4-FFF2-40B4-BE49-F238E27FC236}">
                <a16:creationId xmlns="" xmlns:a16="http://schemas.microsoft.com/office/drawing/2014/main" id="{21B17CFA-3914-4F07-889A-0CC0B44BB153}"/>
              </a:ext>
            </a:extLst>
          </p:cNvPr>
          <p:cNvSpPr>
            <a:spLocks noGrp="1"/>
          </p:cNvSpPr>
          <p:nvPr>
            <p:ph type="sldNum" sz="quarter" idx="12"/>
          </p:nvPr>
        </p:nvSpPr>
        <p:spPr>
          <a:xfrm>
            <a:off x="6553200" y="6553200"/>
            <a:ext cx="2133600" cy="365125"/>
          </a:xfrm>
        </p:spPr>
        <p:txBody>
          <a:bodyPr/>
          <a:lstStyle/>
          <a:p>
            <a:fld id="{3D0A3EC9-E8BA-4062-809F-C0D16F9877FA}" type="slidenum">
              <a:rPr lang="en-US" smtClean="0"/>
              <a:pPr/>
              <a:t>43</a:t>
            </a:fld>
            <a:endParaRPr lang="en-US" dirty="0"/>
          </a:p>
        </p:txBody>
      </p:sp>
    </p:spTree>
    <p:extLst>
      <p:ext uri="{BB962C8B-B14F-4D97-AF65-F5344CB8AC3E}">
        <p14:creationId xmlns:p14="http://schemas.microsoft.com/office/powerpoint/2010/main" val="76997351"/>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1000"/>
                                        <p:tgtEl>
                                          <p:spTgt spid="10243">
                                            <p:txEl>
                                              <p:pRg st="0" end="0"/>
                                            </p:txEl>
                                          </p:spTgt>
                                        </p:tgtEl>
                                      </p:cBhvr>
                                    </p:animEffect>
                                    <p:anim calcmode="lin" valueType="num">
                                      <p:cBhvr>
                                        <p:cTn id="8" dur="1000" fill="hold"/>
                                        <p:tgtEl>
                                          <p:spTgt spid="102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024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43">
                                            <p:txEl>
                                              <p:pRg st="1" end="1"/>
                                            </p:txEl>
                                          </p:spTgt>
                                        </p:tgtEl>
                                        <p:attrNameLst>
                                          <p:attrName>style.visibility</p:attrName>
                                        </p:attrNameLst>
                                      </p:cBhvr>
                                      <p:to>
                                        <p:strVal val="visible"/>
                                      </p:to>
                                    </p:set>
                                    <p:animEffect transition="in" filter="fade">
                                      <p:cBhvr>
                                        <p:cTn id="12" dur="1000"/>
                                        <p:tgtEl>
                                          <p:spTgt spid="10243">
                                            <p:txEl>
                                              <p:pRg st="1" end="1"/>
                                            </p:txEl>
                                          </p:spTgt>
                                        </p:tgtEl>
                                      </p:cBhvr>
                                    </p:animEffect>
                                    <p:anim calcmode="lin" valueType="num">
                                      <p:cBhvr>
                                        <p:cTn id="13" dur="1000" fill="hold"/>
                                        <p:tgtEl>
                                          <p:spTgt spid="1024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024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0243">
                                            <p:txEl>
                                              <p:pRg st="2" end="2"/>
                                            </p:txEl>
                                          </p:spTgt>
                                        </p:tgtEl>
                                        <p:attrNameLst>
                                          <p:attrName>style.visibility</p:attrName>
                                        </p:attrNameLst>
                                      </p:cBhvr>
                                      <p:to>
                                        <p:strVal val="visible"/>
                                      </p:to>
                                    </p:set>
                                    <p:animEffect transition="in" filter="fade">
                                      <p:cBhvr>
                                        <p:cTn id="17" dur="1000"/>
                                        <p:tgtEl>
                                          <p:spTgt spid="10243">
                                            <p:txEl>
                                              <p:pRg st="2" end="2"/>
                                            </p:txEl>
                                          </p:spTgt>
                                        </p:tgtEl>
                                      </p:cBhvr>
                                    </p:animEffect>
                                    <p:anim calcmode="lin" valueType="num">
                                      <p:cBhvr>
                                        <p:cTn id="18" dur="1000" fill="hold"/>
                                        <p:tgtEl>
                                          <p:spTgt spid="1024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024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0243">
                                            <p:txEl>
                                              <p:pRg st="3" end="3"/>
                                            </p:txEl>
                                          </p:spTgt>
                                        </p:tgtEl>
                                        <p:attrNameLst>
                                          <p:attrName>style.visibility</p:attrName>
                                        </p:attrNameLst>
                                      </p:cBhvr>
                                      <p:to>
                                        <p:strVal val="visible"/>
                                      </p:to>
                                    </p:set>
                                    <p:animEffect transition="in" filter="fade">
                                      <p:cBhvr>
                                        <p:cTn id="24" dur="1000"/>
                                        <p:tgtEl>
                                          <p:spTgt spid="10243">
                                            <p:txEl>
                                              <p:pRg st="3" end="3"/>
                                            </p:txEl>
                                          </p:spTgt>
                                        </p:tgtEl>
                                      </p:cBhvr>
                                    </p:animEffect>
                                    <p:anim calcmode="lin" valueType="num">
                                      <p:cBhvr>
                                        <p:cTn id="25" dur="1000" fill="hold"/>
                                        <p:tgtEl>
                                          <p:spTgt spid="1024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10243">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0243">
                                            <p:txEl>
                                              <p:pRg st="4" end="4"/>
                                            </p:txEl>
                                          </p:spTgt>
                                        </p:tgtEl>
                                        <p:attrNameLst>
                                          <p:attrName>style.visibility</p:attrName>
                                        </p:attrNameLst>
                                      </p:cBhvr>
                                      <p:to>
                                        <p:strVal val="visible"/>
                                      </p:to>
                                    </p:set>
                                    <p:animEffect transition="in" filter="fade">
                                      <p:cBhvr>
                                        <p:cTn id="29" dur="1000"/>
                                        <p:tgtEl>
                                          <p:spTgt spid="10243">
                                            <p:txEl>
                                              <p:pRg st="4" end="4"/>
                                            </p:txEl>
                                          </p:spTgt>
                                        </p:tgtEl>
                                      </p:cBhvr>
                                    </p:animEffect>
                                    <p:anim calcmode="lin" valueType="num">
                                      <p:cBhvr>
                                        <p:cTn id="30" dur="1000" fill="hold"/>
                                        <p:tgtEl>
                                          <p:spTgt spid="1024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1024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0243">
                                            <p:txEl>
                                              <p:pRg st="5" end="5"/>
                                            </p:txEl>
                                          </p:spTgt>
                                        </p:tgtEl>
                                        <p:attrNameLst>
                                          <p:attrName>style.visibility</p:attrName>
                                        </p:attrNameLst>
                                      </p:cBhvr>
                                      <p:to>
                                        <p:strVal val="visible"/>
                                      </p:to>
                                    </p:set>
                                    <p:animEffect transition="in" filter="fade">
                                      <p:cBhvr>
                                        <p:cTn id="34" dur="1000"/>
                                        <p:tgtEl>
                                          <p:spTgt spid="10243">
                                            <p:txEl>
                                              <p:pRg st="5" end="5"/>
                                            </p:txEl>
                                          </p:spTgt>
                                        </p:tgtEl>
                                      </p:cBhvr>
                                    </p:animEffect>
                                    <p:anim calcmode="lin" valueType="num">
                                      <p:cBhvr>
                                        <p:cTn id="35" dur="10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1024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anim calcmode="lin" valueType="num">
                                      <p:cBhvr>
                                        <p:cTn id="42" dur="1000" fill="hold"/>
                                        <p:tgtEl>
                                          <p:spTgt spid="4"/>
                                        </p:tgtEl>
                                        <p:attrNameLst>
                                          <p:attrName>ppt_x</p:attrName>
                                        </p:attrNameLst>
                                      </p:cBhvr>
                                      <p:tavLst>
                                        <p:tav tm="0">
                                          <p:val>
                                            <p:strVal val="#ppt_x"/>
                                          </p:val>
                                        </p:tav>
                                        <p:tav tm="100000">
                                          <p:val>
                                            <p:strVal val="#ppt_x"/>
                                          </p:val>
                                        </p:tav>
                                      </p:tavLst>
                                    </p:anim>
                                    <p:anim calcmode="lin" valueType="num">
                                      <p:cBhvr>
                                        <p:cTn id="4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525963"/>
          </a:xfrm>
        </p:spPr>
        <p:txBody>
          <a:bodyPr>
            <a:normAutofit/>
          </a:bodyPr>
          <a:lstStyle/>
          <a:p>
            <a:pPr>
              <a:buFontTx/>
              <a:buNone/>
            </a:pPr>
            <a:r>
              <a:rPr lang="en-US" b="1" u="sng" dirty="0">
                <a:solidFill>
                  <a:srgbClr val="FF0000"/>
                </a:solidFill>
              </a:rPr>
              <a:t>HISTORY: </a:t>
            </a:r>
          </a:p>
          <a:p>
            <a:pPr>
              <a:buFontTx/>
              <a:buNone/>
            </a:pPr>
            <a:r>
              <a:rPr lang="en-US" b="1" dirty="0">
                <a:solidFill>
                  <a:srgbClr val="0070C0"/>
                </a:solidFill>
              </a:rPr>
              <a:t>It is the most important part in diagnostic process</a:t>
            </a:r>
          </a:p>
          <a:p>
            <a:pPr>
              <a:buFontTx/>
              <a:buNone/>
            </a:pPr>
            <a:r>
              <a:rPr lang="en-US" b="1" u="sng" dirty="0"/>
              <a:t>(1) Analysis of abdominal pain</a:t>
            </a:r>
          </a:p>
          <a:p>
            <a:endParaRPr lang="ar-EG" dirty="0"/>
          </a:p>
        </p:txBody>
      </p:sp>
      <p:sp>
        <p:nvSpPr>
          <p:cNvPr id="3" name="Title 2"/>
          <p:cNvSpPr>
            <a:spLocks noGrp="1"/>
          </p:cNvSpPr>
          <p:nvPr>
            <p:ph type="title"/>
          </p:nvPr>
        </p:nvSpPr>
        <p:spPr/>
        <p:txBody>
          <a:bodyPr/>
          <a:lstStyle/>
          <a:p>
            <a:r>
              <a:rPr lang="en-US" dirty="0"/>
              <a:t>How to Approach??</a:t>
            </a:r>
            <a:endParaRPr lang="ar-EG" dirty="0"/>
          </a:p>
        </p:txBody>
      </p:sp>
      <p:graphicFrame>
        <p:nvGraphicFramePr>
          <p:cNvPr id="4" name="Table 3"/>
          <p:cNvGraphicFramePr>
            <a:graphicFrameLocks noGrp="1"/>
          </p:cNvGraphicFramePr>
          <p:nvPr/>
        </p:nvGraphicFramePr>
        <p:xfrm>
          <a:off x="533400" y="2971800"/>
          <a:ext cx="8305800" cy="3689250"/>
        </p:xfrm>
        <a:graphic>
          <a:graphicData uri="http://schemas.openxmlformats.org/drawingml/2006/table">
            <a:tbl>
              <a:tblPr firstRow="1" bandRow="1">
                <a:tableStyleId>{5940675A-B579-460E-94D1-54222C63F5DA}</a:tableStyleId>
              </a:tblPr>
              <a:tblGrid>
                <a:gridCol w="4152900">
                  <a:extLst>
                    <a:ext uri="{9D8B030D-6E8A-4147-A177-3AD203B41FA5}">
                      <a16:colId xmlns="" xmlns:a16="http://schemas.microsoft.com/office/drawing/2014/main" val="20000"/>
                    </a:ext>
                  </a:extLst>
                </a:gridCol>
                <a:gridCol w="4152900">
                  <a:extLst>
                    <a:ext uri="{9D8B030D-6E8A-4147-A177-3AD203B41FA5}">
                      <a16:colId xmlns="" xmlns:a16="http://schemas.microsoft.com/office/drawing/2014/main" val="20001"/>
                    </a:ext>
                  </a:extLst>
                </a:gridCol>
              </a:tblGrid>
              <a:tr h="1212359">
                <a:tc rowSpan="2">
                  <a:txBody>
                    <a:bodyPr/>
                    <a:lstStyle/>
                    <a:p>
                      <a:pPr>
                        <a:lnSpc>
                          <a:spcPct val="90000"/>
                        </a:lnSpc>
                        <a:buFontTx/>
                        <a:buChar char="-"/>
                      </a:pPr>
                      <a:r>
                        <a:rPr lang="en-GB" sz="2400" b="1" dirty="0"/>
                        <a:t> Onset: </a:t>
                      </a:r>
                      <a:r>
                        <a:rPr lang="en-GB" sz="2400" dirty="0"/>
                        <a:t>Sudden or gradual</a:t>
                      </a:r>
                    </a:p>
                    <a:p>
                      <a:pPr>
                        <a:lnSpc>
                          <a:spcPct val="90000"/>
                        </a:lnSpc>
                        <a:buFontTx/>
                        <a:buChar char="-"/>
                      </a:pPr>
                      <a:r>
                        <a:rPr lang="en-GB" sz="2400" b="1" dirty="0"/>
                        <a:t> Course:</a:t>
                      </a:r>
                      <a:r>
                        <a:rPr lang="en-GB" sz="2400" dirty="0"/>
                        <a:t> progressive or remission &amp; </a:t>
                      </a:r>
                      <a:r>
                        <a:rPr lang="en-GB" sz="2400" dirty="0" smtClean="0"/>
                        <a:t>exacerbation.</a:t>
                      </a:r>
                      <a:endParaRPr lang="en-GB" sz="2400" dirty="0"/>
                    </a:p>
                    <a:p>
                      <a:pPr>
                        <a:lnSpc>
                          <a:spcPct val="90000"/>
                        </a:lnSpc>
                        <a:buFontTx/>
                        <a:buChar char="-"/>
                      </a:pPr>
                      <a:r>
                        <a:rPr lang="en-GB" sz="2400" b="1" dirty="0"/>
                        <a:t> Duration</a:t>
                      </a:r>
                    </a:p>
                    <a:p>
                      <a:pPr>
                        <a:lnSpc>
                          <a:spcPct val="90000"/>
                        </a:lnSpc>
                        <a:buFontTx/>
                        <a:buChar char="-"/>
                      </a:pPr>
                      <a:r>
                        <a:rPr lang="en-GB" sz="2400" dirty="0"/>
                        <a:t> </a:t>
                      </a:r>
                      <a:r>
                        <a:rPr lang="en-GB" sz="2400" b="1" dirty="0"/>
                        <a:t>Duration of single episode</a:t>
                      </a:r>
                    </a:p>
                    <a:p>
                      <a:pPr>
                        <a:lnSpc>
                          <a:spcPct val="90000"/>
                        </a:lnSpc>
                        <a:buFontTx/>
                        <a:buChar char="-"/>
                      </a:pPr>
                      <a:r>
                        <a:rPr lang="en-GB" sz="2400" b="1" dirty="0"/>
                        <a:t> Frequency</a:t>
                      </a:r>
                    </a:p>
                  </a:txBody>
                  <a:tcPr/>
                </a:tc>
                <a:tc>
                  <a:txBody>
                    <a:bodyPr/>
                    <a:lstStyle/>
                    <a:p>
                      <a:pPr>
                        <a:lnSpc>
                          <a:spcPct val="90000"/>
                        </a:lnSpc>
                        <a:buFontTx/>
                        <a:buChar char="-"/>
                      </a:pPr>
                      <a:r>
                        <a:rPr lang="en-GB" sz="2400" baseline="0" dirty="0"/>
                        <a:t> </a:t>
                      </a:r>
                      <a:r>
                        <a:rPr lang="en-GB" sz="2400" b="1" baseline="0" dirty="0"/>
                        <a:t>Site </a:t>
                      </a:r>
                      <a:r>
                        <a:rPr lang="en-GB" sz="2400" b="0" baseline="0" dirty="0"/>
                        <a:t>(</a:t>
                      </a:r>
                      <a:r>
                        <a:rPr lang="en-GB" sz="2400" b="0" kern="1200" baseline="0" dirty="0">
                          <a:solidFill>
                            <a:schemeClr val="tx1"/>
                          </a:solidFill>
                          <a:latin typeface="+mn-lt"/>
                          <a:ea typeface="+mn-ea"/>
                          <a:cs typeface="+mn-cs"/>
                        </a:rPr>
                        <a:t>indicates the affected organ</a:t>
                      </a:r>
                      <a:r>
                        <a:rPr lang="en-GB" sz="2400" b="0" kern="1200" baseline="0" dirty="0" smtClean="0">
                          <a:solidFill>
                            <a:schemeClr val="tx1"/>
                          </a:solidFill>
                          <a:latin typeface="+mn-lt"/>
                          <a:ea typeface="+mn-ea"/>
                          <a:cs typeface="+mn-cs"/>
                        </a:rPr>
                        <a:t>).</a:t>
                      </a:r>
                      <a:endParaRPr lang="en-GB" sz="2400" b="0" baseline="0" dirty="0"/>
                    </a:p>
                    <a:p>
                      <a:pPr>
                        <a:lnSpc>
                          <a:spcPct val="90000"/>
                        </a:lnSpc>
                        <a:buFontTx/>
                        <a:buChar char="-"/>
                      </a:pPr>
                      <a:r>
                        <a:rPr lang="en-GB" sz="2400" b="1" baseline="0" dirty="0"/>
                        <a:t> Radiation (referred)</a:t>
                      </a:r>
                    </a:p>
                  </a:txBody>
                  <a:tcPr/>
                </a:tc>
                <a:extLst>
                  <a:ext uri="{0D108BD9-81ED-4DB2-BD59-A6C34878D82A}">
                    <a16:rowId xmlns="" xmlns:a16="http://schemas.microsoft.com/office/drawing/2014/main" val="10000"/>
                  </a:ext>
                </a:extLst>
              </a:tr>
              <a:tr h="845041">
                <a:tc vMerge="1">
                  <a:txBody>
                    <a:bodyPr/>
                    <a:lstStyle/>
                    <a:p>
                      <a:endParaRPr lang="en-GB"/>
                    </a:p>
                  </a:txBody>
                  <a:tcPr/>
                </a:tc>
                <a:tc>
                  <a:txBody>
                    <a:bodyPr/>
                    <a:lstStyle/>
                    <a:p>
                      <a:pPr>
                        <a:lnSpc>
                          <a:spcPct val="90000"/>
                        </a:lnSpc>
                        <a:buFontTx/>
                        <a:buChar char="-"/>
                      </a:pPr>
                      <a:r>
                        <a:rPr lang="en-GB" sz="2400" b="1" baseline="0" dirty="0"/>
                        <a:t> Character (type)</a:t>
                      </a:r>
                    </a:p>
                    <a:p>
                      <a:pPr>
                        <a:lnSpc>
                          <a:spcPct val="90000"/>
                        </a:lnSpc>
                        <a:buFontTx/>
                        <a:buChar char="-"/>
                      </a:pPr>
                      <a:r>
                        <a:rPr lang="en-GB" sz="2400" b="1" baseline="0" dirty="0"/>
                        <a:t> Intensity</a:t>
                      </a:r>
                      <a:endParaRPr lang="en-GB" sz="2400" b="1" dirty="0"/>
                    </a:p>
                  </a:txBody>
                  <a:tcPr/>
                </a:tc>
                <a:extLst>
                  <a:ext uri="{0D108BD9-81ED-4DB2-BD59-A6C34878D82A}">
                    <a16:rowId xmlns="" xmlns:a16="http://schemas.microsoft.com/office/drawing/2014/main" val="10001"/>
                  </a:ext>
                </a:extLst>
              </a:tr>
              <a:tr h="872898">
                <a:tc>
                  <a:txBody>
                    <a:bodyPr/>
                    <a:lstStyle/>
                    <a:p>
                      <a:pPr>
                        <a:lnSpc>
                          <a:spcPct val="90000"/>
                        </a:lnSpc>
                      </a:pPr>
                      <a:r>
                        <a:rPr lang="en-GB" sz="2400" dirty="0"/>
                        <a:t>- </a:t>
                      </a:r>
                      <a:r>
                        <a:rPr lang="en-GB" sz="2400" b="1" dirty="0"/>
                        <a:t>What increase</a:t>
                      </a:r>
                    </a:p>
                    <a:p>
                      <a:pPr>
                        <a:lnSpc>
                          <a:spcPct val="90000"/>
                        </a:lnSpc>
                      </a:pPr>
                      <a:r>
                        <a:rPr lang="en-GB" sz="2400" dirty="0"/>
                        <a:t>- </a:t>
                      </a:r>
                      <a:r>
                        <a:rPr lang="en-GB" sz="2400" b="1" dirty="0"/>
                        <a:t>What decrease</a:t>
                      </a:r>
                    </a:p>
                  </a:txBody>
                  <a:tcPr/>
                </a:tc>
                <a:tc>
                  <a:txBody>
                    <a:bodyPr/>
                    <a:lstStyle/>
                    <a:p>
                      <a:pPr>
                        <a:lnSpc>
                          <a:spcPct val="90000"/>
                        </a:lnSpc>
                      </a:pPr>
                      <a:r>
                        <a:rPr lang="en-GB" sz="2400" dirty="0"/>
                        <a:t>- </a:t>
                      </a:r>
                      <a:r>
                        <a:rPr lang="en-GB" sz="2400" b="1" dirty="0"/>
                        <a:t>Relation to</a:t>
                      </a:r>
                      <a:r>
                        <a:rPr lang="en-GB" sz="2400" b="1" baseline="0" dirty="0"/>
                        <a:t> meal time &amp; type</a:t>
                      </a:r>
                    </a:p>
                    <a:p>
                      <a:pPr>
                        <a:lnSpc>
                          <a:spcPct val="90000"/>
                        </a:lnSpc>
                      </a:pPr>
                      <a:r>
                        <a:rPr lang="en-GB" sz="2400" dirty="0"/>
                        <a:t>- </a:t>
                      </a:r>
                      <a:r>
                        <a:rPr lang="en-GB" sz="2400" b="1" dirty="0"/>
                        <a:t>Occur during sleep</a:t>
                      </a:r>
                    </a:p>
                  </a:txBody>
                  <a:tcPr/>
                </a:tc>
                <a:extLst>
                  <a:ext uri="{0D108BD9-81ED-4DB2-BD59-A6C34878D82A}">
                    <a16:rowId xmlns="" xmlns:a16="http://schemas.microsoft.com/office/drawing/2014/main" val="10002"/>
                  </a:ext>
                </a:extLst>
              </a:tr>
              <a:tr h="578019">
                <a:tc gridSpan="2">
                  <a:txBody>
                    <a:bodyPr/>
                    <a:lstStyle/>
                    <a:p>
                      <a:pPr>
                        <a:lnSpc>
                          <a:spcPct val="90000"/>
                        </a:lnSpc>
                      </a:pPr>
                      <a:r>
                        <a:rPr lang="en-GB" sz="2400" b="0" dirty="0"/>
                        <a:t>-</a:t>
                      </a:r>
                      <a:r>
                        <a:rPr lang="en-GB" sz="2400" b="1" dirty="0"/>
                        <a:t> Associated symptoms </a:t>
                      </a:r>
                      <a:r>
                        <a:rPr lang="en-GB" sz="2400" b="0" dirty="0"/>
                        <a:t>e.g.</a:t>
                      </a:r>
                      <a:r>
                        <a:rPr lang="en-GB" sz="2400" b="0" baseline="0" dirty="0"/>
                        <a:t> </a:t>
                      </a:r>
                      <a:r>
                        <a:rPr lang="en-GB" sz="2400" b="0" dirty="0"/>
                        <a:t>nausea,</a:t>
                      </a:r>
                      <a:r>
                        <a:rPr lang="en-GB" sz="2400" b="0" baseline="0" dirty="0"/>
                        <a:t> vomiting, constipation, diarrhea, dysuria, jaundice, GIT bleeding, fever</a:t>
                      </a:r>
                      <a:endParaRPr lang="en-GB" sz="2400" b="0" dirty="0"/>
                    </a:p>
                  </a:txBody>
                  <a:tcPr/>
                </a:tc>
                <a:tc hMerge="1">
                  <a:txBody>
                    <a:bodyPr/>
                    <a:lstStyle/>
                    <a:p>
                      <a:endParaRPr lang="en-GB" dirty="0"/>
                    </a:p>
                  </a:txBody>
                  <a:tcPr/>
                </a:tc>
                <a:extLst>
                  <a:ext uri="{0D108BD9-81ED-4DB2-BD59-A6C34878D82A}">
                    <a16:rowId xmlns="" xmlns:a16="http://schemas.microsoft.com/office/drawing/2014/main" val="10003"/>
                  </a:ext>
                </a:extLst>
              </a:tr>
            </a:tbl>
          </a:graphicData>
        </a:graphic>
      </p:graphicFrame>
      <p:sp>
        <p:nvSpPr>
          <p:cNvPr id="5" name="Date Placeholder 4">
            <a:extLst>
              <a:ext uri="{FF2B5EF4-FFF2-40B4-BE49-F238E27FC236}">
                <a16:creationId xmlns="" xmlns:a16="http://schemas.microsoft.com/office/drawing/2014/main" id="{EB023B0E-87E4-4A23-A644-4E968D4B0291}"/>
              </a:ext>
            </a:extLst>
          </p:cNvPr>
          <p:cNvSpPr>
            <a:spLocks noGrp="1"/>
          </p:cNvSpPr>
          <p:nvPr>
            <p:ph type="dt" sz="half" idx="10"/>
          </p:nvPr>
        </p:nvSpPr>
        <p:spPr>
          <a:xfrm>
            <a:off x="457200" y="6569075"/>
            <a:ext cx="2133600" cy="365125"/>
          </a:xfrm>
        </p:spPr>
        <p:txBody>
          <a:bodyPr/>
          <a:lstStyle/>
          <a:p>
            <a:r>
              <a:rPr lang="en-US" dirty="0"/>
              <a:t>6/3/2020</a:t>
            </a:r>
          </a:p>
        </p:txBody>
      </p:sp>
      <p:sp>
        <p:nvSpPr>
          <p:cNvPr id="6" name="Footer Placeholder 5">
            <a:extLst>
              <a:ext uri="{FF2B5EF4-FFF2-40B4-BE49-F238E27FC236}">
                <a16:creationId xmlns="" xmlns:a16="http://schemas.microsoft.com/office/drawing/2014/main" id="{B375934E-FF76-42CA-B465-13D556673B4D}"/>
              </a:ext>
            </a:extLst>
          </p:cNvPr>
          <p:cNvSpPr>
            <a:spLocks noGrp="1"/>
          </p:cNvSpPr>
          <p:nvPr>
            <p:ph type="ftr" sz="quarter" idx="11"/>
          </p:nvPr>
        </p:nvSpPr>
        <p:spPr>
          <a:xfrm>
            <a:off x="3124200" y="6569075"/>
            <a:ext cx="2895600" cy="365125"/>
          </a:xfrm>
        </p:spPr>
        <p:txBody>
          <a:bodyPr/>
          <a:lstStyle/>
          <a:p>
            <a:r>
              <a:rPr lang="en-US" dirty="0"/>
              <a:t>Internal Medicine Department</a:t>
            </a:r>
          </a:p>
        </p:txBody>
      </p:sp>
      <p:sp>
        <p:nvSpPr>
          <p:cNvPr id="7" name="Slide Number Placeholder 6">
            <a:extLst>
              <a:ext uri="{FF2B5EF4-FFF2-40B4-BE49-F238E27FC236}">
                <a16:creationId xmlns="" xmlns:a16="http://schemas.microsoft.com/office/drawing/2014/main" id="{EC4F7E9B-A476-4672-AFCE-2880F4245DEA}"/>
              </a:ext>
            </a:extLst>
          </p:cNvPr>
          <p:cNvSpPr>
            <a:spLocks noGrp="1"/>
          </p:cNvSpPr>
          <p:nvPr>
            <p:ph type="sldNum" sz="quarter" idx="12"/>
          </p:nvPr>
        </p:nvSpPr>
        <p:spPr>
          <a:xfrm>
            <a:off x="6553200" y="6569075"/>
            <a:ext cx="2133600" cy="365125"/>
          </a:xfrm>
        </p:spPr>
        <p:txBody>
          <a:bodyPr/>
          <a:lstStyle/>
          <a:p>
            <a:fld id="{3D0A3EC9-E8BA-4062-809F-C0D16F9877FA}" type="slidenum">
              <a:rPr lang="en-US" smtClean="0"/>
              <a:pPr/>
              <a:t>44</a:t>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2000"/>
                                        <p:tgtEl>
                                          <p:spTgt spid="2">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Types (Character) Of Abdominal Pain</a:t>
            </a:r>
            <a:endParaRPr lang="ar-EG" dirty="0"/>
          </a:p>
        </p:txBody>
      </p:sp>
      <p:graphicFrame>
        <p:nvGraphicFramePr>
          <p:cNvPr id="4" name="Table 3"/>
          <p:cNvGraphicFramePr>
            <a:graphicFrameLocks noGrp="1"/>
          </p:cNvGraphicFramePr>
          <p:nvPr/>
        </p:nvGraphicFramePr>
        <p:xfrm>
          <a:off x="533400" y="1524000"/>
          <a:ext cx="8153400" cy="4886865"/>
        </p:xfrm>
        <a:graphic>
          <a:graphicData uri="http://schemas.openxmlformats.org/drawingml/2006/table">
            <a:tbl>
              <a:tblPr firstRow="1" bandRow="1">
                <a:tableStyleId>{69CF1AB2-1976-4502-BF36-3FF5EA218861}</a:tableStyleId>
              </a:tblPr>
              <a:tblGrid>
                <a:gridCol w="3505200">
                  <a:extLst>
                    <a:ext uri="{9D8B030D-6E8A-4147-A177-3AD203B41FA5}">
                      <a16:colId xmlns="" xmlns:a16="http://schemas.microsoft.com/office/drawing/2014/main" val="20000"/>
                    </a:ext>
                  </a:extLst>
                </a:gridCol>
                <a:gridCol w="4648200">
                  <a:extLst>
                    <a:ext uri="{9D8B030D-6E8A-4147-A177-3AD203B41FA5}">
                      <a16:colId xmlns="" xmlns:a16="http://schemas.microsoft.com/office/drawing/2014/main" val="20001"/>
                    </a:ext>
                  </a:extLst>
                </a:gridCol>
              </a:tblGrid>
              <a:tr h="481642">
                <a:tc gridSpan="2">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dirty="0"/>
                        <a:t>[A] Visceral (poorly localized)</a:t>
                      </a:r>
                      <a:endParaRPr lang="en-US" sz="2400" b="1" dirty="0"/>
                    </a:p>
                  </a:txBody>
                  <a:tcPr/>
                </a:tc>
                <a:tc hMerge="1">
                  <a:txBody>
                    <a:bodyPr/>
                    <a:lstStyle/>
                    <a:p>
                      <a:endParaRPr lang="en-GB"/>
                    </a:p>
                  </a:txBody>
                  <a:tcPr/>
                </a:tc>
                <a:extLst>
                  <a:ext uri="{0D108BD9-81ED-4DB2-BD59-A6C34878D82A}">
                    <a16:rowId xmlns="" xmlns:a16="http://schemas.microsoft.com/office/drawing/2014/main" val="10000"/>
                  </a:ext>
                </a:extLst>
              </a:tr>
              <a:tr h="2261558">
                <a:tc gridSpan="2">
                  <a:txBody>
                    <a:bodyPr/>
                    <a:lstStyle/>
                    <a:p>
                      <a:pPr marL="0" lvl="1" algn="just"/>
                      <a:r>
                        <a:rPr lang="en-US" sz="2400" dirty="0"/>
                        <a:t>- </a:t>
                      </a:r>
                      <a:r>
                        <a:rPr lang="en-US" sz="2400" i="1" u="sng" dirty="0"/>
                        <a:t>Burning pain:</a:t>
                      </a:r>
                      <a:r>
                        <a:rPr lang="en-US" sz="2400" i="0" u="none" dirty="0"/>
                        <a:t> </a:t>
                      </a:r>
                      <a:r>
                        <a:rPr lang="en-US" sz="2400" dirty="0" smtClean="0"/>
                        <a:t>GERD.</a:t>
                      </a:r>
                      <a:endParaRPr lang="en-US" sz="2400" dirty="0"/>
                    </a:p>
                    <a:p>
                      <a:pPr marL="0" lvl="1" algn="just"/>
                      <a:r>
                        <a:rPr lang="en-US" sz="2400" dirty="0"/>
                        <a:t>- </a:t>
                      </a:r>
                      <a:r>
                        <a:rPr lang="en-US" sz="2400" i="1" u="sng" dirty="0"/>
                        <a:t>Colic crampy pain:</a:t>
                      </a:r>
                      <a:r>
                        <a:rPr lang="en-US" sz="2400" i="0" u="none" dirty="0"/>
                        <a:t> </a:t>
                      </a:r>
                      <a:r>
                        <a:rPr lang="en-US" sz="2400" dirty="0"/>
                        <a:t>Hollow </a:t>
                      </a:r>
                      <a:r>
                        <a:rPr lang="en-US" sz="2400" dirty="0" smtClean="0"/>
                        <a:t>viscus.</a:t>
                      </a:r>
                      <a:endParaRPr lang="en-US" sz="2400" dirty="0"/>
                    </a:p>
                    <a:p>
                      <a:pPr marL="0" lvl="1" algn="just">
                        <a:buFontTx/>
                        <a:buChar char="-"/>
                      </a:pPr>
                      <a:r>
                        <a:rPr lang="en-US" sz="2400" i="1" u="sng" dirty="0"/>
                        <a:t> Heaviness: </a:t>
                      </a:r>
                      <a:r>
                        <a:rPr lang="en-US" sz="2400" dirty="0" smtClean="0"/>
                        <a:t>Organomegally.</a:t>
                      </a:r>
                      <a:endParaRPr lang="en-US" sz="2400" dirty="0"/>
                    </a:p>
                    <a:p>
                      <a:pPr marL="0" lvl="1" algn="just">
                        <a:buFontTx/>
                        <a:buChar char="-"/>
                      </a:pPr>
                      <a:r>
                        <a:rPr lang="en-US" sz="2400" i="0" u="none" dirty="0"/>
                        <a:t> </a:t>
                      </a:r>
                      <a:r>
                        <a:rPr lang="en-US" sz="2400" i="1" u="sng" dirty="0"/>
                        <a:t>Dull aching:</a:t>
                      </a:r>
                      <a:r>
                        <a:rPr lang="en-US" sz="2400" i="0" u="none" dirty="0"/>
                        <a:t> </a:t>
                      </a:r>
                      <a:r>
                        <a:rPr lang="en-US" sz="2400" dirty="0"/>
                        <a:t>originates in abdominal organs covered by peritoneum or stretch of capsule or chemical inflammation as in </a:t>
                      </a:r>
                      <a:r>
                        <a:rPr lang="en-US" sz="2400" dirty="0" smtClean="0"/>
                        <a:t>PUD.</a:t>
                      </a:r>
                      <a:endParaRPr lang="en-US" sz="2400" dirty="0"/>
                    </a:p>
                  </a:txBody>
                  <a:tcPr/>
                </a:tc>
                <a:tc hMerge="1">
                  <a:txBody>
                    <a:bodyPr/>
                    <a:lstStyle/>
                    <a:p>
                      <a:endParaRPr lang="en-GB"/>
                    </a:p>
                  </a:txBody>
                  <a:tcPr/>
                </a:tc>
                <a:extLst>
                  <a:ext uri="{0D108BD9-81ED-4DB2-BD59-A6C34878D82A}">
                    <a16:rowId xmlns="" xmlns:a16="http://schemas.microsoft.com/office/drawing/2014/main" val="10001"/>
                  </a:ext>
                </a:extLst>
              </a:tr>
              <a:tr h="48164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dirty="0"/>
                        <a:t>[B] Somatic</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400" b="1" dirty="0"/>
                        <a:t>[C]</a:t>
                      </a:r>
                      <a:r>
                        <a:rPr lang="en-US" sz="2400" b="1" baseline="0" dirty="0"/>
                        <a:t> </a:t>
                      </a:r>
                      <a:r>
                        <a:rPr lang="en-US" sz="2400" b="1" dirty="0"/>
                        <a:t>Referred</a:t>
                      </a:r>
                    </a:p>
                  </a:txBody>
                  <a:tcPr/>
                </a:tc>
                <a:extLst>
                  <a:ext uri="{0D108BD9-81ED-4DB2-BD59-A6C34878D82A}">
                    <a16:rowId xmlns="" xmlns:a16="http://schemas.microsoft.com/office/drawing/2014/main" val="10002"/>
                  </a:ext>
                </a:extLst>
              </a:tr>
              <a:tr h="1637581">
                <a:tc>
                  <a:txBody>
                    <a:bodyPr/>
                    <a:lstStyle/>
                    <a:p>
                      <a:pPr marL="0" marR="0" indent="0" algn="just" defTabSz="914400" rtl="0" eaLnBrk="1" fontAlgn="auto" latinLnBrk="0" hangingPunct="1">
                        <a:lnSpc>
                          <a:spcPct val="100000"/>
                        </a:lnSpc>
                        <a:spcBef>
                          <a:spcPts val="0"/>
                        </a:spcBef>
                        <a:spcAft>
                          <a:spcPts val="0"/>
                        </a:spcAft>
                        <a:buClrTx/>
                        <a:buSzTx/>
                        <a:buFontTx/>
                        <a:buChar char="-"/>
                        <a:tabLst/>
                        <a:defRPr/>
                      </a:pPr>
                      <a:r>
                        <a:rPr lang="en-US" sz="2400" dirty="0"/>
                        <a:t>From abdominal wall or  due to irritation of parietal </a:t>
                      </a:r>
                      <a:r>
                        <a:rPr lang="en-US" sz="2400" dirty="0" smtClean="0"/>
                        <a:t>peritoneum.</a:t>
                      </a:r>
                      <a:endParaRPr lang="en-US" sz="2400" dirty="0"/>
                    </a:p>
                    <a:p>
                      <a:pPr marL="0" marR="0" indent="0" algn="just" defTabSz="914400" rtl="0" eaLnBrk="1" fontAlgn="auto" latinLnBrk="0" hangingPunct="1">
                        <a:lnSpc>
                          <a:spcPct val="100000"/>
                        </a:lnSpc>
                        <a:spcBef>
                          <a:spcPts val="0"/>
                        </a:spcBef>
                        <a:spcAft>
                          <a:spcPts val="0"/>
                        </a:spcAft>
                        <a:buClrTx/>
                        <a:buSzTx/>
                        <a:buFontTx/>
                        <a:buChar char="-"/>
                        <a:tabLst/>
                        <a:defRPr/>
                      </a:pPr>
                      <a:r>
                        <a:rPr lang="en-US" sz="2400" dirty="0"/>
                        <a:t> Sharp,</a:t>
                      </a:r>
                      <a:r>
                        <a:rPr lang="en-US" sz="2400" baseline="0" dirty="0"/>
                        <a:t> well </a:t>
                      </a:r>
                      <a:r>
                        <a:rPr lang="en-US" sz="2400" baseline="0" dirty="0" smtClean="0"/>
                        <a:t>localized.</a:t>
                      </a:r>
                      <a:endParaRPr lang="en-GB" sz="2400" dirty="0"/>
                    </a:p>
                  </a:txBody>
                  <a:tcPr/>
                </a:tc>
                <a:tc>
                  <a:txBody>
                    <a:bodyPr/>
                    <a:lstStyle/>
                    <a:p>
                      <a:pPr algn="just">
                        <a:buFontTx/>
                        <a:buChar char="-"/>
                      </a:pPr>
                      <a:r>
                        <a:rPr lang="en-US" sz="2400" dirty="0"/>
                        <a:t> Pain arising from lesions outside abdomen &amp; referred to </a:t>
                      </a:r>
                      <a:r>
                        <a:rPr lang="en-US" sz="2400" dirty="0" smtClean="0"/>
                        <a:t>abdomen. </a:t>
                      </a:r>
                      <a:endParaRPr lang="en-US" sz="2400" dirty="0"/>
                    </a:p>
                    <a:p>
                      <a:pPr algn="just">
                        <a:buFontTx/>
                        <a:buChar char="-"/>
                      </a:pPr>
                      <a:r>
                        <a:rPr lang="en-GB" sz="2400" dirty="0"/>
                        <a:t> Some abdominal lesions referred to another </a:t>
                      </a:r>
                      <a:r>
                        <a:rPr lang="en-GB" sz="2400" dirty="0" smtClean="0"/>
                        <a:t>location.</a:t>
                      </a:r>
                      <a:endParaRPr lang="en-GB" sz="2400" dirty="0"/>
                    </a:p>
                  </a:txBody>
                  <a:tcPr/>
                </a:tc>
                <a:extLst>
                  <a:ext uri="{0D108BD9-81ED-4DB2-BD59-A6C34878D82A}">
                    <a16:rowId xmlns="" xmlns:a16="http://schemas.microsoft.com/office/drawing/2014/main" val="10003"/>
                  </a:ext>
                </a:extLst>
              </a:tr>
            </a:tbl>
          </a:graphicData>
        </a:graphic>
      </p:graphicFrame>
      <p:sp>
        <p:nvSpPr>
          <p:cNvPr id="2" name="Date Placeholder 1">
            <a:extLst>
              <a:ext uri="{FF2B5EF4-FFF2-40B4-BE49-F238E27FC236}">
                <a16:creationId xmlns="" xmlns:a16="http://schemas.microsoft.com/office/drawing/2014/main" id="{A6D1018C-1357-4546-B900-8629652B2B06}"/>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85972CF7-90E8-4E24-BAF5-48528A26429F}"/>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7A8C059E-9696-42E8-AAB7-C497984E624A}"/>
              </a:ext>
            </a:extLst>
          </p:cNvPr>
          <p:cNvSpPr>
            <a:spLocks noGrp="1"/>
          </p:cNvSpPr>
          <p:nvPr>
            <p:ph type="sldNum" sz="quarter" idx="12"/>
          </p:nvPr>
        </p:nvSpPr>
        <p:spPr/>
        <p:txBody>
          <a:bodyPr/>
          <a:lstStyle/>
          <a:p>
            <a:fld id="{3D0A3EC9-E8BA-4062-809F-C0D16F9877FA}" type="slidenum">
              <a:rPr lang="en-US" smtClean="0"/>
              <a:pPr/>
              <a:t>45</a:t>
            </a:fld>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144963"/>
          </a:xfrm>
        </p:spPr>
        <p:txBody>
          <a:bodyPr>
            <a:normAutofit/>
          </a:bodyPr>
          <a:lstStyle/>
          <a:p>
            <a:pPr algn="just">
              <a:buFontTx/>
              <a:buNone/>
            </a:pPr>
            <a:r>
              <a:rPr lang="en-US" b="1" u="sng" dirty="0">
                <a:solidFill>
                  <a:srgbClr val="FF0000"/>
                </a:solidFill>
              </a:rPr>
              <a:t>HISTORY: (Cont.)</a:t>
            </a:r>
          </a:p>
          <a:p>
            <a:pPr algn="just">
              <a:buFontTx/>
              <a:buNone/>
            </a:pPr>
            <a:r>
              <a:rPr lang="en-US" dirty="0"/>
              <a:t>(2) Other medical illness e.g. DM, </a:t>
            </a:r>
            <a:r>
              <a:rPr lang="en-US" dirty="0" smtClean="0"/>
              <a:t>IHD.</a:t>
            </a:r>
            <a:endParaRPr lang="en-US" dirty="0"/>
          </a:p>
          <a:p>
            <a:pPr algn="just">
              <a:buFontTx/>
              <a:buNone/>
            </a:pPr>
            <a:r>
              <a:rPr lang="en-US" dirty="0"/>
              <a:t>(3)  Drug </a:t>
            </a:r>
            <a:r>
              <a:rPr lang="en-US" dirty="0" smtClean="0"/>
              <a:t>history.</a:t>
            </a:r>
            <a:endParaRPr lang="en-US" dirty="0"/>
          </a:p>
          <a:p>
            <a:pPr algn="just">
              <a:buFontTx/>
              <a:buNone/>
            </a:pPr>
            <a:r>
              <a:rPr lang="en-US" dirty="0"/>
              <a:t>(4) History of drug abuse, alcohol drinking, travelling </a:t>
            </a:r>
            <a:r>
              <a:rPr lang="en-US" dirty="0" smtClean="0"/>
              <a:t>abroad.</a:t>
            </a:r>
            <a:endParaRPr lang="en-US" dirty="0"/>
          </a:p>
          <a:p>
            <a:pPr algn="just">
              <a:buFontTx/>
              <a:buNone/>
            </a:pPr>
            <a:r>
              <a:rPr lang="en-US" dirty="0"/>
              <a:t>(5) Menstrual history &amp; </a:t>
            </a:r>
            <a:r>
              <a:rPr lang="en-US" dirty="0" smtClean="0"/>
              <a:t>pregnancy.</a:t>
            </a:r>
            <a:endParaRPr lang="en-US" dirty="0"/>
          </a:p>
          <a:p>
            <a:pPr marL="514350" indent="-514350" algn="just">
              <a:buNone/>
            </a:pPr>
            <a:r>
              <a:rPr lang="en-US" dirty="0"/>
              <a:t>(6)Previous </a:t>
            </a:r>
            <a:r>
              <a:rPr lang="en-US" dirty="0" smtClean="0"/>
              <a:t>surgery.</a:t>
            </a:r>
            <a:endParaRPr lang="en-US" dirty="0"/>
          </a:p>
          <a:p>
            <a:pPr marL="514350" indent="-514350" algn="just">
              <a:buNone/>
            </a:pPr>
            <a:r>
              <a:rPr lang="en-US" dirty="0"/>
              <a:t>(7) Family history: IBD </a:t>
            </a:r>
            <a:r>
              <a:rPr lang="en-US" dirty="0" smtClean="0"/>
              <a:t>- Cancer.</a:t>
            </a:r>
            <a:endParaRPr lang="en-US" dirty="0"/>
          </a:p>
        </p:txBody>
      </p:sp>
      <p:sp>
        <p:nvSpPr>
          <p:cNvPr id="3" name="Title 2"/>
          <p:cNvSpPr>
            <a:spLocks noGrp="1"/>
          </p:cNvSpPr>
          <p:nvPr>
            <p:ph type="title"/>
          </p:nvPr>
        </p:nvSpPr>
        <p:spPr/>
        <p:txBody>
          <a:bodyPr/>
          <a:lstStyle/>
          <a:p>
            <a:r>
              <a:rPr lang="en-US" dirty="0"/>
              <a:t>How to Approach??</a:t>
            </a:r>
            <a:endParaRPr lang="ar-EG" dirty="0"/>
          </a:p>
        </p:txBody>
      </p:sp>
      <p:sp>
        <p:nvSpPr>
          <p:cNvPr id="4" name="Date Placeholder 3">
            <a:extLst>
              <a:ext uri="{FF2B5EF4-FFF2-40B4-BE49-F238E27FC236}">
                <a16:creationId xmlns="" xmlns:a16="http://schemas.microsoft.com/office/drawing/2014/main" id="{68C8D8BE-7847-47BF-A097-5EFBFC46D812}"/>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FAA7D1D9-8D0D-426A-B379-08F9BA613B22}"/>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F174BB01-1A18-4667-ABB2-7338FD196FAC}"/>
              </a:ext>
            </a:extLst>
          </p:cNvPr>
          <p:cNvSpPr>
            <a:spLocks noGrp="1"/>
          </p:cNvSpPr>
          <p:nvPr>
            <p:ph type="sldNum" sz="quarter" idx="12"/>
          </p:nvPr>
        </p:nvSpPr>
        <p:spPr/>
        <p:txBody>
          <a:bodyPr/>
          <a:lstStyle/>
          <a:p>
            <a:fld id="{3D0A3EC9-E8BA-4062-809F-C0D16F9877FA}" type="slidenum">
              <a:rPr lang="en-US" smtClean="0"/>
              <a:pPr/>
              <a:t>46</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6" end="6"/>
                                            </p:txEl>
                                          </p:spTgt>
                                        </p:tgtEl>
                                        <p:attrNameLst>
                                          <p:attrName>style.visibility</p:attrName>
                                        </p:attrNameLst>
                                      </p:cBhvr>
                                      <p:to>
                                        <p:strVal val="visible"/>
                                      </p:to>
                                    </p:set>
                                    <p:animEffect transition="in" filter="fade">
                                      <p:cBhvr>
                                        <p:cTn id="42" dur="1000"/>
                                        <p:tgtEl>
                                          <p:spTgt spid="2">
                                            <p:txEl>
                                              <p:pRg st="6" end="6"/>
                                            </p:txEl>
                                          </p:spTgt>
                                        </p:tgtEl>
                                      </p:cBhvr>
                                    </p:animEffect>
                                    <p:anim calcmode="lin" valueType="num">
                                      <p:cBhvr>
                                        <p:cTn id="4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10600" cy="4953000"/>
          </a:xfrm>
        </p:spPr>
        <p:txBody>
          <a:bodyPr>
            <a:normAutofit/>
          </a:bodyPr>
          <a:lstStyle/>
          <a:p>
            <a:pPr algn="just">
              <a:lnSpc>
                <a:spcPct val="110000"/>
              </a:lnSpc>
              <a:buNone/>
            </a:pPr>
            <a:r>
              <a:rPr lang="en-US" b="1" u="sng" dirty="0">
                <a:solidFill>
                  <a:srgbClr val="FF0000"/>
                </a:solidFill>
              </a:rPr>
              <a:t>PHYSICAL </a:t>
            </a:r>
            <a:r>
              <a:rPr lang="en-US" b="1" u="sng" dirty="0" smtClean="0">
                <a:solidFill>
                  <a:srgbClr val="FF0000"/>
                </a:solidFill>
              </a:rPr>
              <a:t>EXAMINATION:</a:t>
            </a:r>
            <a:endParaRPr lang="en-US" b="1" u="sng" dirty="0">
              <a:solidFill>
                <a:srgbClr val="FF0000"/>
              </a:solidFill>
            </a:endParaRPr>
          </a:p>
          <a:p>
            <a:pPr algn="just">
              <a:lnSpc>
                <a:spcPct val="110000"/>
              </a:lnSpc>
              <a:buNone/>
            </a:pPr>
            <a:endParaRPr lang="en-US" sz="1400" b="1" u="sng" dirty="0">
              <a:solidFill>
                <a:srgbClr val="FF0000"/>
              </a:solidFill>
            </a:endParaRPr>
          </a:p>
          <a:p>
            <a:pPr algn="just">
              <a:lnSpc>
                <a:spcPct val="110000"/>
              </a:lnSpc>
            </a:pPr>
            <a:r>
              <a:rPr lang="en-US" b="1" dirty="0"/>
              <a:t>General Appearance &amp; decubitus:</a:t>
            </a:r>
          </a:p>
          <a:p>
            <a:pPr algn="just">
              <a:lnSpc>
                <a:spcPct val="110000"/>
              </a:lnSpc>
              <a:buNone/>
            </a:pPr>
            <a:r>
              <a:rPr lang="en-US" dirty="0"/>
              <a:t>- Leaning forward: </a:t>
            </a:r>
            <a:r>
              <a:rPr lang="en-US" dirty="0" smtClean="0"/>
              <a:t>pancreatitis.</a:t>
            </a:r>
            <a:endParaRPr lang="en-US" dirty="0"/>
          </a:p>
          <a:p>
            <a:pPr algn="just">
              <a:lnSpc>
                <a:spcPct val="110000"/>
              </a:lnSpc>
              <a:buNone/>
            </a:pPr>
            <a:r>
              <a:rPr lang="en-US" dirty="0"/>
              <a:t>- Flat, flexed L.L. &amp; avoid any movement: </a:t>
            </a:r>
            <a:r>
              <a:rPr lang="en-US" dirty="0" smtClean="0"/>
              <a:t>peritonitis.</a:t>
            </a:r>
            <a:endParaRPr lang="en-US" dirty="0"/>
          </a:p>
          <a:p>
            <a:pPr algn="just">
              <a:lnSpc>
                <a:spcPct val="110000"/>
              </a:lnSpc>
              <a:buFontTx/>
              <a:buChar char="-"/>
            </a:pPr>
            <a:r>
              <a:rPr lang="en-US" dirty="0"/>
              <a:t>Hand on abdomen, change position as</a:t>
            </a:r>
            <a:r>
              <a:rPr lang="en-GB" dirty="0"/>
              <a:t> unable to find a comfortable position</a:t>
            </a:r>
            <a:r>
              <a:rPr lang="en-US" dirty="0"/>
              <a:t>: Intestinal colic (obstruction</a:t>
            </a:r>
            <a:r>
              <a:rPr lang="en-US" dirty="0" smtClean="0"/>
              <a:t>).</a:t>
            </a:r>
            <a:endParaRPr lang="en-US" dirty="0"/>
          </a:p>
          <a:p>
            <a:pPr algn="just">
              <a:lnSpc>
                <a:spcPct val="110000"/>
              </a:lnSpc>
            </a:pPr>
            <a:r>
              <a:rPr lang="en-GB" b="1" dirty="0"/>
              <a:t>Body built: </a:t>
            </a:r>
            <a:r>
              <a:rPr lang="en-GB" dirty="0"/>
              <a:t>Loss of weight  in malnutrition or </a:t>
            </a:r>
            <a:r>
              <a:rPr lang="en-GB" dirty="0" smtClean="0"/>
              <a:t>cancer.</a:t>
            </a:r>
            <a:endParaRPr lang="en-GB" dirty="0"/>
          </a:p>
          <a:p>
            <a:pPr algn="just">
              <a:lnSpc>
                <a:spcPct val="110000"/>
              </a:lnSpc>
            </a:pPr>
            <a:r>
              <a:rPr lang="en-GB" b="1" dirty="0"/>
              <a:t>Complexion: </a:t>
            </a:r>
            <a:r>
              <a:rPr lang="en-GB" dirty="0"/>
              <a:t>Jaundice -</a:t>
            </a:r>
            <a:r>
              <a:rPr lang="en-GB" dirty="0" smtClean="0"/>
              <a:t> pallor.</a:t>
            </a:r>
            <a:endParaRPr lang="en-GB" dirty="0"/>
          </a:p>
          <a:p>
            <a:pPr algn="just">
              <a:lnSpc>
                <a:spcPct val="110000"/>
              </a:lnSpc>
              <a:buNone/>
            </a:pPr>
            <a:endParaRPr lang="en-US" dirty="0"/>
          </a:p>
        </p:txBody>
      </p:sp>
      <p:sp>
        <p:nvSpPr>
          <p:cNvPr id="3" name="Title 2"/>
          <p:cNvSpPr>
            <a:spLocks noGrp="1"/>
          </p:cNvSpPr>
          <p:nvPr>
            <p:ph type="title"/>
          </p:nvPr>
        </p:nvSpPr>
        <p:spPr/>
        <p:txBody>
          <a:bodyPr/>
          <a:lstStyle/>
          <a:p>
            <a:r>
              <a:rPr lang="en-US" dirty="0"/>
              <a:t>How to Approach??</a:t>
            </a:r>
            <a:endParaRPr lang="ar-EG" dirty="0"/>
          </a:p>
        </p:txBody>
      </p:sp>
      <p:sp>
        <p:nvSpPr>
          <p:cNvPr id="4" name="Date Placeholder 3">
            <a:extLst>
              <a:ext uri="{FF2B5EF4-FFF2-40B4-BE49-F238E27FC236}">
                <a16:creationId xmlns="" xmlns:a16="http://schemas.microsoft.com/office/drawing/2014/main" id="{2E074008-E9A4-4DCE-8CF1-1BDF50DD0898}"/>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44E03C94-9A83-44A1-9F24-94686F827EA4}"/>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76490EBC-6480-4A25-82A7-3DE2F85100A2}"/>
              </a:ext>
            </a:extLst>
          </p:cNvPr>
          <p:cNvSpPr>
            <a:spLocks noGrp="1"/>
          </p:cNvSpPr>
          <p:nvPr>
            <p:ph type="sldNum" sz="quarter" idx="12"/>
          </p:nvPr>
        </p:nvSpPr>
        <p:spPr/>
        <p:txBody>
          <a:bodyPr/>
          <a:lstStyle/>
          <a:p>
            <a:fld id="{3D0A3EC9-E8BA-4062-809F-C0D16F9877FA}" type="slidenum">
              <a:rPr lang="en-US" smtClean="0"/>
              <a:pPr/>
              <a:t>47</a:t>
            </a:fld>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1000"/>
                                        <p:tgtEl>
                                          <p:spTgt spid="2">
                                            <p:txEl>
                                              <p:pRg st="2" end="2"/>
                                            </p:txEl>
                                          </p:spTgt>
                                        </p:tgtEl>
                                      </p:cBhvr>
                                    </p:animEffect>
                                    <p:anim calcmode="lin" valueType="num">
                                      <p:cBhvr>
                                        <p:cTn id="8"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fade">
                                      <p:cBhvr>
                                        <p:cTn id="12" dur="1000"/>
                                        <p:tgtEl>
                                          <p:spTgt spid="2">
                                            <p:txEl>
                                              <p:pRg st="3" end="3"/>
                                            </p:txEl>
                                          </p:spTgt>
                                        </p:tgtEl>
                                      </p:cBhvr>
                                    </p:animEffect>
                                    <p:anim calcmode="lin" valueType="num">
                                      <p:cBhvr>
                                        <p:cTn id="13"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1000"/>
                                        <p:tgtEl>
                                          <p:spTgt spid="2">
                                            <p:txEl>
                                              <p:pRg st="4" end="4"/>
                                            </p:txEl>
                                          </p:spTgt>
                                        </p:tgtEl>
                                      </p:cBhvr>
                                    </p:animEffect>
                                    <p:anim calcmode="lin" valueType="num">
                                      <p:cBhvr>
                                        <p:cTn id="1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1000"/>
                                        <p:tgtEl>
                                          <p:spTgt spid="2">
                                            <p:txEl>
                                              <p:pRg st="5" end="5"/>
                                            </p:txEl>
                                          </p:spTgt>
                                        </p:tgtEl>
                                      </p:cBhvr>
                                    </p:animEffect>
                                    <p:anim calcmode="lin" valueType="num">
                                      <p:cBhvr>
                                        <p:cTn id="2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7" end="7"/>
                                            </p:txEl>
                                          </p:spTgt>
                                        </p:tgtEl>
                                        <p:attrNameLst>
                                          <p:attrName>style.visibility</p:attrName>
                                        </p:attrNameLst>
                                      </p:cBhvr>
                                      <p:to>
                                        <p:strVal val="visible"/>
                                      </p:to>
                                    </p:set>
                                    <p:animEffect transition="in" filter="fade">
                                      <p:cBhvr>
                                        <p:cTn id="36" dur="1000"/>
                                        <p:tgtEl>
                                          <p:spTgt spid="2">
                                            <p:txEl>
                                              <p:pRg st="7" end="7"/>
                                            </p:txEl>
                                          </p:spTgt>
                                        </p:tgtEl>
                                      </p:cBhvr>
                                    </p:animEffect>
                                    <p:anim calcmode="lin" valueType="num">
                                      <p:cBhvr>
                                        <p:cTn id="37"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447800"/>
            <a:ext cx="8610600" cy="5105400"/>
          </a:xfrm>
        </p:spPr>
        <p:txBody>
          <a:bodyPr>
            <a:normAutofit lnSpcReduction="10000"/>
          </a:bodyPr>
          <a:lstStyle/>
          <a:p>
            <a:pPr algn="just"/>
            <a:r>
              <a:rPr lang="en-US" b="1" dirty="0"/>
              <a:t>Vitals:</a:t>
            </a:r>
          </a:p>
          <a:p>
            <a:pPr algn="just">
              <a:buFontTx/>
              <a:buChar char="-"/>
            </a:pPr>
            <a:r>
              <a:rPr lang="en-GB" dirty="0"/>
              <a:t>Fever: gastroenteritis, IBD, appendicitis, cholecystitis, diverticulitis. </a:t>
            </a:r>
            <a:r>
              <a:rPr lang="en-GB" i="1" dirty="0"/>
              <a:t>High grade</a:t>
            </a:r>
            <a:r>
              <a:rPr lang="en-GB" dirty="0"/>
              <a:t> in cholangitis, pyelonephritis </a:t>
            </a:r>
            <a:r>
              <a:rPr lang="en-GB" dirty="0" smtClean="0"/>
              <a:t>PID.</a:t>
            </a:r>
            <a:endParaRPr lang="en-GB" dirty="0"/>
          </a:p>
          <a:p>
            <a:pPr algn="just">
              <a:buFontTx/>
              <a:buChar char="-"/>
            </a:pPr>
            <a:r>
              <a:rPr lang="en-GB" dirty="0"/>
              <a:t>Hypotension or tachycardia: intravascular depletion due to poor oral intake, acute GI or intra-abdominal bleeding, severe diarrhea, or peritonitis.</a:t>
            </a:r>
            <a:endParaRPr lang="ar-EG" dirty="0"/>
          </a:p>
          <a:p>
            <a:pPr algn="just"/>
            <a:r>
              <a:rPr lang="en-GB" b="1" dirty="0"/>
              <a:t>Skin lesions: </a:t>
            </a:r>
          </a:p>
          <a:p>
            <a:pPr>
              <a:buNone/>
            </a:pPr>
            <a:r>
              <a:rPr lang="en-GB" dirty="0"/>
              <a:t>- Liver disease (jaundice, spider telangiectasias, palmar erythema</a:t>
            </a:r>
            <a:r>
              <a:rPr lang="en-GB" dirty="0" smtClean="0"/>
              <a:t>).</a:t>
            </a:r>
            <a:endParaRPr lang="en-GB" dirty="0"/>
          </a:p>
          <a:p>
            <a:pPr>
              <a:buNone/>
            </a:pPr>
            <a:r>
              <a:rPr lang="en-GB" dirty="0"/>
              <a:t>- IBD (erythema nodosum, pyoderma gangrenosum</a:t>
            </a:r>
            <a:r>
              <a:rPr lang="en-GB" dirty="0" smtClean="0"/>
              <a:t>).</a:t>
            </a:r>
            <a:endParaRPr lang="en-GB" dirty="0"/>
          </a:p>
          <a:p>
            <a:pPr algn="just"/>
            <a:endParaRPr lang="ar-EG" dirty="0"/>
          </a:p>
        </p:txBody>
      </p:sp>
      <p:sp>
        <p:nvSpPr>
          <p:cNvPr id="3" name="Title 2"/>
          <p:cNvSpPr>
            <a:spLocks noGrp="1"/>
          </p:cNvSpPr>
          <p:nvPr>
            <p:ph type="title"/>
          </p:nvPr>
        </p:nvSpPr>
        <p:spPr/>
        <p:txBody>
          <a:bodyPr/>
          <a:lstStyle/>
          <a:p>
            <a:r>
              <a:rPr lang="en-US" dirty="0"/>
              <a:t>How to Approach??</a:t>
            </a:r>
            <a:endParaRPr lang="ar-EG" dirty="0"/>
          </a:p>
        </p:txBody>
      </p:sp>
      <p:sp>
        <p:nvSpPr>
          <p:cNvPr id="4" name="Date Placeholder 3">
            <a:extLst>
              <a:ext uri="{FF2B5EF4-FFF2-40B4-BE49-F238E27FC236}">
                <a16:creationId xmlns="" xmlns:a16="http://schemas.microsoft.com/office/drawing/2014/main" id="{DDCA29CA-B87B-4DE3-9FA8-E8E19EA34723}"/>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949606AB-1267-49CB-AD4B-4E13582D5D27}"/>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CB06B146-F915-4420-A3EC-777FEDE0FE1F}"/>
              </a:ext>
            </a:extLst>
          </p:cNvPr>
          <p:cNvSpPr>
            <a:spLocks noGrp="1"/>
          </p:cNvSpPr>
          <p:nvPr>
            <p:ph type="sldNum" sz="quarter" idx="12"/>
          </p:nvPr>
        </p:nvSpPr>
        <p:spPr/>
        <p:txBody>
          <a:bodyPr/>
          <a:lstStyle/>
          <a:p>
            <a:fld id="{3D0A3EC9-E8BA-4062-809F-C0D16F9877FA}" type="slidenum">
              <a:rPr lang="en-US" smtClean="0"/>
              <a:pPr/>
              <a:t>48</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1000"/>
                                        <p:tgtEl>
                                          <p:spTgt spid="2">
                                            <p:txEl>
                                              <p:pRg st="3" end="3"/>
                                            </p:txEl>
                                          </p:spTgt>
                                        </p:tgtEl>
                                      </p:cBhvr>
                                    </p:animEffect>
                                    <p:anim calcmode="lin" valueType="num">
                                      <p:cBhvr>
                                        <p:cTn id="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1000"/>
                                        <p:tgtEl>
                                          <p:spTgt spid="2">
                                            <p:txEl>
                                              <p:pRg st="4" end="4"/>
                                            </p:txEl>
                                          </p:spTgt>
                                        </p:tgtEl>
                                      </p:cBhvr>
                                    </p:animEffect>
                                    <p:anim calcmode="lin" valueType="num">
                                      <p:cBhvr>
                                        <p:cTn id="1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fade">
                                      <p:cBhvr>
                                        <p:cTn id="17" dur="1000"/>
                                        <p:tgtEl>
                                          <p:spTgt spid="2">
                                            <p:txEl>
                                              <p:pRg st="5" end="5"/>
                                            </p:txEl>
                                          </p:spTgt>
                                        </p:tgtEl>
                                      </p:cBhvr>
                                    </p:animEffect>
                                    <p:anim calcmode="lin" valueType="num">
                                      <p:cBhvr>
                                        <p:cTn id="1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382000" cy="5181600"/>
          </a:xfrm>
        </p:spPr>
        <p:txBody>
          <a:bodyPr>
            <a:noAutofit/>
          </a:bodyPr>
          <a:lstStyle/>
          <a:p>
            <a:pPr marL="0" algn="just"/>
            <a:r>
              <a:rPr lang="en-US" b="1" dirty="0"/>
              <a:t>Local Abdominal </a:t>
            </a:r>
            <a:r>
              <a:rPr lang="en-US" b="1" dirty="0" smtClean="0"/>
              <a:t>examination:</a:t>
            </a:r>
            <a:endParaRPr lang="en-US" b="1" dirty="0"/>
          </a:p>
          <a:p>
            <a:pPr marL="0" algn="just">
              <a:buNone/>
            </a:pPr>
            <a:r>
              <a:rPr lang="en-US" u="sng" dirty="0"/>
              <a:t>Inspection:</a:t>
            </a:r>
            <a:r>
              <a:rPr lang="en-US" dirty="0"/>
              <a:t> scars, masses, ecchymosis, distention.</a:t>
            </a:r>
          </a:p>
          <a:p>
            <a:pPr marL="0" algn="just">
              <a:buNone/>
            </a:pPr>
            <a:r>
              <a:rPr lang="en-US" u="sng" dirty="0"/>
              <a:t>Palpation:</a:t>
            </a:r>
            <a:r>
              <a:rPr lang="en-US" dirty="0"/>
              <a:t> </a:t>
            </a:r>
            <a:r>
              <a:rPr lang="en-US" dirty="0">
                <a:solidFill>
                  <a:srgbClr val="FF0000"/>
                </a:solidFill>
              </a:rPr>
              <a:t>(</a:t>
            </a:r>
            <a:r>
              <a:rPr lang="en-GB" dirty="0">
                <a:solidFill>
                  <a:srgbClr val="FF0000"/>
                </a:solidFill>
              </a:rPr>
              <a:t>starting in an area away from the pain)</a:t>
            </a:r>
            <a:endParaRPr lang="en-US" dirty="0">
              <a:solidFill>
                <a:srgbClr val="FF0000"/>
              </a:solidFill>
            </a:endParaRPr>
          </a:p>
          <a:p>
            <a:pPr marL="0" lvl="1" indent="-342900" algn="just">
              <a:buNone/>
            </a:pPr>
            <a:r>
              <a:rPr lang="en-US" dirty="0"/>
              <a:t>- Generalized Peritonitis in perforated viscus: tenderness, </a:t>
            </a:r>
            <a:r>
              <a:rPr lang="en-GB" altLang="en-US" dirty="0"/>
              <a:t>rebound tenderness, guarding, </a:t>
            </a:r>
            <a:r>
              <a:rPr lang="en-GB" altLang="en-US" dirty="0" smtClean="0"/>
              <a:t>rigidity.</a:t>
            </a:r>
            <a:endParaRPr lang="en-GB" altLang="en-US" dirty="0"/>
          </a:p>
          <a:p>
            <a:pPr marL="0" algn="just">
              <a:buNone/>
            </a:pPr>
            <a:r>
              <a:rPr lang="en-GB" dirty="0"/>
              <a:t>- Localized tenderness - rebound: appendicitis, </a:t>
            </a:r>
            <a:r>
              <a:rPr lang="en-GB" dirty="0" smtClean="0"/>
              <a:t>cholecystitis.</a:t>
            </a:r>
            <a:endParaRPr lang="en-GB" dirty="0"/>
          </a:p>
          <a:p>
            <a:pPr marL="0" algn="just">
              <a:buNone/>
            </a:pPr>
            <a:r>
              <a:rPr lang="en-GB" dirty="0"/>
              <a:t>- Masses and enlarged/tender organs</a:t>
            </a:r>
            <a:r>
              <a:rPr lang="en-GB" dirty="0" smtClean="0"/>
              <a:t>.</a:t>
            </a:r>
            <a:endParaRPr lang="en-US" dirty="0"/>
          </a:p>
        </p:txBody>
      </p:sp>
      <p:sp>
        <p:nvSpPr>
          <p:cNvPr id="3" name="Title 2"/>
          <p:cNvSpPr>
            <a:spLocks noGrp="1"/>
          </p:cNvSpPr>
          <p:nvPr>
            <p:ph type="title"/>
          </p:nvPr>
        </p:nvSpPr>
        <p:spPr/>
        <p:txBody>
          <a:bodyPr/>
          <a:lstStyle/>
          <a:p>
            <a:r>
              <a:rPr lang="en-US" dirty="0"/>
              <a:t>How to Approach??</a:t>
            </a:r>
            <a:endParaRPr lang="ar-EG" dirty="0"/>
          </a:p>
        </p:txBody>
      </p:sp>
      <p:sp>
        <p:nvSpPr>
          <p:cNvPr id="4" name="Date Placeholder 3">
            <a:extLst>
              <a:ext uri="{FF2B5EF4-FFF2-40B4-BE49-F238E27FC236}">
                <a16:creationId xmlns="" xmlns:a16="http://schemas.microsoft.com/office/drawing/2014/main" id="{614D174C-933D-45A2-8BCB-06D4D091EF57}"/>
              </a:ext>
            </a:extLst>
          </p:cNvPr>
          <p:cNvSpPr>
            <a:spLocks noGrp="1"/>
          </p:cNvSpPr>
          <p:nvPr>
            <p:ph type="dt" sz="half" idx="10"/>
          </p:nvPr>
        </p:nvSpPr>
        <p:spPr/>
        <p:txBody>
          <a:bodyPr/>
          <a:lstStyle/>
          <a:p>
            <a:r>
              <a:rPr lang="en-US" dirty="0"/>
              <a:t>6/3/2020</a:t>
            </a:r>
          </a:p>
        </p:txBody>
      </p:sp>
      <p:sp>
        <p:nvSpPr>
          <p:cNvPr id="5" name="Footer Placeholder 4">
            <a:extLst>
              <a:ext uri="{FF2B5EF4-FFF2-40B4-BE49-F238E27FC236}">
                <a16:creationId xmlns="" xmlns:a16="http://schemas.microsoft.com/office/drawing/2014/main" id="{73296ABD-411F-4FF0-B995-44E1ECF40484}"/>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1008D9FC-9536-427A-BF25-61B5363EB934}"/>
              </a:ext>
            </a:extLst>
          </p:cNvPr>
          <p:cNvSpPr>
            <a:spLocks noGrp="1"/>
          </p:cNvSpPr>
          <p:nvPr>
            <p:ph type="sldNum" sz="quarter" idx="12"/>
          </p:nvPr>
        </p:nvSpPr>
        <p:spPr/>
        <p:txBody>
          <a:bodyPr/>
          <a:lstStyle/>
          <a:p>
            <a:fld id="{3D0A3EC9-E8BA-4062-809F-C0D16F9877FA}" type="slidenum">
              <a:rPr lang="en-US" smtClean="0"/>
              <a:pPr/>
              <a:t>49</a:t>
            </a:fld>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7258050" cy="1143000"/>
          </a:xfrm>
        </p:spPr>
        <p:txBody>
          <a:bodyPr/>
          <a:lstStyle/>
          <a:p>
            <a:pPr eaLnBrk="1" hangingPunct="1"/>
            <a:r>
              <a:rPr lang="en-US" altLang="en-US" dirty="0"/>
              <a:t>Definitions</a:t>
            </a:r>
          </a:p>
        </p:txBody>
      </p:sp>
      <p:sp>
        <p:nvSpPr>
          <p:cNvPr id="11267" name="Content Placeholder 2"/>
          <p:cNvSpPr>
            <a:spLocks noGrp="1"/>
          </p:cNvSpPr>
          <p:nvPr>
            <p:ph idx="1"/>
          </p:nvPr>
        </p:nvSpPr>
        <p:spPr>
          <a:xfrm>
            <a:off x="533400" y="1905000"/>
            <a:ext cx="8229600" cy="2667000"/>
          </a:xfrm>
        </p:spPr>
        <p:txBody>
          <a:bodyPr>
            <a:noAutofit/>
          </a:bodyPr>
          <a:lstStyle/>
          <a:p>
            <a:pPr algn="just" eaLnBrk="1" hangingPunct="1">
              <a:spcBef>
                <a:spcPts val="400"/>
              </a:spcBef>
            </a:pPr>
            <a:r>
              <a:rPr lang="en-US" altLang="en-US" b="1" dirty="0"/>
              <a:t>Dysphagia: </a:t>
            </a:r>
          </a:p>
          <a:p>
            <a:pPr algn="just">
              <a:spcBef>
                <a:spcPts val="400"/>
              </a:spcBef>
              <a:buNone/>
            </a:pPr>
            <a:r>
              <a:rPr lang="en-US" altLang="en-US" dirty="0"/>
              <a:t>	- Difficulty  </a:t>
            </a:r>
            <a:r>
              <a:rPr lang="en-GB" b="1" dirty="0"/>
              <a:t>starting a swallow </a:t>
            </a:r>
            <a:r>
              <a:rPr lang="en-GB" dirty="0"/>
              <a:t>or the sensation of food being stuck in the neck or chest. </a:t>
            </a:r>
          </a:p>
          <a:p>
            <a:pPr algn="just">
              <a:spcBef>
                <a:spcPts val="400"/>
              </a:spcBef>
              <a:buNone/>
            </a:pPr>
            <a:r>
              <a:rPr lang="en-GB" dirty="0"/>
              <a:t>	- There is </a:t>
            </a:r>
            <a:r>
              <a:rPr lang="en-GB" u="sng" dirty="0"/>
              <a:t>abnormal</a:t>
            </a:r>
            <a:r>
              <a:rPr lang="en-GB" dirty="0"/>
              <a:t> delay in bolus </a:t>
            </a:r>
            <a:r>
              <a:rPr lang="en-GB" u="sng" dirty="0" smtClean="0"/>
              <a:t>transit.</a:t>
            </a:r>
            <a:endParaRPr lang="en-GB" u="sng" dirty="0"/>
          </a:p>
          <a:p>
            <a:pPr algn="just">
              <a:spcBef>
                <a:spcPts val="400"/>
              </a:spcBef>
              <a:buNone/>
            </a:pPr>
            <a:endParaRPr lang="en-GB" dirty="0"/>
          </a:p>
          <a:p>
            <a:pPr algn="just">
              <a:spcBef>
                <a:spcPts val="400"/>
              </a:spcBef>
              <a:buNone/>
            </a:pPr>
            <a:endParaRPr lang="en-GB" dirty="0"/>
          </a:p>
          <a:p>
            <a:pPr marL="457200" lvl="1" indent="0" algn="just" eaLnBrk="1" hangingPunct="1">
              <a:spcBef>
                <a:spcPts val="400"/>
              </a:spcBef>
              <a:buNone/>
            </a:pPr>
            <a:endParaRPr lang="en-GB" altLang="en-US" dirty="0"/>
          </a:p>
        </p:txBody>
      </p:sp>
      <p:sp>
        <p:nvSpPr>
          <p:cNvPr id="7" name="Rounded Rectangle 6"/>
          <p:cNvSpPr/>
          <p:nvPr/>
        </p:nvSpPr>
        <p:spPr>
          <a:xfrm>
            <a:off x="609600" y="4876800"/>
            <a:ext cx="7848600" cy="914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GB" sz="2800" dirty="0"/>
          </a:p>
          <a:p>
            <a:pPr algn="ctr"/>
            <a:r>
              <a:rPr lang="en-GB" sz="2800" dirty="0"/>
              <a:t>Dysphagia needs to be distinguished from odynophagia and from globus </a:t>
            </a:r>
            <a:r>
              <a:rPr lang="en-GB" sz="2800" dirty="0" smtClean="0"/>
              <a:t>sensation.</a:t>
            </a:r>
            <a:endParaRPr lang="en-US" altLang="en-US" sz="2800" dirty="0"/>
          </a:p>
          <a:p>
            <a:pPr algn="ctr"/>
            <a:endParaRPr lang="en-GB" sz="2800" dirty="0"/>
          </a:p>
        </p:txBody>
      </p:sp>
      <p:sp>
        <p:nvSpPr>
          <p:cNvPr id="2" name="Date Placeholder 1">
            <a:extLst>
              <a:ext uri="{FF2B5EF4-FFF2-40B4-BE49-F238E27FC236}">
                <a16:creationId xmlns="" xmlns:a16="http://schemas.microsoft.com/office/drawing/2014/main" id="{CBC506B0-F042-4854-97F1-6DDFD1EA0464}"/>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79BABCB9-912A-453D-B175-2CF7CAD58BD9}"/>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4BE2FE91-E9A0-4164-AE4F-7982ACBDDDB4}"/>
              </a:ext>
            </a:extLst>
          </p:cNvPr>
          <p:cNvSpPr>
            <a:spLocks noGrp="1"/>
          </p:cNvSpPr>
          <p:nvPr>
            <p:ph type="sldNum" sz="quarter" idx="12"/>
          </p:nvPr>
        </p:nvSpPr>
        <p:spPr/>
        <p:txBody>
          <a:bodyPr/>
          <a:lstStyle/>
          <a:p>
            <a:fld id="{3D0A3EC9-E8BA-4062-809F-C0D16F9877FA}" type="slidenum">
              <a:rPr lang="en-US" smtClean="0"/>
              <a:pPr/>
              <a:t>5</a:t>
            </a:fld>
            <a:endParaRPr lang="en-US"/>
          </a:p>
        </p:txBody>
      </p:sp>
    </p:spTree>
    <p:custDataLst>
      <p:tags r:id="rId1"/>
    </p:custDataLst>
    <p:extLst>
      <p:ext uri="{BB962C8B-B14F-4D97-AF65-F5344CB8AC3E}">
        <p14:creationId xmlns:p14="http://schemas.microsoft.com/office/powerpoint/2010/main" val="358884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1000"/>
                                        <p:tgtEl>
                                          <p:spTgt spid="11267">
                                            <p:txEl>
                                              <p:pRg st="1" end="1"/>
                                            </p:txEl>
                                          </p:spTgt>
                                        </p:tgtEl>
                                      </p:cBhvr>
                                    </p:animEffect>
                                    <p:anim calcmode="lin" valueType="num">
                                      <p:cBhvr>
                                        <p:cTn id="13"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1000"/>
                                        <p:tgtEl>
                                          <p:spTgt spid="11267">
                                            <p:txEl>
                                              <p:pRg st="2" end="2"/>
                                            </p:txEl>
                                          </p:spTgt>
                                        </p:tgtEl>
                                      </p:cBhvr>
                                    </p:animEffect>
                                    <p:anim calcmode="lin" valueType="num">
                                      <p:cBhvr>
                                        <p:cTn id="18" dur="1000" fill="hold"/>
                                        <p:tgtEl>
                                          <p:spTgt spid="1126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1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blinds(horizontal)">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1600200"/>
            <a:ext cx="8382000" cy="5105400"/>
          </a:xfrm>
        </p:spPr>
        <p:txBody>
          <a:bodyPr>
            <a:noAutofit/>
          </a:bodyPr>
          <a:lstStyle/>
          <a:p>
            <a:pPr marL="0" algn="just">
              <a:lnSpc>
                <a:spcPct val="110000"/>
              </a:lnSpc>
            </a:pPr>
            <a:r>
              <a:rPr lang="en-US" b="1" dirty="0"/>
              <a:t>Local Abdominal </a:t>
            </a:r>
            <a:r>
              <a:rPr lang="en-US" b="1" dirty="0" smtClean="0"/>
              <a:t>examination: (cont.)</a:t>
            </a:r>
            <a:endParaRPr lang="en-US" b="1" dirty="0"/>
          </a:p>
          <a:p>
            <a:pPr marL="0" algn="just">
              <a:lnSpc>
                <a:spcPct val="110000"/>
              </a:lnSpc>
              <a:buNone/>
            </a:pPr>
            <a:r>
              <a:rPr lang="en-US" u="sng" dirty="0" smtClean="0"/>
              <a:t>Percussion</a:t>
            </a:r>
            <a:r>
              <a:rPr lang="en-US" dirty="0"/>
              <a:t>: ascites </a:t>
            </a:r>
            <a:r>
              <a:rPr lang="en-US" dirty="0" smtClean="0"/>
              <a:t>- organomegally.</a:t>
            </a:r>
            <a:endParaRPr lang="en-US" dirty="0"/>
          </a:p>
          <a:p>
            <a:pPr marL="0" algn="just">
              <a:lnSpc>
                <a:spcPct val="110000"/>
              </a:lnSpc>
              <a:buNone/>
            </a:pPr>
            <a:r>
              <a:rPr lang="en-US" u="sng" dirty="0"/>
              <a:t>Auscultation:</a:t>
            </a:r>
            <a:r>
              <a:rPr lang="en-US" dirty="0"/>
              <a:t> bowel sounds, </a:t>
            </a:r>
            <a:r>
              <a:rPr lang="en-US" dirty="0" smtClean="0"/>
              <a:t>bruits.</a:t>
            </a:r>
            <a:endParaRPr lang="en-US" dirty="0"/>
          </a:p>
          <a:p>
            <a:pPr marL="0" algn="just">
              <a:lnSpc>
                <a:spcPct val="110000"/>
              </a:lnSpc>
              <a:buNone/>
            </a:pPr>
            <a:r>
              <a:rPr lang="en-US" u="sng" dirty="0"/>
              <a:t>PR and Pelvic examination:</a:t>
            </a:r>
            <a:r>
              <a:rPr lang="en-US" dirty="0"/>
              <a:t>  Performed in </a:t>
            </a:r>
            <a:r>
              <a:rPr lang="en-GB" dirty="0"/>
              <a:t>perianal or rectal symptoms, incontinence, difficult defecation, suspected </a:t>
            </a:r>
            <a:r>
              <a:rPr lang="en-GB" dirty="0" smtClean="0"/>
              <a:t>IBD.</a:t>
            </a:r>
            <a:endParaRPr lang="en-US" u="sng" dirty="0"/>
          </a:p>
        </p:txBody>
      </p:sp>
      <p:sp>
        <p:nvSpPr>
          <p:cNvPr id="3" name="Title 2"/>
          <p:cNvSpPr>
            <a:spLocks noGrp="1"/>
          </p:cNvSpPr>
          <p:nvPr>
            <p:ph type="title"/>
          </p:nvPr>
        </p:nvSpPr>
        <p:spPr/>
        <p:txBody>
          <a:bodyPr/>
          <a:lstStyle/>
          <a:p>
            <a:r>
              <a:rPr lang="en-US" dirty="0"/>
              <a:t>How to Approach??</a:t>
            </a:r>
            <a:endParaRPr lang="ar-EG" dirty="0"/>
          </a:p>
        </p:txBody>
      </p:sp>
      <p:sp>
        <p:nvSpPr>
          <p:cNvPr id="4" name="Date Placeholder 3">
            <a:extLst>
              <a:ext uri="{FF2B5EF4-FFF2-40B4-BE49-F238E27FC236}">
                <a16:creationId xmlns="" xmlns:a16="http://schemas.microsoft.com/office/drawing/2014/main" id="{614D174C-933D-45A2-8BCB-06D4D091EF57}"/>
              </a:ext>
            </a:extLst>
          </p:cNvPr>
          <p:cNvSpPr>
            <a:spLocks noGrp="1"/>
          </p:cNvSpPr>
          <p:nvPr>
            <p:ph type="dt" sz="half" idx="10"/>
          </p:nvPr>
        </p:nvSpPr>
        <p:spPr/>
        <p:txBody>
          <a:bodyPr/>
          <a:lstStyle/>
          <a:p>
            <a:r>
              <a:rPr lang="en-US" dirty="0"/>
              <a:t>6/3/2020</a:t>
            </a:r>
          </a:p>
        </p:txBody>
      </p:sp>
      <p:sp>
        <p:nvSpPr>
          <p:cNvPr id="5" name="Footer Placeholder 4">
            <a:extLst>
              <a:ext uri="{FF2B5EF4-FFF2-40B4-BE49-F238E27FC236}">
                <a16:creationId xmlns="" xmlns:a16="http://schemas.microsoft.com/office/drawing/2014/main" id="{73296ABD-411F-4FF0-B995-44E1ECF40484}"/>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1008D9FC-9536-427A-BF25-61B5363EB934}"/>
              </a:ext>
            </a:extLst>
          </p:cNvPr>
          <p:cNvSpPr>
            <a:spLocks noGrp="1"/>
          </p:cNvSpPr>
          <p:nvPr>
            <p:ph type="sldNum" sz="quarter" idx="12"/>
          </p:nvPr>
        </p:nvSpPr>
        <p:spPr/>
        <p:txBody>
          <a:bodyPr/>
          <a:lstStyle/>
          <a:p>
            <a:fld id="{3D0A3EC9-E8BA-4062-809F-C0D16F9877FA}" type="slidenum">
              <a:rPr lang="en-US" smtClean="0"/>
              <a:pPr/>
              <a:t>50</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mages - 2020-05-20T131130.438.jpeg"/>
          <p:cNvPicPr>
            <a:picLocks noGrp="1" noChangeAspect="1"/>
          </p:cNvPicPr>
          <p:nvPr>
            <p:ph idx="1"/>
          </p:nvPr>
        </p:nvPicPr>
        <p:blipFill>
          <a:blip r:embed="rId3" cstate="print"/>
          <a:srcRect l="4286" t="11544" r="4286" b="13746"/>
          <a:stretch>
            <a:fillRect/>
          </a:stretch>
        </p:blipFill>
        <p:spPr>
          <a:xfrm>
            <a:off x="2466000" y="1702991"/>
            <a:ext cx="4212000" cy="3407364"/>
          </a:xfrm>
        </p:spPr>
      </p:pic>
      <p:sp>
        <p:nvSpPr>
          <p:cNvPr id="3" name="Title 2"/>
          <p:cNvSpPr>
            <a:spLocks noGrp="1"/>
          </p:cNvSpPr>
          <p:nvPr>
            <p:ph type="title"/>
          </p:nvPr>
        </p:nvSpPr>
        <p:spPr/>
        <p:txBody>
          <a:bodyPr/>
          <a:lstStyle/>
          <a:p>
            <a:endParaRPr lang="en-GB"/>
          </a:p>
        </p:txBody>
      </p:sp>
      <p:pic>
        <p:nvPicPr>
          <p:cNvPr id="5" name="Picture 4" descr="Capture.JPG"/>
          <p:cNvPicPr>
            <a:picLocks noChangeAspect="1"/>
          </p:cNvPicPr>
          <p:nvPr/>
        </p:nvPicPr>
        <p:blipFill>
          <a:blip r:embed="rId4" cstate="print"/>
          <a:stretch>
            <a:fillRect/>
          </a:stretch>
        </p:blipFill>
        <p:spPr>
          <a:xfrm>
            <a:off x="228600" y="381000"/>
            <a:ext cx="8610600" cy="1143000"/>
          </a:xfrm>
          <a:prstGeom prst="rect">
            <a:avLst/>
          </a:prstGeom>
        </p:spPr>
      </p:pic>
      <p:sp>
        <p:nvSpPr>
          <p:cNvPr id="6" name="TextBox 5"/>
          <p:cNvSpPr txBox="1"/>
          <p:nvPr/>
        </p:nvSpPr>
        <p:spPr>
          <a:xfrm>
            <a:off x="3429000" y="152400"/>
            <a:ext cx="2362200" cy="138499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 Inferior MI, Pericarditis</a:t>
            </a:r>
          </a:p>
          <a:p>
            <a:r>
              <a:rPr lang="en-GB" sz="1400" dirty="0"/>
              <a:t>- GERD, Esophagitis</a:t>
            </a:r>
          </a:p>
          <a:p>
            <a:r>
              <a:rPr lang="en-GB" sz="1400" dirty="0"/>
              <a:t>- PUD, Gastritis, Perforated ulcer</a:t>
            </a:r>
          </a:p>
          <a:p>
            <a:r>
              <a:rPr lang="en-GB" sz="1400" dirty="0"/>
              <a:t>- Pancreatitis</a:t>
            </a:r>
          </a:p>
          <a:p>
            <a:r>
              <a:rPr lang="en-GB" sz="1400" dirty="0"/>
              <a:t>- Ruptured aortic aneurysm</a:t>
            </a:r>
          </a:p>
        </p:txBody>
      </p:sp>
      <p:sp>
        <p:nvSpPr>
          <p:cNvPr id="7" name="TextBox 6"/>
          <p:cNvSpPr txBox="1"/>
          <p:nvPr/>
        </p:nvSpPr>
        <p:spPr>
          <a:xfrm>
            <a:off x="6248400" y="304800"/>
            <a:ext cx="2286000"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 Splenic infarct, rupture, abscess</a:t>
            </a:r>
          </a:p>
          <a:p>
            <a:r>
              <a:rPr lang="en-GB" sz="1400" dirty="0"/>
              <a:t>- Gastritis, Gastric ulcer</a:t>
            </a:r>
          </a:p>
          <a:p>
            <a:r>
              <a:rPr lang="en-GB" sz="1400" dirty="0"/>
              <a:t>- Pancreatitis</a:t>
            </a:r>
          </a:p>
          <a:p>
            <a:r>
              <a:rPr lang="en-GB" sz="1400" dirty="0"/>
              <a:t>- Pneumonia/</a:t>
            </a:r>
            <a:r>
              <a:rPr lang="en-GB" sz="1400" dirty="0" err="1"/>
              <a:t>empyema</a:t>
            </a:r>
            <a:r>
              <a:rPr lang="en-GB" sz="1400" dirty="0"/>
              <a:t>/ Pleurisy/</a:t>
            </a:r>
            <a:r>
              <a:rPr lang="en-GB" sz="1400" dirty="0" err="1"/>
              <a:t>pleurodynia</a:t>
            </a:r>
            <a:endParaRPr lang="en-GB" sz="1400" dirty="0"/>
          </a:p>
          <a:p>
            <a:r>
              <a:rPr lang="en-GB" sz="1400" dirty="0"/>
              <a:t>- Subdiaphragmatic abscess</a:t>
            </a:r>
          </a:p>
        </p:txBody>
      </p:sp>
      <p:sp>
        <p:nvSpPr>
          <p:cNvPr id="8" name="TextBox 7"/>
          <p:cNvSpPr txBox="1"/>
          <p:nvPr/>
        </p:nvSpPr>
        <p:spPr>
          <a:xfrm>
            <a:off x="6705600" y="3048000"/>
            <a:ext cx="23622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 Pyelonephritis,</a:t>
            </a:r>
          </a:p>
          <a:p>
            <a:r>
              <a:rPr lang="en-GB" sz="1400" dirty="0"/>
              <a:t>- Hydro/</a:t>
            </a:r>
            <a:r>
              <a:rPr lang="en-GB" sz="1400" dirty="0" err="1"/>
              <a:t>Pyonephrosis</a:t>
            </a:r>
            <a:endParaRPr lang="en-GB" sz="1400" dirty="0"/>
          </a:p>
          <a:p>
            <a:r>
              <a:rPr lang="en-GB" sz="1400" dirty="0"/>
              <a:t>- Renal infarct, abscess</a:t>
            </a:r>
          </a:p>
          <a:p>
            <a:r>
              <a:rPr lang="en-GB" sz="1400" dirty="0"/>
              <a:t>- Renal/</a:t>
            </a:r>
            <a:r>
              <a:rPr lang="en-GB" sz="1400" dirty="0" err="1"/>
              <a:t>Ureteric</a:t>
            </a:r>
            <a:r>
              <a:rPr lang="en-GB" sz="1400" dirty="0"/>
              <a:t> stones, colic</a:t>
            </a:r>
          </a:p>
          <a:p>
            <a:r>
              <a:rPr lang="en-GB" sz="1400" dirty="0"/>
              <a:t>- Splenic affection (as above)</a:t>
            </a:r>
          </a:p>
        </p:txBody>
      </p:sp>
      <p:sp>
        <p:nvSpPr>
          <p:cNvPr id="9" name="TextBox 8"/>
          <p:cNvSpPr txBox="1"/>
          <p:nvPr/>
        </p:nvSpPr>
        <p:spPr>
          <a:xfrm>
            <a:off x="76200" y="3313093"/>
            <a:ext cx="2133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 Pyelonephritis,</a:t>
            </a:r>
          </a:p>
          <a:p>
            <a:r>
              <a:rPr lang="en-GB" sz="1400" dirty="0"/>
              <a:t>- Hydro/</a:t>
            </a:r>
            <a:r>
              <a:rPr lang="en-GB" sz="1400" dirty="0" err="1"/>
              <a:t>Pyonephrosis</a:t>
            </a:r>
            <a:endParaRPr lang="en-GB" sz="1400" dirty="0"/>
          </a:p>
          <a:p>
            <a:r>
              <a:rPr lang="en-GB" sz="1400" dirty="0"/>
              <a:t>- Renal infarct, abscess</a:t>
            </a:r>
          </a:p>
          <a:p>
            <a:r>
              <a:rPr lang="en-GB" sz="1400" dirty="0"/>
              <a:t>- Renal/</a:t>
            </a:r>
            <a:r>
              <a:rPr lang="en-GB" sz="1400" dirty="0" err="1"/>
              <a:t>Ureteric</a:t>
            </a:r>
            <a:r>
              <a:rPr lang="en-GB" sz="1400" dirty="0"/>
              <a:t> stones, colic</a:t>
            </a:r>
          </a:p>
        </p:txBody>
      </p:sp>
      <p:sp>
        <p:nvSpPr>
          <p:cNvPr id="10" name="TextBox 9"/>
          <p:cNvSpPr txBox="1"/>
          <p:nvPr/>
        </p:nvSpPr>
        <p:spPr>
          <a:xfrm>
            <a:off x="457200" y="304562"/>
            <a:ext cx="2362200"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 Cholecystitis, Cholangitis</a:t>
            </a:r>
          </a:p>
          <a:p>
            <a:r>
              <a:rPr lang="en-GB" sz="1400" dirty="0"/>
              <a:t>- Hepatitis, congested liver, liver abscess</a:t>
            </a:r>
          </a:p>
          <a:p>
            <a:r>
              <a:rPr lang="en-GB" sz="1400" dirty="0"/>
              <a:t>- Budd-Chiari syndrome</a:t>
            </a:r>
          </a:p>
          <a:p>
            <a:r>
              <a:rPr lang="en-GB" sz="1400" dirty="0"/>
              <a:t>- Pneumonia/</a:t>
            </a:r>
            <a:r>
              <a:rPr lang="en-GB" sz="1400" dirty="0" err="1"/>
              <a:t>empyema</a:t>
            </a:r>
            <a:r>
              <a:rPr lang="en-GB" sz="1400" dirty="0"/>
              <a:t>/</a:t>
            </a:r>
          </a:p>
          <a:p>
            <a:r>
              <a:rPr lang="en-GB" sz="1400" dirty="0"/>
              <a:t>Pleurisy/</a:t>
            </a:r>
            <a:r>
              <a:rPr lang="en-GB" sz="1400" dirty="0" err="1"/>
              <a:t>pleurodynia</a:t>
            </a:r>
            <a:endParaRPr lang="en-GB" sz="1400" dirty="0"/>
          </a:p>
          <a:p>
            <a:r>
              <a:rPr lang="en-GB" sz="1400" dirty="0"/>
              <a:t>- Subdiaphragmatic abscess</a:t>
            </a:r>
          </a:p>
        </p:txBody>
      </p:sp>
      <p:sp>
        <p:nvSpPr>
          <p:cNvPr id="11" name="TextBox 10"/>
          <p:cNvSpPr txBox="1"/>
          <p:nvPr/>
        </p:nvSpPr>
        <p:spPr>
          <a:xfrm>
            <a:off x="228600" y="2030849"/>
            <a:ext cx="23622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 Early appendicitis</a:t>
            </a:r>
          </a:p>
          <a:p>
            <a:r>
              <a:rPr lang="en-GB" sz="1400" dirty="0"/>
              <a:t>- Gastroenteritis</a:t>
            </a:r>
          </a:p>
          <a:p>
            <a:r>
              <a:rPr lang="en-GB" sz="1400" dirty="0"/>
              <a:t>- Bowel obstruction</a:t>
            </a:r>
          </a:p>
          <a:p>
            <a:r>
              <a:rPr lang="en-GB" sz="1400" dirty="0"/>
              <a:t>- Colitis, IBS</a:t>
            </a:r>
          </a:p>
          <a:p>
            <a:r>
              <a:rPr lang="en-GB" sz="1400" dirty="0"/>
              <a:t>- Ruptured aortic aneurysm</a:t>
            </a:r>
          </a:p>
        </p:txBody>
      </p:sp>
      <p:sp>
        <p:nvSpPr>
          <p:cNvPr id="12" name="TextBox 11"/>
          <p:cNvSpPr txBox="1"/>
          <p:nvPr/>
        </p:nvSpPr>
        <p:spPr>
          <a:xfrm>
            <a:off x="6705600" y="4648200"/>
            <a:ext cx="2362200" cy="181588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 Diverticulitis</a:t>
            </a:r>
          </a:p>
          <a:p>
            <a:r>
              <a:rPr lang="en-GB" sz="1400" dirty="0"/>
              <a:t>- </a:t>
            </a:r>
            <a:r>
              <a:rPr lang="en-GB" sz="1400" dirty="0" err="1"/>
              <a:t>Salpingitis</a:t>
            </a:r>
            <a:endParaRPr lang="en-GB" sz="1400" dirty="0"/>
          </a:p>
          <a:p>
            <a:r>
              <a:rPr lang="en-GB" sz="1400" dirty="0"/>
              <a:t>- Inguinal hernia</a:t>
            </a:r>
          </a:p>
          <a:p>
            <a:r>
              <a:rPr lang="en-GB" sz="1400" dirty="0"/>
              <a:t>- Ectopic pregnancy</a:t>
            </a:r>
          </a:p>
          <a:p>
            <a:r>
              <a:rPr lang="en-GB" sz="1400" dirty="0"/>
              <a:t>- </a:t>
            </a:r>
            <a:r>
              <a:rPr lang="en-GB" sz="1400" dirty="0" err="1"/>
              <a:t>Ureteric</a:t>
            </a:r>
            <a:r>
              <a:rPr lang="en-GB" sz="1400" dirty="0"/>
              <a:t> stones, colic</a:t>
            </a:r>
          </a:p>
          <a:p>
            <a:r>
              <a:rPr lang="en-GB" sz="1400" dirty="0"/>
              <a:t>- IBS</a:t>
            </a:r>
          </a:p>
          <a:p>
            <a:r>
              <a:rPr lang="en-GB" sz="1400" dirty="0"/>
              <a:t>- IBD</a:t>
            </a:r>
          </a:p>
          <a:p>
            <a:r>
              <a:rPr lang="en-GB" sz="1400" dirty="0"/>
              <a:t>- Sigmoid </a:t>
            </a:r>
            <a:r>
              <a:rPr lang="en-GB" sz="1400" dirty="0" err="1"/>
              <a:t>volvulous</a:t>
            </a:r>
            <a:endParaRPr lang="en-GB" sz="1400" dirty="0"/>
          </a:p>
        </p:txBody>
      </p:sp>
      <p:sp>
        <p:nvSpPr>
          <p:cNvPr id="13" name="TextBox 12"/>
          <p:cNvSpPr txBox="1"/>
          <p:nvPr/>
        </p:nvSpPr>
        <p:spPr>
          <a:xfrm>
            <a:off x="76200" y="4674275"/>
            <a:ext cx="2362200" cy="203132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 Diverticulitis</a:t>
            </a:r>
          </a:p>
          <a:p>
            <a:r>
              <a:rPr lang="en-GB" sz="1400" dirty="0"/>
              <a:t>- </a:t>
            </a:r>
            <a:r>
              <a:rPr lang="en-GB" sz="1400" dirty="0" err="1"/>
              <a:t>Salpingitis</a:t>
            </a:r>
            <a:endParaRPr lang="en-GB" sz="1400" dirty="0"/>
          </a:p>
          <a:p>
            <a:r>
              <a:rPr lang="en-GB" sz="1400" dirty="0"/>
              <a:t>- Inguinal hernia</a:t>
            </a:r>
          </a:p>
          <a:p>
            <a:r>
              <a:rPr lang="en-GB" sz="1400" dirty="0"/>
              <a:t>- Ectopic pregnancy</a:t>
            </a:r>
          </a:p>
          <a:p>
            <a:r>
              <a:rPr lang="en-GB" sz="1400" i="1" dirty="0"/>
              <a:t>- </a:t>
            </a:r>
            <a:r>
              <a:rPr lang="en-GB" sz="1400" i="1" dirty="0" err="1"/>
              <a:t>Ureteric</a:t>
            </a:r>
            <a:r>
              <a:rPr lang="en-GB" sz="1400" i="1" dirty="0"/>
              <a:t> stones, colic</a:t>
            </a:r>
          </a:p>
          <a:p>
            <a:r>
              <a:rPr lang="en-GB" sz="1400" dirty="0"/>
              <a:t>- IBD</a:t>
            </a:r>
          </a:p>
          <a:p>
            <a:r>
              <a:rPr lang="en-GB" sz="1400" dirty="0"/>
              <a:t>- IBS</a:t>
            </a:r>
          </a:p>
          <a:p>
            <a:r>
              <a:rPr lang="en-GB" sz="1400" dirty="0"/>
              <a:t>- Mesenteric lymphadenitis</a:t>
            </a:r>
          </a:p>
          <a:p>
            <a:r>
              <a:rPr lang="en-GB" sz="1400" dirty="0"/>
              <a:t>- </a:t>
            </a:r>
            <a:r>
              <a:rPr lang="en-GB" sz="1400" dirty="0" err="1"/>
              <a:t>Typhlitis</a:t>
            </a:r>
            <a:endParaRPr lang="en-GB" sz="1400" i="1" dirty="0"/>
          </a:p>
        </p:txBody>
      </p:sp>
      <p:sp>
        <p:nvSpPr>
          <p:cNvPr id="14" name="TextBox 13"/>
          <p:cNvSpPr txBox="1"/>
          <p:nvPr/>
        </p:nvSpPr>
        <p:spPr>
          <a:xfrm>
            <a:off x="3581400" y="5244405"/>
            <a:ext cx="2133600" cy="116955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1400" dirty="0"/>
              <a:t>- Cystitis, Urine retention</a:t>
            </a:r>
          </a:p>
          <a:p>
            <a:r>
              <a:rPr lang="en-GB" sz="1400" dirty="0"/>
              <a:t>- Menstrual pain (cramps)</a:t>
            </a:r>
          </a:p>
          <a:p>
            <a:r>
              <a:rPr lang="en-GB" sz="1400" dirty="0"/>
              <a:t>-  Pregnancy </a:t>
            </a:r>
          </a:p>
          <a:p>
            <a:r>
              <a:rPr lang="en-GB" sz="1400" dirty="0"/>
              <a:t>- Uterine fibroid</a:t>
            </a:r>
          </a:p>
          <a:p>
            <a:r>
              <a:rPr lang="en-GB" sz="1400" dirty="0"/>
              <a:t>- Endometriosis, PID</a:t>
            </a:r>
          </a:p>
        </p:txBody>
      </p:sp>
      <p:cxnSp>
        <p:nvCxnSpPr>
          <p:cNvPr id="19" name="Straight Connector 18"/>
          <p:cNvCxnSpPr>
            <a:stCxn id="11" idx="3"/>
          </p:cNvCxnSpPr>
          <p:nvPr/>
        </p:nvCxnSpPr>
        <p:spPr>
          <a:xfrm>
            <a:off x="2590800" y="2615625"/>
            <a:ext cx="1981200" cy="737175"/>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a:off x="2819400" y="1066800"/>
            <a:ext cx="609600" cy="10668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a:stCxn id="9" idx="3"/>
          </p:cNvCxnSpPr>
          <p:nvPr/>
        </p:nvCxnSpPr>
        <p:spPr>
          <a:xfrm flipV="1">
            <a:off x="2209800" y="3733801"/>
            <a:ext cx="914400" cy="164068"/>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p:cNvCxnSpPr/>
          <p:nvPr/>
        </p:nvCxnSpPr>
        <p:spPr>
          <a:xfrm>
            <a:off x="4572000" y="1524000"/>
            <a:ext cx="0" cy="68580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a:stCxn id="7" idx="1"/>
          </p:cNvCxnSpPr>
          <p:nvPr/>
        </p:nvCxnSpPr>
        <p:spPr>
          <a:xfrm flipH="1">
            <a:off x="5791200" y="1105019"/>
            <a:ext cx="457200" cy="952381"/>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a:endCxn id="8" idx="1"/>
          </p:cNvCxnSpPr>
          <p:nvPr/>
        </p:nvCxnSpPr>
        <p:spPr>
          <a:xfrm>
            <a:off x="6096000" y="3581401"/>
            <a:ext cx="609600" cy="51375"/>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a:off x="4572000" y="48768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a:endCxn id="13" idx="3"/>
          </p:cNvCxnSpPr>
          <p:nvPr/>
        </p:nvCxnSpPr>
        <p:spPr>
          <a:xfrm flipH="1">
            <a:off x="2438400" y="4800600"/>
            <a:ext cx="457200" cy="889338"/>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p:cNvCxnSpPr>
            <a:endCxn id="12" idx="1"/>
          </p:cNvCxnSpPr>
          <p:nvPr/>
        </p:nvCxnSpPr>
        <p:spPr>
          <a:xfrm>
            <a:off x="6248400" y="4876800"/>
            <a:ext cx="457200" cy="679341"/>
          </a:xfrm>
          <a:prstGeom prst="line">
            <a:avLst/>
          </a:prstGeom>
        </p:spPr>
        <p:style>
          <a:lnRef idx="2">
            <a:schemeClr val="dk1"/>
          </a:lnRef>
          <a:fillRef idx="0">
            <a:schemeClr val="dk1"/>
          </a:fillRef>
          <a:effectRef idx="1">
            <a:schemeClr val="dk1"/>
          </a:effectRef>
          <a:fontRef idx="minor">
            <a:schemeClr val="tx1"/>
          </a:fontRef>
        </p:style>
      </p:cxnSp>
      <p:sp>
        <p:nvSpPr>
          <p:cNvPr id="47" name="Title 2"/>
          <p:cNvSpPr txBox="1">
            <a:spLocks/>
          </p:cNvSpPr>
          <p:nvPr/>
        </p:nvSpPr>
        <p:spPr>
          <a:xfrm>
            <a:off x="2590800" y="6477000"/>
            <a:ext cx="3962400" cy="381000"/>
          </a:xfrm>
          <a:prstGeom prst="rect">
            <a:avLst/>
          </a:prstGeom>
        </p:spPr>
        <p:style>
          <a:lnRef idx="0">
            <a:schemeClr val="accent2"/>
          </a:lnRef>
          <a:fillRef idx="3">
            <a:schemeClr val="accent2"/>
          </a:fillRef>
          <a:effectRef idx="3">
            <a:schemeClr val="accent2"/>
          </a:effectRef>
          <a:fontRef idx="minor">
            <a:schemeClr val="lt1"/>
          </a:fontRef>
        </p:style>
        <p:txBody>
          <a:bodyPr vert="horz" lIns="91440" tIns="45720" rIns="91440" bIns="45720" rtlCol="0" anchor="ctr">
            <a:noAutofit/>
          </a:bodyPr>
          <a:lstStyle/>
          <a:p>
            <a:pPr marL="0" marR="0" lvl="0" indent="0" algn="ctr" defTabSz="914400" rtl="0" eaLnBrk="1" fontAlgn="auto" latinLnBrk="0" hangingPunct="1">
              <a:lnSpc>
                <a:spcPct val="80000"/>
              </a:lnSpc>
              <a:spcBef>
                <a:spcPct val="0"/>
              </a:spcBef>
              <a:spcAft>
                <a:spcPts val="0"/>
              </a:spcAft>
              <a:buClrTx/>
              <a:buSzTx/>
              <a:buFontTx/>
              <a:buNone/>
              <a:tabLst/>
              <a:defRPr/>
            </a:pPr>
            <a:r>
              <a:rPr lang="en-US" b="1" dirty="0">
                <a:solidFill>
                  <a:schemeClr val="bg1"/>
                </a:solidFill>
                <a:latin typeface="+mj-lt"/>
                <a:ea typeface="+mj-ea"/>
                <a:cs typeface="+mj-cs"/>
              </a:rPr>
              <a:t>A</a:t>
            </a:r>
            <a:r>
              <a:rPr kumimoji="0" lang="en-US" b="1" i="0" u="none" strike="noStrike" kern="1200" cap="none" spc="0" normalizeH="0" baseline="0" noProof="0" dirty="0" err="1">
                <a:ln>
                  <a:noFill/>
                </a:ln>
                <a:solidFill>
                  <a:schemeClr val="bg1"/>
                </a:solidFill>
                <a:effectLst/>
                <a:uLnTx/>
                <a:uFillTx/>
                <a:latin typeface="+mj-lt"/>
                <a:ea typeface="+mj-ea"/>
                <a:cs typeface="+mj-cs"/>
              </a:rPr>
              <a:t>bdominal</a:t>
            </a:r>
            <a:r>
              <a:rPr kumimoji="0" lang="en-US" b="1" i="0" u="none" strike="noStrike" kern="1200" cap="none" spc="0" normalizeH="0" baseline="0" noProof="0" dirty="0">
                <a:ln>
                  <a:noFill/>
                </a:ln>
                <a:solidFill>
                  <a:schemeClr val="bg1"/>
                </a:solidFill>
                <a:effectLst/>
                <a:uLnTx/>
                <a:uFillTx/>
                <a:latin typeface="+mj-lt"/>
                <a:ea typeface="+mj-ea"/>
                <a:cs typeface="+mj-cs"/>
              </a:rPr>
              <a:t> pain according to site</a:t>
            </a:r>
            <a:endParaRPr kumimoji="0" lang="ar-EG" b="1" i="0" u="none" strike="noStrike" kern="1200" cap="none" spc="0" normalizeH="0" baseline="0" noProof="0" dirty="0">
              <a:ln>
                <a:noFill/>
              </a:ln>
              <a:solidFill>
                <a:schemeClr val="bg1"/>
              </a:solidFill>
              <a:effectLst/>
              <a:uLnTx/>
              <a:uFillTx/>
              <a:latin typeface="+mj-lt"/>
              <a:ea typeface="+mj-ea"/>
              <a:cs typeface="+mj-cs"/>
            </a:endParaRPr>
          </a:p>
        </p:txBody>
      </p:sp>
      <p:sp>
        <p:nvSpPr>
          <p:cNvPr id="2" name="Date Placeholder 1">
            <a:extLst>
              <a:ext uri="{FF2B5EF4-FFF2-40B4-BE49-F238E27FC236}">
                <a16:creationId xmlns="" xmlns:a16="http://schemas.microsoft.com/office/drawing/2014/main" id="{A9B87E27-DF65-4FE7-BD57-C56779EFA52A}"/>
              </a:ext>
            </a:extLst>
          </p:cNvPr>
          <p:cNvSpPr>
            <a:spLocks noGrp="1"/>
          </p:cNvSpPr>
          <p:nvPr>
            <p:ph type="dt" sz="half" idx="10"/>
          </p:nvPr>
        </p:nvSpPr>
        <p:spPr>
          <a:xfrm>
            <a:off x="457200" y="6645275"/>
            <a:ext cx="2133600" cy="288000"/>
          </a:xfrm>
        </p:spPr>
        <p:txBody>
          <a:bodyPr/>
          <a:lstStyle/>
          <a:p>
            <a:r>
              <a:rPr lang="en-US" dirty="0"/>
              <a:t>6/3/2020</a:t>
            </a:r>
          </a:p>
        </p:txBody>
      </p:sp>
      <p:sp>
        <p:nvSpPr>
          <p:cNvPr id="16" name="Slide Number Placeholder 15">
            <a:extLst>
              <a:ext uri="{FF2B5EF4-FFF2-40B4-BE49-F238E27FC236}">
                <a16:creationId xmlns="" xmlns:a16="http://schemas.microsoft.com/office/drawing/2014/main" id="{1FDA2A01-9AD7-45D6-89A3-0CCF83651D18}"/>
              </a:ext>
            </a:extLst>
          </p:cNvPr>
          <p:cNvSpPr>
            <a:spLocks noGrp="1"/>
          </p:cNvSpPr>
          <p:nvPr>
            <p:ph type="sldNum" sz="quarter" idx="12"/>
          </p:nvPr>
        </p:nvSpPr>
        <p:spPr>
          <a:xfrm>
            <a:off x="6553200" y="6477000"/>
            <a:ext cx="2133600" cy="365125"/>
          </a:xfrm>
        </p:spPr>
        <p:txBody>
          <a:bodyPr/>
          <a:lstStyle/>
          <a:p>
            <a:fld id="{3D0A3EC9-E8BA-4062-809F-C0D16F9877FA}" type="slidenum">
              <a:rPr lang="en-US" smtClean="0"/>
              <a:pPr/>
              <a:t>51</a:t>
            </a:fld>
            <a:endParaRPr lang="en-US"/>
          </a:p>
        </p:txBody>
      </p:sp>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rial" pitchFamily="34" charset="0"/>
              </a:rPr>
              <a:t>Diffuse non-localized pain</a:t>
            </a:r>
            <a:endParaRPr lang="ar-EG" dirty="0"/>
          </a:p>
        </p:txBody>
      </p:sp>
      <p:graphicFrame>
        <p:nvGraphicFramePr>
          <p:cNvPr id="4" name="Table 3"/>
          <p:cNvGraphicFramePr>
            <a:graphicFrameLocks noGrp="1"/>
          </p:cNvGraphicFramePr>
          <p:nvPr/>
        </p:nvGraphicFramePr>
        <p:xfrm>
          <a:off x="533400" y="1981200"/>
          <a:ext cx="8229600" cy="3735324"/>
        </p:xfrm>
        <a:graphic>
          <a:graphicData uri="http://schemas.openxmlformats.org/drawingml/2006/table">
            <a:tbl>
              <a:tblPr firstRow="1" bandRow="1">
                <a:tableStyleId>{5C22544A-7EE6-4342-B048-85BDC9FD1C3A}</a:tableStyleId>
              </a:tblPr>
              <a:tblGrid>
                <a:gridCol w="4114800">
                  <a:extLst>
                    <a:ext uri="{9D8B030D-6E8A-4147-A177-3AD203B41FA5}">
                      <a16:colId xmlns="" xmlns:a16="http://schemas.microsoft.com/office/drawing/2014/main" val="20000"/>
                    </a:ext>
                  </a:extLst>
                </a:gridCol>
                <a:gridCol w="4114800">
                  <a:extLst>
                    <a:ext uri="{9D8B030D-6E8A-4147-A177-3AD203B41FA5}">
                      <a16:colId xmlns="" xmlns:a16="http://schemas.microsoft.com/office/drawing/2014/main" val="20001"/>
                    </a:ext>
                  </a:extLst>
                </a:gridCol>
              </a:tblGrid>
              <a:tr h="571500">
                <a:tc>
                  <a:txBody>
                    <a:bodyPr/>
                    <a:lstStyle/>
                    <a:p>
                      <a:pPr algn="ctr">
                        <a:lnSpc>
                          <a:spcPct val="120000"/>
                        </a:lnSpc>
                      </a:pPr>
                      <a:r>
                        <a:rPr lang="en-GB" sz="2400" dirty="0">
                          <a:latin typeface="+mn-lt"/>
                        </a:rPr>
                        <a:t>Nonsurgical causes</a:t>
                      </a:r>
                    </a:p>
                  </a:txBody>
                  <a:tcPr/>
                </a:tc>
                <a:tc>
                  <a:txBody>
                    <a:bodyPr/>
                    <a:lstStyle/>
                    <a:p>
                      <a:pPr algn="ctr">
                        <a:lnSpc>
                          <a:spcPct val="120000"/>
                        </a:lnSpc>
                      </a:pPr>
                      <a:r>
                        <a:rPr lang="en-GB" sz="2400" dirty="0">
                          <a:latin typeface="+mn-lt"/>
                        </a:rPr>
                        <a:t>Surgical causes</a:t>
                      </a:r>
                    </a:p>
                  </a:txBody>
                  <a:tcPr/>
                </a:tc>
                <a:extLst>
                  <a:ext uri="{0D108BD9-81ED-4DB2-BD59-A6C34878D82A}">
                    <a16:rowId xmlns="" xmlns:a16="http://schemas.microsoft.com/office/drawing/2014/main" val="10000"/>
                  </a:ext>
                </a:extLst>
              </a:tr>
              <a:tr h="2857500">
                <a:tc>
                  <a:txBody>
                    <a:bodyPr/>
                    <a:lstStyle/>
                    <a:p>
                      <a:pPr marL="0" lvl="2">
                        <a:lnSpc>
                          <a:spcPct val="120000"/>
                        </a:lnSpc>
                        <a:buFont typeface="Symbol" pitchFamily="18" charset="2"/>
                        <a:buNone/>
                      </a:pPr>
                      <a:r>
                        <a:rPr lang="en-US" sz="2400" dirty="0">
                          <a:latin typeface="+mn-lt"/>
                        </a:rPr>
                        <a:t>- Gastroenteritis</a:t>
                      </a:r>
                    </a:p>
                    <a:p>
                      <a:pPr marL="0" lvl="2">
                        <a:lnSpc>
                          <a:spcPct val="120000"/>
                        </a:lnSpc>
                        <a:buFont typeface="Symbol" pitchFamily="18" charset="2"/>
                        <a:buNone/>
                      </a:pPr>
                      <a:r>
                        <a:rPr lang="en-US" sz="2400" dirty="0">
                          <a:latin typeface="+mn-lt"/>
                        </a:rPr>
                        <a:t>- Familial Mediterranean fever</a:t>
                      </a:r>
                    </a:p>
                    <a:p>
                      <a:pPr marL="0" lvl="2">
                        <a:lnSpc>
                          <a:spcPct val="120000"/>
                        </a:lnSpc>
                        <a:buFont typeface="Symbol" pitchFamily="18" charset="2"/>
                        <a:buNone/>
                      </a:pPr>
                      <a:r>
                        <a:rPr lang="en-US" sz="2400" dirty="0">
                          <a:latin typeface="+mn-lt"/>
                        </a:rPr>
                        <a:t>- Metabolic disturbances (DKA,</a:t>
                      </a:r>
                      <a:r>
                        <a:rPr lang="en-US" sz="2400" baseline="0" dirty="0">
                          <a:latin typeface="+mn-lt"/>
                        </a:rPr>
                        <a:t> </a:t>
                      </a:r>
                      <a:r>
                        <a:rPr lang="en-US" sz="2400" dirty="0">
                          <a:latin typeface="+mn-lt"/>
                        </a:rPr>
                        <a:t>Renal failure , </a:t>
                      </a:r>
                      <a:r>
                        <a:rPr lang="en-US" sz="2400" dirty="0" err="1">
                          <a:latin typeface="+mn-lt"/>
                        </a:rPr>
                        <a:t>porphyria</a:t>
                      </a:r>
                      <a:r>
                        <a:rPr lang="en-US" sz="2400" dirty="0">
                          <a:latin typeface="+mn-lt"/>
                        </a:rPr>
                        <a:t>)</a:t>
                      </a:r>
                    </a:p>
                    <a:p>
                      <a:pPr marL="0" lvl="2">
                        <a:lnSpc>
                          <a:spcPct val="120000"/>
                        </a:lnSpc>
                        <a:buFont typeface="Arial" pitchFamily="34" charset="0"/>
                        <a:buNone/>
                      </a:pPr>
                      <a:r>
                        <a:rPr lang="en-US" sz="2400" dirty="0">
                          <a:latin typeface="+mn-lt"/>
                        </a:rPr>
                        <a:t>- Sickle Cell Crisis</a:t>
                      </a:r>
                    </a:p>
                    <a:p>
                      <a:pPr marL="0" lvl="2">
                        <a:lnSpc>
                          <a:spcPct val="120000"/>
                        </a:lnSpc>
                        <a:buFontTx/>
                        <a:buChar char="-"/>
                      </a:pPr>
                      <a:r>
                        <a:rPr lang="en-US" sz="2400" dirty="0">
                          <a:latin typeface="+mn-lt"/>
                        </a:rPr>
                        <a:t>Psychogenic illness </a:t>
                      </a:r>
                    </a:p>
                    <a:p>
                      <a:pPr marL="0" lvl="2">
                        <a:lnSpc>
                          <a:spcPct val="120000"/>
                        </a:lnSpc>
                        <a:buFontTx/>
                        <a:buChar char="-"/>
                      </a:pPr>
                      <a:r>
                        <a:rPr lang="en-US" sz="2400" dirty="0">
                          <a:latin typeface="+mn-lt"/>
                        </a:rPr>
                        <a:t> Acute Adrenal insufficiency</a:t>
                      </a:r>
                    </a:p>
                  </a:txBody>
                  <a:tcPr/>
                </a:tc>
                <a:tc>
                  <a:txBody>
                    <a:bodyPr/>
                    <a:lstStyle/>
                    <a:p>
                      <a:pPr marL="0" lvl="2">
                        <a:lnSpc>
                          <a:spcPct val="120000"/>
                        </a:lnSpc>
                        <a:buFont typeface="Symbol" pitchFamily="18" charset="2"/>
                        <a:buNone/>
                      </a:pPr>
                      <a:r>
                        <a:rPr lang="en-US" sz="2400" dirty="0">
                          <a:latin typeface="+mn-lt"/>
                        </a:rPr>
                        <a:t>- Intestinal Obstruction</a:t>
                      </a:r>
                    </a:p>
                    <a:p>
                      <a:pPr marL="0" lvl="2">
                        <a:lnSpc>
                          <a:spcPct val="120000"/>
                        </a:lnSpc>
                        <a:buFont typeface="Symbol" pitchFamily="18" charset="2"/>
                        <a:buNone/>
                      </a:pPr>
                      <a:r>
                        <a:rPr lang="en-US" sz="2400" dirty="0">
                          <a:latin typeface="+mn-lt"/>
                        </a:rPr>
                        <a:t>- Generalized peritonitis</a:t>
                      </a:r>
                    </a:p>
                    <a:p>
                      <a:pPr marL="0" lvl="2">
                        <a:lnSpc>
                          <a:spcPct val="120000"/>
                        </a:lnSpc>
                        <a:buFont typeface="Symbol" pitchFamily="18" charset="2"/>
                        <a:buNone/>
                      </a:pPr>
                      <a:r>
                        <a:rPr lang="en-US" sz="2400" dirty="0">
                          <a:latin typeface="+mn-lt"/>
                        </a:rPr>
                        <a:t>- Acute Pancreatitis</a:t>
                      </a:r>
                    </a:p>
                    <a:p>
                      <a:pPr marL="0" lvl="2">
                        <a:lnSpc>
                          <a:spcPct val="120000"/>
                        </a:lnSpc>
                        <a:buFont typeface="Symbol" pitchFamily="18" charset="2"/>
                        <a:buNone/>
                      </a:pPr>
                      <a:r>
                        <a:rPr lang="en-US" sz="2400" dirty="0">
                          <a:latin typeface="+mn-lt"/>
                        </a:rPr>
                        <a:t>- Mesenteric Thrombosis</a:t>
                      </a:r>
                    </a:p>
                    <a:p>
                      <a:pPr marL="0" lvl="2">
                        <a:lnSpc>
                          <a:spcPct val="120000"/>
                        </a:lnSpc>
                        <a:buFontTx/>
                        <a:buChar char="-"/>
                      </a:pPr>
                      <a:r>
                        <a:rPr lang="en-US" sz="2400" dirty="0">
                          <a:latin typeface="+mn-lt"/>
                        </a:rPr>
                        <a:t> Dissecting or Rupturing</a:t>
                      </a:r>
                      <a:r>
                        <a:rPr lang="en-US" sz="2400" baseline="0" dirty="0">
                          <a:latin typeface="+mn-lt"/>
                        </a:rPr>
                        <a:t> </a:t>
                      </a:r>
                      <a:r>
                        <a:rPr lang="en-US" sz="2400" dirty="0">
                          <a:latin typeface="+mn-lt"/>
                        </a:rPr>
                        <a:t>Aneurysm</a:t>
                      </a:r>
                    </a:p>
                  </a:txBody>
                  <a:tcPr/>
                </a:tc>
                <a:extLst>
                  <a:ext uri="{0D108BD9-81ED-4DB2-BD59-A6C34878D82A}">
                    <a16:rowId xmlns="" xmlns:a16="http://schemas.microsoft.com/office/drawing/2014/main" val="10001"/>
                  </a:ext>
                </a:extLst>
              </a:tr>
            </a:tbl>
          </a:graphicData>
        </a:graphic>
      </p:graphicFrame>
      <p:sp>
        <p:nvSpPr>
          <p:cNvPr id="2" name="Date Placeholder 1">
            <a:extLst>
              <a:ext uri="{FF2B5EF4-FFF2-40B4-BE49-F238E27FC236}">
                <a16:creationId xmlns="" xmlns:a16="http://schemas.microsoft.com/office/drawing/2014/main" id="{41458C64-6136-487F-8B00-A7227623AD23}"/>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0B09E1F6-7546-4AFD-BC8A-DF978E7FB4EE}"/>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3B69DF6F-D676-4D0F-9572-048D9884E140}"/>
              </a:ext>
            </a:extLst>
          </p:cNvPr>
          <p:cNvSpPr>
            <a:spLocks noGrp="1"/>
          </p:cNvSpPr>
          <p:nvPr>
            <p:ph type="sldNum" sz="quarter" idx="12"/>
          </p:nvPr>
        </p:nvSpPr>
        <p:spPr/>
        <p:txBody>
          <a:bodyPr/>
          <a:lstStyle/>
          <a:p>
            <a:fld id="{3D0A3EC9-E8BA-4062-809F-C0D16F9877FA}" type="slidenum">
              <a:rPr lang="en-US" smtClean="0"/>
              <a:pPr/>
              <a:t>52</a:t>
            </a:fld>
            <a:endParaRPr lang="en-US"/>
          </a:p>
        </p:txBody>
      </p:sp>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3992563"/>
          </a:xfrm>
        </p:spPr>
        <p:txBody>
          <a:bodyPr/>
          <a:lstStyle/>
          <a:p>
            <a:pPr algn="ctr">
              <a:lnSpc>
                <a:spcPct val="120000"/>
              </a:lnSpc>
              <a:buNone/>
            </a:pPr>
            <a:r>
              <a:rPr lang="en-GB" dirty="0"/>
              <a:t>The location of the pain can assist in narrowing the differential diagnosis; however, the chronological sequence of events in the patient’s history is often more important than the pain’s </a:t>
            </a:r>
            <a:r>
              <a:rPr lang="en-GB" dirty="0" smtClean="0"/>
              <a:t>location.</a:t>
            </a:r>
            <a:endParaRPr lang="en-GB" dirty="0"/>
          </a:p>
        </p:txBody>
      </p:sp>
      <p:sp>
        <p:nvSpPr>
          <p:cNvPr id="3" name="Title 2"/>
          <p:cNvSpPr>
            <a:spLocks noGrp="1"/>
          </p:cNvSpPr>
          <p:nvPr>
            <p:ph type="title"/>
          </p:nvPr>
        </p:nvSpPr>
        <p:spPr/>
        <p:txBody>
          <a:bodyPr/>
          <a:lstStyle/>
          <a:p>
            <a:r>
              <a:rPr lang="en-GB" dirty="0"/>
              <a:t>N.B.</a:t>
            </a:r>
          </a:p>
        </p:txBody>
      </p:sp>
      <p:sp>
        <p:nvSpPr>
          <p:cNvPr id="4" name="Date Placeholder 3">
            <a:extLst>
              <a:ext uri="{FF2B5EF4-FFF2-40B4-BE49-F238E27FC236}">
                <a16:creationId xmlns="" xmlns:a16="http://schemas.microsoft.com/office/drawing/2014/main" id="{FE38D2A3-4989-470E-8409-9ACB970381AC}"/>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4EAAE9D1-2443-4A33-B05A-5844A58947FA}"/>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84BFD6BD-04AB-44EB-A412-348F9FE3A17B}"/>
              </a:ext>
            </a:extLst>
          </p:cNvPr>
          <p:cNvSpPr>
            <a:spLocks noGrp="1"/>
          </p:cNvSpPr>
          <p:nvPr>
            <p:ph type="sldNum" sz="quarter" idx="12"/>
          </p:nvPr>
        </p:nvSpPr>
        <p:spPr/>
        <p:txBody>
          <a:bodyPr/>
          <a:lstStyle/>
          <a:p>
            <a:fld id="{3D0A3EC9-E8BA-4062-809F-C0D16F9877FA}" type="slidenum">
              <a:rPr lang="en-US" smtClean="0"/>
              <a:pPr/>
              <a:t>53</a:t>
            </a:fld>
            <a:endParaRPr lang="en-US"/>
          </a:p>
        </p:txBody>
      </p:sp>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274638"/>
            <a:ext cx="7258050" cy="1143000"/>
          </a:xfrm>
        </p:spPr>
        <p:txBody>
          <a:bodyPr/>
          <a:lstStyle/>
          <a:p>
            <a:pPr eaLnBrk="1" hangingPunct="1"/>
            <a:r>
              <a:rPr lang="en-GB" altLang="en-US" dirty="0"/>
              <a:t>Alarm features (Red flags)</a:t>
            </a:r>
          </a:p>
        </p:txBody>
      </p:sp>
      <p:sp>
        <p:nvSpPr>
          <p:cNvPr id="14339" name="Content Placeholder 2"/>
          <p:cNvSpPr>
            <a:spLocks noGrp="1"/>
          </p:cNvSpPr>
          <p:nvPr>
            <p:ph idx="1"/>
          </p:nvPr>
        </p:nvSpPr>
        <p:spPr>
          <a:xfrm>
            <a:off x="457200" y="1371600"/>
            <a:ext cx="8229600" cy="5181600"/>
          </a:xfrm>
        </p:spPr>
        <p:txBody>
          <a:bodyPr>
            <a:normAutofit fontScale="92500"/>
          </a:bodyPr>
          <a:lstStyle/>
          <a:p>
            <a:pPr marL="0" lvl="1" indent="0" algn="just">
              <a:buFont typeface="Arial" pitchFamily="34" charset="0"/>
              <a:buChar char="•"/>
            </a:pPr>
            <a:r>
              <a:rPr lang="en-GB" altLang="en-US" dirty="0"/>
              <a:t> Acute abdomen per se is alarming symptoms.</a:t>
            </a:r>
          </a:p>
          <a:p>
            <a:pPr marL="0" lvl="1" indent="0" algn="just">
              <a:buFont typeface="Arial" pitchFamily="34" charset="0"/>
              <a:buChar char="•"/>
            </a:pPr>
            <a:r>
              <a:rPr lang="en-GB" altLang="en-US" dirty="0"/>
              <a:t> Rapid onset Abdominal distension: intra-abdominal hemorrhage, intestinal obstruction, ileus.</a:t>
            </a:r>
          </a:p>
          <a:p>
            <a:pPr marL="0" lvl="1" indent="0" algn="just">
              <a:buFont typeface="Arial" pitchFamily="34" charset="0"/>
              <a:buChar char="•"/>
            </a:pPr>
            <a:r>
              <a:rPr lang="en-GB" altLang="en-US" dirty="0"/>
              <a:t> Unexplained hypotension: Due to hemorrhage or sepsis.</a:t>
            </a:r>
          </a:p>
          <a:p>
            <a:pPr marL="0" lvl="1" indent="0" algn="just" eaLnBrk="1" hangingPunct="1">
              <a:buFont typeface="Arial" pitchFamily="34" charset="0"/>
              <a:buChar char="•"/>
            </a:pPr>
            <a:r>
              <a:rPr lang="en-GB" altLang="en-US" dirty="0"/>
              <a:t> Generalized peritonitis: perforated viscus.</a:t>
            </a:r>
          </a:p>
          <a:p>
            <a:pPr marL="0" lvl="1" indent="0" algn="just" eaLnBrk="1" hangingPunct="1">
              <a:buFont typeface="Arial" pitchFamily="34" charset="0"/>
              <a:buChar char="•"/>
            </a:pPr>
            <a:r>
              <a:rPr lang="en-GB" altLang="en-US" dirty="0"/>
              <a:t> Weight loss.</a:t>
            </a:r>
          </a:p>
          <a:p>
            <a:pPr marL="0" lvl="1" indent="0" algn="just" eaLnBrk="1" hangingPunct="1">
              <a:buFont typeface="Arial" pitchFamily="34" charset="0"/>
              <a:buChar char="•"/>
            </a:pPr>
            <a:r>
              <a:rPr lang="en-GB" altLang="en-US" dirty="0"/>
              <a:t> GIT bleeding.</a:t>
            </a:r>
          </a:p>
          <a:p>
            <a:pPr marL="0" lvl="1" indent="0" algn="just" eaLnBrk="1" hangingPunct="1">
              <a:buFont typeface="Arial" pitchFamily="34" charset="0"/>
              <a:buChar char="•"/>
            </a:pPr>
            <a:r>
              <a:rPr lang="en-GB" altLang="en-US" dirty="0"/>
              <a:t> Anemia.</a:t>
            </a:r>
          </a:p>
          <a:p>
            <a:pPr marL="0" lvl="1" indent="0" algn="just" eaLnBrk="1" hangingPunct="1">
              <a:buFont typeface="Arial" pitchFamily="34" charset="0"/>
              <a:buChar char="•"/>
            </a:pPr>
            <a:r>
              <a:rPr lang="en-GB" altLang="en-US" dirty="0"/>
              <a:t> Fever.</a:t>
            </a:r>
          </a:p>
          <a:p>
            <a:pPr marL="0" lvl="1" indent="0" algn="just" eaLnBrk="1" hangingPunct="1">
              <a:buFont typeface="Arial" pitchFamily="34" charset="0"/>
              <a:buChar char="•"/>
            </a:pPr>
            <a:r>
              <a:rPr lang="en-GB" altLang="en-US" dirty="0"/>
              <a:t> Frequent nocturnal symptoms.</a:t>
            </a:r>
          </a:p>
          <a:p>
            <a:pPr marL="0" lvl="1" indent="0" algn="just" eaLnBrk="1" hangingPunct="1">
              <a:buFont typeface="Arial" pitchFamily="34" charset="0"/>
              <a:buChar char="•"/>
            </a:pPr>
            <a:r>
              <a:rPr lang="en-GB" altLang="en-US" dirty="0"/>
              <a:t> Vomiting.</a:t>
            </a:r>
          </a:p>
        </p:txBody>
      </p:sp>
      <p:sp>
        <p:nvSpPr>
          <p:cNvPr id="2" name="Date Placeholder 1">
            <a:extLst>
              <a:ext uri="{FF2B5EF4-FFF2-40B4-BE49-F238E27FC236}">
                <a16:creationId xmlns="" xmlns:a16="http://schemas.microsoft.com/office/drawing/2014/main" id="{05147778-C45F-4939-BDAD-2281D9BC4A7C}"/>
              </a:ext>
            </a:extLst>
          </p:cNvPr>
          <p:cNvSpPr>
            <a:spLocks noGrp="1"/>
          </p:cNvSpPr>
          <p:nvPr>
            <p:ph type="dt" sz="half" idx="10"/>
          </p:nvPr>
        </p:nvSpPr>
        <p:spPr>
          <a:xfrm>
            <a:off x="457200" y="6492875"/>
            <a:ext cx="2133600" cy="365125"/>
          </a:xfrm>
        </p:spPr>
        <p:txBody>
          <a:bodyPr/>
          <a:lstStyle/>
          <a:p>
            <a:r>
              <a:rPr lang="en-US" dirty="0"/>
              <a:t>6/3/2020</a:t>
            </a:r>
          </a:p>
        </p:txBody>
      </p:sp>
      <p:sp>
        <p:nvSpPr>
          <p:cNvPr id="3" name="Footer Placeholder 2">
            <a:extLst>
              <a:ext uri="{FF2B5EF4-FFF2-40B4-BE49-F238E27FC236}">
                <a16:creationId xmlns="" xmlns:a16="http://schemas.microsoft.com/office/drawing/2014/main" id="{D856B883-43EA-4BE4-995F-3376E347C558}"/>
              </a:ext>
            </a:extLst>
          </p:cNvPr>
          <p:cNvSpPr>
            <a:spLocks noGrp="1"/>
          </p:cNvSpPr>
          <p:nvPr>
            <p:ph type="ftr" sz="quarter" idx="11"/>
          </p:nvPr>
        </p:nvSpPr>
        <p:spPr>
          <a:xfrm>
            <a:off x="3124200" y="6492875"/>
            <a:ext cx="2895600" cy="365125"/>
          </a:xfrm>
        </p:spPr>
        <p:txBody>
          <a:bodyPr/>
          <a:lstStyle/>
          <a:p>
            <a:r>
              <a:rPr lang="en-US" dirty="0"/>
              <a:t>Internal Medicine Department</a:t>
            </a:r>
          </a:p>
        </p:txBody>
      </p:sp>
      <p:sp>
        <p:nvSpPr>
          <p:cNvPr id="4" name="Slide Number Placeholder 3">
            <a:extLst>
              <a:ext uri="{FF2B5EF4-FFF2-40B4-BE49-F238E27FC236}">
                <a16:creationId xmlns="" xmlns:a16="http://schemas.microsoft.com/office/drawing/2014/main" id="{133ABA1A-6A89-45A9-8530-2C303F4E6BCD}"/>
              </a:ext>
            </a:extLst>
          </p:cNvPr>
          <p:cNvSpPr>
            <a:spLocks noGrp="1"/>
          </p:cNvSpPr>
          <p:nvPr>
            <p:ph type="sldNum" sz="quarter" idx="12"/>
          </p:nvPr>
        </p:nvSpPr>
        <p:spPr>
          <a:xfrm>
            <a:off x="6553200" y="6492875"/>
            <a:ext cx="2133600" cy="365125"/>
          </a:xfrm>
        </p:spPr>
        <p:txBody>
          <a:bodyPr/>
          <a:lstStyle/>
          <a:p>
            <a:fld id="{3D0A3EC9-E8BA-4062-809F-C0D16F9877FA}" type="slidenum">
              <a:rPr lang="en-US" smtClean="0"/>
              <a:pPr/>
              <a:t>54</a:t>
            </a:fld>
            <a:endParaRPr lang="en-US" dirty="0"/>
          </a:p>
        </p:txBody>
      </p:sp>
    </p:spTree>
    <p:extLst>
      <p:ext uri="{BB962C8B-B14F-4D97-AF65-F5344CB8AC3E}">
        <p14:creationId xmlns:p14="http://schemas.microsoft.com/office/powerpoint/2010/main" val="22919797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fade">
                                      <p:cBhvr>
                                        <p:cTn id="7" dur="1000"/>
                                        <p:tgtEl>
                                          <p:spTgt spid="14339">
                                            <p:txEl>
                                              <p:pRg st="0" end="0"/>
                                            </p:txEl>
                                          </p:spTgt>
                                        </p:tgtEl>
                                      </p:cBhvr>
                                    </p:animEffect>
                                    <p:anim calcmode="lin" valueType="num">
                                      <p:cBhvr>
                                        <p:cTn id="8" dur="1000" fill="hold"/>
                                        <p:tgtEl>
                                          <p:spTgt spid="143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33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339">
                                            <p:txEl>
                                              <p:pRg st="1" end="1"/>
                                            </p:txEl>
                                          </p:spTgt>
                                        </p:tgtEl>
                                        <p:attrNameLst>
                                          <p:attrName>style.visibility</p:attrName>
                                        </p:attrNameLst>
                                      </p:cBhvr>
                                      <p:to>
                                        <p:strVal val="visible"/>
                                      </p:to>
                                    </p:set>
                                    <p:animEffect transition="in" filter="fade">
                                      <p:cBhvr>
                                        <p:cTn id="14" dur="1000"/>
                                        <p:tgtEl>
                                          <p:spTgt spid="14339">
                                            <p:txEl>
                                              <p:pRg st="1" end="1"/>
                                            </p:txEl>
                                          </p:spTgt>
                                        </p:tgtEl>
                                      </p:cBhvr>
                                    </p:animEffect>
                                    <p:anim calcmode="lin" valueType="num">
                                      <p:cBhvr>
                                        <p:cTn id="15" dur="1000" fill="hold"/>
                                        <p:tgtEl>
                                          <p:spTgt spid="1433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433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4339">
                                            <p:txEl>
                                              <p:pRg st="2" end="2"/>
                                            </p:txEl>
                                          </p:spTgt>
                                        </p:tgtEl>
                                        <p:attrNameLst>
                                          <p:attrName>style.visibility</p:attrName>
                                        </p:attrNameLst>
                                      </p:cBhvr>
                                      <p:to>
                                        <p:strVal val="visible"/>
                                      </p:to>
                                    </p:set>
                                    <p:animEffect transition="in" filter="fade">
                                      <p:cBhvr>
                                        <p:cTn id="21" dur="1000"/>
                                        <p:tgtEl>
                                          <p:spTgt spid="14339">
                                            <p:txEl>
                                              <p:pRg st="2" end="2"/>
                                            </p:txEl>
                                          </p:spTgt>
                                        </p:tgtEl>
                                      </p:cBhvr>
                                    </p:animEffect>
                                    <p:anim calcmode="lin" valueType="num">
                                      <p:cBhvr>
                                        <p:cTn id="22" dur="1000" fill="hold"/>
                                        <p:tgtEl>
                                          <p:spTgt spid="1433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1433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4339">
                                            <p:txEl>
                                              <p:pRg st="3" end="3"/>
                                            </p:txEl>
                                          </p:spTgt>
                                        </p:tgtEl>
                                        <p:attrNameLst>
                                          <p:attrName>style.visibility</p:attrName>
                                        </p:attrNameLst>
                                      </p:cBhvr>
                                      <p:to>
                                        <p:strVal val="visible"/>
                                      </p:to>
                                    </p:set>
                                    <p:animEffect transition="in" filter="fade">
                                      <p:cBhvr>
                                        <p:cTn id="28" dur="1000"/>
                                        <p:tgtEl>
                                          <p:spTgt spid="14339">
                                            <p:txEl>
                                              <p:pRg st="3" end="3"/>
                                            </p:txEl>
                                          </p:spTgt>
                                        </p:tgtEl>
                                      </p:cBhvr>
                                    </p:animEffect>
                                    <p:anim calcmode="lin" valueType="num">
                                      <p:cBhvr>
                                        <p:cTn id="29" dur="1000" fill="hold"/>
                                        <p:tgtEl>
                                          <p:spTgt spid="1433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1433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4339">
                                            <p:txEl>
                                              <p:pRg st="4" end="4"/>
                                            </p:txEl>
                                          </p:spTgt>
                                        </p:tgtEl>
                                        <p:attrNameLst>
                                          <p:attrName>style.visibility</p:attrName>
                                        </p:attrNameLst>
                                      </p:cBhvr>
                                      <p:to>
                                        <p:strVal val="visible"/>
                                      </p:to>
                                    </p:set>
                                    <p:animEffect transition="in" filter="fade">
                                      <p:cBhvr>
                                        <p:cTn id="35" dur="1000"/>
                                        <p:tgtEl>
                                          <p:spTgt spid="14339">
                                            <p:txEl>
                                              <p:pRg st="4" end="4"/>
                                            </p:txEl>
                                          </p:spTgt>
                                        </p:tgtEl>
                                      </p:cBhvr>
                                    </p:animEffect>
                                    <p:anim calcmode="lin" valueType="num">
                                      <p:cBhvr>
                                        <p:cTn id="36" dur="1000" fill="hold"/>
                                        <p:tgtEl>
                                          <p:spTgt spid="1433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1433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4339">
                                            <p:txEl>
                                              <p:pRg st="5" end="5"/>
                                            </p:txEl>
                                          </p:spTgt>
                                        </p:tgtEl>
                                        <p:attrNameLst>
                                          <p:attrName>style.visibility</p:attrName>
                                        </p:attrNameLst>
                                      </p:cBhvr>
                                      <p:to>
                                        <p:strVal val="visible"/>
                                      </p:to>
                                    </p:set>
                                    <p:animEffect transition="in" filter="fade">
                                      <p:cBhvr>
                                        <p:cTn id="42" dur="1000"/>
                                        <p:tgtEl>
                                          <p:spTgt spid="14339">
                                            <p:txEl>
                                              <p:pRg st="5" end="5"/>
                                            </p:txEl>
                                          </p:spTgt>
                                        </p:tgtEl>
                                      </p:cBhvr>
                                    </p:animEffect>
                                    <p:anim calcmode="lin" valueType="num">
                                      <p:cBhvr>
                                        <p:cTn id="43" dur="1000" fill="hold"/>
                                        <p:tgtEl>
                                          <p:spTgt spid="1433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143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4339">
                                            <p:txEl>
                                              <p:pRg st="6" end="6"/>
                                            </p:txEl>
                                          </p:spTgt>
                                        </p:tgtEl>
                                        <p:attrNameLst>
                                          <p:attrName>style.visibility</p:attrName>
                                        </p:attrNameLst>
                                      </p:cBhvr>
                                      <p:to>
                                        <p:strVal val="visible"/>
                                      </p:to>
                                    </p:set>
                                    <p:animEffect transition="in" filter="fade">
                                      <p:cBhvr>
                                        <p:cTn id="49" dur="1000"/>
                                        <p:tgtEl>
                                          <p:spTgt spid="14339">
                                            <p:txEl>
                                              <p:pRg st="6" end="6"/>
                                            </p:txEl>
                                          </p:spTgt>
                                        </p:tgtEl>
                                      </p:cBhvr>
                                    </p:animEffect>
                                    <p:anim calcmode="lin" valueType="num">
                                      <p:cBhvr>
                                        <p:cTn id="50" dur="1000" fill="hold"/>
                                        <p:tgtEl>
                                          <p:spTgt spid="14339">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14339">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4339">
                                            <p:txEl>
                                              <p:pRg st="7" end="7"/>
                                            </p:txEl>
                                          </p:spTgt>
                                        </p:tgtEl>
                                        <p:attrNameLst>
                                          <p:attrName>style.visibility</p:attrName>
                                        </p:attrNameLst>
                                      </p:cBhvr>
                                      <p:to>
                                        <p:strVal val="visible"/>
                                      </p:to>
                                    </p:set>
                                    <p:animEffect transition="in" filter="fade">
                                      <p:cBhvr>
                                        <p:cTn id="56" dur="1000"/>
                                        <p:tgtEl>
                                          <p:spTgt spid="14339">
                                            <p:txEl>
                                              <p:pRg st="7" end="7"/>
                                            </p:txEl>
                                          </p:spTgt>
                                        </p:tgtEl>
                                      </p:cBhvr>
                                    </p:animEffect>
                                    <p:anim calcmode="lin" valueType="num">
                                      <p:cBhvr>
                                        <p:cTn id="57" dur="1000" fill="hold"/>
                                        <p:tgtEl>
                                          <p:spTgt spid="14339">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1433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14339">
                                            <p:txEl>
                                              <p:pRg st="8" end="8"/>
                                            </p:txEl>
                                          </p:spTgt>
                                        </p:tgtEl>
                                        <p:attrNameLst>
                                          <p:attrName>style.visibility</p:attrName>
                                        </p:attrNameLst>
                                      </p:cBhvr>
                                      <p:to>
                                        <p:strVal val="visible"/>
                                      </p:to>
                                    </p:set>
                                    <p:animEffect transition="in" filter="fade">
                                      <p:cBhvr>
                                        <p:cTn id="63" dur="1000"/>
                                        <p:tgtEl>
                                          <p:spTgt spid="14339">
                                            <p:txEl>
                                              <p:pRg st="8" end="8"/>
                                            </p:txEl>
                                          </p:spTgt>
                                        </p:tgtEl>
                                      </p:cBhvr>
                                    </p:animEffect>
                                    <p:anim calcmode="lin" valueType="num">
                                      <p:cBhvr>
                                        <p:cTn id="64" dur="1000" fill="hold"/>
                                        <p:tgtEl>
                                          <p:spTgt spid="14339">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14339">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4339">
                                            <p:txEl>
                                              <p:pRg st="9" end="9"/>
                                            </p:txEl>
                                          </p:spTgt>
                                        </p:tgtEl>
                                        <p:attrNameLst>
                                          <p:attrName>style.visibility</p:attrName>
                                        </p:attrNameLst>
                                      </p:cBhvr>
                                      <p:to>
                                        <p:strVal val="visible"/>
                                      </p:to>
                                    </p:set>
                                    <p:animEffect transition="in" filter="fade">
                                      <p:cBhvr>
                                        <p:cTn id="70" dur="1000"/>
                                        <p:tgtEl>
                                          <p:spTgt spid="14339">
                                            <p:txEl>
                                              <p:pRg st="9" end="9"/>
                                            </p:txEl>
                                          </p:spTgt>
                                        </p:tgtEl>
                                      </p:cBhvr>
                                    </p:animEffect>
                                    <p:anim calcmode="lin" valueType="num">
                                      <p:cBhvr>
                                        <p:cTn id="71" dur="1000" fill="hold"/>
                                        <p:tgtEl>
                                          <p:spTgt spid="14339">
                                            <p:txEl>
                                              <p:pRg st="9" end="9"/>
                                            </p:txEl>
                                          </p:spTgt>
                                        </p:tgtEl>
                                        <p:attrNameLst>
                                          <p:attrName>ppt_x</p:attrName>
                                        </p:attrNameLst>
                                      </p:cBhvr>
                                      <p:tavLst>
                                        <p:tav tm="0">
                                          <p:val>
                                            <p:strVal val="#ppt_x"/>
                                          </p:val>
                                        </p:tav>
                                        <p:tav tm="100000">
                                          <p:val>
                                            <p:strVal val="#ppt_x"/>
                                          </p:val>
                                        </p:tav>
                                      </p:tavLst>
                                    </p:anim>
                                    <p:anim calcmode="lin" valueType="num">
                                      <p:cBhvr>
                                        <p:cTn id="72" dur="1000" fill="hold"/>
                                        <p:tgtEl>
                                          <p:spTgt spid="143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600200"/>
            <a:ext cx="8229600" cy="4800600"/>
          </a:xfrm>
        </p:spPr>
        <p:txBody>
          <a:bodyPr>
            <a:normAutofit lnSpcReduction="10000"/>
          </a:bodyPr>
          <a:lstStyle/>
          <a:p>
            <a:pPr algn="just">
              <a:buFontTx/>
              <a:buNone/>
            </a:pPr>
            <a:r>
              <a:rPr lang="en-US" b="1" u="sng" dirty="0">
                <a:solidFill>
                  <a:srgbClr val="FF0000"/>
                </a:solidFill>
              </a:rPr>
              <a:t>Laboratory </a:t>
            </a:r>
            <a:r>
              <a:rPr lang="en-US" b="1" u="sng" dirty="0" smtClean="0">
                <a:solidFill>
                  <a:srgbClr val="FF0000"/>
                </a:solidFill>
              </a:rPr>
              <a:t>tests:</a:t>
            </a:r>
            <a:endParaRPr lang="en-US" b="1" u="sng" dirty="0">
              <a:solidFill>
                <a:srgbClr val="FF0000"/>
              </a:solidFill>
            </a:endParaRPr>
          </a:p>
          <a:p>
            <a:pPr algn="just"/>
            <a:r>
              <a:rPr lang="en-US" dirty="0"/>
              <a:t>CBC: Leukocytosis </a:t>
            </a:r>
            <a:r>
              <a:rPr lang="en-US" dirty="0" smtClean="0"/>
              <a:t>- Anemia.</a:t>
            </a:r>
            <a:endParaRPr lang="en-US" dirty="0"/>
          </a:p>
          <a:p>
            <a:pPr algn="just"/>
            <a:r>
              <a:rPr lang="en-US" dirty="0"/>
              <a:t>Liver enzymes &amp; function tests: ALT, AST, </a:t>
            </a:r>
            <a:r>
              <a:rPr lang="en-US" dirty="0" err="1"/>
              <a:t>Alk.P</a:t>
            </a:r>
            <a:r>
              <a:rPr lang="en-US" dirty="0"/>
              <a:t>., GGT, </a:t>
            </a:r>
            <a:r>
              <a:rPr lang="en-US" dirty="0" err="1"/>
              <a:t>T.Bil</a:t>
            </a:r>
            <a:r>
              <a:rPr lang="en-US" dirty="0"/>
              <a:t>, Direct </a:t>
            </a:r>
            <a:r>
              <a:rPr lang="en-US" dirty="0" err="1"/>
              <a:t>Bil</a:t>
            </a:r>
            <a:r>
              <a:rPr lang="en-US" dirty="0"/>
              <a:t>.</a:t>
            </a:r>
          </a:p>
          <a:p>
            <a:pPr marL="342900" lvl="1" indent="-342900" algn="just">
              <a:buFont typeface="Arial" pitchFamily="34" charset="0"/>
              <a:buChar char="•"/>
            </a:pPr>
            <a:r>
              <a:rPr lang="en-US" dirty="0"/>
              <a:t>RBS - Acetone in </a:t>
            </a:r>
            <a:r>
              <a:rPr lang="en-US" dirty="0" smtClean="0"/>
              <a:t>urine.</a:t>
            </a:r>
            <a:endParaRPr lang="en-US" dirty="0"/>
          </a:p>
          <a:p>
            <a:pPr marL="342900" lvl="1" indent="-342900" algn="just">
              <a:buFont typeface="Arial" pitchFamily="34" charset="0"/>
              <a:buChar char="•"/>
            </a:pPr>
            <a:r>
              <a:rPr lang="en-US" dirty="0"/>
              <a:t>Creatinine, BUN, NA, K, </a:t>
            </a:r>
            <a:r>
              <a:rPr lang="en-US" dirty="0" smtClean="0"/>
              <a:t>ABG.</a:t>
            </a:r>
            <a:endParaRPr lang="en-US" dirty="0"/>
          </a:p>
          <a:p>
            <a:pPr marL="342900" lvl="1" indent="-342900" algn="just">
              <a:buFont typeface="Arial" pitchFamily="34" charset="0"/>
              <a:buChar char="•"/>
            </a:pPr>
            <a:r>
              <a:rPr lang="en-US" dirty="0"/>
              <a:t>Serum amylase &amp; </a:t>
            </a:r>
            <a:r>
              <a:rPr lang="en-US" dirty="0" smtClean="0"/>
              <a:t>lipase.</a:t>
            </a:r>
            <a:endParaRPr lang="en-US" dirty="0"/>
          </a:p>
          <a:p>
            <a:pPr marL="342900" lvl="1" indent="-342900" algn="just">
              <a:buFont typeface="Arial" pitchFamily="34" charset="0"/>
              <a:buChar char="•"/>
            </a:pPr>
            <a:r>
              <a:rPr lang="en-US" dirty="0"/>
              <a:t>Cardiac </a:t>
            </a:r>
            <a:r>
              <a:rPr lang="en-US" dirty="0" smtClean="0"/>
              <a:t>enzymes.</a:t>
            </a:r>
            <a:endParaRPr lang="en-US" dirty="0"/>
          </a:p>
          <a:p>
            <a:pPr marL="342900" lvl="1" indent="-342900" algn="just">
              <a:buFont typeface="Arial" pitchFamily="34" charset="0"/>
              <a:buChar char="•"/>
            </a:pPr>
            <a:r>
              <a:rPr lang="en-US" dirty="0"/>
              <a:t>Complete urine </a:t>
            </a:r>
            <a:r>
              <a:rPr lang="en-US" dirty="0" smtClean="0"/>
              <a:t>analysis.</a:t>
            </a:r>
            <a:endParaRPr lang="en-US" dirty="0"/>
          </a:p>
          <a:p>
            <a:pPr marL="342900" lvl="1" indent="-342900" algn="just">
              <a:buFont typeface="Arial" pitchFamily="34" charset="0"/>
              <a:buChar char="•"/>
            </a:pPr>
            <a:r>
              <a:rPr lang="en-US" dirty="0"/>
              <a:t>Pregnancy test: female in childbearing </a:t>
            </a:r>
            <a:r>
              <a:rPr lang="en-US" dirty="0" smtClean="0"/>
              <a:t>period.</a:t>
            </a:r>
            <a:endParaRPr lang="en-US" dirty="0"/>
          </a:p>
        </p:txBody>
      </p:sp>
      <p:sp>
        <p:nvSpPr>
          <p:cNvPr id="3" name="Title 2"/>
          <p:cNvSpPr>
            <a:spLocks noGrp="1"/>
          </p:cNvSpPr>
          <p:nvPr>
            <p:ph type="title"/>
          </p:nvPr>
        </p:nvSpPr>
        <p:spPr/>
        <p:txBody>
          <a:bodyPr/>
          <a:lstStyle/>
          <a:p>
            <a:r>
              <a:rPr lang="en-US" dirty="0"/>
              <a:t>Investigations</a:t>
            </a:r>
            <a:endParaRPr lang="ar-EG" dirty="0"/>
          </a:p>
        </p:txBody>
      </p:sp>
      <p:sp>
        <p:nvSpPr>
          <p:cNvPr id="4" name="Date Placeholder 3">
            <a:extLst>
              <a:ext uri="{FF2B5EF4-FFF2-40B4-BE49-F238E27FC236}">
                <a16:creationId xmlns="" xmlns:a16="http://schemas.microsoft.com/office/drawing/2014/main" id="{77BADB40-D541-423C-B6CC-A0507EF6F1AF}"/>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B851389E-BBC9-4CB5-9991-D5369E4DF614}"/>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D7ACA196-FDAD-4363-9349-40D903E2059D}"/>
              </a:ext>
            </a:extLst>
          </p:cNvPr>
          <p:cNvSpPr>
            <a:spLocks noGrp="1"/>
          </p:cNvSpPr>
          <p:nvPr>
            <p:ph type="sldNum" sz="quarter" idx="12"/>
          </p:nvPr>
        </p:nvSpPr>
        <p:spPr/>
        <p:txBody>
          <a:bodyPr/>
          <a:lstStyle/>
          <a:p>
            <a:fld id="{3D0A3EC9-E8BA-4062-809F-C0D16F9877FA}" type="slidenum">
              <a:rPr lang="en-US" smtClean="0"/>
              <a:pPr/>
              <a:t>55</a:t>
            </a:fld>
            <a:endParaRPr lang="en-US"/>
          </a:p>
        </p:txBody>
      </p:sp>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371600"/>
            <a:ext cx="8532000" cy="5410200"/>
          </a:xfrm>
        </p:spPr>
        <p:txBody>
          <a:bodyPr>
            <a:normAutofit/>
          </a:bodyPr>
          <a:lstStyle/>
          <a:p>
            <a:pPr algn="just"/>
            <a:r>
              <a:rPr lang="en-US" b="1" u="sng" dirty="0">
                <a:solidFill>
                  <a:srgbClr val="FF0000"/>
                </a:solidFill>
              </a:rPr>
              <a:t>Imaging :</a:t>
            </a:r>
          </a:p>
          <a:p>
            <a:pPr algn="just"/>
            <a:r>
              <a:rPr lang="en-US" dirty="0"/>
              <a:t>Plain X-rays: Erect &amp; left lateral decubitus </a:t>
            </a:r>
            <a:r>
              <a:rPr lang="en-US" dirty="0" smtClean="0"/>
              <a:t>for suspected </a:t>
            </a:r>
            <a:r>
              <a:rPr lang="en-US" dirty="0"/>
              <a:t>perforated </a:t>
            </a:r>
            <a:r>
              <a:rPr lang="en-US" dirty="0" smtClean="0"/>
              <a:t>viscus.</a:t>
            </a:r>
            <a:endParaRPr lang="en-US" dirty="0"/>
          </a:p>
          <a:p>
            <a:pPr algn="just"/>
            <a:r>
              <a:rPr lang="en-US" dirty="0"/>
              <a:t>Ultrasound: </a:t>
            </a:r>
            <a:r>
              <a:rPr lang="en-GB" dirty="0"/>
              <a:t>cholecystitis or appendicitis, extrahepatic biliary obstruction, obstructive uropathy &amp; </a:t>
            </a:r>
            <a:r>
              <a:rPr lang="en-GB" dirty="0" smtClean="0"/>
              <a:t>nephrolithiasis.</a:t>
            </a:r>
            <a:endParaRPr lang="en-US" dirty="0"/>
          </a:p>
          <a:p>
            <a:pPr algn="just"/>
            <a:r>
              <a:rPr lang="en-US" dirty="0"/>
              <a:t>CT scanning: confirm diagnosis - pancreatitis - </a:t>
            </a:r>
            <a:r>
              <a:rPr lang="en-GB" dirty="0"/>
              <a:t>allow prompt diagnosis of unsuspected abdominal diseases</a:t>
            </a:r>
            <a:endParaRPr lang="en-US" dirty="0"/>
          </a:p>
          <a:p>
            <a:pPr algn="just"/>
            <a:r>
              <a:rPr lang="en-US" dirty="0"/>
              <a:t>Contrast studies - barium (upper and lower GI series</a:t>
            </a:r>
            <a:r>
              <a:rPr lang="en-US" dirty="0" smtClean="0"/>
              <a:t>).</a:t>
            </a:r>
            <a:endParaRPr lang="en-US" dirty="0"/>
          </a:p>
          <a:p>
            <a:pPr algn="just"/>
            <a:r>
              <a:rPr lang="en-US" b="1" u="sng" dirty="0">
                <a:solidFill>
                  <a:srgbClr val="FF0000"/>
                </a:solidFill>
              </a:rPr>
              <a:t>Endoscopy:</a:t>
            </a:r>
            <a:r>
              <a:rPr lang="en-US" dirty="0"/>
              <a:t> UGI endoscopy - Sigmoidoscopy </a:t>
            </a:r>
            <a:r>
              <a:rPr lang="en-US" dirty="0" smtClean="0"/>
              <a:t>– colonoscopy.</a:t>
            </a:r>
            <a:endParaRPr lang="en-US" dirty="0"/>
          </a:p>
          <a:p>
            <a:pPr algn="just">
              <a:buNone/>
            </a:pPr>
            <a:endParaRPr lang="ar-EG" b="1" u="sng" dirty="0">
              <a:solidFill>
                <a:srgbClr val="FF0000"/>
              </a:solidFill>
            </a:endParaRPr>
          </a:p>
        </p:txBody>
      </p:sp>
      <p:sp>
        <p:nvSpPr>
          <p:cNvPr id="3" name="Title 2"/>
          <p:cNvSpPr>
            <a:spLocks noGrp="1"/>
          </p:cNvSpPr>
          <p:nvPr>
            <p:ph type="title"/>
          </p:nvPr>
        </p:nvSpPr>
        <p:spPr/>
        <p:txBody>
          <a:bodyPr/>
          <a:lstStyle/>
          <a:p>
            <a:r>
              <a:rPr lang="en-US" dirty="0"/>
              <a:t>Investigations (cont.)</a:t>
            </a:r>
            <a:endParaRPr lang="ar-EG" dirty="0"/>
          </a:p>
        </p:txBody>
      </p:sp>
      <p:sp>
        <p:nvSpPr>
          <p:cNvPr id="4" name="Date Placeholder 3">
            <a:extLst>
              <a:ext uri="{FF2B5EF4-FFF2-40B4-BE49-F238E27FC236}">
                <a16:creationId xmlns="" xmlns:a16="http://schemas.microsoft.com/office/drawing/2014/main" id="{43445CA6-02FC-4AC3-8D70-DA2D64ADC807}"/>
              </a:ext>
            </a:extLst>
          </p:cNvPr>
          <p:cNvSpPr>
            <a:spLocks noGrp="1"/>
          </p:cNvSpPr>
          <p:nvPr>
            <p:ph type="dt" sz="half" idx="10"/>
          </p:nvPr>
        </p:nvSpPr>
        <p:spPr>
          <a:xfrm>
            <a:off x="457200" y="6492875"/>
            <a:ext cx="2133600" cy="365125"/>
          </a:xfrm>
        </p:spPr>
        <p:txBody>
          <a:bodyPr/>
          <a:lstStyle/>
          <a:p>
            <a:r>
              <a:rPr lang="en-US" dirty="0"/>
              <a:t>6/3/2020</a:t>
            </a:r>
          </a:p>
        </p:txBody>
      </p:sp>
      <p:sp>
        <p:nvSpPr>
          <p:cNvPr id="5" name="Footer Placeholder 4">
            <a:extLst>
              <a:ext uri="{FF2B5EF4-FFF2-40B4-BE49-F238E27FC236}">
                <a16:creationId xmlns="" xmlns:a16="http://schemas.microsoft.com/office/drawing/2014/main" id="{FDF9F666-3645-4FF5-9F34-E2C9FDAB62D9}"/>
              </a:ext>
            </a:extLst>
          </p:cNvPr>
          <p:cNvSpPr>
            <a:spLocks noGrp="1"/>
          </p:cNvSpPr>
          <p:nvPr>
            <p:ph type="ftr" sz="quarter" idx="11"/>
          </p:nvPr>
        </p:nvSpPr>
        <p:spPr>
          <a:xfrm>
            <a:off x="3124200" y="6477000"/>
            <a:ext cx="2895600" cy="365125"/>
          </a:xfrm>
        </p:spPr>
        <p:txBody>
          <a:bodyPr/>
          <a:lstStyle/>
          <a:p>
            <a:r>
              <a:rPr lang="en-US" dirty="0"/>
              <a:t>Internal Medicine Department</a:t>
            </a:r>
          </a:p>
        </p:txBody>
      </p:sp>
      <p:sp>
        <p:nvSpPr>
          <p:cNvPr id="6" name="Slide Number Placeholder 5">
            <a:extLst>
              <a:ext uri="{FF2B5EF4-FFF2-40B4-BE49-F238E27FC236}">
                <a16:creationId xmlns="" xmlns:a16="http://schemas.microsoft.com/office/drawing/2014/main" id="{5E50A7BD-428E-4B6C-8EF9-DF0599651A4C}"/>
              </a:ext>
            </a:extLst>
          </p:cNvPr>
          <p:cNvSpPr>
            <a:spLocks noGrp="1"/>
          </p:cNvSpPr>
          <p:nvPr>
            <p:ph type="sldNum" sz="quarter" idx="12"/>
          </p:nvPr>
        </p:nvSpPr>
        <p:spPr>
          <a:xfrm>
            <a:off x="6553200" y="6492875"/>
            <a:ext cx="2133600" cy="365125"/>
          </a:xfrm>
        </p:spPr>
        <p:txBody>
          <a:bodyPr/>
          <a:lstStyle/>
          <a:p>
            <a:fld id="{3D0A3EC9-E8BA-4062-809F-C0D16F9877FA}" type="slidenum">
              <a:rPr lang="en-US" smtClean="0"/>
              <a:pPr/>
              <a:t>56</a:t>
            </a:fld>
            <a:endParaRPr lang="en-US" dirty="0"/>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1000"/>
                                        <p:tgtEl>
                                          <p:spTgt spid="2">
                                            <p:txEl>
                                              <p:pRg st="4" end="4"/>
                                            </p:txEl>
                                          </p:spTgt>
                                        </p:tgtEl>
                                      </p:cBhvr>
                                    </p:animEffect>
                                    <p:anim calcmode="lin" valueType="num">
                                      <p:cBhvr>
                                        <p:cTn id="2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133600"/>
            <a:ext cx="8229600" cy="3992563"/>
          </a:xfrm>
        </p:spPr>
        <p:txBody>
          <a:bodyPr/>
          <a:lstStyle/>
          <a:p>
            <a:pPr algn="ctr">
              <a:lnSpc>
                <a:spcPct val="120000"/>
              </a:lnSpc>
              <a:buNone/>
            </a:pPr>
            <a:r>
              <a:rPr lang="en-GB" dirty="0"/>
              <a:t>In case of acute abdomen, early surgical consultation should be obtained, even in doubtful cases, rather than awaiting confirmation of the diagnosis via laboratory or radiologic studies.</a:t>
            </a:r>
          </a:p>
        </p:txBody>
      </p:sp>
      <p:sp>
        <p:nvSpPr>
          <p:cNvPr id="3" name="Title 2"/>
          <p:cNvSpPr>
            <a:spLocks noGrp="1"/>
          </p:cNvSpPr>
          <p:nvPr>
            <p:ph type="title"/>
          </p:nvPr>
        </p:nvSpPr>
        <p:spPr/>
        <p:txBody>
          <a:bodyPr/>
          <a:lstStyle/>
          <a:p>
            <a:r>
              <a:rPr lang="en-GB" dirty="0"/>
              <a:t>N.B.</a:t>
            </a:r>
          </a:p>
        </p:txBody>
      </p:sp>
      <p:sp>
        <p:nvSpPr>
          <p:cNvPr id="4" name="Date Placeholder 3">
            <a:extLst>
              <a:ext uri="{FF2B5EF4-FFF2-40B4-BE49-F238E27FC236}">
                <a16:creationId xmlns="" xmlns:a16="http://schemas.microsoft.com/office/drawing/2014/main" id="{0EBD35C8-8FC7-438C-82F5-1E78DF2F4F15}"/>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82F0D880-19F2-46CC-9EFC-49AB6FF2278C}"/>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9637A51E-E4E2-44E8-A2D3-614358B63E04}"/>
              </a:ext>
            </a:extLst>
          </p:cNvPr>
          <p:cNvSpPr>
            <a:spLocks noGrp="1"/>
          </p:cNvSpPr>
          <p:nvPr>
            <p:ph type="sldNum" sz="quarter" idx="12"/>
          </p:nvPr>
        </p:nvSpPr>
        <p:spPr/>
        <p:txBody>
          <a:bodyPr/>
          <a:lstStyle/>
          <a:p>
            <a:fld id="{3D0A3EC9-E8BA-4062-809F-C0D16F9877FA}" type="slidenum">
              <a:rPr lang="en-US" smtClean="0"/>
              <a:pPr/>
              <a:t>57</a:t>
            </a:fld>
            <a:endParaRPr lang="en-US"/>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nvPr>
        </p:nvGraphicFramePr>
        <p:xfrm>
          <a:off x="457200" y="1600200"/>
          <a:ext cx="8229600" cy="4773991"/>
        </p:xfrm>
        <a:graphic>
          <a:graphicData uri="http://schemas.openxmlformats.org/drawingml/2006/table">
            <a:tbl>
              <a:tblPr rtl="1" firstRow="1" bandRow="1">
                <a:tableStyleId>{00A15C55-8517-42AA-B614-E9B94910E393}</a:tableStyleId>
              </a:tblPr>
              <a:tblGrid>
                <a:gridCol w="2563836">
                  <a:extLst>
                    <a:ext uri="{9D8B030D-6E8A-4147-A177-3AD203B41FA5}">
                      <a16:colId xmlns="" xmlns:a16="http://schemas.microsoft.com/office/drawing/2014/main" val="20000"/>
                    </a:ext>
                  </a:extLst>
                </a:gridCol>
                <a:gridCol w="3101928">
                  <a:extLst>
                    <a:ext uri="{9D8B030D-6E8A-4147-A177-3AD203B41FA5}">
                      <a16:colId xmlns="" xmlns:a16="http://schemas.microsoft.com/office/drawing/2014/main" val="20001"/>
                    </a:ext>
                  </a:extLst>
                </a:gridCol>
                <a:gridCol w="2563836">
                  <a:extLst>
                    <a:ext uri="{9D8B030D-6E8A-4147-A177-3AD203B41FA5}">
                      <a16:colId xmlns="" xmlns:a16="http://schemas.microsoft.com/office/drawing/2014/main" val="20002"/>
                    </a:ext>
                  </a:extLst>
                </a:gridCol>
              </a:tblGrid>
              <a:tr h="489166">
                <a:tc>
                  <a:txBody>
                    <a:bodyPr/>
                    <a:lstStyle/>
                    <a:p>
                      <a:pPr algn="ctr" rtl="0"/>
                      <a:r>
                        <a:rPr lang="en-US" sz="2400" u="none" dirty="0"/>
                        <a:t>FUNCTIONAL</a:t>
                      </a:r>
                      <a:endParaRPr lang="ar-EG" sz="2400" u="none" dirty="0"/>
                    </a:p>
                  </a:txBody>
                  <a:tcPr/>
                </a:tc>
                <a:tc>
                  <a:txBody>
                    <a:bodyPr/>
                    <a:lstStyle/>
                    <a:p>
                      <a:pPr algn="ctr" rtl="0"/>
                      <a:r>
                        <a:rPr lang="en-US" sz="2400" u="none" dirty="0"/>
                        <a:t>ORGANIC</a:t>
                      </a:r>
                      <a:endParaRPr lang="ar-EG" sz="2400" u="none" dirty="0"/>
                    </a:p>
                  </a:txBody>
                  <a:tcPr/>
                </a:tc>
                <a:tc>
                  <a:txBody>
                    <a:bodyPr/>
                    <a:lstStyle/>
                    <a:p>
                      <a:pPr algn="ctr" rtl="0"/>
                      <a:r>
                        <a:rPr lang="en-US" sz="2400" u="none" dirty="0"/>
                        <a:t>HISTORY</a:t>
                      </a:r>
                      <a:endParaRPr lang="ar-EG" sz="2400" u="none" dirty="0"/>
                    </a:p>
                  </a:txBody>
                  <a:tcPr/>
                </a:tc>
                <a:extLst>
                  <a:ext uri="{0D108BD9-81ED-4DB2-BD59-A6C34878D82A}">
                    <a16:rowId xmlns="" xmlns:a16="http://schemas.microsoft.com/office/drawing/2014/main" val="10000"/>
                  </a:ext>
                </a:extLst>
              </a:tr>
              <a:tr h="730034">
                <a:tc>
                  <a:txBody>
                    <a:bodyPr/>
                    <a:lstStyle/>
                    <a:p>
                      <a:pPr algn="l" rtl="0"/>
                      <a:r>
                        <a:rPr lang="en-US" sz="2400" dirty="0"/>
                        <a:t>Less likely to change</a:t>
                      </a:r>
                      <a:endParaRPr lang="ar-EG" sz="2400" dirty="0"/>
                    </a:p>
                  </a:txBody>
                  <a:tcPr/>
                </a:tc>
                <a:tc>
                  <a:txBody>
                    <a:bodyPr/>
                    <a:lstStyle/>
                    <a:p>
                      <a:pPr algn="l" rtl="0"/>
                      <a:r>
                        <a:rPr lang="en-US" sz="2400" dirty="0"/>
                        <a:t>Acute, persistent pain</a:t>
                      </a:r>
                      <a:r>
                        <a:rPr lang="en-US" sz="2400" baseline="0" dirty="0"/>
                        <a:t> </a:t>
                      </a:r>
                      <a:r>
                        <a:rPr lang="en-US" sz="2400" dirty="0"/>
                        <a:t>increasing in intensity</a:t>
                      </a:r>
                    </a:p>
                  </a:txBody>
                  <a:tcPr/>
                </a:tc>
                <a:tc>
                  <a:txBody>
                    <a:bodyPr/>
                    <a:lstStyle/>
                    <a:p>
                      <a:pPr algn="l" rtl="0"/>
                      <a:r>
                        <a:rPr lang="en-US" sz="2400" b="1" dirty="0"/>
                        <a:t>Pain course</a:t>
                      </a:r>
                      <a:endParaRPr lang="ar-EG" sz="2400" b="1" dirty="0"/>
                    </a:p>
                  </a:txBody>
                  <a:tcPr/>
                </a:tc>
                <a:extLst>
                  <a:ext uri="{0D108BD9-81ED-4DB2-BD59-A6C34878D82A}">
                    <a16:rowId xmlns="" xmlns:a16="http://schemas.microsoft.com/office/drawing/2014/main" val="10001"/>
                  </a:ext>
                </a:extLst>
              </a:tr>
              <a:tr h="489166">
                <a:tc>
                  <a:txBody>
                    <a:bodyPr/>
                    <a:lstStyle/>
                    <a:p>
                      <a:pPr algn="l" rtl="0"/>
                      <a:r>
                        <a:rPr lang="en-US" sz="2400" dirty="0"/>
                        <a:t>Various locations</a:t>
                      </a:r>
                      <a:endParaRPr lang="ar-EG" sz="2400" dirty="0"/>
                    </a:p>
                  </a:txBody>
                  <a:tcPr/>
                </a:tc>
                <a:tc>
                  <a:txBody>
                    <a:bodyPr/>
                    <a:lstStyle/>
                    <a:p>
                      <a:pPr algn="l" rtl="0"/>
                      <a:r>
                        <a:rPr lang="en-US" sz="2400" dirty="0"/>
                        <a:t>Sharply localized	</a:t>
                      </a:r>
                      <a:endParaRPr lang="ar-EG" sz="2400" dirty="0"/>
                    </a:p>
                  </a:txBody>
                  <a:tcPr/>
                </a:tc>
                <a:tc>
                  <a:txBody>
                    <a:bodyPr/>
                    <a:lstStyle/>
                    <a:p>
                      <a:pPr algn="l" rtl="0"/>
                      <a:r>
                        <a:rPr lang="en-US" sz="2400" b="1" dirty="0"/>
                        <a:t>Pain localization</a:t>
                      </a:r>
                      <a:endParaRPr lang="ar-EG" sz="2400" b="1" dirty="0"/>
                    </a:p>
                  </a:txBody>
                  <a:tcPr/>
                </a:tc>
                <a:extLst>
                  <a:ext uri="{0D108BD9-81ED-4DB2-BD59-A6C34878D82A}">
                    <a16:rowId xmlns="" xmlns:a16="http://schemas.microsoft.com/office/drawing/2014/main" val="10002"/>
                  </a:ext>
                </a:extLst>
              </a:tr>
              <a:tr h="489166">
                <a:tc>
                  <a:txBody>
                    <a:bodyPr/>
                    <a:lstStyle/>
                    <a:p>
                      <a:pPr algn="l" rtl="0"/>
                      <a:r>
                        <a:rPr lang="en-US" sz="2400" dirty="0"/>
                        <a:t>No affect</a:t>
                      </a:r>
                      <a:endParaRPr lang="ar-EG" sz="2400" dirty="0"/>
                    </a:p>
                  </a:txBody>
                  <a:tcPr/>
                </a:tc>
                <a:tc>
                  <a:txBody>
                    <a:bodyPr/>
                    <a:lstStyle/>
                    <a:p>
                      <a:pPr algn="l" rtl="0"/>
                      <a:r>
                        <a:rPr lang="en-US" sz="2400" dirty="0"/>
                        <a:t>Awakens at night	</a:t>
                      </a:r>
                      <a:endParaRPr lang="ar-EG" sz="2400" dirty="0"/>
                    </a:p>
                  </a:txBody>
                  <a:tcPr/>
                </a:tc>
                <a:tc>
                  <a:txBody>
                    <a:bodyPr/>
                    <a:lstStyle/>
                    <a:p>
                      <a:pPr algn="l" rtl="0"/>
                      <a:r>
                        <a:rPr lang="en-US" sz="2400" b="1" dirty="0"/>
                        <a:t>Pain in relation to sleep</a:t>
                      </a:r>
                      <a:endParaRPr lang="ar-EG" sz="2400" b="1" dirty="0"/>
                    </a:p>
                  </a:txBody>
                  <a:tcPr/>
                </a:tc>
                <a:extLst>
                  <a:ext uri="{0D108BD9-81ED-4DB2-BD59-A6C34878D82A}">
                    <a16:rowId xmlns="" xmlns:a16="http://schemas.microsoft.com/office/drawing/2014/main" val="10003"/>
                  </a:ext>
                </a:extLst>
              </a:tr>
              <a:tr h="1326779">
                <a:tc>
                  <a:txBody>
                    <a:bodyPr/>
                    <a:lstStyle/>
                    <a:p>
                      <a:pPr algn="l" rtl="0"/>
                      <a:r>
                        <a:rPr lang="en-US" sz="2400" dirty="0"/>
                        <a:t>Headache, dizziness,</a:t>
                      </a:r>
                      <a:r>
                        <a:rPr lang="en-US" sz="2400" baseline="0" dirty="0"/>
                        <a:t> </a:t>
                      </a:r>
                      <a:r>
                        <a:rPr lang="en-US" sz="2400" dirty="0"/>
                        <a:t>multiple system complaints</a:t>
                      </a:r>
                    </a:p>
                  </a:txBody>
                  <a:tcPr/>
                </a:tc>
                <a:tc>
                  <a:txBody>
                    <a:bodyPr/>
                    <a:lstStyle/>
                    <a:p>
                      <a:pPr algn="l" rtl="0"/>
                      <a:r>
                        <a:rPr lang="en-US" sz="2400" dirty="0"/>
                        <a:t>Fever, anorexia,</a:t>
                      </a:r>
                      <a:r>
                        <a:rPr lang="en-US" sz="2400" baseline="0" dirty="0"/>
                        <a:t> </a:t>
                      </a:r>
                      <a:r>
                        <a:rPr lang="en-US" sz="2400" dirty="0"/>
                        <a:t>vomiting, weight loss,</a:t>
                      </a:r>
                      <a:r>
                        <a:rPr lang="en-US" sz="2400" baseline="0" dirty="0"/>
                        <a:t> </a:t>
                      </a:r>
                      <a:r>
                        <a:rPr lang="en-US" sz="2400" dirty="0"/>
                        <a:t>anemia, elevated ESR</a:t>
                      </a:r>
                    </a:p>
                  </a:txBody>
                  <a:tcPr/>
                </a:tc>
                <a:tc>
                  <a:txBody>
                    <a:bodyPr/>
                    <a:lstStyle/>
                    <a:p>
                      <a:pPr algn="l" rtl="0"/>
                      <a:r>
                        <a:rPr lang="en-US" sz="2400" b="1" dirty="0"/>
                        <a:t>Associated symptoms</a:t>
                      </a:r>
                      <a:endParaRPr lang="ar-EG" sz="2400" b="1" dirty="0"/>
                    </a:p>
                  </a:txBody>
                  <a:tcPr/>
                </a:tc>
                <a:extLst>
                  <a:ext uri="{0D108BD9-81ED-4DB2-BD59-A6C34878D82A}">
                    <a16:rowId xmlns="" xmlns:a16="http://schemas.microsoft.com/office/drawing/2014/main" val="10004"/>
                  </a:ext>
                </a:extLst>
              </a:tr>
              <a:tr h="489166">
                <a:tc>
                  <a:txBody>
                    <a:bodyPr/>
                    <a:lstStyle/>
                    <a:p>
                      <a:pPr algn="l" rtl="0"/>
                      <a:r>
                        <a:rPr lang="en-US" sz="2400" dirty="0"/>
                        <a:t>Present</a:t>
                      </a:r>
                      <a:endParaRPr lang="ar-EG" sz="2400" dirty="0"/>
                    </a:p>
                  </a:txBody>
                  <a:tcPr/>
                </a:tc>
                <a:tc>
                  <a:txBody>
                    <a:bodyPr/>
                    <a:lstStyle/>
                    <a:p>
                      <a:pPr algn="l" rtl="0"/>
                      <a:r>
                        <a:rPr lang="en-US" sz="2400" dirty="0"/>
                        <a:t>None reported</a:t>
                      </a:r>
                      <a:endParaRPr lang="ar-EG" sz="2400" dirty="0"/>
                    </a:p>
                  </a:txBody>
                  <a:tcPr/>
                </a:tc>
                <a:tc>
                  <a:txBody>
                    <a:bodyPr/>
                    <a:lstStyle/>
                    <a:p>
                      <a:pPr algn="l" rtl="0"/>
                      <a:r>
                        <a:rPr lang="en-US" sz="2400" b="1" dirty="0"/>
                        <a:t>Psychological stress</a:t>
                      </a:r>
                      <a:endParaRPr lang="ar-EG" sz="2400" b="1" dirty="0"/>
                    </a:p>
                  </a:txBody>
                  <a:tcPr/>
                </a:tc>
                <a:extLst>
                  <a:ext uri="{0D108BD9-81ED-4DB2-BD59-A6C34878D82A}">
                    <a16:rowId xmlns="" xmlns:a16="http://schemas.microsoft.com/office/drawing/2014/main" val="10005"/>
                  </a:ext>
                </a:extLst>
              </a:tr>
            </a:tbl>
          </a:graphicData>
        </a:graphic>
      </p:graphicFrame>
      <p:sp>
        <p:nvSpPr>
          <p:cNvPr id="3" name="Title 2"/>
          <p:cNvSpPr>
            <a:spLocks noGrp="1"/>
          </p:cNvSpPr>
          <p:nvPr>
            <p:ph type="title"/>
          </p:nvPr>
        </p:nvSpPr>
        <p:spPr>
          <a:xfrm>
            <a:off x="405729" y="928670"/>
            <a:ext cx="7467600" cy="428628"/>
          </a:xfrm>
        </p:spPr>
        <p:txBody>
          <a:bodyPr/>
          <a:lstStyle/>
          <a:p>
            <a:r>
              <a:rPr lang="en-US" dirty="0"/>
              <a:t>Organic Versus Functional Pain</a:t>
            </a:r>
            <a:br>
              <a:rPr lang="en-US" dirty="0"/>
            </a:br>
            <a:endParaRPr lang="ar-EG" dirty="0"/>
          </a:p>
        </p:txBody>
      </p:sp>
      <p:sp>
        <p:nvSpPr>
          <p:cNvPr id="2" name="Date Placeholder 1">
            <a:extLst>
              <a:ext uri="{FF2B5EF4-FFF2-40B4-BE49-F238E27FC236}">
                <a16:creationId xmlns="" xmlns:a16="http://schemas.microsoft.com/office/drawing/2014/main" id="{7A27E736-3B62-4A22-B0C9-A44ED1CC437F}"/>
              </a:ext>
            </a:extLst>
          </p:cNvPr>
          <p:cNvSpPr>
            <a:spLocks noGrp="1"/>
          </p:cNvSpPr>
          <p:nvPr>
            <p:ph type="dt" sz="half" idx="10"/>
          </p:nvPr>
        </p:nvSpPr>
        <p:spPr/>
        <p:txBody>
          <a:bodyPr/>
          <a:lstStyle/>
          <a:p>
            <a:r>
              <a:rPr lang="en-US"/>
              <a:t>6/3/2020</a:t>
            </a:r>
          </a:p>
        </p:txBody>
      </p:sp>
      <p:sp>
        <p:nvSpPr>
          <p:cNvPr id="4" name="Footer Placeholder 3">
            <a:extLst>
              <a:ext uri="{FF2B5EF4-FFF2-40B4-BE49-F238E27FC236}">
                <a16:creationId xmlns="" xmlns:a16="http://schemas.microsoft.com/office/drawing/2014/main" id="{607BA768-A49F-4E57-8761-FB48F8B67DC5}"/>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872FBE2D-58C3-4559-9B05-0866E4C935A7}"/>
              </a:ext>
            </a:extLst>
          </p:cNvPr>
          <p:cNvSpPr>
            <a:spLocks noGrp="1"/>
          </p:cNvSpPr>
          <p:nvPr>
            <p:ph type="sldNum" sz="quarter" idx="12"/>
          </p:nvPr>
        </p:nvSpPr>
        <p:spPr/>
        <p:txBody>
          <a:bodyPr/>
          <a:lstStyle/>
          <a:p>
            <a:fld id="{3D0A3EC9-E8BA-4062-809F-C0D16F9877FA}" type="slidenum">
              <a:rPr lang="en-US" smtClean="0"/>
              <a:pPr/>
              <a:t>58</a:t>
            </a:fld>
            <a:endParaRPr lang="en-US"/>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Non-surgical cause of acute abdomen</a:t>
            </a:r>
          </a:p>
        </p:txBody>
      </p:sp>
      <p:graphicFrame>
        <p:nvGraphicFramePr>
          <p:cNvPr id="4" name="Table 3"/>
          <p:cNvGraphicFramePr>
            <a:graphicFrameLocks noGrp="1"/>
          </p:cNvGraphicFramePr>
          <p:nvPr/>
        </p:nvGraphicFramePr>
        <p:xfrm>
          <a:off x="457200" y="1447800"/>
          <a:ext cx="8305800" cy="5120640"/>
        </p:xfrm>
        <a:graphic>
          <a:graphicData uri="http://schemas.openxmlformats.org/drawingml/2006/table">
            <a:tbl>
              <a:tblPr firstRow="1" bandRow="1">
                <a:tableStyleId>{69CF1AB2-1976-4502-BF36-3FF5EA218861}</a:tableStyleId>
              </a:tblPr>
              <a:tblGrid>
                <a:gridCol w="4152900">
                  <a:extLst>
                    <a:ext uri="{9D8B030D-6E8A-4147-A177-3AD203B41FA5}">
                      <a16:colId xmlns="" xmlns:a16="http://schemas.microsoft.com/office/drawing/2014/main" val="20000"/>
                    </a:ext>
                  </a:extLst>
                </a:gridCol>
                <a:gridCol w="4152900">
                  <a:extLst>
                    <a:ext uri="{9D8B030D-6E8A-4147-A177-3AD203B41FA5}">
                      <a16:colId xmlns="" xmlns:a16="http://schemas.microsoft.com/office/drawing/2014/main" val="20001"/>
                    </a:ext>
                  </a:extLst>
                </a:gridCol>
              </a:tblGrid>
              <a:tr h="370840">
                <a:tc>
                  <a:txBody>
                    <a:bodyPr/>
                    <a:lstStyle/>
                    <a:p>
                      <a:pPr algn="ctr"/>
                      <a:r>
                        <a:rPr lang="en-GB" sz="2400" dirty="0"/>
                        <a:t>Extra abdominal causes</a:t>
                      </a:r>
                    </a:p>
                  </a:txBody>
                  <a:tcPr/>
                </a:tc>
                <a:tc>
                  <a:txBody>
                    <a:bodyPr/>
                    <a:lstStyle/>
                    <a:p>
                      <a:pPr algn="ctr"/>
                      <a:r>
                        <a:rPr lang="en-GB" sz="2400" dirty="0"/>
                        <a:t>Metabolic - Endocrinal</a:t>
                      </a:r>
                    </a:p>
                  </a:txBody>
                  <a:tcPr/>
                </a:tc>
                <a:extLst>
                  <a:ext uri="{0D108BD9-81ED-4DB2-BD59-A6C34878D82A}">
                    <a16:rowId xmlns="" xmlns:a16="http://schemas.microsoft.com/office/drawing/2014/main" val="10000"/>
                  </a:ext>
                </a:extLst>
              </a:tr>
              <a:tr h="370840">
                <a:tc>
                  <a:txBody>
                    <a:bodyPr/>
                    <a:lstStyle/>
                    <a:p>
                      <a:r>
                        <a:rPr lang="en-GB" sz="2400" dirty="0"/>
                        <a:t>- Acute myocardial infarction</a:t>
                      </a:r>
                    </a:p>
                    <a:p>
                      <a:pPr>
                        <a:buFontTx/>
                        <a:buChar char="-"/>
                      </a:pPr>
                      <a:r>
                        <a:rPr lang="en-GB" sz="2400" dirty="0"/>
                        <a:t>Pneumonia with pleuritis</a:t>
                      </a:r>
                    </a:p>
                  </a:txBody>
                  <a:tcPr/>
                </a:tc>
                <a:tc>
                  <a:txBody>
                    <a:bodyPr/>
                    <a:lstStyle/>
                    <a:p>
                      <a:r>
                        <a:rPr lang="en-GB" sz="2400" dirty="0"/>
                        <a:t>- DKA</a:t>
                      </a:r>
                    </a:p>
                    <a:p>
                      <a:r>
                        <a:rPr lang="en-GB" sz="2400" dirty="0"/>
                        <a:t>- Uremia</a:t>
                      </a:r>
                    </a:p>
                    <a:p>
                      <a:r>
                        <a:rPr lang="en-GB" sz="2400" dirty="0"/>
                        <a:t>- Acute adrenal insufficiency</a:t>
                      </a:r>
                    </a:p>
                    <a:p>
                      <a:r>
                        <a:rPr lang="en-GB" sz="2400" dirty="0"/>
                        <a:t>- Porphyria</a:t>
                      </a:r>
                    </a:p>
                  </a:txBody>
                  <a:tcPr/>
                </a:tc>
                <a:extLst>
                  <a:ext uri="{0D108BD9-81ED-4DB2-BD59-A6C34878D82A}">
                    <a16:rowId xmlns="" xmlns:a16="http://schemas.microsoft.com/office/drawing/2014/main" val="10001"/>
                  </a:ext>
                </a:extLst>
              </a:tr>
              <a:tr h="370840">
                <a:tc>
                  <a:txBody>
                    <a:bodyPr/>
                    <a:lstStyle/>
                    <a:p>
                      <a:pPr algn="ctr"/>
                      <a:r>
                        <a:rPr lang="en-GB" sz="2400" b="1" dirty="0"/>
                        <a:t>Neurological</a:t>
                      </a:r>
                    </a:p>
                  </a:txBody>
                  <a:tcPr/>
                </a:tc>
                <a:tc>
                  <a:txBody>
                    <a:bodyPr/>
                    <a:lstStyle/>
                    <a:p>
                      <a:pPr algn="ctr"/>
                      <a:r>
                        <a:rPr lang="en-GB" sz="2400" b="1" dirty="0"/>
                        <a:t>Others</a:t>
                      </a:r>
                    </a:p>
                  </a:txBody>
                  <a:tcPr/>
                </a:tc>
                <a:extLst>
                  <a:ext uri="{0D108BD9-81ED-4DB2-BD59-A6C34878D82A}">
                    <a16:rowId xmlns="" xmlns:a16="http://schemas.microsoft.com/office/drawing/2014/main" val="10002"/>
                  </a:ext>
                </a:extLst>
              </a:tr>
              <a:tr h="370840">
                <a:tc>
                  <a:txBody>
                    <a:bodyPr/>
                    <a:lstStyle/>
                    <a:p>
                      <a:r>
                        <a:rPr lang="en-GB" sz="2400" dirty="0"/>
                        <a:t>- Herpes zoster neuralgia</a:t>
                      </a:r>
                    </a:p>
                    <a:p>
                      <a:r>
                        <a:rPr lang="en-GB" sz="2400" dirty="0"/>
                        <a:t>- </a:t>
                      </a:r>
                      <a:r>
                        <a:rPr lang="en-GB" sz="2400" dirty="0" err="1"/>
                        <a:t>Tabes</a:t>
                      </a:r>
                      <a:r>
                        <a:rPr lang="en-GB" sz="2400" dirty="0"/>
                        <a:t> </a:t>
                      </a:r>
                      <a:r>
                        <a:rPr lang="en-GB" sz="2400" dirty="0" err="1"/>
                        <a:t>dorsalis</a:t>
                      </a:r>
                      <a:endParaRPr lang="en-GB" sz="2400" dirty="0"/>
                    </a:p>
                    <a:p>
                      <a:r>
                        <a:rPr lang="en-GB" sz="2400" dirty="0"/>
                        <a:t>- </a:t>
                      </a:r>
                      <a:r>
                        <a:rPr lang="en-GB" sz="2400" dirty="0" err="1"/>
                        <a:t>Causalgia</a:t>
                      </a:r>
                      <a:endParaRPr lang="en-GB" sz="2400" dirty="0"/>
                    </a:p>
                    <a:p>
                      <a:r>
                        <a:rPr lang="en-GB" sz="2400" dirty="0"/>
                        <a:t>- </a:t>
                      </a:r>
                      <a:r>
                        <a:rPr lang="en-GB" sz="2400" dirty="0" err="1"/>
                        <a:t>Radiculitis</a:t>
                      </a:r>
                      <a:r>
                        <a:rPr lang="en-GB" sz="2400" dirty="0"/>
                        <a:t> from infection or arthritis</a:t>
                      </a:r>
                    </a:p>
                    <a:p>
                      <a:r>
                        <a:rPr lang="en-GB" sz="2400" dirty="0"/>
                        <a:t>- Spinal cord or nerve root compression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 Familial Mediterranean fever</a:t>
                      </a:r>
                    </a:p>
                    <a:p>
                      <a:pPr marL="0" marR="0" indent="0" algn="l" defTabSz="914400" rtl="0" eaLnBrk="1" fontAlgn="auto" latinLnBrk="0" hangingPunct="1">
                        <a:lnSpc>
                          <a:spcPct val="100000"/>
                        </a:lnSpc>
                        <a:spcBef>
                          <a:spcPts val="0"/>
                        </a:spcBef>
                        <a:spcAft>
                          <a:spcPts val="0"/>
                        </a:spcAft>
                        <a:buClrTx/>
                        <a:buSzTx/>
                        <a:buFontTx/>
                        <a:buNone/>
                        <a:tabLst/>
                        <a:defRPr/>
                      </a:pPr>
                      <a:r>
                        <a:rPr lang="en-GB" sz="2400" dirty="0"/>
                        <a:t>- Psychiatric disorders</a:t>
                      </a:r>
                    </a:p>
                  </a:txBody>
                  <a:tcPr/>
                </a:tc>
                <a:extLst>
                  <a:ext uri="{0D108BD9-81ED-4DB2-BD59-A6C34878D82A}">
                    <a16:rowId xmlns="" xmlns:a16="http://schemas.microsoft.com/office/drawing/2014/main" val="10003"/>
                  </a:ext>
                </a:extLst>
              </a:tr>
            </a:tbl>
          </a:graphicData>
        </a:graphic>
      </p:graphicFrame>
      <p:sp>
        <p:nvSpPr>
          <p:cNvPr id="2" name="Date Placeholder 1">
            <a:extLst>
              <a:ext uri="{FF2B5EF4-FFF2-40B4-BE49-F238E27FC236}">
                <a16:creationId xmlns="" xmlns:a16="http://schemas.microsoft.com/office/drawing/2014/main" id="{E2967705-CC1C-4CD8-9EF9-056A23366E24}"/>
              </a:ext>
            </a:extLst>
          </p:cNvPr>
          <p:cNvSpPr>
            <a:spLocks noGrp="1"/>
          </p:cNvSpPr>
          <p:nvPr>
            <p:ph type="dt" sz="half" idx="10"/>
          </p:nvPr>
        </p:nvSpPr>
        <p:spPr>
          <a:xfrm>
            <a:off x="457200" y="6569075"/>
            <a:ext cx="2133600" cy="365125"/>
          </a:xfrm>
        </p:spPr>
        <p:txBody>
          <a:bodyPr/>
          <a:lstStyle/>
          <a:p>
            <a:r>
              <a:rPr lang="en-US" dirty="0"/>
              <a:t>6/3/2020</a:t>
            </a:r>
          </a:p>
        </p:txBody>
      </p:sp>
      <p:sp>
        <p:nvSpPr>
          <p:cNvPr id="5" name="Footer Placeholder 4">
            <a:extLst>
              <a:ext uri="{FF2B5EF4-FFF2-40B4-BE49-F238E27FC236}">
                <a16:creationId xmlns="" xmlns:a16="http://schemas.microsoft.com/office/drawing/2014/main" id="{4DF5D71A-EFBE-4941-B58F-FA1BB54FD696}"/>
              </a:ext>
            </a:extLst>
          </p:cNvPr>
          <p:cNvSpPr>
            <a:spLocks noGrp="1"/>
          </p:cNvSpPr>
          <p:nvPr>
            <p:ph type="ftr" sz="quarter" idx="11"/>
          </p:nvPr>
        </p:nvSpPr>
        <p:spPr>
          <a:xfrm>
            <a:off x="3124200" y="6553200"/>
            <a:ext cx="2895600" cy="365125"/>
          </a:xfrm>
        </p:spPr>
        <p:txBody>
          <a:bodyPr/>
          <a:lstStyle/>
          <a:p>
            <a:r>
              <a:rPr lang="en-US" dirty="0"/>
              <a:t>Internal Medicine Department</a:t>
            </a:r>
          </a:p>
        </p:txBody>
      </p:sp>
      <p:sp>
        <p:nvSpPr>
          <p:cNvPr id="6" name="Slide Number Placeholder 5">
            <a:extLst>
              <a:ext uri="{FF2B5EF4-FFF2-40B4-BE49-F238E27FC236}">
                <a16:creationId xmlns="" xmlns:a16="http://schemas.microsoft.com/office/drawing/2014/main" id="{168EB988-69D4-449D-B0BC-943143545240}"/>
              </a:ext>
            </a:extLst>
          </p:cNvPr>
          <p:cNvSpPr>
            <a:spLocks noGrp="1"/>
          </p:cNvSpPr>
          <p:nvPr>
            <p:ph type="sldNum" sz="quarter" idx="12"/>
          </p:nvPr>
        </p:nvSpPr>
        <p:spPr>
          <a:xfrm>
            <a:off x="6553200" y="6569075"/>
            <a:ext cx="2133600" cy="365125"/>
          </a:xfrm>
        </p:spPr>
        <p:txBody>
          <a:bodyPr/>
          <a:lstStyle/>
          <a:p>
            <a:fld id="{3D0A3EC9-E8BA-4062-809F-C0D16F9877FA}" type="slidenum">
              <a:rPr lang="en-US" smtClean="0"/>
              <a:pPr/>
              <a:t>59</a:t>
            </a:fld>
            <a:endParaRPr lang="en-US" dirty="0"/>
          </a:p>
        </p:txBody>
      </p:sp>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274638"/>
            <a:ext cx="7258050" cy="1143000"/>
          </a:xfrm>
        </p:spPr>
        <p:txBody>
          <a:bodyPr/>
          <a:lstStyle/>
          <a:p>
            <a:pPr eaLnBrk="1" hangingPunct="1"/>
            <a:r>
              <a:rPr lang="en-US" altLang="en-US"/>
              <a:t>Definitions</a:t>
            </a:r>
          </a:p>
        </p:txBody>
      </p:sp>
      <p:sp>
        <p:nvSpPr>
          <p:cNvPr id="11267" name="Content Placeholder 2"/>
          <p:cNvSpPr>
            <a:spLocks noGrp="1"/>
          </p:cNvSpPr>
          <p:nvPr>
            <p:ph idx="1"/>
          </p:nvPr>
        </p:nvSpPr>
        <p:spPr>
          <a:xfrm>
            <a:off x="609600" y="1752600"/>
            <a:ext cx="8229600" cy="3962400"/>
          </a:xfrm>
        </p:spPr>
        <p:txBody>
          <a:bodyPr>
            <a:noAutofit/>
          </a:bodyPr>
          <a:lstStyle/>
          <a:p>
            <a:pPr algn="just" eaLnBrk="1" hangingPunct="1">
              <a:spcBef>
                <a:spcPts val="400"/>
              </a:spcBef>
            </a:pPr>
            <a:r>
              <a:rPr lang="en-GB" altLang="en-US" b="1" dirty="0"/>
              <a:t>Odynophagia: </a:t>
            </a:r>
          </a:p>
          <a:p>
            <a:pPr algn="just" eaLnBrk="1" hangingPunct="1">
              <a:spcBef>
                <a:spcPts val="400"/>
              </a:spcBef>
              <a:buNone/>
            </a:pPr>
            <a:r>
              <a:rPr lang="en-GB" altLang="en-US" dirty="0"/>
              <a:t>	Painful swallowing (</a:t>
            </a:r>
            <a:r>
              <a:rPr lang="en-GB" dirty="0"/>
              <a:t>infection or inflammation</a:t>
            </a:r>
            <a:r>
              <a:rPr lang="en-GB" dirty="0" smtClean="0"/>
              <a:t>).</a:t>
            </a:r>
            <a:endParaRPr lang="en-GB" dirty="0"/>
          </a:p>
          <a:p>
            <a:pPr algn="just" eaLnBrk="1" hangingPunct="1">
              <a:spcBef>
                <a:spcPts val="400"/>
              </a:spcBef>
              <a:buNone/>
            </a:pPr>
            <a:endParaRPr lang="en-GB" altLang="en-US" b="1" dirty="0"/>
          </a:p>
          <a:p>
            <a:pPr algn="just">
              <a:spcBef>
                <a:spcPts val="400"/>
              </a:spcBef>
            </a:pPr>
            <a:r>
              <a:rPr lang="en-GB" altLang="en-US" b="1" dirty="0"/>
              <a:t>Globus sensation: </a:t>
            </a:r>
          </a:p>
          <a:p>
            <a:pPr algn="just">
              <a:spcBef>
                <a:spcPts val="400"/>
              </a:spcBef>
              <a:buNone/>
            </a:pPr>
            <a:r>
              <a:rPr lang="en-GB" b="1" dirty="0"/>
              <a:t>	</a:t>
            </a:r>
            <a:r>
              <a:rPr lang="en-GB" dirty="0"/>
              <a:t>A constant sensation of </a:t>
            </a:r>
            <a:r>
              <a:rPr lang="en-GB" altLang="en-US" b="1" dirty="0"/>
              <a:t>a lump or tightness sensation </a:t>
            </a:r>
            <a:r>
              <a:rPr lang="en-GB" altLang="en-US" dirty="0"/>
              <a:t>in the throat unrelated to </a:t>
            </a:r>
            <a:r>
              <a:rPr lang="en-GB" altLang="en-US" dirty="0" smtClean="0"/>
              <a:t>swallowing.</a:t>
            </a:r>
            <a:endParaRPr lang="en-GB" altLang="en-US" dirty="0"/>
          </a:p>
          <a:p>
            <a:pPr marL="457200" lvl="1" indent="0" algn="just" eaLnBrk="1" hangingPunct="1">
              <a:spcBef>
                <a:spcPts val="400"/>
              </a:spcBef>
              <a:buNone/>
            </a:pPr>
            <a:endParaRPr lang="en-GB" altLang="en-US" dirty="0"/>
          </a:p>
        </p:txBody>
      </p:sp>
      <p:sp>
        <p:nvSpPr>
          <p:cNvPr id="4" name="Rounded Rectangle 3"/>
          <p:cNvSpPr/>
          <p:nvPr/>
        </p:nvSpPr>
        <p:spPr>
          <a:xfrm>
            <a:off x="1245042" y="3784158"/>
            <a:ext cx="1371600" cy="304800"/>
          </a:xfrm>
          <a:prstGeom prst="roundRect">
            <a:avLst/>
          </a:prstGeom>
          <a:solidFill>
            <a:srgbClr val="FFFF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3291178" y="4088958"/>
            <a:ext cx="3505200" cy="381000"/>
          </a:xfrm>
          <a:prstGeom prst="roundRect">
            <a:avLst/>
          </a:prstGeom>
          <a:solidFill>
            <a:srgbClr val="FFFF00">
              <a:alpha val="4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 xmlns:a16="http://schemas.microsoft.com/office/drawing/2014/main" id="{0DACD41B-2CA9-47DB-9E7F-ACEDC377BA70}"/>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6C50E79C-8177-44C8-9358-B6BE86713B72}"/>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1FE63DCA-9BFE-43B7-8569-C9F0C27AFE54}"/>
              </a:ext>
            </a:extLst>
          </p:cNvPr>
          <p:cNvSpPr>
            <a:spLocks noGrp="1"/>
          </p:cNvSpPr>
          <p:nvPr>
            <p:ph type="sldNum" sz="quarter" idx="12"/>
          </p:nvPr>
        </p:nvSpPr>
        <p:spPr/>
        <p:txBody>
          <a:bodyPr/>
          <a:lstStyle/>
          <a:p>
            <a:fld id="{3D0A3EC9-E8BA-4062-809F-C0D16F9877FA}" type="slidenum">
              <a:rPr lang="en-US" smtClean="0"/>
              <a:pPr/>
              <a:t>6</a:t>
            </a:fld>
            <a:endParaRPr lang="en-US"/>
          </a:p>
        </p:txBody>
      </p:sp>
    </p:spTree>
    <p:custDataLst>
      <p:tags r:id="rId1"/>
    </p:custDataLst>
    <p:extLst>
      <p:ext uri="{BB962C8B-B14F-4D97-AF65-F5344CB8AC3E}">
        <p14:creationId xmlns:p14="http://schemas.microsoft.com/office/powerpoint/2010/main" val="3588843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1000"/>
                                        <p:tgtEl>
                                          <p:spTgt spid="11267">
                                            <p:txEl>
                                              <p:pRg st="0" end="0"/>
                                            </p:txEl>
                                          </p:spTgt>
                                        </p:tgtEl>
                                      </p:cBhvr>
                                    </p:animEffect>
                                    <p:anim calcmode="lin" valueType="num">
                                      <p:cBhvr>
                                        <p:cTn id="8" dur="1000" fill="hold"/>
                                        <p:tgtEl>
                                          <p:spTgt spid="11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1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1000"/>
                                        <p:tgtEl>
                                          <p:spTgt spid="11267">
                                            <p:txEl>
                                              <p:pRg st="1" end="1"/>
                                            </p:txEl>
                                          </p:spTgt>
                                        </p:tgtEl>
                                      </p:cBhvr>
                                    </p:animEffect>
                                    <p:anim calcmode="lin" valueType="num">
                                      <p:cBhvr>
                                        <p:cTn id="13" dur="1000" fill="hold"/>
                                        <p:tgtEl>
                                          <p:spTgt spid="11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1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267">
                                            <p:txEl>
                                              <p:pRg st="3" end="3"/>
                                            </p:txEl>
                                          </p:spTgt>
                                        </p:tgtEl>
                                        <p:attrNameLst>
                                          <p:attrName>style.visibility</p:attrName>
                                        </p:attrNameLst>
                                      </p:cBhvr>
                                      <p:to>
                                        <p:strVal val="visible"/>
                                      </p:to>
                                    </p:set>
                                    <p:animEffect transition="in" filter="fade">
                                      <p:cBhvr>
                                        <p:cTn id="19" dur="1000"/>
                                        <p:tgtEl>
                                          <p:spTgt spid="11267">
                                            <p:txEl>
                                              <p:pRg st="3" end="3"/>
                                            </p:txEl>
                                          </p:spTgt>
                                        </p:tgtEl>
                                      </p:cBhvr>
                                    </p:animEffect>
                                    <p:anim calcmode="lin" valueType="num">
                                      <p:cBhvr>
                                        <p:cTn id="20" dur="1000" fill="hold"/>
                                        <p:tgtEl>
                                          <p:spTgt spid="1126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126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1267">
                                            <p:txEl>
                                              <p:pRg st="4" end="4"/>
                                            </p:txEl>
                                          </p:spTgt>
                                        </p:tgtEl>
                                        <p:attrNameLst>
                                          <p:attrName>style.visibility</p:attrName>
                                        </p:attrNameLst>
                                      </p:cBhvr>
                                      <p:to>
                                        <p:strVal val="visible"/>
                                      </p:to>
                                    </p:set>
                                    <p:animEffect transition="in" filter="fade">
                                      <p:cBhvr>
                                        <p:cTn id="24" dur="1000"/>
                                        <p:tgtEl>
                                          <p:spTgt spid="11267">
                                            <p:txEl>
                                              <p:pRg st="4" end="4"/>
                                            </p:txEl>
                                          </p:spTgt>
                                        </p:tgtEl>
                                      </p:cBhvr>
                                    </p:animEffect>
                                    <p:anim calcmode="lin" valueType="num">
                                      <p:cBhvr>
                                        <p:cTn id="25" dur="1000" fill="hold"/>
                                        <p:tgtEl>
                                          <p:spTgt spid="1126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126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1000"/>
                                        <p:tgtEl>
                                          <p:spTgt spid="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fade">
                                      <p:cBhvr>
                                        <p:cTn id="3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Appendicitis.</a:t>
            </a:r>
            <a:endParaRPr lang="en-US" dirty="0"/>
          </a:p>
          <a:p>
            <a:r>
              <a:rPr lang="en-US" dirty="0"/>
              <a:t>Intestinal </a:t>
            </a:r>
            <a:r>
              <a:rPr lang="en-US" dirty="0" smtClean="0"/>
              <a:t>obstruction.</a:t>
            </a:r>
            <a:endParaRPr lang="en-US" dirty="0"/>
          </a:p>
          <a:p>
            <a:r>
              <a:rPr lang="en-US" dirty="0" smtClean="0"/>
              <a:t>Cholecystitis.</a:t>
            </a:r>
            <a:endParaRPr lang="en-US" dirty="0"/>
          </a:p>
          <a:p>
            <a:r>
              <a:rPr lang="en-US" dirty="0" smtClean="0"/>
              <a:t>Pancreatitis.</a:t>
            </a:r>
            <a:endParaRPr lang="en-US" dirty="0"/>
          </a:p>
          <a:p>
            <a:r>
              <a:rPr lang="en-US" dirty="0"/>
              <a:t>Perforation of an </a:t>
            </a:r>
            <a:r>
              <a:rPr lang="en-US" dirty="0" smtClean="0"/>
              <a:t>ulcer.</a:t>
            </a:r>
            <a:endParaRPr lang="en-US" dirty="0"/>
          </a:p>
          <a:p>
            <a:r>
              <a:rPr lang="en-US" dirty="0"/>
              <a:t>Acute </a:t>
            </a:r>
            <a:r>
              <a:rPr lang="en-US" dirty="0" smtClean="0"/>
              <a:t>diverticulitis.</a:t>
            </a:r>
            <a:endParaRPr lang="en-US" dirty="0"/>
          </a:p>
          <a:p>
            <a:r>
              <a:rPr lang="en-US" dirty="0"/>
              <a:t>Pelvic </a:t>
            </a:r>
            <a:r>
              <a:rPr lang="en-US" dirty="0" smtClean="0"/>
              <a:t>disorders.</a:t>
            </a:r>
            <a:endParaRPr lang="en-US" dirty="0"/>
          </a:p>
          <a:p>
            <a:r>
              <a:rPr lang="en-US" dirty="0"/>
              <a:t>Ruptured Abdominal aortic aneurysm [AAA</a:t>
            </a:r>
            <a:r>
              <a:rPr lang="en-US" dirty="0" smtClean="0"/>
              <a:t>].</a:t>
            </a:r>
            <a:endParaRPr lang="en-US" dirty="0"/>
          </a:p>
        </p:txBody>
      </p:sp>
      <p:sp>
        <p:nvSpPr>
          <p:cNvPr id="3" name="Title 2"/>
          <p:cNvSpPr>
            <a:spLocks noGrp="1"/>
          </p:cNvSpPr>
          <p:nvPr>
            <p:ph type="title"/>
          </p:nvPr>
        </p:nvSpPr>
        <p:spPr>
          <a:xfrm>
            <a:off x="405729" y="609600"/>
            <a:ext cx="7467600" cy="548521"/>
          </a:xfrm>
        </p:spPr>
        <p:txBody>
          <a:bodyPr/>
          <a:lstStyle/>
          <a:p>
            <a:pPr>
              <a:lnSpc>
                <a:spcPct val="80000"/>
              </a:lnSpc>
            </a:pPr>
            <a:r>
              <a:rPr lang="en-US" sz="3200" dirty="0"/>
              <a:t>Common surgical causes of acute abdominal Pain</a:t>
            </a:r>
            <a:endParaRPr lang="ar-EG" sz="3200" dirty="0"/>
          </a:p>
        </p:txBody>
      </p:sp>
      <p:sp>
        <p:nvSpPr>
          <p:cNvPr id="4" name="Date Placeholder 3">
            <a:extLst>
              <a:ext uri="{FF2B5EF4-FFF2-40B4-BE49-F238E27FC236}">
                <a16:creationId xmlns="" xmlns:a16="http://schemas.microsoft.com/office/drawing/2014/main" id="{7469C9B6-0890-4828-B385-FC3832590AA9}"/>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519E73AA-2D7A-4223-BA78-B399BF88CD68}"/>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01F77A1A-7C01-4E4A-B68E-E4EA60654124}"/>
              </a:ext>
            </a:extLst>
          </p:cNvPr>
          <p:cNvSpPr>
            <a:spLocks noGrp="1"/>
          </p:cNvSpPr>
          <p:nvPr>
            <p:ph type="sldNum" sz="quarter" idx="12"/>
          </p:nvPr>
        </p:nvSpPr>
        <p:spPr/>
        <p:txBody>
          <a:bodyPr/>
          <a:lstStyle/>
          <a:p>
            <a:fld id="{3D0A3EC9-E8BA-4062-809F-C0D16F9877FA}" type="slidenum">
              <a:rPr lang="en-US" smtClean="0"/>
              <a:pPr/>
              <a:t>60</a:t>
            </a:fld>
            <a:endParaRPr lang="en-US"/>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Irritable bowel syndrome (IBS</a:t>
            </a:r>
            <a:r>
              <a:rPr lang="en-US" dirty="0" smtClean="0"/>
              <a:t>).</a:t>
            </a:r>
            <a:endParaRPr lang="en-US" dirty="0"/>
          </a:p>
          <a:p>
            <a:r>
              <a:rPr lang="en-US" dirty="0"/>
              <a:t>Gastroesophageal reflux disease (GERD</a:t>
            </a:r>
            <a:r>
              <a:rPr lang="en-US" dirty="0" smtClean="0"/>
              <a:t>).</a:t>
            </a:r>
            <a:endParaRPr lang="en-US" dirty="0"/>
          </a:p>
          <a:p>
            <a:r>
              <a:rPr lang="en-US" dirty="0"/>
              <a:t>Duodenal </a:t>
            </a:r>
            <a:r>
              <a:rPr lang="en-US" dirty="0" smtClean="0"/>
              <a:t>ulcer.</a:t>
            </a:r>
            <a:endParaRPr lang="en-US" dirty="0"/>
          </a:p>
          <a:p>
            <a:r>
              <a:rPr lang="en-US" dirty="0"/>
              <a:t>Gastric </a:t>
            </a:r>
            <a:r>
              <a:rPr lang="en-US" dirty="0" smtClean="0"/>
              <a:t>ulcer.</a:t>
            </a:r>
            <a:endParaRPr lang="en-US" dirty="0"/>
          </a:p>
          <a:p>
            <a:r>
              <a:rPr lang="en-US" dirty="0"/>
              <a:t>Chronic </a:t>
            </a:r>
            <a:r>
              <a:rPr lang="en-US" dirty="0" smtClean="0"/>
              <a:t>pancreatitis.</a:t>
            </a:r>
            <a:endParaRPr lang="en-US" dirty="0"/>
          </a:p>
          <a:p>
            <a:r>
              <a:rPr lang="en-US" dirty="0" smtClean="0"/>
              <a:t>Diverticulosis.</a:t>
            </a:r>
            <a:endParaRPr lang="en-US" dirty="0"/>
          </a:p>
          <a:p>
            <a:r>
              <a:rPr lang="en-US" dirty="0"/>
              <a:t>Inflammatory bowel </a:t>
            </a:r>
            <a:r>
              <a:rPr lang="en-US" dirty="0" smtClean="0"/>
              <a:t>disease.</a:t>
            </a:r>
            <a:endParaRPr lang="en-US" dirty="0"/>
          </a:p>
          <a:p>
            <a:endParaRPr lang="ar-EG" dirty="0"/>
          </a:p>
        </p:txBody>
      </p:sp>
      <p:sp>
        <p:nvSpPr>
          <p:cNvPr id="3" name="Title 2"/>
          <p:cNvSpPr>
            <a:spLocks noGrp="1"/>
          </p:cNvSpPr>
          <p:nvPr>
            <p:ph type="title"/>
          </p:nvPr>
        </p:nvSpPr>
        <p:spPr/>
        <p:txBody>
          <a:bodyPr/>
          <a:lstStyle/>
          <a:p>
            <a:pPr>
              <a:lnSpc>
                <a:spcPct val="80000"/>
              </a:lnSpc>
            </a:pPr>
            <a:r>
              <a:rPr lang="en-US" sz="3200" dirty="0"/>
              <a:t>Common causes of chronic  abdominal pain</a:t>
            </a:r>
            <a:endParaRPr lang="ar-EG" sz="3200" dirty="0"/>
          </a:p>
        </p:txBody>
      </p:sp>
      <p:sp>
        <p:nvSpPr>
          <p:cNvPr id="4" name="Date Placeholder 3">
            <a:extLst>
              <a:ext uri="{FF2B5EF4-FFF2-40B4-BE49-F238E27FC236}">
                <a16:creationId xmlns="" xmlns:a16="http://schemas.microsoft.com/office/drawing/2014/main" id="{17EEB5F6-0C9B-4977-AFB8-47B1CEEDFA69}"/>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D960ECD4-A969-42A6-8A1B-E42125243332}"/>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E58584AE-DB29-4D5D-9151-E8C36F19A420}"/>
              </a:ext>
            </a:extLst>
          </p:cNvPr>
          <p:cNvSpPr>
            <a:spLocks noGrp="1"/>
          </p:cNvSpPr>
          <p:nvPr>
            <p:ph type="sldNum" sz="quarter" idx="12"/>
          </p:nvPr>
        </p:nvSpPr>
        <p:spPr/>
        <p:txBody>
          <a:bodyPr/>
          <a:lstStyle/>
          <a:p>
            <a:fld id="{3D0A3EC9-E8BA-4062-809F-C0D16F9877FA}" type="slidenum">
              <a:rPr lang="en-US" smtClean="0"/>
              <a:pPr/>
              <a:t>61</a:t>
            </a:fld>
            <a:endParaRPr lang="en-US"/>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GB"/>
          </a:p>
        </p:txBody>
      </p:sp>
      <p:sp>
        <p:nvSpPr>
          <p:cNvPr id="3" name="Title 2"/>
          <p:cNvSpPr>
            <a:spLocks noGrp="1"/>
          </p:cNvSpPr>
          <p:nvPr>
            <p:ph type="ctrTitle"/>
          </p:nvPr>
        </p:nvSpPr>
        <p:spPr/>
        <p:txBody>
          <a:bodyPr/>
          <a:lstStyle/>
          <a:p>
            <a:r>
              <a:rPr lang="en-GB" dirty="0"/>
              <a:t>Abdominal distention</a:t>
            </a:r>
          </a:p>
        </p:txBody>
      </p:sp>
      <p:sp>
        <p:nvSpPr>
          <p:cNvPr id="4" name="Date Placeholder 3">
            <a:extLst>
              <a:ext uri="{FF2B5EF4-FFF2-40B4-BE49-F238E27FC236}">
                <a16:creationId xmlns="" xmlns:a16="http://schemas.microsoft.com/office/drawing/2014/main" id="{A1462615-F352-44CA-9574-DE987BE62B76}"/>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19E1A24B-9DC6-4E0F-82DB-16700C4AC6CD}"/>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46FECBE2-A5D7-4AD6-A70C-1442576B52A5}"/>
              </a:ext>
            </a:extLst>
          </p:cNvPr>
          <p:cNvSpPr>
            <a:spLocks noGrp="1"/>
          </p:cNvSpPr>
          <p:nvPr>
            <p:ph type="sldNum" sz="quarter" idx="12"/>
          </p:nvPr>
        </p:nvSpPr>
        <p:spPr/>
        <p:txBody>
          <a:bodyPr/>
          <a:lstStyle/>
          <a:p>
            <a:fld id="{3D0A3EC9-E8BA-4062-809F-C0D16F9877FA}" type="slidenum">
              <a:rPr lang="en-US" smtClean="0"/>
              <a:pPr/>
              <a:t>62</a:t>
            </a:fld>
            <a:endParaRPr lang="en-US"/>
          </a:p>
        </p:txBody>
      </p:sp>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Etiologies of abdominal distention</a:t>
            </a:r>
          </a:p>
        </p:txBody>
      </p:sp>
      <p:graphicFrame>
        <p:nvGraphicFramePr>
          <p:cNvPr id="4" name="Table 3"/>
          <p:cNvGraphicFramePr>
            <a:graphicFrameLocks noGrp="1"/>
          </p:cNvGraphicFramePr>
          <p:nvPr/>
        </p:nvGraphicFramePr>
        <p:xfrm>
          <a:off x="304800" y="1524000"/>
          <a:ext cx="8610600" cy="5029200"/>
        </p:xfrm>
        <a:graphic>
          <a:graphicData uri="http://schemas.openxmlformats.org/drawingml/2006/table">
            <a:tbl>
              <a:tblPr firstRow="1" bandRow="1">
                <a:tableStyleId>{5C22544A-7EE6-4342-B048-85BDC9FD1C3A}</a:tableStyleId>
              </a:tblPr>
              <a:tblGrid>
                <a:gridCol w="2274498">
                  <a:extLst>
                    <a:ext uri="{9D8B030D-6E8A-4147-A177-3AD203B41FA5}">
                      <a16:colId xmlns="" xmlns:a16="http://schemas.microsoft.com/office/drawing/2014/main" val="20000"/>
                    </a:ext>
                  </a:extLst>
                </a:gridCol>
                <a:gridCol w="6336102">
                  <a:extLst>
                    <a:ext uri="{9D8B030D-6E8A-4147-A177-3AD203B41FA5}">
                      <a16:colId xmlns="" xmlns:a16="http://schemas.microsoft.com/office/drawing/2014/main" val="20001"/>
                    </a:ext>
                  </a:extLst>
                </a:gridCol>
              </a:tblGrid>
              <a:tr h="370840">
                <a:tc>
                  <a:txBody>
                    <a:bodyPr/>
                    <a:lstStyle/>
                    <a:p>
                      <a:r>
                        <a:rPr lang="en-GB" sz="2400" dirty="0">
                          <a:solidFill>
                            <a:srgbClr val="FF0000"/>
                          </a:solidFill>
                        </a:rPr>
                        <a:t>Sixth Fs</a:t>
                      </a:r>
                    </a:p>
                  </a:txBody>
                  <a:tcPr>
                    <a:solidFill>
                      <a:srgbClr val="FFFF00"/>
                    </a:solidFill>
                  </a:tcPr>
                </a:tc>
                <a:tc>
                  <a:txBody>
                    <a:bodyPr/>
                    <a:lstStyle/>
                    <a:p>
                      <a:pPr algn="ctr"/>
                      <a:r>
                        <a:rPr lang="en-GB" sz="2400" dirty="0"/>
                        <a:t>Etiology</a:t>
                      </a:r>
                    </a:p>
                  </a:txBody>
                  <a:tcPr/>
                </a:tc>
                <a:extLst>
                  <a:ext uri="{0D108BD9-81ED-4DB2-BD59-A6C34878D82A}">
                    <a16:rowId xmlns="" xmlns:a16="http://schemas.microsoft.com/office/drawing/2014/main" val="10000"/>
                  </a:ext>
                </a:extLst>
              </a:tr>
              <a:tr h="370840">
                <a:tc>
                  <a:txBody>
                    <a:bodyPr/>
                    <a:lstStyle/>
                    <a:p>
                      <a:r>
                        <a:rPr lang="en-GB" sz="2400" b="1" kern="1200" baseline="0" dirty="0">
                          <a:solidFill>
                            <a:srgbClr val="FF0000"/>
                          </a:solidFill>
                          <a:latin typeface="+mn-lt"/>
                          <a:ea typeface="+mn-ea"/>
                          <a:cs typeface="+mn-cs"/>
                        </a:rPr>
                        <a:t>F</a:t>
                      </a:r>
                      <a:r>
                        <a:rPr lang="en-GB" sz="2400" b="1" kern="1200" baseline="0" dirty="0">
                          <a:solidFill>
                            <a:schemeClr val="dk1"/>
                          </a:solidFill>
                          <a:latin typeface="+mn-lt"/>
                          <a:ea typeface="+mn-ea"/>
                          <a:cs typeface="+mn-cs"/>
                        </a:rPr>
                        <a:t>latus (gaseous distension)</a:t>
                      </a:r>
                      <a:endParaRPr lang="en-GB" sz="2400" b="1" dirty="0"/>
                    </a:p>
                  </a:txBody>
                  <a:tcPr/>
                </a:tc>
                <a:tc>
                  <a:txBody>
                    <a:bodyPr/>
                    <a:lstStyle/>
                    <a:p>
                      <a:pPr algn="just"/>
                      <a:r>
                        <a:rPr lang="en-GB" sz="2400" kern="1200" baseline="0" dirty="0">
                          <a:solidFill>
                            <a:schemeClr val="dk1"/>
                          </a:solidFill>
                          <a:latin typeface="+mn-lt"/>
                          <a:ea typeface="+mn-ea"/>
                          <a:cs typeface="+mn-cs"/>
                        </a:rPr>
                        <a:t>Bowel obstruction - paralytic ileus - IBS - Gas bloat (parasites - lactase deficiency</a:t>
                      </a:r>
                      <a:r>
                        <a:rPr lang="en-GB" sz="2400" kern="1200" baseline="0" dirty="0" smtClean="0">
                          <a:solidFill>
                            <a:schemeClr val="dk1"/>
                          </a:solidFill>
                          <a:latin typeface="+mn-lt"/>
                          <a:ea typeface="+mn-ea"/>
                          <a:cs typeface="+mn-cs"/>
                        </a:rPr>
                        <a:t>).</a:t>
                      </a:r>
                      <a:endParaRPr lang="en-GB" sz="2400" dirty="0"/>
                    </a:p>
                  </a:txBody>
                  <a:tcPr/>
                </a:tc>
                <a:extLst>
                  <a:ext uri="{0D108BD9-81ED-4DB2-BD59-A6C34878D82A}">
                    <a16:rowId xmlns="" xmlns:a16="http://schemas.microsoft.com/office/drawing/2014/main" val="10001"/>
                  </a:ext>
                </a:extLst>
              </a:tr>
              <a:tr h="370840">
                <a:tc>
                  <a:txBody>
                    <a:bodyPr/>
                    <a:lstStyle/>
                    <a:p>
                      <a:r>
                        <a:rPr lang="en-GB" sz="2400" b="1" dirty="0">
                          <a:solidFill>
                            <a:srgbClr val="FF0000"/>
                          </a:solidFill>
                        </a:rPr>
                        <a:t>F</a:t>
                      </a:r>
                      <a:r>
                        <a:rPr lang="en-GB" sz="2400" b="1" dirty="0"/>
                        <a:t>luid (Ascites)</a:t>
                      </a:r>
                    </a:p>
                  </a:txBody>
                  <a:tcPr/>
                </a:tc>
                <a:tc>
                  <a:txBody>
                    <a:bodyPr/>
                    <a:lstStyle/>
                    <a:p>
                      <a:pPr algn="just"/>
                      <a:r>
                        <a:rPr lang="en-GB" sz="2400" dirty="0"/>
                        <a:t>Liver cirrhosis, Budd-</a:t>
                      </a:r>
                      <a:r>
                        <a:rPr lang="en-GB" sz="2400" dirty="0" err="1"/>
                        <a:t>chiari</a:t>
                      </a:r>
                      <a:r>
                        <a:rPr lang="en-GB" sz="2400" dirty="0"/>
                        <a:t> $, Heart failure, Nephrotic</a:t>
                      </a:r>
                      <a:r>
                        <a:rPr lang="en-GB" sz="2400" baseline="0" dirty="0"/>
                        <a:t> $, rupture aortic </a:t>
                      </a:r>
                      <a:r>
                        <a:rPr lang="en-GB" sz="2400" baseline="0" dirty="0" smtClean="0"/>
                        <a:t>aneurysm.</a:t>
                      </a:r>
                      <a:endParaRPr lang="en-GB" sz="2400" dirty="0"/>
                    </a:p>
                  </a:txBody>
                  <a:tcPr/>
                </a:tc>
                <a:extLst>
                  <a:ext uri="{0D108BD9-81ED-4DB2-BD59-A6C34878D82A}">
                    <a16:rowId xmlns="" xmlns:a16="http://schemas.microsoft.com/office/drawing/2014/main" val="10002"/>
                  </a:ext>
                </a:extLst>
              </a:tr>
              <a:tr h="370840">
                <a:tc>
                  <a:txBody>
                    <a:bodyPr/>
                    <a:lstStyle/>
                    <a:p>
                      <a:r>
                        <a:rPr lang="en-GB" sz="2400" b="1" kern="1200" baseline="0" dirty="0" err="1">
                          <a:solidFill>
                            <a:srgbClr val="FF0000"/>
                          </a:solidFill>
                          <a:latin typeface="+mn-lt"/>
                          <a:ea typeface="+mn-ea"/>
                          <a:cs typeface="+mn-cs"/>
                        </a:rPr>
                        <a:t>F</a:t>
                      </a:r>
                      <a:r>
                        <a:rPr lang="en-GB" sz="2400" b="1" kern="1200" baseline="0" dirty="0" err="1">
                          <a:solidFill>
                            <a:schemeClr val="dk1"/>
                          </a:solidFill>
                          <a:latin typeface="+mn-lt"/>
                          <a:ea typeface="+mn-ea"/>
                          <a:cs typeface="+mn-cs"/>
                        </a:rPr>
                        <a:t>eces</a:t>
                      </a:r>
                      <a:endParaRPr lang="en-GB" sz="2400" b="1" dirty="0"/>
                    </a:p>
                  </a:txBody>
                  <a:tcPr/>
                </a:tc>
                <a:tc>
                  <a:txBody>
                    <a:bodyPr/>
                    <a:lstStyle/>
                    <a:p>
                      <a:pPr algn="just"/>
                      <a:r>
                        <a:rPr lang="en-GB" sz="2400" kern="1200" baseline="0" dirty="0">
                          <a:solidFill>
                            <a:schemeClr val="dk1"/>
                          </a:solidFill>
                          <a:latin typeface="+mn-lt"/>
                          <a:ea typeface="+mn-ea"/>
                          <a:cs typeface="+mn-cs"/>
                        </a:rPr>
                        <a:t>Stool can accumulate in the colon → colon distended + gaseous distension of proximal bowel</a:t>
                      </a:r>
                      <a:endParaRPr lang="en-GB" sz="2400" dirty="0"/>
                    </a:p>
                  </a:txBody>
                  <a:tcPr/>
                </a:tc>
                <a:extLst>
                  <a:ext uri="{0D108BD9-81ED-4DB2-BD59-A6C34878D82A}">
                    <a16:rowId xmlns="" xmlns:a16="http://schemas.microsoft.com/office/drawing/2014/main" val="10003"/>
                  </a:ext>
                </a:extLst>
              </a:tr>
              <a:tr h="370840">
                <a:tc>
                  <a:txBody>
                    <a:bodyPr/>
                    <a:lstStyle/>
                    <a:p>
                      <a:r>
                        <a:rPr lang="en-GB" sz="2400" b="1" kern="1200" baseline="0" dirty="0" err="1">
                          <a:solidFill>
                            <a:srgbClr val="FF0000"/>
                          </a:solidFill>
                          <a:latin typeface="+mn-lt"/>
                          <a:ea typeface="+mn-ea"/>
                          <a:cs typeface="+mn-cs"/>
                        </a:rPr>
                        <a:t>F</a:t>
                      </a:r>
                      <a:r>
                        <a:rPr lang="en-GB" sz="2400" b="1" kern="1200" baseline="0" dirty="0" err="1">
                          <a:solidFill>
                            <a:schemeClr val="dk1"/>
                          </a:solidFill>
                          <a:latin typeface="+mn-lt"/>
                          <a:ea typeface="+mn-ea"/>
                          <a:cs typeface="+mn-cs"/>
                        </a:rPr>
                        <a:t>etus</a:t>
                      </a:r>
                      <a:endParaRPr lang="en-GB" sz="2400" b="1" dirty="0"/>
                    </a:p>
                  </a:txBody>
                  <a:tcPr/>
                </a:tc>
                <a:tc>
                  <a:txBody>
                    <a:bodyPr/>
                    <a:lstStyle/>
                    <a:p>
                      <a:pPr algn="just"/>
                      <a:r>
                        <a:rPr lang="en-GB" sz="2400" kern="1200" baseline="0" dirty="0" smtClean="0">
                          <a:solidFill>
                            <a:schemeClr val="dk1"/>
                          </a:solidFill>
                          <a:latin typeface="+mn-lt"/>
                          <a:ea typeface="+mn-ea"/>
                          <a:cs typeface="+mn-cs"/>
                        </a:rPr>
                        <a:t>Pregnancy.</a:t>
                      </a:r>
                      <a:endParaRPr lang="en-GB" sz="2400" dirty="0"/>
                    </a:p>
                  </a:txBody>
                  <a:tcPr/>
                </a:tc>
                <a:extLst>
                  <a:ext uri="{0D108BD9-81ED-4DB2-BD59-A6C34878D82A}">
                    <a16:rowId xmlns="" xmlns:a16="http://schemas.microsoft.com/office/drawing/2014/main" val="10004"/>
                  </a:ext>
                </a:extLst>
              </a:tr>
              <a:tr h="370840">
                <a:tc>
                  <a:txBody>
                    <a:bodyPr/>
                    <a:lstStyle/>
                    <a:p>
                      <a:r>
                        <a:rPr lang="en-GB" sz="2400" b="1" dirty="0">
                          <a:solidFill>
                            <a:srgbClr val="FF0000"/>
                          </a:solidFill>
                        </a:rPr>
                        <a:t>F</a:t>
                      </a:r>
                      <a:r>
                        <a:rPr lang="en-GB" sz="2400" b="1" dirty="0"/>
                        <a:t>at</a:t>
                      </a:r>
                    </a:p>
                  </a:txBody>
                  <a:tcPr/>
                </a:tc>
                <a:tc>
                  <a:txBody>
                    <a:bodyPr/>
                    <a:lstStyle/>
                    <a:p>
                      <a:pPr algn="just"/>
                      <a:r>
                        <a:rPr lang="en-GB" sz="2400" kern="1200" baseline="0" dirty="0" smtClean="0">
                          <a:solidFill>
                            <a:schemeClr val="dk1"/>
                          </a:solidFill>
                          <a:latin typeface="+mn-lt"/>
                          <a:ea typeface="+mn-ea"/>
                          <a:cs typeface="+mn-cs"/>
                        </a:rPr>
                        <a:t>Obesity.</a:t>
                      </a:r>
                      <a:endParaRPr lang="en-GB" sz="2400" dirty="0"/>
                    </a:p>
                  </a:txBody>
                  <a:tcPr/>
                </a:tc>
                <a:extLst>
                  <a:ext uri="{0D108BD9-81ED-4DB2-BD59-A6C34878D82A}">
                    <a16:rowId xmlns="" xmlns:a16="http://schemas.microsoft.com/office/drawing/2014/main" val="10005"/>
                  </a:ext>
                </a:extLst>
              </a:tr>
              <a:tr h="370840">
                <a:tc>
                  <a:txBody>
                    <a:bodyPr/>
                    <a:lstStyle/>
                    <a:p>
                      <a:r>
                        <a:rPr lang="en-GB" sz="2400" b="1" dirty="0">
                          <a:solidFill>
                            <a:srgbClr val="FF0000"/>
                          </a:solidFill>
                        </a:rPr>
                        <a:t>F</a:t>
                      </a:r>
                      <a:r>
                        <a:rPr lang="en-GB" sz="2400" b="1" dirty="0"/>
                        <a:t>ilthy big tumors </a:t>
                      </a:r>
                    </a:p>
                  </a:txBody>
                  <a:tcPr/>
                </a:tc>
                <a:tc>
                  <a:txBody>
                    <a:bodyPr/>
                    <a:lstStyle/>
                    <a:p>
                      <a:pPr algn="just"/>
                      <a:r>
                        <a:rPr lang="en-GB" sz="2400" dirty="0"/>
                        <a:t>Hepatomegaly</a:t>
                      </a:r>
                      <a:r>
                        <a:rPr lang="en-GB" sz="2400" baseline="0" dirty="0"/>
                        <a:t> - Splenomegaly - Polycystic kidney - Ovarian cyst - Fibroid - Obstructed urinary bladder - Intra-abdominal </a:t>
                      </a:r>
                      <a:r>
                        <a:rPr lang="en-GB" sz="2400" baseline="0" dirty="0" smtClean="0"/>
                        <a:t>tumor.</a:t>
                      </a:r>
                      <a:endParaRPr lang="en-GB" sz="2400" dirty="0"/>
                    </a:p>
                  </a:txBody>
                  <a:tcPr/>
                </a:tc>
                <a:extLst>
                  <a:ext uri="{0D108BD9-81ED-4DB2-BD59-A6C34878D82A}">
                    <a16:rowId xmlns="" xmlns:a16="http://schemas.microsoft.com/office/drawing/2014/main" val="10006"/>
                  </a:ext>
                </a:extLst>
              </a:tr>
            </a:tbl>
          </a:graphicData>
        </a:graphic>
      </p:graphicFrame>
      <p:sp>
        <p:nvSpPr>
          <p:cNvPr id="2" name="Date Placeholder 1">
            <a:extLst>
              <a:ext uri="{FF2B5EF4-FFF2-40B4-BE49-F238E27FC236}">
                <a16:creationId xmlns="" xmlns:a16="http://schemas.microsoft.com/office/drawing/2014/main" id="{A320B219-20DB-46D4-A01D-5780788CFAD4}"/>
              </a:ext>
            </a:extLst>
          </p:cNvPr>
          <p:cNvSpPr>
            <a:spLocks noGrp="1"/>
          </p:cNvSpPr>
          <p:nvPr>
            <p:ph type="dt" sz="half" idx="10"/>
          </p:nvPr>
        </p:nvSpPr>
        <p:spPr>
          <a:xfrm>
            <a:off x="457200" y="6553200"/>
            <a:ext cx="2133600" cy="365125"/>
          </a:xfrm>
        </p:spPr>
        <p:txBody>
          <a:bodyPr/>
          <a:lstStyle/>
          <a:p>
            <a:r>
              <a:rPr lang="en-US" dirty="0"/>
              <a:t>6/3/2020</a:t>
            </a:r>
          </a:p>
        </p:txBody>
      </p:sp>
      <p:sp>
        <p:nvSpPr>
          <p:cNvPr id="5" name="Footer Placeholder 4">
            <a:extLst>
              <a:ext uri="{FF2B5EF4-FFF2-40B4-BE49-F238E27FC236}">
                <a16:creationId xmlns="" xmlns:a16="http://schemas.microsoft.com/office/drawing/2014/main" id="{B3C18F40-3371-4646-9049-707A362A7C53}"/>
              </a:ext>
            </a:extLst>
          </p:cNvPr>
          <p:cNvSpPr>
            <a:spLocks noGrp="1"/>
          </p:cNvSpPr>
          <p:nvPr>
            <p:ph type="ftr" sz="quarter" idx="11"/>
          </p:nvPr>
        </p:nvSpPr>
        <p:spPr>
          <a:xfrm>
            <a:off x="3124200" y="6492875"/>
            <a:ext cx="2895600" cy="365125"/>
          </a:xfrm>
        </p:spPr>
        <p:txBody>
          <a:bodyPr/>
          <a:lstStyle/>
          <a:p>
            <a:r>
              <a:rPr lang="en-US" dirty="0"/>
              <a:t>Internal Medicine Department</a:t>
            </a:r>
          </a:p>
        </p:txBody>
      </p:sp>
      <p:sp>
        <p:nvSpPr>
          <p:cNvPr id="6" name="Slide Number Placeholder 5">
            <a:extLst>
              <a:ext uri="{FF2B5EF4-FFF2-40B4-BE49-F238E27FC236}">
                <a16:creationId xmlns="" xmlns:a16="http://schemas.microsoft.com/office/drawing/2014/main" id="{808070EA-7EA8-47FB-A875-CA0F6E72D6F4}"/>
              </a:ext>
            </a:extLst>
          </p:cNvPr>
          <p:cNvSpPr>
            <a:spLocks noGrp="1"/>
          </p:cNvSpPr>
          <p:nvPr>
            <p:ph type="sldNum" sz="quarter" idx="12"/>
          </p:nvPr>
        </p:nvSpPr>
        <p:spPr>
          <a:xfrm>
            <a:off x="6553200" y="6492875"/>
            <a:ext cx="2133600" cy="365125"/>
          </a:xfrm>
        </p:spPr>
        <p:txBody>
          <a:bodyPr/>
          <a:lstStyle/>
          <a:p>
            <a:fld id="{3D0A3EC9-E8BA-4062-809F-C0D16F9877FA}" type="slidenum">
              <a:rPr lang="en-US" smtClean="0"/>
              <a:pPr/>
              <a:t>63</a:t>
            </a:fld>
            <a:endParaRPr lang="en-US" dirty="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GB" b="1" dirty="0">
                <a:solidFill>
                  <a:srgbClr val="FF0000"/>
                </a:solidFill>
              </a:rPr>
              <a:t>History:</a:t>
            </a:r>
          </a:p>
          <a:p>
            <a:pPr>
              <a:buNone/>
            </a:pPr>
            <a:r>
              <a:rPr lang="en-GB" dirty="0"/>
              <a:t>- Abdominal pain: may rise suspicious of surgical cause especially if </a:t>
            </a:r>
            <a:r>
              <a:rPr lang="en-GB" dirty="0" smtClean="0"/>
              <a:t>sever.</a:t>
            </a:r>
            <a:endParaRPr lang="en-GB" dirty="0"/>
          </a:p>
          <a:p>
            <a:pPr>
              <a:buNone/>
            </a:pPr>
            <a:r>
              <a:rPr lang="en-GB" dirty="0"/>
              <a:t>- Bowel habit: </a:t>
            </a:r>
            <a:r>
              <a:rPr lang="en-GB" dirty="0" smtClean="0"/>
              <a:t>constipation.</a:t>
            </a:r>
            <a:endParaRPr lang="en-GB" dirty="0"/>
          </a:p>
          <a:p>
            <a:pPr>
              <a:buNone/>
            </a:pPr>
            <a:r>
              <a:rPr lang="en-GB" dirty="0"/>
              <a:t>- History of chronic illness: Liver, Heart, Kidney for </a:t>
            </a:r>
            <a:r>
              <a:rPr lang="en-GB" dirty="0" smtClean="0"/>
              <a:t>ascites.</a:t>
            </a:r>
            <a:endParaRPr lang="en-GB" dirty="0"/>
          </a:p>
          <a:p>
            <a:pPr>
              <a:buNone/>
            </a:pPr>
            <a:r>
              <a:rPr lang="en-GB" dirty="0"/>
              <a:t>- Menstrual </a:t>
            </a:r>
            <a:r>
              <a:rPr lang="en-GB" dirty="0" smtClean="0"/>
              <a:t>history.</a:t>
            </a:r>
            <a:endParaRPr lang="en-GB" dirty="0"/>
          </a:p>
          <a:p>
            <a:pPr>
              <a:buNone/>
            </a:pPr>
            <a:endParaRPr lang="en-GB" dirty="0"/>
          </a:p>
        </p:txBody>
      </p:sp>
      <p:sp>
        <p:nvSpPr>
          <p:cNvPr id="3" name="Title 2"/>
          <p:cNvSpPr>
            <a:spLocks noGrp="1"/>
          </p:cNvSpPr>
          <p:nvPr>
            <p:ph type="title"/>
          </p:nvPr>
        </p:nvSpPr>
        <p:spPr/>
        <p:txBody>
          <a:bodyPr/>
          <a:lstStyle/>
          <a:p>
            <a:r>
              <a:rPr lang="en-GB" dirty="0" smtClean="0"/>
              <a:t>History</a:t>
            </a:r>
            <a:endParaRPr lang="en-GB" dirty="0"/>
          </a:p>
        </p:txBody>
      </p:sp>
      <p:sp>
        <p:nvSpPr>
          <p:cNvPr id="4" name="Date Placeholder 3">
            <a:extLst>
              <a:ext uri="{FF2B5EF4-FFF2-40B4-BE49-F238E27FC236}">
                <a16:creationId xmlns="" xmlns:a16="http://schemas.microsoft.com/office/drawing/2014/main" id="{CBB2858F-1FB2-49E5-885C-C54B97F7886E}"/>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F2A64C11-23C4-4189-9C2D-B2596F43BE29}"/>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A4BFCE0F-46AB-41E1-AECF-361680238560}"/>
              </a:ext>
            </a:extLst>
          </p:cNvPr>
          <p:cNvSpPr>
            <a:spLocks noGrp="1"/>
          </p:cNvSpPr>
          <p:nvPr>
            <p:ph type="sldNum" sz="quarter" idx="12"/>
          </p:nvPr>
        </p:nvSpPr>
        <p:spPr/>
        <p:txBody>
          <a:bodyPr/>
          <a:lstStyle/>
          <a:p>
            <a:fld id="{3D0A3EC9-E8BA-4062-809F-C0D16F9877FA}" type="slidenum">
              <a:rPr lang="en-US" smtClean="0"/>
              <a:pPr/>
              <a:t>64</a:t>
            </a:fld>
            <a:endParaRPr lang="en-US"/>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876800"/>
          </a:xfrm>
        </p:spPr>
        <p:txBody>
          <a:bodyPr>
            <a:normAutofit/>
          </a:bodyPr>
          <a:lstStyle/>
          <a:p>
            <a:pPr algn="just">
              <a:lnSpc>
                <a:spcPct val="110000"/>
              </a:lnSpc>
            </a:pPr>
            <a:r>
              <a:rPr lang="en-GB" b="1" dirty="0">
                <a:solidFill>
                  <a:srgbClr val="FF0000"/>
                </a:solidFill>
              </a:rPr>
              <a:t>General examination:</a:t>
            </a:r>
          </a:p>
          <a:p>
            <a:pPr algn="just">
              <a:lnSpc>
                <a:spcPct val="110000"/>
              </a:lnSpc>
              <a:buNone/>
            </a:pPr>
            <a:r>
              <a:rPr lang="en-GB" b="1" dirty="0"/>
              <a:t>- Decubitus: </a:t>
            </a:r>
            <a:r>
              <a:rPr lang="en-GB" dirty="0"/>
              <a:t>Orthopnea: massive </a:t>
            </a:r>
            <a:r>
              <a:rPr lang="en-GB" dirty="0" smtClean="0"/>
              <a:t>ascites.</a:t>
            </a:r>
            <a:endParaRPr lang="en-GB" dirty="0"/>
          </a:p>
          <a:p>
            <a:pPr algn="just">
              <a:lnSpc>
                <a:spcPct val="110000"/>
              </a:lnSpc>
              <a:buNone/>
            </a:pPr>
            <a:r>
              <a:rPr lang="en-GB" b="1" dirty="0"/>
              <a:t>- BMI: </a:t>
            </a:r>
            <a:r>
              <a:rPr lang="en-GB" dirty="0"/>
              <a:t>overweight &amp; </a:t>
            </a:r>
            <a:r>
              <a:rPr lang="en-GB" dirty="0" smtClean="0"/>
              <a:t>obesity.</a:t>
            </a:r>
            <a:endParaRPr lang="en-GB" dirty="0"/>
          </a:p>
          <a:p>
            <a:pPr algn="just">
              <a:lnSpc>
                <a:spcPct val="110000"/>
              </a:lnSpc>
              <a:buNone/>
            </a:pPr>
            <a:r>
              <a:rPr lang="en-GB" b="1" dirty="0"/>
              <a:t>- Vital </a:t>
            </a:r>
            <a:r>
              <a:rPr lang="en-GB" b="1" dirty="0" smtClean="0"/>
              <a:t>data.</a:t>
            </a:r>
            <a:endParaRPr lang="en-GB" b="1" dirty="0"/>
          </a:p>
          <a:p>
            <a:pPr algn="just">
              <a:lnSpc>
                <a:spcPct val="110000"/>
              </a:lnSpc>
              <a:buNone/>
            </a:pPr>
            <a:r>
              <a:rPr lang="en-GB" dirty="0"/>
              <a:t>- Congested </a:t>
            </a:r>
            <a:r>
              <a:rPr lang="en-GB" b="1" dirty="0"/>
              <a:t>neck vein </a:t>
            </a:r>
            <a:r>
              <a:rPr lang="en-GB" dirty="0"/>
              <a:t>in heart </a:t>
            </a:r>
            <a:r>
              <a:rPr lang="en-GB" dirty="0" smtClean="0"/>
              <a:t>failure.</a:t>
            </a:r>
            <a:endParaRPr lang="en-GB" dirty="0"/>
          </a:p>
          <a:p>
            <a:pPr algn="just">
              <a:lnSpc>
                <a:spcPct val="110000"/>
              </a:lnSpc>
              <a:buNone/>
            </a:pPr>
            <a:r>
              <a:rPr lang="en-GB" dirty="0"/>
              <a:t>- </a:t>
            </a:r>
            <a:r>
              <a:rPr lang="en-GB" b="1" dirty="0"/>
              <a:t>Finding of liver cell failure: </a:t>
            </a:r>
            <a:r>
              <a:rPr lang="en-GB" dirty="0"/>
              <a:t>jaundice, silky hair, foeter hepaticus, enlarged parotid, palmer erythema, flapping tremors, spider nevi, gynecomastia, LL </a:t>
            </a:r>
            <a:r>
              <a:rPr lang="en-GB" dirty="0" smtClean="0"/>
              <a:t>edema.</a:t>
            </a:r>
            <a:endParaRPr lang="en-GB" dirty="0"/>
          </a:p>
        </p:txBody>
      </p:sp>
      <p:sp>
        <p:nvSpPr>
          <p:cNvPr id="3" name="Title 2"/>
          <p:cNvSpPr>
            <a:spLocks noGrp="1"/>
          </p:cNvSpPr>
          <p:nvPr>
            <p:ph type="title"/>
          </p:nvPr>
        </p:nvSpPr>
        <p:spPr/>
        <p:txBody>
          <a:bodyPr/>
          <a:lstStyle/>
          <a:p>
            <a:r>
              <a:rPr lang="en-GB" dirty="0"/>
              <a:t>Clinical Examination</a:t>
            </a:r>
          </a:p>
        </p:txBody>
      </p:sp>
      <p:sp>
        <p:nvSpPr>
          <p:cNvPr id="4" name="Date Placeholder 3">
            <a:extLst>
              <a:ext uri="{FF2B5EF4-FFF2-40B4-BE49-F238E27FC236}">
                <a16:creationId xmlns="" xmlns:a16="http://schemas.microsoft.com/office/drawing/2014/main" id="{30B0E528-CD65-4B14-9107-54C8B7434CC2}"/>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B9E8180C-CA18-41D7-8FCE-C54B92229CB2}"/>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8BEDF854-F5E0-4CE1-947C-DA5357BE7C2E}"/>
              </a:ext>
            </a:extLst>
          </p:cNvPr>
          <p:cNvSpPr>
            <a:spLocks noGrp="1"/>
          </p:cNvSpPr>
          <p:nvPr>
            <p:ph type="sldNum" sz="quarter" idx="12"/>
          </p:nvPr>
        </p:nvSpPr>
        <p:spPr/>
        <p:txBody>
          <a:bodyPr/>
          <a:lstStyle/>
          <a:p>
            <a:fld id="{3D0A3EC9-E8BA-4062-809F-C0D16F9877FA}" type="slidenum">
              <a:rPr lang="en-US" smtClean="0"/>
              <a:pPr/>
              <a:t>65</a:t>
            </a:fld>
            <a:endParaRPr lang="en-US"/>
          </a:p>
        </p:txBody>
      </p:sp>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352000" cy="5334000"/>
          </a:xfrm>
        </p:spPr>
        <p:txBody>
          <a:bodyPr>
            <a:normAutofit/>
          </a:bodyPr>
          <a:lstStyle/>
          <a:p>
            <a:pPr algn="just">
              <a:lnSpc>
                <a:spcPct val="110000"/>
              </a:lnSpc>
            </a:pPr>
            <a:r>
              <a:rPr lang="en-GB" b="1" dirty="0">
                <a:solidFill>
                  <a:srgbClr val="FF0000"/>
                </a:solidFill>
              </a:rPr>
              <a:t>Local abdominal examination:</a:t>
            </a:r>
          </a:p>
          <a:p>
            <a:pPr algn="just">
              <a:lnSpc>
                <a:spcPct val="110000"/>
              </a:lnSpc>
              <a:buNone/>
            </a:pPr>
            <a:r>
              <a:rPr lang="en-GB" b="1" dirty="0"/>
              <a:t>- Inspection: </a:t>
            </a:r>
            <a:r>
              <a:rPr lang="en-GB" dirty="0"/>
              <a:t>Generalized or localized </a:t>
            </a:r>
            <a:r>
              <a:rPr lang="en-GB" dirty="0" smtClean="0"/>
              <a:t>distention.</a:t>
            </a:r>
            <a:endParaRPr lang="en-GB" dirty="0"/>
          </a:p>
          <a:p>
            <a:pPr algn="just">
              <a:lnSpc>
                <a:spcPct val="110000"/>
              </a:lnSpc>
              <a:buNone/>
            </a:pPr>
            <a:r>
              <a:rPr lang="en-GB" b="1" dirty="0"/>
              <a:t>- Palpation:</a:t>
            </a:r>
          </a:p>
          <a:p>
            <a:pPr algn="just">
              <a:lnSpc>
                <a:spcPct val="110000"/>
              </a:lnSpc>
              <a:buFont typeface="Wingdings" pitchFamily="2" charset="2"/>
              <a:buChar char="ü"/>
            </a:pPr>
            <a:r>
              <a:rPr lang="en-GB" dirty="0"/>
              <a:t>Superficial palpation for peritoneal </a:t>
            </a:r>
            <a:r>
              <a:rPr lang="en-GB" dirty="0" smtClean="0"/>
              <a:t>irritation.</a:t>
            </a:r>
            <a:endParaRPr lang="en-GB" dirty="0"/>
          </a:p>
          <a:p>
            <a:pPr marL="0" indent="0" algn="just">
              <a:lnSpc>
                <a:spcPct val="110000"/>
              </a:lnSpc>
              <a:buFont typeface="Wingdings" pitchFamily="2" charset="2"/>
              <a:buChar char="ü"/>
            </a:pPr>
            <a:r>
              <a:rPr lang="en-GB" dirty="0"/>
              <a:t>Organomegally, Pelvic mass: arises out of the pelvis so that the examining hand cannot palpate an inferior border.</a:t>
            </a:r>
          </a:p>
          <a:p>
            <a:pPr marL="0" indent="0" algn="just">
              <a:lnSpc>
                <a:spcPct val="110000"/>
              </a:lnSpc>
              <a:buFont typeface="Wingdings" pitchFamily="2" charset="2"/>
              <a:buChar char="ü"/>
            </a:pPr>
            <a:r>
              <a:rPr lang="en-GB" dirty="0"/>
              <a:t>Faeces is felt as firm to hard lumps that are indentable when prodded with the tip of the examining </a:t>
            </a:r>
            <a:r>
              <a:rPr lang="en-GB" dirty="0" smtClean="0"/>
              <a:t>finger.</a:t>
            </a:r>
            <a:endParaRPr lang="en-GB" dirty="0"/>
          </a:p>
        </p:txBody>
      </p:sp>
      <p:sp>
        <p:nvSpPr>
          <p:cNvPr id="3" name="Title 2"/>
          <p:cNvSpPr>
            <a:spLocks noGrp="1"/>
          </p:cNvSpPr>
          <p:nvPr>
            <p:ph type="title"/>
          </p:nvPr>
        </p:nvSpPr>
        <p:spPr/>
        <p:txBody>
          <a:bodyPr/>
          <a:lstStyle/>
          <a:p>
            <a:r>
              <a:rPr lang="en-GB" dirty="0"/>
              <a:t>Clinical Examination</a:t>
            </a:r>
          </a:p>
        </p:txBody>
      </p:sp>
      <p:sp>
        <p:nvSpPr>
          <p:cNvPr id="4" name="Date Placeholder 3">
            <a:extLst>
              <a:ext uri="{FF2B5EF4-FFF2-40B4-BE49-F238E27FC236}">
                <a16:creationId xmlns="" xmlns:a16="http://schemas.microsoft.com/office/drawing/2014/main" id="{E4F0D442-AFC1-468C-A16F-0020307376CD}"/>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E1D99FFB-8073-4ED3-BAC1-BCE4E28A1C8E}"/>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59862704-A175-4AC3-BD6D-0DB6AC73623B}"/>
              </a:ext>
            </a:extLst>
          </p:cNvPr>
          <p:cNvSpPr>
            <a:spLocks noGrp="1"/>
          </p:cNvSpPr>
          <p:nvPr>
            <p:ph type="sldNum" sz="quarter" idx="12"/>
          </p:nvPr>
        </p:nvSpPr>
        <p:spPr/>
        <p:txBody>
          <a:bodyPr/>
          <a:lstStyle/>
          <a:p>
            <a:fld id="{3D0A3EC9-E8BA-4062-809F-C0D16F9877FA}" type="slidenum">
              <a:rPr lang="en-US" smtClean="0"/>
              <a:pPr/>
              <a:t>66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fade">
                                      <p:cBhvr>
                                        <p:cTn id="19" dur="1000"/>
                                        <p:tgtEl>
                                          <p:spTgt spid="2">
                                            <p:txEl>
                                              <p:pRg st="3" end="3"/>
                                            </p:txEl>
                                          </p:spTgt>
                                        </p:tgtEl>
                                      </p:cBhvr>
                                    </p:animEffect>
                                    <p:anim calcmode="lin" valueType="num">
                                      <p:cBhvr>
                                        <p:cTn id="20"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4" end="4"/>
                                            </p:txEl>
                                          </p:spTgt>
                                        </p:tgtEl>
                                        <p:attrNameLst>
                                          <p:attrName>style.visibility</p:attrName>
                                        </p:attrNameLst>
                                      </p:cBhvr>
                                      <p:to>
                                        <p:strVal val="visible"/>
                                      </p:to>
                                    </p:set>
                                    <p:animEffect transition="in" filter="fade">
                                      <p:cBhvr>
                                        <p:cTn id="24" dur="1000"/>
                                        <p:tgtEl>
                                          <p:spTgt spid="2">
                                            <p:txEl>
                                              <p:pRg st="4" end="4"/>
                                            </p:txEl>
                                          </p:spTgt>
                                        </p:tgtEl>
                                      </p:cBhvr>
                                    </p:animEffect>
                                    <p:anim calcmode="lin" valueType="num">
                                      <p:cBhvr>
                                        <p:cTn id="25"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animEffect transition="in" filter="fade">
                                      <p:cBhvr>
                                        <p:cTn id="29" dur="1000"/>
                                        <p:tgtEl>
                                          <p:spTgt spid="2">
                                            <p:txEl>
                                              <p:pRg st="5" end="5"/>
                                            </p:txEl>
                                          </p:spTgt>
                                        </p:tgtEl>
                                      </p:cBhvr>
                                    </p:animEffect>
                                    <p:anim calcmode="lin" valueType="num">
                                      <p:cBhvr>
                                        <p:cTn id="3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5334000"/>
          </a:xfrm>
        </p:spPr>
        <p:txBody>
          <a:bodyPr>
            <a:normAutofit/>
          </a:bodyPr>
          <a:lstStyle/>
          <a:p>
            <a:pPr algn="just">
              <a:lnSpc>
                <a:spcPct val="110000"/>
              </a:lnSpc>
            </a:pPr>
            <a:r>
              <a:rPr lang="en-GB" b="1" dirty="0">
                <a:solidFill>
                  <a:srgbClr val="FF0000"/>
                </a:solidFill>
              </a:rPr>
              <a:t>Local abdominal examination</a:t>
            </a:r>
            <a:r>
              <a:rPr lang="en-GB" b="1" dirty="0" smtClean="0">
                <a:solidFill>
                  <a:srgbClr val="FF0000"/>
                </a:solidFill>
              </a:rPr>
              <a:t>: (Cont.)</a:t>
            </a:r>
            <a:endParaRPr lang="en-GB" b="1" dirty="0">
              <a:solidFill>
                <a:srgbClr val="FF0000"/>
              </a:solidFill>
            </a:endParaRPr>
          </a:p>
          <a:p>
            <a:pPr marL="0" indent="0" algn="just">
              <a:lnSpc>
                <a:spcPct val="110000"/>
              </a:lnSpc>
              <a:buNone/>
            </a:pPr>
            <a:r>
              <a:rPr lang="en-GB" b="1" dirty="0"/>
              <a:t>- Percussion:</a:t>
            </a:r>
          </a:p>
          <a:p>
            <a:pPr marL="0" indent="0" algn="just">
              <a:lnSpc>
                <a:spcPct val="110000"/>
              </a:lnSpc>
              <a:buFont typeface="Wingdings" pitchFamily="2" charset="2"/>
              <a:buChar char="ü"/>
            </a:pPr>
            <a:r>
              <a:rPr lang="en-GB" dirty="0"/>
              <a:t>Shifting dullness → moderate ascites , Fluid thrill → tense ascites</a:t>
            </a:r>
          </a:p>
          <a:p>
            <a:pPr marL="0" indent="0" algn="just">
              <a:lnSpc>
                <a:spcPct val="110000"/>
              </a:lnSpc>
              <a:buFont typeface="Wingdings" pitchFamily="2" charset="2"/>
              <a:buChar char="ü"/>
            </a:pPr>
            <a:r>
              <a:rPr lang="en-GB" dirty="0"/>
              <a:t>Generalised hyper-resonance→ gaseous distention</a:t>
            </a:r>
          </a:p>
          <a:p>
            <a:pPr marL="0" indent="0" algn="just">
              <a:lnSpc>
                <a:spcPct val="110000"/>
              </a:lnSpc>
              <a:buNone/>
            </a:pPr>
            <a:r>
              <a:rPr lang="en-GB" b="1" dirty="0"/>
              <a:t>- Auscultation:</a:t>
            </a:r>
          </a:p>
          <a:p>
            <a:pPr algn="just">
              <a:lnSpc>
                <a:spcPct val="110000"/>
              </a:lnSpc>
              <a:buFont typeface="Wingdings" pitchFamily="2" charset="2"/>
              <a:buChar char="ü"/>
            </a:pPr>
            <a:r>
              <a:rPr lang="en-GB" dirty="0"/>
              <a:t>Hyperactive bowel sounds → mechanical obstruction </a:t>
            </a:r>
          </a:p>
          <a:p>
            <a:pPr algn="just">
              <a:lnSpc>
                <a:spcPct val="110000"/>
              </a:lnSpc>
              <a:buFont typeface="Wingdings" pitchFamily="2" charset="2"/>
              <a:buChar char="ü"/>
            </a:pPr>
            <a:r>
              <a:rPr lang="en-GB" dirty="0"/>
              <a:t>Absent or just a few ‘tinkly’ bowel sounds → paralytic ileus.</a:t>
            </a:r>
          </a:p>
        </p:txBody>
      </p:sp>
      <p:sp>
        <p:nvSpPr>
          <p:cNvPr id="3" name="Title 2"/>
          <p:cNvSpPr>
            <a:spLocks noGrp="1"/>
          </p:cNvSpPr>
          <p:nvPr>
            <p:ph type="title"/>
          </p:nvPr>
        </p:nvSpPr>
        <p:spPr/>
        <p:txBody>
          <a:bodyPr/>
          <a:lstStyle/>
          <a:p>
            <a:r>
              <a:rPr lang="en-GB" dirty="0"/>
              <a:t>Clinical Examination</a:t>
            </a:r>
          </a:p>
        </p:txBody>
      </p:sp>
      <p:sp>
        <p:nvSpPr>
          <p:cNvPr id="4" name="Date Placeholder 3">
            <a:extLst>
              <a:ext uri="{FF2B5EF4-FFF2-40B4-BE49-F238E27FC236}">
                <a16:creationId xmlns="" xmlns:a16="http://schemas.microsoft.com/office/drawing/2014/main" id="{78ECFB50-DDD0-4054-86CF-D99F77177A65}"/>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E91DA344-3C4B-4500-9924-4C66AE7A36E8}"/>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5FB086A9-B8CC-4BB5-8DE1-1E04AE31E1DE}"/>
              </a:ext>
            </a:extLst>
          </p:cNvPr>
          <p:cNvSpPr>
            <a:spLocks noGrp="1"/>
          </p:cNvSpPr>
          <p:nvPr>
            <p:ph type="sldNum" sz="quarter" idx="12"/>
          </p:nvPr>
        </p:nvSpPr>
        <p:spPr/>
        <p:txBody>
          <a:bodyPr/>
          <a:lstStyle/>
          <a:p>
            <a:fld id="{3D0A3EC9-E8BA-4062-809F-C0D16F9877FA}" type="slidenum">
              <a:rPr lang="en-US" smtClean="0"/>
              <a:pPr/>
              <a:t>67</a:t>
            </a:fld>
            <a:endParaRPr lang="en-US"/>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1000"/>
                                        <p:tgtEl>
                                          <p:spTgt spid="2">
                                            <p:txEl>
                                              <p:pRg st="4" end="4"/>
                                            </p:txEl>
                                          </p:spTgt>
                                        </p:tgtEl>
                                      </p:cBhvr>
                                    </p:animEffect>
                                    <p:anim calcmode="lin" valueType="num">
                                      <p:cBhvr>
                                        <p:cTn id="8"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1000"/>
                                        <p:tgtEl>
                                          <p:spTgt spid="2">
                                            <p:txEl>
                                              <p:pRg st="5" end="5"/>
                                            </p:txEl>
                                          </p:spTgt>
                                        </p:tgtEl>
                                      </p:cBhvr>
                                    </p:animEffect>
                                    <p:anim calcmode="lin" valueType="num">
                                      <p:cBhvr>
                                        <p:cTn id="13"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1000"/>
                                        <p:tgtEl>
                                          <p:spTgt spid="2">
                                            <p:txEl>
                                              <p:pRg st="6" end="6"/>
                                            </p:txEl>
                                          </p:spTgt>
                                        </p:tgtEl>
                                      </p:cBhvr>
                                    </p:animEffect>
                                    <p:anim calcmode="lin" valueType="num">
                                      <p:cBhvr>
                                        <p:cTn id="18"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5410200"/>
          </a:xfrm>
        </p:spPr>
        <p:txBody>
          <a:bodyPr>
            <a:noAutofit/>
          </a:bodyPr>
          <a:lstStyle/>
          <a:p>
            <a:r>
              <a:rPr lang="en-GB" sz="2600" b="1" dirty="0"/>
              <a:t>Lab.:</a:t>
            </a:r>
          </a:p>
          <a:p>
            <a:pPr>
              <a:buNone/>
            </a:pPr>
            <a:r>
              <a:rPr lang="en-GB" sz="2600" dirty="0"/>
              <a:t>- Liver enzymes &amp; function</a:t>
            </a:r>
          </a:p>
          <a:p>
            <a:pPr>
              <a:buNone/>
            </a:pPr>
            <a:r>
              <a:rPr lang="en-GB" sz="2600" dirty="0"/>
              <a:t>- Kidney function test and electrolytes</a:t>
            </a:r>
          </a:p>
          <a:p>
            <a:pPr>
              <a:buNone/>
            </a:pPr>
            <a:r>
              <a:rPr lang="en-GB" sz="2600" dirty="0"/>
              <a:t>- Stool analysis for parasites &amp; ova</a:t>
            </a:r>
          </a:p>
          <a:p>
            <a:pPr>
              <a:buNone/>
            </a:pPr>
            <a:r>
              <a:rPr lang="en-GB" sz="2600" dirty="0"/>
              <a:t>- Pregnancy test</a:t>
            </a:r>
          </a:p>
          <a:p>
            <a:r>
              <a:rPr lang="en-GB" sz="2600" b="1" dirty="0"/>
              <a:t>Imaging</a:t>
            </a:r>
          </a:p>
          <a:p>
            <a:pPr>
              <a:buNone/>
            </a:pPr>
            <a:r>
              <a:rPr lang="en-GB" sz="2600" dirty="0"/>
              <a:t>- Abdominal x-ray erect &amp; supine</a:t>
            </a:r>
          </a:p>
          <a:p>
            <a:pPr>
              <a:buNone/>
            </a:pPr>
            <a:r>
              <a:rPr lang="en-GB" sz="2600" dirty="0"/>
              <a:t>- </a:t>
            </a:r>
            <a:r>
              <a:rPr lang="en-GB" sz="2600" dirty="0" err="1"/>
              <a:t>Pelvi</a:t>
            </a:r>
            <a:r>
              <a:rPr lang="en-GB" sz="2600" dirty="0"/>
              <a:t>-abdominal U/S</a:t>
            </a:r>
          </a:p>
          <a:p>
            <a:pPr>
              <a:buNone/>
            </a:pPr>
            <a:r>
              <a:rPr lang="en-GB" sz="2600" dirty="0"/>
              <a:t>- CT </a:t>
            </a:r>
            <a:r>
              <a:rPr lang="en-GB" sz="2600" dirty="0" err="1"/>
              <a:t>pelvi</a:t>
            </a:r>
            <a:r>
              <a:rPr lang="en-GB" sz="2600" dirty="0"/>
              <a:t>-abdomen</a:t>
            </a:r>
          </a:p>
          <a:p>
            <a:pPr>
              <a:buNone/>
            </a:pPr>
            <a:r>
              <a:rPr lang="en-GB" sz="2600" dirty="0"/>
              <a:t>- Echocardiography</a:t>
            </a:r>
          </a:p>
          <a:p>
            <a:r>
              <a:rPr lang="en-GB" sz="2600" b="1" dirty="0"/>
              <a:t>Ascitic sample: </a:t>
            </a:r>
            <a:r>
              <a:rPr lang="en-GB" sz="2600" dirty="0"/>
              <a:t>SAAG</a:t>
            </a:r>
          </a:p>
        </p:txBody>
      </p:sp>
      <p:sp>
        <p:nvSpPr>
          <p:cNvPr id="3" name="Title 2"/>
          <p:cNvSpPr>
            <a:spLocks noGrp="1"/>
          </p:cNvSpPr>
          <p:nvPr>
            <p:ph type="title"/>
          </p:nvPr>
        </p:nvSpPr>
        <p:spPr/>
        <p:txBody>
          <a:bodyPr/>
          <a:lstStyle/>
          <a:p>
            <a:r>
              <a:rPr lang="en-GB" dirty="0"/>
              <a:t>Investigations</a:t>
            </a:r>
          </a:p>
        </p:txBody>
      </p:sp>
      <p:sp>
        <p:nvSpPr>
          <p:cNvPr id="4" name="Date Placeholder 3">
            <a:extLst>
              <a:ext uri="{FF2B5EF4-FFF2-40B4-BE49-F238E27FC236}">
                <a16:creationId xmlns="" xmlns:a16="http://schemas.microsoft.com/office/drawing/2014/main" id="{1EC53A7B-BC35-4BF4-A741-7E624B5FB66C}"/>
              </a:ext>
            </a:extLst>
          </p:cNvPr>
          <p:cNvSpPr>
            <a:spLocks noGrp="1"/>
          </p:cNvSpPr>
          <p:nvPr>
            <p:ph type="dt" sz="half" idx="10"/>
          </p:nvPr>
        </p:nvSpPr>
        <p:spPr>
          <a:xfrm>
            <a:off x="457200" y="6569075"/>
            <a:ext cx="2133600" cy="365125"/>
          </a:xfrm>
        </p:spPr>
        <p:txBody>
          <a:bodyPr/>
          <a:lstStyle/>
          <a:p>
            <a:r>
              <a:rPr lang="en-US" dirty="0"/>
              <a:t>6/3/2020</a:t>
            </a:r>
          </a:p>
        </p:txBody>
      </p:sp>
      <p:sp>
        <p:nvSpPr>
          <p:cNvPr id="5" name="Footer Placeholder 4">
            <a:extLst>
              <a:ext uri="{FF2B5EF4-FFF2-40B4-BE49-F238E27FC236}">
                <a16:creationId xmlns="" xmlns:a16="http://schemas.microsoft.com/office/drawing/2014/main" id="{84C5DE47-45BB-4BDD-8E70-4080EAC93642}"/>
              </a:ext>
            </a:extLst>
          </p:cNvPr>
          <p:cNvSpPr>
            <a:spLocks noGrp="1"/>
          </p:cNvSpPr>
          <p:nvPr>
            <p:ph type="ftr" sz="quarter" idx="11"/>
          </p:nvPr>
        </p:nvSpPr>
        <p:spPr>
          <a:xfrm>
            <a:off x="3124200" y="6553200"/>
            <a:ext cx="2895600" cy="365125"/>
          </a:xfrm>
        </p:spPr>
        <p:txBody>
          <a:bodyPr/>
          <a:lstStyle/>
          <a:p>
            <a:r>
              <a:rPr lang="en-US" dirty="0"/>
              <a:t>Internal Medicine Department</a:t>
            </a:r>
          </a:p>
        </p:txBody>
      </p:sp>
      <p:sp>
        <p:nvSpPr>
          <p:cNvPr id="6" name="Slide Number Placeholder 5">
            <a:extLst>
              <a:ext uri="{FF2B5EF4-FFF2-40B4-BE49-F238E27FC236}">
                <a16:creationId xmlns="" xmlns:a16="http://schemas.microsoft.com/office/drawing/2014/main" id="{14BED893-4374-42F3-839E-1DAE3346D0F1}"/>
              </a:ext>
            </a:extLst>
          </p:cNvPr>
          <p:cNvSpPr>
            <a:spLocks noGrp="1"/>
          </p:cNvSpPr>
          <p:nvPr>
            <p:ph type="sldNum" sz="quarter" idx="12"/>
          </p:nvPr>
        </p:nvSpPr>
        <p:spPr>
          <a:xfrm>
            <a:off x="6553200" y="6553200"/>
            <a:ext cx="2133600" cy="365125"/>
          </a:xfrm>
        </p:spPr>
        <p:txBody>
          <a:bodyPr/>
          <a:lstStyle/>
          <a:p>
            <a:fld id="{3D0A3EC9-E8BA-4062-809F-C0D16F9877FA}" type="slidenum">
              <a:rPr lang="en-US" smtClean="0"/>
              <a:pPr/>
              <a:t>68</a:t>
            </a:fld>
            <a:endParaRPr lang="en-US"/>
          </a:p>
        </p:txBody>
      </p:sp>
    </p:spTree>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Effect transition="in" filter="fade">
                                      <p:cBhvr>
                                        <p:cTn id="7" dur="1000"/>
                                        <p:tgtEl>
                                          <p:spTgt spid="2">
                                            <p:txEl>
                                              <p:pRg st="5" end="5"/>
                                            </p:txEl>
                                          </p:spTgt>
                                        </p:tgtEl>
                                      </p:cBhvr>
                                    </p:animEffect>
                                    <p:anim calcmode="lin" valueType="num">
                                      <p:cBhvr>
                                        <p:cTn id="8"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5" end="5"/>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1000"/>
                                        <p:tgtEl>
                                          <p:spTgt spid="2">
                                            <p:txEl>
                                              <p:pRg st="6" end="6"/>
                                            </p:txEl>
                                          </p:spTgt>
                                        </p:tgtEl>
                                      </p:cBhvr>
                                    </p:animEffect>
                                    <p:anim calcmode="lin" valueType="num">
                                      <p:cBhvr>
                                        <p:cTn id="13"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6" end="6"/>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1000"/>
                                        <p:tgtEl>
                                          <p:spTgt spid="2">
                                            <p:txEl>
                                              <p:pRg st="7" end="7"/>
                                            </p:txEl>
                                          </p:spTgt>
                                        </p:tgtEl>
                                      </p:cBhvr>
                                    </p:animEffect>
                                    <p:anim calcmode="lin" valueType="num">
                                      <p:cBhvr>
                                        <p:cTn id="18"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7" end="7"/>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1000"/>
                                        <p:tgtEl>
                                          <p:spTgt spid="2">
                                            <p:txEl>
                                              <p:pRg st="8" end="8"/>
                                            </p:txEl>
                                          </p:spTgt>
                                        </p:tgtEl>
                                      </p:cBhvr>
                                    </p:animEffect>
                                    <p:anim calcmode="lin" valueType="num">
                                      <p:cBhvr>
                                        <p:cTn id="23"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8" end="8"/>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1000"/>
                                        <p:tgtEl>
                                          <p:spTgt spid="2">
                                            <p:txEl>
                                              <p:pRg st="9" end="9"/>
                                            </p:txEl>
                                          </p:spTgt>
                                        </p:tgtEl>
                                      </p:cBhvr>
                                    </p:animEffect>
                                    <p:anim calcmode="lin" valueType="num">
                                      <p:cBhvr>
                                        <p:cTn id="2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2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2">
                                            <p:txEl>
                                              <p:pRg st="10" end="10"/>
                                            </p:txEl>
                                          </p:spTgt>
                                        </p:tgtEl>
                                        <p:attrNameLst>
                                          <p:attrName>style.visibility</p:attrName>
                                        </p:attrNameLst>
                                      </p:cBhvr>
                                      <p:to>
                                        <p:strVal val="visible"/>
                                      </p:to>
                                    </p:set>
                                    <p:animEffect transition="in" filter="fade">
                                      <p:cBhvr>
                                        <p:cTn id="34" dur="1000"/>
                                        <p:tgtEl>
                                          <p:spTgt spid="2">
                                            <p:txEl>
                                              <p:pRg st="10" end="10"/>
                                            </p:txEl>
                                          </p:spTgt>
                                        </p:tgtEl>
                                      </p:cBhvr>
                                    </p:animEffect>
                                    <p:anim calcmode="lin" valueType="num">
                                      <p:cBhvr>
                                        <p:cTn id="3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3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p:txBody>
          <a:bodyPr/>
          <a:lstStyle/>
          <a:p>
            <a:endParaRPr lang="en-GB"/>
          </a:p>
        </p:txBody>
      </p:sp>
      <p:sp>
        <p:nvSpPr>
          <p:cNvPr id="6" name="Title 5"/>
          <p:cNvSpPr>
            <a:spLocks noGrp="1"/>
          </p:cNvSpPr>
          <p:nvPr>
            <p:ph type="ctrTitle"/>
          </p:nvPr>
        </p:nvSpPr>
        <p:spPr/>
        <p:txBody>
          <a:bodyPr/>
          <a:lstStyle/>
          <a:p>
            <a:r>
              <a:rPr lang="en-GB" dirty="0" smtClean="0"/>
              <a:t>Quizzes</a:t>
            </a:r>
            <a:endParaRPr lang="en-GB" dirty="0"/>
          </a:p>
        </p:txBody>
      </p:sp>
      <p:sp>
        <p:nvSpPr>
          <p:cNvPr id="2" name="Date Placeholder 1">
            <a:extLst>
              <a:ext uri="{FF2B5EF4-FFF2-40B4-BE49-F238E27FC236}">
                <a16:creationId xmlns="" xmlns:a16="http://schemas.microsoft.com/office/drawing/2014/main" id="{4EA16494-0250-41FA-913E-CC57A484B130}"/>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2318E54A-D5AF-4F05-AA15-90717DBA9EB9}"/>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6D2A44F0-3812-4E55-9D08-9D8EDC941C73}"/>
              </a:ext>
            </a:extLst>
          </p:cNvPr>
          <p:cNvSpPr>
            <a:spLocks noGrp="1"/>
          </p:cNvSpPr>
          <p:nvPr>
            <p:ph type="sldNum" sz="quarter" idx="12"/>
          </p:nvPr>
        </p:nvSpPr>
        <p:spPr/>
        <p:txBody>
          <a:bodyPr/>
          <a:lstStyle/>
          <a:p>
            <a:fld id="{3D0A3EC9-E8BA-4062-809F-C0D16F9877FA}" type="slidenum">
              <a:rPr lang="en-US" smtClean="0"/>
              <a:pPr/>
              <a:t>69</a:t>
            </a:fld>
            <a:endParaRPr lang="en-US"/>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5"/>
          <p:cNvSpPr/>
          <p:nvPr/>
        </p:nvSpPr>
        <p:spPr>
          <a:xfrm>
            <a:off x="6631993" y="3205264"/>
            <a:ext cx="1239541" cy="499607"/>
          </a:xfrm>
          <a:custGeom>
            <a:avLst/>
            <a:gdLst/>
            <a:ahLst/>
            <a:cxnLst/>
            <a:rect l="0" t="0" r="0" b="0"/>
            <a:pathLst>
              <a:path>
                <a:moveTo>
                  <a:pt x="0" y="0"/>
                </a:moveTo>
                <a:lnTo>
                  <a:pt x="0" y="340468"/>
                </a:lnTo>
                <a:lnTo>
                  <a:pt x="1239541" y="340468"/>
                </a:lnTo>
                <a:lnTo>
                  <a:pt x="1239541" y="499607"/>
                </a:lnTo>
              </a:path>
            </a:pathLst>
          </a:custGeom>
          <a:noFill/>
          <a:scene3d>
            <a:camera prst="orthographicFront"/>
            <a:lightRig rig="threePt" dir="t">
              <a:rot lat="0" lon="0" rev="7500000"/>
            </a:lightRig>
          </a:scene3d>
          <a:sp3d z="-40000"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7" name="Freeform 6"/>
          <p:cNvSpPr/>
          <p:nvPr/>
        </p:nvSpPr>
        <p:spPr>
          <a:xfrm>
            <a:off x="5582197" y="3205264"/>
            <a:ext cx="1049796" cy="499607"/>
          </a:xfrm>
          <a:custGeom>
            <a:avLst/>
            <a:gdLst/>
            <a:ahLst/>
            <a:cxnLst/>
            <a:rect l="0" t="0" r="0" b="0"/>
            <a:pathLst>
              <a:path>
                <a:moveTo>
                  <a:pt x="1049796" y="0"/>
                </a:moveTo>
                <a:lnTo>
                  <a:pt x="1049796" y="340468"/>
                </a:lnTo>
                <a:lnTo>
                  <a:pt x="0" y="340468"/>
                </a:lnTo>
                <a:lnTo>
                  <a:pt x="0" y="499607"/>
                </a:lnTo>
              </a:path>
            </a:pathLst>
          </a:custGeom>
          <a:noFill/>
          <a:scene3d>
            <a:camera prst="orthographicFront"/>
            <a:lightRig rig="threePt" dir="t">
              <a:rot lat="0" lon="0" rev="7500000"/>
            </a:lightRig>
          </a:scene3d>
          <a:sp3d z="-40000"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8" name="Freeform 7"/>
          <p:cNvSpPr/>
          <p:nvPr/>
        </p:nvSpPr>
        <p:spPr>
          <a:xfrm>
            <a:off x="4495800" y="1371600"/>
            <a:ext cx="2152128" cy="499607"/>
          </a:xfrm>
          <a:custGeom>
            <a:avLst/>
            <a:gdLst/>
            <a:ahLst/>
            <a:cxnLst/>
            <a:rect l="0" t="0" r="0" b="0"/>
            <a:pathLst>
              <a:path>
                <a:moveTo>
                  <a:pt x="0" y="0"/>
                </a:moveTo>
                <a:lnTo>
                  <a:pt x="0" y="340468"/>
                </a:lnTo>
                <a:lnTo>
                  <a:pt x="2152128" y="340468"/>
                </a:lnTo>
                <a:lnTo>
                  <a:pt x="2152128" y="499607"/>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8"/>
          <p:cNvSpPr/>
          <p:nvPr/>
        </p:nvSpPr>
        <p:spPr>
          <a:xfrm>
            <a:off x="2224248" y="3205264"/>
            <a:ext cx="1098995" cy="499607"/>
          </a:xfrm>
          <a:custGeom>
            <a:avLst/>
            <a:gdLst/>
            <a:ahLst/>
            <a:cxnLst/>
            <a:rect l="0" t="0" r="0" b="0"/>
            <a:pathLst>
              <a:path>
                <a:moveTo>
                  <a:pt x="0" y="0"/>
                </a:moveTo>
                <a:lnTo>
                  <a:pt x="0" y="340468"/>
                </a:lnTo>
                <a:lnTo>
                  <a:pt x="1098995" y="340468"/>
                </a:lnTo>
                <a:lnTo>
                  <a:pt x="1098995" y="499607"/>
                </a:lnTo>
              </a:path>
            </a:pathLst>
          </a:custGeom>
          <a:noFill/>
          <a:scene3d>
            <a:camera prst="orthographicFront"/>
            <a:lightRig rig="threePt" dir="t">
              <a:rot lat="0" lon="0" rev="7500000"/>
            </a:lightRig>
          </a:scene3d>
          <a:sp3d z="-40000"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1174451" y="3205264"/>
            <a:ext cx="1049796" cy="499607"/>
          </a:xfrm>
          <a:custGeom>
            <a:avLst/>
            <a:gdLst/>
            <a:ahLst/>
            <a:cxnLst/>
            <a:rect l="0" t="0" r="0" b="0"/>
            <a:pathLst>
              <a:path>
                <a:moveTo>
                  <a:pt x="1049796" y="0"/>
                </a:moveTo>
                <a:lnTo>
                  <a:pt x="1049796" y="340468"/>
                </a:lnTo>
                <a:lnTo>
                  <a:pt x="0" y="340468"/>
                </a:lnTo>
                <a:lnTo>
                  <a:pt x="0" y="499607"/>
                </a:lnTo>
              </a:path>
            </a:pathLst>
          </a:custGeom>
          <a:noFill/>
          <a:scene3d>
            <a:camera prst="orthographicFront"/>
            <a:lightRig rig="threePt" dir="t">
              <a:rot lat="0" lon="0" rev="7500000"/>
            </a:lightRig>
          </a:scene3d>
          <a:sp3d z="-40000" prstMaterial="matte"/>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1" name="Freeform 10"/>
          <p:cNvSpPr/>
          <p:nvPr/>
        </p:nvSpPr>
        <p:spPr>
          <a:xfrm>
            <a:off x="2209800" y="1371600"/>
            <a:ext cx="2286000" cy="499607"/>
          </a:xfrm>
          <a:custGeom>
            <a:avLst/>
            <a:gdLst/>
            <a:ahLst/>
            <a:cxnLst/>
            <a:rect l="0" t="0" r="0" b="0"/>
            <a:pathLst>
              <a:path>
                <a:moveTo>
                  <a:pt x="2286000" y="0"/>
                </a:moveTo>
                <a:lnTo>
                  <a:pt x="2286000" y="340468"/>
                </a:lnTo>
                <a:lnTo>
                  <a:pt x="0" y="340468"/>
                </a:lnTo>
                <a:lnTo>
                  <a:pt x="0" y="499607"/>
                </a:lnTo>
              </a:path>
            </a:pathLst>
          </a:custGeom>
          <a:noFill/>
          <a:scene3d>
            <a:camera prst="orthographicFront"/>
            <a:lightRig rig="threePt" dir="t">
              <a:rot lat="0" lon="0" rev="7500000"/>
            </a:lightRig>
          </a:scene3d>
          <a:sp3d z="-40000" prstMaterial="matte"/>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4" name="Rounded Rectangle 13"/>
          <p:cNvSpPr/>
          <p:nvPr/>
        </p:nvSpPr>
        <p:spPr>
          <a:xfrm>
            <a:off x="799728" y="1876071"/>
            <a:ext cx="2711400" cy="1090833"/>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5" name="Freeform 14"/>
          <p:cNvSpPr/>
          <p:nvPr/>
        </p:nvSpPr>
        <p:spPr>
          <a:xfrm>
            <a:off x="990600" y="2057400"/>
            <a:ext cx="2711400" cy="1090833"/>
          </a:xfrm>
          <a:custGeom>
            <a:avLst/>
            <a:gdLst>
              <a:gd name="connsiteX0" fmla="*/ 0 w 2711400"/>
              <a:gd name="connsiteY0" fmla="*/ 109083 h 1090833"/>
              <a:gd name="connsiteX1" fmla="*/ 31950 w 2711400"/>
              <a:gd name="connsiteY1" fmla="*/ 31950 h 1090833"/>
              <a:gd name="connsiteX2" fmla="*/ 109083 w 2711400"/>
              <a:gd name="connsiteY2" fmla="*/ 0 h 1090833"/>
              <a:gd name="connsiteX3" fmla="*/ 2602317 w 2711400"/>
              <a:gd name="connsiteY3" fmla="*/ 0 h 1090833"/>
              <a:gd name="connsiteX4" fmla="*/ 2679450 w 2711400"/>
              <a:gd name="connsiteY4" fmla="*/ 31950 h 1090833"/>
              <a:gd name="connsiteX5" fmla="*/ 2711400 w 2711400"/>
              <a:gd name="connsiteY5" fmla="*/ 109083 h 1090833"/>
              <a:gd name="connsiteX6" fmla="*/ 2711400 w 2711400"/>
              <a:gd name="connsiteY6" fmla="*/ 981750 h 1090833"/>
              <a:gd name="connsiteX7" fmla="*/ 2679450 w 2711400"/>
              <a:gd name="connsiteY7" fmla="*/ 1058883 h 1090833"/>
              <a:gd name="connsiteX8" fmla="*/ 2602317 w 2711400"/>
              <a:gd name="connsiteY8" fmla="*/ 1090833 h 1090833"/>
              <a:gd name="connsiteX9" fmla="*/ 109083 w 2711400"/>
              <a:gd name="connsiteY9" fmla="*/ 1090833 h 1090833"/>
              <a:gd name="connsiteX10" fmla="*/ 31950 w 2711400"/>
              <a:gd name="connsiteY10" fmla="*/ 1058883 h 1090833"/>
              <a:gd name="connsiteX11" fmla="*/ 0 w 2711400"/>
              <a:gd name="connsiteY11" fmla="*/ 981750 h 1090833"/>
              <a:gd name="connsiteX12" fmla="*/ 0 w 2711400"/>
              <a:gd name="connsiteY12" fmla="*/ 109083 h 109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11400" h="1090833">
                <a:moveTo>
                  <a:pt x="0" y="109083"/>
                </a:moveTo>
                <a:cubicBezTo>
                  <a:pt x="0" y="80152"/>
                  <a:pt x="11493" y="52407"/>
                  <a:pt x="31950" y="31950"/>
                </a:cubicBezTo>
                <a:cubicBezTo>
                  <a:pt x="52407" y="11493"/>
                  <a:pt x="80153" y="0"/>
                  <a:pt x="109083" y="0"/>
                </a:cubicBezTo>
                <a:lnTo>
                  <a:pt x="2602317" y="0"/>
                </a:lnTo>
                <a:cubicBezTo>
                  <a:pt x="2631248" y="0"/>
                  <a:pt x="2658993" y="11493"/>
                  <a:pt x="2679450" y="31950"/>
                </a:cubicBezTo>
                <a:cubicBezTo>
                  <a:pt x="2699907" y="52407"/>
                  <a:pt x="2711400" y="80153"/>
                  <a:pt x="2711400" y="109083"/>
                </a:cubicBezTo>
                <a:lnTo>
                  <a:pt x="2711400" y="981750"/>
                </a:lnTo>
                <a:cubicBezTo>
                  <a:pt x="2711400" y="1010681"/>
                  <a:pt x="2699907" y="1038426"/>
                  <a:pt x="2679450" y="1058883"/>
                </a:cubicBezTo>
                <a:cubicBezTo>
                  <a:pt x="2658993" y="1079340"/>
                  <a:pt x="2631247" y="1090833"/>
                  <a:pt x="2602317" y="1090833"/>
                </a:cubicBezTo>
                <a:lnTo>
                  <a:pt x="109083" y="1090833"/>
                </a:lnTo>
                <a:cubicBezTo>
                  <a:pt x="80152" y="1090833"/>
                  <a:pt x="52407" y="1079340"/>
                  <a:pt x="31950" y="1058883"/>
                </a:cubicBezTo>
                <a:cubicBezTo>
                  <a:pt x="11493" y="1038426"/>
                  <a:pt x="0" y="1010680"/>
                  <a:pt x="0" y="981750"/>
                </a:cubicBezTo>
                <a:lnTo>
                  <a:pt x="0" y="109083"/>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123389" tIns="123389" rIns="123389" bIns="123389" numCol="1" spcCol="1270" anchor="ctr" anchorCtr="0">
            <a:noAutofit/>
          </a:bodyPr>
          <a:lstStyle/>
          <a:p>
            <a:pPr lvl="0" algn="ctr" defTabSz="1066800">
              <a:lnSpc>
                <a:spcPct val="90000"/>
              </a:lnSpc>
              <a:spcBef>
                <a:spcPct val="0"/>
              </a:spcBef>
              <a:spcAft>
                <a:spcPct val="35000"/>
              </a:spcAft>
            </a:pPr>
            <a:r>
              <a:rPr lang="en-GB" sz="2400" b="1" kern="1200" dirty="0"/>
              <a:t>[A] Oropharyngeal causes</a:t>
            </a:r>
          </a:p>
        </p:txBody>
      </p:sp>
      <p:sp>
        <p:nvSpPr>
          <p:cNvPr id="16" name="Rounded Rectangle 15"/>
          <p:cNvSpPr/>
          <p:nvPr/>
        </p:nvSpPr>
        <p:spPr>
          <a:xfrm>
            <a:off x="113928" y="3704872"/>
            <a:ext cx="1968647" cy="1090833"/>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accent3"/>
          </a:lnRef>
          <a:fillRef idx="3">
            <a:schemeClr val="accent3"/>
          </a:fillRef>
          <a:effectRef idx="3">
            <a:schemeClr val="accent3"/>
          </a:effectRef>
          <a:fontRef idx="minor">
            <a:schemeClr val="lt1"/>
          </a:fontRef>
        </p:style>
      </p:sp>
      <p:sp>
        <p:nvSpPr>
          <p:cNvPr id="17" name="Freeform 16"/>
          <p:cNvSpPr/>
          <p:nvPr/>
        </p:nvSpPr>
        <p:spPr>
          <a:xfrm>
            <a:off x="304800" y="3886200"/>
            <a:ext cx="1968647" cy="1090833"/>
          </a:xfrm>
          <a:custGeom>
            <a:avLst/>
            <a:gdLst>
              <a:gd name="connsiteX0" fmla="*/ 0 w 1816247"/>
              <a:gd name="connsiteY0" fmla="*/ 109083 h 1090833"/>
              <a:gd name="connsiteX1" fmla="*/ 31950 w 1816247"/>
              <a:gd name="connsiteY1" fmla="*/ 31950 h 1090833"/>
              <a:gd name="connsiteX2" fmla="*/ 109083 w 1816247"/>
              <a:gd name="connsiteY2" fmla="*/ 0 h 1090833"/>
              <a:gd name="connsiteX3" fmla="*/ 1707164 w 1816247"/>
              <a:gd name="connsiteY3" fmla="*/ 0 h 1090833"/>
              <a:gd name="connsiteX4" fmla="*/ 1784297 w 1816247"/>
              <a:gd name="connsiteY4" fmla="*/ 31950 h 1090833"/>
              <a:gd name="connsiteX5" fmla="*/ 1816247 w 1816247"/>
              <a:gd name="connsiteY5" fmla="*/ 109083 h 1090833"/>
              <a:gd name="connsiteX6" fmla="*/ 1816247 w 1816247"/>
              <a:gd name="connsiteY6" fmla="*/ 981750 h 1090833"/>
              <a:gd name="connsiteX7" fmla="*/ 1784297 w 1816247"/>
              <a:gd name="connsiteY7" fmla="*/ 1058883 h 1090833"/>
              <a:gd name="connsiteX8" fmla="*/ 1707164 w 1816247"/>
              <a:gd name="connsiteY8" fmla="*/ 1090833 h 1090833"/>
              <a:gd name="connsiteX9" fmla="*/ 109083 w 1816247"/>
              <a:gd name="connsiteY9" fmla="*/ 1090833 h 1090833"/>
              <a:gd name="connsiteX10" fmla="*/ 31950 w 1816247"/>
              <a:gd name="connsiteY10" fmla="*/ 1058883 h 1090833"/>
              <a:gd name="connsiteX11" fmla="*/ 0 w 1816247"/>
              <a:gd name="connsiteY11" fmla="*/ 981750 h 1090833"/>
              <a:gd name="connsiteX12" fmla="*/ 0 w 1816247"/>
              <a:gd name="connsiteY12" fmla="*/ 109083 h 109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16247" h="1090833">
                <a:moveTo>
                  <a:pt x="0" y="109083"/>
                </a:moveTo>
                <a:cubicBezTo>
                  <a:pt x="0" y="80152"/>
                  <a:pt x="11493" y="52407"/>
                  <a:pt x="31950" y="31950"/>
                </a:cubicBezTo>
                <a:cubicBezTo>
                  <a:pt x="52407" y="11493"/>
                  <a:pt x="80153" y="0"/>
                  <a:pt x="109083" y="0"/>
                </a:cubicBezTo>
                <a:lnTo>
                  <a:pt x="1707164" y="0"/>
                </a:lnTo>
                <a:cubicBezTo>
                  <a:pt x="1736095" y="0"/>
                  <a:pt x="1763840" y="11493"/>
                  <a:pt x="1784297" y="31950"/>
                </a:cubicBezTo>
                <a:cubicBezTo>
                  <a:pt x="1804754" y="52407"/>
                  <a:pt x="1816247" y="80153"/>
                  <a:pt x="1816247" y="109083"/>
                </a:cubicBezTo>
                <a:lnTo>
                  <a:pt x="1816247" y="981750"/>
                </a:lnTo>
                <a:cubicBezTo>
                  <a:pt x="1816247" y="1010681"/>
                  <a:pt x="1804754" y="1038426"/>
                  <a:pt x="1784297" y="1058883"/>
                </a:cubicBezTo>
                <a:cubicBezTo>
                  <a:pt x="1763840" y="1079340"/>
                  <a:pt x="1736094" y="1090833"/>
                  <a:pt x="1707164" y="1090833"/>
                </a:cubicBezTo>
                <a:lnTo>
                  <a:pt x="109083" y="1090833"/>
                </a:lnTo>
                <a:cubicBezTo>
                  <a:pt x="80152" y="1090833"/>
                  <a:pt x="52407" y="1079340"/>
                  <a:pt x="31950" y="1058883"/>
                </a:cubicBezTo>
                <a:cubicBezTo>
                  <a:pt x="11493" y="1038426"/>
                  <a:pt x="0" y="1010680"/>
                  <a:pt x="0" y="981750"/>
                </a:cubicBezTo>
                <a:lnTo>
                  <a:pt x="0" y="109083"/>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3"/>
          </a:lnRef>
          <a:fillRef idx="2">
            <a:schemeClr val="accent3"/>
          </a:fillRef>
          <a:effectRef idx="1">
            <a:schemeClr val="accent3"/>
          </a:effectRef>
          <a:fontRef idx="minor">
            <a:schemeClr val="dk1">
              <a:hueOff val="0"/>
              <a:satOff val="0"/>
              <a:lumOff val="0"/>
              <a:alphaOff val="0"/>
            </a:schemeClr>
          </a:fontRef>
        </p:style>
        <p:txBody>
          <a:bodyPr spcFirstLastPara="0" vert="horz" wrap="square" lIns="108149" tIns="108149" rIns="108149" bIns="108149" numCol="1" spcCol="1270" anchor="ctr" anchorCtr="0">
            <a:noAutofit/>
          </a:bodyPr>
          <a:lstStyle/>
          <a:p>
            <a:pPr lvl="0" algn="ctr" defTabSz="889000">
              <a:lnSpc>
                <a:spcPct val="90000"/>
              </a:lnSpc>
              <a:spcBef>
                <a:spcPct val="0"/>
              </a:spcBef>
              <a:spcAft>
                <a:spcPct val="35000"/>
              </a:spcAft>
            </a:pPr>
            <a:r>
              <a:rPr lang="en-GB" sz="2200" kern="1200" dirty="0"/>
              <a:t>(1) Neuromuscular causes</a:t>
            </a:r>
          </a:p>
        </p:txBody>
      </p:sp>
      <p:sp>
        <p:nvSpPr>
          <p:cNvPr id="18" name="Rounded Rectangle 17"/>
          <p:cNvSpPr/>
          <p:nvPr/>
        </p:nvSpPr>
        <p:spPr>
          <a:xfrm>
            <a:off x="2464319" y="3704872"/>
            <a:ext cx="1717848" cy="1090833"/>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accent3"/>
          </a:lnRef>
          <a:fillRef idx="3">
            <a:schemeClr val="accent3"/>
          </a:fillRef>
          <a:effectRef idx="3">
            <a:schemeClr val="accent3"/>
          </a:effectRef>
          <a:fontRef idx="minor">
            <a:schemeClr val="lt1"/>
          </a:fontRef>
        </p:style>
      </p:sp>
      <p:sp>
        <p:nvSpPr>
          <p:cNvPr id="19" name="Freeform 18"/>
          <p:cNvSpPr/>
          <p:nvPr/>
        </p:nvSpPr>
        <p:spPr>
          <a:xfrm>
            <a:off x="2655191" y="3886200"/>
            <a:ext cx="1717848" cy="1090833"/>
          </a:xfrm>
          <a:custGeom>
            <a:avLst/>
            <a:gdLst>
              <a:gd name="connsiteX0" fmla="*/ 0 w 1717848"/>
              <a:gd name="connsiteY0" fmla="*/ 109083 h 1090833"/>
              <a:gd name="connsiteX1" fmla="*/ 31950 w 1717848"/>
              <a:gd name="connsiteY1" fmla="*/ 31950 h 1090833"/>
              <a:gd name="connsiteX2" fmla="*/ 109083 w 1717848"/>
              <a:gd name="connsiteY2" fmla="*/ 0 h 1090833"/>
              <a:gd name="connsiteX3" fmla="*/ 1608765 w 1717848"/>
              <a:gd name="connsiteY3" fmla="*/ 0 h 1090833"/>
              <a:gd name="connsiteX4" fmla="*/ 1685898 w 1717848"/>
              <a:gd name="connsiteY4" fmla="*/ 31950 h 1090833"/>
              <a:gd name="connsiteX5" fmla="*/ 1717848 w 1717848"/>
              <a:gd name="connsiteY5" fmla="*/ 109083 h 1090833"/>
              <a:gd name="connsiteX6" fmla="*/ 1717848 w 1717848"/>
              <a:gd name="connsiteY6" fmla="*/ 981750 h 1090833"/>
              <a:gd name="connsiteX7" fmla="*/ 1685898 w 1717848"/>
              <a:gd name="connsiteY7" fmla="*/ 1058883 h 1090833"/>
              <a:gd name="connsiteX8" fmla="*/ 1608765 w 1717848"/>
              <a:gd name="connsiteY8" fmla="*/ 1090833 h 1090833"/>
              <a:gd name="connsiteX9" fmla="*/ 109083 w 1717848"/>
              <a:gd name="connsiteY9" fmla="*/ 1090833 h 1090833"/>
              <a:gd name="connsiteX10" fmla="*/ 31950 w 1717848"/>
              <a:gd name="connsiteY10" fmla="*/ 1058883 h 1090833"/>
              <a:gd name="connsiteX11" fmla="*/ 0 w 1717848"/>
              <a:gd name="connsiteY11" fmla="*/ 981750 h 1090833"/>
              <a:gd name="connsiteX12" fmla="*/ 0 w 1717848"/>
              <a:gd name="connsiteY12" fmla="*/ 109083 h 109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7848" h="1090833">
                <a:moveTo>
                  <a:pt x="0" y="109083"/>
                </a:moveTo>
                <a:cubicBezTo>
                  <a:pt x="0" y="80152"/>
                  <a:pt x="11493" y="52407"/>
                  <a:pt x="31950" y="31950"/>
                </a:cubicBezTo>
                <a:cubicBezTo>
                  <a:pt x="52407" y="11493"/>
                  <a:pt x="80153" y="0"/>
                  <a:pt x="109083" y="0"/>
                </a:cubicBezTo>
                <a:lnTo>
                  <a:pt x="1608765" y="0"/>
                </a:lnTo>
                <a:cubicBezTo>
                  <a:pt x="1637696" y="0"/>
                  <a:pt x="1665441" y="11493"/>
                  <a:pt x="1685898" y="31950"/>
                </a:cubicBezTo>
                <a:cubicBezTo>
                  <a:pt x="1706355" y="52407"/>
                  <a:pt x="1717848" y="80153"/>
                  <a:pt x="1717848" y="109083"/>
                </a:cubicBezTo>
                <a:lnTo>
                  <a:pt x="1717848" y="981750"/>
                </a:lnTo>
                <a:cubicBezTo>
                  <a:pt x="1717848" y="1010681"/>
                  <a:pt x="1706355" y="1038426"/>
                  <a:pt x="1685898" y="1058883"/>
                </a:cubicBezTo>
                <a:cubicBezTo>
                  <a:pt x="1665441" y="1079340"/>
                  <a:pt x="1637695" y="1090833"/>
                  <a:pt x="1608765" y="1090833"/>
                </a:cubicBezTo>
                <a:lnTo>
                  <a:pt x="109083" y="1090833"/>
                </a:lnTo>
                <a:cubicBezTo>
                  <a:pt x="80152" y="1090833"/>
                  <a:pt x="52407" y="1079340"/>
                  <a:pt x="31950" y="1058883"/>
                </a:cubicBezTo>
                <a:cubicBezTo>
                  <a:pt x="11493" y="1038426"/>
                  <a:pt x="0" y="1010680"/>
                  <a:pt x="0" y="981750"/>
                </a:cubicBezTo>
                <a:lnTo>
                  <a:pt x="0" y="109083"/>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3"/>
          </a:lnRef>
          <a:fillRef idx="2">
            <a:schemeClr val="accent3"/>
          </a:fillRef>
          <a:effectRef idx="1">
            <a:schemeClr val="accent3"/>
          </a:effectRef>
          <a:fontRef idx="minor">
            <a:schemeClr val="dk1">
              <a:hueOff val="0"/>
              <a:satOff val="0"/>
              <a:lumOff val="0"/>
              <a:alphaOff val="0"/>
            </a:schemeClr>
          </a:fontRef>
        </p:style>
        <p:txBody>
          <a:bodyPr spcFirstLastPara="0" vert="horz" wrap="square" lIns="108149" tIns="108149" rIns="108149" bIns="108149" numCol="1" spcCol="1270" anchor="ctr" anchorCtr="0">
            <a:noAutofit/>
          </a:bodyPr>
          <a:lstStyle/>
          <a:p>
            <a:pPr lvl="0" algn="ctr" defTabSz="889000">
              <a:lnSpc>
                <a:spcPct val="90000"/>
              </a:lnSpc>
              <a:spcBef>
                <a:spcPct val="0"/>
              </a:spcBef>
              <a:spcAft>
                <a:spcPts val="0"/>
              </a:spcAft>
            </a:pPr>
            <a:r>
              <a:rPr lang="en-GB" sz="2200" kern="1200" dirty="0"/>
              <a:t>(2) </a:t>
            </a:r>
          </a:p>
          <a:p>
            <a:pPr lvl="0" algn="ctr" defTabSz="889000">
              <a:lnSpc>
                <a:spcPct val="90000"/>
              </a:lnSpc>
              <a:spcBef>
                <a:spcPct val="0"/>
              </a:spcBef>
              <a:spcAft>
                <a:spcPts val="0"/>
              </a:spcAft>
            </a:pPr>
            <a:r>
              <a:rPr lang="en-GB" sz="2200" kern="1200" dirty="0"/>
              <a:t>Structural causes</a:t>
            </a:r>
          </a:p>
        </p:txBody>
      </p:sp>
      <p:sp>
        <p:nvSpPr>
          <p:cNvPr id="20" name="Rounded Rectangle 19"/>
          <p:cNvSpPr/>
          <p:nvPr/>
        </p:nvSpPr>
        <p:spPr>
          <a:xfrm>
            <a:off x="5105400" y="1905000"/>
            <a:ext cx="2979144" cy="1090833"/>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1" name="Freeform 20"/>
          <p:cNvSpPr/>
          <p:nvPr/>
        </p:nvSpPr>
        <p:spPr>
          <a:xfrm>
            <a:off x="5296272" y="2086329"/>
            <a:ext cx="2979144" cy="1090833"/>
          </a:xfrm>
          <a:custGeom>
            <a:avLst/>
            <a:gdLst>
              <a:gd name="connsiteX0" fmla="*/ 0 w 2979144"/>
              <a:gd name="connsiteY0" fmla="*/ 109083 h 1090833"/>
              <a:gd name="connsiteX1" fmla="*/ 31950 w 2979144"/>
              <a:gd name="connsiteY1" fmla="*/ 31950 h 1090833"/>
              <a:gd name="connsiteX2" fmla="*/ 109083 w 2979144"/>
              <a:gd name="connsiteY2" fmla="*/ 0 h 1090833"/>
              <a:gd name="connsiteX3" fmla="*/ 2870061 w 2979144"/>
              <a:gd name="connsiteY3" fmla="*/ 0 h 1090833"/>
              <a:gd name="connsiteX4" fmla="*/ 2947194 w 2979144"/>
              <a:gd name="connsiteY4" fmla="*/ 31950 h 1090833"/>
              <a:gd name="connsiteX5" fmla="*/ 2979144 w 2979144"/>
              <a:gd name="connsiteY5" fmla="*/ 109083 h 1090833"/>
              <a:gd name="connsiteX6" fmla="*/ 2979144 w 2979144"/>
              <a:gd name="connsiteY6" fmla="*/ 981750 h 1090833"/>
              <a:gd name="connsiteX7" fmla="*/ 2947194 w 2979144"/>
              <a:gd name="connsiteY7" fmla="*/ 1058883 h 1090833"/>
              <a:gd name="connsiteX8" fmla="*/ 2870061 w 2979144"/>
              <a:gd name="connsiteY8" fmla="*/ 1090833 h 1090833"/>
              <a:gd name="connsiteX9" fmla="*/ 109083 w 2979144"/>
              <a:gd name="connsiteY9" fmla="*/ 1090833 h 1090833"/>
              <a:gd name="connsiteX10" fmla="*/ 31950 w 2979144"/>
              <a:gd name="connsiteY10" fmla="*/ 1058883 h 1090833"/>
              <a:gd name="connsiteX11" fmla="*/ 0 w 2979144"/>
              <a:gd name="connsiteY11" fmla="*/ 981750 h 1090833"/>
              <a:gd name="connsiteX12" fmla="*/ 0 w 2979144"/>
              <a:gd name="connsiteY12" fmla="*/ 109083 h 109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79144" h="1090833">
                <a:moveTo>
                  <a:pt x="0" y="109083"/>
                </a:moveTo>
                <a:cubicBezTo>
                  <a:pt x="0" y="80152"/>
                  <a:pt x="11493" y="52407"/>
                  <a:pt x="31950" y="31950"/>
                </a:cubicBezTo>
                <a:cubicBezTo>
                  <a:pt x="52407" y="11493"/>
                  <a:pt x="80153" y="0"/>
                  <a:pt x="109083" y="0"/>
                </a:cubicBezTo>
                <a:lnTo>
                  <a:pt x="2870061" y="0"/>
                </a:lnTo>
                <a:cubicBezTo>
                  <a:pt x="2898992" y="0"/>
                  <a:pt x="2926737" y="11493"/>
                  <a:pt x="2947194" y="31950"/>
                </a:cubicBezTo>
                <a:cubicBezTo>
                  <a:pt x="2967651" y="52407"/>
                  <a:pt x="2979144" y="80153"/>
                  <a:pt x="2979144" y="109083"/>
                </a:cubicBezTo>
                <a:lnTo>
                  <a:pt x="2979144" y="981750"/>
                </a:lnTo>
                <a:cubicBezTo>
                  <a:pt x="2979144" y="1010681"/>
                  <a:pt x="2967651" y="1038426"/>
                  <a:pt x="2947194" y="1058883"/>
                </a:cubicBezTo>
                <a:cubicBezTo>
                  <a:pt x="2926737" y="1079340"/>
                  <a:pt x="2898991" y="1090833"/>
                  <a:pt x="2870061" y="1090833"/>
                </a:cubicBezTo>
                <a:lnTo>
                  <a:pt x="109083" y="1090833"/>
                </a:lnTo>
                <a:cubicBezTo>
                  <a:pt x="80152" y="1090833"/>
                  <a:pt x="52407" y="1079340"/>
                  <a:pt x="31950" y="1058883"/>
                </a:cubicBezTo>
                <a:cubicBezTo>
                  <a:pt x="11493" y="1038426"/>
                  <a:pt x="0" y="1010680"/>
                  <a:pt x="0" y="981750"/>
                </a:cubicBezTo>
                <a:lnTo>
                  <a:pt x="0" y="109083"/>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1"/>
          </a:lnRef>
          <a:fillRef idx="2">
            <a:schemeClr val="accent1"/>
          </a:fillRef>
          <a:effectRef idx="1">
            <a:schemeClr val="accent1"/>
          </a:effectRef>
          <a:fontRef idx="minor">
            <a:schemeClr val="dk1">
              <a:hueOff val="0"/>
              <a:satOff val="0"/>
              <a:lumOff val="0"/>
              <a:alphaOff val="0"/>
            </a:schemeClr>
          </a:fontRef>
        </p:style>
        <p:txBody>
          <a:bodyPr spcFirstLastPara="0" vert="horz" wrap="square" lIns="123389" tIns="123389" rIns="123389" bIns="123389" numCol="1" spcCol="1270" anchor="ctr" anchorCtr="0">
            <a:noAutofit/>
          </a:bodyPr>
          <a:lstStyle/>
          <a:p>
            <a:pPr lvl="0" algn="ctr" defTabSz="1066800">
              <a:lnSpc>
                <a:spcPct val="90000"/>
              </a:lnSpc>
              <a:spcBef>
                <a:spcPct val="0"/>
              </a:spcBef>
              <a:spcAft>
                <a:spcPct val="35000"/>
              </a:spcAft>
            </a:pPr>
            <a:r>
              <a:rPr lang="en-GB" sz="2400" b="1" kern="1200" dirty="0"/>
              <a:t>[B] Esophageal causes</a:t>
            </a:r>
          </a:p>
        </p:txBody>
      </p:sp>
      <p:sp>
        <p:nvSpPr>
          <p:cNvPr id="22" name="Rounded Rectangle 21"/>
          <p:cNvSpPr/>
          <p:nvPr/>
        </p:nvSpPr>
        <p:spPr>
          <a:xfrm>
            <a:off x="4533528" y="3704872"/>
            <a:ext cx="2097338" cy="1090833"/>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accent3"/>
          </a:lnRef>
          <a:fillRef idx="3">
            <a:schemeClr val="accent3"/>
          </a:fillRef>
          <a:effectRef idx="3">
            <a:schemeClr val="accent3"/>
          </a:effectRef>
          <a:fontRef idx="minor">
            <a:schemeClr val="lt1"/>
          </a:fontRef>
        </p:style>
      </p:sp>
      <p:sp>
        <p:nvSpPr>
          <p:cNvPr id="23" name="Freeform 22"/>
          <p:cNvSpPr/>
          <p:nvPr/>
        </p:nvSpPr>
        <p:spPr>
          <a:xfrm>
            <a:off x="4724400" y="3886200"/>
            <a:ext cx="2097338" cy="1090833"/>
          </a:xfrm>
          <a:custGeom>
            <a:avLst/>
            <a:gdLst>
              <a:gd name="connsiteX0" fmla="*/ 0 w 2097338"/>
              <a:gd name="connsiteY0" fmla="*/ 109083 h 1090833"/>
              <a:gd name="connsiteX1" fmla="*/ 31950 w 2097338"/>
              <a:gd name="connsiteY1" fmla="*/ 31950 h 1090833"/>
              <a:gd name="connsiteX2" fmla="*/ 109083 w 2097338"/>
              <a:gd name="connsiteY2" fmla="*/ 0 h 1090833"/>
              <a:gd name="connsiteX3" fmla="*/ 1988255 w 2097338"/>
              <a:gd name="connsiteY3" fmla="*/ 0 h 1090833"/>
              <a:gd name="connsiteX4" fmla="*/ 2065388 w 2097338"/>
              <a:gd name="connsiteY4" fmla="*/ 31950 h 1090833"/>
              <a:gd name="connsiteX5" fmla="*/ 2097338 w 2097338"/>
              <a:gd name="connsiteY5" fmla="*/ 109083 h 1090833"/>
              <a:gd name="connsiteX6" fmla="*/ 2097338 w 2097338"/>
              <a:gd name="connsiteY6" fmla="*/ 981750 h 1090833"/>
              <a:gd name="connsiteX7" fmla="*/ 2065388 w 2097338"/>
              <a:gd name="connsiteY7" fmla="*/ 1058883 h 1090833"/>
              <a:gd name="connsiteX8" fmla="*/ 1988255 w 2097338"/>
              <a:gd name="connsiteY8" fmla="*/ 1090833 h 1090833"/>
              <a:gd name="connsiteX9" fmla="*/ 109083 w 2097338"/>
              <a:gd name="connsiteY9" fmla="*/ 1090833 h 1090833"/>
              <a:gd name="connsiteX10" fmla="*/ 31950 w 2097338"/>
              <a:gd name="connsiteY10" fmla="*/ 1058883 h 1090833"/>
              <a:gd name="connsiteX11" fmla="*/ 0 w 2097338"/>
              <a:gd name="connsiteY11" fmla="*/ 981750 h 1090833"/>
              <a:gd name="connsiteX12" fmla="*/ 0 w 2097338"/>
              <a:gd name="connsiteY12" fmla="*/ 109083 h 109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97338" h="1090833">
                <a:moveTo>
                  <a:pt x="0" y="109083"/>
                </a:moveTo>
                <a:cubicBezTo>
                  <a:pt x="0" y="80152"/>
                  <a:pt x="11493" y="52407"/>
                  <a:pt x="31950" y="31950"/>
                </a:cubicBezTo>
                <a:cubicBezTo>
                  <a:pt x="52407" y="11493"/>
                  <a:pt x="80153" y="0"/>
                  <a:pt x="109083" y="0"/>
                </a:cubicBezTo>
                <a:lnTo>
                  <a:pt x="1988255" y="0"/>
                </a:lnTo>
                <a:cubicBezTo>
                  <a:pt x="2017186" y="0"/>
                  <a:pt x="2044931" y="11493"/>
                  <a:pt x="2065388" y="31950"/>
                </a:cubicBezTo>
                <a:cubicBezTo>
                  <a:pt x="2085845" y="52407"/>
                  <a:pt x="2097338" y="80153"/>
                  <a:pt x="2097338" y="109083"/>
                </a:cubicBezTo>
                <a:lnTo>
                  <a:pt x="2097338" y="981750"/>
                </a:lnTo>
                <a:cubicBezTo>
                  <a:pt x="2097338" y="1010681"/>
                  <a:pt x="2085845" y="1038426"/>
                  <a:pt x="2065388" y="1058883"/>
                </a:cubicBezTo>
                <a:cubicBezTo>
                  <a:pt x="2044931" y="1079340"/>
                  <a:pt x="2017185" y="1090833"/>
                  <a:pt x="1988255" y="1090833"/>
                </a:cubicBezTo>
                <a:lnTo>
                  <a:pt x="109083" y="1090833"/>
                </a:lnTo>
                <a:cubicBezTo>
                  <a:pt x="80152" y="1090833"/>
                  <a:pt x="52407" y="1079340"/>
                  <a:pt x="31950" y="1058883"/>
                </a:cubicBezTo>
                <a:cubicBezTo>
                  <a:pt x="11493" y="1038426"/>
                  <a:pt x="0" y="1010680"/>
                  <a:pt x="0" y="981750"/>
                </a:cubicBezTo>
                <a:lnTo>
                  <a:pt x="0" y="109083"/>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3"/>
          </a:lnRef>
          <a:fillRef idx="2">
            <a:schemeClr val="accent3"/>
          </a:fillRef>
          <a:effectRef idx="1">
            <a:schemeClr val="accent3"/>
          </a:effectRef>
          <a:fontRef idx="minor">
            <a:schemeClr val="dk1">
              <a:hueOff val="0"/>
              <a:satOff val="0"/>
              <a:lumOff val="0"/>
              <a:alphaOff val="0"/>
            </a:schemeClr>
          </a:fontRef>
        </p:style>
        <p:txBody>
          <a:bodyPr spcFirstLastPara="0" vert="horz" wrap="square" lIns="108149" tIns="108149" rIns="108149" bIns="108149" numCol="1" spcCol="1270" anchor="ctr" anchorCtr="0">
            <a:noAutofit/>
          </a:bodyPr>
          <a:lstStyle/>
          <a:p>
            <a:pPr lvl="0" algn="ctr" defTabSz="889000">
              <a:lnSpc>
                <a:spcPct val="90000"/>
              </a:lnSpc>
              <a:spcBef>
                <a:spcPct val="0"/>
              </a:spcBef>
              <a:spcAft>
                <a:spcPct val="35000"/>
              </a:spcAft>
            </a:pPr>
            <a:r>
              <a:rPr lang="en-GB" sz="2200" kern="1200" dirty="0"/>
              <a:t>(1) Neuromuscular causes</a:t>
            </a:r>
          </a:p>
        </p:txBody>
      </p:sp>
      <p:sp>
        <p:nvSpPr>
          <p:cNvPr id="24" name="Rounded Rectangle 23"/>
          <p:cNvSpPr/>
          <p:nvPr/>
        </p:nvSpPr>
        <p:spPr>
          <a:xfrm>
            <a:off x="7012610" y="3704872"/>
            <a:ext cx="1717848" cy="1090833"/>
          </a:xfrm>
          <a:prstGeom prst="roundRect">
            <a:avLst>
              <a:gd name="adj" fmla="val 10000"/>
            </a:avLst>
          </a:prstGeom>
          <a:scene3d>
            <a:camera prst="orthographicFront"/>
            <a:lightRig rig="threePt" dir="t">
              <a:rot lat="0" lon="0" rev="7500000"/>
            </a:lightRig>
          </a:scene3d>
          <a:sp3d prstMaterial="plastic">
            <a:bevelT w="127000" h="25400" prst="relaxedInset"/>
          </a:sp3d>
        </p:spPr>
        <p:style>
          <a:lnRef idx="0">
            <a:schemeClr val="accent3"/>
          </a:lnRef>
          <a:fillRef idx="3">
            <a:schemeClr val="accent3"/>
          </a:fillRef>
          <a:effectRef idx="3">
            <a:schemeClr val="accent3"/>
          </a:effectRef>
          <a:fontRef idx="minor">
            <a:schemeClr val="lt1"/>
          </a:fontRef>
        </p:style>
      </p:sp>
      <p:sp>
        <p:nvSpPr>
          <p:cNvPr id="25" name="Freeform 24"/>
          <p:cNvSpPr/>
          <p:nvPr/>
        </p:nvSpPr>
        <p:spPr>
          <a:xfrm>
            <a:off x="7203483" y="3886200"/>
            <a:ext cx="1717848" cy="1090833"/>
          </a:xfrm>
          <a:custGeom>
            <a:avLst/>
            <a:gdLst>
              <a:gd name="connsiteX0" fmla="*/ 0 w 1717848"/>
              <a:gd name="connsiteY0" fmla="*/ 109083 h 1090833"/>
              <a:gd name="connsiteX1" fmla="*/ 31950 w 1717848"/>
              <a:gd name="connsiteY1" fmla="*/ 31950 h 1090833"/>
              <a:gd name="connsiteX2" fmla="*/ 109083 w 1717848"/>
              <a:gd name="connsiteY2" fmla="*/ 0 h 1090833"/>
              <a:gd name="connsiteX3" fmla="*/ 1608765 w 1717848"/>
              <a:gd name="connsiteY3" fmla="*/ 0 h 1090833"/>
              <a:gd name="connsiteX4" fmla="*/ 1685898 w 1717848"/>
              <a:gd name="connsiteY4" fmla="*/ 31950 h 1090833"/>
              <a:gd name="connsiteX5" fmla="*/ 1717848 w 1717848"/>
              <a:gd name="connsiteY5" fmla="*/ 109083 h 1090833"/>
              <a:gd name="connsiteX6" fmla="*/ 1717848 w 1717848"/>
              <a:gd name="connsiteY6" fmla="*/ 981750 h 1090833"/>
              <a:gd name="connsiteX7" fmla="*/ 1685898 w 1717848"/>
              <a:gd name="connsiteY7" fmla="*/ 1058883 h 1090833"/>
              <a:gd name="connsiteX8" fmla="*/ 1608765 w 1717848"/>
              <a:gd name="connsiteY8" fmla="*/ 1090833 h 1090833"/>
              <a:gd name="connsiteX9" fmla="*/ 109083 w 1717848"/>
              <a:gd name="connsiteY9" fmla="*/ 1090833 h 1090833"/>
              <a:gd name="connsiteX10" fmla="*/ 31950 w 1717848"/>
              <a:gd name="connsiteY10" fmla="*/ 1058883 h 1090833"/>
              <a:gd name="connsiteX11" fmla="*/ 0 w 1717848"/>
              <a:gd name="connsiteY11" fmla="*/ 981750 h 1090833"/>
              <a:gd name="connsiteX12" fmla="*/ 0 w 1717848"/>
              <a:gd name="connsiteY12" fmla="*/ 109083 h 10908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17848" h="1090833">
                <a:moveTo>
                  <a:pt x="0" y="109083"/>
                </a:moveTo>
                <a:cubicBezTo>
                  <a:pt x="0" y="80152"/>
                  <a:pt x="11493" y="52407"/>
                  <a:pt x="31950" y="31950"/>
                </a:cubicBezTo>
                <a:cubicBezTo>
                  <a:pt x="52407" y="11493"/>
                  <a:pt x="80153" y="0"/>
                  <a:pt x="109083" y="0"/>
                </a:cubicBezTo>
                <a:lnTo>
                  <a:pt x="1608765" y="0"/>
                </a:lnTo>
                <a:cubicBezTo>
                  <a:pt x="1637696" y="0"/>
                  <a:pt x="1665441" y="11493"/>
                  <a:pt x="1685898" y="31950"/>
                </a:cubicBezTo>
                <a:cubicBezTo>
                  <a:pt x="1706355" y="52407"/>
                  <a:pt x="1717848" y="80153"/>
                  <a:pt x="1717848" y="109083"/>
                </a:cubicBezTo>
                <a:lnTo>
                  <a:pt x="1717848" y="981750"/>
                </a:lnTo>
                <a:cubicBezTo>
                  <a:pt x="1717848" y="1010681"/>
                  <a:pt x="1706355" y="1038426"/>
                  <a:pt x="1685898" y="1058883"/>
                </a:cubicBezTo>
                <a:cubicBezTo>
                  <a:pt x="1665441" y="1079340"/>
                  <a:pt x="1637695" y="1090833"/>
                  <a:pt x="1608765" y="1090833"/>
                </a:cubicBezTo>
                <a:lnTo>
                  <a:pt x="109083" y="1090833"/>
                </a:lnTo>
                <a:cubicBezTo>
                  <a:pt x="80152" y="1090833"/>
                  <a:pt x="52407" y="1079340"/>
                  <a:pt x="31950" y="1058883"/>
                </a:cubicBezTo>
                <a:cubicBezTo>
                  <a:pt x="11493" y="1038426"/>
                  <a:pt x="0" y="1010680"/>
                  <a:pt x="0" y="981750"/>
                </a:cubicBezTo>
                <a:lnTo>
                  <a:pt x="0" y="109083"/>
                </a:lnTo>
                <a:close/>
              </a:path>
            </a:pathLst>
          </a:custGeom>
          <a:scene3d>
            <a:camera prst="orthographicFront"/>
            <a:lightRig rig="threePt" dir="t">
              <a:rot lat="0" lon="0" rev="7500000"/>
            </a:lightRig>
          </a:scene3d>
          <a:sp3d z="152400" extrusionH="63500" prstMaterial="dkEdge">
            <a:bevelT w="125400" h="36350" prst="relaxedInset"/>
            <a:contourClr>
              <a:schemeClr val="bg1"/>
            </a:contourClr>
          </a:sp3d>
        </p:spPr>
        <p:style>
          <a:lnRef idx="1">
            <a:schemeClr val="accent3"/>
          </a:lnRef>
          <a:fillRef idx="2">
            <a:schemeClr val="accent3"/>
          </a:fillRef>
          <a:effectRef idx="1">
            <a:schemeClr val="accent3"/>
          </a:effectRef>
          <a:fontRef idx="minor">
            <a:schemeClr val="dk1">
              <a:hueOff val="0"/>
              <a:satOff val="0"/>
              <a:lumOff val="0"/>
              <a:alphaOff val="0"/>
            </a:schemeClr>
          </a:fontRef>
        </p:style>
        <p:txBody>
          <a:bodyPr spcFirstLastPara="0" vert="horz" wrap="square" lIns="108149" tIns="108149" rIns="108149" bIns="108149" numCol="1" spcCol="1270" anchor="ctr" anchorCtr="0">
            <a:noAutofit/>
          </a:bodyPr>
          <a:lstStyle/>
          <a:p>
            <a:pPr lvl="0" algn="ctr" defTabSz="889000">
              <a:lnSpc>
                <a:spcPct val="90000"/>
              </a:lnSpc>
              <a:spcBef>
                <a:spcPct val="0"/>
              </a:spcBef>
              <a:spcAft>
                <a:spcPts val="0"/>
              </a:spcAft>
            </a:pPr>
            <a:r>
              <a:rPr lang="en-GB" sz="2200" kern="1200" dirty="0"/>
              <a:t>(2) </a:t>
            </a:r>
          </a:p>
          <a:p>
            <a:pPr lvl="0" algn="ctr" defTabSz="889000">
              <a:lnSpc>
                <a:spcPct val="90000"/>
              </a:lnSpc>
              <a:spcBef>
                <a:spcPct val="0"/>
              </a:spcBef>
              <a:spcAft>
                <a:spcPts val="0"/>
              </a:spcAft>
            </a:pPr>
            <a:r>
              <a:rPr lang="en-GB" sz="2200" kern="1200" dirty="0"/>
              <a:t>Structural causes</a:t>
            </a:r>
          </a:p>
        </p:txBody>
      </p:sp>
      <p:sp>
        <p:nvSpPr>
          <p:cNvPr id="3" name="Title 2"/>
          <p:cNvSpPr>
            <a:spLocks noGrp="1"/>
          </p:cNvSpPr>
          <p:nvPr>
            <p:ph type="title"/>
          </p:nvPr>
        </p:nvSpPr>
        <p:spPr/>
        <p:txBody>
          <a:bodyPr/>
          <a:lstStyle/>
          <a:p>
            <a:r>
              <a:rPr lang="en-GB" dirty="0"/>
              <a:t>Etiology of Dysphagia</a:t>
            </a:r>
          </a:p>
        </p:txBody>
      </p:sp>
      <p:sp>
        <p:nvSpPr>
          <p:cNvPr id="33" name="Freeform 32"/>
          <p:cNvSpPr/>
          <p:nvPr/>
        </p:nvSpPr>
        <p:spPr>
          <a:xfrm>
            <a:off x="7391400" y="5105400"/>
            <a:ext cx="1066799" cy="401053"/>
          </a:xfrm>
          <a:custGeom>
            <a:avLst/>
            <a:gdLst>
              <a:gd name="connsiteX0" fmla="*/ 0 w 2076449"/>
              <a:gd name="connsiteY0" fmla="*/ 40105 h 401053"/>
              <a:gd name="connsiteX1" fmla="*/ 11747 w 2076449"/>
              <a:gd name="connsiteY1" fmla="*/ 11746 h 401053"/>
              <a:gd name="connsiteX2" fmla="*/ 40106 w 2076449"/>
              <a:gd name="connsiteY2" fmla="*/ 0 h 401053"/>
              <a:gd name="connsiteX3" fmla="*/ 2036344 w 2076449"/>
              <a:gd name="connsiteY3" fmla="*/ 0 h 401053"/>
              <a:gd name="connsiteX4" fmla="*/ 2064703 w 2076449"/>
              <a:gd name="connsiteY4" fmla="*/ 11747 h 401053"/>
              <a:gd name="connsiteX5" fmla="*/ 2076449 w 2076449"/>
              <a:gd name="connsiteY5" fmla="*/ 40106 h 401053"/>
              <a:gd name="connsiteX6" fmla="*/ 2076449 w 2076449"/>
              <a:gd name="connsiteY6" fmla="*/ 360948 h 401053"/>
              <a:gd name="connsiteX7" fmla="*/ 2064703 w 2076449"/>
              <a:gd name="connsiteY7" fmla="*/ 389307 h 401053"/>
              <a:gd name="connsiteX8" fmla="*/ 2036344 w 2076449"/>
              <a:gd name="connsiteY8" fmla="*/ 401053 h 401053"/>
              <a:gd name="connsiteX9" fmla="*/ 40105 w 2076449"/>
              <a:gd name="connsiteY9" fmla="*/ 401053 h 401053"/>
              <a:gd name="connsiteX10" fmla="*/ 11746 w 2076449"/>
              <a:gd name="connsiteY10" fmla="*/ 389306 h 401053"/>
              <a:gd name="connsiteX11" fmla="*/ 0 w 2076449"/>
              <a:gd name="connsiteY11" fmla="*/ 360947 h 401053"/>
              <a:gd name="connsiteX12" fmla="*/ 0 w 2076449"/>
              <a:gd name="connsiteY12" fmla="*/ 40105 h 4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6449" h="401053">
                <a:moveTo>
                  <a:pt x="0" y="40105"/>
                </a:moveTo>
                <a:cubicBezTo>
                  <a:pt x="0" y="29468"/>
                  <a:pt x="4225" y="19268"/>
                  <a:pt x="11747" y="11746"/>
                </a:cubicBezTo>
                <a:cubicBezTo>
                  <a:pt x="19268" y="4225"/>
                  <a:pt x="29469" y="0"/>
                  <a:pt x="40106" y="0"/>
                </a:cubicBezTo>
                <a:lnTo>
                  <a:pt x="2036344" y="0"/>
                </a:lnTo>
                <a:cubicBezTo>
                  <a:pt x="2046981" y="0"/>
                  <a:pt x="2057181" y="4225"/>
                  <a:pt x="2064703" y="11747"/>
                </a:cubicBezTo>
                <a:cubicBezTo>
                  <a:pt x="2072224" y="19268"/>
                  <a:pt x="2076449" y="29469"/>
                  <a:pt x="2076449" y="40106"/>
                </a:cubicBezTo>
                <a:lnTo>
                  <a:pt x="2076449" y="360948"/>
                </a:lnTo>
                <a:cubicBezTo>
                  <a:pt x="2076449" y="371585"/>
                  <a:pt x="2072224" y="381785"/>
                  <a:pt x="2064703" y="389307"/>
                </a:cubicBezTo>
                <a:cubicBezTo>
                  <a:pt x="2057182" y="396828"/>
                  <a:pt x="2046981" y="401053"/>
                  <a:pt x="2036344" y="401053"/>
                </a:cubicBezTo>
                <a:lnTo>
                  <a:pt x="40105" y="401053"/>
                </a:lnTo>
                <a:cubicBezTo>
                  <a:pt x="29468" y="401053"/>
                  <a:pt x="19268" y="396828"/>
                  <a:pt x="11746" y="389306"/>
                </a:cubicBezTo>
                <a:cubicBezTo>
                  <a:pt x="4225" y="381785"/>
                  <a:pt x="0" y="371584"/>
                  <a:pt x="0" y="360947"/>
                </a:cubicBezTo>
                <a:lnTo>
                  <a:pt x="0" y="4010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56" tIns="39686" rIns="53656" bIns="39686" numCol="1" spcCol="1270" anchor="ctr" anchorCtr="0">
            <a:noAutofit/>
          </a:bodyPr>
          <a:lstStyle/>
          <a:p>
            <a:pPr lvl="0" algn="ctr" defTabSz="977900">
              <a:lnSpc>
                <a:spcPct val="90000"/>
              </a:lnSpc>
              <a:spcBef>
                <a:spcPct val="0"/>
              </a:spcBef>
              <a:spcAft>
                <a:spcPct val="35000"/>
              </a:spcAft>
            </a:pPr>
            <a:r>
              <a:rPr lang="en-GB" sz="2200" kern="1200" dirty="0"/>
              <a:t>Lumen</a:t>
            </a:r>
          </a:p>
        </p:txBody>
      </p:sp>
      <p:sp>
        <p:nvSpPr>
          <p:cNvPr id="35" name="Freeform 34"/>
          <p:cNvSpPr/>
          <p:nvPr/>
        </p:nvSpPr>
        <p:spPr>
          <a:xfrm>
            <a:off x="7391400" y="5638800"/>
            <a:ext cx="1066800" cy="304799"/>
          </a:xfrm>
          <a:custGeom>
            <a:avLst/>
            <a:gdLst>
              <a:gd name="connsiteX0" fmla="*/ 0 w 2076449"/>
              <a:gd name="connsiteY0" fmla="*/ 58286 h 582859"/>
              <a:gd name="connsiteX1" fmla="*/ 17072 w 2076449"/>
              <a:gd name="connsiteY1" fmla="*/ 17072 h 582859"/>
              <a:gd name="connsiteX2" fmla="*/ 58286 w 2076449"/>
              <a:gd name="connsiteY2" fmla="*/ 0 h 582859"/>
              <a:gd name="connsiteX3" fmla="*/ 2018163 w 2076449"/>
              <a:gd name="connsiteY3" fmla="*/ 0 h 582859"/>
              <a:gd name="connsiteX4" fmla="*/ 2059377 w 2076449"/>
              <a:gd name="connsiteY4" fmla="*/ 17072 h 582859"/>
              <a:gd name="connsiteX5" fmla="*/ 2076449 w 2076449"/>
              <a:gd name="connsiteY5" fmla="*/ 58286 h 582859"/>
              <a:gd name="connsiteX6" fmla="*/ 2076449 w 2076449"/>
              <a:gd name="connsiteY6" fmla="*/ 524573 h 582859"/>
              <a:gd name="connsiteX7" fmla="*/ 2059377 w 2076449"/>
              <a:gd name="connsiteY7" fmla="*/ 565787 h 582859"/>
              <a:gd name="connsiteX8" fmla="*/ 2018163 w 2076449"/>
              <a:gd name="connsiteY8" fmla="*/ 582859 h 582859"/>
              <a:gd name="connsiteX9" fmla="*/ 58286 w 2076449"/>
              <a:gd name="connsiteY9" fmla="*/ 582859 h 582859"/>
              <a:gd name="connsiteX10" fmla="*/ 17072 w 2076449"/>
              <a:gd name="connsiteY10" fmla="*/ 565787 h 582859"/>
              <a:gd name="connsiteX11" fmla="*/ 0 w 2076449"/>
              <a:gd name="connsiteY11" fmla="*/ 524573 h 582859"/>
              <a:gd name="connsiteX12" fmla="*/ 0 w 2076449"/>
              <a:gd name="connsiteY12" fmla="*/ 58286 h 58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6449" h="582859">
                <a:moveTo>
                  <a:pt x="0" y="58286"/>
                </a:moveTo>
                <a:cubicBezTo>
                  <a:pt x="0" y="42828"/>
                  <a:pt x="6141" y="28002"/>
                  <a:pt x="17072" y="17072"/>
                </a:cubicBezTo>
                <a:cubicBezTo>
                  <a:pt x="28003" y="6141"/>
                  <a:pt x="42828" y="0"/>
                  <a:pt x="58286" y="0"/>
                </a:cubicBezTo>
                <a:lnTo>
                  <a:pt x="2018163" y="0"/>
                </a:lnTo>
                <a:cubicBezTo>
                  <a:pt x="2033621" y="0"/>
                  <a:pt x="2048447" y="6141"/>
                  <a:pt x="2059377" y="17072"/>
                </a:cubicBezTo>
                <a:cubicBezTo>
                  <a:pt x="2070308" y="28003"/>
                  <a:pt x="2076449" y="42828"/>
                  <a:pt x="2076449" y="58286"/>
                </a:cubicBezTo>
                <a:lnTo>
                  <a:pt x="2076449" y="524573"/>
                </a:lnTo>
                <a:cubicBezTo>
                  <a:pt x="2076449" y="540031"/>
                  <a:pt x="2070308" y="554857"/>
                  <a:pt x="2059377" y="565787"/>
                </a:cubicBezTo>
                <a:cubicBezTo>
                  <a:pt x="2048446" y="576718"/>
                  <a:pt x="2033621" y="582859"/>
                  <a:pt x="2018163" y="582859"/>
                </a:cubicBezTo>
                <a:lnTo>
                  <a:pt x="58286" y="582859"/>
                </a:lnTo>
                <a:cubicBezTo>
                  <a:pt x="42828" y="582859"/>
                  <a:pt x="28002" y="576718"/>
                  <a:pt x="17072" y="565787"/>
                </a:cubicBezTo>
                <a:cubicBezTo>
                  <a:pt x="6141" y="554856"/>
                  <a:pt x="0" y="540031"/>
                  <a:pt x="0" y="524573"/>
                </a:cubicBezTo>
                <a:lnTo>
                  <a:pt x="0" y="582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981" tIns="45011" rIns="58981" bIns="45011" numCol="1" spcCol="1270" anchor="ctr" anchorCtr="0">
            <a:noAutofit/>
          </a:bodyPr>
          <a:lstStyle/>
          <a:p>
            <a:pPr lvl="0" algn="ctr" defTabSz="977900">
              <a:lnSpc>
                <a:spcPct val="90000"/>
              </a:lnSpc>
              <a:spcBef>
                <a:spcPct val="0"/>
              </a:spcBef>
              <a:spcAft>
                <a:spcPct val="35000"/>
              </a:spcAft>
            </a:pPr>
            <a:r>
              <a:rPr lang="en-GB" sz="2200" kern="1200" dirty="0"/>
              <a:t>Wall</a:t>
            </a:r>
          </a:p>
        </p:txBody>
      </p:sp>
      <p:sp>
        <p:nvSpPr>
          <p:cNvPr id="37" name="Freeform 36"/>
          <p:cNvSpPr/>
          <p:nvPr/>
        </p:nvSpPr>
        <p:spPr>
          <a:xfrm>
            <a:off x="7391400" y="6096000"/>
            <a:ext cx="1676400" cy="578100"/>
          </a:xfrm>
          <a:custGeom>
            <a:avLst/>
            <a:gdLst>
              <a:gd name="connsiteX0" fmla="*/ 0 w 2076449"/>
              <a:gd name="connsiteY0" fmla="*/ 80670 h 806700"/>
              <a:gd name="connsiteX1" fmla="*/ 23628 w 2076449"/>
              <a:gd name="connsiteY1" fmla="*/ 23628 h 806700"/>
              <a:gd name="connsiteX2" fmla="*/ 80670 w 2076449"/>
              <a:gd name="connsiteY2" fmla="*/ 0 h 806700"/>
              <a:gd name="connsiteX3" fmla="*/ 1995779 w 2076449"/>
              <a:gd name="connsiteY3" fmla="*/ 0 h 806700"/>
              <a:gd name="connsiteX4" fmla="*/ 2052821 w 2076449"/>
              <a:gd name="connsiteY4" fmla="*/ 23628 h 806700"/>
              <a:gd name="connsiteX5" fmla="*/ 2076449 w 2076449"/>
              <a:gd name="connsiteY5" fmla="*/ 80670 h 806700"/>
              <a:gd name="connsiteX6" fmla="*/ 2076449 w 2076449"/>
              <a:gd name="connsiteY6" fmla="*/ 726030 h 806700"/>
              <a:gd name="connsiteX7" fmla="*/ 2052821 w 2076449"/>
              <a:gd name="connsiteY7" fmla="*/ 783072 h 806700"/>
              <a:gd name="connsiteX8" fmla="*/ 1995779 w 2076449"/>
              <a:gd name="connsiteY8" fmla="*/ 806700 h 806700"/>
              <a:gd name="connsiteX9" fmla="*/ 80670 w 2076449"/>
              <a:gd name="connsiteY9" fmla="*/ 806700 h 806700"/>
              <a:gd name="connsiteX10" fmla="*/ 23628 w 2076449"/>
              <a:gd name="connsiteY10" fmla="*/ 783072 h 806700"/>
              <a:gd name="connsiteX11" fmla="*/ 0 w 2076449"/>
              <a:gd name="connsiteY11" fmla="*/ 726030 h 806700"/>
              <a:gd name="connsiteX12" fmla="*/ 0 w 2076449"/>
              <a:gd name="connsiteY12" fmla="*/ 80670 h 80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6449" h="806700">
                <a:moveTo>
                  <a:pt x="0" y="80670"/>
                </a:moveTo>
                <a:cubicBezTo>
                  <a:pt x="0" y="59275"/>
                  <a:pt x="8499" y="38756"/>
                  <a:pt x="23628" y="23628"/>
                </a:cubicBezTo>
                <a:cubicBezTo>
                  <a:pt x="38757" y="8499"/>
                  <a:pt x="59275" y="0"/>
                  <a:pt x="80670" y="0"/>
                </a:cubicBezTo>
                <a:lnTo>
                  <a:pt x="1995779" y="0"/>
                </a:lnTo>
                <a:cubicBezTo>
                  <a:pt x="2017174" y="0"/>
                  <a:pt x="2037693" y="8499"/>
                  <a:pt x="2052821" y="23628"/>
                </a:cubicBezTo>
                <a:cubicBezTo>
                  <a:pt x="2067950" y="38757"/>
                  <a:pt x="2076449" y="59275"/>
                  <a:pt x="2076449" y="80670"/>
                </a:cubicBezTo>
                <a:lnTo>
                  <a:pt x="2076449" y="726030"/>
                </a:lnTo>
                <a:cubicBezTo>
                  <a:pt x="2076449" y="747425"/>
                  <a:pt x="2067950" y="767944"/>
                  <a:pt x="2052821" y="783072"/>
                </a:cubicBezTo>
                <a:cubicBezTo>
                  <a:pt x="2037692" y="798201"/>
                  <a:pt x="2017174" y="806700"/>
                  <a:pt x="1995779" y="806700"/>
                </a:cubicBezTo>
                <a:lnTo>
                  <a:pt x="80670" y="806700"/>
                </a:lnTo>
                <a:cubicBezTo>
                  <a:pt x="59275" y="806700"/>
                  <a:pt x="38756" y="798201"/>
                  <a:pt x="23628" y="783072"/>
                </a:cubicBezTo>
                <a:cubicBezTo>
                  <a:pt x="8499" y="767943"/>
                  <a:pt x="0" y="747425"/>
                  <a:pt x="0" y="726030"/>
                </a:cubicBezTo>
                <a:lnTo>
                  <a:pt x="0" y="8067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537" tIns="51567" rIns="65537" bIns="51567" numCol="1" spcCol="1270" anchor="ctr" anchorCtr="0">
            <a:noAutofit/>
          </a:bodyPr>
          <a:lstStyle/>
          <a:p>
            <a:pPr lvl="0" algn="ctr" defTabSz="977900">
              <a:lnSpc>
                <a:spcPct val="90000"/>
              </a:lnSpc>
              <a:spcBef>
                <a:spcPct val="0"/>
              </a:spcBef>
              <a:spcAft>
                <a:spcPct val="35000"/>
              </a:spcAft>
            </a:pPr>
            <a:r>
              <a:rPr lang="en-GB" sz="2200" kern="1200" dirty="0"/>
              <a:t>Compression from outside</a:t>
            </a:r>
          </a:p>
        </p:txBody>
      </p:sp>
      <p:sp>
        <p:nvSpPr>
          <p:cNvPr id="38" name="Freeform 37"/>
          <p:cNvSpPr/>
          <p:nvPr/>
        </p:nvSpPr>
        <p:spPr>
          <a:xfrm>
            <a:off x="2895599" y="5638800"/>
            <a:ext cx="1122947" cy="304799"/>
          </a:xfrm>
          <a:custGeom>
            <a:avLst/>
            <a:gdLst>
              <a:gd name="connsiteX0" fmla="*/ 0 w 2076449"/>
              <a:gd name="connsiteY0" fmla="*/ 58286 h 582859"/>
              <a:gd name="connsiteX1" fmla="*/ 17072 w 2076449"/>
              <a:gd name="connsiteY1" fmla="*/ 17072 h 582859"/>
              <a:gd name="connsiteX2" fmla="*/ 58286 w 2076449"/>
              <a:gd name="connsiteY2" fmla="*/ 0 h 582859"/>
              <a:gd name="connsiteX3" fmla="*/ 2018163 w 2076449"/>
              <a:gd name="connsiteY3" fmla="*/ 0 h 582859"/>
              <a:gd name="connsiteX4" fmla="*/ 2059377 w 2076449"/>
              <a:gd name="connsiteY4" fmla="*/ 17072 h 582859"/>
              <a:gd name="connsiteX5" fmla="*/ 2076449 w 2076449"/>
              <a:gd name="connsiteY5" fmla="*/ 58286 h 582859"/>
              <a:gd name="connsiteX6" fmla="*/ 2076449 w 2076449"/>
              <a:gd name="connsiteY6" fmla="*/ 524573 h 582859"/>
              <a:gd name="connsiteX7" fmla="*/ 2059377 w 2076449"/>
              <a:gd name="connsiteY7" fmla="*/ 565787 h 582859"/>
              <a:gd name="connsiteX8" fmla="*/ 2018163 w 2076449"/>
              <a:gd name="connsiteY8" fmla="*/ 582859 h 582859"/>
              <a:gd name="connsiteX9" fmla="*/ 58286 w 2076449"/>
              <a:gd name="connsiteY9" fmla="*/ 582859 h 582859"/>
              <a:gd name="connsiteX10" fmla="*/ 17072 w 2076449"/>
              <a:gd name="connsiteY10" fmla="*/ 565787 h 582859"/>
              <a:gd name="connsiteX11" fmla="*/ 0 w 2076449"/>
              <a:gd name="connsiteY11" fmla="*/ 524573 h 582859"/>
              <a:gd name="connsiteX12" fmla="*/ 0 w 2076449"/>
              <a:gd name="connsiteY12" fmla="*/ 58286 h 582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6449" h="582859">
                <a:moveTo>
                  <a:pt x="0" y="58286"/>
                </a:moveTo>
                <a:cubicBezTo>
                  <a:pt x="0" y="42828"/>
                  <a:pt x="6141" y="28002"/>
                  <a:pt x="17072" y="17072"/>
                </a:cubicBezTo>
                <a:cubicBezTo>
                  <a:pt x="28003" y="6141"/>
                  <a:pt x="42828" y="0"/>
                  <a:pt x="58286" y="0"/>
                </a:cubicBezTo>
                <a:lnTo>
                  <a:pt x="2018163" y="0"/>
                </a:lnTo>
                <a:cubicBezTo>
                  <a:pt x="2033621" y="0"/>
                  <a:pt x="2048447" y="6141"/>
                  <a:pt x="2059377" y="17072"/>
                </a:cubicBezTo>
                <a:cubicBezTo>
                  <a:pt x="2070308" y="28003"/>
                  <a:pt x="2076449" y="42828"/>
                  <a:pt x="2076449" y="58286"/>
                </a:cubicBezTo>
                <a:lnTo>
                  <a:pt x="2076449" y="524573"/>
                </a:lnTo>
                <a:cubicBezTo>
                  <a:pt x="2076449" y="540031"/>
                  <a:pt x="2070308" y="554857"/>
                  <a:pt x="2059377" y="565787"/>
                </a:cubicBezTo>
                <a:cubicBezTo>
                  <a:pt x="2048446" y="576718"/>
                  <a:pt x="2033621" y="582859"/>
                  <a:pt x="2018163" y="582859"/>
                </a:cubicBezTo>
                <a:lnTo>
                  <a:pt x="58286" y="582859"/>
                </a:lnTo>
                <a:cubicBezTo>
                  <a:pt x="42828" y="582859"/>
                  <a:pt x="28002" y="576718"/>
                  <a:pt x="17072" y="565787"/>
                </a:cubicBezTo>
                <a:cubicBezTo>
                  <a:pt x="6141" y="554856"/>
                  <a:pt x="0" y="540031"/>
                  <a:pt x="0" y="524573"/>
                </a:cubicBezTo>
                <a:lnTo>
                  <a:pt x="0" y="58286"/>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981" tIns="45011" rIns="58981" bIns="45011" numCol="1" spcCol="1270" anchor="ctr" anchorCtr="0">
            <a:noAutofit/>
          </a:bodyPr>
          <a:lstStyle/>
          <a:p>
            <a:pPr lvl="0" algn="ctr" defTabSz="977900">
              <a:lnSpc>
                <a:spcPct val="90000"/>
              </a:lnSpc>
              <a:spcBef>
                <a:spcPct val="0"/>
              </a:spcBef>
              <a:spcAft>
                <a:spcPct val="35000"/>
              </a:spcAft>
            </a:pPr>
            <a:r>
              <a:rPr lang="en-GB" sz="2200" kern="1200" dirty="0"/>
              <a:t>Wall</a:t>
            </a:r>
          </a:p>
        </p:txBody>
      </p:sp>
      <p:sp>
        <p:nvSpPr>
          <p:cNvPr id="39" name="Freeform 38"/>
          <p:cNvSpPr/>
          <p:nvPr/>
        </p:nvSpPr>
        <p:spPr>
          <a:xfrm>
            <a:off x="2895600" y="6096000"/>
            <a:ext cx="1905000" cy="578100"/>
          </a:xfrm>
          <a:custGeom>
            <a:avLst/>
            <a:gdLst>
              <a:gd name="connsiteX0" fmla="*/ 0 w 2076449"/>
              <a:gd name="connsiteY0" fmla="*/ 80670 h 806700"/>
              <a:gd name="connsiteX1" fmla="*/ 23628 w 2076449"/>
              <a:gd name="connsiteY1" fmla="*/ 23628 h 806700"/>
              <a:gd name="connsiteX2" fmla="*/ 80670 w 2076449"/>
              <a:gd name="connsiteY2" fmla="*/ 0 h 806700"/>
              <a:gd name="connsiteX3" fmla="*/ 1995779 w 2076449"/>
              <a:gd name="connsiteY3" fmla="*/ 0 h 806700"/>
              <a:gd name="connsiteX4" fmla="*/ 2052821 w 2076449"/>
              <a:gd name="connsiteY4" fmla="*/ 23628 h 806700"/>
              <a:gd name="connsiteX5" fmla="*/ 2076449 w 2076449"/>
              <a:gd name="connsiteY5" fmla="*/ 80670 h 806700"/>
              <a:gd name="connsiteX6" fmla="*/ 2076449 w 2076449"/>
              <a:gd name="connsiteY6" fmla="*/ 726030 h 806700"/>
              <a:gd name="connsiteX7" fmla="*/ 2052821 w 2076449"/>
              <a:gd name="connsiteY7" fmla="*/ 783072 h 806700"/>
              <a:gd name="connsiteX8" fmla="*/ 1995779 w 2076449"/>
              <a:gd name="connsiteY8" fmla="*/ 806700 h 806700"/>
              <a:gd name="connsiteX9" fmla="*/ 80670 w 2076449"/>
              <a:gd name="connsiteY9" fmla="*/ 806700 h 806700"/>
              <a:gd name="connsiteX10" fmla="*/ 23628 w 2076449"/>
              <a:gd name="connsiteY10" fmla="*/ 783072 h 806700"/>
              <a:gd name="connsiteX11" fmla="*/ 0 w 2076449"/>
              <a:gd name="connsiteY11" fmla="*/ 726030 h 806700"/>
              <a:gd name="connsiteX12" fmla="*/ 0 w 2076449"/>
              <a:gd name="connsiteY12" fmla="*/ 80670 h 80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6449" h="806700">
                <a:moveTo>
                  <a:pt x="0" y="80670"/>
                </a:moveTo>
                <a:cubicBezTo>
                  <a:pt x="0" y="59275"/>
                  <a:pt x="8499" y="38756"/>
                  <a:pt x="23628" y="23628"/>
                </a:cubicBezTo>
                <a:cubicBezTo>
                  <a:pt x="38757" y="8499"/>
                  <a:pt x="59275" y="0"/>
                  <a:pt x="80670" y="0"/>
                </a:cubicBezTo>
                <a:lnTo>
                  <a:pt x="1995779" y="0"/>
                </a:lnTo>
                <a:cubicBezTo>
                  <a:pt x="2017174" y="0"/>
                  <a:pt x="2037693" y="8499"/>
                  <a:pt x="2052821" y="23628"/>
                </a:cubicBezTo>
                <a:cubicBezTo>
                  <a:pt x="2067950" y="38757"/>
                  <a:pt x="2076449" y="59275"/>
                  <a:pt x="2076449" y="80670"/>
                </a:cubicBezTo>
                <a:lnTo>
                  <a:pt x="2076449" y="726030"/>
                </a:lnTo>
                <a:cubicBezTo>
                  <a:pt x="2076449" y="747425"/>
                  <a:pt x="2067950" y="767944"/>
                  <a:pt x="2052821" y="783072"/>
                </a:cubicBezTo>
                <a:cubicBezTo>
                  <a:pt x="2037692" y="798201"/>
                  <a:pt x="2017174" y="806700"/>
                  <a:pt x="1995779" y="806700"/>
                </a:cubicBezTo>
                <a:lnTo>
                  <a:pt x="80670" y="806700"/>
                </a:lnTo>
                <a:cubicBezTo>
                  <a:pt x="59275" y="806700"/>
                  <a:pt x="38756" y="798201"/>
                  <a:pt x="23628" y="783072"/>
                </a:cubicBezTo>
                <a:cubicBezTo>
                  <a:pt x="8499" y="767943"/>
                  <a:pt x="0" y="747425"/>
                  <a:pt x="0" y="726030"/>
                </a:cubicBezTo>
                <a:lnTo>
                  <a:pt x="0" y="80670"/>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537" tIns="51567" rIns="65537" bIns="51567" numCol="1" spcCol="1270" anchor="ctr" anchorCtr="0">
            <a:noAutofit/>
          </a:bodyPr>
          <a:lstStyle/>
          <a:p>
            <a:pPr lvl="0" algn="ctr" defTabSz="977900">
              <a:lnSpc>
                <a:spcPct val="90000"/>
              </a:lnSpc>
              <a:spcBef>
                <a:spcPct val="0"/>
              </a:spcBef>
              <a:spcAft>
                <a:spcPct val="35000"/>
              </a:spcAft>
            </a:pPr>
            <a:r>
              <a:rPr lang="en-GB" sz="2200" kern="1200" dirty="0"/>
              <a:t>Compression from outside</a:t>
            </a:r>
          </a:p>
        </p:txBody>
      </p:sp>
      <p:sp>
        <p:nvSpPr>
          <p:cNvPr id="40" name="Freeform 39"/>
          <p:cNvSpPr/>
          <p:nvPr/>
        </p:nvSpPr>
        <p:spPr>
          <a:xfrm>
            <a:off x="2895600" y="5105400"/>
            <a:ext cx="1122946" cy="401053"/>
          </a:xfrm>
          <a:custGeom>
            <a:avLst/>
            <a:gdLst>
              <a:gd name="connsiteX0" fmla="*/ 0 w 2076449"/>
              <a:gd name="connsiteY0" fmla="*/ 40105 h 401053"/>
              <a:gd name="connsiteX1" fmla="*/ 11747 w 2076449"/>
              <a:gd name="connsiteY1" fmla="*/ 11746 h 401053"/>
              <a:gd name="connsiteX2" fmla="*/ 40106 w 2076449"/>
              <a:gd name="connsiteY2" fmla="*/ 0 h 401053"/>
              <a:gd name="connsiteX3" fmla="*/ 2036344 w 2076449"/>
              <a:gd name="connsiteY3" fmla="*/ 0 h 401053"/>
              <a:gd name="connsiteX4" fmla="*/ 2064703 w 2076449"/>
              <a:gd name="connsiteY4" fmla="*/ 11747 h 401053"/>
              <a:gd name="connsiteX5" fmla="*/ 2076449 w 2076449"/>
              <a:gd name="connsiteY5" fmla="*/ 40106 h 401053"/>
              <a:gd name="connsiteX6" fmla="*/ 2076449 w 2076449"/>
              <a:gd name="connsiteY6" fmla="*/ 360948 h 401053"/>
              <a:gd name="connsiteX7" fmla="*/ 2064703 w 2076449"/>
              <a:gd name="connsiteY7" fmla="*/ 389307 h 401053"/>
              <a:gd name="connsiteX8" fmla="*/ 2036344 w 2076449"/>
              <a:gd name="connsiteY8" fmla="*/ 401053 h 401053"/>
              <a:gd name="connsiteX9" fmla="*/ 40105 w 2076449"/>
              <a:gd name="connsiteY9" fmla="*/ 401053 h 401053"/>
              <a:gd name="connsiteX10" fmla="*/ 11746 w 2076449"/>
              <a:gd name="connsiteY10" fmla="*/ 389306 h 401053"/>
              <a:gd name="connsiteX11" fmla="*/ 0 w 2076449"/>
              <a:gd name="connsiteY11" fmla="*/ 360947 h 401053"/>
              <a:gd name="connsiteX12" fmla="*/ 0 w 2076449"/>
              <a:gd name="connsiteY12" fmla="*/ 40105 h 401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76449" h="401053">
                <a:moveTo>
                  <a:pt x="0" y="40105"/>
                </a:moveTo>
                <a:cubicBezTo>
                  <a:pt x="0" y="29468"/>
                  <a:pt x="4225" y="19268"/>
                  <a:pt x="11747" y="11746"/>
                </a:cubicBezTo>
                <a:cubicBezTo>
                  <a:pt x="19268" y="4225"/>
                  <a:pt x="29469" y="0"/>
                  <a:pt x="40106" y="0"/>
                </a:cubicBezTo>
                <a:lnTo>
                  <a:pt x="2036344" y="0"/>
                </a:lnTo>
                <a:cubicBezTo>
                  <a:pt x="2046981" y="0"/>
                  <a:pt x="2057181" y="4225"/>
                  <a:pt x="2064703" y="11747"/>
                </a:cubicBezTo>
                <a:cubicBezTo>
                  <a:pt x="2072224" y="19268"/>
                  <a:pt x="2076449" y="29469"/>
                  <a:pt x="2076449" y="40106"/>
                </a:cubicBezTo>
                <a:lnTo>
                  <a:pt x="2076449" y="360948"/>
                </a:lnTo>
                <a:cubicBezTo>
                  <a:pt x="2076449" y="371585"/>
                  <a:pt x="2072224" y="381785"/>
                  <a:pt x="2064703" y="389307"/>
                </a:cubicBezTo>
                <a:cubicBezTo>
                  <a:pt x="2057182" y="396828"/>
                  <a:pt x="2046981" y="401053"/>
                  <a:pt x="2036344" y="401053"/>
                </a:cubicBezTo>
                <a:lnTo>
                  <a:pt x="40105" y="401053"/>
                </a:lnTo>
                <a:cubicBezTo>
                  <a:pt x="29468" y="401053"/>
                  <a:pt x="19268" y="396828"/>
                  <a:pt x="11746" y="389306"/>
                </a:cubicBezTo>
                <a:cubicBezTo>
                  <a:pt x="4225" y="381785"/>
                  <a:pt x="0" y="371584"/>
                  <a:pt x="0" y="360947"/>
                </a:cubicBezTo>
                <a:lnTo>
                  <a:pt x="0" y="40105"/>
                </a:lnTo>
                <a:close/>
              </a:path>
            </a:pathLst>
          </a:cu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3656" tIns="39686" rIns="53656" bIns="39686" numCol="1" spcCol="1270" anchor="ctr" anchorCtr="0">
            <a:noAutofit/>
          </a:bodyPr>
          <a:lstStyle/>
          <a:p>
            <a:pPr lvl="0" algn="ctr" defTabSz="977900">
              <a:lnSpc>
                <a:spcPct val="90000"/>
              </a:lnSpc>
              <a:spcBef>
                <a:spcPct val="0"/>
              </a:spcBef>
              <a:spcAft>
                <a:spcPct val="35000"/>
              </a:spcAft>
            </a:pPr>
            <a:r>
              <a:rPr lang="en-GB" sz="2200" kern="1200" dirty="0"/>
              <a:t>Lumen</a:t>
            </a:r>
          </a:p>
        </p:txBody>
      </p:sp>
      <p:sp>
        <p:nvSpPr>
          <p:cNvPr id="2" name="Date Placeholder 1">
            <a:extLst>
              <a:ext uri="{FF2B5EF4-FFF2-40B4-BE49-F238E27FC236}">
                <a16:creationId xmlns="" xmlns:a16="http://schemas.microsoft.com/office/drawing/2014/main" id="{0BBD36FF-4D39-4544-8D79-CB89162862B4}"/>
              </a:ext>
            </a:extLst>
          </p:cNvPr>
          <p:cNvSpPr>
            <a:spLocks noGrp="1"/>
          </p:cNvSpPr>
          <p:nvPr>
            <p:ph type="dt" sz="half" idx="10"/>
          </p:nvPr>
        </p:nvSpPr>
        <p:spPr>
          <a:xfrm>
            <a:off x="457200" y="6569075"/>
            <a:ext cx="2133600" cy="365125"/>
          </a:xfrm>
        </p:spPr>
        <p:txBody>
          <a:bodyPr/>
          <a:lstStyle/>
          <a:p>
            <a:r>
              <a:rPr lang="en-US" dirty="0"/>
              <a:t>6/3/2020</a:t>
            </a:r>
          </a:p>
        </p:txBody>
      </p:sp>
      <p:sp>
        <p:nvSpPr>
          <p:cNvPr id="4" name="Footer Placeholder 3">
            <a:extLst>
              <a:ext uri="{FF2B5EF4-FFF2-40B4-BE49-F238E27FC236}">
                <a16:creationId xmlns="" xmlns:a16="http://schemas.microsoft.com/office/drawing/2014/main" id="{A5CD7872-7D60-42A9-95AF-EB30469ACD88}"/>
              </a:ext>
            </a:extLst>
          </p:cNvPr>
          <p:cNvSpPr>
            <a:spLocks noGrp="1"/>
          </p:cNvSpPr>
          <p:nvPr>
            <p:ph type="ftr" sz="quarter" idx="11"/>
          </p:nvPr>
        </p:nvSpPr>
        <p:spPr>
          <a:xfrm>
            <a:off x="3124200" y="6569075"/>
            <a:ext cx="2895600" cy="365125"/>
          </a:xfrm>
        </p:spPr>
        <p:txBody>
          <a:bodyPr/>
          <a:lstStyle/>
          <a:p>
            <a:r>
              <a:rPr lang="en-US"/>
              <a:t>Internal Medicine Department</a:t>
            </a:r>
          </a:p>
        </p:txBody>
      </p:sp>
      <p:sp>
        <p:nvSpPr>
          <p:cNvPr id="5" name="Slide Number Placeholder 4">
            <a:extLst>
              <a:ext uri="{FF2B5EF4-FFF2-40B4-BE49-F238E27FC236}">
                <a16:creationId xmlns="" xmlns:a16="http://schemas.microsoft.com/office/drawing/2014/main" id="{C4131418-FF21-46E1-A686-CA72AEF526DE}"/>
              </a:ext>
            </a:extLst>
          </p:cNvPr>
          <p:cNvSpPr>
            <a:spLocks noGrp="1"/>
          </p:cNvSpPr>
          <p:nvPr>
            <p:ph type="sldNum" sz="quarter" idx="12"/>
          </p:nvPr>
        </p:nvSpPr>
        <p:spPr>
          <a:xfrm>
            <a:off x="6934200" y="6629399"/>
            <a:ext cx="2133600" cy="288000"/>
          </a:xfrm>
        </p:spPr>
        <p:txBody>
          <a:bodyPr/>
          <a:lstStyle/>
          <a:p>
            <a:fld id="{3D0A3EC9-E8BA-4062-809F-C0D16F9877FA}" type="slidenum">
              <a:rPr lang="en-US" smtClean="0"/>
              <a:pPr/>
              <a:t>7</a:t>
            </a:fld>
            <a:endParaRPr lang="en-US" dirty="0"/>
          </a:p>
        </p:txBody>
      </p:sp>
    </p:spTree>
    <p:custDataLst>
      <p:tags r:id="rId1"/>
    </p:custData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7" presetClass="entr" presetSubtype="0"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1000"/>
                                        <p:tgtEl>
                                          <p:spTgt spid="14"/>
                                        </p:tgtEl>
                                      </p:cBhvr>
                                    </p:animEffect>
                                    <p:anim calcmode="lin" valueType="num">
                                      <p:cBhvr>
                                        <p:cTn id="23" dur="1000" fill="hold"/>
                                        <p:tgtEl>
                                          <p:spTgt spid="14"/>
                                        </p:tgtEl>
                                        <p:attrNameLst>
                                          <p:attrName>ppt_x</p:attrName>
                                        </p:attrNameLst>
                                      </p:cBhvr>
                                      <p:tavLst>
                                        <p:tav tm="0">
                                          <p:val>
                                            <p:strVal val="#ppt_x"/>
                                          </p:val>
                                        </p:tav>
                                        <p:tav tm="100000">
                                          <p:val>
                                            <p:strVal val="#ppt_x"/>
                                          </p:val>
                                        </p:tav>
                                      </p:tavLst>
                                    </p:anim>
                                    <p:anim calcmode="lin" valueType="num">
                                      <p:cBhvr>
                                        <p:cTn id="24" dur="1000" fill="hold"/>
                                        <p:tgtEl>
                                          <p:spTgt spid="1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anim calcmode="lin" valueType="num">
                                      <p:cBhvr>
                                        <p:cTn id="28" dur="1000" fill="hold"/>
                                        <p:tgtEl>
                                          <p:spTgt spid="21"/>
                                        </p:tgtEl>
                                        <p:attrNameLst>
                                          <p:attrName>ppt_x</p:attrName>
                                        </p:attrNameLst>
                                      </p:cBhvr>
                                      <p:tavLst>
                                        <p:tav tm="0">
                                          <p:val>
                                            <p:strVal val="#ppt_x"/>
                                          </p:val>
                                        </p:tav>
                                        <p:tav tm="100000">
                                          <p:val>
                                            <p:strVal val="#ppt_x"/>
                                          </p:val>
                                        </p:tav>
                                      </p:tavLst>
                                    </p:anim>
                                    <p:anim calcmode="lin" valueType="num">
                                      <p:cBhvr>
                                        <p:cTn id="29" dur="1000" fill="hold"/>
                                        <p:tgtEl>
                                          <p:spTgt spid="21"/>
                                        </p:tgtEl>
                                        <p:attrNameLst>
                                          <p:attrName>ppt_y</p:attrName>
                                        </p:attrNameLst>
                                      </p:cBhvr>
                                      <p:tavLst>
                                        <p:tav tm="0">
                                          <p:val>
                                            <p:strVal val="#ppt_y-.1"/>
                                          </p:val>
                                        </p:tav>
                                        <p:tav tm="100000">
                                          <p:val>
                                            <p:strVal val="#ppt_y"/>
                                          </p:val>
                                        </p:tav>
                                      </p:tavLst>
                                    </p:anim>
                                  </p:childTnLst>
                                </p:cTn>
                              </p:par>
                              <p:par>
                                <p:cTn id="30" presetID="47"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1000"/>
                                        <p:tgtEl>
                                          <p:spTgt spid="9"/>
                                        </p:tgtEl>
                                      </p:cBhvr>
                                    </p:animEffect>
                                    <p:anim calcmode="lin" valueType="num">
                                      <p:cBhvr>
                                        <p:cTn id="40" dur="1000" fill="hold"/>
                                        <p:tgtEl>
                                          <p:spTgt spid="9"/>
                                        </p:tgtEl>
                                        <p:attrNameLst>
                                          <p:attrName>ppt_x</p:attrName>
                                        </p:attrNameLst>
                                      </p:cBhvr>
                                      <p:tavLst>
                                        <p:tav tm="0">
                                          <p:val>
                                            <p:strVal val="#ppt_x"/>
                                          </p:val>
                                        </p:tav>
                                        <p:tav tm="100000">
                                          <p:val>
                                            <p:strVal val="#ppt_x"/>
                                          </p:val>
                                        </p:tav>
                                      </p:tavLst>
                                    </p:anim>
                                    <p:anim calcmode="lin" valueType="num">
                                      <p:cBhvr>
                                        <p:cTn id="41" dur="1000" fill="hold"/>
                                        <p:tgtEl>
                                          <p:spTgt spid="9"/>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1000"/>
                                        <p:tgtEl>
                                          <p:spTgt spid="10"/>
                                        </p:tgtEl>
                                      </p:cBhvr>
                                    </p:animEffect>
                                    <p:anim calcmode="lin" valueType="num">
                                      <p:cBhvr>
                                        <p:cTn id="45" dur="1000" fill="hold"/>
                                        <p:tgtEl>
                                          <p:spTgt spid="10"/>
                                        </p:tgtEl>
                                        <p:attrNameLst>
                                          <p:attrName>ppt_x</p:attrName>
                                        </p:attrNameLst>
                                      </p:cBhvr>
                                      <p:tavLst>
                                        <p:tav tm="0">
                                          <p:val>
                                            <p:strVal val="#ppt_x"/>
                                          </p:val>
                                        </p:tav>
                                        <p:tav tm="100000">
                                          <p:val>
                                            <p:strVal val="#ppt_x"/>
                                          </p:val>
                                        </p:tav>
                                      </p:tavLst>
                                    </p:anim>
                                    <p:anim calcmode="lin" valueType="num">
                                      <p:cBhvr>
                                        <p:cTn id="46" dur="1000" fill="hold"/>
                                        <p:tgtEl>
                                          <p:spTgt spid="10"/>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1000"/>
                                        <p:tgtEl>
                                          <p:spTgt spid="16"/>
                                        </p:tgtEl>
                                      </p:cBhvr>
                                    </p:animEffect>
                                    <p:anim calcmode="lin" valueType="num">
                                      <p:cBhvr>
                                        <p:cTn id="50" dur="1000" fill="hold"/>
                                        <p:tgtEl>
                                          <p:spTgt spid="16"/>
                                        </p:tgtEl>
                                        <p:attrNameLst>
                                          <p:attrName>ppt_x</p:attrName>
                                        </p:attrNameLst>
                                      </p:cBhvr>
                                      <p:tavLst>
                                        <p:tav tm="0">
                                          <p:val>
                                            <p:strVal val="#ppt_x"/>
                                          </p:val>
                                        </p:tav>
                                        <p:tav tm="100000">
                                          <p:val>
                                            <p:strVal val="#ppt_x"/>
                                          </p:val>
                                        </p:tav>
                                      </p:tavLst>
                                    </p:anim>
                                    <p:anim calcmode="lin" valueType="num">
                                      <p:cBhvr>
                                        <p:cTn id="51" dur="1000" fill="hold"/>
                                        <p:tgtEl>
                                          <p:spTgt spid="1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1000"/>
                                        <p:tgtEl>
                                          <p:spTgt spid="18"/>
                                        </p:tgtEl>
                                      </p:cBhvr>
                                    </p:animEffect>
                                    <p:anim calcmode="lin" valueType="num">
                                      <p:cBhvr>
                                        <p:cTn id="60" dur="1000" fill="hold"/>
                                        <p:tgtEl>
                                          <p:spTgt spid="18"/>
                                        </p:tgtEl>
                                        <p:attrNameLst>
                                          <p:attrName>ppt_x</p:attrName>
                                        </p:attrNameLst>
                                      </p:cBhvr>
                                      <p:tavLst>
                                        <p:tav tm="0">
                                          <p:val>
                                            <p:strVal val="#ppt_x"/>
                                          </p:val>
                                        </p:tav>
                                        <p:tav tm="100000">
                                          <p:val>
                                            <p:strVal val="#ppt_x"/>
                                          </p:val>
                                        </p:tav>
                                      </p:tavLst>
                                    </p:anim>
                                    <p:anim calcmode="lin" valueType="num">
                                      <p:cBhvr>
                                        <p:cTn id="61" dur="1000" fill="hold"/>
                                        <p:tgtEl>
                                          <p:spTgt spid="18"/>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fade">
                                      <p:cBhvr>
                                        <p:cTn id="64" dur="1000"/>
                                        <p:tgtEl>
                                          <p:spTgt spid="19"/>
                                        </p:tgtEl>
                                      </p:cBhvr>
                                    </p:animEffect>
                                    <p:anim calcmode="lin" valueType="num">
                                      <p:cBhvr>
                                        <p:cTn id="65" dur="1000" fill="hold"/>
                                        <p:tgtEl>
                                          <p:spTgt spid="19"/>
                                        </p:tgtEl>
                                        <p:attrNameLst>
                                          <p:attrName>ppt_x</p:attrName>
                                        </p:attrNameLst>
                                      </p:cBhvr>
                                      <p:tavLst>
                                        <p:tav tm="0">
                                          <p:val>
                                            <p:strVal val="#ppt_x"/>
                                          </p:val>
                                        </p:tav>
                                        <p:tav tm="100000">
                                          <p:val>
                                            <p:strVal val="#ppt_x"/>
                                          </p:val>
                                        </p:tav>
                                      </p:tavLst>
                                    </p:anim>
                                    <p:anim calcmode="lin" valueType="num">
                                      <p:cBhvr>
                                        <p:cTn id="66"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grpId="0" nodeType="click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fade">
                                      <p:cBhvr>
                                        <p:cTn id="71" dur="1000"/>
                                        <p:tgtEl>
                                          <p:spTgt spid="23"/>
                                        </p:tgtEl>
                                      </p:cBhvr>
                                    </p:animEffect>
                                    <p:anim calcmode="lin" valueType="num">
                                      <p:cBhvr>
                                        <p:cTn id="72" dur="1000" fill="hold"/>
                                        <p:tgtEl>
                                          <p:spTgt spid="23"/>
                                        </p:tgtEl>
                                        <p:attrNameLst>
                                          <p:attrName>ppt_x</p:attrName>
                                        </p:attrNameLst>
                                      </p:cBhvr>
                                      <p:tavLst>
                                        <p:tav tm="0">
                                          <p:val>
                                            <p:strVal val="#ppt_x"/>
                                          </p:val>
                                        </p:tav>
                                        <p:tav tm="100000">
                                          <p:val>
                                            <p:strVal val="#ppt_x"/>
                                          </p:val>
                                        </p:tav>
                                      </p:tavLst>
                                    </p:anim>
                                    <p:anim calcmode="lin" valueType="num">
                                      <p:cBhvr>
                                        <p:cTn id="73" dur="1000" fill="hold"/>
                                        <p:tgtEl>
                                          <p:spTgt spid="23"/>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22"/>
                                        </p:tgtEl>
                                        <p:attrNameLst>
                                          <p:attrName>style.visibility</p:attrName>
                                        </p:attrNameLst>
                                      </p:cBhvr>
                                      <p:to>
                                        <p:strVal val="visible"/>
                                      </p:to>
                                    </p:set>
                                    <p:animEffect transition="in" filter="fade">
                                      <p:cBhvr>
                                        <p:cTn id="76" dur="1000"/>
                                        <p:tgtEl>
                                          <p:spTgt spid="22"/>
                                        </p:tgtEl>
                                      </p:cBhvr>
                                    </p:animEffect>
                                    <p:anim calcmode="lin" valueType="num">
                                      <p:cBhvr>
                                        <p:cTn id="77" dur="1000" fill="hold"/>
                                        <p:tgtEl>
                                          <p:spTgt spid="22"/>
                                        </p:tgtEl>
                                        <p:attrNameLst>
                                          <p:attrName>ppt_x</p:attrName>
                                        </p:attrNameLst>
                                      </p:cBhvr>
                                      <p:tavLst>
                                        <p:tav tm="0">
                                          <p:val>
                                            <p:strVal val="#ppt_x"/>
                                          </p:val>
                                        </p:tav>
                                        <p:tav tm="100000">
                                          <p:val>
                                            <p:strVal val="#ppt_x"/>
                                          </p:val>
                                        </p:tav>
                                      </p:tavLst>
                                    </p:anim>
                                    <p:anim calcmode="lin" valueType="num">
                                      <p:cBhvr>
                                        <p:cTn id="78" dur="1000" fill="hold"/>
                                        <p:tgtEl>
                                          <p:spTgt spid="22"/>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0"/>
                                  </p:stCondLst>
                                  <p:childTnLst>
                                    <p:set>
                                      <p:cBhvr>
                                        <p:cTn id="80" dur="1" fill="hold">
                                          <p:stCondLst>
                                            <p:cond delay="0"/>
                                          </p:stCondLst>
                                        </p:cTn>
                                        <p:tgtEl>
                                          <p:spTgt spid="25"/>
                                        </p:tgtEl>
                                        <p:attrNameLst>
                                          <p:attrName>style.visibility</p:attrName>
                                        </p:attrNameLst>
                                      </p:cBhvr>
                                      <p:to>
                                        <p:strVal val="visible"/>
                                      </p:to>
                                    </p:set>
                                    <p:animEffect transition="in" filter="fade">
                                      <p:cBhvr>
                                        <p:cTn id="81" dur="1000"/>
                                        <p:tgtEl>
                                          <p:spTgt spid="25"/>
                                        </p:tgtEl>
                                      </p:cBhvr>
                                    </p:animEffect>
                                    <p:anim calcmode="lin" valueType="num">
                                      <p:cBhvr>
                                        <p:cTn id="82" dur="1000" fill="hold"/>
                                        <p:tgtEl>
                                          <p:spTgt spid="25"/>
                                        </p:tgtEl>
                                        <p:attrNameLst>
                                          <p:attrName>ppt_x</p:attrName>
                                        </p:attrNameLst>
                                      </p:cBhvr>
                                      <p:tavLst>
                                        <p:tav tm="0">
                                          <p:val>
                                            <p:strVal val="#ppt_x"/>
                                          </p:val>
                                        </p:tav>
                                        <p:tav tm="100000">
                                          <p:val>
                                            <p:strVal val="#ppt_x"/>
                                          </p:val>
                                        </p:tav>
                                      </p:tavLst>
                                    </p:anim>
                                    <p:anim calcmode="lin" valueType="num">
                                      <p:cBhvr>
                                        <p:cTn id="83" dur="1000" fill="hold"/>
                                        <p:tgtEl>
                                          <p:spTgt spid="25"/>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fade">
                                      <p:cBhvr>
                                        <p:cTn id="86" dur="1000"/>
                                        <p:tgtEl>
                                          <p:spTgt spid="24"/>
                                        </p:tgtEl>
                                      </p:cBhvr>
                                    </p:animEffect>
                                    <p:anim calcmode="lin" valueType="num">
                                      <p:cBhvr>
                                        <p:cTn id="87" dur="1000" fill="hold"/>
                                        <p:tgtEl>
                                          <p:spTgt spid="24"/>
                                        </p:tgtEl>
                                        <p:attrNameLst>
                                          <p:attrName>ppt_x</p:attrName>
                                        </p:attrNameLst>
                                      </p:cBhvr>
                                      <p:tavLst>
                                        <p:tav tm="0">
                                          <p:val>
                                            <p:strVal val="#ppt_x"/>
                                          </p:val>
                                        </p:tav>
                                        <p:tav tm="100000">
                                          <p:val>
                                            <p:strVal val="#ppt_x"/>
                                          </p:val>
                                        </p:tav>
                                      </p:tavLst>
                                    </p:anim>
                                    <p:anim calcmode="lin" valueType="num">
                                      <p:cBhvr>
                                        <p:cTn id="88" dur="1000" fill="hold"/>
                                        <p:tgtEl>
                                          <p:spTgt spid="24"/>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fade">
                                      <p:cBhvr>
                                        <p:cTn id="91" dur="1000"/>
                                        <p:tgtEl>
                                          <p:spTgt spid="7"/>
                                        </p:tgtEl>
                                      </p:cBhvr>
                                    </p:animEffect>
                                    <p:anim calcmode="lin" valueType="num">
                                      <p:cBhvr>
                                        <p:cTn id="92" dur="1000" fill="hold"/>
                                        <p:tgtEl>
                                          <p:spTgt spid="7"/>
                                        </p:tgtEl>
                                        <p:attrNameLst>
                                          <p:attrName>ppt_x</p:attrName>
                                        </p:attrNameLst>
                                      </p:cBhvr>
                                      <p:tavLst>
                                        <p:tav tm="0">
                                          <p:val>
                                            <p:strVal val="#ppt_x"/>
                                          </p:val>
                                        </p:tav>
                                        <p:tav tm="100000">
                                          <p:val>
                                            <p:strVal val="#ppt_x"/>
                                          </p:val>
                                        </p:tav>
                                      </p:tavLst>
                                    </p:anim>
                                    <p:anim calcmode="lin" valueType="num">
                                      <p:cBhvr>
                                        <p:cTn id="93" dur="1000" fill="hold"/>
                                        <p:tgtEl>
                                          <p:spTgt spid="7"/>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6"/>
                                        </p:tgtEl>
                                        <p:attrNameLst>
                                          <p:attrName>style.visibility</p:attrName>
                                        </p:attrNameLst>
                                      </p:cBhvr>
                                      <p:to>
                                        <p:strVal val="visible"/>
                                      </p:to>
                                    </p:set>
                                    <p:animEffect transition="in" filter="fade">
                                      <p:cBhvr>
                                        <p:cTn id="96" dur="1000"/>
                                        <p:tgtEl>
                                          <p:spTgt spid="6"/>
                                        </p:tgtEl>
                                      </p:cBhvr>
                                    </p:animEffect>
                                    <p:anim calcmode="lin" valueType="num">
                                      <p:cBhvr>
                                        <p:cTn id="97" dur="1000" fill="hold"/>
                                        <p:tgtEl>
                                          <p:spTgt spid="6"/>
                                        </p:tgtEl>
                                        <p:attrNameLst>
                                          <p:attrName>ppt_x</p:attrName>
                                        </p:attrNameLst>
                                      </p:cBhvr>
                                      <p:tavLst>
                                        <p:tav tm="0">
                                          <p:val>
                                            <p:strVal val="#ppt_x"/>
                                          </p:val>
                                        </p:tav>
                                        <p:tav tm="100000">
                                          <p:val>
                                            <p:strVal val="#ppt_x"/>
                                          </p:val>
                                        </p:tav>
                                      </p:tavLst>
                                    </p:anim>
                                    <p:anim calcmode="lin" valueType="num">
                                      <p:cBhvr>
                                        <p:cTn id="98"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10" presetClass="entr" presetSubtype="0" fill="hold" grpId="0" nodeType="clickEffect">
                                  <p:stCondLst>
                                    <p:cond delay="0"/>
                                  </p:stCondLst>
                                  <p:childTnLst>
                                    <p:set>
                                      <p:cBhvr>
                                        <p:cTn id="102" dur="1" fill="hold">
                                          <p:stCondLst>
                                            <p:cond delay="0"/>
                                          </p:stCondLst>
                                        </p:cTn>
                                        <p:tgtEl>
                                          <p:spTgt spid="40"/>
                                        </p:tgtEl>
                                        <p:attrNameLst>
                                          <p:attrName>style.visibility</p:attrName>
                                        </p:attrNameLst>
                                      </p:cBhvr>
                                      <p:to>
                                        <p:strVal val="visible"/>
                                      </p:to>
                                    </p:set>
                                    <p:animEffect transition="in" filter="fade">
                                      <p:cBhvr>
                                        <p:cTn id="103" dur="1000"/>
                                        <p:tgtEl>
                                          <p:spTgt spid="40"/>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fade">
                                      <p:cBhvr>
                                        <p:cTn id="106" dur="1000"/>
                                        <p:tgtEl>
                                          <p:spTgt spid="33"/>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38"/>
                                        </p:tgtEl>
                                        <p:attrNameLst>
                                          <p:attrName>style.visibility</p:attrName>
                                        </p:attrNameLst>
                                      </p:cBhvr>
                                      <p:to>
                                        <p:strVal val="visible"/>
                                      </p:to>
                                    </p:set>
                                    <p:animEffect transition="in" filter="fade">
                                      <p:cBhvr>
                                        <p:cTn id="111" dur="1000"/>
                                        <p:tgtEl>
                                          <p:spTgt spid="38"/>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1000"/>
                                        <p:tgtEl>
                                          <p:spTgt spid="35"/>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Effect transition="in" filter="fade">
                                      <p:cBhvr>
                                        <p:cTn id="119" dur="1000"/>
                                        <p:tgtEl>
                                          <p:spTgt spid="37"/>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39"/>
                                        </p:tgtEl>
                                        <p:attrNameLst>
                                          <p:attrName>style.visibility</p:attrName>
                                        </p:attrNameLst>
                                      </p:cBhvr>
                                      <p:to>
                                        <p:strVal val="visible"/>
                                      </p:to>
                                    </p:set>
                                    <p:animEffect transition="in" filter="fade">
                                      <p:cBhvr>
                                        <p:cTn id="122"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P spid="21" grpId="0" animBg="1"/>
      <p:bldP spid="23" grpId="0" animBg="1"/>
      <p:bldP spid="25" grpId="0" animBg="1"/>
      <p:bldP spid="33" grpId="0" animBg="1"/>
      <p:bldP spid="35" grpId="0" animBg="1"/>
      <p:bldP spid="37" grpId="0" animBg="1"/>
      <p:bldP spid="38" grpId="0" animBg="1"/>
      <p:bldP spid="39" grpId="0" animBg="1"/>
      <p:bldP spid="40"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457200" y="274638"/>
            <a:ext cx="7258050" cy="1143000"/>
          </a:xfrm>
        </p:spPr>
        <p:txBody>
          <a:bodyPr/>
          <a:lstStyle/>
          <a:p>
            <a:pPr eaLnBrk="1" hangingPunct="1"/>
            <a:r>
              <a:rPr lang="en-US" altLang="en-US" dirty="0"/>
              <a:t>Quiz (1)</a:t>
            </a:r>
            <a:endParaRPr lang="ar-EG" altLang="en-US" dirty="0"/>
          </a:p>
        </p:txBody>
      </p:sp>
      <p:sp>
        <p:nvSpPr>
          <p:cNvPr id="35843" name="Content Placeholder 2"/>
          <p:cNvSpPr>
            <a:spLocks noGrp="1"/>
          </p:cNvSpPr>
          <p:nvPr>
            <p:ph idx="1"/>
          </p:nvPr>
        </p:nvSpPr>
        <p:spPr/>
        <p:txBody>
          <a:bodyPr>
            <a:normAutofit/>
          </a:bodyPr>
          <a:lstStyle/>
          <a:p>
            <a:pPr algn="just" eaLnBrk="1" hangingPunct="1">
              <a:spcBef>
                <a:spcPts val="0"/>
              </a:spcBef>
            </a:pPr>
            <a:r>
              <a:rPr lang="en-GB" altLang="en-US" b="1" dirty="0"/>
              <a:t>A 35-year-old lady presents with intermittent difficulty swallowing which has been present for 3 months. The dysphagia occurs to both solids and fluids equally. Otherwise she is perfectly well &amp; denies any previous history of prolonged heartburn. </a:t>
            </a:r>
          </a:p>
          <a:p>
            <a:pPr marL="0" indent="0" algn="just" eaLnBrk="1" hangingPunct="1">
              <a:spcBef>
                <a:spcPts val="0"/>
              </a:spcBef>
              <a:buNone/>
            </a:pPr>
            <a:r>
              <a:rPr lang="en-GB" altLang="en-US" b="1" dirty="0">
                <a:solidFill>
                  <a:srgbClr val="FF0000"/>
                </a:solidFill>
              </a:rPr>
              <a:t>	What is the likely diagnosis?</a:t>
            </a:r>
          </a:p>
          <a:p>
            <a:pPr marL="971550" lvl="1" indent="-514350" algn="just">
              <a:spcBef>
                <a:spcPts val="0"/>
              </a:spcBef>
              <a:buFont typeface="+mj-lt"/>
              <a:buAutoNum type="alphaLcParenR"/>
            </a:pPr>
            <a:r>
              <a:rPr lang="en-GB" altLang="en-US" dirty="0">
                <a:solidFill>
                  <a:srgbClr val="002060"/>
                </a:solidFill>
              </a:rPr>
              <a:t>Oesophageal spasm </a:t>
            </a:r>
          </a:p>
          <a:p>
            <a:pPr marL="971550" lvl="1" indent="-514350" algn="just">
              <a:spcBef>
                <a:spcPts val="0"/>
              </a:spcBef>
              <a:buFont typeface="+mj-lt"/>
              <a:buAutoNum type="alphaLcParenR"/>
            </a:pPr>
            <a:r>
              <a:rPr lang="en-GB" altLang="en-US" dirty="0">
                <a:solidFill>
                  <a:srgbClr val="002060"/>
                </a:solidFill>
              </a:rPr>
              <a:t>oesophageal ring  </a:t>
            </a:r>
          </a:p>
          <a:p>
            <a:pPr marL="971550" lvl="1" indent="-514350" algn="just">
              <a:spcBef>
                <a:spcPts val="0"/>
              </a:spcBef>
              <a:buFont typeface="+mj-lt"/>
              <a:buAutoNum type="alphaLcParenR"/>
            </a:pPr>
            <a:r>
              <a:rPr lang="en-GB" altLang="en-US" dirty="0">
                <a:solidFill>
                  <a:srgbClr val="002060"/>
                </a:solidFill>
              </a:rPr>
              <a:t>Oesophageal cancer</a:t>
            </a:r>
          </a:p>
          <a:p>
            <a:pPr marL="971550" lvl="1" indent="-514350" algn="just">
              <a:spcBef>
                <a:spcPts val="0"/>
              </a:spcBef>
              <a:buFont typeface="+mj-lt"/>
              <a:buAutoNum type="alphaLcParenR"/>
            </a:pPr>
            <a:r>
              <a:rPr lang="en-GB" altLang="en-US" dirty="0">
                <a:solidFill>
                  <a:srgbClr val="002060"/>
                </a:solidFill>
              </a:rPr>
              <a:t>Peptic stricture</a:t>
            </a:r>
          </a:p>
        </p:txBody>
      </p:sp>
      <p:sp>
        <p:nvSpPr>
          <p:cNvPr id="4" name="Rounded Rectangle 3"/>
          <p:cNvSpPr/>
          <p:nvPr/>
        </p:nvSpPr>
        <p:spPr>
          <a:xfrm>
            <a:off x="6705600" y="1752600"/>
            <a:ext cx="1905000" cy="3048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ounded Rectangle 4"/>
          <p:cNvSpPr/>
          <p:nvPr/>
        </p:nvSpPr>
        <p:spPr>
          <a:xfrm>
            <a:off x="914400" y="2133600"/>
            <a:ext cx="3124200" cy="3048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6172200" y="2590800"/>
            <a:ext cx="2438400" cy="3048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838200" y="2971800"/>
            <a:ext cx="2133600" cy="3810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 xmlns:a16="http://schemas.microsoft.com/office/drawing/2014/main" id="{FF370DDC-2C81-4654-8842-51A3EF8D35B6}"/>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CE30EB03-7852-496C-B19E-EDDD7C79B32D}"/>
              </a:ext>
            </a:extLst>
          </p:cNvPr>
          <p:cNvSpPr>
            <a:spLocks noGrp="1"/>
          </p:cNvSpPr>
          <p:nvPr>
            <p:ph type="ftr" sz="quarter" idx="11"/>
          </p:nvPr>
        </p:nvSpPr>
        <p:spPr/>
        <p:txBody>
          <a:bodyPr/>
          <a:lstStyle/>
          <a:p>
            <a:r>
              <a:rPr lang="en-US"/>
              <a:t>Internal Medicine Department</a:t>
            </a:r>
          </a:p>
        </p:txBody>
      </p:sp>
      <p:sp>
        <p:nvSpPr>
          <p:cNvPr id="8" name="Slide Number Placeholder 7">
            <a:extLst>
              <a:ext uri="{FF2B5EF4-FFF2-40B4-BE49-F238E27FC236}">
                <a16:creationId xmlns="" xmlns:a16="http://schemas.microsoft.com/office/drawing/2014/main" id="{F53F5C2C-CDF9-40DC-99FD-8F1F25FDDAAF}"/>
              </a:ext>
            </a:extLst>
          </p:cNvPr>
          <p:cNvSpPr>
            <a:spLocks noGrp="1"/>
          </p:cNvSpPr>
          <p:nvPr>
            <p:ph type="sldNum" sz="quarter" idx="12"/>
          </p:nvPr>
        </p:nvSpPr>
        <p:spPr/>
        <p:txBody>
          <a:bodyPr/>
          <a:lstStyle/>
          <a:p>
            <a:fld id="{3D0A3EC9-E8BA-4062-809F-C0D16F9877FA}" type="slidenum">
              <a:rPr lang="en-US" smtClean="0"/>
              <a:pPr/>
              <a:t>70</a:t>
            </a:fld>
            <a:endParaRPr lang="en-US"/>
          </a:p>
        </p:txBody>
      </p:sp>
    </p:spTree>
    <p:custDataLst>
      <p:tags r:id="rId1"/>
    </p:custDataLst>
    <p:extLst>
      <p:ext uri="{BB962C8B-B14F-4D97-AF65-F5344CB8AC3E}">
        <p14:creationId xmlns:p14="http://schemas.microsoft.com/office/powerpoint/2010/main" val="1561900322"/>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fade">
                                      <p:cBhvr>
                                        <p:cTn id="7" dur="1000"/>
                                        <p:tgtEl>
                                          <p:spTgt spid="35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fade">
                                      <p:cBhvr>
                                        <p:cTn id="12" dur="1000"/>
                                        <p:tgtEl>
                                          <p:spTgt spid="35843">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5843">
                                            <p:txEl>
                                              <p:pRg st="2" end="2"/>
                                            </p:txEl>
                                          </p:spTgt>
                                        </p:tgtEl>
                                        <p:attrNameLst>
                                          <p:attrName>style.visibility</p:attrName>
                                        </p:attrNameLst>
                                      </p:cBhvr>
                                      <p:to>
                                        <p:strVal val="visible"/>
                                      </p:to>
                                    </p:set>
                                    <p:animEffect transition="in" filter="fade">
                                      <p:cBhvr>
                                        <p:cTn id="15" dur="1000"/>
                                        <p:tgtEl>
                                          <p:spTgt spid="3584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5843">
                                            <p:txEl>
                                              <p:pRg st="3" end="3"/>
                                            </p:txEl>
                                          </p:spTgt>
                                        </p:tgtEl>
                                        <p:attrNameLst>
                                          <p:attrName>style.visibility</p:attrName>
                                        </p:attrNameLst>
                                      </p:cBhvr>
                                      <p:to>
                                        <p:strVal val="visible"/>
                                      </p:to>
                                    </p:set>
                                    <p:animEffect transition="in" filter="fade">
                                      <p:cBhvr>
                                        <p:cTn id="18" dur="1000"/>
                                        <p:tgtEl>
                                          <p:spTgt spid="3584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5843">
                                            <p:txEl>
                                              <p:pRg st="4" end="4"/>
                                            </p:txEl>
                                          </p:spTgt>
                                        </p:tgtEl>
                                        <p:attrNameLst>
                                          <p:attrName>style.visibility</p:attrName>
                                        </p:attrNameLst>
                                      </p:cBhvr>
                                      <p:to>
                                        <p:strVal val="visible"/>
                                      </p:to>
                                    </p:set>
                                    <p:animEffect transition="in" filter="fade">
                                      <p:cBhvr>
                                        <p:cTn id="21" dur="1000"/>
                                        <p:tgtEl>
                                          <p:spTgt spid="3584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5843">
                                            <p:txEl>
                                              <p:pRg st="5" end="5"/>
                                            </p:txEl>
                                          </p:spTgt>
                                        </p:tgtEl>
                                        <p:attrNameLst>
                                          <p:attrName>style.visibility</p:attrName>
                                        </p:attrNameLst>
                                      </p:cBhvr>
                                      <p:to>
                                        <p:strVal val="visible"/>
                                      </p:to>
                                    </p:set>
                                    <p:animEffect transition="in" filter="fade">
                                      <p:cBhvr>
                                        <p:cTn id="24" dur="1000"/>
                                        <p:tgtEl>
                                          <p:spTgt spid="358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9" presetClass="emph" presetSubtype="0" fill="hold" nodeType="clickEffect">
                                  <p:stCondLst>
                                    <p:cond delay="0"/>
                                  </p:stCondLst>
                                  <p:childTnLst>
                                    <p:animClr clrSpc="rgb" dir="cw">
                                      <p:cBhvr override="childStyle">
                                        <p:cTn id="28" dur="500" fill="hold"/>
                                        <p:tgtEl>
                                          <p:spTgt spid="35843">
                                            <p:txEl>
                                              <p:pRg st="2" end="2"/>
                                            </p:txEl>
                                          </p:spTgt>
                                        </p:tgtEl>
                                        <p:attrNameLst>
                                          <p:attrName>style.color</p:attrName>
                                        </p:attrNameLst>
                                      </p:cBhvr>
                                      <p:to>
                                        <a:srgbClr val="FF0000"/>
                                      </p:to>
                                    </p:animClr>
                                    <p:animClr clrSpc="rgb" dir="cw">
                                      <p:cBhvr>
                                        <p:cTn id="29" dur="500" fill="hold"/>
                                        <p:tgtEl>
                                          <p:spTgt spid="35843">
                                            <p:txEl>
                                              <p:pRg st="2" end="2"/>
                                            </p:txEl>
                                          </p:spTgt>
                                        </p:tgtEl>
                                        <p:attrNameLst>
                                          <p:attrName>fillcolor</p:attrName>
                                        </p:attrNameLst>
                                      </p:cBhvr>
                                      <p:to>
                                        <a:srgbClr val="FF0000"/>
                                      </p:to>
                                    </p:animClr>
                                    <p:set>
                                      <p:cBhvr>
                                        <p:cTn id="30" dur="500" fill="hold"/>
                                        <p:tgtEl>
                                          <p:spTgt spid="35843">
                                            <p:txEl>
                                              <p:pRg st="2" end="2"/>
                                            </p:txEl>
                                          </p:spTgt>
                                        </p:tgtEl>
                                        <p:attrNameLst>
                                          <p:attrName>fill.type</p:attrName>
                                        </p:attrNameLst>
                                      </p:cBhvr>
                                      <p:to>
                                        <p:strVal val="solid"/>
                                      </p:to>
                                    </p:set>
                                    <p:set>
                                      <p:cBhvr>
                                        <p:cTn id="31" dur="500" fill="hold"/>
                                        <p:tgtEl>
                                          <p:spTgt spid="35843">
                                            <p:txEl>
                                              <p:pRg st="2" end="2"/>
                                            </p:txEl>
                                          </p:spTgt>
                                        </p:tgtEl>
                                        <p:attrNameLst>
                                          <p:attrName>fill.on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5"/>
                                        </p:tgtEl>
                                        <p:attrNameLst>
                                          <p:attrName>style.visibility</p:attrName>
                                        </p:attrNameLst>
                                      </p:cBhvr>
                                      <p:to>
                                        <p:strVal val="visible"/>
                                      </p:to>
                                    </p:set>
                                    <p:animEffect transition="in" filter="fade">
                                      <p:cBhvr>
                                        <p:cTn id="39" dur="1000"/>
                                        <p:tgtEl>
                                          <p:spTgt spid="5"/>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fade">
                                      <p:cBhvr>
                                        <p:cTn id="44" dur="1000"/>
                                        <p:tgtEl>
                                          <p:spTgt spid="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95400"/>
            <a:ext cx="8229600" cy="5486400"/>
          </a:xfrm>
        </p:spPr>
        <p:txBody>
          <a:bodyPr>
            <a:normAutofit lnSpcReduction="10000"/>
          </a:bodyPr>
          <a:lstStyle/>
          <a:p>
            <a:pPr algn="just"/>
            <a:r>
              <a:rPr lang="en-GB" sz="2600" b="1" dirty="0"/>
              <a:t>A 60 year-old retired army officer presents with dysphagia. He says it came on gradually and initially only noticed it with solid food but more recently has been having symptoms with soft foods also. He has vomited after eating on a few occasions recently but denies nausea or change in appetite. He is previously fit and well, he does not smoke. </a:t>
            </a:r>
          </a:p>
          <a:p>
            <a:pPr>
              <a:spcBef>
                <a:spcPts val="0"/>
              </a:spcBef>
            </a:pPr>
            <a:r>
              <a:rPr lang="en-GB" sz="2600" b="1" dirty="0">
                <a:solidFill>
                  <a:srgbClr val="FF0000"/>
                </a:solidFill>
              </a:rPr>
              <a:t>What is the most likely cause for </a:t>
            </a:r>
          </a:p>
          <a:p>
            <a:pPr marL="0" indent="0">
              <a:spcBef>
                <a:spcPts val="0"/>
              </a:spcBef>
              <a:buNone/>
            </a:pPr>
            <a:r>
              <a:rPr lang="en-GB" sz="2600" b="1" dirty="0">
                <a:solidFill>
                  <a:srgbClr val="FF0000"/>
                </a:solidFill>
              </a:rPr>
              <a:t>his symptoms?</a:t>
            </a:r>
          </a:p>
          <a:p>
            <a:pPr marL="914400" lvl="1" indent="-457200">
              <a:spcBef>
                <a:spcPts val="0"/>
              </a:spcBef>
              <a:buFont typeface="+mj-lt"/>
              <a:buAutoNum type="alphaLcParenR"/>
            </a:pPr>
            <a:r>
              <a:rPr lang="en-GB" sz="2600" dirty="0"/>
              <a:t>Oesophageal cancer</a:t>
            </a:r>
          </a:p>
          <a:p>
            <a:pPr marL="914400" lvl="1" indent="-457200">
              <a:spcBef>
                <a:spcPts val="0"/>
              </a:spcBef>
              <a:buFont typeface="+mj-lt"/>
              <a:buAutoNum type="alphaLcParenR"/>
            </a:pPr>
            <a:r>
              <a:rPr lang="en-GB" sz="2600" dirty="0"/>
              <a:t>Achalasia</a:t>
            </a:r>
          </a:p>
          <a:p>
            <a:pPr marL="914400" lvl="1" indent="-457200">
              <a:spcBef>
                <a:spcPts val="0"/>
              </a:spcBef>
              <a:buFont typeface="+mj-lt"/>
              <a:buAutoNum type="alphaLcParenR"/>
            </a:pPr>
            <a:r>
              <a:rPr lang="en-GB" sz="2600" dirty="0"/>
              <a:t>Pharyngeal pouch</a:t>
            </a:r>
          </a:p>
          <a:p>
            <a:pPr marL="914400" lvl="1" indent="-457200">
              <a:spcBef>
                <a:spcPts val="0"/>
              </a:spcBef>
              <a:buFont typeface="+mj-lt"/>
              <a:buAutoNum type="alphaLcParenR"/>
            </a:pPr>
            <a:r>
              <a:rPr lang="en-GB" sz="2600" dirty="0"/>
              <a:t>Gastro-oesophageal reflux disease (GORD)</a:t>
            </a:r>
          </a:p>
          <a:p>
            <a:pPr marL="914400" lvl="1" indent="-457200">
              <a:spcBef>
                <a:spcPts val="0"/>
              </a:spcBef>
              <a:buFont typeface="+mj-lt"/>
              <a:buAutoNum type="alphaLcParenR"/>
            </a:pPr>
            <a:r>
              <a:rPr lang="en-GB" sz="2600" dirty="0"/>
              <a:t>Pharyngitis</a:t>
            </a:r>
          </a:p>
          <a:p>
            <a:endParaRPr lang="en-GB" sz="2400" b="1" dirty="0"/>
          </a:p>
        </p:txBody>
      </p:sp>
      <p:sp>
        <p:nvSpPr>
          <p:cNvPr id="3" name="Title 2"/>
          <p:cNvSpPr>
            <a:spLocks noGrp="1"/>
          </p:cNvSpPr>
          <p:nvPr>
            <p:ph type="title"/>
          </p:nvPr>
        </p:nvSpPr>
        <p:spPr/>
        <p:txBody>
          <a:bodyPr/>
          <a:lstStyle/>
          <a:p>
            <a:r>
              <a:rPr lang="en-GB" dirty="0"/>
              <a:t>Quiz (2)</a:t>
            </a:r>
          </a:p>
        </p:txBody>
      </p:sp>
      <p:pic>
        <p:nvPicPr>
          <p:cNvPr id="4" name="Picture 3"/>
          <p:cNvPicPr>
            <a:picLocks noChangeAspect="1"/>
          </p:cNvPicPr>
          <p:nvPr/>
        </p:nvPicPr>
        <p:blipFill>
          <a:blip r:embed="rId3" cstate="print"/>
          <a:stretch>
            <a:fillRect/>
          </a:stretch>
        </p:blipFill>
        <p:spPr>
          <a:xfrm>
            <a:off x="5943600" y="3657600"/>
            <a:ext cx="2577867" cy="1539453"/>
          </a:xfrm>
          <a:prstGeom prst="rect">
            <a:avLst/>
          </a:prstGeom>
        </p:spPr>
      </p:pic>
      <p:sp>
        <p:nvSpPr>
          <p:cNvPr id="5" name="Rounded Rectangle 4"/>
          <p:cNvSpPr/>
          <p:nvPr/>
        </p:nvSpPr>
        <p:spPr>
          <a:xfrm>
            <a:off x="838200" y="1371600"/>
            <a:ext cx="1752600" cy="3810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5105400" y="2438400"/>
            <a:ext cx="1524000" cy="3048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914400" y="3124200"/>
            <a:ext cx="4953000" cy="3048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3810000" y="2057400"/>
            <a:ext cx="1447800" cy="3048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 xmlns:a16="http://schemas.microsoft.com/office/drawing/2014/main" id="{1852280C-25BA-4FD4-A9DD-A4B9DF0C4EE3}"/>
              </a:ext>
            </a:extLst>
          </p:cNvPr>
          <p:cNvSpPr/>
          <p:nvPr/>
        </p:nvSpPr>
        <p:spPr>
          <a:xfrm>
            <a:off x="7238999" y="3810000"/>
            <a:ext cx="1143001" cy="1295400"/>
          </a:xfrm>
          <a:prstGeom prst="ellipse">
            <a:avLst/>
          </a:prstGeom>
          <a:noFill/>
          <a:ln w="4445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GB" dirty="0"/>
          </a:p>
        </p:txBody>
      </p:sp>
      <p:sp>
        <p:nvSpPr>
          <p:cNvPr id="9" name="Date Placeholder 8">
            <a:extLst>
              <a:ext uri="{FF2B5EF4-FFF2-40B4-BE49-F238E27FC236}">
                <a16:creationId xmlns="" xmlns:a16="http://schemas.microsoft.com/office/drawing/2014/main" id="{97F6BC6F-C4FC-4ED7-B2B1-74522DDF6605}"/>
              </a:ext>
            </a:extLst>
          </p:cNvPr>
          <p:cNvSpPr>
            <a:spLocks noGrp="1"/>
          </p:cNvSpPr>
          <p:nvPr>
            <p:ph type="dt" sz="half" idx="10"/>
          </p:nvPr>
        </p:nvSpPr>
        <p:spPr>
          <a:xfrm>
            <a:off x="457200" y="6569075"/>
            <a:ext cx="2133600" cy="365125"/>
          </a:xfrm>
        </p:spPr>
        <p:txBody>
          <a:bodyPr/>
          <a:lstStyle/>
          <a:p>
            <a:r>
              <a:rPr lang="en-US" dirty="0"/>
              <a:t>6/3/2020</a:t>
            </a:r>
          </a:p>
        </p:txBody>
      </p:sp>
      <p:sp>
        <p:nvSpPr>
          <p:cNvPr id="10" name="Footer Placeholder 9">
            <a:extLst>
              <a:ext uri="{FF2B5EF4-FFF2-40B4-BE49-F238E27FC236}">
                <a16:creationId xmlns="" xmlns:a16="http://schemas.microsoft.com/office/drawing/2014/main" id="{9EB87BF5-9870-49C8-B733-569D7D2E2647}"/>
              </a:ext>
            </a:extLst>
          </p:cNvPr>
          <p:cNvSpPr>
            <a:spLocks noGrp="1"/>
          </p:cNvSpPr>
          <p:nvPr>
            <p:ph type="ftr" sz="quarter" idx="11"/>
          </p:nvPr>
        </p:nvSpPr>
        <p:spPr>
          <a:xfrm>
            <a:off x="3124200" y="6569075"/>
            <a:ext cx="2895600" cy="365125"/>
          </a:xfrm>
        </p:spPr>
        <p:txBody>
          <a:bodyPr/>
          <a:lstStyle/>
          <a:p>
            <a:r>
              <a:rPr lang="en-US" dirty="0"/>
              <a:t>Internal Medicine Department</a:t>
            </a:r>
          </a:p>
        </p:txBody>
      </p:sp>
      <p:sp>
        <p:nvSpPr>
          <p:cNvPr id="12" name="Slide Number Placeholder 11">
            <a:extLst>
              <a:ext uri="{FF2B5EF4-FFF2-40B4-BE49-F238E27FC236}">
                <a16:creationId xmlns="" xmlns:a16="http://schemas.microsoft.com/office/drawing/2014/main" id="{BCBB4C5C-7DC4-40EC-8D2A-F1E685360084}"/>
              </a:ext>
            </a:extLst>
          </p:cNvPr>
          <p:cNvSpPr>
            <a:spLocks noGrp="1"/>
          </p:cNvSpPr>
          <p:nvPr>
            <p:ph type="sldNum" sz="quarter" idx="12"/>
          </p:nvPr>
        </p:nvSpPr>
        <p:spPr>
          <a:xfrm>
            <a:off x="6553200" y="6569075"/>
            <a:ext cx="2133600" cy="365125"/>
          </a:xfrm>
        </p:spPr>
        <p:txBody>
          <a:bodyPr/>
          <a:lstStyle/>
          <a:p>
            <a:fld id="{3D0A3EC9-E8BA-4062-809F-C0D16F9877FA}" type="slidenum">
              <a:rPr lang="en-US" smtClean="0"/>
              <a:pPr/>
              <a:t>71</a:t>
            </a:fld>
            <a:endParaRPr lang="en-US"/>
          </a:p>
        </p:txBody>
      </p:sp>
    </p:spTree>
    <p:custDataLst>
      <p:tags r:id="rId1"/>
    </p:custDataLst>
    <p:extLst>
      <p:ext uri="{BB962C8B-B14F-4D97-AF65-F5344CB8AC3E}">
        <p14:creationId xmlns:p14="http://schemas.microsoft.com/office/powerpoint/2010/main" val="1214233675"/>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fade">
                                      <p:cBhvr>
                                        <p:cTn id="10" dur="1000"/>
                                        <p:tgtEl>
                                          <p:spTgt spid="2">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fade">
                                      <p:cBhvr>
                                        <p:cTn id="13" dur="1000"/>
                                        <p:tgtEl>
                                          <p:spTgt spid="2">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fade">
                                      <p:cBhvr>
                                        <p:cTn id="16" dur="1000"/>
                                        <p:tgtEl>
                                          <p:spTgt spid="2">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fade">
                                      <p:cBhvr>
                                        <p:cTn id="19" dur="1000"/>
                                        <p:tgtEl>
                                          <p:spTgt spid="2">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1000"/>
                                        <p:tgtEl>
                                          <p:spTgt spid="2">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fade">
                                      <p:cBhvr>
                                        <p:cTn id="25" dur="1000"/>
                                        <p:tgtEl>
                                          <p:spTgt spid="2">
                                            <p:txEl>
                                              <p:pRg st="7" end="7"/>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9" presetClass="emph" presetSubtype="0" fill="hold" nodeType="clickEffect">
                                  <p:stCondLst>
                                    <p:cond delay="0"/>
                                  </p:stCondLst>
                                  <p:childTnLst>
                                    <p:animClr clrSpc="rgb" dir="cw">
                                      <p:cBhvr override="childStyle">
                                        <p:cTn id="29" dur="500" fill="hold"/>
                                        <p:tgtEl>
                                          <p:spTgt spid="2">
                                            <p:txEl>
                                              <p:pRg st="3" end="3"/>
                                            </p:txEl>
                                          </p:spTgt>
                                        </p:tgtEl>
                                        <p:attrNameLst>
                                          <p:attrName>style.color</p:attrName>
                                        </p:attrNameLst>
                                      </p:cBhvr>
                                      <p:to>
                                        <a:srgbClr val="FF0000"/>
                                      </p:to>
                                    </p:animClr>
                                    <p:animClr clrSpc="rgb" dir="cw">
                                      <p:cBhvr>
                                        <p:cTn id="30" dur="500" fill="hold"/>
                                        <p:tgtEl>
                                          <p:spTgt spid="2">
                                            <p:txEl>
                                              <p:pRg st="3" end="3"/>
                                            </p:txEl>
                                          </p:spTgt>
                                        </p:tgtEl>
                                        <p:attrNameLst>
                                          <p:attrName>fillcolor</p:attrName>
                                        </p:attrNameLst>
                                      </p:cBhvr>
                                      <p:to>
                                        <a:srgbClr val="FF0000"/>
                                      </p:to>
                                    </p:animClr>
                                    <p:set>
                                      <p:cBhvr>
                                        <p:cTn id="31" dur="500" fill="hold"/>
                                        <p:tgtEl>
                                          <p:spTgt spid="2">
                                            <p:txEl>
                                              <p:pRg st="3" end="3"/>
                                            </p:txEl>
                                          </p:spTgt>
                                        </p:tgtEl>
                                        <p:attrNameLst>
                                          <p:attrName>fill.type</p:attrName>
                                        </p:attrNameLst>
                                      </p:cBhvr>
                                      <p:to>
                                        <p:strVal val="solid"/>
                                      </p:to>
                                    </p:set>
                                    <p:set>
                                      <p:cBhvr>
                                        <p:cTn id="32" dur="500" fill="hold"/>
                                        <p:tgtEl>
                                          <p:spTgt spid="2">
                                            <p:txEl>
                                              <p:pRg st="3" end="3"/>
                                            </p:txEl>
                                          </p:spTgt>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fade">
                                      <p:cBhvr>
                                        <p:cTn id="47" dur="10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10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1000"/>
                                        <p:tgtEl>
                                          <p:spTgt spid="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fade">
                                      <p:cBhvr>
                                        <p:cTn id="6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1" animBg="1"/>
      <p:bldP spid="11"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457200" y="274638"/>
            <a:ext cx="7258050" cy="1143000"/>
          </a:xfrm>
        </p:spPr>
        <p:txBody>
          <a:bodyPr/>
          <a:lstStyle/>
          <a:p>
            <a:pPr eaLnBrk="1" hangingPunct="1"/>
            <a:r>
              <a:rPr lang="en-GB" altLang="en-US" dirty="0"/>
              <a:t>Quiz (3)</a:t>
            </a:r>
          </a:p>
        </p:txBody>
      </p:sp>
      <p:sp>
        <p:nvSpPr>
          <p:cNvPr id="75779" name="Content Placeholder 2"/>
          <p:cNvSpPr>
            <a:spLocks noGrp="1"/>
          </p:cNvSpPr>
          <p:nvPr>
            <p:ph idx="1"/>
          </p:nvPr>
        </p:nvSpPr>
        <p:spPr>
          <a:xfrm>
            <a:off x="457200" y="1646237"/>
            <a:ext cx="8229600" cy="4525963"/>
          </a:xfrm>
        </p:spPr>
        <p:txBody>
          <a:bodyPr>
            <a:normAutofit lnSpcReduction="10000"/>
          </a:bodyPr>
          <a:lstStyle/>
          <a:p>
            <a:pPr algn="just" eaLnBrk="1" hangingPunct="1"/>
            <a:r>
              <a:rPr lang="en-GB" altLang="en-US" sz="2800" b="1" dirty="0"/>
              <a:t>A 51 year old man presents with intermittent dyspepsia, relief with antacids, he is smoker with family history of PUD. He denies any symptoms of bleeding, dysphagia or weight loss. He is not on any current repeat medication. Examination is normal. </a:t>
            </a:r>
          </a:p>
          <a:p>
            <a:pPr eaLnBrk="1" hangingPunct="1"/>
            <a:r>
              <a:rPr lang="en-GB" altLang="en-US" sz="2800" b="1" dirty="0">
                <a:solidFill>
                  <a:srgbClr val="FF0000"/>
                </a:solidFill>
              </a:rPr>
              <a:t>What ongoing management should you recommend?</a:t>
            </a:r>
          </a:p>
          <a:p>
            <a:pPr marL="971550" lvl="1" indent="-514350" eaLnBrk="1" hangingPunct="1">
              <a:buFont typeface="Arial" pitchFamily="34" charset="0"/>
              <a:buAutoNum type="alphaLcParenR"/>
            </a:pPr>
            <a:r>
              <a:rPr lang="en-GB" altLang="en-US" dirty="0">
                <a:solidFill>
                  <a:srgbClr val="002060"/>
                </a:solidFill>
              </a:rPr>
              <a:t>Upper GI endoscopy</a:t>
            </a:r>
          </a:p>
          <a:p>
            <a:pPr marL="971550" lvl="1" indent="-514350" eaLnBrk="1" hangingPunct="1">
              <a:buFont typeface="Arial" pitchFamily="34" charset="0"/>
              <a:buAutoNum type="alphaLcParenR"/>
            </a:pPr>
            <a:r>
              <a:rPr lang="en-GB" altLang="en-US" dirty="0">
                <a:solidFill>
                  <a:srgbClr val="002060"/>
                </a:solidFill>
              </a:rPr>
              <a:t>PPI for 1 month  </a:t>
            </a:r>
          </a:p>
          <a:p>
            <a:pPr marL="971550" lvl="1" indent="-514350" eaLnBrk="1" hangingPunct="1">
              <a:buFont typeface="Arial" pitchFamily="34" charset="0"/>
              <a:buAutoNum type="alphaLcParenR"/>
            </a:pPr>
            <a:r>
              <a:rPr lang="en-GB" altLang="en-US" dirty="0">
                <a:solidFill>
                  <a:srgbClr val="002060"/>
                </a:solidFill>
              </a:rPr>
              <a:t>full dose PPI for 1 week</a:t>
            </a:r>
          </a:p>
          <a:p>
            <a:pPr lvl="2" eaLnBrk="1" hangingPunct="1"/>
            <a:endParaRPr lang="en-GB" altLang="en-US" sz="2800" dirty="0"/>
          </a:p>
          <a:p>
            <a:pPr lvl="2" eaLnBrk="1" hangingPunct="1"/>
            <a:endParaRPr lang="en-GB" altLang="en-US" sz="2800" dirty="0"/>
          </a:p>
        </p:txBody>
      </p:sp>
      <p:sp>
        <p:nvSpPr>
          <p:cNvPr id="4" name="Rectangle: Rounded Corners 3"/>
          <p:cNvSpPr/>
          <p:nvPr/>
        </p:nvSpPr>
        <p:spPr>
          <a:xfrm>
            <a:off x="938064" y="4973960"/>
            <a:ext cx="3024336" cy="381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1143000" y="1676400"/>
            <a:ext cx="1524000" cy="3810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ounded Rectangle 5"/>
          <p:cNvSpPr/>
          <p:nvPr/>
        </p:nvSpPr>
        <p:spPr>
          <a:xfrm>
            <a:off x="2552700" y="2060978"/>
            <a:ext cx="3162300" cy="3810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 xmlns:a16="http://schemas.microsoft.com/office/drawing/2014/main" id="{3CB43C58-DB8D-41E8-B962-5335E1B92A08}"/>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09582047-0FE8-408B-9B9D-AF01F2F9CBB2}"/>
              </a:ext>
            </a:extLst>
          </p:cNvPr>
          <p:cNvSpPr>
            <a:spLocks noGrp="1"/>
          </p:cNvSpPr>
          <p:nvPr>
            <p:ph type="ftr" sz="quarter" idx="11"/>
          </p:nvPr>
        </p:nvSpPr>
        <p:spPr/>
        <p:txBody>
          <a:bodyPr/>
          <a:lstStyle/>
          <a:p>
            <a:r>
              <a:rPr lang="en-US"/>
              <a:t>Internal Medicine Department</a:t>
            </a:r>
          </a:p>
        </p:txBody>
      </p:sp>
      <p:sp>
        <p:nvSpPr>
          <p:cNvPr id="7" name="Slide Number Placeholder 6">
            <a:extLst>
              <a:ext uri="{FF2B5EF4-FFF2-40B4-BE49-F238E27FC236}">
                <a16:creationId xmlns="" xmlns:a16="http://schemas.microsoft.com/office/drawing/2014/main" id="{D21E553B-DB0B-41CD-A41B-0C6BD21D98C7}"/>
              </a:ext>
            </a:extLst>
          </p:cNvPr>
          <p:cNvSpPr>
            <a:spLocks noGrp="1"/>
          </p:cNvSpPr>
          <p:nvPr>
            <p:ph type="sldNum" sz="quarter" idx="12"/>
          </p:nvPr>
        </p:nvSpPr>
        <p:spPr/>
        <p:txBody>
          <a:bodyPr/>
          <a:lstStyle/>
          <a:p>
            <a:fld id="{3D0A3EC9-E8BA-4062-809F-C0D16F9877FA}" type="slidenum">
              <a:rPr lang="en-US" smtClean="0"/>
              <a:pPr/>
              <a:t>72</a:t>
            </a:fld>
            <a:endParaRPr lang="en-US"/>
          </a:p>
        </p:txBody>
      </p:sp>
    </p:spTree>
    <p:custDataLst>
      <p:tags r:id="rId1"/>
    </p:custDataLst>
    <p:extLst>
      <p:ext uri="{BB962C8B-B14F-4D97-AF65-F5344CB8AC3E}">
        <p14:creationId xmlns:p14="http://schemas.microsoft.com/office/powerpoint/2010/main" val="247538877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fade">
                                      <p:cBhvr>
                                        <p:cTn id="7" dur="1000"/>
                                        <p:tgtEl>
                                          <p:spTgt spid="75779">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5779">
                                            <p:txEl>
                                              <p:pRg st="2" end="2"/>
                                            </p:txEl>
                                          </p:spTgt>
                                        </p:tgtEl>
                                        <p:attrNameLst>
                                          <p:attrName>style.visibility</p:attrName>
                                        </p:attrNameLst>
                                      </p:cBhvr>
                                      <p:to>
                                        <p:strVal val="visible"/>
                                      </p:to>
                                    </p:set>
                                    <p:animEffect transition="in" filter="fade">
                                      <p:cBhvr>
                                        <p:cTn id="10" dur="1000"/>
                                        <p:tgtEl>
                                          <p:spTgt spid="75779">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5779">
                                            <p:txEl>
                                              <p:pRg st="3" end="3"/>
                                            </p:txEl>
                                          </p:spTgt>
                                        </p:tgtEl>
                                        <p:attrNameLst>
                                          <p:attrName>style.visibility</p:attrName>
                                        </p:attrNameLst>
                                      </p:cBhvr>
                                      <p:to>
                                        <p:strVal val="visible"/>
                                      </p:to>
                                    </p:set>
                                    <p:animEffect transition="in" filter="fade">
                                      <p:cBhvr>
                                        <p:cTn id="13" dur="1000"/>
                                        <p:tgtEl>
                                          <p:spTgt spid="75779">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5779">
                                            <p:txEl>
                                              <p:pRg st="4" end="4"/>
                                            </p:txEl>
                                          </p:spTgt>
                                        </p:tgtEl>
                                        <p:attrNameLst>
                                          <p:attrName>style.visibility</p:attrName>
                                        </p:attrNameLst>
                                      </p:cBhvr>
                                      <p:to>
                                        <p:strVal val="visible"/>
                                      </p:to>
                                    </p:set>
                                    <p:animEffect transition="in" filter="fade">
                                      <p:cBhvr>
                                        <p:cTn id="16" dur="1000"/>
                                        <p:tgtEl>
                                          <p:spTgt spid="75779">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10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fade">
                                      <p:cBhvr>
                                        <p:cTn id="3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457200" y="274638"/>
            <a:ext cx="7258050" cy="1143000"/>
          </a:xfrm>
        </p:spPr>
        <p:txBody>
          <a:bodyPr/>
          <a:lstStyle/>
          <a:p>
            <a:pPr eaLnBrk="1" hangingPunct="1"/>
            <a:r>
              <a:rPr lang="en-GB" altLang="en-US" dirty="0"/>
              <a:t>Quiz (4)</a:t>
            </a:r>
          </a:p>
        </p:txBody>
      </p:sp>
      <p:sp>
        <p:nvSpPr>
          <p:cNvPr id="76803" name="Content Placeholder 2"/>
          <p:cNvSpPr>
            <a:spLocks noGrp="1"/>
          </p:cNvSpPr>
          <p:nvPr>
            <p:ph idx="1"/>
          </p:nvPr>
        </p:nvSpPr>
        <p:spPr>
          <a:xfrm>
            <a:off x="457200" y="1600200"/>
            <a:ext cx="8229600" cy="5141168"/>
          </a:xfrm>
        </p:spPr>
        <p:txBody>
          <a:bodyPr/>
          <a:lstStyle/>
          <a:p>
            <a:pPr algn="just" eaLnBrk="1" hangingPunct="1"/>
            <a:r>
              <a:rPr lang="en-GB" altLang="en-US" sz="2800" b="1" dirty="0"/>
              <a:t>A 61 year old man presents with epigastric pain of three months duration. He also noticed loss of 3 Kg of weight over the last month. He is smoker with family history of PUD. He denies any symptoms of bleeding or dysphagia. He is not on any current repeat medication. Examination is normal. </a:t>
            </a:r>
          </a:p>
          <a:p>
            <a:pPr algn="just" eaLnBrk="1" hangingPunct="1"/>
            <a:r>
              <a:rPr lang="en-GB" altLang="en-US" sz="2800" dirty="0">
                <a:solidFill>
                  <a:srgbClr val="002060"/>
                </a:solidFill>
              </a:rPr>
              <a:t>What ongoing management should you recommend?</a:t>
            </a:r>
          </a:p>
          <a:p>
            <a:pPr marL="971550" lvl="1" indent="-514350">
              <a:buFont typeface="Arial" pitchFamily="34" charset="0"/>
              <a:buAutoNum type="alphaLcParenR"/>
            </a:pPr>
            <a:r>
              <a:rPr lang="en-GB" altLang="en-US" dirty="0">
                <a:solidFill>
                  <a:srgbClr val="002060"/>
                </a:solidFill>
              </a:rPr>
              <a:t>Upper GI endoscopy</a:t>
            </a:r>
          </a:p>
          <a:p>
            <a:pPr marL="971550" lvl="1" indent="-514350" algn="just" eaLnBrk="1" hangingPunct="1">
              <a:buFont typeface="Arial" pitchFamily="34" charset="0"/>
              <a:buAutoNum type="alphaLcParenR"/>
            </a:pPr>
            <a:r>
              <a:rPr lang="en-GB" altLang="en-US" dirty="0">
                <a:solidFill>
                  <a:srgbClr val="002060"/>
                </a:solidFill>
              </a:rPr>
              <a:t>PPI for 1 month  </a:t>
            </a:r>
          </a:p>
          <a:p>
            <a:pPr marL="971550" lvl="1" indent="-514350" algn="just" eaLnBrk="1" hangingPunct="1">
              <a:buFont typeface="Arial" pitchFamily="34" charset="0"/>
              <a:buAutoNum type="alphaLcParenR"/>
            </a:pPr>
            <a:r>
              <a:rPr lang="en-GB" altLang="en-US" dirty="0">
                <a:solidFill>
                  <a:srgbClr val="002060"/>
                </a:solidFill>
              </a:rPr>
              <a:t>full dose PPI for 1 week</a:t>
            </a:r>
          </a:p>
          <a:p>
            <a:pPr lvl="2" algn="just" eaLnBrk="1" hangingPunct="1"/>
            <a:endParaRPr lang="en-GB" altLang="en-US" sz="2800" dirty="0"/>
          </a:p>
          <a:p>
            <a:pPr lvl="2" algn="just" eaLnBrk="1" hangingPunct="1"/>
            <a:endParaRPr lang="en-GB" altLang="en-US" sz="2800" dirty="0"/>
          </a:p>
        </p:txBody>
      </p:sp>
      <p:sp>
        <p:nvSpPr>
          <p:cNvPr id="4" name="Rectangle: Rounded Corners 3"/>
          <p:cNvSpPr/>
          <p:nvPr/>
        </p:nvSpPr>
        <p:spPr>
          <a:xfrm>
            <a:off x="914400" y="4800600"/>
            <a:ext cx="3672408" cy="566192"/>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1066800" y="1676400"/>
            <a:ext cx="1295400" cy="3810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ounded Rectangle 6"/>
          <p:cNvSpPr/>
          <p:nvPr/>
        </p:nvSpPr>
        <p:spPr>
          <a:xfrm>
            <a:off x="6781800" y="2133600"/>
            <a:ext cx="1828800" cy="3810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ounded Rectangle 7"/>
          <p:cNvSpPr/>
          <p:nvPr/>
        </p:nvSpPr>
        <p:spPr>
          <a:xfrm>
            <a:off x="838200" y="2514600"/>
            <a:ext cx="4800600" cy="381000"/>
          </a:xfrm>
          <a:prstGeom prst="roundRect">
            <a:avLst/>
          </a:prstGeom>
          <a:solidFill>
            <a:srgbClr val="FFFF00">
              <a:alpha val="3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Date Placeholder 1">
            <a:extLst>
              <a:ext uri="{FF2B5EF4-FFF2-40B4-BE49-F238E27FC236}">
                <a16:creationId xmlns="" xmlns:a16="http://schemas.microsoft.com/office/drawing/2014/main" id="{81C27A52-C58D-48B0-9BC4-FBEB238223EC}"/>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BC001751-60F3-48B3-871E-07C3FF2E3AF5}"/>
              </a:ext>
            </a:extLst>
          </p:cNvPr>
          <p:cNvSpPr>
            <a:spLocks noGrp="1"/>
          </p:cNvSpPr>
          <p:nvPr>
            <p:ph type="ftr" sz="quarter" idx="11"/>
          </p:nvPr>
        </p:nvSpPr>
        <p:spPr/>
        <p:txBody>
          <a:bodyPr/>
          <a:lstStyle/>
          <a:p>
            <a:r>
              <a:rPr lang="en-US"/>
              <a:t>Internal Medicine Department</a:t>
            </a:r>
          </a:p>
        </p:txBody>
      </p:sp>
      <p:sp>
        <p:nvSpPr>
          <p:cNvPr id="5" name="Slide Number Placeholder 4">
            <a:extLst>
              <a:ext uri="{FF2B5EF4-FFF2-40B4-BE49-F238E27FC236}">
                <a16:creationId xmlns="" xmlns:a16="http://schemas.microsoft.com/office/drawing/2014/main" id="{DEB26387-B291-4795-B873-0D25064AAE40}"/>
              </a:ext>
            </a:extLst>
          </p:cNvPr>
          <p:cNvSpPr>
            <a:spLocks noGrp="1"/>
          </p:cNvSpPr>
          <p:nvPr>
            <p:ph type="sldNum" sz="quarter" idx="12"/>
          </p:nvPr>
        </p:nvSpPr>
        <p:spPr/>
        <p:txBody>
          <a:bodyPr/>
          <a:lstStyle/>
          <a:p>
            <a:fld id="{3D0A3EC9-E8BA-4062-809F-C0D16F9877FA}" type="slidenum">
              <a:rPr lang="en-US" smtClean="0"/>
              <a:pPr/>
              <a:t>73</a:t>
            </a:fld>
            <a:endParaRPr lang="en-US"/>
          </a:p>
        </p:txBody>
      </p:sp>
    </p:spTree>
    <p:custDataLst>
      <p:tags r:id="rId1"/>
    </p:custDataLst>
    <p:extLst>
      <p:ext uri="{BB962C8B-B14F-4D97-AF65-F5344CB8AC3E}">
        <p14:creationId xmlns:p14="http://schemas.microsoft.com/office/powerpoint/2010/main" val="397797015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fade">
                                      <p:cBhvr>
                                        <p:cTn id="7" dur="1000"/>
                                        <p:tgtEl>
                                          <p:spTgt spid="7680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6803">
                                            <p:txEl>
                                              <p:pRg st="2" end="2"/>
                                            </p:txEl>
                                          </p:spTgt>
                                        </p:tgtEl>
                                        <p:attrNameLst>
                                          <p:attrName>style.visibility</p:attrName>
                                        </p:attrNameLst>
                                      </p:cBhvr>
                                      <p:to>
                                        <p:strVal val="visible"/>
                                      </p:to>
                                    </p:set>
                                    <p:animEffect transition="in" filter="fade">
                                      <p:cBhvr>
                                        <p:cTn id="10" dur="1000"/>
                                        <p:tgtEl>
                                          <p:spTgt spid="7680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6803">
                                            <p:txEl>
                                              <p:pRg st="3" end="3"/>
                                            </p:txEl>
                                          </p:spTgt>
                                        </p:tgtEl>
                                        <p:attrNameLst>
                                          <p:attrName>style.visibility</p:attrName>
                                        </p:attrNameLst>
                                      </p:cBhvr>
                                      <p:to>
                                        <p:strVal val="visible"/>
                                      </p:to>
                                    </p:set>
                                    <p:animEffect transition="in" filter="fade">
                                      <p:cBhvr>
                                        <p:cTn id="13" dur="1000"/>
                                        <p:tgtEl>
                                          <p:spTgt spid="7680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6803">
                                            <p:txEl>
                                              <p:pRg st="4" end="4"/>
                                            </p:txEl>
                                          </p:spTgt>
                                        </p:tgtEl>
                                        <p:attrNameLst>
                                          <p:attrName>style.visibility</p:attrName>
                                        </p:attrNameLst>
                                      </p:cBhvr>
                                      <p:to>
                                        <p:strVal val="visible"/>
                                      </p:to>
                                    </p:set>
                                    <p:animEffect transition="in" filter="fade">
                                      <p:cBhvr>
                                        <p:cTn id="16" dur="1000"/>
                                        <p:tgtEl>
                                          <p:spTgt spid="76803">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1000"/>
                                        <p:tgtEl>
                                          <p:spTgt spid="7"/>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 xmlns:a16="http://schemas.microsoft.com/office/drawing/2014/main" id="{7E6F9BCE-7395-4855-82A5-C7DFC8C85C78}"/>
              </a:ext>
            </a:extLst>
          </p:cNvPr>
          <p:cNvSpPr>
            <a:spLocks noGrp="1"/>
          </p:cNvSpPr>
          <p:nvPr>
            <p:ph idx="1"/>
          </p:nvPr>
        </p:nvSpPr>
        <p:spPr>
          <a:xfrm>
            <a:off x="457200" y="1447800"/>
            <a:ext cx="8229600" cy="5029200"/>
          </a:xfrm>
        </p:spPr>
        <p:txBody>
          <a:bodyPr/>
          <a:lstStyle/>
          <a:p>
            <a:pPr algn="just"/>
            <a:r>
              <a:rPr lang="en-GB" dirty="0"/>
              <a:t>Good history taking and physical examinations are important for proper use of investigations and to reach proper </a:t>
            </a:r>
            <a:r>
              <a:rPr lang="en-GB" dirty="0" smtClean="0"/>
              <a:t>diagnosis.</a:t>
            </a:r>
            <a:endParaRPr lang="en-GB" dirty="0"/>
          </a:p>
          <a:p>
            <a:pPr algn="just"/>
            <a:r>
              <a:rPr lang="en-GB" dirty="0"/>
              <a:t>Neuromuscular causes are more common in oropharyngeal dysphagia while structural causes are more with esophageal dysphagia.</a:t>
            </a:r>
          </a:p>
          <a:p>
            <a:pPr algn="just"/>
            <a:r>
              <a:rPr lang="en-GB" dirty="0"/>
              <a:t>Acute vomiting mayn’t need investigations</a:t>
            </a:r>
          </a:p>
          <a:p>
            <a:pPr algn="just"/>
            <a:r>
              <a:rPr lang="en-GB" dirty="0"/>
              <a:t>Exclude organic causes before diagnosis of any functional GIT </a:t>
            </a:r>
            <a:r>
              <a:rPr lang="en-GB" dirty="0" smtClean="0"/>
              <a:t>disorders.</a:t>
            </a:r>
            <a:endParaRPr lang="en-GB" dirty="0"/>
          </a:p>
          <a:p>
            <a:pPr algn="just"/>
            <a:r>
              <a:rPr lang="en-GB" dirty="0"/>
              <a:t>Don’t miss non-surgical causes of acute </a:t>
            </a:r>
            <a:r>
              <a:rPr lang="en-GB" dirty="0" smtClean="0"/>
              <a:t>abdomen.</a:t>
            </a:r>
            <a:endParaRPr lang="en-GB" dirty="0"/>
          </a:p>
        </p:txBody>
      </p:sp>
      <p:sp>
        <p:nvSpPr>
          <p:cNvPr id="3" name="Title 2">
            <a:extLst>
              <a:ext uri="{FF2B5EF4-FFF2-40B4-BE49-F238E27FC236}">
                <a16:creationId xmlns="" xmlns:a16="http://schemas.microsoft.com/office/drawing/2014/main" id="{5B340910-522E-46FC-BD64-0408DAF2CDD6}"/>
              </a:ext>
            </a:extLst>
          </p:cNvPr>
          <p:cNvSpPr>
            <a:spLocks noGrp="1"/>
          </p:cNvSpPr>
          <p:nvPr>
            <p:ph type="title"/>
          </p:nvPr>
        </p:nvSpPr>
        <p:spPr/>
        <p:txBody>
          <a:bodyPr/>
          <a:lstStyle/>
          <a:p>
            <a:r>
              <a:rPr lang="en-GB" dirty="0"/>
              <a:t>Home message</a:t>
            </a:r>
          </a:p>
        </p:txBody>
      </p:sp>
      <p:sp>
        <p:nvSpPr>
          <p:cNvPr id="4" name="Date Placeholder 3">
            <a:extLst>
              <a:ext uri="{FF2B5EF4-FFF2-40B4-BE49-F238E27FC236}">
                <a16:creationId xmlns="" xmlns:a16="http://schemas.microsoft.com/office/drawing/2014/main" id="{90DE47C4-CDEA-49D4-B1E4-D5679825540A}"/>
              </a:ext>
            </a:extLst>
          </p:cNvPr>
          <p:cNvSpPr>
            <a:spLocks noGrp="1"/>
          </p:cNvSpPr>
          <p:nvPr>
            <p:ph type="dt" sz="half" idx="10"/>
          </p:nvPr>
        </p:nvSpPr>
        <p:spPr/>
        <p:txBody>
          <a:bodyPr/>
          <a:lstStyle/>
          <a:p>
            <a:r>
              <a:rPr lang="en-US"/>
              <a:t>6/3/2020</a:t>
            </a:r>
          </a:p>
        </p:txBody>
      </p:sp>
      <p:sp>
        <p:nvSpPr>
          <p:cNvPr id="5" name="Footer Placeholder 4">
            <a:extLst>
              <a:ext uri="{FF2B5EF4-FFF2-40B4-BE49-F238E27FC236}">
                <a16:creationId xmlns="" xmlns:a16="http://schemas.microsoft.com/office/drawing/2014/main" id="{1F80B68F-5056-473F-8289-D249245A49A5}"/>
              </a:ext>
            </a:extLst>
          </p:cNvPr>
          <p:cNvSpPr>
            <a:spLocks noGrp="1"/>
          </p:cNvSpPr>
          <p:nvPr>
            <p:ph type="ftr" sz="quarter" idx="11"/>
          </p:nvPr>
        </p:nvSpPr>
        <p:spPr/>
        <p:txBody>
          <a:bodyPr/>
          <a:lstStyle/>
          <a:p>
            <a:r>
              <a:rPr lang="en-US"/>
              <a:t>Internal Medicine Department</a:t>
            </a:r>
          </a:p>
        </p:txBody>
      </p:sp>
      <p:sp>
        <p:nvSpPr>
          <p:cNvPr id="6" name="Slide Number Placeholder 5">
            <a:extLst>
              <a:ext uri="{FF2B5EF4-FFF2-40B4-BE49-F238E27FC236}">
                <a16:creationId xmlns="" xmlns:a16="http://schemas.microsoft.com/office/drawing/2014/main" id="{459B3223-F9F0-4A39-97DE-E55F18F95028}"/>
              </a:ext>
            </a:extLst>
          </p:cNvPr>
          <p:cNvSpPr>
            <a:spLocks noGrp="1"/>
          </p:cNvSpPr>
          <p:nvPr>
            <p:ph type="sldNum" sz="quarter" idx="12"/>
          </p:nvPr>
        </p:nvSpPr>
        <p:spPr/>
        <p:txBody>
          <a:bodyPr/>
          <a:lstStyle/>
          <a:p>
            <a:fld id="{3D0A3EC9-E8BA-4062-809F-C0D16F9877FA}" type="slidenum">
              <a:rPr lang="en-US" smtClean="0"/>
              <a:pPr/>
              <a:t>74</a:t>
            </a:fld>
            <a:endParaRPr lang="en-US"/>
          </a:p>
        </p:txBody>
      </p:sp>
    </p:spTree>
    <p:custDataLst>
      <p:tags r:id="rId1"/>
    </p:custDataLst>
    <p:extLst>
      <p:ext uri="{BB962C8B-B14F-4D97-AF65-F5344CB8AC3E}">
        <p14:creationId xmlns:p14="http://schemas.microsoft.com/office/powerpoint/2010/main" val="2607000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Effect transition="in" filter="fade">
                                      <p:cBhvr>
                                        <p:cTn id="14" dur="1000"/>
                                        <p:tgtEl>
                                          <p:spTgt spid="2">
                                            <p:txEl>
                                              <p:pRg st="1" end="1"/>
                                            </p:txEl>
                                          </p:spTgt>
                                        </p:tgtEl>
                                      </p:cBhvr>
                                    </p:animEffect>
                                    <p:anim calcmode="lin" valueType="num">
                                      <p:cBhvr>
                                        <p:cTn id="15"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4" end="4"/>
                                            </p:txEl>
                                          </p:spTgt>
                                        </p:tgtEl>
                                        <p:attrNameLst>
                                          <p:attrName>style.visibility</p:attrName>
                                        </p:attrNameLst>
                                      </p:cBhvr>
                                      <p:to>
                                        <p:strVal val="visible"/>
                                      </p:to>
                                    </p:set>
                                    <p:animEffect transition="in" filter="fade">
                                      <p:cBhvr>
                                        <p:cTn id="35" dur="1000"/>
                                        <p:tgtEl>
                                          <p:spTgt spid="2">
                                            <p:txEl>
                                              <p:pRg st="4" end="4"/>
                                            </p:txEl>
                                          </p:spTgt>
                                        </p:tgtEl>
                                      </p:cBhvr>
                                    </p:animEffect>
                                    <p:anim calcmode="lin" valueType="num">
                                      <p:cBhvr>
                                        <p:cTn id="36"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7258050" cy="1143000"/>
          </a:xfrm>
        </p:spPr>
        <p:txBody>
          <a:bodyPr/>
          <a:lstStyle/>
          <a:p>
            <a:pPr eaLnBrk="1" hangingPunct="1"/>
            <a:r>
              <a:rPr lang="en-GB" altLang="en-US"/>
              <a:t>References</a:t>
            </a:r>
          </a:p>
        </p:txBody>
      </p:sp>
      <p:sp>
        <p:nvSpPr>
          <p:cNvPr id="77827" name="Content Placeholder 2"/>
          <p:cNvSpPr>
            <a:spLocks noGrp="1"/>
          </p:cNvSpPr>
          <p:nvPr>
            <p:ph idx="1"/>
          </p:nvPr>
        </p:nvSpPr>
        <p:spPr>
          <a:xfrm>
            <a:off x="457200" y="1447800"/>
            <a:ext cx="8229600" cy="4876800"/>
          </a:xfrm>
        </p:spPr>
        <p:txBody>
          <a:bodyPr>
            <a:normAutofit/>
          </a:bodyPr>
          <a:lstStyle/>
          <a:p>
            <a:pPr algn="just"/>
            <a:r>
              <a:rPr lang="en-US" dirty="0" err="1" smtClean="0"/>
              <a:t>Fauci</a:t>
            </a:r>
            <a:r>
              <a:rPr lang="en-US" dirty="0" smtClean="0"/>
              <a:t>, AS, Kasper DL, Hauser SL, Longo DL, </a:t>
            </a:r>
            <a:r>
              <a:rPr lang="en-US" dirty="0" err="1" smtClean="0"/>
              <a:t>Loscalzo</a:t>
            </a:r>
            <a:r>
              <a:rPr lang="en-US" dirty="0" smtClean="0"/>
              <a:t> J (Eds.) (2018). </a:t>
            </a:r>
            <a:r>
              <a:rPr lang="en-US" i="1" dirty="0" smtClean="0"/>
              <a:t>Harrison's Principles of Internal Medicine </a:t>
            </a:r>
            <a:r>
              <a:rPr lang="en-US" dirty="0" smtClean="0"/>
              <a:t>(20</a:t>
            </a:r>
            <a:r>
              <a:rPr lang="en-US" baseline="30000" dirty="0" smtClean="0"/>
              <a:t>th</a:t>
            </a:r>
            <a:r>
              <a:rPr lang="en-US" dirty="0" smtClean="0"/>
              <a:t> ed.). New York: McGraw-Hill Education. </a:t>
            </a:r>
            <a:endParaRPr lang="en-GB" dirty="0" smtClean="0"/>
          </a:p>
          <a:p>
            <a:pPr algn="just">
              <a:spcBef>
                <a:spcPts val="1800"/>
              </a:spcBef>
            </a:pPr>
            <a:r>
              <a:rPr lang="en-US" dirty="0" smtClean="0"/>
              <a:t>Goldman L, Schafer Al (</a:t>
            </a:r>
            <a:r>
              <a:rPr lang="en-US" dirty="0" err="1" smtClean="0"/>
              <a:t>Eds</a:t>
            </a:r>
            <a:r>
              <a:rPr lang="en-US" dirty="0" smtClean="0"/>
              <a:t>) (2020). </a:t>
            </a:r>
            <a:r>
              <a:rPr lang="en-GB" i="1" dirty="0" smtClean="0"/>
              <a:t>Goldman-Cecil Medicine (26</a:t>
            </a:r>
            <a:r>
              <a:rPr lang="en-GB" i="1" baseline="30000" dirty="0" smtClean="0"/>
              <a:t>th</a:t>
            </a:r>
            <a:r>
              <a:rPr lang="en-GB" i="1" dirty="0" smtClean="0"/>
              <a:t> ed.).</a:t>
            </a:r>
            <a:r>
              <a:rPr lang="en-GB" dirty="0" smtClean="0"/>
              <a:t> </a:t>
            </a:r>
            <a:r>
              <a:rPr lang="en-US" dirty="0" smtClean="0"/>
              <a:t>Philadelphia, PA: Elsevier</a:t>
            </a:r>
            <a:r>
              <a:rPr lang="en-GB" dirty="0" smtClean="0"/>
              <a:t>.</a:t>
            </a:r>
            <a:endParaRPr lang="en-GB" dirty="0"/>
          </a:p>
          <a:p>
            <a:pPr algn="just"/>
            <a:r>
              <a:rPr lang="en-US" dirty="0" smtClean="0"/>
              <a:t>Benjamin IJ, Griggs RC, Wing EJ, Fitz JG</a:t>
            </a:r>
            <a:r>
              <a:rPr lang="en-US" b="1" dirty="0" smtClean="0"/>
              <a:t> </a:t>
            </a:r>
            <a:r>
              <a:rPr lang="en-US" dirty="0" smtClean="0"/>
              <a:t>(Eds.) (2016). </a:t>
            </a:r>
            <a:r>
              <a:rPr lang="en-US" i="1" dirty="0" smtClean="0"/>
              <a:t>Andreoli and Carpenter’s Cecil Essentials of Medicine (9</a:t>
            </a:r>
            <a:r>
              <a:rPr lang="en-US" i="1" baseline="30000" dirty="0" smtClean="0"/>
              <a:t>th</a:t>
            </a:r>
            <a:r>
              <a:rPr lang="en-US" i="1" dirty="0" smtClean="0"/>
              <a:t> ed.).</a:t>
            </a:r>
            <a:r>
              <a:rPr lang="en-US" dirty="0" smtClean="0"/>
              <a:t> Philadelphia, PA: Elsevier Saunders.</a:t>
            </a:r>
            <a:endParaRPr lang="en-GB" dirty="0" smtClean="0"/>
          </a:p>
        </p:txBody>
      </p:sp>
      <p:sp>
        <p:nvSpPr>
          <p:cNvPr id="2" name="Date Placeholder 1">
            <a:extLst>
              <a:ext uri="{FF2B5EF4-FFF2-40B4-BE49-F238E27FC236}">
                <a16:creationId xmlns="" xmlns:a16="http://schemas.microsoft.com/office/drawing/2014/main" id="{56A146C7-5A58-4C4B-A51A-578641BF2C66}"/>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83502563-23FB-46B8-A2BF-94A6BDDD1810}"/>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CC3AA90F-E915-426E-A5C7-BC4CFCB0EF30}"/>
              </a:ext>
            </a:extLst>
          </p:cNvPr>
          <p:cNvSpPr>
            <a:spLocks noGrp="1"/>
          </p:cNvSpPr>
          <p:nvPr>
            <p:ph type="sldNum" sz="quarter" idx="12"/>
          </p:nvPr>
        </p:nvSpPr>
        <p:spPr/>
        <p:txBody>
          <a:bodyPr/>
          <a:lstStyle/>
          <a:p>
            <a:fld id="{3D0A3EC9-E8BA-4062-809F-C0D16F9877FA}" type="slidenum">
              <a:rPr lang="en-US" smtClean="0"/>
              <a:pPr/>
              <a:t>75</a:t>
            </a:fld>
            <a:endParaRPr lang="en-US"/>
          </a:p>
        </p:txBody>
      </p:sp>
    </p:spTree>
    <p:extLst>
      <p:ext uri="{BB962C8B-B14F-4D97-AF65-F5344CB8AC3E}">
        <p14:creationId xmlns:p14="http://schemas.microsoft.com/office/powerpoint/2010/main" val="1469140560"/>
      </p:ext>
    </p:extLst>
  </p:cSld>
  <p:clrMapOvr>
    <a:masterClrMapping/>
  </p:clrMapOvr>
  <p:transition>
    <p:fade thruBlk="1"/>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457200" y="274638"/>
            <a:ext cx="7258050" cy="1143000"/>
          </a:xfrm>
        </p:spPr>
        <p:txBody>
          <a:bodyPr/>
          <a:lstStyle/>
          <a:p>
            <a:pPr eaLnBrk="1" hangingPunct="1"/>
            <a:r>
              <a:rPr lang="en-GB" altLang="en-US"/>
              <a:t>References</a:t>
            </a:r>
          </a:p>
        </p:txBody>
      </p:sp>
      <p:sp>
        <p:nvSpPr>
          <p:cNvPr id="77827" name="Content Placeholder 2"/>
          <p:cNvSpPr>
            <a:spLocks noGrp="1"/>
          </p:cNvSpPr>
          <p:nvPr>
            <p:ph idx="1"/>
          </p:nvPr>
        </p:nvSpPr>
        <p:spPr>
          <a:xfrm>
            <a:off x="457200" y="1447800"/>
            <a:ext cx="8229600" cy="4876800"/>
          </a:xfrm>
        </p:spPr>
        <p:txBody>
          <a:bodyPr>
            <a:normAutofit/>
          </a:bodyPr>
          <a:lstStyle/>
          <a:p>
            <a:pPr algn="just"/>
            <a:r>
              <a:rPr lang="en-GB" dirty="0" err="1" smtClean="0"/>
              <a:t>Moayyedi</a:t>
            </a:r>
            <a:r>
              <a:rPr lang="en-GB" dirty="0" smtClean="0"/>
              <a:t> P, Lacy BE, Andrews CN, </a:t>
            </a:r>
            <a:r>
              <a:rPr lang="en-GB" dirty="0" err="1" smtClean="0"/>
              <a:t>Enns</a:t>
            </a:r>
            <a:r>
              <a:rPr lang="en-GB" dirty="0" smtClean="0"/>
              <a:t> RA, Howden CW, </a:t>
            </a:r>
            <a:r>
              <a:rPr lang="en-GB" dirty="0" err="1" smtClean="0"/>
              <a:t>Vakil</a:t>
            </a:r>
            <a:r>
              <a:rPr lang="en-GB" dirty="0" smtClean="0"/>
              <a:t> N. ACG and CAG Clinical Guideline: Management of Dyspepsia. Am J </a:t>
            </a:r>
            <a:r>
              <a:rPr lang="en-GB" dirty="0" err="1" smtClean="0"/>
              <a:t>Gastroenterol</a:t>
            </a:r>
            <a:r>
              <a:rPr lang="en-GB" dirty="0" smtClean="0"/>
              <a:t>. 2017 Jul;112(7):988-1013. </a:t>
            </a:r>
            <a:r>
              <a:rPr lang="en-GB" dirty="0" err="1" smtClean="0"/>
              <a:t>doi</a:t>
            </a:r>
            <a:r>
              <a:rPr lang="en-GB" dirty="0" smtClean="0"/>
              <a:t>: 10.1038/ajg.2017.154. </a:t>
            </a:r>
            <a:endParaRPr lang="en-US" dirty="0"/>
          </a:p>
          <a:p>
            <a:pPr algn="just">
              <a:spcBef>
                <a:spcPts val="1800"/>
              </a:spcBef>
            </a:pPr>
            <a:r>
              <a:rPr lang="en-GB" dirty="0" err="1" smtClean="0"/>
              <a:t>Malagelada</a:t>
            </a:r>
            <a:r>
              <a:rPr lang="en-GB" dirty="0" smtClean="0"/>
              <a:t> JR, </a:t>
            </a:r>
            <a:r>
              <a:rPr lang="en-GB" dirty="0" err="1" smtClean="0"/>
              <a:t>Bazzoli</a:t>
            </a:r>
            <a:r>
              <a:rPr lang="en-GB" dirty="0" smtClean="0"/>
              <a:t> F, </a:t>
            </a:r>
            <a:r>
              <a:rPr lang="en-GB" dirty="0" err="1" smtClean="0"/>
              <a:t>Boeckxstaens</a:t>
            </a:r>
            <a:r>
              <a:rPr lang="en-GB" dirty="0" smtClean="0"/>
              <a:t> G, et al. World gastroenterology organisation global guidelines: dysphagia--global guidelines and cascades update September 2014. </a:t>
            </a:r>
            <a:r>
              <a:rPr lang="en-GB" i="1" dirty="0" smtClean="0"/>
              <a:t>J </a:t>
            </a:r>
            <a:r>
              <a:rPr lang="en-GB" i="1" dirty="0" err="1" smtClean="0"/>
              <a:t>Clin</a:t>
            </a:r>
            <a:r>
              <a:rPr lang="en-GB" i="1" dirty="0" smtClean="0"/>
              <a:t> </a:t>
            </a:r>
            <a:r>
              <a:rPr lang="en-GB" i="1" dirty="0" err="1" smtClean="0"/>
              <a:t>Gastroenterol</a:t>
            </a:r>
            <a:r>
              <a:rPr lang="en-GB" dirty="0" smtClean="0"/>
              <a:t>. 2015;49(5):370‐378. doi:10.1097/MCG.0000000000000307</a:t>
            </a:r>
            <a:r>
              <a:rPr lang="en-US" dirty="0" smtClean="0"/>
              <a:t>.</a:t>
            </a:r>
            <a:endParaRPr lang="en-US" dirty="0"/>
          </a:p>
        </p:txBody>
      </p:sp>
      <p:sp>
        <p:nvSpPr>
          <p:cNvPr id="2" name="Date Placeholder 1">
            <a:extLst>
              <a:ext uri="{FF2B5EF4-FFF2-40B4-BE49-F238E27FC236}">
                <a16:creationId xmlns="" xmlns:a16="http://schemas.microsoft.com/office/drawing/2014/main" id="{56A146C7-5A58-4C4B-A51A-578641BF2C66}"/>
              </a:ext>
            </a:extLst>
          </p:cNvPr>
          <p:cNvSpPr>
            <a:spLocks noGrp="1"/>
          </p:cNvSpPr>
          <p:nvPr>
            <p:ph type="dt" sz="half" idx="10"/>
          </p:nvPr>
        </p:nvSpPr>
        <p:spPr/>
        <p:txBody>
          <a:bodyPr/>
          <a:lstStyle/>
          <a:p>
            <a:r>
              <a:rPr lang="en-US"/>
              <a:t>6/3/2020</a:t>
            </a:r>
          </a:p>
        </p:txBody>
      </p:sp>
      <p:sp>
        <p:nvSpPr>
          <p:cNvPr id="3" name="Footer Placeholder 2">
            <a:extLst>
              <a:ext uri="{FF2B5EF4-FFF2-40B4-BE49-F238E27FC236}">
                <a16:creationId xmlns="" xmlns:a16="http://schemas.microsoft.com/office/drawing/2014/main" id="{83502563-23FB-46B8-A2BF-94A6BDDD1810}"/>
              </a:ext>
            </a:extLst>
          </p:cNvPr>
          <p:cNvSpPr>
            <a:spLocks noGrp="1"/>
          </p:cNvSpPr>
          <p:nvPr>
            <p:ph type="ftr" sz="quarter" idx="11"/>
          </p:nvPr>
        </p:nvSpPr>
        <p:spPr/>
        <p:txBody>
          <a:bodyPr/>
          <a:lstStyle/>
          <a:p>
            <a:r>
              <a:rPr lang="en-US"/>
              <a:t>Internal Medicine Department</a:t>
            </a:r>
          </a:p>
        </p:txBody>
      </p:sp>
      <p:sp>
        <p:nvSpPr>
          <p:cNvPr id="4" name="Slide Number Placeholder 3">
            <a:extLst>
              <a:ext uri="{FF2B5EF4-FFF2-40B4-BE49-F238E27FC236}">
                <a16:creationId xmlns="" xmlns:a16="http://schemas.microsoft.com/office/drawing/2014/main" id="{CC3AA90F-E915-426E-A5C7-BC4CFCB0EF30}"/>
              </a:ext>
            </a:extLst>
          </p:cNvPr>
          <p:cNvSpPr>
            <a:spLocks noGrp="1"/>
          </p:cNvSpPr>
          <p:nvPr>
            <p:ph type="sldNum" sz="quarter" idx="12"/>
          </p:nvPr>
        </p:nvSpPr>
        <p:spPr/>
        <p:txBody>
          <a:bodyPr/>
          <a:lstStyle/>
          <a:p>
            <a:fld id="{3D0A3EC9-E8BA-4062-809F-C0D16F9877FA}" type="slidenum">
              <a:rPr lang="en-US" smtClean="0"/>
              <a:pPr/>
              <a:t>76</a:t>
            </a:fld>
            <a:endParaRPr lang="en-US"/>
          </a:p>
        </p:txBody>
      </p:sp>
    </p:spTree>
    <p:extLst>
      <p:ext uri="{BB962C8B-B14F-4D97-AF65-F5344CB8AC3E}">
        <p14:creationId xmlns:p14="http://schemas.microsoft.com/office/powerpoint/2010/main" val="1469140560"/>
      </p:ext>
    </p:extLst>
  </p:cSld>
  <p:clrMapOvr>
    <a:masterClrMapping/>
  </p:clrMapOvr>
  <p:transition>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itle 2"/>
          <p:cNvSpPr>
            <a:spLocks noGrp="1"/>
          </p:cNvSpPr>
          <p:nvPr>
            <p:ph type="title"/>
          </p:nvPr>
        </p:nvSpPr>
        <p:spPr>
          <a:xfrm>
            <a:off x="1524000" y="2631162"/>
            <a:ext cx="6096000" cy="1107996"/>
          </a:xfrm>
          <a:gradFill rotWithShape="1">
            <a:gsLst>
              <a:gs pos="100000">
                <a:srgbClr val="FFFFFF"/>
              </a:gs>
              <a:gs pos="100000">
                <a:srgbClr val="00005E"/>
              </a:gs>
            </a:gsLst>
            <a:lin ang="5400000" scaled="1"/>
          </a:gradFill>
          <a:ln w="114300" cmpd="thickThin" algn="ctr">
            <a:solidFill>
              <a:srgbClr val="D4A940"/>
            </a:solidFill>
            <a:round/>
            <a:headEnd/>
            <a:tailEnd/>
          </a:ln>
          <a:effectLst/>
        </p:spPr>
        <p:txBody>
          <a:bodyPr wrap="square" anchor="ctr">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marL="88900">
              <a:spcBef>
                <a:spcPct val="20000"/>
              </a:spcBef>
            </a:pPr>
            <a:r>
              <a:rPr lang="en-US" sz="6600" dirty="0">
                <a:ln w="0"/>
                <a:effectLst/>
                <a:latin typeface="Times New Roman" panose="02020603050405020304" pitchFamily="18" charset="0"/>
                <a:ea typeface="+mn-ea"/>
                <a:cs typeface="Times New Roman" panose="02020603050405020304" pitchFamily="18" charset="0"/>
              </a:rPr>
              <a:t>Thank You</a:t>
            </a:r>
          </a:p>
        </p:txBody>
      </p:sp>
      <p:sp>
        <p:nvSpPr>
          <p:cNvPr id="2" name="Date Placeholder 1">
            <a:extLst>
              <a:ext uri="{FF2B5EF4-FFF2-40B4-BE49-F238E27FC236}">
                <a16:creationId xmlns="" xmlns:a16="http://schemas.microsoft.com/office/drawing/2014/main" id="{D35CC8AA-BD15-46A4-96F8-24FD62E4D99F}"/>
              </a:ext>
            </a:extLst>
          </p:cNvPr>
          <p:cNvSpPr>
            <a:spLocks noGrp="1"/>
          </p:cNvSpPr>
          <p:nvPr>
            <p:ph type="dt" sz="half" idx="10"/>
          </p:nvPr>
        </p:nvSpPr>
        <p:spPr/>
        <p:txBody>
          <a:bodyPr/>
          <a:lstStyle/>
          <a:p>
            <a:r>
              <a:rPr lang="en-US"/>
              <a:t>6/3/2020</a:t>
            </a:r>
          </a:p>
        </p:txBody>
      </p:sp>
      <p:sp>
        <p:nvSpPr>
          <p:cNvPr id="4" name="Footer Placeholder 3">
            <a:extLst>
              <a:ext uri="{FF2B5EF4-FFF2-40B4-BE49-F238E27FC236}">
                <a16:creationId xmlns="" xmlns:a16="http://schemas.microsoft.com/office/drawing/2014/main" id="{98F6BB68-9127-4822-94E3-6D757E2A47DB}"/>
              </a:ext>
            </a:extLst>
          </p:cNvPr>
          <p:cNvSpPr>
            <a:spLocks noGrp="1"/>
          </p:cNvSpPr>
          <p:nvPr>
            <p:ph type="ftr" sz="quarter" idx="11"/>
          </p:nvPr>
        </p:nvSpPr>
        <p:spPr/>
        <p:txBody>
          <a:bodyPr/>
          <a:lstStyle/>
          <a:p>
            <a:r>
              <a:rPr lang="en-US"/>
              <a:t>Internal Medicine Department</a:t>
            </a:r>
          </a:p>
        </p:txBody>
      </p:sp>
      <p:sp>
        <p:nvSpPr>
          <p:cNvPr id="5" name="Slide Number Placeholder 4">
            <a:extLst>
              <a:ext uri="{FF2B5EF4-FFF2-40B4-BE49-F238E27FC236}">
                <a16:creationId xmlns="" xmlns:a16="http://schemas.microsoft.com/office/drawing/2014/main" id="{0D6A67A5-BF13-4525-88B5-CAD05447A645}"/>
              </a:ext>
            </a:extLst>
          </p:cNvPr>
          <p:cNvSpPr>
            <a:spLocks noGrp="1"/>
          </p:cNvSpPr>
          <p:nvPr>
            <p:ph type="sldNum" sz="quarter" idx="12"/>
          </p:nvPr>
        </p:nvSpPr>
        <p:spPr/>
        <p:txBody>
          <a:bodyPr/>
          <a:lstStyle/>
          <a:p>
            <a:fld id="{3D0A3EC9-E8BA-4062-809F-C0D16F9877FA}" type="slidenum">
              <a:rPr lang="en-US" smtClean="0"/>
              <a:pPr/>
              <a:t>77</a:t>
            </a:fld>
            <a:endParaRPr lang="en-US"/>
          </a:p>
        </p:txBody>
      </p:sp>
    </p:spTree>
    <p:extLst>
      <p:ext uri="{BB962C8B-B14F-4D97-AF65-F5344CB8AC3E}">
        <p14:creationId xmlns:p14="http://schemas.microsoft.com/office/powerpoint/2010/main" val="58611415"/>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GB" dirty="0"/>
              <a:t/>
            </a:r>
            <a:br>
              <a:rPr lang="en-GB" dirty="0"/>
            </a:br>
            <a:r>
              <a:rPr lang="en-GB" dirty="0"/>
              <a:t>[A] Oropharyngeal Dysphagia</a:t>
            </a:r>
            <a:br>
              <a:rPr lang="en-GB" dirty="0"/>
            </a:br>
            <a:endParaRPr lang="en-GB" dirty="0"/>
          </a:p>
        </p:txBody>
      </p:sp>
      <p:sp>
        <p:nvSpPr>
          <p:cNvPr id="13" name="Rounded Rectangle 12"/>
          <p:cNvSpPr/>
          <p:nvPr/>
        </p:nvSpPr>
        <p:spPr>
          <a:xfrm>
            <a:off x="228600" y="1371600"/>
            <a:ext cx="86868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altLang="en-US" sz="2400" b="1" dirty="0"/>
              <a:t>Difficult initiation of swallowing process from mouth to esophagus</a:t>
            </a:r>
            <a:endParaRPr lang="en-GB" sz="2400" b="1" dirty="0"/>
          </a:p>
        </p:txBody>
      </p:sp>
      <p:sp>
        <p:nvSpPr>
          <p:cNvPr id="17" name="Freeform 16"/>
          <p:cNvSpPr/>
          <p:nvPr/>
        </p:nvSpPr>
        <p:spPr>
          <a:xfrm>
            <a:off x="152400" y="2057400"/>
            <a:ext cx="2590800" cy="6096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GB" sz="2400" b="1" kern="1200" dirty="0">
                <a:solidFill>
                  <a:schemeClr val="tx1"/>
                </a:solidFill>
              </a:rPr>
              <a:t>(1) Neuromuscular causes</a:t>
            </a:r>
          </a:p>
        </p:txBody>
      </p:sp>
      <p:sp>
        <p:nvSpPr>
          <p:cNvPr id="18" name="Freeform 17"/>
          <p:cNvSpPr/>
          <p:nvPr/>
        </p:nvSpPr>
        <p:spPr>
          <a:xfrm>
            <a:off x="152400" y="2895600"/>
            <a:ext cx="2514600" cy="3886200"/>
          </a:xfrm>
          <a:custGeom>
            <a:avLst/>
            <a:gdLst>
              <a:gd name="connsiteX0" fmla="*/ 0 w 2848570"/>
              <a:gd name="connsiteY0" fmla="*/ 0 h 4023925"/>
              <a:gd name="connsiteX1" fmla="*/ 2848570 w 2848570"/>
              <a:gd name="connsiteY1" fmla="*/ 0 h 4023925"/>
              <a:gd name="connsiteX2" fmla="*/ 2848570 w 2848570"/>
              <a:gd name="connsiteY2" fmla="*/ 4023925 h 4023925"/>
              <a:gd name="connsiteX3" fmla="*/ 0 w 2848570"/>
              <a:gd name="connsiteY3" fmla="*/ 4023925 h 4023925"/>
              <a:gd name="connsiteX4" fmla="*/ 0 w 2848570"/>
              <a:gd name="connsiteY4" fmla="*/ 0 h 40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023925">
                <a:moveTo>
                  <a:pt x="0" y="0"/>
                </a:moveTo>
                <a:lnTo>
                  <a:pt x="2848570" y="0"/>
                </a:lnTo>
                <a:lnTo>
                  <a:pt x="2848570" y="4023925"/>
                </a:lnTo>
                <a:lnTo>
                  <a:pt x="0" y="402392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algn="l" defTabSz="666750" rtl="0">
              <a:lnSpc>
                <a:spcPct val="90000"/>
              </a:lnSpc>
              <a:spcBef>
                <a:spcPct val="0"/>
              </a:spcBef>
              <a:spcAft>
                <a:spcPct val="15000"/>
              </a:spcAft>
              <a:buChar char="••"/>
            </a:pPr>
            <a:r>
              <a:rPr lang="en-GB" sz="2100" b="1" kern="1200" dirty="0">
                <a:solidFill>
                  <a:srgbClr val="FF0000"/>
                </a:solidFill>
              </a:rPr>
              <a:t>Stroke</a:t>
            </a:r>
            <a:r>
              <a:rPr lang="en-GB" sz="2100" kern="1200" dirty="0"/>
              <a:t> </a:t>
            </a:r>
          </a:p>
          <a:p>
            <a:pPr marL="114300" lvl="1" indent="-114300" algn="l" defTabSz="666750" rtl="0">
              <a:lnSpc>
                <a:spcPct val="90000"/>
              </a:lnSpc>
              <a:spcBef>
                <a:spcPct val="0"/>
              </a:spcBef>
              <a:spcAft>
                <a:spcPct val="15000"/>
              </a:spcAft>
              <a:buChar char="••"/>
            </a:pPr>
            <a:r>
              <a:rPr lang="en-GB" sz="2100" b="1" kern="1200" dirty="0">
                <a:solidFill>
                  <a:srgbClr val="FF0000"/>
                </a:solidFill>
              </a:rPr>
              <a:t>Cerebral palsy </a:t>
            </a:r>
          </a:p>
          <a:p>
            <a:pPr marL="114300" lvl="1" indent="-114300" algn="l" defTabSz="666750" rtl="0">
              <a:lnSpc>
                <a:spcPct val="90000"/>
              </a:lnSpc>
              <a:spcBef>
                <a:spcPct val="0"/>
              </a:spcBef>
              <a:spcAft>
                <a:spcPct val="15000"/>
              </a:spcAft>
              <a:buChar char="••"/>
            </a:pPr>
            <a:r>
              <a:rPr lang="en-GB" sz="2100" b="1" kern="1200" dirty="0">
                <a:solidFill>
                  <a:srgbClr val="FF0000"/>
                </a:solidFill>
              </a:rPr>
              <a:t>Multiple sclerosis </a:t>
            </a:r>
          </a:p>
          <a:p>
            <a:pPr marL="114300" lvl="1" indent="-114300" algn="l" defTabSz="666750" rtl="0">
              <a:lnSpc>
                <a:spcPct val="90000"/>
              </a:lnSpc>
              <a:spcBef>
                <a:spcPct val="0"/>
              </a:spcBef>
              <a:spcAft>
                <a:spcPct val="15000"/>
              </a:spcAft>
              <a:buChar char="••"/>
            </a:pPr>
            <a:r>
              <a:rPr lang="en-GB" sz="2100" kern="1200" dirty="0"/>
              <a:t>Amyotrophic lateral sclerosis </a:t>
            </a:r>
          </a:p>
          <a:p>
            <a:pPr marL="114300" lvl="1" indent="-114300" algn="l" defTabSz="666750" rtl="0">
              <a:lnSpc>
                <a:spcPct val="90000"/>
              </a:lnSpc>
              <a:spcBef>
                <a:spcPct val="0"/>
              </a:spcBef>
              <a:spcAft>
                <a:spcPct val="15000"/>
              </a:spcAft>
              <a:buChar char="••"/>
            </a:pPr>
            <a:r>
              <a:rPr lang="en-GB" sz="2100" kern="1200" dirty="0"/>
              <a:t>Parkinson’s disease </a:t>
            </a:r>
          </a:p>
          <a:p>
            <a:pPr marL="114300" lvl="1" indent="-114300" algn="l" defTabSz="666750" rtl="0">
              <a:lnSpc>
                <a:spcPct val="90000"/>
              </a:lnSpc>
              <a:spcBef>
                <a:spcPct val="0"/>
              </a:spcBef>
              <a:spcAft>
                <a:spcPct val="15000"/>
              </a:spcAft>
              <a:buChar char="••"/>
            </a:pPr>
            <a:r>
              <a:rPr lang="en-GB" sz="2100" kern="1200" dirty="0"/>
              <a:t>Myopathies</a:t>
            </a:r>
          </a:p>
          <a:p>
            <a:pPr marL="114300" lvl="1" indent="-114300" algn="l" defTabSz="666750" rtl="0">
              <a:lnSpc>
                <a:spcPct val="90000"/>
              </a:lnSpc>
              <a:spcBef>
                <a:spcPct val="0"/>
              </a:spcBef>
              <a:spcAft>
                <a:spcPct val="15000"/>
              </a:spcAft>
              <a:buChar char="••"/>
            </a:pPr>
            <a:r>
              <a:rPr lang="en-GB" sz="2100" kern="1200" dirty="0"/>
              <a:t>Polymyositis/dermatomyositis</a:t>
            </a:r>
          </a:p>
          <a:p>
            <a:pPr marL="114300" lvl="1" indent="-114300" algn="l" defTabSz="666750" rtl="0">
              <a:lnSpc>
                <a:spcPct val="90000"/>
              </a:lnSpc>
              <a:spcBef>
                <a:spcPct val="0"/>
              </a:spcBef>
              <a:spcAft>
                <a:spcPct val="15000"/>
              </a:spcAft>
              <a:buChar char="••"/>
            </a:pPr>
            <a:r>
              <a:rPr lang="en-GB" sz="2100" kern="1200" dirty="0"/>
              <a:t>Myasthenia gravis</a:t>
            </a:r>
          </a:p>
        </p:txBody>
      </p:sp>
      <p:sp>
        <p:nvSpPr>
          <p:cNvPr id="19" name="Freeform 18"/>
          <p:cNvSpPr/>
          <p:nvPr/>
        </p:nvSpPr>
        <p:spPr>
          <a:xfrm>
            <a:off x="2895600" y="2057400"/>
            <a:ext cx="6019800" cy="3048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GB" sz="2400" b="1" kern="1200" dirty="0">
                <a:solidFill>
                  <a:schemeClr val="tx1"/>
                </a:solidFill>
              </a:rPr>
              <a:t>(2) Structural causes</a:t>
            </a:r>
          </a:p>
        </p:txBody>
      </p:sp>
      <p:sp>
        <p:nvSpPr>
          <p:cNvPr id="20" name="Freeform 19"/>
          <p:cNvSpPr/>
          <p:nvPr/>
        </p:nvSpPr>
        <p:spPr>
          <a:xfrm>
            <a:off x="2819400" y="2971800"/>
            <a:ext cx="1600200" cy="3810000"/>
          </a:xfrm>
          <a:custGeom>
            <a:avLst/>
            <a:gdLst>
              <a:gd name="connsiteX0" fmla="*/ 0 w 2848570"/>
              <a:gd name="connsiteY0" fmla="*/ 0 h 4117676"/>
              <a:gd name="connsiteX1" fmla="*/ 2848570 w 2848570"/>
              <a:gd name="connsiteY1" fmla="*/ 0 h 4117676"/>
              <a:gd name="connsiteX2" fmla="*/ 2848570 w 2848570"/>
              <a:gd name="connsiteY2" fmla="*/ 4117676 h 4117676"/>
              <a:gd name="connsiteX3" fmla="*/ 0 w 2848570"/>
              <a:gd name="connsiteY3" fmla="*/ 4117676 h 4117676"/>
              <a:gd name="connsiteX4" fmla="*/ 0 w 2848570"/>
              <a:gd name="connsiteY4" fmla="*/ 0 h 411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117676">
                <a:moveTo>
                  <a:pt x="0" y="0"/>
                </a:moveTo>
                <a:lnTo>
                  <a:pt x="2848570" y="0"/>
                </a:lnTo>
                <a:lnTo>
                  <a:pt x="2848570" y="4117676"/>
                </a:lnTo>
                <a:lnTo>
                  <a:pt x="0" y="4117676"/>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defTabSz="666750">
              <a:lnSpc>
                <a:spcPct val="90000"/>
              </a:lnSpc>
              <a:spcBef>
                <a:spcPct val="0"/>
              </a:spcBef>
              <a:spcAft>
                <a:spcPct val="15000"/>
              </a:spcAft>
              <a:buFontTx/>
              <a:buChar char="••"/>
            </a:pPr>
            <a:r>
              <a:rPr lang="en-GB" sz="2200" dirty="0">
                <a:solidFill>
                  <a:schemeClr val="tx1"/>
                </a:solidFill>
              </a:rPr>
              <a:t>Pharyngeal webs (Plummer-Vinson syndrome)</a:t>
            </a:r>
          </a:p>
          <a:p>
            <a:pPr marL="114300" lvl="1" indent="-114300" defTabSz="666750">
              <a:lnSpc>
                <a:spcPct val="90000"/>
              </a:lnSpc>
              <a:spcBef>
                <a:spcPct val="0"/>
              </a:spcBef>
              <a:spcAft>
                <a:spcPct val="15000"/>
              </a:spcAft>
              <a:buFontTx/>
              <a:buChar char="••"/>
            </a:pPr>
            <a:r>
              <a:rPr lang="en-GB" sz="2200" dirty="0"/>
              <a:t>Oro-pharyngeal </a:t>
            </a:r>
            <a:r>
              <a:rPr lang="en-GB" sz="2200" dirty="0" err="1"/>
              <a:t>neoplasms</a:t>
            </a:r>
            <a:r>
              <a:rPr lang="en-GB" sz="2200" dirty="0"/>
              <a:t> (rare)</a:t>
            </a:r>
            <a:endParaRPr lang="en-GB" sz="2200" dirty="0">
              <a:solidFill>
                <a:schemeClr val="tx1"/>
              </a:solidFill>
            </a:endParaRPr>
          </a:p>
        </p:txBody>
      </p:sp>
      <p:sp>
        <p:nvSpPr>
          <p:cNvPr id="21" name="Freeform 20"/>
          <p:cNvSpPr/>
          <p:nvPr/>
        </p:nvSpPr>
        <p:spPr>
          <a:xfrm>
            <a:off x="2895601" y="2514600"/>
            <a:ext cx="1447799" cy="3600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GB" sz="2400" b="1" dirty="0">
                <a:solidFill>
                  <a:schemeClr val="tx1"/>
                </a:solidFill>
              </a:rPr>
              <a:t>Lumen</a:t>
            </a:r>
            <a:endParaRPr lang="en-GB" sz="2400" b="1" kern="1200" dirty="0">
              <a:solidFill>
                <a:schemeClr val="tx1"/>
              </a:solidFill>
            </a:endParaRPr>
          </a:p>
        </p:txBody>
      </p:sp>
      <p:sp>
        <p:nvSpPr>
          <p:cNvPr id="22" name="Freeform 21"/>
          <p:cNvSpPr/>
          <p:nvPr/>
        </p:nvSpPr>
        <p:spPr>
          <a:xfrm>
            <a:off x="6934200" y="2438400"/>
            <a:ext cx="1981200" cy="5334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GB" sz="2000" b="1" dirty="0">
                <a:solidFill>
                  <a:schemeClr val="tx1"/>
                </a:solidFill>
              </a:rPr>
              <a:t>Outside Compression</a:t>
            </a:r>
            <a:endParaRPr lang="en-GB" sz="2000" b="1" kern="1200" dirty="0">
              <a:solidFill>
                <a:schemeClr val="tx1"/>
              </a:solidFill>
            </a:endParaRPr>
          </a:p>
        </p:txBody>
      </p:sp>
      <p:sp>
        <p:nvSpPr>
          <p:cNvPr id="23" name="Freeform 22"/>
          <p:cNvSpPr/>
          <p:nvPr/>
        </p:nvSpPr>
        <p:spPr>
          <a:xfrm>
            <a:off x="6858000" y="3048000"/>
            <a:ext cx="2057400" cy="3733800"/>
          </a:xfrm>
          <a:custGeom>
            <a:avLst/>
            <a:gdLst>
              <a:gd name="connsiteX0" fmla="*/ 0 w 2848570"/>
              <a:gd name="connsiteY0" fmla="*/ 0 h 4117676"/>
              <a:gd name="connsiteX1" fmla="*/ 2848570 w 2848570"/>
              <a:gd name="connsiteY1" fmla="*/ 0 h 4117676"/>
              <a:gd name="connsiteX2" fmla="*/ 2848570 w 2848570"/>
              <a:gd name="connsiteY2" fmla="*/ 4117676 h 4117676"/>
              <a:gd name="connsiteX3" fmla="*/ 0 w 2848570"/>
              <a:gd name="connsiteY3" fmla="*/ 4117676 h 4117676"/>
              <a:gd name="connsiteX4" fmla="*/ 0 w 2848570"/>
              <a:gd name="connsiteY4" fmla="*/ 0 h 411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117676">
                <a:moveTo>
                  <a:pt x="0" y="0"/>
                </a:moveTo>
                <a:lnTo>
                  <a:pt x="2848570" y="0"/>
                </a:lnTo>
                <a:lnTo>
                  <a:pt x="2848570" y="4117676"/>
                </a:lnTo>
                <a:lnTo>
                  <a:pt x="0" y="4117676"/>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indent="-114300" defTabSz="666750">
              <a:lnSpc>
                <a:spcPct val="90000"/>
              </a:lnSpc>
              <a:spcBef>
                <a:spcPct val="0"/>
              </a:spcBef>
              <a:buChar char="••"/>
            </a:pPr>
            <a:r>
              <a:rPr lang="en-GB" sz="2200" dirty="0">
                <a:solidFill>
                  <a:schemeClr val="tx1"/>
                </a:solidFill>
              </a:rPr>
              <a:t>Thyromegaly</a:t>
            </a:r>
          </a:p>
          <a:p>
            <a:pPr marL="114300" lvl="1" indent="-114300" defTabSz="666750">
              <a:lnSpc>
                <a:spcPct val="90000"/>
              </a:lnSpc>
              <a:spcBef>
                <a:spcPct val="0"/>
              </a:spcBef>
              <a:buFontTx/>
              <a:buChar char="••"/>
            </a:pPr>
            <a:r>
              <a:rPr lang="en-GB" sz="2200" dirty="0">
                <a:solidFill>
                  <a:schemeClr val="tx1"/>
                </a:solidFill>
              </a:rPr>
              <a:t>LN</a:t>
            </a:r>
          </a:p>
          <a:p>
            <a:pPr marL="114300" lvl="1" indent="-114300" defTabSz="666750">
              <a:lnSpc>
                <a:spcPct val="90000"/>
              </a:lnSpc>
              <a:spcBef>
                <a:spcPct val="0"/>
              </a:spcBef>
              <a:buChar char="••"/>
            </a:pPr>
            <a:r>
              <a:rPr lang="en-GB" sz="2200" dirty="0">
                <a:solidFill>
                  <a:schemeClr val="tx1"/>
                </a:solidFill>
              </a:rPr>
              <a:t>Head and neck tumors or surgery </a:t>
            </a:r>
          </a:p>
          <a:p>
            <a:pPr marL="114300" lvl="1" indent="-114300" defTabSz="666750">
              <a:lnSpc>
                <a:spcPct val="90000"/>
              </a:lnSpc>
              <a:spcBef>
                <a:spcPct val="0"/>
              </a:spcBef>
              <a:buChar char="••"/>
            </a:pPr>
            <a:r>
              <a:rPr lang="en-GB" sz="2200" dirty="0"/>
              <a:t>Retro-pharyngeal abscesses</a:t>
            </a:r>
            <a:endParaRPr lang="en-GB" sz="2200" dirty="0">
              <a:solidFill>
                <a:schemeClr val="tx1"/>
              </a:solidFill>
            </a:endParaRPr>
          </a:p>
          <a:p>
            <a:pPr marL="114300" lvl="1" indent="-114300" defTabSz="666750">
              <a:lnSpc>
                <a:spcPct val="90000"/>
              </a:lnSpc>
              <a:spcBef>
                <a:spcPct val="0"/>
              </a:spcBef>
              <a:buChar char="••"/>
            </a:pPr>
            <a:r>
              <a:rPr lang="en-GB" sz="2200" dirty="0">
                <a:solidFill>
                  <a:schemeClr val="tx1"/>
                </a:solidFill>
              </a:rPr>
              <a:t>Cervical spondylosis </a:t>
            </a:r>
          </a:p>
          <a:p>
            <a:pPr marL="114300" lvl="1" indent="-114300" defTabSz="666750">
              <a:lnSpc>
                <a:spcPct val="90000"/>
              </a:lnSpc>
              <a:spcBef>
                <a:spcPct val="0"/>
              </a:spcBef>
              <a:buChar char="••"/>
            </a:pPr>
            <a:r>
              <a:rPr lang="en-GB" sz="2200" dirty="0">
                <a:solidFill>
                  <a:schemeClr val="tx1"/>
                </a:solidFill>
              </a:rPr>
              <a:t>Vertebral osteophytes</a:t>
            </a:r>
          </a:p>
        </p:txBody>
      </p:sp>
      <p:sp>
        <p:nvSpPr>
          <p:cNvPr id="11" name="Freeform 10"/>
          <p:cNvSpPr/>
          <p:nvPr/>
        </p:nvSpPr>
        <p:spPr>
          <a:xfrm>
            <a:off x="4648200" y="2514600"/>
            <a:ext cx="2209800" cy="3600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GB" sz="2400" b="1" dirty="0">
                <a:solidFill>
                  <a:schemeClr val="tx1"/>
                </a:solidFill>
              </a:rPr>
              <a:t>Wall (Stricture)</a:t>
            </a:r>
            <a:endParaRPr lang="en-GB" sz="2400" b="1" kern="1200" dirty="0">
              <a:solidFill>
                <a:schemeClr val="tx1"/>
              </a:solidFill>
            </a:endParaRPr>
          </a:p>
        </p:txBody>
      </p:sp>
      <p:sp>
        <p:nvSpPr>
          <p:cNvPr id="12" name="Freeform 11"/>
          <p:cNvSpPr/>
          <p:nvPr/>
        </p:nvSpPr>
        <p:spPr>
          <a:xfrm>
            <a:off x="4572000" y="2971800"/>
            <a:ext cx="2209800" cy="3810000"/>
          </a:xfrm>
          <a:custGeom>
            <a:avLst/>
            <a:gdLst>
              <a:gd name="connsiteX0" fmla="*/ 0 w 2848570"/>
              <a:gd name="connsiteY0" fmla="*/ 0 h 4117676"/>
              <a:gd name="connsiteX1" fmla="*/ 2848570 w 2848570"/>
              <a:gd name="connsiteY1" fmla="*/ 0 h 4117676"/>
              <a:gd name="connsiteX2" fmla="*/ 2848570 w 2848570"/>
              <a:gd name="connsiteY2" fmla="*/ 4117676 h 4117676"/>
              <a:gd name="connsiteX3" fmla="*/ 0 w 2848570"/>
              <a:gd name="connsiteY3" fmla="*/ 4117676 h 4117676"/>
              <a:gd name="connsiteX4" fmla="*/ 0 w 2848570"/>
              <a:gd name="connsiteY4" fmla="*/ 0 h 411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117676">
                <a:moveTo>
                  <a:pt x="0" y="0"/>
                </a:moveTo>
                <a:lnTo>
                  <a:pt x="2848570" y="0"/>
                </a:lnTo>
                <a:lnTo>
                  <a:pt x="2848570" y="4117676"/>
                </a:lnTo>
                <a:lnTo>
                  <a:pt x="0" y="4117676"/>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marL="114300" lvl="1" defTabSz="666750">
              <a:lnSpc>
                <a:spcPct val="90000"/>
              </a:lnSpc>
              <a:spcBef>
                <a:spcPct val="0"/>
              </a:spcBef>
              <a:spcAft>
                <a:spcPct val="15000"/>
              </a:spcAft>
              <a:buChar char="••"/>
            </a:pPr>
            <a:r>
              <a:rPr lang="en-GB" sz="2200" dirty="0">
                <a:solidFill>
                  <a:schemeClr val="tx1"/>
                </a:solidFill>
              </a:rPr>
              <a:t>Zenker diverticulum </a:t>
            </a:r>
          </a:p>
          <a:p>
            <a:pPr marL="114300" lvl="1" defTabSz="666750">
              <a:lnSpc>
                <a:spcPct val="90000"/>
              </a:lnSpc>
              <a:spcBef>
                <a:spcPct val="0"/>
              </a:spcBef>
              <a:spcAft>
                <a:spcPct val="15000"/>
              </a:spcAft>
              <a:buChar char="••"/>
            </a:pPr>
            <a:r>
              <a:rPr lang="en-GB" sz="2200" dirty="0">
                <a:solidFill>
                  <a:schemeClr val="tx1"/>
                </a:solidFill>
              </a:rPr>
              <a:t>Iatrogenic</a:t>
            </a:r>
          </a:p>
          <a:p>
            <a:pPr marL="114300" lvl="1" defTabSz="666750">
              <a:lnSpc>
                <a:spcPct val="90000"/>
              </a:lnSpc>
              <a:spcBef>
                <a:spcPct val="0"/>
              </a:spcBef>
              <a:spcAft>
                <a:spcPct val="15000"/>
              </a:spcAft>
              <a:buFontTx/>
              <a:buChar char="-"/>
            </a:pPr>
            <a:r>
              <a:rPr lang="en-GB" sz="2200" dirty="0">
                <a:solidFill>
                  <a:schemeClr val="tx1"/>
                </a:solidFill>
              </a:rPr>
              <a:t>Radiation therapy</a:t>
            </a:r>
          </a:p>
          <a:p>
            <a:pPr marL="114300" lvl="1" defTabSz="666750">
              <a:lnSpc>
                <a:spcPct val="90000"/>
              </a:lnSpc>
              <a:spcBef>
                <a:spcPct val="0"/>
              </a:spcBef>
              <a:spcAft>
                <a:spcPct val="15000"/>
              </a:spcAft>
              <a:buFontTx/>
              <a:buChar char="-"/>
            </a:pPr>
            <a:r>
              <a:rPr lang="en-GB" sz="2200" dirty="0">
                <a:solidFill>
                  <a:schemeClr val="tx1"/>
                </a:solidFill>
              </a:rPr>
              <a:t>Corrosive pill injury</a:t>
            </a:r>
          </a:p>
          <a:p>
            <a:pPr marL="114300" lvl="1" defTabSz="666750">
              <a:lnSpc>
                <a:spcPct val="90000"/>
              </a:lnSpc>
              <a:spcBef>
                <a:spcPct val="0"/>
              </a:spcBef>
              <a:spcAft>
                <a:spcPct val="15000"/>
              </a:spcAft>
            </a:pPr>
            <a:r>
              <a:rPr lang="en-GB" sz="2200" dirty="0">
                <a:solidFill>
                  <a:schemeClr val="tx1"/>
                </a:solidFill>
              </a:rPr>
              <a:t>- Anticholinergic medications (dries mucous membranes)</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P spid="19" grpId="0" animBg="1"/>
      <p:bldP spid="20" grpId="0" animBg="1"/>
      <p:bldP spid="21" grpId="0" animBg="1"/>
      <p:bldP spid="22" grpId="0" animBg="1"/>
      <p:bldP spid="23" grpId="0" animBg="1"/>
      <p:bldP spid="11" grpId="0" animBg="1"/>
      <p:bldP spid="1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lvl="0"/>
            <a:r>
              <a:rPr lang="en-GB" dirty="0"/>
              <a:t/>
            </a:r>
            <a:br>
              <a:rPr lang="en-GB" dirty="0"/>
            </a:br>
            <a:r>
              <a:rPr lang="en-GB" dirty="0"/>
              <a:t/>
            </a:r>
            <a:br>
              <a:rPr lang="en-GB" dirty="0"/>
            </a:br>
            <a:r>
              <a:rPr lang="en-GB" dirty="0"/>
              <a:t>[B] Esophageal Dysphagia</a:t>
            </a:r>
            <a:br>
              <a:rPr lang="en-GB" dirty="0"/>
            </a:br>
            <a:r>
              <a:rPr lang="en-GB" dirty="0"/>
              <a:t/>
            </a:r>
            <a:br>
              <a:rPr lang="en-GB" dirty="0"/>
            </a:br>
            <a:endParaRPr lang="en-GB" dirty="0"/>
          </a:p>
        </p:txBody>
      </p:sp>
      <p:sp>
        <p:nvSpPr>
          <p:cNvPr id="13" name="Rounded Rectangle 12"/>
          <p:cNvSpPr/>
          <p:nvPr/>
        </p:nvSpPr>
        <p:spPr>
          <a:xfrm>
            <a:off x="228600" y="1371600"/>
            <a:ext cx="8686800" cy="5334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2400" b="1" dirty="0"/>
              <a:t>Sensation of food being stuck in the neck or chest</a:t>
            </a:r>
            <a:endParaRPr lang="en-GB" sz="2000" b="1" dirty="0"/>
          </a:p>
        </p:txBody>
      </p:sp>
      <p:sp>
        <p:nvSpPr>
          <p:cNvPr id="17" name="Freeform 16"/>
          <p:cNvSpPr/>
          <p:nvPr/>
        </p:nvSpPr>
        <p:spPr>
          <a:xfrm>
            <a:off x="76200" y="2057400"/>
            <a:ext cx="2484000" cy="6096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GB" sz="2300" b="1" kern="1200" dirty="0">
                <a:solidFill>
                  <a:schemeClr val="tx1"/>
                </a:solidFill>
              </a:rPr>
              <a:t>(1) Neuromuscular causes</a:t>
            </a:r>
          </a:p>
        </p:txBody>
      </p:sp>
      <p:sp>
        <p:nvSpPr>
          <p:cNvPr id="18" name="Freeform 17"/>
          <p:cNvSpPr/>
          <p:nvPr/>
        </p:nvSpPr>
        <p:spPr>
          <a:xfrm>
            <a:off x="152400" y="2895600"/>
            <a:ext cx="2286000" cy="3886200"/>
          </a:xfrm>
          <a:custGeom>
            <a:avLst/>
            <a:gdLst>
              <a:gd name="connsiteX0" fmla="*/ 0 w 2848570"/>
              <a:gd name="connsiteY0" fmla="*/ 0 h 4023925"/>
              <a:gd name="connsiteX1" fmla="*/ 2848570 w 2848570"/>
              <a:gd name="connsiteY1" fmla="*/ 0 h 4023925"/>
              <a:gd name="connsiteX2" fmla="*/ 2848570 w 2848570"/>
              <a:gd name="connsiteY2" fmla="*/ 4023925 h 4023925"/>
              <a:gd name="connsiteX3" fmla="*/ 0 w 2848570"/>
              <a:gd name="connsiteY3" fmla="*/ 4023925 h 4023925"/>
              <a:gd name="connsiteX4" fmla="*/ 0 w 2848570"/>
              <a:gd name="connsiteY4" fmla="*/ 0 h 4023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023925">
                <a:moveTo>
                  <a:pt x="0" y="0"/>
                </a:moveTo>
                <a:lnTo>
                  <a:pt x="2848570" y="0"/>
                </a:lnTo>
                <a:lnTo>
                  <a:pt x="2848570" y="4023925"/>
                </a:lnTo>
                <a:lnTo>
                  <a:pt x="0" y="4023925"/>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indent="-72000">
              <a:buFont typeface="Arial" pitchFamily="34" charset="0"/>
              <a:buChar char="•"/>
            </a:pPr>
            <a:r>
              <a:rPr lang="en-GB" sz="2200" b="1" dirty="0">
                <a:solidFill>
                  <a:srgbClr val="FF0000"/>
                </a:solidFill>
              </a:rPr>
              <a:t>Achalasia</a:t>
            </a:r>
          </a:p>
          <a:p>
            <a:pPr indent="-72000">
              <a:buFont typeface="Arial" pitchFamily="34" charset="0"/>
              <a:buChar char="•"/>
            </a:pPr>
            <a:r>
              <a:rPr lang="en-GB" sz="2200" b="1" dirty="0">
                <a:solidFill>
                  <a:srgbClr val="FF0000"/>
                </a:solidFill>
              </a:rPr>
              <a:t>Diffuse esophageal spasm</a:t>
            </a:r>
          </a:p>
          <a:p>
            <a:pPr indent="-72000">
              <a:buFont typeface="Arial" pitchFamily="34" charset="0"/>
              <a:buChar char="•"/>
            </a:pPr>
            <a:r>
              <a:rPr lang="en-GB" sz="2200" dirty="0">
                <a:solidFill>
                  <a:schemeClr val="tx1"/>
                </a:solidFill>
              </a:rPr>
              <a:t>Nutcracker esophagus</a:t>
            </a:r>
          </a:p>
          <a:p>
            <a:pPr indent="-72000">
              <a:buFont typeface="Arial" pitchFamily="34" charset="0"/>
              <a:buChar char="•"/>
            </a:pPr>
            <a:r>
              <a:rPr lang="sv-SE" sz="2200" b="1" dirty="0">
                <a:solidFill>
                  <a:srgbClr val="FF0000"/>
                </a:solidFill>
              </a:rPr>
              <a:t>Scleroderma</a:t>
            </a:r>
          </a:p>
          <a:p>
            <a:pPr indent="-72000">
              <a:buFont typeface="Arial" pitchFamily="34" charset="0"/>
              <a:buChar char="•"/>
            </a:pPr>
            <a:r>
              <a:rPr lang="sv-SE" sz="2200" dirty="0">
                <a:solidFill>
                  <a:schemeClr val="tx1"/>
                </a:solidFill>
              </a:rPr>
              <a:t>Sjögren syndrome</a:t>
            </a:r>
          </a:p>
          <a:p>
            <a:pPr indent="-72000">
              <a:buFont typeface="Arial" pitchFamily="34" charset="0"/>
              <a:buChar char="•"/>
            </a:pPr>
            <a:r>
              <a:rPr lang="sv-SE" sz="2200" dirty="0">
                <a:solidFill>
                  <a:schemeClr val="tx1"/>
                </a:solidFill>
              </a:rPr>
              <a:t>Chagas disease</a:t>
            </a:r>
            <a:endParaRPr lang="en-GB" sz="2200" dirty="0">
              <a:solidFill>
                <a:schemeClr val="tx1"/>
              </a:solidFill>
            </a:endParaRPr>
          </a:p>
        </p:txBody>
      </p:sp>
      <p:sp>
        <p:nvSpPr>
          <p:cNvPr id="19" name="Freeform 18"/>
          <p:cNvSpPr/>
          <p:nvPr/>
        </p:nvSpPr>
        <p:spPr>
          <a:xfrm>
            <a:off x="2895600" y="2057400"/>
            <a:ext cx="6019800" cy="3048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GB" sz="2400" b="1" kern="1200" dirty="0">
                <a:solidFill>
                  <a:schemeClr val="tx1"/>
                </a:solidFill>
              </a:rPr>
              <a:t>(2) Structural causes</a:t>
            </a:r>
          </a:p>
        </p:txBody>
      </p:sp>
      <p:sp>
        <p:nvSpPr>
          <p:cNvPr id="20" name="Freeform 19"/>
          <p:cNvSpPr/>
          <p:nvPr/>
        </p:nvSpPr>
        <p:spPr>
          <a:xfrm>
            <a:off x="2590800" y="2971800"/>
            <a:ext cx="1371600" cy="3810000"/>
          </a:xfrm>
          <a:custGeom>
            <a:avLst/>
            <a:gdLst>
              <a:gd name="connsiteX0" fmla="*/ 0 w 2848570"/>
              <a:gd name="connsiteY0" fmla="*/ 0 h 4117676"/>
              <a:gd name="connsiteX1" fmla="*/ 2848570 w 2848570"/>
              <a:gd name="connsiteY1" fmla="*/ 0 h 4117676"/>
              <a:gd name="connsiteX2" fmla="*/ 2848570 w 2848570"/>
              <a:gd name="connsiteY2" fmla="*/ 4117676 h 4117676"/>
              <a:gd name="connsiteX3" fmla="*/ 0 w 2848570"/>
              <a:gd name="connsiteY3" fmla="*/ 4117676 h 4117676"/>
              <a:gd name="connsiteX4" fmla="*/ 0 w 2848570"/>
              <a:gd name="connsiteY4" fmla="*/ 0 h 411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117676">
                <a:moveTo>
                  <a:pt x="0" y="0"/>
                </a:moveTo>
                <a:lnTo>
                  <a:pt x="2848570" y="0"/>
                </a:lnTo>
                <a:lnTo>
                  <a:pt x="2848570" y="4117676"/>
                </a:lnTo>
                <a:lnTo>
                  <a:pt x="0" y="4117676"/>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indent="-72000">
              <a:buFont typeface="Arial" pitchFamily="34" charset="0"/>
              <a:buChar char="•"/>
            </a:pPr>
            <a:r>
              <a:rPr lang="en-GB" sz="2200" dirty="0">
                <a:solidFill>
                  <a:schemeClr val="tx1"/>
                </a:solidFill>
              </a:rPr>
              <a:t>Foreign bodies</a:t>
            </a:r>
          </a:p>
          <a:p>
            <a:pPr indent="-72000">
              <a:buFont typeface="Arial" pitchFamily="34" charset="0"/>
              <a:buChar char="•"/>
            </a:pPr>
            <a:r>
              <a:rPr lang="en-GB" sz="2200" dirty="0">
                <a:solidFill>
                  <a:schemeClr val="tx1"/>
                </a:solidFill>
              </a:rPr>
              <a:t>Food impaction</a:t>
            </a:r>
          </a:p>
          <a:p>
            <a:pPr indent="-72000">
              <a:buFont typeface="Arial" pitchFamily="34" charset="0"/>
              <a:buChar char="•"/>
            </a:pPr>
            <a:r>
              <a:rPr lang="en-GB" sz="2200" dirty="0">
                <a:solidFill>
                  <a:schemeClr val="tx1"/>
                </a:solidFill>
              </a:rPr>
              <a:t>Rings - webs</a:t>
            </a:r>
          </a:p>
          <a:p>
            <a:pPr indent="-72000">
              <a:buFont typeface="Arial" pitchFamily="34" charset="0"/>
              <a:buChar char="•"/>
            </a:pPr>
            <a:r>
              <a:rPr lang="en-GB" sz="2200" dirty="0">
                <a:solidFill>
                  <a:schemeClr val="tx1"/>
                </a:solidFill>
              </a:rPr>
              <a:t>Tumor</a:t>
            </a:r>
          </a:p>
        </p:txBody>
      </p:sp>
      <p:sp>
        <p:nvSpPr>
          <p:cNvPr id="21" name="Freeform 20"/>
          <p:cNvSpPr/>
          <p:nvPr/>
        </p:nvSpPr>
        <p:spPr>
          <a:xfrm>
            <a:off x="2662200" y="2514600"/>
            <a:ext cx="1224000" cy="3810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GB" sz="2400" b="1" dirty="0">
                <a:solidFill>
                  <a:schemeClr val="tx1"/>
                </a:solidFill>
              </a:rPr>
              <a:t>Lumen</a:t>
            </a:r>
            <a:endParaRPr lang="en-GB" sz="2400" b="1" kern="1200" dirty="0">
              <a:solidFill>
                <a:schemeClr val="tx1"/>
              </a:solidFill>
            </a:endParaRPr>
          </a:p>
        </p:txBody>
      </p:sp>
      <p:sp>
        <p:nvSpPr>
          <p:cNvPr id="22" name="Freeform 21"/>
          <p:cNvSpPr/>
          <p:nvPr/>
        </p:nvSpPr>
        <p:spPr>
          <a:xfrm>
            <a:off x="6979800" y="2438400"/>
            <a:ext cx="2088000" cy="5334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85000"/>
              </a:lnSpc>
              <a:spcBef>
                <a:spcPct val="0"/>
              </a:spcBef>
            </a:pPr>
            <a:r>
              <a:rPr lang="en-GB" sz="2200" b="1" dirty="0">
                <a:solidFill>
                  <a:schemeClr val="tx1"/>
                </a:solidFill>
              </a:rPr>
              <a:t>Outside Compression</a:t>
            </a:r>
            <a:endParaRPr lang="en-GB" sz="2200" b="1" kern="1200" dirty="0">
              <a:solidFill>
                <a:schemeClr val="tx1"/>
              </a:solidFill>
            </a:endParaRPr>
          </a:p>
        </p:txBody>
      </p:sp>
      <p:sp>
        <p:nvSpPr>
          <p:cNvPr id="23" name="Freeform 22"/>
          <p:cNvSpPr/>
          <p:nvPr/>
        </p:nvSpPr>
        <p:spPr>
          <a:xfrm>
            <a:off x="7010400" y="3048000"/>
            <a:ext cx="2052000" cy="3733800"/>
          </a:xfrm>
          <a:custGeom>
            <a:avLst/>
            <a:gdLst>
              <a:gd name="connsiteX0" fmla="*/ 0 w 2848570"/>
              <a:gd name="connsiteY0" fmla="*/ 0 h 4117676"/>
              <a:gd name="connsiteX1" fmla="*/ 2848570 w 2848570"/>
              <a:gd name="connsiteY1" fmla="*/ 0 h 4117676"/>
              <a:gd name="connsiteX2" fmla="*/ 2848570 w 2848570"/>
              <a:gd name="connsiteY2" fmla="*/ 4117676 h 4117676"/>
              <a:gd name="connsiteX3" fmla="*/ 0 w 2848570"/>
              <a:gd name="connsiteY3" fmla="*/ 4117676 h 4117676"/>
              <a:gd name="connsiteX4" fmla="*/ 0 w 2848570"/>
              <a:gd name="connsiteY4" fmla="*/ 0 h 411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117676">
                <a:moveTo>
                  <a:pt x="0" y="0"/>
                </a:moveTo>
                <a:lnTo>
                  <a:pt x="2848570" y="0"/>
                </a:lnTo>
                <a:lnTo>
                  <a:pt x="2848570" y="4117676"/>
                </a:lnTo>
                <a:lnTo>
                  <a:pt x="0" y="4117676"/>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lvl="0" indent="-108000">
              <a:buFont typeface="Arial" pitchFamily="34" charset="0"/>
              <a:buChar char="•"/>
              <a:defRPr/>
            </a:pPr>
            <a:r>
              <a:rPr lang="en-GB" sz="2200" dirty="0"/>
              <a:t>Dysphagia lusoria </a:t>
            </a:r>
          </a:p>
          <a:p>
            <a:pPr lvl="0" indent="-108000">
              <a:buFont typeface="Arial" pitchFamily="34" charset="0"/>
              <a:buChar char="•"/>
              <a:defRPr/>
            </a:pPr>
            <a:r>
              <a:rPr lang="en-GB" sz="2200" dirty="0">
                <a:solidFill>
                  <a:schemeClr val="tx1"/>
                </a:solidFill>
              </a:rPr>
              <a:t>Left atrial enlargement</a:t>
            </a:r>
          </a:p>
          <a:p>
            <a:pPr lvl="0" indent="-108000">
              <a:buFont typeface="Arial" pitchFamily="34" charset="0"/>
              <a:buChar char="•"/>
              <a:defRPr/>
            </a:pPr>
            <a:r>
              <a:rPr lang="en-GB" sz="2200" dirty="0">
                <a:solidFill>
                  <a:schemeClr val="tx1"/>
                </a:solidFill>
              </a:rPr>
              <a:t>Mediastinal LN</a:t>
            </a:r>
          </a:p>
          <a:p>
            <a:pPr lvl="0" indent="-108000">
              <a:buFont typeface="Arial" pitchFamily="34" charset="0"/>
              <a:buChar char="•"/>
              <a:defRPr/>
            </a:pPr>
            <a:r>
              <a:rPr lang="en-GB" sz="2200" dirty="0">
                <a:solidFill>
                  <a:schemeClr val="tx1"/>
                </a:solidFill>
              </a:rPr>
              <a:t>Substernal thyroid</a:t>
            </a:r>
          </a:p>
          <a:p>
            <a:pPr lvl="0" indent="-108000">
              <a:buFont typeface="Arial" pitchFamily="34" charset="0"/>
              <a:buChar char="•"/>
              <a:defRPr/>
            </a:pPr>
            <a:r>
              <a:rPr lang="en-GB" sz="2200" dirty="0"/>
              <a:t>Postsurgical</a:t>
            </a:r>
            <a:r>
              <a:rPr lang="en-GB" sz="2200" dirty="0">
                <a:solidFill>
                  <a:schemeClr val="tx1"/>
                </a:solidFill>
              </a:rPr>
              <a:t> </a:t>
            </a:r>
            <a:r>
              <a:rPr lang="en-GB" sz="2200" dirty="0"/>
              <a:t>fundoplication, antireflux devices</a:t>
            </a:r>
          </a:p>
        </p:txBody>
      </p:sp>
      <p:sp>
        <p:nvSpPr>
          <p:cNvPr id="11" name="Freeform 10"/>
          <p:cNvSpPr/>
          <p:nvPr/>
        </p:nvSpPr>
        <p:spPr>
          <a:xfrm>
            <a:off x="4038600" y="2514600"/>
            <a:ext cx="2819400" cy="360000"/>
          </a:xfrm>
          <a:custGeom>
            <a:avLst/>
            <a:gdLst>
              <a:gd name="connsiteX0" fmla="*/ 0 w 2848570"/>
              <a:gd name="connsiteY0" fmla="*/ 0 h 432000"/>
              <a:gd name="connsiteX1" fmla="*/ 2848570 w 2848570"/>
              <a:gd name="connsiteY1" fmla="*/ 0 h 432000"/>
              <a:gd name="connsiteX2" fmla="*/ 2848570 w 2848570"/>
              <a:gd name="connsiteY2" fmla="*/ 432000 h 432000"/>
              <a:gd name="connsiteX3" fmla="*/ 0 w 2848570"/>
              <a:gd name="connsiteY3" fmla="*/ 432000 h 432000"/>
              <a:gd name="connsiteX4" fmla="*/ 0 w 2848570"/>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32000">
                <a:moveTo>
                  <a:pt x="0" y="0"/>
                </a:moveTo>
                <a:lnTo>
                  <a:pt x="2848570" y="0"/>
                </a:lnTo>
                <a:lnTo>
                  <a:pt x="2848570" y="432000"/>
                </a:lnTo>
                <a:lnTo>
                  <a:pt x="0" y="432000"/>
                </a:lnTo>
                <a:lnTo>
                  <a:pt x="0" y="0"/>
                </a:lnTo>
                <a:close/>
              </a:path>
            </a:pathLst>
          </a:custGeom>
        </p:spPr>
        <p:style>
          <a:lnRef idx="0">
            <a:schemeClr val="accent5"/>
          </a:lnRef>
          <a:fillRef idx="3">
            <a:schemeClr val="accent5"/>
          </a:fillRef>
          <a:effectRef idx="3">
            <a:schemeClr val="accent5"/>
          </a:effectRef>
          <a:fontRef idx="minor">
            <a:schemeClr val="lt1"/>
          </a:fontRef>
        </p:style>
        <p:txBody>
          <a:bodyPr spcFirstLastPara="0" vert="horz" wrap="square" lIns="106680" tIns="60960" rIns="106680" bIns="60960" numCol="1" spcCol="1270" anchor="ctr" anchorCtr="0">
            <a:noAutofit/>
          </a:bodyPr>
          <a:lstStyle/>
          <a:p>
            <a:pPr lvl="0" algn="ctr" defTabSz="666750">
              <a:lnSpc>
                <a:spcPct val="90000"/>
              </a:lnSpc>
              <a:spcBef>
                <a:spcPct val="0"/>
              </a:spcBef>
              <a:spcAft>
                <a:spcPct val="35000"/>
              </a:spcAft>
            </a:pPr>
            <a:r>
              <a:rPr lang="en-GB" sz="2400" b="1" dirty="0">
                <a:solidFill>
                  <a:schemeClr val="tx1"/>
                </a:solidFill>
              </a:rPr>
              <a:t>Wall (Stricture)</a:t>
            </a:r>
            <a:endParaRPr lang="en-GB" sz="2400" b="1" kern="1200" dirty="0">
              <a:solidFill>
                <a:schemeClr val="tx1"/>
              </a:solidFill>
            </a:endParaRPr>
          </a:p>
        </p:txBody>
      </p:sp>
      <p:sp>
        <p:nvSpPr>
          <p:cNvPr id="12" name="Freeform 11"/>
          <p:cNvSpPr/>
          <p:nvPr/>
        </p:nvSpPr>
        <p:spPr>
          <a:xfrm>
            <a:off x="4038600" y="2971800"/>
            <a:ext cx="2895600" cy="3810000"/>
          </a:xfrm>
          <a:custGeom>
            <a:avLst/>
            <a:gdLst>
              <a:gd name="connsiteX0" fmla="*/ 0 w 2848570"/>
              <a:gd name="connsiteY0" fmla="*/ 0 h 4117676"/>
              <a:gd name="connsiteX1" fmla="*/ 2848570 w 2848570"/>
              <a:gd name="connsiteY1" fmla="*/ 0 h 4117676"/>
              <a:gd name="connsiteX2" fmla="*/ 2848570 w 2848570"/>
              <a:gd name="connsiteY2" fmla="*/ 4117676 h 4117676"/>
              <a:gd name="connsiteX3" fmla="*/ 0 w 2848570"/>
              <a:gd name="connsiteY3" fmla="*/ 4117676 h 4117676"/>
              <a:gd name="connsiteX4" fmla="*/ 0 w 2848570"/>
              <a:gd name="connsiteY4" fmla="*/ 0 h 4117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8570" h="4117676">
                <a:moveTo>
                  <a:pt x="0" y="0"/>
                </a:moveTo>
                <a:lnTo>
                  <a:pt x="2848570" y="0"/>
                </a:lnTo>
                <a:lnTo>
                  <a:pt x="2848570" y="4117676"/>
                </a:lnTo>
                <a:lnTo>
                  <a:pt x="0" y="4117676"/>
                </a:lnTo>
                <a:lnTo>
                  <a:pt x="0" y="0"/>
                </a:lnTo>
                <a:close/>
              </a:path>
            </a:pathLst>
          </a:custGeom>
          <a:scene3d>
            <a:camera prst="orthographicFront">
              <a:rot lat="0" lon="0" rev="0"/>
            </a:camera>
            <a:lightRig rig="contrasting" dir="t">
              <a:rot lat="0" lon="0" rev="1200000"/>
            </a:lightRig>
          </a:scene3d>
          <a:sp3d contourW="19050" prstMaterial="metal">
            <a:bevelT w="88900" h="203200"/>
            <a:bevelB w="165100" h="254000"/>
          </a:sp3d>
        </p:spPr>
        <p:style>
          <a:lnRef idx="0">
            <a:schemeClr val="accent3">
              <a:alpha val="90000"/>
              <a:tint val="40000"/>
              <a:hueOff val="0"/>
              <a:satOff val="0"/>
              <a:lumOff val="0"/>
              <a:alphaOff val="0"/>
            </a:schemeClr>
          </a:lnRef>
          <a:fillRef idx="1">
            <a:schemeClr val="accent3">
              <a:alpha val="90000"/>
              <a:tint val="40000"/>
              <a:hueOff val="0"/>
              <a:satOff val="0"/>
              <a:lumOff val="0"/>
              <a:alphaOff val="0"/>
            </a:schemeClr>
          </a:fillRef>
          <a:effectRef idx="0">
            <a:schemeClr val="accent3">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0010" tIns="80010" rIns="106680" bIns="120015" numCol="1" spcCol="1270" anchor="t" anchorCtr="0">
            <a:noAutofit/>
          </a:bodyPr>
          <a:lstStyle/>
          <a:p>
            <a:pPr>
              <a:lnSpc>
                <a:spcPct val="85000"/>
              </a:lnSpc>
              <a:buFont typeface="Arial" pitchFamily="34" charset="0"/>
              <a:buChar char="•"/>
            </a:pPr>
            <a:r>
              <a:rPr lang="en-GB" sz="2200" b="1" dirty="0">
                <a:solidFill>
                  <a:schemeClr val="tx1"/>
                </a:solidFill>
              </a:rPr>
              <a:t>Peptic stricture </a:t>
            </a:r>
            <a:r>
              <a:rPr lang="en-GB" sz="2200" dirty="0">
                <a:solidFill>
                  <a:schemeClr val="tx1"/>
                </a:solidFill>
              </a:rPr>
              <a:t>(2ry to GERD)</a:t>
            </a:r>
          </a:p>
          <a:p>
            <a:pPr indent="-72000">
              <a:lnSpc>
                <a:spcPct val="85000"/>
              </a:lnSpc>
              <a:buFont typeface="Arial" pitchFamily="34" charset="0"/>
              <a:buChar char="•"/>
            </a:pPr>
            <a:r>
              <a:rPr lang="en-GB" sz="2200" dirty="0">
                <a:solidFill>
                  <a:schemeClr val="tx1"/>
                </a:solidFill>
              </a:rPr>
              <a:t> </a:t>
            </a:r>
            <a:r>
              <a:rPr lang="en-GB" sz="2200" b="1" dirty="0">
                <a:solidFill>
                  <a:schemeClr val="tx1"/>
                </a:solidFill>
              </a:rPr>
              <a:t>Esophageal carcinoma</a:t>
            </a:r>
          </a:p>
          <a:p>
            <a:pPr indent="-72000">
              <a:lnSpc>
                <a:spcPct val="85000"/>
              </a:lnSpc>
              <a:buFont typeface="Arial" pitchFamily="34" charset="0"/>
              <a:buChar char="•"/>
            </a:pPr>
            <a:r>
              <a:rPr lang="en-GB" sz="2200" b="1" dirty="0">
                <a:solidFill>
                  <a:schemeClr val="tx1"/>
                </a:solidFill>
              </a:rPr>
              <a:t>Infectious esophagitis </a:t>
            </a:r>
            <a:r>
              <a:rPr lang="en-GB" sz="2200" dirty="0">
                <a:solidFill>
                  <a:schemeClr val="tx1"/>
                </a:solidFill>
              </a:rPr>
              <a:t>(HSV-Candida-CMV)</a:t>
            </a:r>
          </a:p>
          <a:p>
            <a:pPr indent="-72000">
              <a:lnSpc>
                <a:spcPct val="85000"/>
              </a:lnSpc>
              <a:buFont typeface="Arial" pitchFamily="34" charset="0"/>
              <a:buChar char="•"/>
            </a:pPr>
            <a:r>
              <a:rPr lang="en-GB" sz="2200" dirty="0">
                <a:solidFill>
                  <a:schemeClr val="tx1"/>
                </a:solidFill>
              </a:rPr>
              <a:t>Eosinophilic esophagitis </a:t>
            </a:r>
          </a:p>
          <a:p>
            <a:pPr indent="-72000">
              <a:lnSpc>
                <a:spcPct val="85000"/>
              </a:lnSpc>
              <a:buFont typeface="Arial" pitchFamily="34" charset="0"/>
              <a:buChar char="•"/>
            </a:pPr>
            <a:r>
              <a:rPr lang="en-GB" sz="2200" dirty="0">
                <a:solidFill>
                  <a:schemeClr val="tx1"/>
                </a:solidFill>
              </a:rPr>
              <a:t> Iatrogenic</a:t>
            </a:r>
          </a:p>
          <a:p>
            <a:pPr>
              <a:lnSpc>
                <a:spcPct val="85000"/>
              </a:lnSpc>
            </a:pPr>
            <a:r>
              <a:rPr lang="en-GB" sz="2200" dirty="0">
                <a:solidFill>
                  <a:schemeClr val="tx1"/>
                </a:solidFill>
              </a:rPr>
              <a:t>   - Chemical injury (caustic ingestion, pill</a:t>
            </a:r>
          </a:p>
          <a:p>
            <a:pPr>
              <a:lnSpc>
                <a:spcPct val="85000"/>
              </a:lnSpc>
            </a:pPr>
            <a:r>
              <a:rPr lang="en-GB" sz="2200" dirty="0">
                <a:solidFill>
                  <a:schemeClr val="tx1"/>
                </a:solidFill>
              </a:rPr>
              <a:t>esophagitis, variceal sclerotherapy )</a:t>
            </a:r>
          </a:p>
          <a:p>
            <a:pPr>
              <a:lnSpc>
                <a:spcPct val="85000"/>
              </a:lnSpc>
            </a:pPr>
            <a:r>
              <a:rPr lang="en-GB" sz="2200" dirty="0">
                <a:solidFill>
                  <a:schemeClr val="tx1"/>
                </a:solidFill>
              </a:rPr>
              <a:t>   - Radiation injury</a:t>
            </a:r>
          </a:p>
        </p:txBody>
      </p:sp>
    </p:spTree>
    <p:custDataLst>
      <p:tags r:id="rId1"/>
    </p:custData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10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1000"/>
                                        <p:tgtEl>
                                          <p:spTgt spid="2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1000"/>
                                        <p:tgtEl>
                                          <p:spTgt spid="18"/>
                                        </p:tgtEl>
                                      </p:cBhvr>
                                    </p:animEffect>
                                    <p:anim calcmode="lin" valueType="num">
                                      <p:cBhvr>
                                        <p:cTn id="30" dur="1000" fill="hold"/>
                                        <p:tgtEl>
                                          <p:spTgt spid="18"/>
                                        </p:tgtEl>
                                        <p:attrNameLst>
                                          <p:attrName>ppt_x</p:attrName>
                                        </p:attrNameLst>
                                      </p:cBhvr>
                                      <p:tavLst>
                                        <p:tav tm="0">
                                          <p:val>
                                            <p:strVal val="#ppt_x"/>
                                          </p:val>
                                        </p:tav>
                                        <p:tav tm="100000">
                                          <p:val>
                                            <p:strVal val="#ppt_x"/>
                                          </p:val>
                                        </p:tav>
                                      </p:tavLst>
                                    </p:anim>
                                    <p:anim calcmode="lin" valueType="num">
                                      <p:cBhvr>
                                        <p:cTn id="31"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1000"/>
                                        <p:tgtEl>
                                          <p:spTgt spid="20"/>
                                        </p:tgtEl>
                                      </p:cBhvr>
                                    </p:animEffect>
                                    <p:anim calcmode="lin" valueType="num">
                                      <p:cBhvr>
                                        <p:cTn id="37" dur="1000" fill="hold"/>
                                        <p:tgtEl>
                                          <p:spTgt spid="20"/>
                                        </p:tgtEl>
                                        <p:attrNameLst>
                                          <p:attrName>ppt_x</p:attrName>
                                        </p:attrNameLst>
                                      </p:cBhvr>
                                      <p:tavLst>
                                        <p:tav tm="0">
                                          <p:val>
                                            <p:strVal val="#ppt_x"/>
                                          </p:val>
                                        </p:tav>
                                        <p:tav tm="100000">
                                          <p:val>
                                            <p:strVal val="#ppt_x"/>
                                          </p:val>
                                        </p:tav>
                                      </p:tavLst>
                                    </p:anim>
                                    <p:anim calcmode="lin" valueType="num">
                                      <p:cBhvr>
                                        <p:cTn id="38"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1000"/>
                                        <p:tgtEl>
                                          <p:spTgt spid="12"/>
                                        </p:tgtEl>
                                      </p:cBhvr>
                                    </p:animEffect>
                                    <p:anim calcmode="lin" valueType="num">
                                      <p:cBhvr>
                                        <p:cTn id="44" dur="1000" fill="hold"/>
                                        <p:tgtEl>
                                          <p:spTgt spid="12"/>
                                        </p:tgtEl>
                                        <p:attrNameLst>
                                          <p:attrName>ppt_x</p:attrName>
                                        </p:attrNameLst>
                                      </p:cBhvr>
                                      <p:tavLst>
                                        <p:tav tm="0">
                                          <p:val>
                                            <p:strVal val="#ppt_x"/>
                                          </p:val>
                                        </p:tav>
                                        <p:tav tm="100000">
                                          <p:val>
                                            <p:strVal val="#ppt_x"/>
                                          </p:val>
                                        </p:tav>
                                      </p:tavLst>
                                    </p:anim>
                                    <p:anim calcmode="lin" valueType="num">
                                      <p:cBhvr>
                                        <p:cTn id="4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P spid="18" grpId="0" animBg="1"/>
      <p:bldP spid="19" grpId="0" animBg="1"/>
      <p:bldP spid="20" grpId="0" animBg="1"/>
      <p:bldP spid="21" grpId="0" animBg="1"/>
      <p:bldP spid="22" grpId="0" animBg="1"/>
      <p:bldP spid="23" grpId="0" animBg="1"/>
      <p:bldP spid="11" grpId="0" animBg="1"/>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quot;/&gt;&lt;property id=&quot;20307&quot; value=&quot;258&quot;/&gt;&lt;/object&gt;&lt;object type=&quot;3&quot; unique_id=&quot;10005&quot;&gt;&lt;property id=&quot;20148&quot; value=&quot;5&quot;/&gt;&lt;property id=&quot;20300&quot; value=&quot;Slide 2 - &amp;quot;Approach to Dysphagia, Vomiting &amp;amp; Dyspepsia - 1&amp;quot;&quot;/&gt;&lt;property id=&quot;20307&quot; value=&quot;256&quot;/&gt;&lt;/object&gt;&lt;object type=&quot;3&quot; unique_id=&quot;10006&quot;&gt;&lt;property id=&quot;20148&quot; value=&quot;5&quot;/&gt;&lt;property id=&quot;20300&quot; value=&quot;Slide 3 - &amp;quot;Intended Learning Outcome (ILO)&amp;quot;&quot;/&gt;&lt;property id=&quot;20307&quot; value=&quot;267&quot;/&gt;&lt;/object&gt;&lt;object type=&quot;3&quot; unique_id=&quot;10007&quot;&gt;&lt;property id=&quot;20148&quot; value=&quot;5&quot;/&gt;&lt;property id=&quot;20300&quot; value=&quot;Slide 4 - &amp;quot;Approach to Dysphagia&amp;quot;&quot;/&gt;&lt;property id=&quot;20307&quot; value=&quot;268&quot;/&gt;&lt;/object&gt;&lt;object type=&quot;3&quot; unique_id=&quot;10008&quot;&gt;&lt;property id=&quot;20148&quot; value=&quot;5&quot;/&gt;&lt;property id=&quot;20300&quot; value=&quot;Slide 5 - &amp;quot;Contents&amp;quot;&quot;/&gt;&lt;property id=&quot;20307&quot; value=&quot;269&quot;/&gt;&lt;/object&gt;&lt;object type=&quot;3&quot; unique_id=&quot;10009&quot;&gt;&lt;property id=&quot;20148&quot; value=&quot;5&quot;/&gt;&lt;property id=&quot;20300&quot; value=&quot;Slide 6 - &amp;quot;Definitions&amp;quot;&quot;/&gt;&lt;property id=&quot;20307&quot; value=&quot;270&quot;/&gt;&lt;/object&gt;&lt;object type=&quot;3&quot; unique_id=&quot;10010&quot;&gt;&lt;property id=&quot;20148&quot; value=&quot;5&quot;/&gt;&lt;property id=&quot;20300&quot; value=&quot;Slide 7 - &amp;quot;Definitions&amp;quot;&quot;/&gt;&lt;property id=&quot;20307&quot; value=&quot;271&quot;/&gt;&lt;/object&gt;&lt;object type=&quot;3&quot; unique_id=&quot;10011&quot;&gt;&lt;property id=&quot;20148&quot; value=&quot;5&quot;/&gt;&lt;property id=&quot;20300&quot; value=&quot;Slide 8 - &amp;quot;Causes&amp;quot;&quot;/&gt;&lt;property id=&quot;20307&quot; value=&quot;272&quot;/&gt;&lt;/object&gt;&lt;object type=&quot;3&quot; unique_id=&quot;10012&quot;&gt;&lt;property id=&quot;20148&quot; value=&quot;5&quot;/&gt;&lt;property id=&quot;20300&quot; value=&quot;Slide 9 - &amp;quot;Causes&amp;quot;&quot;/&gt;&lt;property id=&quot;20307&quot; value=&quot;273&quot;/&gt;&lt;/object&gt;&lt;object type=&quot;3&quot; unique_id=&quot;10013&quot;&gt;&lt;property id=&quot;20148&quot; value=&quot;5&quot;/&gt;&lt;property id=&quot;20300&quot; value=&quot;Slide 10 - &amp;quot;Common Causes&amp;quot;&quot;/&gt;&lt;property id=&quot;20307&quot; value=&quot;274&quot;/&gt;&lt;/object&gt;&lt;object type=&quot;3&quot; unique_id=&quot;10014&quot;&gt;&lt;property id=&quot;20148&quot; value=&quot;5&quot;/&gt;&lt;property id=&quot;20300&quot; value=&quot;Slide 11 - &amp;quot;Alarm symptoms&amp;quot;&quot;/&gt;&lt;property id=&quot;20307&quot; value=&quot;275&quot;/&gt;&lt;/object&gt;&lt;object type=&quot;3&quot; unique_id=&quot;10015&quot;&gt;&lt;property id=&quot;20148&quot; value=&quot;5&quot;/&gt;&lt;property id=&quot;20300&quot; value=&quot;Slide 12 - &amp;quot;Dysphagia evaluation algorithm&amp;quot;&quot;/&gt;&lt;property id=&quot;20307&quot; value=&quot;276&quot;/&gt;&lt;/object&gt;&lt;object type=&quot;3&quot; unique_id=&quot;10016&quot;&gt;&lt;property id=&quot;20148&quot; value=&quot;5&quot;/&gt;&lt;property id=&quot;20300&quot; value=&quot;Slide 13 - &amp;quot;Re-Framed Differential Diagnosis&amp;quot;&quot;/&gt;&lt;property id=&quot;20307&quot; value=&quot;277&quot;/&gt;&lt;/object&gt;&lt;object type=&quot;3&quot; unique_id=&quot;10017&quot;&gt;&lt;property id=&quot;20148&quot; value=&quot;5&quot;/&gt;&lt;property id=&quot;20300&quot; value=&quot;Slide 14 - &amp;quot;Differential diagnosis between common causes of dysphagia&amp;quot;&quot;/&gt;&lt;property id=&quot;20307&quot; value=&quot;278&quot;/&gt;&lt;/object&gt;&lt;object type=&quot;3&quot; unique_id=&quot;10018&quot;&gt;&lt;property id=&quot;20148&quot; value=&quot;5&quot;/&gt;&lt;property id=&quot;20300&quot; value=&quot;Slide 15 - &amp;quot;Common investigations&amp;quot;&quot;/&gt;&lt;property id=&quot;20307&quot; value=&quot;279&quot;/&gt;&lt;/object&gt;&lt;object type=&quot;3&quot; unique_id=&quot;10019&quot;&gt;&lt;property id=&quot;20148&quot; value=&quot;5&quot;/&gt;&lt;property id=&quot;20300&quot; value=&quot;Slide 16 - &amp;quot;Common investigations&amp;quot;&quot;/&gt;&lt;property id=&quot;20307&quot; value=&quot;280&quot;/&gt;&lt;/object&gt;&lt;object type=&quot;3&quot; unique_id=&quot;10020&quot;&gt;&lt;property id=&quot;20148&quot; value=&quot;5&quot;/&gt;&lt;property id=&quot;20300&quot; value=&quot;Slide 17 - &amp;quot;Focused Approach Flowchart&amp;quot;&quot;/&gt;&lt;property id=&quot;20307&quot; value=&quot;281&quot;/&gt;&lt;/object&gt;&lt;object type=&quot;3&quot; unique_id=&quot;10021&quot;&gt;&lt;property id=&quot;20148&quot; value=&quot;5&quot;/&gt;&lt;property id=&quot;20300&quot; value=&quot;Slide 18 - &amp;quot;What To Read&amp;quot;&quot;/&gt;&lt;property id=&quot;20307&quot; value=&quot;282&quot;/&gt;&lt;/object&gt;&lt;object type=&quot;3&quot; unique_id=&quot;10022&quot;&gt;&lt;property id=&quot;20148&quot; value=&quot;5&quot;/&gt;&lt;property id=&quot;20300&quot; value=&quot;Slide 19 - &amp;quot;References&amp;quot;&quot;/&gt;&lt;property id=&quot;20307&quot; value=&quot;283&quot;/&gt;&lt;/object&gt;&lt;object type=&quot;3&quot; unique_id=&quot;10024&quot;&gt;&lt;property id=&quot;20148&quot; value=&quot;5&quot;/&gt;&lt;property id=&quot;20300&quot; value=&quot;Slide 21 - &amp;quot;Contents&amp;quot;&quot;/&gt;&lt;property id=&quot;20307&quot; value=&quot;285&quot;/&gt;&lt;/object&gt;&lt;object type=&quot;3&quot; unique_id=&quot;10025&quot;&gt;&lt;property id=&quot;20148&quot; value=&quot;5&quot;/&gt;&lt;property id=&quot;20300&quot; value=&quot;Slide 22 - &amp;quot;Contents&amp;quot;&quot;/&gt;&lt;property id=&quot;20307&quot; value=&quot;286&quot;/&gt;&lt;/object&gt;&lt;object type=&quot;3&quot; unique_id=&quot;10026&quot;&gt;&lt;property id=&quot;20148&quot; value=&quot;5&quot;/&gt;&lt;property id=&quot;20300&quot; value=&quot;Slide 23 - &amp;quot;Definitions&amp;quot;&quot;/&gt;&lt;property id=&quot;20307&quot; value=&quot;287&quot;/&gt;&lt;/object&gt;&lt;object type=&quot;3&quot; unique_id=&quot;10027&quot;&gt;&lt;property id=&quot;20148&quot; value=&quot;5&quot;/&gt;&lt;property id=&quot;20300&quot; value=&quot;Slide 24 - &amp;quot;Definitions&amp;quot;&quot;/&gt;&lt;property id=&quot;20307&quot; value=&quot;288&quot;/&gt;&lt;/object&gt;&lt;object type=&quot;3&quot; unique_id=&quot;10028&quot;&gt;&lt;property id=&quot;20148&quot; value=&quot;5&quot;/&gt;&lt;property id=&quot;20300&quot; value=&quot;Slide 25 - &amp;quot;Patho-physiology of vomiting&amp;quot;&quot;/&gt;&lt;property id=&quot;20307&quot; value=&quot;289&quot;/&gt;&lt;/object&gt;&lt;object type=&quot;3&quot; unique_id=&quot;10029&quot;&gt;&lt;property id=&quot;20148&quot; value=&quot;5&quot;/&gt;&lt;property id=&quot;20300&quot; value=&quot;Slide 26 - &amp;quot;Complication of vomiting&amp;quot;&quot;/&gt;&lt;property id=&quot;20307&quot; value=&quot;290&quot;/&gt;&lt;/object&gt;&lt;object type=&quot;3&quot; unique_id=&quot;10030&quot;&gt;&lt;property id=&quot;20148&quot; value=&quot;5&quot;/&gt;&lt;property id=&quot;20300&quot; value=&quot;Slide 27 - &amp;quot;Pivot Clues&amp;quot;&quot;/&gt;&lt;property id=&quot;20307&quot; value=&quot;291&quot;/&gt;&lt;/object&gt;&lt;object type=&quot;3&quot; unique_id=&quot;10031&quot;&gt;&lt;property id=&quot;20148&quot; value=&quot;5&quot;/&gt;&lt;property id=&quot;20300&quot; value=&quot;Slide 28 - &amp;quot;Causes of vomiting&amp;quot;&quot;/&gt;&lt;property id=&quot;20307&quot; value=&quot;292&quot;/&gt;&lt;/object&gt;&lt;object type=&quot;3&quot; unique_id=&quot;10032&quot;&gt;&lt;property id=&quot;20148&quot; value=&quot;5&quot;/&gt;&lt;property id=&quot;20300&quot; value=&quot;Slide 29 - &amp;quot;Alarm symptoms&amp;quot;&quot;/&gt;&lt;property id=&quot;20307&quot; value=&quot;293&quot;/&gt;&lt;/object&gt;&lt;object type=&quot;3&quot; unique_id=&quot;10033&quot;&gt;&lt;property id=&quot;20148&quot; value=&quot;5&quot;/&gt;&lt;property id=&quot;20300&quot; value=&quot;Slide 30 - &amp;quot;Assessment of case of vomiting&amp;quot;&quot;/&gt;&lt;property id=&quot;20307&quot; value=&quot;294&quot;/&gt;&lt;/object&gt;&lt;object type=&quot;3&quot; unique_id=&quot;10034&quot;&gt;&lt;property id=&quot;20148&quot; value=&quot;5&quot;/&gt;&lt;property id=&quot;20300&quot; value=&quot;Slide 31 - &amp;quot;Assesment of case of vomiting&amp;#x0D;&amp;#x0A;&amp;quot;&quot;/&gt;&lt;property id=&quot;20307&quot; value=&quot;295&quot;/&gt;&lt;/object&gt;&lt;object type=&quot;3&quot; unique_id=&quot;10035&quot;&gt;&lt;property id=&quot;20148&quot; value=&quot;5&quot;/&gt;&lt;property id=&quot;20300&quot; value=&quot;Slide 32 - &amp;quot;Treatment of nausea and  vomiting&amp;quot;&quot;/&gt;&lt;property id=&quot;20307&quot; value=&quot;296&quot;/&gt;&lt;/object&gt;&lt;object type=&quot;3&quot; unique_id=&quot;10036&quot;&gt;&lt;property id=&quot;20148&quot; value=&quot;5&quot;/&gt;&lt;property id=&quot;20300&quot; value=&quot;Slide 34 - &amp;quot;What To Read&amp;quot;&quot;/&gt;&lt;property id=&quot;20307&quot; value=&quot;297&quot;/&gt;&lt;/object&gt;&lt;object type=&quot;3&quot; unique_id=&quot;10044&quot;&gt;&lt;property id=&quot;20148&quot; value=&quot;5&quot;/&gt;&lt;property id=&quot;20300&quot; value=&quot;Slide 50 - &amp;quot;Thank You&amp;quot;&quot;/&gt;&lt;property id=&quot;20307&quot; value=&quot;263&quot;/&gt;&lt;/object&gt;&lt;object type=&quot;3&quot; unique_id=&quot;10862&quot;&gt;&lt;property id=&quot;20148&quot; value=&quot;5&quot;/&gt;&lt;property id=&quot;20300&quot; value=&quot;Slide 20 - &amp;quot;Approach to Vomiting - 1&amp;quot;&quot;/&gt;&lt;property id=&quot;20307&quot; value=&quot;298&quot;/&gt;&lt;/object&gt;&lt;object type=&quot;3&quot; unique_id=&quot;10863&quot;&gt;&lt;property id=&quot;20148&quot; value=&quot;5&quot;/&gt;&lt;property id=&quot;20300&quot; value=&quot;Slide 33 - &amp;quot;What To Read&amp;quot;&quot;/&gt;&lt;property id=&quot;20307&quot; value=&quot;299&quot;/&gt;&lt;/object&gt;&lt;object type=&quot;3&quot; unique_id=&quot;10864&quot;&gt;&lt;property id=&quot;20148&quot; value=&quot;5&quot;/&gt;&lt;property id=&quot;20300&quot; value=&quot;Slide 35 - &amp;quot;Approach to Dyspepsia - 1&amp;quot;&quot;/&gt;&lt;property id=&quot;20307&quot; value=&quot;300&quot;/&gt;&lt;/object&gt;&lt;object type=&quot;3&quot; unique_id=&quot;10865&quot;&gt;&lt;property id=&quot;20148&quot; value=&quot;5&quot;/&gt;&lt;property id=&quot;20300&quot; value=&quot;Slide 36 - &amp;quot;Contents&amp;quot;&quot;/&gt;&lt;property id=&quot;20307&quot; value=&quot;301&quot;/&gt;&lt;/object&gt;&lt;object type=&quot;3&quot; unique_id=&quot;10866&quot;&gt;&lt;property id=&quot;20148&quot; value=&quot;5&quot;/&gt;&lt;property id=&quot;20300&quot; value=&quot;Slide 37 - &amp;quot;Contents&amp;quot;&quot;/&gt;&lt;property id=&quot;20307&quot; value=&quot;302&quot;/&gt;&lt;/object&gt;&lt;object type=&quot;3&quot; unique_id=&quot;10867&quot;&gt;&lt;property id=&quot;20148&quot; value=&quot;5&quot;/&gt;&lt;property id=&quot;20300&quot; value=&quot;Slide 38 - &amp;quot;Definitions&amp;quot;&quot;/&gt;&lt;property id=&quot;20307&quot; value=&quot;303&quot;/&gt;&lt;/object&gt;&lt;object type=&quot;3&quot; unique_id=&quot;10868&quot;&gt;&lt;property id=&quot;20148&quot; value=&quot;5&quot;/&gt;&lt;property id=&quot;20300&quot; value=&quot;Slide 39 - &amp;quot;Definitions&amp;quot;&quot;/&gt;&lt;property id=&quot;20307&quot; value=&quot;304&quot;/&gt;&lt;/object&gt;&lt;object type=&quot;3&quot; unique_id=&quot;10869&quot;&gt;&lt;property id=&quot;20148&quot; value=&quot;5&quot;/&gt;&lt;property id=&quot;20300&quot; value=&quot;Slide 40 - &amp;quot;Definitions&amp;quot;&quot;/&gt;&lt;property id=&quot;20307&quot; value=&quot;305&quot;/&gt;&lt;/object&gt;&lt;object type=&quot;3&quot; unique_id=&quot;10870&quot;&gt;&lt;property id=&quot;20148&quot; value=&quot;5&quot;/&gt;&lt;property id=&quot;20300&quot; value=&quot;Slide 41 - &amp;quot;Pivot Clues&amp;quot;&quot;/&gt;&lt;property id=&quot;20307&quot; value=&quot;306&quot;/&gt;&lt;/object&gt;&lt;object type=&quot;3&quot; unique_id=&quot;10871&quot;&gt;&lt;property id=&quot;20148&quot; value=&quot;5&quot;/&gt;&lt;property id=&quot;20300&quot; value=&quot;Slide 42 - &amp;quot;Alarm symptoms&amp;quot;&quot;/&gt;&lt;property id=&quot;20307&quot; value=&quot;307&quot;/&gt;&lt;/object&gt;&lt;object type=&quot;3&quot; unique_id=&quot;10872&quot;&gt;&lt;property id=&quot;20148&quot; value=&quot;5&quot;/&gt;&lt;property id=&quot;20300&quot; value=&quot;Slide 43 - &amp;quot;Common Causes&amp;quot;&quot;/&gt;&lt;property id=&quot;20307&quot; value=&quot;308&quot;/&gt;&lt;/object&gt;&lt;object type=&quot;3&quot; unique_id=&quot;10873&quot;&gt;&lt;property id=&quot;20148&quot; value=&quot;5&quot;/&gt;&lt;property id=&quot;20300&quot; value=&quot;Slide 44 - &amp;quot;Organized Differential Diagnosis&amp;quot;&quot;/&gt;&lt;property id=&quot;20307&quot; value=&quot;309&quot;/&gt;&lt;/object&gt;&lt;object type=&quot;3&quot; unique_id=&quot;10874&quot;&gt;&lt;property id=&quot;20148&quot; value=&quot;5&quot;/&gt;&lt;property id=&quot;20300&quot; value=&quot;Slide 45 - &amp;quot;Focused Approach Flowchart&amp;quot;&quot;/&gt;&lt;property id=&quot;20307&quot; value=&quot;310&quot;/&gt;&lt;/object&gt;&lt;object type=&quot;3&quot; unique_id=&quot;10875&quot;&gt;&lt;property id=&quot;20148&quot; value=&quot;5&quot;/&gt;&lt;property id=&quot;20300&quot; value=&quot;Slide 46 - &amp;quot;Common Investigations&amp;quot;&quot;/&gt;&lt;property id=&quot;20307&quot; value=&quot;311&quot;/&gt;&lt;/object&gt;&lt;object type=&quot;3&quot; unique_id=&quot;10876&quot;&gt;&lt;property id=&quot;20148&quot; value=&quot;5&quot;/&gt;&lt;property id=&quot;20300&quot; value=&quot;Slide 47 - &amp;quot;Common Management&amp;quot;&quot;/&gt;&lt;property id=&quot;20307&quot; value=&quot;312&quot;/&gt;&lt;/object&gt;&lt;object type=&quot;3&quot; unique_id=&quot;10877&quot;&gt;&lt;property id=&quot;20148&quot; value=&quot;5&quot;/&gt;&lt;property id=&quot;20300&quot; value=&quot;Slide 48 - &amp;quot;What To Read&amp;quot;&quot;/&gt;&lt;property id=&quot;20307&quot; value=&quot;313&quot;/&gt;&lt;/object&gt;&lt;object type=&quot;3&quot; unique_id=&quot;10878&quot;&gt;&lt;property id=&quot;20148&quot; value=&quot;5&quot;/&gt;&lt;property id=&quot;20300&quot; value=&quot;Slide 49 - &amp;quot;References&amp;quot;&quot;/&gt;&lt;property id=&quot;20307&quot; value=&quot;314&quot;/&gt;&lt;/object&gt;&lt;/object&gt;&lt;/object&gt;&lt;/database&gt;"/>
  <p:tag name="SECTOMILLISECCONVERTED" val="1"/>
</p:tagLst>
</file>

<file path=ppt/tags/tag10.xml><?xml version="1.0" encoding="utf-8"?>
<p:tagLst xmlns:a="http://schemas.openxmlformats.org/drawingml/2006/main" xmlns:r="http://schemas.openxmlformats.org/officeDocument/2006/relationships" xmlns:p="http://schemas.openxmlformats.org/presentationml/2006/main">
  <p:tag name="TIMING" val="|2.4|7|6.2|18.8|8.8|9.8"/>
</p:tagLst>
</file>

<file path=ppt/tags/tag11.xml><?xml version="1.0" encoding="utf-8"?>
<p:tagLst xmlns:a="http://schemas.openxmlformats.org/drawingml/2006/main" xmlns:r="http://schemas.openxmlformats.org/officeDocument/2006/relationships" xmlns:p="http://schemas.openxmlformats.org/presentationml/2006/main">
  <p:tag name="TIMING" val="|20.4|9.6|16.3|11.9|3.4|5.4|5.6|4.9|3.8|5.8|9.5|4.1|3.5|3.3|6.5|5.3|5.5|3.6|3.5|9.2|6.8|4.9|3.9"/>
</p:tagLst>
</file>

<file path=ppt/tags/tag12.xml><?xml version="1.0" encoding="utf-8"?>
<p:tagLst xmlns:a="http://schemas.openxmlformats.org/drawingml/2006/main" xmlns:r="http://schemas.openxmlformats.org/officeDocument/2006/relationships" xmlns:p="http://schemas.openxmlformats.org/presentationml/2006/main">
  <p:tag name="TIMING" val="|20.4|9.6|16.3|11.9|3.4|5.4|5.6|4.9|3.8|5.8|9.5|4.1|3.5|3.3|6.5|5.3|5.5|3.6|3.5|9.2|6.8|4.9|3.9"/>
</p:tagLst>
</file>

<file path=ppt/tags/tag13.xml><?xml version="1.0" encoding="utf-8"?>
<p:tagLst xmlns:a="http://schemas.openxmlformats.org/drawingml/2006/main" xmlns:r="http://schemas.openxmlformats.org/officeDocument/2006/relationships" xmlns:p="http://schemas.openxmlformats.org/presentationml/2006/main">
  <p:tag name="TIMING" val="|14.4|24.2|34.7|18"/>
</p:tagLst>
</file>

<file path=ppt/tags/tag14.xml><?xml version="1.0" encoding="utf-8"?>
<p:tagLst xmlns:a="http://schemas.openxmlformats.org/drawingml/2006/main" xmlns:r="http://schemas.openxmlformats.org/officeDocument/2006/relationships" xmlns:p="http://schemas.openxmlformats.org/presentationml/2006/main">
  <p:tag name="TIMING" val="|15.1|15.3|1.6|1.3"/>
</p:tagLst>
</file>

<file path=ppt/tags/tag15.xml><?xml version="1.0" encoding="utf-8"?>
<p:tagLst xmlns:a="http://schemas.openxmlformats.org/drawingml/2006/main" xmlns:r="http://schemas.openxmlformats.org/officeDocument/2006/relationships" xmlns:p="http://schemas.openxmlformats.org/presentationml/2006/main">
  <p:tag name="TIMING" val="|5|15.8|15.2|7.5|22.7|2.8|8.9|2.1|10.9|2.7|17"/>
</p:tagLst>
</file>

<file path=ppt/tags/tag16.xml><?xml version="1.0" encoding="utf-8"?>
<p:tagLst xmlns:a="http://schemas.openxmlformats.org/drawingml/2006/main" xmlns:r="http://schemas.openxmlformats.org/officeDocument/2006/relationships" xmlns:p="http://schemas.openxmlformats.org/presentationml/2006/main">
  <p:tag name="TIMING" val="|1.3|8.3|4.5|17.8"/>
</p:tagLst>
</file>

<file path=ppt/tags/tag17.xml><?xml version="1.0" encoding="utf-8"?>
<p:tagLst xmlns:a="http://schemas.openxmlformats.org/drawingml/2006/main" xmlns:r="http://schemas.openxmlformats.org/officeDocument/2006/relationships" xmlns:p="http://schemas.openxmlformats.org/presentationml/2006/main">
  <p:tag name="TIMING" val="|12.8|2.6"/>
</p:tagLst>
</file>

<file path=ppt/tags/tag18.xml><?xml version="1.0" encoding="utf-8"?>
<p:tagLst xmlns:a="http://schemas.openxmlformats.org/drawingml/2006/main" xmlns:r="http://schemas.openxmlformats.org/officeDocument/2006/relationships" xmlns:p="http://schemas.openxmlformats.org/presentationml/2006/main">
  <p:tag name="TIMING" val="|14.1|41.1|4.7|2.5|18.6|6.1|1.7|8.4|1.9|9.1|5.6"/>
</p:tagLst>
</file>

<file path=ppt/tags/tag19.xml><?xml version="1.0" encoding="utf-8"?>
<p:tagLst xmlns:a="http://schemas.openxmlformats.org/drawingml/2006/main" xmlns:r="http://schemas.openxmlformats.org/officeDocument/2006/relationships" xmlns:p="http://schemas.openxmlformats.org/presentationml/2006/main">
  <p:tag name="TIMING" val="|2.7|2.3|1.4|3.2|1|4.3|1.7|6.5|3.4|1.4|4.7|9.5|1.8|4.2|1.5|12.7|1.7|3.9|2|7.2"/>
</p:tagLst>
</file>

<file path=ppt/tags/tag2.xml><?xml version="1.0" encoding="utf-8"?>
<p:tagLst xmlns:a="http://schemas.openxmlformats.org/drawingml/2006/main" xmlns:r="http://schemas.openxmlformats.org/officeDocument/2006/relationships" xmlns:p="http://schemas.openxmlformats.org/presentationml/2006/main">
  <p:tag name="TIMING" val="|2.2|17.5"/>
</p:tagLst>
</file>

<file path=ppt/tags/tag20.xml><?xml version="1.0" encoding="utf-8"?>
<p:tagLst xmlns:a="http://schemas.openxmlformats.org/drawingml/2006/main" xmlns:r="http://schemas.openxmlformats.org/officeDocument/2006/relationships" xmlns:p="http://schemas.openxmlformats.org/presentationml/2006/main">
  <p:tag name="TIMING" val="|3.7|2.5|2.4|9.9|6.5|5.9|7.5"/>
</p:tagLst>
</file>

<file path=ppt/tags/tag21.xml><?xml version="1.0" encoding="utf-8"?>
<p:tagLst xmlns:a="http://schemas.openxmlformats.org/drawingml/2006/main" xmlns:r="http://schemas.openxmlformats.org/officeDocument/2006/relationships" xmlns:p="http://schemas.openxmlformats.org/presentationml/2006/main">
  <p:tag name="TIMING" val="|0.5|16.3|4.8"/>
</p:tagLst>
</file>

<file path=ppt/tags/tag22.xml><?xml version="1.0" encoding="utf-8"?>
<p:tagLst xmlns:a="http://schemas.openxmlformats.org/drawingml/2006/main" xmlns:r="http://schemas.openxmlformats.org/officeDocument/2006/relationships" xmlns:p="http://schemas.openxmlformats.org/presentationml/2006/main">
  <p:tag name="TIMING" val="|1.1"/>
</p:tagLst>
</file>

<file path=ppt/tags/tag23.xml><?xml version="1.0" encoding="utf-8"?>
<p:tagLst xmlns:a="http://schemas.openxmlformats.org/drawingml/2006/main" xmlns:r="http://schemas.openxmlformats.org/officeDocument/2006/relationships" xmlns:p="http://schemas.openxmlformats.org/presentationml/2006/main">
  <p:tag name="TIMING" val="|10|11.5|5.5|2.6|2.3|8"/>
</p:tagLst>
</file>

<file path=ppt/tags/tag24.xml><?xml version="1.0" encoding="utf-8"?>
<p:tagLst xmlns:a="http://schemas.openxmlformats.org/drawingml/2006/main" xmlns:r="http://schemas.openxmlformats.org/officeDocument/2006/relationships" xmlns:p="http://schemas.openxmlformats.org/presentationml/2006/main">
  <p:tag name="TIMING" val="|9.5|7.8|3|15.1|7.4|10.5|14.1|4.3|5.8|4.1|7.1|12.5|7.5|4|2.9|5|3.2|9|11.5|2.5"/>
</p:tagLst>
</file>

<file path=ppt/tags/tag25.xml><?xml version="1.0" encoding="utf-8"?>
<p:tagLst xmlns:a="http://schemas.openxmlformats.org/drawingml/2006/main" xmlns:r="http://schemas.openxmlformats.org/officeDocument/2006/relationships" xmlns:p="http://schemas.openxmlformats.org/presentationml/2006/main">
  <p:tag name="TIMING" val="|9.5|7.8|3|15.1|7.4|10.5|14.1|4.3|5.8|4.1|7.1|12.5|7.5|4|2.9|5|3.2|9|11.5|2.5"/>
</p:tagLst>
</file>

<file path=ppt/tags/tag26.xml><?xml version="1.0" encoding="utf-8"?>
<p:tagLst xmlns:a="http://schemas.openxmlformats.org/drawingml/2006/main" xmlns:r="http://schemas.openxmlformats.org/officeDocument/2006/relationships" xmlns:p="http://schemas.openxmlformats.org/presentationml/2006/main">
  <p:tag name="TIMING" val="|9.5|7.8|3|15.1|7.4|10.5|14.1|4.3|5.8|4.1|7.1|12.5|7.5|4|2.9|5|3.2|9|11.5|2.5"/>
</p:tagLst>
</file>

<file path=ppt/tags/tag27.xml><?xml version="1.0" encoding="utf-8"?>
<p:tagLst xmlns:a="http://schemas.openxmlformats.org/drawingml/2006/main" xmlns:r="http://schemas.openxmlformats.org/officeDocument/2006/relationships" xmlns:p="http://schemas.openxmlformats.org/presentationml/2006/main">
  <p:tag name="TIMING" val="|4.1|58.9|11.8|1.3|7.9|7.6|11.9|2.4|15"/>
</p:tagLst>
</file>

<file path=ppt/tags/tag28.xml><?xml version="1.0" encoding="utf-8"?>
<p:tagLst xmlns:a="http://schemas.openxmlformats.org/drawingml/2006/main" xmlns:r="http://schemas.openxmlformats.org/officeDocument/2006/relationships" xmlns:p="http://schemas.openxmlformats.org/presentationml/2006/main">
  <p:tag name="TIMING" val="|18.5|12.6|3.1|6.4"/>
</p:tagLst>
</file>

<file path=ppt/tags/tag29.xml><?xml version="1.0" encoding="utf-8"?>
<p:tagLst xmlns:a="http://schemas.openxmlformats.org/drawingml/2006/main" xmlns:r="http://schemas.openxmlformats.org/officeDocument/2006/relationships" xmlns:p="http://schemas.openxmlformats.org/presentationml/2006/main">
  <p:tag name="TIMING" val="|26|13.9|3.5|3.8|2.2|2.7|29.1|4.7"/>
</p:tagLst>
</file>

<file path=ppt/tags/tag3.xml><?xml version="1.0" encoding="utf-8"?>
<p:tagLst xmlns:a="http://schemas.openxmlformats.org/drawingml/2006/main" xmlns:r="http://schemas.openxmlformats.org/officeDocument/2006/relationships" xmlns:p="http://schemas.openxmlformats.org/presentationml/2006/main">
  <p:tag name="TIMING" val="|0.7|5.8|12.6"/>
</p:tagLst>
</file>

<file path=ppt/tags/tag30.xml><?xml version="1.0" encoding="utf-8"?>
<p:tagLst xmlns:a="http://schemas.openxmlformats.org/drawingml/2006/main" xmlns:r="http://schemas.openxmlformats.org/officeDocument/2006/relationships" xmlns:p="http://schemas.openxmlformats.org/presentationml/2006/main">
  <p:tag name="TIMING" val="|19.9|14.8|7.7|5.4"/>
</p:tagLst>
</file>

<file path=ppt/tags/tag31.xml><?xml version="1.0" encoding="utf-8"?>
<p:tagLst xmlns:a="http://schemas.openxmlformats.org/drawingml/2006/main" xmlns:r="http://schemas.openxmlformats.org/officeDocument/2006/relationships" xmlns:p="http://schemas.openxmlformats.org/presentationml/2006/main">
  <p:tag name="TIMING" val="|19.7|11|3.6|5.3"/>
</p:tagLst>
</file>

<file path=ppt/tags/tag32.xml><?xml version="1.0" encoding="utf-8"?>
<p:tagLst xmlns:a="http://schemas.openxmlformats.org/drawingml/2006/main" xmlns:r="http://schemas.openxmlformats.org/officeDocument/2006/relationships" xmlns:p="http://schemas.openxmlformats.org/presentationml/2006/main">
  <p:tag name="TIMING" val="|1.3|7.9|8.3|3.2"/>
</p:tagLst>
</file>

<file path=ppt/tags/tag4.xml><?xml version="1.0" encoding="utf-8"?>
<p:tagLst xmlns:a="http://schemas.openxmlformats.org/drawingml/2006/main" xmlns:r="http://schemas.openxmlformats.org/officeDocument/2006/relationships" xmlns:p="http://schemas.openxmlformats.org/presentationml/2006/main">
  <p:tag name="TIMING" val="|5.9|6.5|2.2|8.4|2.8|6.5"/>
</p:tagLst>
</file>

<file path=ppt/tags/tag5.xml><?xml version="1.0" encoding="utf-8"?>
<p:tagLst xmlns:a="http://schemas.openxmlformats.org/drawingml/2006/main" xmlns:r="http://schemas.openxmlformats.org/officeDocument/2006/relationships" xmlns:p="http://schemas.openxmlformats.org/presentationml/2006/main">
  <p:tag name="TIMING" val="|4.6|9.7|13|21.7|10.1|11.3"/>
</p:tagLst>
</file>

<file path=ppt/tags/tag6.xml><?xml version="1.0" encoding="utf-8"?>
<p:tagLst xmlns:a="http://schemas.openxmlformats.org/drawingml/2006/main" xmlns:r="http://schemas.openxmlformats.org/officeDocument/2006/relationships" xmlns:p="http://schemas.openxmlformats.org/presentationml/2006/main">
  <p:tag name="TIMING" val="|4.6|9.7|13|21.7|10.1|11.3"/>
</p:tagLst>
</file>

<file path=ppt/tags/tag7.xml><?xml version="1.0" encoding="utf-8"?>
<p:tagLst xmlns:a="http://schemas.openxmlformats.org/drawingml/2006/main" xmlns:r="http://schemas.openxmlformats.org/officeDocument/2006/relationships" xmlns:p="http://schemas.openxmlformats.org/presentationml/2006/main">
  <p:tag name="TIMING" val="|2.4|24|34.2"/>
</p:tagLst>
</file>

<file path=ppt/tags/tag8.xml><?xml version="1.0" encoding="utf-8"?>
<p:tagLst xmlns:a="http://schemas.openxmlformats.org/drawingml/2006/main" xmlns:r="http://schemas.openxmlformats.org/officeDocument/2006/relationships" xmlns:p="http://schemas.openxmlformats.org/presentationml/2006/main">
  <p:tag name="TIMING" val="|15.5|12.2|8.7"/>
</p:tagLst>
</file>

<file path=ppt/tags/tag9.xml><?xml version="1.0" encoding="utf-8"?>
<p:tagLst xmlns:a="http://schemas.openxmlformats.org/drawingml/2006/main" xmlns:r="http://schemas.openxmlformats.org/officeDocument/2006/relationships" xmlns:p="http://schemas.openxmlformats.org/presentationml/2006/main">
  <p:tag name="TIMING" val="|19.5|3.4|2.8|4.3|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12579</TotalTime>
  <Words>4292</Words>
  <Application>Microsoft Office PowerPoint</Application>
  <PresentationFormat>On-screen Show (4:3)</PresentationFormat>
  <Paragraphs>980</Paragraphs>
  <Slides>77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77</vt:i4>
      </vt:variant>
    </vt:vector>
  </HeadingPairs>
  <TitlesOfParts>
    <vt:vector size="83" baseType="lpstr">
      <vt:lpstr>Arial</vt:lpstr>
      <vt:lpstr>Calibri</vt:lpstr>
      <vt:lpstr>Symbol</vt:lpstr>
      <vt:lpstr>Times New Roman</vt:lpstr>
      <vt:lpstr>Wingdings</vt:lpstr>
      <vt:lpstr>Office Theme</vt:lpstr>
      <vt:lpstr>PowerPoint Presentation</vt:lpstr>
      <vt:lpstr>GIT Symptoms (1)</vt:lpstr>
      <vt:lpstr>Intended Learning Outcomes (ILOs)</vt:lpstr>
      <vt:lpstr>Approach to Dysphagia</vt:lpstr>
      <vt:lpstr>Definitions</vt:lpstr>
      <vt:lpstr>Definitions</vt:lpstr>
      <vt:lpstr>Etiology of Dysphagia</vt:lpstr>
      <vt:lpstr> [A] Oropharyngeal Dysphagia </vt:lpstr>
      <vt:lpstr>  [B] Esophageal Dysphagia  </vt:lpstr>
      <vt:lpstr>Most Common Causes</vt:lpstr>
      <vt:lpstr>Common drugs causing Pill esophagitis </vt:lpstr>
      <vt:lpstr>Alarm symptoms</vt:lpstr>
      <vt:lpstr>Investigations for Dysphagia</vt:lpstr>
      <vt:lpstr>Investigations for Dysphagia</vt:lpstr>
      <vt:lpstr>Approach to Patient with Dysphagia</vt:lpstr>
      <vt:lpstr>PowerPoint Presentation</vt:lpstr>
      <vt:lpstr>Differential diagnosis of common causes of dysphagia</vt:lpstr>
      <vt:lpstr>Functional Dysphagia</vt:lpstr>
      <vt:lpstr>Barium swallow X rays of the Esophagus</vt:lpstr>
      <vt:lpstr>Approach to Nausea &amp;Vomiting</vt:lpstr>
      <vt:lpstr>Definitions</vt:lpstr>
      <vt:lpstr>Mechanism of vomiting</vt:lpstr>
      <vt:lpstr>Approach to the patient with vomiting</vt:lpstr>
      <vt:lpstr>Approach to the patient with vomiting</vt:lpstr>
      <vt:lpstr>PowerPoint Presentation</vt:lpstr>
      <vt:lpstr>Investigations of acute vomiting</vt:lpstr>
      <vt:lpstr>PowerPoint Presentation</vt:lpstr>
      <vt:lpstr>Investigations of Chronic vomiting</vt:lpstr>
      <vt:lpstr>Complication of vomiting</vt:lpstr>
      <vt:lpstr>Treatment of Nausea and  Vomiting</vt:lpstr>
      <vt:lpstr>Approach to Dyspepsia</vt:lpstr>
      <vt:lpstr>Definitions</vt:lpstr>
      <vt:lpstr>Symptoms of Dyspepsia</vt:lpstr>
      <vt:lpstr>Common Causes</vt:lpstr>
      <vt:lpstr>Functional dyspepsia</vt:lpstr>
      <vt:lpstr>Alarm features in patient with dyspepsia</vt:lpstr>
      <vt:lpstr>Approach to patients with Uninvestigated dyspepsia</vt:lpstr>
      <vt:lpstr>Approach to patients with Uninvestigated dyspepsia (Cont.)</vt:lpstr>
      <vt:lpstr>PowerPoint Presentation</vt:lpstr>
      <vt:lpstr>Barium meal X rays of the Stomach</vt:lpstr>
      <vt:lpstr>Approach to abdominal pain</vt:lpstr>
      <vt:lpstr>Introduction</vt:lpstr>
      <vt:lpstr>Definitions</vt:lpstr>
      <vt:lpstr>How to Approach??</vt:lpstr>
      <vt:lpstr>Types (Character) Of Abdominal Pain</vt:lpstr>
      <vt:lpstr>How to Approach??</vt:lpstr>
      <vt:lpstr>How to Approach??</vt:lpstr>
      <vt:lpstr>How to Approach??</vt:lpstr>
      <vt:lpstr>How to Approach??</vt:lpstr>
      <vt:lpstr>How to Approach??</vt:lpstr>
      <vt:lpstr>PowerPoint Presentation</vt:lpstr>
      <vt:lpstr>Diffuse non-localized pain</vt:lpstr>
      <vt:lpstr>N.B.</vt:lpstr>
      <vt:lpstr>Alarm features (Red flags)</vt:lpstr>
      <vt:lpstr>Investigations</vt:lpstr>
      <vt:lpstr>Investigations (cont.)</vt:lpstr>
      <vt:lpstr>N.B.</vt:lpstr>
      <vt:lpstr>Organic Versus Functional Pain </vt:lpstr>
      <vt:lpstr>Non-surgical cause of acute abdomen</vt:lpstr>
      <vt:lpstr>Common surgical causes of acute abdominal Pain</vt:lpstr>
      <vt:lpstr>Common causes of chronic  abdominal pain</vt:lpstr>
      <vt:lpstr>Abdominal distention</vt:lpstr>
      <vt:lpstr>Etiologies of abdominal distention</vt:lpstr>
      <vt:lpstr>History</vt:lpstr>
      <vt:lpstr>Clinical Examination</vt:lpstr>
      <vt:lpstr>Clinical Examination</vt:lpstr>
      <vt:lpstr>Clinical Examination</vt:lpstr>
      <vt:lpstr>Investigations</vt:lpstr>
      <vt:lpstr>Quizzes</vt:lpstr>
      <vt:lpstr>Quiz (1)</vt:lpstr>
      <vt:lpstr>Quiz (2)</vt:lpstr>
      <vt:lpstr>Quiz (3)</vt:lpstr>
      <vt:lpstr>Quiz (4)</vt:lpstr>
      <vt:lpstr>Home message</vt:lpstr>
      <vt:lpstr>References</vt:lpstr>
      <vt:lpstr>References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dream cast</dc:creator>
  <cp:lastModifiedBy>Abdul Rahman Ashraf Hussein Mohamed Abo El-Majd</cp:lastModifiedBy>
  <cp:revision>323</cp:revision>
  <dcterms:created xsi:type="dcterms:W3CDTF">2016-09-30T17:20:15Z</dcterms:created>
  <dcterms:modified xsi:type="dcterms:W3CDTF">2025-07-05T08:20:19Z</dcterms:modified>
</cp:coreProperties>
</file>