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258" r:id="rId2"/>
    <p:sldId id="256" r:id="rId3"/>
    <p:sldId id="259" r:id="rId4"/>
    <p:sldId id="375" r:id="rId5"/>
    <p:sldId id="264" r:id="rId6"/>
    <p:sldId id="265" r:id="rId7"/>
    <p:sldId id="267" r:id="rId8"/>
    <p:sldId id="266" r:id="rId9"/>
    <p:sldId id="322" r:id="rId10"/>
    <p:sldId id="261" r:id="rId11"/>
    <p:sldId id="321" r:id="rId12"/>
    <p:sldId id="314" r:id="rId13"/>
    <p:sldId id="315" r:id="rId14"/>
    <p:sldId id="316" r:id="rId15"/>
    <p:sldId id="323" r:id="rId16"/>
    <p:sldId id="317" r:id="rId17"/>
    <p:sldId id="318" r:id="rId18"/>
    <p:sldId id="319" r:id="rId19"/>
    <p:sldId id="324" r:id="rId20"/>
    <p:sldId id="320" r:id="rId21"/>
    <p:sldId id="325" r:id="rId22"/>
    <p:sldId id="326" r:id="rId23"/>
    <p:sldId id="327" r:id="rId24"/>
    <p:sldId id="328" r:id="rId25"/>
    <p:sldId id="329" r:id="rId26"/>
    <p:sldId id="363" r:id="rId27"/>
    <p:sldId id="330" r:id="rId28"/>
    <p:sldId id="331" r:id="rId29"/>
    <p:sldId id="332" r:id="rId30"/>
    <p:sldId id="333" r:id="rId31"/>
    <p:sldId id="334" r:id="rId32"/>
    <p:sldId id="364" r:id="rId33"/>
    <p:sldId id="335" r:id="rId34"/>
    <p:sldId id="336" r:id="rId35"/>
    <p:sldId id="337" r:id="rId36"/>
    <p:sldId id="340" r:id="rId37"/>
    <p:sldId id="365" r:id="rId38"/>
    <p:sldId id="341" r:id="rId39"/>
    <p:sldId id="342" r:id="rId40"/>
    <p:sldId id="366" r:id="rId41"/>
    <p:sldId id="346" r:id="rId42"/>
    <p:sldId id="347" r:id="rId43"/>
    <p:sldId id="367" r:id="rId44"/>
    <p:sldId id="354" r:id="rId45"/>
    <p:sldId id="368" r:id="rId46"/>
    <p:sldId id="343" r:id="rId47"/>
    <p:sldId id="348" r:id="rId48"/>
    <p:sldId id="369" r:id="rId49"/>
    <p:sldId id="355" r:id="rId50"/>
    <p:sldId id="356" r:id="rId51"/>
    <p:sldId id="370" r:id="rId52"/>
    <p:sldId id="357" r:id="rId53"/>
    <p:sldId id="358" r:id="rId54"/>
    <p:sldId id="371" r:id="rId55"/>
    <p:sldId id="359" r:id="rId56"/>
    <p:sldId id="360" r:id="rId57"/>
    <p:sldId id="372" r:id="rId58"/>
    <p:sldId id="361" r:id="rId59"/>
    <p:sldId id="362" r:id="rId60"/>
    <p:sldId id="373" r:id="rId61"/>
    <p:sldId id="374" r:id="rId62"/>
    <p:sldId id="263" r:id="rId6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482"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8F0D0F-EE8C-4E6A-8FD3-335E48646147}" type="datetimeFigureOut">
              <a:rPr lang="en-US" smtClean="0"/>
              <a:t>6/15/2020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7C0DA0-2C57-4A29-A47C-EAC53B6672E1}" type="slidenum">
              <a:rPr lang="en-US" smtClean="0"/>
              <a:t>‹#›</a:t>
            </a:fld>
            <a:endParaRPr lang="en-US"/>
          </a:p>
        </p:txBody>
      </p:sp>
    </p:spTree>
    <p:extLst>
      <p:ext uri="{BB962C8B-B14F-4D97-AF65-F5344CB8AC3E}">
        <p14:creationId xmlns:p14="http://schemas.microsoft.com/office/powerpoint/2010/main" val="2178378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EG" dirty="0"/>
          </a:p>
        </p:txBody>
      </p:sp>
      <p:sp>
        <p:nvSpPr>
          <p:cNvPr id="4" name="Slide Number Placeholder 3"/>
          <p:cNvSpPr>
            <a:spLocks noGrp="1"/>
          </p:cNvSpPr>
          <p:nvPr>
            <p:ph type="sldNum" sz="quarter" idx="10"/>
          </p:nvPr>
        </p:nvSpPr>
        <p:spPr/>
        <p:txBody>
          <a:bodyPr/>
          <a:lstStyle/>
          <a:p>
            <a:fld id="{257C0DA0-2C57-4A29-A47C-EAC53B6672E1}" type="slidenum">
              <a:rPr lang="en-US" smtClean="0"/>
              <a:t>1</a:t>
            </a:fld>
            <a:endParaRPr lang="en-US"/>
          </a:p>
        </p:txBody>
      </p:sp>
    </p:spTree>
    <p:extLst>
      <p:ext uri="{BB962C8B-B14F-4D97-AF65-F5344CB8AC3E}">
        <p14:creationId xmlns:p14="http://schemas.microsoft.com/office/powerpoint/2010/main" val="3415724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2" name="AutoShape 13"/>
          <p:cNvSpPr>
            <a:spLocks noChangeArrowheads="1"/>
          </p:cNvSpPr>
          <p:nvPr userDrawn="1"/>
        </p:nvSpPr>
        <p:spPr bwMode="auto">
          <a:xfrm>
            <a:off x="609600" y="3505200"/>
            <a:ext cx="7924800" cy="2286000"/>
          </a:xfrm>
          <a:prstGeom prst="roundRect">
            <a:avLst>
              <a:gd name="adj" fmla="val 9389"/>
            </a:avLst>
          </a:prstGeom>
          <a:gradFill rotWithShape="1">
            <a:gsLst>
              <a:gs pos="100000">
                <a:srgbClr val="FFFFFF"/>
              </a:gs>
              <a:gs pos="100000">
                <a:srgbClr val="00005E"/>
              </a:gs>
            </a:gsLst>
            <a:lin ang="5400000" scaled="1"/>
          </a:gradFill>
          <a:ln w="114300" cmpd="thickThin" algn="ctr">
            <a:solidFill>
              <a:srgbClr val="D4A940"/>
            </a:solidFill>
            <a:round/>
            <a:headEnd/>
            <a:tailEnd/>
          </a:ln>
          <a:effectLst/>
        </p:spPr>
        <p:txBody>
          <a:bodyPr wrap="square" anchor="ctr">
            <a:spAutoFit/>
          </a:bodyPr>
          <a:lstStyle>
            <a:lvl1pPr marL="712788" indent="-623888" algn="r" rtl="1">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712788" marR="0" lvl="0" indent="-623888" algn="ctr" defTabSz="914400" rtl="1" eaLnBrk="0" fontAlgn="base" latinLnBrk="0" hangingPunct="0">
              <a:lnSpc>
                <a:spcPct val="90000"/>
              </a:lnSpc>
              <a:spcBef>
                <a:spcPct val="0"/>
              </a:spcBef>
              <a:spcAft>
                <a:spcPct val="0"/>
              </a:spcAft>
              <a:buClrTx/>
              <a:buSzTx/>
              <a:buFontTx/>
              <a:buNone/>
              <a:tabLst/>
              <a:defRPr/>
            </a:pPr>
            <a:endParaRPr lang="en-US" sz="28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219200" y="5029200"/>
            <a:ext cx="6400800" cy="685800"/>
          </a:xfrm>
        </p:spPr>
        <p:txBody>
          <a:bodyPr>
            <a:normAutofit/>
          </a:bodyPr>
          <a:lstStyle>
            <a:lvl1pPr marL="0" indent="0" algn="ctr">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637C8B11-E7B4-455F-821B-B4C294AAAD49}" type="datetime1">
              <a:rPr lang="en-US" smtClean="0"/>
              <a:t>6/15/2020</a:t>
            </a:fld>
            <a:endParaRPr lang="en-US"/>
          </a:p>
        </p:txBody>
      </p:sp>
      <p:sp>
        <p:nvSpPr>
          <p:cNvPr id="5" name="Footer Placeholder 4"/>
          <p:cNvSpPr>
            <a:spLocks noGrp="1"/>
          </p:cNvSpPr>
          <p:nvPr>
            <p:ph type="ftr" sz="quarter" idx="11"/>
          </p:nvPr>
        </p:nvSpPr>
        <p:spPr/>
        <p:txBody>
          <a:bodyPr/>
          <a:lstStyle/>
          <a:p>
            <a:r>
              <a:rPr lang="en-US"/>
              <a:t>Internal Medicine Department</a:t>
            </a:r>
          </a:p>
        </p:txBody>
      </p:sp>
      <p:sp>
        <p:nvSpPr>
          <p:cNvPr id="6" name="Slide Number Placeholder 5"/>
          <p:cNvSpPr>
            <a:spLocks noGrp="1"/>
          </p:cNvSpPr>
          <p:nvPr>
            <p:ph type="sldNum" sz="quarter" idx="12"/>
          </p:nvPr>
        </p:nvSpPr>
        <p:spPr/>
        <p:txBody>
          <a:bodyPr/>
          <a:lstStyle/>
          <a:p>
            <a:fld id="{3D0A3EC9-E8BA-4062-809F-C0D16F9877FA}" type="slidenum">
              <a:rPr lang="en-US" smtClean="0"/>
              <a:t>‹#›</a:t>
            </a:fld>
            <a:endParaRPr lang="en-US"/>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73877" y="1143000"/>
            <a:ext cx="2241123" cy="2241123"/>
          </a:xfrm>
          <a:prstGeom prst="flowChartConnector">
            <a:avLst/>
          </a:prstGeom>
          <a:noFill/>
          <a:ln>
            <a:noFill/>
          </a:ln>
        </p:spPr>
      </p:pic>
      <p:sp>
        <p:nvSpPr>
          <p:cNvPr id="2" name="Title 1"/>
          <p:cNvSpPr>
            <a:spLocks noGrp="1"/>
          </p:cNvSpPr>
          <p:nvPr>
            <p:ph type="ctrTitle"/>
          </p:nvPr>
        </p:nvSpPr>
        <p:spPr>
          <a:xfrm>
            <a:off x="685800" y="3442447"/>
            <a:ext cx="7772400" cy="1470025"/>
          </a:xfrm>
        </p:spPr>
        <p:txBody>
          <a:bodyPr/>
          <a:lstStyle>
            <a:lvl1pPr>
              <a:defRPr b="1">
                <a:solidFill>
                  <a:srgbClr val="C00000"/>
                </a:solidFill>
              </a:defRPr>
            </a:lvl1pPr>
          </a:lstStyle>
          <a:p>
            <a:r>
              <a:rPr lang="en-US"/>
              <a:t>Click to edit Master title style</a:t>
            </a:r>
          </a:p>
        </p:txBody>
      </p:sp>
    </p:spTree>
    <p:extLst>
      <p:ext uri="{BB962C8B-B14F-4D97-AF65-F5344CB8AC3E}">
        <p14:creationId xmlns:p14="http://schemas.microsoft.com/office/powerpoint/2010/main" val="321549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F9E986-94AD-4F19-8D12-57091D8864DF}" type="datetime1">
              <a:rPr lang="en-US" smtClean="0"/>
              <a:t>6/15/2020</a:t>
            </a:fld>
            <a:endParaRPr lang="en-US"/>
          </a:p>
        </p:txBody>
      </p:sp>
      <p:sp>
        <p:nvSpPr>
          <p:cNvPr id="5" name="Footer Placeholder 4"/>
          <p:cNvSpPr>
            <a:spLocks noGrp="1"/>
          </p:cNvSpPr>
          <p:nvPr>
            <p:ph type="ftr" sz="quarter" idx="11"/>
          </p:nvPr>
        </p:nvSpPr>
        <p:spPr/>
        <p:txBody>
          <a:bodyPr/>
          <a:lstStyle/>
          <a:p>
            <a:r>
              <a:rPr lang="en-US"/>
              <a:t>Internal Medicine Department</a:t>
            </a:r>
          </a:p>
        </p:txBody>
      </p:sp>
      <p:sp>
        <p:nvSpPr>
          <p:cNvPr id="6" name="Slide Number Placeholder 5"/>
          <p:cNvSpPr>
            <a:spLocks noGrp="1"/>
          </p:cNvSpPr>
          <p:nvPr>
            <p:ph type="sldNum" sz="quarter" idx="12"/>
          </p:nvPr>
        </p:nvSpPr>
        <p:spPr/>
        <p:txBody>
          <a:bodyPr/>
          <a:lstStyle/>
          <a:p>
            <a:fld id="{3D0A3EC9-E8BA-4062-809F-C0D16F9877FA}" type="slidenum">
              <a:rPr lang="en-US" smtClean="0"/>
              <a:t>‹#›</a:t>
            </a:fld>
            <a:endParaRPr lang="en-US"/>
          </a:p>
        </p:txBody>
      </p:sp>
    </p:spTree>
    <p:extLst>
      <p:ext uri="{BB962C8B-B14F-4D97-AF65-F5344CB8AC3E}">
        <p14:creationId xmlns:p14="http://schemas.microsoft.com/office/powerpoint/2010/main" val="1783271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9DACAE-5720-4C89-885F-399D83649B7A}" type="datetime1">
              <a:rPr lang="en-US" smtClean="0"/>
              <a:t>6/15/2020</a:t>
            </a:fld>
            <a:endParaRPr lang="en-US"/>
          </a:p>
        </p:txBody>
      </p:sp>
      <p:sp>
        <p:nvSpPr>
          <p:cNvPr id="5" name="Footer Placeholder 4"/>
          <p:cNvSpPr>
            <a:spLocks noGrp="1"/>
          </p:cNvSpPr>
          <p:nvPr>
            <p:ph type="ftr" sz="quarter" idx="11"/>
          </p:nvPr>
        </p:nvSpPr>
        <p:spPr/>
        <p:txBody>
          <a:bodyPr/>
          <a:lstStyle/>
          <a:p>
            <a:r>
              <a:rPr lang="en-US"/>
              <a:t>Internal Medicine Department</a:t>
            </a:r>
          </a:p>
        </p:txBody>
      </p:sp>
      <p:sp>
        <p:nvSpPr>
          <p:cNvPr id="6" name="Slide Number Placeholder 5"/>
          <p:cNvSpPr>
            <a:spLocks noGrp="1"/>
          </p:cNvSpPr>
          <p:nvPr>
            <p:ph type="sldNum" sz="quarter" idx="12"/>
          </p:nvPr>
        </p:nvSpPr>
        <p:spPr/>
        <p:txBody>
          <a:bodyPr/>
          <a:lstStyle/>
          <a:p>
            <a:fld id="{3D0A3EC9-E8BA-4062-809F-C0D16F9877FA}" type="slidenum">
              <a:rPr lang="en-US" smtClean="0"/>
              <a:t>‹#›</a:t>
            </a:fld>
            <a:endParaRPr lang="en-US"/>
          </a:p>
        </p:txBody>
      </p:sp>
    </p:spTree>
    <p:extLst>
      <p:ext uri="{BB962C8B-B14F-4D97-AF65-F5344CB8AC3E}">
        <p14:creationId xmlns:p14="http://schemas.microsoft.com/office/powerpoint/2010/main" val="3546296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lvl1pPr>
              <a:defRPr sz="2800"/>
            </a:lvl1pPr>
            <a:lvl2pPr>
              <a:defRPr sz="2800"/>
            </a:lvl2pPr>
            <a:lvl3pPr>
              <a:defRPr sz="2800"/>
            </a:lvl3pPr>
            <a:lvl4pPr>
              <a:defRPr sz="2800"/>
            </a:lvl4pPr>
            <a:lvl5pPr>
              <a:defRPr sz="2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C9E8E5-9BF7-48EB-87C3-E8EA8C42DFF3}" type="datetime1">
              <a:rPr lang="en-US" smtClean="0"/>
              <a:t>6/15/2020</a:t>
            </a:fld>
            <a:endParaRPr lang="en-US"/>
          </a:p>
        </p:txBody>
      </p:sp>
      <p:sp>
        <p:nvSpPr>
          <p:cNvPr id="5" name="Footer Placeholder 4"/>
          <p:cNvSpPr>
            <a:spLocks noGrp="1"/>
          </p:cNvSpPr>
          <p:nvPr>
            <p:ph type="ftr" sz="quarter" idx="11"/>
          </p:nvPr>
        </p:nvSpPr>
        <p:spPr/>
        <p:txBody>
          <a:bodyPr/>
          <a:lstStyle/>
          <a:p>
            <a:r>
              <a:rPr lang="en-US"/>
              <a:t>Internal Medicine Department</a:t>
            </a:r>
          </a:p>
        </p:txBody>
      </p:sp>
      <p:sp>
        <p:nvSpPr>
          <p:cNvPr id="6" name="Slide Number Placeholder 5"/>
          <p:cNvSpPr>
            <a:spLocks noGrp="1"/>
          </p:cNvSpPr>
          <p:nvPr>
            <p:ph type="sldNum" sz="quarter" idx="12"/>
          </p:nvPr>
        </p:nvSpPr>
        <p:spPr/>
        <p:txBody>
          <a:bodyPr/>
          <a:lstStyle/>
          <a:p>
            <a:fld id="{3D0A3EC9-E8BA-4062-809F-C0D16F9877FA}" type="slidenum">
              <a:rPr lang="en-US" smtClean="0"/>
              <a:t>‹#›</a:t>
            </a:fld>
            <a:endParaRPr lang="en-US"/>
          </a:p>
        </p:txBody>
      </p:sp>
      <p:grpSp>
        <p:nvGrpSpPr>
          <p:cNvPr id="10" name="Group 9"/>
          <p:cNvGrpSpPr/>
          <p:nvPr userDrawn="1"/>
        </p:nvGrpSpPr>
        <p:grpSpPr>
          <a:xfrm>
            <a:off x="405729" y="462858"/>
            <a:ext cx="8281071" cy="832542"/>
            <a:chOff x="405729" y="462858"/>
            <a:chExt cx="8281071" cy="551383"/>
          </a:xfrm>
        </p:grpSpPr>
        <p:sp>
          <p:nvSpPr>
            <p:cNvPr id="8" name="AutoShape 13"/>
            <p:cNvSpPr>
              <a:spLocks noChangeArrowheads="1"/>
            </p:cNvSpPr>
            <p:nvPr/>
          </p:nvSpPr>
          <p:spPr bwMode="auto">
            <a:xfrm>
              <a:off x="405729" y="462858"/>
              <a:ext cx="8281071" cy="548521"/>
            </a:xfrm>
            <a:prstGeom prst="roundRect">
              <a:avLst>
                <a:gd name="adj" fmla="val 9389"/>
              </a:avLst>
            </a:prstGeom>
            <a:gradFill rotWithShape="1">
              <a:gsLst>
                <a:gs pos="100000">
                  <a:srgbClr val="FFFFFF"/>
                </a:gs>
                <a:gs pos="100000">
                  <a:srgbClr val="00005E"/>
                </a:gs>
              </a:gsLst>
              <a:lin ang="5400000" scaled="1"/>
            </a:gradFill>
            <a:ln w="114300" cmpd="thickThin" algn="ctr">
              <a:solidFill>
                <a:srgbClr val="D4A940"/>
              </a:solidFill>
              <a:round/>
              <a:headEnd/>
              <a:tailEnd/>
            </a:ln>
            <a:effectLst/>
          </p:spPr>
          <p:txBody>
            <a:bodyPr wrap="square" anchor="ctr">
              <a:spAutoFit/>
            </a:bodyPr>
            <a:lstStyle>
              <a:lvl1pPr marL="712788" indent="-623888" algn="r" rtl="1">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88900" indent="0" algn="ctr" rtl="0">
                <a:buNone/>
              </a:pPr>
              <a:endParaRPr lang="en-US" sz="2800" b="1" dirty="0">
                <a:ln w="0"/>
                <a:solidFill>
                  <a:srgbClr val="FFFF00"/>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488237"/>
              <a:ext cx="683678" cy="526004"/>
            </a:xfrm>
            <a:prstGeom prst="flowChartConnector">
              <a:avLst/>
            </a:prstGeom>
            <a:noFill/>
            <a:ln>
              <a:noFill/>
            </a:ln>
          </p:spPr>
        </p:pic>
      </p:grpSp>
      <p:sp>
        <p:nvSpPr>
          <p:cNvPr id="2" name="Title 1"/>
          <p:cNvSpPr>
            <a:spLocks noGrp="1"/>
          </p:cNvSpPr>
          <p:nvPr>
            <p:ph type="title"/>
          </p:nvPr>
        </p:nvSpPr>
        <p:spPr>
          <a:xfrm>
            <a:off x="405729" y="602707"/>
            <a:ext cx="7467600" cy="548521"/>
          </a:xfrm>
        </p:spPr>
        <p:txBody>
          <a:bodyPr>
            <a:noAutofit/>
          </a:bodyPr>
          <a:lstStyle>
            <a:lvl1pPr>
              <a:defRPr sz="3600" b="1">
                <a:solidFill>
                  <a:srgbClr val="C00000"/>
                </a:solidFill>
              </a:defRPr>
            </a:lvl1pPr>
          </a:lstStyle>
          <a:p>
            <a:r>
              <a:rPr lang="en-US" dirty="0"/>
              <a:t>Click to edit Master title style</a:t>
            </a:r>
          </a:p>
        </p:txBody>
      </p:sp>
    </p:spTree>
    <p:extLst>
      <p:ext uri="{BB962C8B-B14F-4D97-AF65-F5344CB8AC3E}">
        <p14:creationId xmlns:p14="http://schemas.microsoft.com/office/powerpoint/2010/main" val="3026460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8B24D2-2FE6-43D6-914F-77D2B7AB42C5}" type="datetime1">
              <a:rPr lang="en-US" smtClean="0"/>
              <a:t>6/15/2020</a:t>
            </a:fld>
            <a:endParaRPr lang="en-US"/>
          </a:p>
        </p:txBody>
      </p:sp>
      <p:sp>
        <p:nvSpPr>
          <p:cNvPr id="5" name="Footer Placeholder 4"/>
          <p:cNvSpPr>
            <a:spLocks noGrp="1"/>
          </p:cNvSpPr>
          <p:nvPr>
            <p:ph type="ftr" sz="quarter" idx="11"/>
          </p:nvPr>
        </p:nvSpPr>
        <p:spPr/>
        <p:txBody>
          <a:bodyPr/>
          <a:lstStyle/>
          <a:p>
            <a:r>
              <a:rPr lang="en-US"/>
              <a:t>Internal Medicine Department</a:t>
            </a:r>
          </a:p>
        </p:txBody>
      </p:sp>
      <p:sp>
        <p:nvSpPr>
          <p:cNvPr id="6" name="Slide Number Placeholder 5"/>
          <p:cNvSpPr>
            <a:spLocks noGrp="1"/>
          </p:cNvSpPr>
          <p:nvPr>
            <p:ph type="sldNum" sz="quarter" idx="12"/>
          </p:nvPr>
        </p:nvSpPr>
        <p:spPr/>
        <p:txBody>
          <a:bodyPr/>
          <a:lstStyle/>
          <a:p>
            <a:fld id="{3D0A3EC9-E8BA-4062-809F-C0D16F9877FA}" type="slidenum">
              <a:rPr lang="en-US" smtClean="0"/>
              <a:t>‹#›</a:t>
            </a:fld>
            <a:endParaRPr lang="en-US"/>
          </a:p>
        </p:txBody>
      </p:sp>
    </p:spTree>
    <p:extLst>
      <p:ext uri="{BB962C8B-B14F-4D97-AF65-F5344CB8AC3E}">
        <p14:creationId xmlns:p14="http://schemas.microsoft.com/office/powerpoint/2010/main" val="998906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C0248AE-71F6-4A48-9661-466059912D38}" type="datetime1">
              <a:rPr lang="en-US" smtClean="0"/>
              <a:t>6/15/2020</a:t>
            </a:fld>
            <a:endParaRPr lang="en-US"/>
          </a:p>
        </p:txBody>
      </p:sp>
      <p:sp>
        <p:nvSpPr>
          <p:cNvPr id="6" name="Footer Placeholder 5"/>
          <p:cNvSpPr>
            <a:spLocks noGrp="1"/>
          </p:cNvSpPr>
          <p:nvPr>
            <p:ph type="ftr" sz="quarter" idx="11"/>
          </p:nvPr>
        </p:nvSpPr>
        <p:spPr/>
        <p:txBody>
          <a:bodyPr/>
          <a:lstStyle/>
          <a:p>
            <a:r>
              <a:rPr lang="en-US"/>
              <a:t>Internal Medicine Department</a:t>
            </a:r>
          </a:p>
        </p:txBody>
      </p:sp>
      <p:sp>
        <p:nvSpPr>
          <p:cNvPr id="7" name="Slide Number Placeholder 6"/>
          <p:cNvSpPr>
            <a:spLocks noGrp="1"/>
          </p:cNvSpPr>
          <p:nvPr>
            <p:ph type="sldNum" sz="quarter" idx="12"/>
          </p:nvPr>
        </p:nvSpPr>
        <p:spPr/>
        <p:txBody>
          <a:bodyPr/>
          <a:lstStyle/>
          <a:p>
            <a:fld id="{3D0A3EC9-E8BA-4062-809F-C0D16F9877FA}" type="slidenum">
              <a:rPr lang="en-US" smtClean="0"/>
              <a:t>‹#›</a:t>
            </a:fld>
            <a:endParaRPr lang="en-US"/>
          </a:p>
        </p:txBody>
      </p:sp>
    </p:spTree>
    <p:extLst>
      <p:ext uri="{BB962C8B-B14F-4D97-AF65-F5344CB8AC3E}">
        <p14:creationId xmlns:p14="http://schemas.microsoft.com/office/powerpoint/2010/main" val="880428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562B429-C5ED-482A-B217-D0C902B77F3A}" type="datetime1">
              <a:rPr lang="en-US" smtClean="0"/>
              <a:t>6/15/2020</a:t>
            </a:fld>
            <a:endParaRPr lang="en-US"/>
          </a:p>
        </p:txBody>
      </p:sp>
      <p:sp>
        <p:nvSpPr>
          <p:cNvPr id="8" name="Footer Placeholder 7"/>
          <p:cNvSpPr>
            <a:spLocks noGrp="1"/>
          </p:cNvSpPr>
          <p:nvPr>
            <p:ph type="ftr" sz="quarter" idx="11"/>
          </p:nvPr>
        </p:nvSpPr>
        <p:spPr/>
        <p:txBody>
          <a:bodyPr/>
          <a:lstStyle/>
          <a:p>
            <a:r>
              <a:rPr lang="en-US"/>
              <a:t>Internal Medicine Department</a:t>
            </a:r>
          </a:p>
        </p:txBody>
      </p:sp>
      <p:sp>
        <p:nvSpPr>
          <p:cNvPr id="9" name="Slide Number Placeholder 8"/>
          <p:cNvSpPr>
            <a:spLocks noGrp="1"/>
          </p:cNvSpPr>
          <p:nvPr>
            <p:ph type="sldNum" sz="quarter" idx="12"/>
          </p:nvPr>
        </p:nvSpPr>
        <p:spPr/>
        <p:txBody>
          <a:bodyPr/>
          <a:lstStyle/>
          <a:p>
            <a:fld id="{3D0A3EC9-E8BA-4062-809F-C0D16F9877FA}" type="slidenum">
              <a:rPr lang="en-US" smtClean="0"/>
              <a:t>‹#›</a:t>
            </a:fld>
            <a:endParaRPr lang="en-US"/>
          </a:p>
        </p:txBody>
      </p:sp>
    </p:spTree>
    <p:extLst>
      <p:ext uri="{BB962C8B-B14F-4D97-AF65-F5344CB8AC3E}">
        <p14:creationId xmlns:p14="http://schemas.microsoft.com/office/powerpoint/2010/main" val="1611374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9F5C6F-29E6-4DB3-83AF-1EF78B940696}" type="datetime1">
              <a:rPr lang="en-US" smtClean="0"/>
              <a:t>6/15/2020</a:t>
            </a:fld>
            <a:endParaRPr lang="en-US"/>
          </a:p>
        </p:txBody>
      </p:sp>
      <p:sp>
        <p:nvSpPr>
          <p:cNvPr id="4" name="Footer Placeholder 3"/>
          <p:cNvSpPr>
            <a:spLocks noGrp="1"/>
          </p:cNvSpPr>
          <p:nvPr>
            <p:ph type="ftr" sz="quarter" idx="11"/>
          </p:nvPr>
        </p:nvSpPr>
        <p:spPr/>
        <p:txBody>
          <a:bodyPr/>
          <a:lstStyle/>
          <a:p>
            <a:r>
              <a:rPr lang="en-US"/>
              <a:t>Internal Medicine Department</a:t>
            </a:r>
          </a:p>
        </p:txBody>
      </p:sp>
      <p:sp>
        <p:nvSpPr>
          <p:cNvPr id="5" name="Slide Number Placeholder 4"/>
          <p:cNvSpPr>
            <a:spLocks noGrp="1"/>
          </p:cNvSpPr>
          <p:nvPr>
            <p:ph type="sldNum" sz="quarter" idx="12"/>
          </p:nvPr>
        </p:nvSpPr>
        <p:spPr/>
        <p:txBody>
          <a:bodyPr/>
          <a:lstStyle/>
          <a:p>
            <a:fld id="{3D0A3EC9-E8BA-4062-809F-C0D16F9877FA}" type="slidenum">
              <a:rPr lang="en-US" smtClean="0"/>
              <a:t>‹#›</a:t>
            </a:fld>
            <a:endParaRPr lang="en-US"/>
          </a:p>
        </p:txBody>
      </p:sp>
    </p:spTree>
    <p:extLst>
      <p:ext uri="{BB962C8B-B14F-4D97-AF65-F5344CB8AC3E}">
        <p14:creationId xmlns:p14="http://schemas.microsoft.com/office/powerpoint/2010/main" val="2687639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CB68C3-E1AF-42EF-93D6-091D1277BC99}" type="datetime1">
              <a:rPr lang="en-US" smtClean="0"/>
              <a:t>6/15/2020</a:t>
            </a:fld>
            <a:endParaRPr lang="en-US"/>
          </a:p>
        </p:txBody>
      </p:sp>
      <p:sp>
        <p:nvSpPr>
          <p:cNvPr id="3" name="Footer Placeholder 2"/>
          <p:cNvSpPr>
            <a:spLocks noGrp="1"/>
          </p:cNvSpPr>
          <p:nvPr>
            <p:ph type="ftr" sz="quarter" idx="11"/>
          </p:nvPr>
        </p:nvSpPr>
        <p:spPr/>
        <p:txBody>
          <a:bodyPr/>
          <a:lstStyle/>
          <a:p>
            <a:r>
              <a:rPr lang="en-US"/>
              <a:t>Internal Medicine Department</a:t>
            </a:r>
          </a:p>
        </p:txBody>
      </p:sp>
      <p:sp>
        <p:nvSpPr>
          <p:cNvPr id="4" name="Slide Number Placeholder 3"/>
          <p:cNvSpPr>
            <a:spLocks noGrp="1"/>
          </p:cNvSpPr>
          <p:nvPr>
            <p:ph type="sldNum" sz="quarter" idx="12"/>
          </p:nvPr>
        </p:nvSpPr>
        <p:spPr/>
        <p:txBody>
          <a:bodyPr/>
          <a:lstStyle/>
          <a:p>
            <a:fld id="{3D0A3EC9-E8BA-4062-809F-C0D16F9877FA}" type="slidenum">
              <a:rPr lang="en-US" smtClean="0"/>
              <a:t>‹#›</a:t>
            </a:fld>
            <a:endParaRPr lang="en-US"/>
          </a:p>
        </p:txBody>
      </p:sp>
    </p:spTree>
    <p:extLst>
      <p:ext uri="{BB962C8B-B14F-4D97-AF65-F5344CB8AC3E}">
        <p14:creationId xmlns:p14="http://schemas.microsoft.com/office/powerpoint/2010/main" val="3717824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A415B0-FAF7-47FC-88EE-1130770D6670}" type="datetime1">
              <a:rPr lang="en-US" smtClean="0"/>
              <a:t>6/15/2020</a:t>
            </a:fld>
            <a:endParaRPr lang="en-US"/>
          </a:p>
        </p:txBody>
      </p:sp>
      <p:sp>
        <p:nvSpPr>
          <p:cNvPr id="6" name="Footer Placeholder 5"/>
          <p:cNvSpPr>
            <a:spLocks noGrp="1"/>
          </p:cNvSpPr>
          <p:nvPr>
            <p:ph type="ftr" sz="quarter" idx="11"/>
          </p:nvPr>
        </p:nvSpPr>
        <p:spPr/>
        <p:txBody>
          <a:bodyPr/>
          <a:lstStyle/>
          <a:p>
            <a:r>
              <a:rPr lang="en-US"/>
              <a:t>Internal Medicine Department</a:t>
            </a:r>
          </a:p>
        </p:txBody>
      </p:sp>
      <p:sp>
        <p:nvSpPr>
          <p:cNvPr id="7" name="Slide Number Placeholder 6"/>
          <p:cNvSpPr>
            <a:spLocks noGrp="1"/>
          </p:cNvSpPr>
          <p:nvPr>
            <p:ph type="sldNum" sz="quarter" idx="12"/>
          </p:nvPr>
        </p:nvSpPr>
        <p:spPr/>
        <p:txBody>
          <a:bodyPr/>
          <a:lstStyle/>
          <a:p>
            <a:fld id="{3D0A3EC9-E8BA-4062-809F-C0D16F9877FA}" type="slidenum">
              <a:rPr lang="en-US" smtClean="0"/>
              <a:t>‹#›</a:t>
            </a:fld>
            <a:endParaRPr lang="en-US"/>
          </a:p>
        </p:txBody>
      </p:sp>
    </p:spTree>
    <p:extLst>
      <p:ext uri="{BB962C8B-B14F-4D97-AF65-F5344CB8AC3E}">
        <p14:creationId xmlns:p14="http://schemas.microsoft.com/office/powerpoint/2010/main" val="556277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6CCCA9-AD15-4967-8ED9-83A216F1129E}" type="datetime1">
              <a:rPr lang="en-US" smtClean="0"/>
              <a:t>6/15/2020</a:t>
            </a:fld>
            <a:endParaRPr lang="en-US"/>
          </a:p>
        </p:txBody>
      </p:sp>
      <p:sp>
        <p:nvSpPr>
          <p:cNvPr id="6" name="Footer Placeholder 5"/>
          <p:cNvSpPr>
            <a:spLocks noGrp="1"/>
          </p:cNvSpPr>
          <p:nvPr>
            <p:ph type="ftr" sz="quarter" idx="11"/>
          </p:nvPr>
        </p:nvSpPr>
        <p:spPr/>
        <p:txBody>
          <a:bodyPr/>
          <a:lstStyle/>
          <a:p>
            <a:r>
              <a:rPr lang="en-US"/>
              <a:t>Internal Medicine Department</a:t>
            </a:r>
          </a:p>
        </p:txBody>
      </p:sp>
      <p:sp>
        <p:nvSpPr>
          <p:cNvPr id="7" name="Slide Number Placeholder 6"/>
          <p:cNvSpPr>
            <a:spLocks noGrp="1"/>
          </p:cNvSpPr>
          <p:nvPr>
            <p:ph type="sldNum" sz="quarter" idx="12"/>
          </p:nvPr>
        </p:nvSpPr>
        <p:spPr/>
        <p:txBody>
          <a:bodyPr/>
          <a:lstStyle/>
          <a:p>
            <a:fld id="{3D0A3EC9-E8BA-4062-809F-C0D16F9877FA}" type="slidenum">
              <a:rPr lang="en-US" smtClean="0"/>
              <a:t>‹#›</a:t>
            </a:fld>
            <a:endParaRPr lang="en-US"/>
          </a:p>
        </p:txBody>
      </p:sp>
    </p:spTree>
    <p:extLst>
      <p:ext uri="{BB962C8B-B14F-4D97-AF65-F5344CB8AC3E}">
        <p14:creationId xmlns:p14="http://schemas.microsoft.com/office/powerpoint/2010/main" val="4145754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0C01F7-5DA9-4748-8D11-BD94B9BF5B2C}" type="datetime1">
              <a:rPr lang="en-US" smtClean="0"/>
              <a:t>6/15/2020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Internal Medicine Department</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0A3EC9-E8BA-4062-809F-C0D16F9877FA}" type="slidenum">
              <a:rPr lang="en-US" smtClean="0"/>
              <a:t>‹#›</a:t>
            </a:fld>
            <a:endParaRPr lang="en-US"/>
          </a:p>
        </p:txBody>
      </p:sp>
    </p:spTree>
    <p:extLst>
      <p:ext uri="{BB962C8B-B14F-4D97-AF65-F5344CB8AC3E}">
        <p14:creationId xmlns:p14="http://schemas.microsoft.com/office/powerpoint/2010/main" val="6891918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76600" y="1121823"/>
            <a:ext cx="2241123" cy="2241123"/>
          </a:xfrm>
          <a:prstGeom prst="flowChartConnector">
            <a:avLst/>
          </a:prstGeom>
          <a:noFill/>
          <a:ln>
            <a:noFill/>
          </a:ln>
        </p:spPr>
      </p:pic>
      <p:sp>
        <p:nvSpPr>
          <p:cNvPr id="5" name="AutoShape 13"/>
          <p:cNvSpPr>
            <a:spLocks noChangeArrowheads="1"/>
          </p:cNvSpPr>
          <p:nvPr/>
        </p:nvSpPr>
        <p:spPr bwMode="auto">
          <a:xfrm>
            <a:off x="1179904" y="3705601"/>
            <a:ext cx="6434514" cy="1176093"/>
          </a:xfrm>
          <a:prstGeom prst="roundRect">
            <a:avLst>
              <a:gd name="adj" fmla="val 9389"/>
            </a:avLst>
          </a:prstGeom>
          <a:gradFill rotWithShape="1">
            <a:gsLst>
              <a:gs pos="100000">
                <a:srgbClr val="FFFFFF"/>
              </a:gs>
              <a:gs pos="100000">
                <a:srgbClr val="00005E"/>
              </a:gs>
            </a:gsLst>
            <a:lin ang="5400000" scaled="1"/>
          </a:gradFill>
          <a:ln w="114300" cmpd="thickThin" algn="ctr">
            <a:solidFill>
              <a:srgbClr val="D4A940"/>
            </a:solidFill>
            <a:round/>
            <a:headEnd/>
            <a:tailEnd/>
          </a:ln>
          <a:effectLst/>
        </p:spPr>
        <p:txBody>
          <a:bodyPr wrap="square" anchor="ctr">
            <a:spAutoFit/>
          </a:bodyPr>
          <a:lstStyle>
            <a:lvl1pPr marL="712788" indent="-623888" algn="r" rtl="1">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712788" marR="0" lvl="0" indent="-623888" algn="ctr" defTabSz="914400" rtl="1" eaLnBrk="0" fontAlgn="base" latinLnBrk="0" hangingPunct="0">
              <a:lnSpc>
                <a:spcPct val="90000"/>
              </a:lnSpc>
              <a:spcBef>
                <a:spcPct val="0"/>
              </a:spcBef>
              <a:spcAft>
                <a:spcPct val="0"/>
              </a:spcAft>
              <a:buClrTx/>
              <a:buSzTx/>
              <a:buFontTx/>
              <a:buNone/>
              <a:tabLst/>
              <a:defRPr/>
            </a:pPr>
            <a:endParaRPr kumimoji="0" lang="ar-SA" sz="500" b="1" i="0" u="none" strike="noStrike" kern="0" cap="none" spc="0" normalizeH="0" baseline="0" noProof="0" dirty="0">
              <a:ln>
                <a:noFill/>
              </a:ln>
              <a:solidFill>
                <a:srgbClr val="FFFF00"/>
              </a:solidFill>
              <a:effectLst/>
              <a:uLnTx/>
              <a:uFillTx/>
              <a:latin typeface="Times New Roman" panose="02020603050405020304" pitchFamily="18" charset="0"/>
              <a:cs typeface="Arial" panose="020B0604020202020204" pitchFamily="34" charset="0"/>
            </a:endParaRPr>
          </a:p>
          <a:p>
            <a:pPr marL="88900" marR="0" lvl="0" indent="0" algn="ctr" defTabSz="914400" rtl="1" eaLnBrk="0" fontAlgn="base" latinLnBrk="0" hangingPunct="0">
              <a:lnSpc>
                <a:spcPct val="100000"/>
              </a:lnSpc>
              <a:spcBef>
                <a:spcPct val="20000"/>
              </a:spcBef>
              <a:spcAft>
                <a:spcPct val="0"/>
              </a:spcAft>
              <a:buClrTx/>
              <a:buSzTx/>
              <a:buFontTx/>
              <a:buNone/>
              <a:tabLst/>
              <a:defRPr/>
            </a:pPr>
            <a:r>
              <a:rPr kumimoji="0" lang="en-GB" sz="2800" b="1" i="0" u="none" strike="noStrike" kern="0" cap="none" spc="0" normalizeH="0" baseline="0" noProof="0" dirty="0">
                <a:ln w="0"/>
                <a:solidFill>
                  <a:srgbClr val="663300"/>
                </a:solidFill>
                <a:effectLst/>
                <a:uLnTx/>
                <a:uFillTx/>
                <a:latin typeface="Times New Roman" panose="02020603050405020304" pitchFamily="18" charset="0"/>
                <a:cs typeface="Times New Roman" panose="02020603050405020304" pitchFamily="18" charset="0"/>
              </a:rPr>
              <a:t>Armed Forces College of Medicine</a:t>
            </a:r>
          </a:p>
          <a:p>
            <a:pPr marL="88900" marR="0" lvl="0" indent="0" algn="ctr" defTabSz="914400" rtl="1" eaLnBrk="0" fontAlgn="base" latinLnBrk="0" hangingPunct="0">
              <a:lnSpc>
                <a:spcPct val="100000"/>
              </a:lnSpc>
              <a:spcBef>
                <a:spcPct val="20000"/>
              </a:spcBef>
              <a:spcAft>
                <a:spcPct val="0"/>
              </a:spcAft>
              <a:buClrTx/>
              <a:buSzTx/>
              <a:buFontTx/>
              <a:buNone/>
              <a:tabLst/>
              <a:defRPr/>
            </a:pPr>
            <a:r>
              <a:rPr kumimoji="0" lang="en-GB" sz="2400" b="1" i="0" u="none" strike="noStrike" kern="0" cap="none" spc="0" normalizeH="0" baseline="0" noProof="0" dirty="0">
                <a:ln w="0"/>
                <a:solidFill>
                  <a:srgbClr val="663300"/>
                </a:solidFill>
                <a:effectLst/>
                <a:uLnTx/>
                <a:uFillTx/>
                <a:latin typeface="Times New Roman" panose="02020603050405020304" pitchFamily="18" charset="0"/>
                <a:cs typeface="Times New Roman" panose="02020603050405020304" pitchFamily="18" charset="0"/>
              </a:rPr>
              <a:t>AFCM</a:t>
            </a:r>
            <a:endParaRPr kumimoji="0" lang="en-US" sz="2400" b="1" i="0" u="none" strike="noStrike" kern="0" cap="none" spc="0" normalizeH="0" baseline="0" noProof="0" dirty="0">
              <a:ln w="0"/>
              <a:solidFill>
                <a:srgbClr val="663300"/>
              </a:solidFill>
              <a:effectLst/>
              <a:uLnTx/>
              <a:uFillTx/>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C8B27272-42A5-4BD6-B505-6F2ADD588B19}" type="datetime1">
              <a:rPr lang="en-US" smtClean="0"/>
              <a:t>6/15/2020</a:t>
            </a:fld>
            <a:endParaRPr lang="en-US"/>
          </a:p>
        </p:txBody>
      </p:sp>
      <p:sp>
        <p:nvSpPr>
          <p:cNvPr id="3" name="Footer Placeholder 2"/>
          <p:cNvSpPr>
            <a:spLocks noGrp="1"/>
          </p:cNvSpPr>
          <p:nvPr>
            <p:ph type="ftr" sz="quarter" idx="11"/>
          </p:nvPr>
        </p:nvSpPr>
        <p:spPr/>
        <p:txBody>
          <a:bodyPr/>
          <a:lstStyle/>
          <a:p>
            <a:r>
              <a:rPr lang="en-US"/>
              <a:t>Internal Medicine Department</a:t>
            </a:r>
          </a:p>
        </p:txBody>
      </p:sp>
      <p:sp>
        <p:nvSpPr>
          <p:cNvPr id="6" name="Slide Number Placeholder 5"/>
          <p:cNvSpPr>
            <a:spLocks noGrp="1"/>
          </p:cNvSpPr>
          <p:nvPr>
            <p:ph type="sldNum" sz="quarter" idx="12"/>
          </p:nvPr>
        </p:nvSpPr>
        <p:spPr/>
        <p:txBody>
          <a:bodyPr/>
          <a:lstStyle/>
          <a:p>
            <a:fld id="{3D0A3EC9-E8BA-4062-809F-C0D16F9877FA}" type="slidenum">
              <a:rPr lang="en-US" smtClean="0"/>
              <a:t>1</a:t>
            </a:fld>
            <a:endParaRPr lang="en-US"/>
          </a:p>
        </p:txBody>
      </p:sp>
    </p:spTree>
    <p:extLst>
      <p:ext uri="{BB962C8B-B14F-4D97-AF65-F5344CB8AC3E}">
        <p14:creationId xmlns:p14="http://schemas.microsoft.com/office/powerpoint/2010/main" val="25917058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dirty="0"/>
              <a:t>What should you do to confirm the diagnosis?</a:t>
            </a:r>
          </a:p>
          <a:p>
            <a:pPr marL="0" indent="0">
              <a:buNone/>
            </a:pPr>
            <a:endParaRPr lang="en-US" dirty="0"/>
          </a:p>
          <a:p>
            <a:pPr marL="514350" indent="-514350">
              <a:buFont typeface="+mj-lt"/>
              <a:buAutoNum type="alphaUcPeriod"/>
            </a:pPr>
            <a:r>
              <a:rPr lang="en-US" dirty="0"/>
              <a:t>Barium swallow</a:t>
            </a:r>
          </a:p>
          <a:p>
            <a:pPr marL="514350" indent="-514350">
              <a:buFont typeface="+mj-lt"/>
              <a:buAutoNum type="alphaUcPeriod"/>
            </a:pPr>
            <a:r>
              <a:rPr lang="en-US" dirty="0"/>
              <a:t>Do a 24-hour pH monitor.</a:t>
            </a:r>
          </a:p>
          <a:p>
            <a:pPr marL="514350" indent="-514350">
              <a:buFont typeface="+mj-lt"/>
              <a:buAutoNum type="alphaUcPeriod"/>
            </a:pPr>
            <a:r>
              <a:rPr lang="en-US" dirty="0"/>
              <a:t>Do an endoscopy.</a:t>
            </a:r>
          </a:p>
          <a:p>
            <a:pPr marL="514350" indent="-514350">
              <a:buFont typeface="+mj-lt"/>
              <a:buAutoNum type="alphaUcPeriod"/>
            </a:pPr>
            <a:r>
              <a:rPr lang="en-US" dirty="0"/>
              <a:t>Double the dose of the PPI.</a:t>
            </a:r>
          </a:p>
          <a:p>
            <a:pPr marL="514350" indent="-514350">
              <a:buFont typeface="+mj-lt"/>
              <a:buAutoNum type="alphaUcPeriod"/>
            </a:pPr>
            <a:r>
              <a:rPr lang="en-US" dirty="0"/>
              <a:t>Put in an NG tube for acid output.</a:t>
            </a:r>
          </a:p>
        </p:txBody>
      </p:sp>
      <p:sp>
        <p:nvSpPr>
          <p:cNvPr id="3" name="Title 2"/>
          <p:cNvSpPr>
            <a:spLocks noGrp="1"/>
          </p:cNvSpPr>
          <p:nvPr>
            <p:ph type="title"/>
          </p:nvPr>
        </p:nvSpPr>
        <p:spPr/>
        <p:txBody>
          <a:bodyPr/>
          <a:lstStyle/>
          <a:p>
            <a:endParaRPr lang="en-US" dirty="0"/>
          </a:p>
        </p:txBody>
      </p:sp>
      <p:sp>
        <p:nvSpPr>
          <p:cNvPr id="4" name="Date Placeholder 3"/>
          <p:cNvSpPr>
            <a:spLocks noGrp="1"/>
          </p:cNvSpPr>
          <p:nvPr>
            <p:ph type="dt" sz="half" idx="10"/>
          </p:nvPr>
        </p:nvSpPr>
        <p:spPr/>
        <p:txBody>
          <a:bodyPr/>
          <a:lstStyle/>
          <a:p>
            <a:fld id="{361ABBBB-A96B-48A2-A9F9-13C2A362BE40}" type="datetime1">
              <a:rPr lang="en-US" smtClean="0"/>
              <a:t>6/15/2020</a:t>
            </a:fld>
            <a:endParaRPr lang="en-US"/>
          </a:p>
        </p:txBody>
      </p:sp>
      <p:sp>
        <p:nvSpPr>
          <p:cNvPr id="5" name="Footer Placeholder 4"/>
          <p:cNvSpPr>
            <a:spLocks noGrp="1"/>
          </p:cNvSpPr>
          <p:nvPr>
            <p:ph type="ftr" sz="quarter" idx="11"/>
          </p:nvPr>
        </p:nvSpPr>
        <p:spPr/>
        <p:txBody>
          <a:bodyPr/>
          <a:lstStyle/>
          <a:p>
            <a:r>
              <a:rPr lang="en-US"/>
              <a:t>Internal Medicine Department</a:t>
            </a:r>
          </a:p>
        </p:txBody>
      </p:sp>
      <p:sp>
        <p:nvSpPr>
          <p:cNvPr id="6" name="Slide Number Placeholder 5"/>
          <p:cNvSpPr>
            <a:spLocks noGrp="1"/>
          </p:cNvSpPr>
          <p:nvPr>
            <p:ph type="sldNum" sz="quarter" idx="12"/>
          </p:nvPr>
        </p:nvSpPr>
        <p:spPr/>
        <p:txBody>
          <a:bodyPr/>
          <a:lstStyle/>
          <a:p>
            <a:fld id="{3D0A3EC9-E8BA-4062-809F-C0D16F9877FA}" type="slidenum">
              <a:rPr lang="en-US" smtClean="0"/>
              <a:t>10</a:t>
            </a:fld>
            <a:endParaRPr lang="en-US"/>
          </a:p>
        </p:txBody>
      </p:sp>
    </p:spTree>
    <p:extLst>
      <p:ext uri="{BB962C8B-B14F-4D97-AF65-F5344CB8AC3E}">
        <p14:creationId xmlns:p14="http://schemas.microsoft.com/office/powerpoint/2010/main" val="668069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dirty="0"/>
              <a:t>What should you do to confirm the diagnosis?</a:t>
            </a:r>
          </a:p>
          <a:p>
            <a:pPr marL="0" indent="0">
              <a:buNone/>
            </a:pPr>
            <a:endParaRPr lang="en-US" dirty="0"/>
          </a:p>
          <a:p>
            <a:pPr marL="514350" indent="-514350">
              <a:buFont typeface="+mj-lt"/>
              <a:buAutoNum type="alphaUcPeriod"/>
            </a:pPr>
            <a:r>
              <a:rPr lang="en-US" dirty="0"/>
              <a:t>Barium swallow</a:t>
            </a:r>
          </a:p>
          <a:p>
            <a:pPr marL="514350" indent="-514350">
              <a:buFont typeface="+mj-lt"/>
              <a:buAutoNum type="alphaUcPeriod"/>
            </a:pPr>
            <a:r>
              <a:rPr lang="en-US" dirty="0">
                <a:solidFill>
                  <a:srgbClr val="FF0000"/>
                </a:solidFill>
              </a:rPr>
              <a:t>Do a 24-hour pH monitor.</a:t>
            </a:r>
          </a:p>
          <a:p>
            <a:pPr marL="514350" indent="-514350">
              <a:buFont typeface="+mj-lt"/>
              <a:buAutoNum type="alphaUcPeriod"/>
            </a:pPr>
            <a:r>
              <a:rPr lang="en-US" dirty="0"/>
              <a:t>Do an endoscopy.</a:t>
            </a:r>
          </a:p>
          <a:p>
            <a:pPr marL="514350" indent="-514350">
              <a:buFont typeface="+mj-lt"/>
              <a:buAutoNum type="alphaUcPeriod"/>
            </a:pPr>
            <a:r>
              <a:rPr lang="en-US" dirty="0"/>
              <a:t>Double the dose of the PPI.</a:t>
            </a:r>
          </a:p>
          <a:p>
            <a:pPr marL="514350" indent="-514350">
              <a:buFont typeface="+mj-lt"/>
              <a:buAutoNum type="alphaUcPeriod"/>
            </a:pPr>
            <a:r>
              <a:rPr lang="en-US" dirty="0"/>
              <a:t>Put in an NG tube for acid output.</a:t>
            </a:r>
          </a:p>
        </p:txBody>
      </p:sp>
      <p:sp>
        <p:nvSpPr>
          <p:cNvPr id="3" name="Title 2"/>
          <p:cNvSpPr>
            <a:spLocks noGrp="1"/>
          </p:cNvSpPr>
          <p:nvPr>
            <p:ph type="title"/>
          </p:nvPr>
        </p:nvSpPr>
        <p:spPr/>
        <p:txBody>
          <a:bodyPr/>
          <a:lstStyle/>
          <a:p>
            <a:endParaRPr lang="en-US" dirty="0"/>
          </a:p>
        </p:txBody>
      </p:sp>
      <p:sp>
        <p:nvSpPr>
          <p:cNvPr id="4" name="Date Placeholder 3"/>
          <p:cNvSpPr>
            <a:spLocks noGrp="1"/>
          </p:cNvSpPr>
          <p:nvPr>
            <p:ph type="dt" sz="half" idx="10"/>
          </p:nvPr>
        </p:nvSpPr>
        <p:spPr/>
        <p:txBody>
          <a:bodyPr/>
          <a:lstStyle/>
          <a:p>
            <a:fld id="{1EE06872-102D-42BD-8058-CD3834B6056A}" type="datetime1">
              <a:rPr lang="en-US" smtClean="0"/>
              <a:t>6/15/2020</a:t>
            </a:fld>
            <a:endParaRPr lang="en-US"/>
          </a:p>
        </p:txBody>
      </p:sp>
      <p:sp>
        <p:nvSpPr>
          <p:cNvPr id="5" name="Footer Placeholder 4"/>
          <p:cNvSpPr>
            <a:spLocks noGrp="1"/>
          </p:cNvSpPr>
          <p:nvPr>
            <p:ph type="ftr" sz="quarter" idx="11"/>
          </p:nvPr>
        </p:nvSpPr>
        <p:spPr/>
        <p:txBody>
          <a:bodyPr/>
          <a:lstStyle/>
          <a:p>
            <a:r>
              <a:rPr lang="en-US"/>
              <a:t>Internal Medicine Department</a:t>
            </a:r>
          </a:p>
        </p:txBody>
      </p:sp>
      <p:sp>
        <p:nvSpPr>
          <p:cNvPr id="6" name="Slide Number Placeholder 5"/>
          <p:cNvSpPr>
            <a:spLocks noGrp="1"/>
          </p:cNvSpPr>
          <p:nvPr>
            <p:ph type="sldNum" sz="quarter" idx="12"/>
          </p:nvPr>
        </p:nvSpPr>
        <p:spPr/>
        <p:txBody>
          <a:bodyPr/>
          <a:lstStyle/>
          <a:p>
            <a:fld id="{3D0A3EC9-E8BA-4062-809F-C0D16F9877FA}" type="slidenum">
              <a:rPr lang="en-US" smtClean="0"/>
              <a:t>11</a:t>
            </a:fld>
            <a:endParaRPr lang="en-US"/>
          </a:p>
        </p:txBody>
      </p:sp>
    </p:spTree>
    <p:extLst>
      <p:ext uri="{BB962C8B-B14F-4D97-AF65-F5344CB8AC3E}">
        <p14:creationId xmlns:p14="http://schemas.microsoft.com/office/powerpoint/2010/main" val="4184972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a:t>The most accurate test of GERD is the 24-hour pH monitor. </a:t>
            </a:r>
          </a:p>
          <a:p>
            <a:endParaRPr lang="en-US" dirty="0"/>
          </a:p>
          <a:p>
            <a:r>
              <a:rPr lang="en-US" dirty="0"/>
              <a:t>Because PPIs are amazingly effective at 95% symptom control, the failure of PPI treatment means there is a 20:1 chance that the diagnosis is not really GERD.</a:t>
            </a:r>
          </a:p>
          <a:p>
            <a:endParaRPr lang="en-US" dirty="0"/>
          </a:p>
          <a:p>
            <a:r>
              <a:rPr lang="en-US" dirty="0"/>
              <a:t>Endoscopy can show Barrett esophagus and erosive esophagitis, but you cannot tell that acid is refluxing by endoscopy alone.</a:t>
            </a:r>
          </a:p>
          <a:p>
            <a:endParaRPr lang="ar-EG" dirty="0"/>
          </a:p>
        </p:txBody>
      </p:sp>
      <p:sp>
        <p:nvSpPr>
          <p:cNvPr id="3" name="Title 2"/>
          <p:cNvSpPr>
            <a:spLocks noGrp="1"/>
          </p:cNvSpPr>
          <p:nvPr>
            <p:ph type="title"/>
          </p:nvPr>
        </p:nvSpPr>
        <p:spPr/>
        <p:txBody>
          <a:bodyPr/>
          <a:lstStyle/>
          <a:p>
            <a:endParaRPr lang="ar-EG" dirty="0"/>
          </a:p>
        </p:txBody>
      </p:sp>
      <p:sp>
        <p:nvSpPr>
          <p:cNvPr id="4" name="Date Placeholder 3"/>
          <p:cNvSpPr>
            <a:spLocks noGrp="1"/>
          </p:cNvSpPr>
          <p:nvPr>
            <p:ph type="dt" sz="half" idx="10"/>
          </p:nvPr>
        </p:nvSpPr>
        <p:spPr/>
        <p:txBody>
          <a:bodyPr/>
          <a:lstStyle/>
          <a:p>
            <a:fld id="{EDBCB43B-3FAB-42D6-A514-19444988A942}" type="datetime1">
              <a:rPr lang="en-US" smtClean="0"/>
              <a:t>6/15/2020</a:t>
            </a:fld>
            <a:endParaRPr lang="en-US"/>
          </a:p>
        </p:txBody>
      </p:sp>
      <p:sp>
        <p:nvSpPr>
          <p:cNvPr id="5" name="Footer Placeholder 4"/>
          <p:cNvSpPr>
            <a:spLocks noGrp="1"/>
          </p:cNvSpPr>
          <p:nvPr>
            <p:ph type="ftr" sz="quarter" idx="11"/>
          </p:nvPr>
        </p:nvSpPr>
        <p:spPr/>
        <p:txBody>
          <a:bodyPr/>
          <a:lstStyle/>
          <a:p>
            <a:r>
              <a:rPr lang="en-US"/>
              <a:t>Internal Medicine Department</a:t>
            </a:r>
          </a:p>
        </p:txBody>
      </p:sp>
      <p:sp>
        <p:nvSpPr>
          <p:cNvPr id="6" name="Slide Number Placeholder 5"/>
          <p:cNvSpPr>
            <a:spLocks noGrp="1"/>
          </p:cNvSpPr>
          <p:nvPr>
            <p:ph type="sldNum" sz="quarter" idx="12"/>
          </p:nvPr>
        </p:nvSpPr>
        <p:spPr/>
        <p:txBody>
          <a:bodyPr/>
          <a:lstStyle/>
          <a:p>
            <a:fld id="{3D0A3EC9-E8BA-4062-809F-C0D16F9877FA}" type="slidenum">
              <a:rPr lang="en-US" smtClean="0"/>
              <a:t>12</a:t>
            </a:fld>
            <a:endParaRPr lang="en-US"/>
          </a:p>
        </p:txBody>
      </p:sp>
    </p:spTree>
    <p:extLst>
      <p:ext uri="{BB962C8B-B14F-4D97-AF65-F5344CB8AC3E}">
        <p14:creationId xmlns:p14="http://schemas.microsoft.com/office/powerpoint/2010/main" val="3060403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24-hour pH monitor confirms the presence of GERD. </a:t>
            </a:r>
          </a:p>
          <a:p>
            <a:endParaRPr lang="en-US" dirty="0"/>
          </a:p>
          <a:p>
            <a:r>
              <a:rPr lang="en-US" dirty="0"/>
              <a:t>The patient continues to be bothered by symptoms of heartburn.</a:t>
            </a:r>
          </a:p>
          <a:p>
            <a:endParaRPr lang="en-US" dirty="0"/>
          </a:p>
          <a:p>
            <a:r>
              <a:rPr lang="en-US" dirty="0"/>
              <a:t>You are planning </a:t>
            </a:r>
            <a:r>
              <a:rPr lang="en-US" dirty="0" err="1"/>
              <a:t>absurgical</a:t>
            </a:r>
            <a:r>
              <a:rPr lang="en-US" dirty="0"/>
              <a:t> or endoscopic procedure to tighten the LES.</a:t>
            </a:r>
            <a:endParaRPr lang="ar-EG" dirty="0"/>
          </a:p>
        </p:txBody>
      </p:sp>
      <p:sp>
        <p:nvSpPr>
          <p:cNvPr id="3" name="Title 2"/>
          <p:cNvSpPr>
            <a:spLocks noGrp="1"/>
          </p:cNvSpPr>
          <p:nvPr>
            <p:ph type="title"/>
          </p:nvPr>
        </p:nvSpPr>
        <p:spPr/>
        <p:txBody>
          <a:bodyPr/>
          <a:lstStyle/>
          <a:p>
            <a:endParaRPr lang="ar-EG" dirty="0"/>
          </a:p>
        </p:txBody>
      </p:sp>
      <p:sp>
        <p:nvSpPr>
          <p:cNvPr id="4" name="Date Placeholder 3"/>
          <p:cNvSpPr>
            <a:spLocks noGrp="1"/>
          </p:cNvSpPr>
          <p:nvPr>
            <p:ph type="dt" sz="half" idx="10"/>
          </p:nvPr>
        </p:nvSpPr>
        <p:spPr/>
        <p:txBody>
          <a:bodyPr/>
          <a:lstStyle/>
          <a:p>
            <a:fld id="{ED50064E-08A2-4B9E-962B-CDB0C730485C}" type="datetime1">
              <a:rPr lang="en-US" smtClean="0"/>
              <a:t>6/15/2020</a:t>
            </a:fld>
            <a:endParaRPr lang="en-US"/>
          </a:p>
        </p:txBody>
      </p:sp>
      <p:sp>
        <p:nvSpPr>
          <p:cNvPr id="5" name="Footer Placeholder 4"/>
          <p:cNvSpPr>
            <a:spLocks noGrp="1"/>
          </p:cNvSpPr>
          <p:nvPr>
            <p:ph type="ftr" sz="quarter" idx="11"/>
          </p:nvPr>
        </p:nvSpPr>
        <p:spPr/>
        <p:txBody>
          <a:bodyPr/>
          <a:lstStyle/>
          <a:p>
            <a:r>
              <a:rPr lang="en-US"/>
              <a:t>Internal Medicine Department</a:t>
            </a:r>
          </a:p>
        </p:txBody>
      </p:sp>
      <p:sp>
        <p:nvSpPr>
          <p:cNvPr id="6" name="Slide Number Placeholder 5"/>
          <p:cNvSpPr>
            <a:spLocks noGrp="1"/>
          </p:cNvSpPr>
          <p:nvPr>
            <p:ph type="sldNum" sz="quarter" idx="12"/>
          </p:nvPr>
        </p:nvSpPr>
        <p:spPr/>
        <p:txBody>
          <a:bodyPr/>
          <a:lstStyle/>
          <a:p>
            <a:fld id="{3D0A3EC9-E8BA-4062-809F-C0D16F9877FA}" type="slidenum">
              <a:rPr lang="en-US" smtClean="0"/>
              <a:t>13</a:t>
            </a:fld>
            <a:endParaRPr lang="en-US"/>
          </a:p>
        </p:txBody>
      </p:sp>
    </p:spTree>
    <p:extLst>
      <p:ext uri="{BB962C8B-B14F-4D97-AF65-F5344CB8AC3E}">
        <p14:creationId xmlns:p14="http://schemas.microsoft.com/office/powerpoint/2010/main" val="233136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What test should you do prior to a </a:t>
            </a:r>
            <a:r>
              <a:rPr lang="en-US" dirty="0" err="1"/>
              <a:t>Nissen</a:t>
            </a:r>
            <a:r>
              <a:rPr lang="en-US" dirty="0"/>
              <a:t> fundoplication or other LES-tightening procedure?</a:t>
            </a:r>
          </a:p>
          <a:p>
            <a:pPr marL="0" indent="0">
              <a:buNone/>
            </a:pPr>
            <a:endParaRPr lang="en-US" dirty="0"/>
          </a:p>
          <a:p>
            <a:pPr marL="514350" indent="-514350">
              <a:buFont typeface="+mj-lt"/>
              <a:buAutoNum type="alphaUcPeriod"/>
            </a:pPr>
            <a:r>
              <a:rPr lang="en-US" dirty="0"/>
              <a:t>Chest CT</a:t>
            </a:r>
          </a:p>
          <a:p>
            <a:pPr marL="514350" indent="-514350">
              <a:buFont typeface="+mj-lt"/>
              <a:buAutoNum type="alphaUcPeriod"/>
            </a:pPr>
            <a:r>
              <a:rPr lang="en-US" dirty="0"/>
              <a:t>Chest MRI</a:t>
            </a:r>
          </a:p>
          <a:p>
            <a:pPr marL="514350" indent="-514350">
              <a:buFont typeface="+mj-lt"/>
              <a:buAutoNum type="alphaUcPeriod"/>
            </a:pPr>
            <a:r>
              <a:rPr lang="en-US" dirty="0"/>
              <a:t>Endoscopy</a:t>
            </a:r>
          </a:p>
          <a:p>
            <a:pPr marL="514350" indent="-514350">
              <a:buFont typeface="+mj-lt"/>
              <a:buAutoNum type="alphaUcPeriod"/>
            </a:pPr>
            <a:r>
              <a:rPr lang="en-US" dirty="0"/>
              <a:t>Esophageal </a:t>
            </a:r>
            <a:r>
              <a:rPr lang="en-US" dirty="0" err="1"/>
              <a:t>manometry</a:t>
            </a:r>
            <a:endParaRPr lang="en-US" dirty="0"/>
          </a:p>
          <a:p>
            <a:pPr marL="514350" indent="-514350">
              <a:buFont typeface="+mj-lt"/>
              <a:buAutoNum type="alphaUcPeriod"/>
            </a:pPr>
            <a:r>
              <a:rPr lang="en-US" dirty="0"/>
              <a:t>Nuclear gastric emptying test</a:t>
            </a:r>
            <a:endParaRPr lang="ar-EG" dirty="0"/>
          </a:p>
        </p:txBody>
      </p:sp>
      <p:sp>
        <p:nvSpPr>
          <p:cNvPr id="3" name="Title 2"/>
          <p:cNvSpPr>
            <a:spLocks noGrp="1"/>
          </p:cNvSpPr>
          <p:nvPr>
            <p:ph type="title"/>
          </p:nvPr>
        </p:nvSpPr>
        <p:spPr/>
        <p:txBody>
          <a:bodyPr/>
          <a:lstStyle/>
          <a:p>
            <a:endParaRPr lang="ar-EG" dirty="0"/>
          </a:p>
        </p:txBody>
      </p:sp>
      <p:sp>
        <p:nvSpPr>
          <p:cNvPr id="4" name="Date Placeholder 3"/>
          <p:cNvSpPr>
            <a:spLocks noGrp="1"/>
          </p:cNvSpPr>
          <p:nvPr>
            <p:ph type="dt" sz="half" idx="10"/>
          </p:nvPr>
        </p:nvSpPr>
        <p:spPr/>
        <p:txBody>
          <a:bodyPr/>
          <a:lstStyle/>
          <a:p>
            <a:fld id="{78CA17B8-BCD2-4D46-8EA6-65FB795759D6}" type="datetime1">
              <a:rPr lang="en-US" smtClean="0"/>
              <a:t>6/15/2020</a:t>
            </a:fld>
            <a:endParaRPr lang="en-US"/>
          </a:p>
        </p:txBody>
      </p:sp>
      <p:sp>
        <p:nvSpPr>
          <p:cNvPr id="5" name="Footer Placeholder 4"/>
          <p:cNvSpPr>
            <a:spLocks noGrp="1"/>
          </p:cNvSpPr>
          <p:nvPr>
            <p:ph type="ftr" sz="quarter" idx="11"/>
          </p:nvPr>
        </p:nvSpPr>
        <p:spPr/>
        <p:txBody>
          <a:bodyPr/>
          <a:lstStyle/>
          <a:p>
            <a:r>
              <a:rPr lang="en-US"/>
              <a:t>Internal Medicine Department</a:t>
            </a:r>
          </a:p>
        </p:txBody>
      </p:sp>
      <p:sp>
        <p:nvSpPr>
          <p:cNvPr id="6" name="Slide Number Placeholder 5"/>
          <p:cNvSpPr>
            <a:spLocks noGrp="1"/>
          </p:cNvSpPr>
          <p:nvPr>
            <p:ph type="sldNum" sz="quarter" idx="12"/>
          </p:nvPr>
        </p:nvSpPr>
        <p:spPr/>
        <p:txBody>
          <a:bodyPr/>
          <a:lstStyle/>
          <a:p>
            <a:fld id="{3D0A3EC9-E8BA-4062-809F-C0D16F9877FA}" type="slidenum">
              <a:rPr lang="en-US" smtClean="0"/>
              <a:t>14</a:t>
            </a:fld>
            <a:endParaRPr lang="en-US"/>
          </a:p>
        </p:txBody>
      </p:sp>
    </p:spTree>
    <p:extLst>
      <p:ext uri="{BB962C8B-B14F-4D97-AF65-F5344CB8AC3E}">
        <p14:creationId xmlns:p14="http://schemas.microsoft.com/office/powerpoint/2010/main" val="843433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What test should you do prior to a </a:t>
            </a:r>
            <a:r>
              <a:rPr lang="en-US" dirty="0" err="1"/>
              <a:t>Nissen</a:t>
            </a:r>
            <a:r>
              <a:rPr lang="en-US" dirty="0"/>
              <a:t> fundoplication or other LES-tightening procedure?</a:t>
            </a:r>
          </a:p>
          <a:p>
            <a:pPr marL="0" indent="0">
              <a:buNone/>
            </a:pPr>
            <a:endParaRPr lang="en-US" dirty="0"/>
          </a:p>
          <a:p>
            <a:pPr marL="514350" indent="-514350">
              <a:buFont typeface="+mj-lt"/>
              <a:buAutoNum type="alphaUcPeriod"/>
            </a:pPr>
            <a:r>
              <a:rPr lang="en-US" dirty="0"/>
              <a:t>Chest CT</a:t>
            </a:r>
          </a:p>
          <a:p>
            <a:pPr marL="514350" indent="-514350">
              <a:buFont typeface="+mj-lt"/>
              <a:buAutoNum type="alphaUcPeriod"/>
            </a:pPr>
            <a:r>
              <a:rPr lang="en-US" dirty="0"/>
              <a:t>Chest MRI</a:t>
            </a:r>
          </a:p>
          <a:p>
            <a:pPr marL="514350" indent="-514350">
              <a:buFont typeface="+mj-lt"/>
              <a:buAutoNum type="alphaUcPeriod"/>
            </a:pPr>
            <a:r>
              <a:rPr lang="en-US" dirty="0"/>
              <a:t>Endoscopy</a:t>
            </a:r>
          </a:p>
          <a:p>
            <a:pPr marL="514350" indent="-514350">
              <a:buFont typeface="+mj-lt"/>
              <a:buAutoNum type="alphaUcPeriod"/>
            </a:pPr>
            <a:r>
              <a:rPr lang="en-US" dirty="0">
                <a:solidFill>
                  <a:srgbClr val="FF0000"/>
                </a:solidFill>
              </a:rPr>
              <a:t>Esophageal </a:t>
            </a:r>
            <a:r>
              <a:rPr lang="en-US" dirty="0" err="1">
                <a:solidFill>
                  <a:srgbClr val="FF0000"/>
                </a:solidFill>
              </a:rPr>
              <a:t>manometry</a:t>
            </a:r>
            <a:endParaRPr lang="en-US" dirty="0">
              <a:solidFill>
                <a:srgbClr val="FF0000"/>
              </a:solidFill>
            </a:endParaRPr>
          </a:p>
          <a:p>
            <a:pPr marL="514350" indent="-514350">
              <a:buFont typeface="+mj-lt"/>
              <a:buAutoNum type="alphaUcPeriod"/>
            </a:pPr>
            <a:r>
              <a:rPr lang="en-US" dirty="0"/>
              <a:t>Nuclear gastric emptying test</a:t>
            </a:r>
            <a:endParaRPr lang="ar-EG" dirty="0"/>
          </a:p>
        </p:txBody>
      </p:sp>
      <p:sp>
        <p:nvSpPr>
          <p:cNvPr id="3" name="Title 2"/>
          <p:cNvSpPr>
            <a:spLocks noGrp="1"/>
          </p:cNvSpPr>
          <p:nvPr>
            <p:ph type="title"/>
          </p:nvPr>
        </p:nvSpPr>
        <p:spPr/>
        <p:txBody>
          <a:bodyPr/>
          <a:lstStyle/>
          <a:p>
            <a:endParaRPr lang="ar-EG" dirty="0"/>
          </a:p>
        </p:txBody>
      </p:sp>
      <p:sp>
        <p:nvSpPr>
          <p:cNvPr id="4" name="Date Placeholder 3"/>
          <p:cNvSpPr>
            <a:spLocks noGrp="1"/>
          </p:cNvSpPr>
          <p:nvPr>
            <p:ph type="dt" sz="half" idx="10"/>
          </p:nvPr>
        </p:nvSpPr>
        <p:spPr/>
        <p:txBody>
          <a:bodyPr/>
          <a:lstStyle/>
          <a:p>
            <a:fld id="{7E0AAEA1-9E63-4B6E-A721-74B6847EEDA6}" type="datetime1">
              <a:rPr lang="en-US" smtClean="0"/>
              <a:t>6/15/2020</a:t>
            </a:fld>
            <a:endParaRPr lang="en-US"/>
          </a:p>
        </p:txBody>
      </p:sp>
      <p:sp>
        <p:nvSpPr>
          <p:cNvPr id="5" name="Footer Placeholder 4"/>
          <p:cNvSpPr>
            <a:spLocks noGrp="1"/>
          </p:cNvSpPr>
          <p:nvPr>
            <p:ph type="ftr" sz="quarter" idx="11"/>
          </p:nvPr>
        </p:nvSpPr>
        <p:spPr/>
        <p:txBody>
          <a:bodyPr/>
          <a:lstStyle/>
          <a:p>
            <a:r>
              <a:rPr lang="en-US"/>
              <a:t>Internal Medicine Department</a:t>
            </a:r>
          </a:p>
        </p:txBody>
      </p:sp>
      <p:sp>
        <p:nvSpPr>
          <p:cNvPr id="6" name="Slide Number Placeholder 5"/>
          <p:cNvSpPr>
            <a:spLocks noGrp="1"/>
          </p:cNvSpPr>
          <p:nvPr>
            <p:ph type="sldNum" sz="quarter" idx="12"/>
          </p:nvPr>
        </p:nvSpPr>
        <p:spPr/>
        <p:txBody>
          <a:bodyPr/>
          <a:lstStyle/>
          <a:p>
            <a:fld id="{3D0A3EC9-E8BA-4062-809F-C0D16F9877FA}" type="slidenum">
              <a:rPr lang="en-US" smtClean="0"/>
              <a:t>15</a:t>
            </a:fld>
            <a:endParaRPr lang="en-US"/>
          </a:p>
        </p:txBody>
      </p:sp>
    </p:spTree>
    <p:extLst>
      <p:ext uri="{BB962C8B-B14F-4D97-AF65-F5344CB8AC3E}">
        <p14:creationId xmlns:p14="http://schemas.microsoft.com/office/powerpoint/2010/main" val="35422167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You have to be sure the ability of the esophagus to contract is normal prior to an LES-narrowing procedure. </a:t>
            </a:r>
          </a:p>
          <a:p>
            <a:endParaRPr lang="en-US" dirty="0"/>
          </a:p>
          <a:p>
            <a:r>
              <a:rPr lang="en-US" dirty="0"/>
              <a:t>If you tighten the LES, and esophageal contractility is inadequate, you will create a blockade like achalasia.</a:t>
            </a:r>
            <a:endParaRPr lang="ar-EG" dirty="0"/>
          </a:p>
        </p:txBody>
      </p:sp>
      <p:sp>
        <p:nvSpPr>
          <p:cNvPr id="3" name="Title 2"/>
          <p:cNvSpPr>
            <a:spLocks noGrp="1"/>
          </p:cNvSpPr>
          <p:nvPr>
            <p:ph type="title"/>
          </p:nvPr>
        </p:nvSpPr>
        <p:spPr/>
        <p:txBody>
          <a:bodyPr/>
          <a:lstStyle/>
          <a:p>
            <a:endParaRPr lang="ar-EG" dirty="0"/>
          </a:p>
        </p:txBody>
      </p:sp>
      <p:sp>
        <p:nvSpPr>
          <p:cNvPr id="4" name="Date Placeholder 3"/>
          <p:cNvSpPr>
            <a:spLocks noGrp="1"/>
          </p:cNvSpPr>
          <p:nvPr>
            <p:ph type="dt" sz="half" idx="10"/>
          </p:nvPr>
        </p:nvSpPr>
        <p:spPr/>
        <p:txBody>
          <a:bodyPr/>
          <a:lstStyle/>
          <a:p>
            <a:fld id="{33EE3BA3-581D-40C7-A4FC-F84362FE1096}" type="datetime1">
              <a:rPr lang="en-US" smtClean="0"/>
              <a:t>6/15/2020</a:t>
            </a:fld>
            <a:endParaRPr lang="en-US"/>
          </a:p>
        </p:txBody>
      </p:sp>
      <p:sp>
        <p:nvSpPr>
          <p:cNvPr id="5" name="Footer Placeholder 4"/>
          <p:cNvSpPr>
            <a:spLocks noGrp="1"/>
          </p:cNvSpPr>
          <p:nvPr>
            <p:ph type="ftr" sz="quarter" idx="11"/>
          </p:nvPr>
        </p:nvSpPr>
        <p:spPr/>
        <p:txBody>
          <a:bodyPr/>
          <a:lstStyle/>
          <a:p>
            <a:r>
              <a:rPr lang="en-US"/>
              <a:t>Internal Medicine Department</a:t>
            </a:r>
          </a:p>
        </p:txBody>
      </p:sp>
      <p:sp>
        <p:nvSpPr>
          <p:cNvPr id="6" name="Slide Number Placeholder 5"/>
          <p:cNvSpPr>
            <a:spLocks noGrp="1"/>
          </p:cNvSpPr>
          <p:nvPr>
            <p:ph type="sldNum" sz="quarter" idx="12"/>
          </p:nvPr>
        </p:nvSpPr>
        <p:spPr/>
        <p:txBody>
          <a:bodyPr/>
          <a:lstStyle/>
          <a:p>
            <a:fld id="{3D0A3EC9-E8BA-4062-809F-C0D16F9877FA}" type="slidenum">
              <a:rPr lang="en-US" smtClean="0"/>
              <a:t>16</a:t>
            </a:fld>
            <a:endParaRPr lang="en-US"/>
          </a:p>
        </p:txBody>
      </p:sp>
    </p:spTree>
    <p:extLst>
      <p:ext uri="{BB962C8B-B14F-4D97-AF65-F5344CB8AC3E}">
        <p14:creationId xmlns:p14="http://schemas.microsoft.com/office/powerpoint/2010/main" val="42319711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After the procedure, symptoms resolve for 2 years. There is a recurrence of GERD-like symptoms and PPIs are now given regularly. PPIs control the symptoms. Upper endoscopy shows columnar metaplasia.</a:t>
            </a:r>
            <a:endParaRPr lang="ar-EG" dirty="0"/>
          </a:p>
        </p:txBody>
      </p:sp>
      <p:sp>
        <p:nvSpPr>
          <p:cNvPr id="3" name="Title 2"/>
          <p:cNvSpPr>
            <a:spLocks noGrp="1"/>
          </p:cNvSpPr>
          <p:nvPr>
            <p:ph type="title"/>
          </p:nvPr>
        </p:nvSpPr>
        <p:spPr/>
        <p:txBody>
          <a:bodyPr/>
          <a:lstStyle/>
          <a:p>
            <a:endParaRPr lang="ar-EG" dirty="0"/>
          </a:p>
        </p:txBody>
      </p:sp>
      <p:sp>
        <p:nvSpPr>
          <p:cNvPr id="4" name="Date Placeholder 3"/>
          <p:cNvSpPr>
            <a:spLocks noGrp="1"/>
          </p:cNvSpPr>
          <p:nvPr>
            <p:ph type="dt" sz="half" idx="10"/>
          </p:nvPr>
        </p:nvSpPr>
        <p:spPr/>
        <p:txBody>
          <a:bodyPr/>
          <a:lstStyle/>
          <a:p>
            <a:fld id="{FCB00557-1319-4A6A-9152-DF4F2CF93FB7}" type="datetime1">
              <a:rPr lang="en-US" smtClean="0"/>
              <a:t>6/15/2020</a:t>
            </a:fld>
            <a:endParaRPr lang="en-US"/>
          </a:p>
        </p:txBody>
      </p:sp>
      <p:sp>
        <p:nvSpPr>
          <p:cNvPr id="5" name="Footer Placeholder 4"/>
          <p:cNvSpPr>
            <a:spLocks noGrp="1"/>
          </p:cNvSpPr>
          <p:nvPr>
            <p:ph type="ftr" sz="quarter" idx="11"/>
          </p:nvPr>
        </p:nvSpPr>
        <p:spPr/>
        <p:txBody>
          <a:bodyPr/>
          <a:lstStyle/>
          <a:p>
            <a:r>
              <a:rPr lang="en-US"/>
              <a:t>Internal Medicine Department</a:t>
            </a:r>
          </a:p>
        </p:txBody>
      </p:sp>
      <p:sp>
        <p:nvSpPr>
          <p:cNvPr id="6" name="Slide Number Placeholder 5"/>
          <p:cNvSpPr>
            <a:spLocks noGrp="1"/>
          </p:cNvSpPr>
          <p:nvPr>
            <p:ph type="sldNum" sz="quarter" idx="12"/>
          </p:nvPr>
        </p:nvSpPr>
        <p:spPr/>
        <p:txBody>
          <a:bodyPr/>
          <a:lstStyle/>
          <a:p>
            <a:fld id="{3D0A3EC9-E8BA-4062-809F-C0D16F9877FA}" type="slidenum">
              <a:rPr lang="en-US" smtClean="0"/>
              <a:t>17</a:t>
            </a:fld>
            <a:endParaRPr lang="en-US"/>
          </a:p>
        </p:txBody>
      </p:sp>
    </p:spTree>
    <p:extLst>
      <p:ext uri="{BB962C8B-B14F-4D97-AF65-F5344CB8AC3E}">
        <p14:creationId xmlns:p14="http://schemas.microsoft.com/office/powerpoint/2010/main" val="3847949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a:t>What is the management?</a:t>
            </a:r>
          </a:p>
          <a:p>
            <a:pPr marL="0" indent="0">
              <a:buNone/>
            </a:pPr>
            <a:endParaRPr lang="en-US" dirty="0"/>
          </a:p>
          <a:p>
            <a:pPr marL="514350" indent="-514350">
              <a:buFont typeface="+mj-lt"/>
              <a:buAutoNum type="alphaUcPeriod"/>
            </a:pPr>
            <a:r>
              <a:rPr lang="en-US" dirty="0"/>
              <a:t>Distal </a:t>
            </a:r>
            <a:r>
              <a:rPr lang="en-US" dirty="0" err="1"/>
              <a:t>esophagectomy</a:t>
            </a:r>
            <a:endParaRPr lang="en-US" dirty="0"/>
          </a:p>
          <a:p>
            <a:pPr marL="514350" indent="-514350">
              <a:buFont typeface="+mj-lt"/>
              <a:buAutoNum type="alphaUcPeriod"/>
            </a:pPr>
            <a:r>
              <a:rPr lang="en-US" dirty="0"/>
              <a:t>Endoscopic mucosal resection</a:t>
            </a:r>
          </a:p>
          <a:p>
            <a:pPr marL="514350" indent="-514350">
              <a:buFont typeface="+mj-lt"/>
              <a:buAutoNum type="alphaUcPeriod"/>
            </a:pPr>
            <a:r>
              <a:rPr lang="en-US" dirty="0"/>
              <a:t>Endoscopic </a:t>
            </a:r>
            <a:r>
              <a:rPr lang="en-US" dirty="0" err="1"/>
              <a:t>submucosal</a:t>
            </a:r>
            <a:r>
              <a:rPr lang="en-US" dirty="0"/>
              <a:t> dissection</a:t>
            </a:r>
          </a:p>
          <a:p>
            <a:pPr marL="514350" indent="-514350">
              <a:buFont typeface="+mj-lt"/>
              <a:buAutoNum type="alphaUcPeriod"/>
            </a:pPr>
            <a:r>
              <a:rPr lang="en-US" dirty="0"/>
              <a:t>PPIs and repeat endoscopy in 2 to 3 years</a:t>
            </a:r>
          </a:p>
          <a:p>
            <a:pPr marL="514350" indent="-514350">
              <a:buFont typeface="+mj-lt"/>
              <a:buAutoNum type="alphaUcPeriod"/>
            </a:pPr>
            <a:r>
              <a:rPr lang="en-US" dirty="0"/>
              <a:t>Repeat surgical tightening</a:t>
            </a:r>
            <a:endParaRPr lang="ar-EG" dirty="0"/>
          </a:p>
        </p:txBody>
      </p:sp>
      <p:sp>
        <p:nvSpPr>
          <p:cNvPr id="3" name="Title 2"/>
          <p:cNvSpPr>
            <a:spLocks noGrp="1"/>
          </p:cNvSpPr>
          <p:nvPr>
            <p:ph type="title"/>
          </p:nvPr>
        </p:nvSpPr>
        <p:spPr/>
        <p:txBody>
          <a:bodyPr/>
          <a:lstStyle/>
          <a:p>
            <a:endParaRPr lang="ar-EG" dirty="0"/>
          </a:p>
        </p:txBody>
      </p:sp>
      <p:sp>
        <p:nvSpPr>
          <p:cNvPr id="4" name="Date Placeholder 3"/>
          <p:cNvSpPr>
            <a:spLocks noGrp="1"/>
          </p:cNvSpPr>
          <p:nvPr>
            <p:ph type="dt" sz="half" idx="10"/>
          </p:nvPr>
        </p:nvSpPr>
        <p:spPr/>
        <p:txBody>
          <a:bodyPr/>
          <a:lstStyle/>
          <a:p>
            <a:fld id="{8CA0194E-DA6C-4766-AE9F-D02E0E815426}" type="datetime1">
              <a:rPr lang="en-US" smtClean="0"/>
              <a:t>6/15/2020</a:t>
            </a:fld>
            <a:endParaRPr lang="en-US"/>
          </a:p>
        </p:txBody>
      </p:sp>
      <p:sp>
        <p:nvSpPr>
          <p:cNvPr id="5" name="Footer Placeholder 4"/>
          <p:cNvSpPr>
            <a:spLocks noGrp="1"/>
          </p:cNvSpPr>
          <p:nvPr>
            <p:ph type="ftr" sz="quarter" idx="11"/>
          </p:nvPr>
        </p:nvSpPr>
        <p:spPr/>
        <p:txBody>
          <a:bodyPr/>
          <a:lstStyle/>
          <a:p>
            <a:r>
              <a:rPr lang="en-US"/>
              <a:t>Internal Medicine Department</a:t>
            </a:r>
          </a:p>
        </p:txBody>
      </p:sp>
      <p:sp>
        <p:nvSpPr>
          <p:cNvPr id="6" name="Slide Number Placeholder 5"/>
          <p:cNvSpPr>
            <a:spLocks noGrp="1"/>
          </p:cNvSpPr>
          <p:nvPr>
            <p:ph type="sldNum" sz="quarter" idx="12"/>
          </p:nvPr>
        </p:nvSpPr>
        <p:spPr/>
        <p:txBody>
          <a:bodyPr/>
          <a:lstStyle/>
          <a:p>
            <a:fld id="{3D0A3EC9-E8BA-4062-809F-C0D16F9877FA}" type="slidenum">
              <a:rPr lang="en-US" smtClean="0"/>
              <a:t>18</a:t>
            </a:fld>
            <a:endParaRPr lang="en-US"/>
          </a:p>
        </p:txBody>
      </p:sp>
    </p:spTree>
    <p:extLst>
      <p:ext uri="{BB962C8B-B14F-4D97-AF65-F5344CB8AC3E}">
        <p14:creationId xmlns:p14="http://schemas.microsoft.com/office/powerpoint/2010/main" val="5486483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a:t>What is the management?</a:t>
            </a:r>
          </a:p>
          <a:p>
            <a:pPr marL="0" indent="0">
              <a:buNone/>
            </a:pPr>
            <a:endParaRPr lang="en-US" dirty="0"/>
          </a:p>
          <a:p>
            <a:pPr marL="514350" indent="-514350">
              <a:buFont typeface="+mj-lt"/>
              <a:buAutoNum type="alphaUcPeriod"/>
            </a:pPr>
            <a:r>
              <a:rPr lang="en-US" dirty="0"/>
              <a:t>Distal </a:t>
            </a:r>
            <a:r>
              <a:rPr lang="en-US" dirty="0" err="1"/>
              <a:t>esophagectomy</a:t>
            </a:r>
            <a:endParaRPr lang="en-US" dirty="0"/>
          </a:p>
          <a:p>
            <a:pPr marL="514350" indent="-514350">
              <a:buFont typeface="+mj-lt"/>
              <a:buAutoNum type="alphaUcPeriod"/>
            </a:pPr>
            <a:r>
              <a:rPr lang="en-US" dirty="0"/>
              <a:t>Endoscopic mucosal resection</a:t>
            </a:r>
          </a:p>
          <a:p>
            <a:pPr marL="514350" indent="-514350">
              <a:buFont typeface="+mj-lt"/>
              <a:buAutoNum type="alphaUcPeriod"/>
            </a:pPr>
            <a:r>
              <a:rPr lang="en-US" dirty="0"/>
              <a:t>Endoscopic </a:t>
            </a:r>
            <a:r>
              <a:rPr lang="en-US" dirty="0" err="1"/>
              <a:t>submucosal</a:t>
            </a:r>
            <a:r>
              <a:rPr lang="en-US" dirty="0"/>
              <a:t> dissection</a:t>
            </a:r>
          </a:p>
          <a:p>
            <a:pPr marL="514350" indent="-514350">
              <a:buFont typeface="+mj-lt"/>
              <a:buAutoNum type="alphaUcPeriod"/>
            </a:pPr>
            <a:r>
              <a:rPr lang="en-US" dirty="0">
                <a:solidFill>
                  <a:srgbClr val="FF0000"/>
                </a:solidFill>
              </a:rPr>
              <a:t>PPIs and repeat endoscopy in 2 to 3 years</a:t>
            </a:r>
          </a:p>
          <a:p>
            <a:pPr marL="514350" indent="-514350">
              <a:buFont typeface="+mj-lt"/>
              <a:buAutoNum type="alphaUcPeriod"/>
            </a:pPr>
            <a:r>
              <a:rPr lang="en-US" dirty="0"/>
              <a:t>Repeat surgical tightening</a:t>
            </a:r>
            <a:endParaRPr lang="ar-EG" dirty="0"/>
          </a:p>
        </p:txBody>
      </p:sp>
      <p:sp>
        <p:nvSpPr>
          <p:cNvPr id="3" name="Title 2"/>
          <p:cNvSpPr>
            <a:spLocks noGrp="1"/>
          </p:cNvSpPr>
          <p:nvPr>
            <p:ph type="title"/>
          </p:nvPr>
        </p:nvSpPr>
        <p:spPr/>
        <p:txBody>
          <a:bodyPr/>
          <a:lstStyle/>
          <a:p>
            <a:endParaRPr lang="ar-EG" dirty="0"/>
          </a:p>
        </p:txBody>
      </p:sp>
      <p:sp>
        <p:nvSpPr>
          <p:cNvPr id="4" name="Date Placeholder 3"/>
          <p:cNvSpPr>
            <a:spLocks noGrp="1"/>
          </p:cNvSpPr>
          <p:nvPr>
            <p:ph type="dt" sz="half" idx="10"/>
          </p:nvPr>
        </p:nvSpPr>
        <p:spPr/>
        <p:txBody>
          <a:bodyPr/>
          <a:lstStyle/>
          <a:p>
            <a:fld id="{89481AD6-5D97-4952-B7F7-9693496C86AE}" type="datetime1">
              <a:rPr lang="en-US" smtClean="0"/>
              <a:t>6/15/2020</a:t>
            </a:fld>
            <a:endParaRPr lang="en-US"/>
          </a:p>
        </p:txBody>
      </p:sp>
      <p:sp>
        <p:nvSpPr>
          <p:cNvPr id="5" name="Footer Placeholder 4"/>
          <p:cNvSpPr>
            <a:spLocks noGrp="1"/>
          </p:cNvSpPr>
          <p:nvPr>
            <p:ph type="ftr" sz="quarter" idx="11"/>
          </p:nvPr>
        </p:nvSpPr>
        <p:spPr/>
        <p:txBody>
          <a:bodyPr/>
          <a:lstStyle/>
          <a:p>
            <a:r>
              <a:rPr lang="en-US"/>
              <a:t>Internal Medicine Department</a:t>
            </a:r>
          </a:p>
        </p:txBody>
      </p:sp>
      <p:sp>
        <p:nvSpPr>
          <p:cNvPr id="6" name="Slide Number Placeholder 5"/>
          <p:cNvSpPr>
            <a:spLocks noGrp="1"/>
          </p:cNvSpPr>
          <p:nvPr>
            <p:ph type="sldNum" sz="quarter" idx="12"/>
          </p:nvPr>
        </p:nvSpPr>
        <p:spPr/>
        <p:txBody>
          <a:bodyPr/>
          <a:lstStyle/>
          <a:p>
            <a:fld id="{3D0A3EC9-E8BA-4062-809F-C0D16F9877FA}" type="slidenum">
              <a:rPr lang="en-US" smtClean="0"/>
              <a:t>19</a:t>
            </a:fld>
            <a:endParaRPr lang="en-US"/>
          </a:p>
        </p:txBody>
      </p:sp>
    </p:spTree>
    <p:extLst>
      <p:ext uri="{BB962C8B-B14F-4D97-AF65-F5344CB8AC3E}">
        <p14:creationId xmlns:p14="http://schemas.microsoft.com/office/powerpoint/2010/main" val="2379424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a:spLocks noGrp="1"/>
          </p:cNvSpPr>
          <p:nvPr>
            <p:ph type="subTitle" idx="1"/>
          </p:nvPr>
        </p:nvSpPr>
        <p:spPr>
          <a:xfrm>
            <a:off x="1371600" y="5029200"/>
            <a:ext cx="6400800" cy="685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solidFill>
                  <a:schemeClr val="tx1"/>
                </a:solidFill>
              </a:rPr>
              <a:t>Prof. Mohamed Hassan </a:t>
            </a:r>
            <a:r>
              <a:rPr lang="en-US" dirty="0" err="1">
                <a:solidFill>
                  <a:schemeClr val="tx1"/>
                </a:solidFill>
              </a:rPr>
              <a:t>Fouad</a:t>
            </a:r>
            <a:r>
              <a:rPr lang="en-US" dirty="0">
                <a:solidFill>
                  <a:schemeClr val="tx1"/>
                </a:solidFill>
              </a:rPr>
              <a:t>, MD, MRCP (UK)</a:t>
            </a:r>
          </a:p>
        </p:txBody>
      </p:sp>
      <p:sp>
        <p:nvSpPr>
          <p:cNvPr id="5" name="Title 1"/>
          <p:cNvSpPr>
            <a:spLocks noGrp="1"/>
          </p:cNvSpPr>
          <p:nvPr>
            <p:ph type="ctrTitle"/>
          </p:nvPr>
        </p:nvSpPr>
        <p:spPr>
          <a:xfrm>
            <a:off x="838200" y="3442447"/>
            <a:ext cx="7772400" cy="1470025"/>
          </a:xfrm>
        </p:spPr>
        <p:txBody>
          <a:bodyPr/>
          <a:lstStyle/>
          <a:p>
            <a:r>
              <a:rPr lang="en-US" dirty="0">
                <a:solidFill>
                  <a:schemeClr val="accent2"/>
                </a:solidFill>
              </a:rPr>
              <a:t>GIT CBL and MCQs</a:t>
            </a:r>
          </a:p>
        </p:txBody>
      </p:sp>
      <p:sp>
        <p:nvSpPr>
          <p:cNvPr id="2" name="Date Placeholder 1"/>
          <p:cNvSpPr>
            <a:spLocks noGrp="1"/>
          </p:cNvSpPr>
          <p:nvPr>
            <p:ph type="dt" sz="half" idx="10"/>
          </p:nvPr>
        </p:nvSpPr>
        <p:spPr/>
        <p:txBody>
          <a:bodyPr/>
          <a:lstStyle/>
          <a:p>
            <a:fld id="{76791027-8E6C-4467-AA51-E54944B75231}" type="datetime1">
              <a:rPr lang="en-US" smtClean="0"/>
              <a:t>6/15/2020</a:t>
            </a:fld>
            <a:endParaRPr lang="en-US"/>
          </a:p>
        </p:txBody>
      </p:sp>
      <p:sp>
        <p:nvSpPr>
          <p:cNvPr id="3" name="Footer Placeholder 2"/>
          <p:cNvSpPr>
            <a:spLocks noGrp="1"/>
          </p:cNvSpPr>
          <p:nvPr>
            <p:ph type="ftr" sz="quarter" idx="11"/>
          </p:nvPr>
        </p:nvSpPr>
        <p:spPr/>
        <p:txBody>
          <a:bodyPr/>
          <a:lstStyle/>
          <a:p>
            <a:r>
              <a:rPr lang="en-US"/>
              <a:t>Internal Medicine Department</a:t>
            </a:r>
          </a:p>
        </p:txBody>
      </p:sp>
      <p:sp>
        <p:nvSpPr>
          <p:cNvPr id="6" name="Slide Number Placeholder 5"/>
          <p:cNvSpPr>
            <a:spLocks noGrp="1"/>
          </p:cNvSpPr>
          <p:nvPr>
            <p:ph type="sldNum" sz="quarter" idx="12"/>
          </p:nvPr>
        </p:nvSpPr>
        <p:spPr/>
        <p:txBody>
          <a:bodyPr/>
          <a:lstStyle/>
          <a:p>
            <a:fld id="{3D0A3EC9-E8BA-4062-809F-C0D16F9877FA}" type="slidenum">
              <a:rPr lang="en-US" smtClean="0"/>
              <a:t>2</a:t>
            </a:fld>
            <a:endParaRPr lang="en-US"/>
          </a:p>
        </p:txBody>
      </p:sp>
    </p:spTree>
    <p:extLst>
      <p:ext uri="{BB962C8B-B14F-4D97-AF65-F5344CB8AC3E}">
        <p14:creationId xmlns:p14="http://schemas.microsoft.com/office/powerpoint/2010/main" val="26401335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a:t>Barrett esophagus or columnar metaplasia of the distal esophagus is managed by doing surveillance endoscopy every 2 to 3 years.</a:t>
            </a:r>
          </a:p>
          <a:p>
            <a:r>
              <a:rPr lang="en-US" dirty="0"/>
              <a:t>Patients with Barrett esophagus have a 0.5% per year chance of esophageal cancer.</a:t>
            </a:r>
          </a:p>
          <a:p>
            <a:r>
              <a:rPr lang="en-US" dirty="0"/>
              <a:t>Patients with low-grade dysplasia need repeat endoscopy every 6 months.</a:t>
            </a:r>
          </a:p>
          <a:p>
            <a:r>
              <a:rPr lang="en-US" dirty="0"/>
              <a:t>Patients with high-grade dysplasia need endoscopic mucosal resection.</a:t>
            </a:r>
          </a:p>
          <a:p>
            <a:r>
              <a:rPr lang="en-US" dirty="0"/>
              <a:t>Most patients with GERD do not progress to Barrett esophagus and only a very few go on to cancer.</a:t>
            </a:r>
            <a:endParaRPr lang="ar-EG" dirty="0"/>
          </a:p>
        </p:txBody>
      </p:sp>
      <p:sp>
        <p:nvSpPr>
          <p:cNvPr id="3" name="Title 2"/>
          <p:cNvSpPr>
            <a:spLocks noGrp="1"/>
          </p:cNvSpPr>
          <p:nvPr>
            <p:ph type="title"/>
          </p:nvPr>
        </p:nvSpPr>
        <p:spPr/>
        <p:txBody>
          <a:bodyPr/>
          <a:lstStyle/>
          <a:p>
            <a:endParaRPr lang="ar-EG" dirty="0"/>
          </a:p>
        </p:txBody>
      </p:sp>
      <p:sp>
        <p:nvSpPr>
          <p:cNvPr id="4" name="Date Placeholder 3"/>
          <p:cNvSpPr>
            <a:spLocks noGrp="1"/>
          </p:cNvSpPr>
          <p:nvPr>
            <p:ph type="dt" sz="half" idx="10"/>
          </p:nvPr>
        </p:nvSpPr>
        <p:spPr/>
        <p:txBody>
          <a:bodyPr/>
          <a:lstStyle/>
          <a:p>
            <a:fld id="{034DB467-94D2-4A01-ACE0-7F120BC8AD92}" type="datetime1">
              <a:rPr lang="en-US" smtClean="0"/>
              <a:t>6/15/2020</a:t>
            </a:fld>
            <a:endParaRPr lang="en-US"/>
          </a:p>
        </p:txBody>
      </p:sp>
      <p:sp>
        <p:nvSpPr>
          <p:cNvPr id="5" name="Footer Placeholder 4"/>
          <p:cNvSpPr>
            <a:spLocks noGrp="1"/>
          </p:cNvSpPr>
          <p:nvPr>
            <p:ph type="ftr" sz="quarter" idx="11"/>
          </p:nvPr>
        </p:nvSpPr>
        <p:spPr/>
        <p:txBody>
          <a:bodyPr/>
          <a:lstStyle/>
          <a:p>
            <a:r>
              <a:rPr lang="en-US"/>
              <a:t>Internal Medicine Department</a:t>
            </a:r>
          </a:p>
        </p:txBody>
      </p:sp>
      <p:sp>
        <p:nvSpPr>
          <p:cNvPr id="6" name="Slide Number Placeholder 5"/>
          <p:cNvSpPr>
            <a:spLocks noGrp="1"/>
          </p:cNvSpPr>
          <p:nvPr>
            <p:ph type="sldNum" sz="quarter" idx="12"/>
          </p:nvPr>
        </p:nvSpPr>
        <p:spPr/>
        <p:txBody>
          <a:bodyPr/>
          <a:lstStyle/>
          <a:p>
            <a:fld id="{3D0A3EC9-E8BA-4062-809F-C0D16F9877FA}" type="slidenum">
              <a:rPr lang="en-US" smtClean="0"/>
              <a:t>20</a:t>
            </a:fld>
            <a:endParaRPr lang="en-US"/>
          </a:p>
        </p:txBody>
      </p:sp>
    </p:spTree>
    <p:extLst>
      <p:ext uri="{BB962C8B-B14F-4D97-AF65-F5344CB8AC3E}">
        <p14:creationId xmlns:p14="http://schemas.microsoft.com/office/powerpoint/2010/main" val="9218941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dirty="0"/>
              <a:t>A 58-year-old woman comes to the emergency department with fever, abdominal pain, and abdominal distention. In the last several months, she has developed ascites, anorexia, and progressive wasting. She also complains of severe itching. She is on no medications. She is a former IV drug user who was discharged several months ago from an alcohol detoxification unit. She is disheveled-appearing and cachectic with a grossly distended abdomen. </a:t>
            </a:r>
            <a:endParaRPr lang="ar-EG" dirty="0"/>
          </a:p>
        </p:txBody>
      </p:sp>
      <p:sp>
        <p:nvSpPr>
          <p:cNvPr id="3" name="Title 2"/>
          <p:cNvSpPr>
            <a:spLocks noGrp="1"/>
          </p:cNvSpPr>
          <p:nvPr>
            <p:ph type="title"/>
          </p:nvPr>
        </p:nvSpPr>
        <p:spPr/>
        <p:txBody>
          <a:bodyPr/>
          <a:lstStyle/>
          <a:p>
            <a:r>
              <a:rPr lang="en-US" dirty="0"/>
              <a:t>CBL – 2 </a:t>
            </a:r>
            <a:endParaRPr lang="ar-EG" dirty="0"/>
          </a:p>
        </p:txBody>
      </p:sp>
      <p:sp>
        <p:nvSpPr>
          <p:cNvPr id="4" name="Date Placeholder 3"/>
          <p:cNvSpPr>
            <a:spLocks noGrp="1"/>
          </p:cNvSpPr>
          <p:nvPr>
            <p:ph type="dt" sz="half" idx="10"/>
          </p:nvPr>
        </p:nvSpPr>
        <p:spPr/>
        <p:txBody>
          <a:bodyPr/>
          <a:lstStyle/>
          <a:p>
            <a:fld id="{A11B0477-C6E3-42E3-87FB-5ABFE02F9CD9}" type="datetime1">
              <a:rPr lang="en-US" smtClean="0"/>
              <a:t>6/15/2020</a:t>
            </a:fld>
            <a:endParaRPr lang="en-US"/>
          </a:p>
        </p:txBody>
      </p:sp>
      <p:sp>
        <p:nvSpPr>
          <p:cNvPr id="5" name="Footer Placeholder 4"/>
          <p:cNvSpPr>
            <a:spLocks noGrp="1"/>
          </p:cNvSpPr>
          <p:nvPr>
            <p:ph type="ftr" sz="quarter" idx="11"/>
          </p:nvPr>
        </p:nvSpPr>
        <p:spPr/>
        <p:txBody>
          <a:bodyPr/>
          <a:lstStyle/>
          <a:p>
            <a:r>
              <a:rPr lang="en-US"/>
              <a:t>Internal Medicine Department</a:t>
            </a:r>
          </a:p>
        </p:txBody>
      </p:sp>
      <p:sp>
        <p:nvSpPr>
          <p:cNvPr id="6" name="Slide Number Placeholder 5"/>
          <p:cNvSpPr>
            <a:spLocks noGrp="1"/>
          </p:cNvSpPr>
          <p:nvPr>
            <p:ph type="sldNum" sz="quarter" idx="12"/>
          </p:nvPr>
        </p:nvSpPr>
        <p:spPr/>
        <p:txBody>
          <a:bodyPr/>
          <a:lstStyle/>
          <a:p>
            <a:fld id="{3D0A3EC9-E8BA-4062-809F-C0D16F9877FA}" type="slidenum">
              <a:rPr lang="en-US" smtClean="0"/>
              <a:t>21</a:t>
            </a:fld>
            <a:endParaRPr lang="en-US"/>
          </a:p>
        </p:txBody>
      </p:sp>
    </p:spTree>
    <p:extLst>
      <p:ext uri="{BB962C8B-B14F-4D97-AF65-F5344CB8AC3E}">
        <p14:creationId xmlns:p14="http://schemas.microsoft.com/office/powerpoint/2010/main" val="2293253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indent="0">
              <a:buNone/>
            </a:pPr>
            <a:r>
              <a:rPr lang="en-US" dirty="0"/>
              <a:t>Her T is 38.3 C (101.0 F), BP 110/70 mm Hg, pulse 107/min, and respirations 22/min. Physical examination shows poor dentition, parotid gland enlargement, and scleral icterus. Her lungs are clear and the heart has a RRR. The abdomen is distended, </a:t>
            </a:r>
            <a:r>
              <a:rPr lang="en-US" dirty="0" err="1"/>
              <a:t>tympanitic</a:t>
            </a:r>
            <a:r>
              <a:rPr lang="en-US" dirty="0"/>
              <a:t>, tender, and with shifting dullness. A liver edge is not palpable, but the spleen is palpable 3 cm below the left costal margin. Bilateral palmar erythema is noted. Multiple spider </a:t>
            </a:r>
            <a:r>
              <a:rPr lang="en-US" dirty="0" err="1"/>
              <a:t>angiomata</a:t>
            </a:r>
            <a:r>
              <a:rPr lang="en-US" dirty="0"/>
              <a:t> and excoriations are also present. A flapping tremor is noted when the patient is asked to extend her wrists while her arms are outstretched.</a:t>
            </a:r>
          </a:p>
          <a:p>
            <a:endParaRPr lang="ar-EG" dirty="0"/>
          </a:p>
        </p:txBody>
      </p:sp>
      <p:sp>
        <p:nvSpPr>
          <p:cNvPr id="3" name="Title 2"/>
          <p:cNvSpPr>
            <a:spLocks noGrp="1"/>
          </p:cNvSpPr>
          <p:nvPr>
            <p:ph type="title"/>
          </p:nvPr>
        </p:nvSpPr>
        <p:spPr/>
        <p:txBody>
          <a:bodyPr/>
          <a:lstStyle/>
          <a:p>
            <a:r>
              <a:rPr lang="en-US" dirty="0"/>
              <a:t>CBL - 2</a:t>
            </a:r>
            <a:endParaRPr lang="ar-EG" dirty="0"/>
          </a:p>
        </p:txBody>
      </p:sp>
      <p:sp>
        <p:nvSpPr>
          <p:cNvPr id="4" name="Date Placeholder 3"/>
          <p:cNvSpPr>
            <a:spLocks noGrp="1"/>
          </p:cNvSpPr>
          <p:nvPr>
            <p:ph type="dt" sz="half" idx="10"/>
          </p:nvPr>
        </p:nvSpPr>
        <p:spPr/>
        <p:txBody>
          <a:bodyPr/>
          <a:lstStyle/>
          <a:p>
            <a:fld id="{E00B66B9-898B-4AFA-935D-EBD16BA10D44}" type="datetime1">
              <a:rPr lang="en-US" smtClean="0"/>
              <a:t>6/15/2020</a:t>
            </a:fld>
            <a:endParaRPr lang="en-US"/>
          </a:p>
        </p:txBody>
      </p:sp>
      <p:sp>
        <p:nvSpPr>
          <p:cNvPr id="5" name="Footer Placeholder 4"/>
          <p:cNvSpPr>
            <a:spLocks noGrp="1"/>
          </p:cNvSpPr>
          <p:nvPr>
            <p:ph type="ftr" sz="quarter" idx="11"/>
          </p:nvPr>
        </p:nvSpPr>
        <p:spPr/>
        <p:txBody>
          <a:bodyPr/>
          <a:lstStyle/>
          <a:p>
            <a:r>
              <a:rPr lang="en-US"/>
              <a:t>Internal Medicine Department</a:t>
            </a:r>
          </a:p>
        </p:txBody>
      </p:sp>
      <p:sp>
        <p:nvSpPr>
          <p:cNvPr id="6" name="Slide Number Placeholder 5"/>
          <p:cNvSpPr>
            <a:spLocks noGrp="1"/>
          </p:cNvSpPr>
          <p:nvPr>
            <p:ph type="sldNum" sz="quarter" idx="12"/>
          </p:nvPr>
        </p:nvSpPr>
        <p:spPr/>
        <p:txBody>
          <a:bodyPr/>
          <a:lstStyle/>
          <a:p>
            <a:fld id="{3D0A3EC9-E8BA-4062-809F-C0D16F9877FA}" type="slidenum">
              <a:rPr lang="en-US" smtClean="0"/>
              <a:t>22</a:t>
            </a:fld>
            <a:endParaRPr lang="en-US"/>
          </a:p>
        </p:txBody>
      </p:sp>
    </p:spTree>
    <p:extLst>
      <p:ext uri="{BB962C8B-B14F-4D97-AF65-F5344CB8AC3E}">
        <p14:creationId xmlns:p14="http://schemas.microsoft.com/office/powerpoint/2010/main" val="39266468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a:t>Alcoholic cirrhosis : More likely, as patient has signs of chronic liver disease and was recently discharged from alcoholic detoxification center</a:t>
            </a:r>
          </a:p>
          <a:p>
            <a:r>
              <a:rPr lang="en-US" dirty="0"/>
              <a:t>Chronic viral hepatitis or acute hepatitis could be a possible diagnosis, given that a common cause of cirrhosis is hepatitis C (especially since patient is prior IV drug)</a:t>
            </a:r>
          </a:p>
          <a:p>
            <a:r>
              <a:rPr lang="en-US" dirty="0"/>
              <a:t>Spontaneous bacterial peritonitis must be ruled out in all patients who present with fever and ascites</a:t>
            </a:r>
          </a:p>
          <a:p>
            <a:r>
              <a:rPr lang="en-US" dirty="0"/>
              <a:t>Peritoneal </a:t>
            </a:r>
            <a:r>
              <a:rPr lang="en-US" dirty="0" err="1"/>
              <a:t>carcinomatosis</a:t>
            </a:r>
            <a:r>
              <a:rPr lang="en-US" dirty="0"/>
              <a:t> secondary to ovarian cancer must be considered as an alternative source of ascites in a female patient</a:t>
            </a:r>
            <a:endParaRPr lang="ar-EG" dirty="0"/>
          </a:p>
        </p:txBody>
      </p:sp>
      <p:sp>
        <p:nvSpPr>
          <p:cNvPr id="3" name="Title 2"/>
          <p:cNvSpPr>
            <a:spLocks noGrp="1"/>
          </p:cNvSpPr>
          <p:nvPr>
            <p:ph type="title"/>
          </p:nvPr>
        </p:nvSpPr>
        <p:spPr/>
        <p:txBody>
          <a:bodyPr/>
          <a:lstStyle/>
          <a:p>
            <a:r>
              <a:rPr lang="en-US" dirty="0"/>
              <a:t>What is your Differential Diagnosis?</a:t>
            </a:r>
            <a:endParaRPr lang="ar-EG" dirty="0"/>
          </a:p>
        </p:txBody>
      </p:sp>
      <p:sp>
        <p:nvSpPr>
          <p:cNvPr id="4" name="Date Placeholder 3"/>
          <p:cNvSpPr>
            <a:spLocks noGrp="1"/>
          </p:cNvSpPr>
          <p:nvPr>
            <p:ph type="dt" sz="half" idx="10"/>
          </p:nvPr>
        </p:nvSpPr>
        <p:spPr/>
        <p:txBody>
          <a:bodyPr/>
          <a:lstStyle/>
          <a:p>
            <a:fld id="{7CE7F110-0307-4919-9A97-A02252632113}" type="datetime1">
              <a:rPr lang="en-US" smtClean="0"/>
              <a:t>6/15/2020</a:t>
            </a:fld>
            <a:endParaRPr lang="en-US"/>
          </a:p>
        </p:txBody>
      </p:sp>
      <p:sp>
        <p:nvSpPr>
          <p:cNvPr id="5" name="Footer Placeholder 4"/>
          <p:cNvSpPr>
            <a:spLocks noGrp="1"/>
          </p:cNvSpPr>
          <p:nvPr>
            <p:ph type="ftr" sz="quarter" idx="11"/>
          </p:nvPr>
        </p:nvSpPr>
        <p:spPr/>
        <p:txBody>
          <a:bodyPr/>
          <a:lstStyle/>
          <a:p>
            <a:r>
              <a:rPr lang="en-US"/>
              <a:t>Internal Medicine Department</a:t>
            </a:r>
          </a:p>
        </p:txBody>
      </p:sp>
      <p:sp>
        <p:nvSpPr>
          <p:cNvPr id="6" name="Slide Number Placeholder 5"/>
          <p:cNvSpPr>
            <a:spLocks noGrp="1"/>
          </p:cNvSpPr>
          <p:nvPr>
            <p:ph type="sldNum" sz="quarter" idx="12"/>
          </p:nvPr>
        </p:nvSpPr>
        <p:spPr/>
        <p:txBody>
          <a:bodyPr/>
          <a:lstStyle/>
          <a:p>
            <a:fld id="{3D0A3EC9-E8BA-4062-809F-C0D16F9877FA}" type="slidenum">
              <a:rPr lang="en-US" smtClean="0"/>
              <a:t>23</a:t>
            </a:fld>
            <a:endParaRPr lang="en-US"/>
          </a:p>
        </p:txBody>
      </p:sp>
    </p:spTree>
    <p:extLst>
      <p:ext uri="{BB962C8B-B14F-4D97-AF65-F5344CB8AC3E}">
        <p14:creationId xmlns:p14="http://schemas.microsoft.com/office/powerpoint/2010/main" val="23714545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PT, PTT, INR</a:t>
            </a:r>
          </a:p>
          <a:p>
            <a:r>
              <a:rPr lang="en-US" dirty="0"/>
              <a:t>CBC, peripheral smear</a:t>
            </a:r>
          </a:p>
          <a:p>
            <a:r>
              <a:rPr lang="en-US" dirty="0"/>
              <a:t>BUN/</a:t>
            </a:r>
            <a:r>
              <a:rPr lang="en-US" dirty="0" err="1"/>
              <a:t>creatinine</a:t>
            </a:r>
            <a:endParaRPr lang="en-US" dirty="0"/>
          </a:p>
          <a:p>
            <a:r>
              <a:rPr lang="en-US" dirty="0"/>
              <a:t>Aspartate aminotransferase (AST)</a:t>
            </a:r>
          </a:p>
          <a:p>
            <a:r>
              <a:rPr lang="en-US" dirty="0"/>
              <a:t>Alanine aminotransferase (ALT)</a:t>
            </a:r>
          </a:p>
          <a:p>
            <a:r>
              <a:rPr lang="en-US" dirty="0"/>
              <a:t>Alkaline phosphatase</a:t>
            </a:r>
          </a:p>
          <a:p>
            <a:r>
              <a:rPr lang="en-US" dirty="0"/>
              <a:t>Total and fractionated bilirubin</a:t>
            </a:r>
          </a:p>
          <a:p>
            <a:r>
              <a:rPr lang="en-US" dirty="0"/>
              <a:t>Albumin</a:t>
            </a:r>
          </a:p>
          <a:p>
            <a:r>
              <a:rPr lang="en-US" dirty="0"/>
              <a:t>Total protein</a:t>
            </a:r>
            <a:endParaRPr lang="ar-EG" dirty="0"/>
          </a:p>
        </p:txBody>
      </p:sp>
      <p:sp>
        <p:nvSpPr>
          <p:cNvPr id="3" name="Title 2"/>
          <p:cNvSpPr>
            <a:spLocks noGrp="1"/>
          </p:cNvSpPr>
          <p:nvPr>
            <p:ph type="title"/>
          </p:nvPr>
        </p:nvSpPr>
        <p:spPr/>
        <p:txBody>
          <a:bodyPr/>
          <a:lstStyle/>
          <a:p>
            <a:r>
              <a:rPr lang="en-US" sz="3200" dirty="0"/>
              <a:t>What would be your initial investigations?</a:t>
            </a:r>
            <a:endParaRPr lang="ar-EG" sz="3200" dirty="0"/>
          </a:p>
        </p:txBody>
      </p:sp>
      <p:sp>
        <p:nvSpPr>
          <p:cNvPr id="4" name="Date Placeholder 3"/>
          <p:cNvSpPr>
            <a:spLocks noGrp="1"/>
          </p:cNvSpPr>
          <p:nvPr>
            <p:ph type="dt" sz="half" idx="10"/>
          </p:nvPr>
        </p:nvSpPr>
        <p:spPr/>
        <p:txBody>
          <a:bodyPr/>
          <a:lstStyle/>
          <a:p>
            <a:fld id="{57892197-7295-4FDA-8FBA-6C98328DC2EE}" type="datetime1">
              <a:rPr lang="en-US" smtClean="0"/>
              <a:t>6/15/2020</a:t>
            </a:fld>
            <a:endParaRPr lang="en-US"/>
          </a:p>
        </p:txBody>
      </p:sp>
      <p:sp>
        <p:nvSpPr>
          <p:cNvPr id="5" name="Footer Placeholder 4"/>
          <p:cNvSpPr>
            <a:spLocks noGrp="1"/>
          </p:cNvSpPr>
          <p:nvPr>
            <p:ph type="ftr" sz="quarter" idx="11"/>
          </p:nvPr>
        </p:nvSpPr>
        <p:spPr/>
        <p:txBody>
          <a:bodyPr/>
          <a:lstStyle/>
          <a:p>
            <a:r>
              <a:rPr lang="en-US"/>
              <a:t>Internal Medicine Department</a:t>
            </a:r>
          </a:p>
        </p:txBody>
      </p:sp>
      <p:sp>
        <p:nvSpPr>
          <p:cNvPr id="6" name="Slide Number Placeholder 5"/>
          <p:cNvSpPr>
            <a:spLocks noGrp="1"/>
          </p:cNvSpPr>
          <p:nvPr>
            <p:ph type="sldNum" sz="quarter" idx="12"/>
          </p:nvPr>
        </p:nvSpPr>
        <p:spPr/>
        <p:txBody>
          <a:bodyPr/>
          <a:lstStyle/>
          <a:p>
            <a:fld id="{3D0A3EC9-E8BA-4062-809F-C0D16F9877FA}" type="slidenum">
              <a:rPr lang="en-US" smtClean="0"/>
              <a:t>24</a:t>
            </a:fld>
            <a:endParaRPr lang="en-US"/>
          </a:p>
        </p:txBody>
      </p:sp>
    </p:spTree>
    <p:extLst>
      <p:ext uri="{BB962C8B-B14F-4D97-AF65-F5344CB8AC3E}">
        <p14:creationId xmlns:p14="http://schemas.microsoft.com/office/powerpoint/2010/main" val="37143806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47800"/>
            <a:ext cx="8229600" cy="4525963"/>
          </a:xfrm>
        </p:spPr>
        <p:txBody>
          <a:bodyPr>
            <a:noAutofit/>
          </a:bodyPr>
          <a:lstStyle/>
          <a:p>
            <a:r>
              <a:rPr lang="fr-FR" sz="2600" dirty="0"/>
              <a:t>PT 16 sec (normal &lt;13 sec), PTT 38 sec, INR 1.4</a:t>
            </a:r>
          </a:p>
          <a:p>
            <a:r>
              <a:rPr lang="en-US" sz="2600" dirty="0"/>
              <a:t>WBCs 4,800/mm3, hemoglobin 11 mg/</a:t>
            </a:r>
            <a:r>
              <a:rPr lang="en-US" sz="2600" dirty="0" err="1"/>
              <a:t>dL</a:t>
            </a:r>
            <a:r>
              <a:rPr lang="en-US" sz="2600" dirty="0"/>
              <a:t>, platelets 120,000/mm3, MCV 102 mm3; </a:t>
            </a:r>
            <a:r>
              <a:rPr lang="en-US" sz="2600" dirty="0" err="1"/>
              <a:t>acanthocytosis</a:t>
            </a:r>
            <a:r>
              <a:rPr lang="en-US" sz="2600" dirty="0"/>
              <a:t> on peripheral smear</a:t>
            </a:r>
          </a:p>
          <a:p>
            <a:r>
              <a:rPr lang="en-US" sz="2600" dirty="0"/>
              <a:t>BUN/</a:t>
            </a:r>
            <a:r>
              <a:rPr lang="en-US" sz="2600" dirty="0" err="1"/>
              <a:t>creatinine</a:t>
            </a:r>
            <a:r>
              <a:rPr lang="en-US" sz="2600" dirty="0"/>
              <a:t> 30 mg/</a:t>
            </a:r>
            <a:r>
              <a:rPr lang="en-US" sz="2600" dirty="0" err="1"/>
              <a:t>dL</a:t>
            </a:r>
            <a:r>
              <a:rPr lang="en-US" sz="2600" dirty="0"/>
              <a:t>, 1.0 mg/</a:t>
            </a:r>
            <a:r>
              <a:rPr lang="en-US" sz="2600" dirty="0" err="1"/>
              <a:t>dL</a:t>
            </a:r>
            <a:endParaRPr lang="en-US" sz="2600" dirty="0"/>
          </a:p>
          <a:p>
            <a:r>
              <a:rPr lang="en-US" sz="2600" dirty="0"/>
              <a:t>AST 200 U/L</a:t>
            </a:r>
          </a:p>
          <a:p>
            <a:r>
              <a:rPr lang="pl-PL" sz="2600" dirty="0"/>
              <a:t>ALT 100 U/L (normal: 8–20 U/L)</a:t>
            </a:r>
          </a:p>
          <a:p>
            <a:r>
              <a:rPr lang="pl-PL" sz="2600" dirty="0"/>
              <a:t>Alkaline phosphatase 150 U/L (normal: 20–70 U/L)</a:t>
            </a:r>
          </a:p>
          <a:p>
            <a:r>
              <a:rPr lang="sv-SE" sz="2600" dirty="0"/>
              <a:t>Total bilirubin 3.4 mg/dL (normal: 0.1–1.0 mg/dL)</a:t>
            </a:r>
          </a:p>
          <a:p>
            <a:r>
              <a:rPr lang="en-US" sz="2600" dirty="0"/>
              <a:t>Albumin 2.8 g/</a:t>
            </a:r>
            <a:r>
              <a:rPr lang="en-US" sz="2600" dirty="0" err="1"/>
              <a:t>dL</a:t>
            </a:r>
            <a:r>
              <a:rPr lang="en-US" sz="2600" dirty="0"/>
              <a:t> (normal: 3.5–5.5 g/</a:t>
            </a:r>
            <a:r>
              <a:rPr lang="en-US" sz="2600" dirty="0" err="1"/>
              <a:t>dL</a:t>
            </a:r>
            <a:r>
              <a:rPr lang="en-US" sz="2600" dirty="0"/>
              <a:t>)</a:t>
            </a:r>
          </a:p>
          <a:p>
            <a:r>
              <a:rPr lang="en-US" sz="2600" dirty="0"/>
              <a:t>Total protein 6.5 g/</a:t>
            </a:r>
            <a:r>
              <a:rPr lang="en-US" sz="2600" dirty="0" err="1"/>
              <a:t>dL</a:t>
            </a:r>
            <a:r>
              <a:rPr lang="en-US" sz="2600" dirty="0"/>
              <a:t> (normal: 6–7.8 g/</a:t>
            </a:r>
            <a:r>
              <a:rPr lang="en-US" sz="2600" dirty="0" err="1"/>
              <a:t>dL</a:t>
            </a:r>
            <a:r>
              <a:rPr lang="en-US" sz="2600" dirty="0"/>
              <a:t>)</a:t>
            </a:r>
            <a:endParaRPr lang="ar-EG" sz="2600" dirty="0"/>
          </a:p>
        </p:txBody>
      </p:sp>
      <p:sp>
        <p:nvSpPr>
          <p:cNvPr id="3" name="Title 2"/>
          <p:cNvSpPr>
            <a:spLocks noGrp="1"/>
          </p:cNvSpPr>
          <p:nvPr>
            <p:ph type="title"/>
          </p:nvPr>
        </p:nvSpPr>
        <p:spPr/>
        <p:txBody>
          <a:bodyPr/>
          <a:lstStyle/>
          <a:p>
            <a:endParaRPr lang="ar-EG"/>
          </a:p>
        </p:txBody>
      </p:sp>
      <p:sp>
        <p:nvSpPr>
          <p:cNvPr id="4" name="Date Placeholder 3"/>
          <p:cNvSpPr>
            <a:spLocks noGrp="1"/>
          </p:cNvSpPr>
          <p:nvPr>
            <p:ph type="dt" sz="half" idx="10"/>
          </p:nvPr>
        </p:nvSpPr>
        <p:spPr/>
        <p:txBody>
          <a:bodyPr/>
          <a:lstStyle/>
          <a:p>
            <a:fld id="{1570D15F-F48B-4113-98B0-A801D33F70A6}" type="datetime1">
              <a:rPr lang="en-US" smtClean="0"/>
              <a:t>6/15/2020</a:t>
            </a:fld>
            <a:endParaRPr lang="en-US"/>
          </a:p>
        </p:txBody>
      </p:sp>
      <p:sp>
        <p:nvSpPr>
          <p:cNvPr id="5" name="Footer Placeholder 4"/>
          <p:cNvSpPr>
            <a:spLocks noGrp="1"/>
          </p:cNvSpPr>
          <p:nvPr>
            <p:ph type="ftr" sz="quarter" idx="11"/>
          </p:nvPr>
        </p:nvSpPr>
        <p:spPr/>
        <p:txBody>
          <a:bodyPr/>
          <a:lstStyle/>
          <a:p>
            <a:r>
              <a:rPr lang="en-US"/>
              <a:t>Internal Medicine Department</a:t>
            </a:r>
          </a:p>
        </p:txBody>
      </p:sp>
      <p:sp>
        <p:nvSpPr>
          <p:cNvPr id="6" name="Slide Number Placeholder 5"/>
          <p:cNvSpPr>
            <a:spLocks noGrp="1"/>
          </p:cNvSpPr>
          <p:nvPr>
            <p:ph type="sldNum" sz="quarter" idx="12"/>
          </p:nvPr>
        </p:nvSpPr>
        <p:spPr/>
        <p:txBody>
          <a:bodyPr/>
          <a:lstStyle/>
          <a:p>
            <a:fld id="{3D0A3EC9-E8BA-4062-809F-C0D16F9877FA}" type="slidenum">
              <a:rPr lang="en-US" smtClean="0"/>
              <a:t>25</a:t>
            </a:fld>
            <a:endParaRPr lang="en-US"/>
          </a:p>
        </p:txBody>
      </p:sp>
    </p:spTree>
    <p:extLst>
      <p:ext uri="{BB962C8B-B14F-4D97-AF65-F5344CB8AC3E}">
        <p14:creationId xmlns:p14="http://schemas.microsoft.com/office/powerpoint/2010/main" val="20699414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Prolonged PT and low albumin indicate decline in liver functions (Decompensated Cirrhosis)</a:t>
            </a:r>
          </a:p>
          <a:p>
            <a:endParaRPr lang="en-US" dirty="0"/>
          </a:p>
          <a:p>
            <a:r>
              <a:rPr lang="en-US" dirty="0"/>
              <a:t>AST/ALT ratio &gt; 1 supports alcoholism</a:t>
            </a:r>
          </a:p>
          <a:p>
            <a:endParaRPr lang="en-US" dirty="0"/>
          </a:p>
          <a:p>
            <a:r>
              <a:rPr lang="en-US" dirty="0"/>
              <a:t>Low platelet count might be due to splenomegaly</a:t>
            </a:r>
          </a:p>
          <a:p>
            <a:endParaRPr lang="en-US" dirty="0"/>
          </a:p>
          <a:p>
            <a:r>
              <a:rPr lang="en-US" dirty="0"/>
              <a:t>In anemia, bleeding </a:t>
            </a:r>
            <a:r>
              <a:rPr lang="en-US" dirty="0" err="1"/>
              <a:t>varices</a:t>
            </a:r>
            <a:r>
              <a:rPr lang="en-US" dirty="0"/>
              <a:t> should be excluded</a:t>
            </a:r>
          </a:p>
          <a:p>
            <a:endParaRPr lang="en-US" dirty="0"/>
          </a:p>
          <a:p>
            <a:endParaRPr lang="en-US" dirty="0"/>
          </a:p>
          <a:p>
            <a:endParaRPr lang="ar-EG" dirty="0"/>
          </a:p>
        </p:txBody>
      </p:sp>
      <p:sp>
        <p:nvSpPr>
          <p:cNvPr id="3" name="Title 2"/>
          <p:cNvSpPr>
            <a:spLocks noGrp="1"/>
          </p:cNvSpPr>
          <p:nvPr>
            <p:ph type="title"/>
          </p:nvPr>
        </p:nvSpPr>
        <p:spPr/>
        <p:txBody>
          <a:bodyPr/>
          <a:lstStyle/>
          <a:p>
            <a:r>
              <a:rPr lang="en-US" dirty="0"/>
              <a:t>How would you interpret the results?</a:t>
            </a:r>
            <a:endParaRPr lang="ar-EG" dirty="0"/>
          </a:p>
        </p:txBody>
      </p:sp>
      <p:sp>
        <p:nvSpPr>
          <p:cNvPr id="4" name="Date Placeholder 3"/>
          <p:cNvSpPr>
            <a:spLocks noGrp="1"/>
          </p:cNvSpPr>
          <p:nvPr>
            <p:ph type="dt" sz="half" idx="10"/>
          </p:nvPr>
        </p:nvSpPr>
        <p:spPr/>
        <p:txBody>
          <a:bodyPr/>
          <a:lstStyle/>
          <a:p>
            <a:fld id="{7D306BC1-87C0-479B-8340-4B3CFD110F44}" type="datetime1">
              <a:rPr lang="en-US" smtClean="0"/>
              <a:t>6/15/2020</a:t>
            </a:fld>
            <a:endParaRPr lang="en-US"/>
          </a:p>
        </p:txBody>
      </p:sp>
      <p:sp>
        <p:nvSpPr>
          <p:cNvPr id="5" name="Footer Placeholder 4"/>
          <p:cNvSpPr>
            <a:spLocks noGrp="1"/>
          </p:cNvSpPr>
          <p:nvPr>
            <p:ph type="ftr" sz="quarter" idx="11"/>
          </p:nvPr>
        </p:nvSpPr>
        <p:spPr/>
        <p:txBody>
          <a:bodyPr/>
          <a:lstStyle/>
          <a:p>
            <a:r>
              <a:rPr lang="en-US"/>
              <a:t>Internal Medicine Department</a:t>
            </a:r>
          </a:p>
        </p:txBody>
      </p:sp>
      <p:sp>
        <p:nvSpPr>
          <p:cNvPr id="6" name="Slide Number Placeholder 5"/>
          <p:cNvSpPr>
            <a:spLocks noGrp="1"/>
          </p:cNvSpPr>
          <p:nvPr>
            <p:ph type="sldNum" sz="quarter" idx="12"/>
          </p:nvPr>
        </p:nvSpPr>
        <p:spPr/>
        <p:txBody>
          <a:bodyPr/>
          <a:lstStyle/>
          <a:p>
            <a:fld id="{3D0A3EC9-E8BA-4062-809F-C0D16F9877FA}" type="slidenum">
              <a:rPr lang="en-US" smtClean="0"/>
              <a:t>26</a:t>
            </a:fld>
            <a:endParaRPr lang="en-US"/>
          </a:p>
        </p:txBody>
      </p:sp>
    </p:spTree>
    <p:extLst>
      <p:ext uri="{BB962C8B-B14F-4D97-AF65-F5344CB8AC3E}">
        <p14:creationId xmlns:p14="http://schemas.microsoft.com/office/powerpoint/2010/main" val="16583039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Signs of chronic liver disease on physical examination include ascites, spider </a:t>
            </a:r>
            <a:r>
              <a:rPr lang="en-US" dirty="0" err="1"/>
              <a:t>angiomata</a:t>
            </a:r>
            <a:r>
              <a:rPr lang="en-US" dirty="0"/>
              <a:t>, caput medusa, splenomegaly, palmar erythema, and </a:t>
            </a:r>
            <a:r>
              <a:rPr lang="en-US" dirty="0" err="1"/>
              <a:t>asterixis</a:t>
            </a:r>
            <a:r>
              <a:rPr lang="en-US" dirty="0"/>
              <a:t> (a flapping tremor when the wrists are extended).</a:t>
            </a:r>
          </a:p>
          <a:p>
            <a:endParaRPr lang="en-US" dirty="0"/>
          </a:p>
          <a:p>
            <a:r>
              <a:rPr lang="en-US" dirty="0"/>
              <a:t>The patient’s lethargy is indicative of hepatic encephalopathy but the </a:t>
            </a:r>
            <a:r>
              <a:rPr lang="en-US" dirty="0" err="1"/>
              <a:t>neurolgic</a:t>
            </a:r>
            <a:r>
              <a:rPr lang="en-US" dirty="0"/>
              <a:t> findings can range from confusion, irritability to </a:t>
            </a:r>
            <a:r>
              <a:rPr lang="en-US" dirty="0" err="1"/>
              <a:t>obtundance</a:t>
            </a:r>
            <a:r>
              <a:rPr lang="en-US" dirty="0"/>
              <a:t> and personality change. Also common in hepatic encephalopathy is a reversal of the sleep-wake cycle.</a:t>
            </a:r>
            <a:endParaRPr lang="ar-EG" dirty="0"/>
          </a:p>
        </p:txBody>
      </p:sp>
      <p:sp>
        <p:nvSpPr>
          <p:cNvPr id="3" name="Title 2"/>
          <p:cNvSpPr>
            <a:spLocks noGrp="1"/>
          </p:cNvSpPr>
          <p:nvPr>
            <p:ph type="title"/>
          </p:nvPr>
        </p:nvSpPr>
        <p:spPr/>
        <p:txBody>
          <a:bodyPr/>
          <a:lstStyle/>
          <a:p>
            <a:r>
              <a:rPr lang="en-US" sz="3200" dirty="0"/>
              <a:t>What is your impression so far?</a:t>
            </a:r>
            <a:endParaRPr lang="ar-EG" sz="3200" dirty="0"/>
          </a:p>
        </p:txBody>
      </p:sp>
      <p:sp>
        <p:nvSpPr>
          <p:cNvPr id="4" name="Date Placeholder 3"/>
          <p:cNvSpPr>
            <a:spLocks noGrp="1"/>
          </p:cNvSpPr>
          <p:nvPr>
            <p:ph type="dt" sz="half" idx="10"/>
          </p:nvPr>
        </p:nvSpPr>
        <p:spPr/>
        <p:txBody>
          <a:bodyPr/>
          <a:lstStyle/>
          <a:p>
            <a:fld id="{9ECD4FD1-13FB-4F89-9C51-FEFE96140189}" type="datetime1">
              <a:rPr lang="en-US" smtClean="0"/>
              <a:t>6/15/2020</a:t>
            </a:fld>
            <a:endParaRPr lang="en-US"/>
          </a:p>
        </p:txBody>
      </p:sp>
      <p:sp>
        <p:nvSpPr>
          <p:cNvPr id="5" name="Footer Placeholder 4"/>
          <p:cNvSpPr>
            <a:spLocks noGrp="1"/>
          </p:cNvSpPr>
          <p:nvPr>
            <p:ph type="ftr" sz="quarter" idx="11"/>
          </p:nvPr>
        </p:nvSpPr>
        <p:spPr/>
        <p:txBody>
          <a:bodyPr/>
          <a:lstStyle/>
          <a:p>
            <a:r>
              <a:rPr lang="en-US"/>
              <a:t>Internal Medicine Department</a:t>
            </a:r>
          </a:p>
        </p:txBody>
      </p:sp>
      <p:sp>
        <p:nvSpPr>
          <p:cNvPr id="6" name="Slide Number Placeholder 5"/>
          <p:cNvSpPr>
            <a:spLocks noGrp="1"/>
          </p:cNvSpPr>
          <p:nvPr>
            <p:ph type="sldNum" sz="quarter" idx="12"/>
          </p:nvPr>
        </p:nvSpPr>
        <p:spPr/>
        <p:txBody>
          <a:bodyPr/>
          <a:lstStyle/>
          <a:p>
            <a:fld id="{3D0A3EC9-E8BA-4062-809F-C0D16F9877FA}" type="slidenum">
              <a:rPr lang="en-US" smtClean="0"/>
              <a:t>27</a:t>
            </a:fld>
            <a:endParaRPr lang="en-US"/>
          </a:p>
        </p:txBody>
      </p:sp>
    </p:spTree>
    <p:extLst>
      <p:ext uri="{BB962C8B-B14F-4D97-AF65-F5344CB8AC3E}">
        <p14:creationId xmlns:p14="http://schemas.microsoft.com/office/powerpoint/2010/main" val="38253848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2400" dirty="0"/>
              <a:t>This patient has a history of alcoholism, and the increase in AST when compared with ALT points to alcohol-related liver disease.</a:t>
            </a:r>
          </a:p>
          <a:p>
            <a:r>
              <a:rPr lang="en-US" sz="2400" dirty="0"/>
              <a:t>Chronic viral hepatitis should be ruled out given the history of IV drug use. </a:t>
            </a:r>
            <a:r>
              <a:rPr lang="en-US" sz="2400" dirty="0" err="1"/>
              <a:t>Serologies</a:t>
            </a:r>
            <a:r>
              <a:rPr lang="en-US" sz="2400" dirty="0"/>
              <a:t> for hepatitis B and C should be performed. </a:t>
            </a:r>
          </a:p>
          <a:p>
            <a:r>
              <a:rPr lang="en-US" sz="2400" dirty="0"/>
              <a:t>In a patient with or without a history of alcohol abuse who has ascites, always consider cancer and tuberculosis as a potential etiology of the ascites.</a:t>
            </a:r>
          </a:p>
          <a:p>
            <a:r>
              <a:rPr lang="en-US" sz="2400" dirty="0"/>
              <a:t>Vascular causes of ascites are less likely in this case but may be ruled out through the use of Doppler U/S or CT of the abdomen with contrast.</a:t>
            </a:r>
            <a:endParaRPr lang="ar-EG" sz="2400" dirty="0"/>
          </a:p>
        </p:txBody>
      </p:sp>
      <p:sp>
        <p:nvSpPr>
          <p:cNvPr id="3" name="Title 2"/>
          <p:cNvSpPr>
            <a:spLocks noGrp="1"/>
          </p:cNvSpPr>
          <p:nvPr>
            <p:ph type="title"/>
          </p:nvPr>
        </p:nvSpPr>
        <p:spPr/>
        <p:txBody>
          <a:bodyPr/>
          <a:lstStyle/>
          <a:p>
            <a:r>
              <a:rPr lang="en-US" sz="3200" dirty="0"/>
              <a:t>What might be the cause of liver disease?</a:t>
            </a:r>
            <a:endParaRPr lang="ar-EG" sz="3200" dirty="0"/>
          </a:p>
        </p:txBody>
      </p:sp>
      <p:sp>
        <p:nvSpPr>
          <p:cNvPr id="4" name="Date Placeholder 3"/>
          <p:cNvSpPr>
            <a:spLocks noGrp="1"/>
          </p:cNvSpPr>
          <p:nvPr>
            <p:ph type="dt" sz="half" idx="10"/>
          </p:nvPr>
        </p:nvSpPr>
        <p:spPr/>
        <p:txBody>
          <a:bodyPr/>
          <a:lstStyle/>
          <a:p>
            <a:fld id="{90633639-35F5-4C9D-99A9-DB75BCA61403}" type="datetime1">
              <a:rPr lang="en-US" smtClean="0"/>
              <a:t>6/15/2020</a:t>
            </a:fld>
            <a:endParaRPr lang="en-US"/>
          </a:p>
        </p:txBody>
      </p:sp>
      <p:sp>
        <p:nvSpPr>
          <p:cNvPr id="5" name="Footer Placeholder 4"/>
          <p:cNvSpPr>
            <a:spLocks noGrp="1"/>
          </p:cNvSpPr>
          <p:nvPr>
            <p:ph type="ftr" sz="quarter" idx="11"/>
          </p:nvPr>
        </p:nvSpPr>
        <p:spPr/>
        <p:txBody>
          <a:bodyPr/>
          <a:lstStyle/>
          <a:p>
            <a:r>
              <a:rPr lang="en-US"/>
              <a:t>Internal Medicine Department</a:t>
            </a:r>
          </a:p>
        </p:txBody>
      </p:sp>
      <p:sp>
        <p:nvSpPr>
          <p:cNvPr id="6" name="Slide Number Placeholder 5"/>
          <p:cNvSpPr>
            <a:spLocks noGrp="1"/>
          </p:cNvSpPr>
          <p:nvPr>
            <p:ph type="sldNum" sz="quarter" idx="12"/>
          </p:nvPr>
        </p:nvSpPr>
        <p:spPr/>
        <p:txBody>
          <a:bodyPr/>
          <a:lstStyle/>
          <a:p>
            <a:fld id="{3D0A3EC9-E8BA-4062-809F-C0D16F9877FA}" type="slidenum">
              <a:rPr lang="en-US" smtClean="0"/>
              <a:t>28</a:t>
            </a:fld>
            <a:endParaRPr lang="en-US"/>
          </a:p>
        </p:txBody>
      </p:sp>
    </p:spTree>
    <p:extLst>
      <p:ext uri="{BB962C8B-B14F-4D97-AF65-F5344CB8AC3E}">
        <p14:creationId xmlns:p14="http://schemas.microsoft.com/office/powerpoint/2010/main" val="42231145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Other improbable causes of cirrhosis are primary biliary cirrhosis, hemochromatosis, Wilson disease, and alpha 1-antitrypsin deficiency. </a:t>
            </a:r>
          </a:p>
          <a:p>
            <a:endParaRPr lang="en-US" dirty="0"/>
          </a:p>
          <a:p>
            <a:r>
              <a:rPr lang="en-US" dirty="0"/>
              <a:t>These diseases should be ruled out in this patient, given that they may be reversible.</a:t>
            </a:r>
          </a:p>
          <a:p>
            <a:endParaRPr lang="en-US" dirty="0"/>
          </a:p>
          <a:p>
            <a:r>
              <a:rPr lang="en-US" dirty="0"/>
              <a:t>A thorough history should be obtained to rule out drug-related hepatotoxicity</a:t>
            </a:r>
          </a:p>
        </p:txBody>
      </p:sp>
      <p:sp>
        <p:nvSpPr>
          <p:cNvPr id="3" name="Title 2"/>
          <p:cNvSpPr>
            <a:spLocks noGrp="1"/>
          </p:cNvSpPr>
          <p:nvPr>
            <p:ph type="title"/>
          </p:nvPr>
        </p:nvSpPr>
        <p:spPr/>
        <p:txBody>
          <a:bodyPr/>
          <a:lstStyle/>
          <a:p>
            <a:r>
              <a:rPr lang="en-US" sz="3200" dirty="0"/>
              <a:t>What might be the cause of liver disease?</a:t>
            </a:r>
            <a:endParaRPr lang="ar-EG" sz="3200" dirty="0"/>
          </a:p>
        </p:txBody>
      </p:sp>
      <p:sp>
        <p:nvSpPr>
          <p:cNvPr id="4" name="Date Placeholder 3"/>
          <p:cNvSpPr>
            <a:spLocks noGrp="1"/>
          </p:cNvSpPr>
          <p:nvPr>
            <p:ph type="dt" sz="half" idx="10"/>
          </p:nvPr>
        </p:nvSpPr>
        <p:spPr/>
        <p:txBody>
          <a:bodyPr/>
          <a:lstStyle/>
          <a:p>
            <a:fld id="{1659DD0D-6FEF-4B67-86EF-41BE9BF1552C}" type="datetime1">
              <a:rPr lang="en-US" smtClean="0"/>
              <a:t>6/15/2020</a:t>
            </a:fld>
            <a:endParaRPr lang="en-US"/>
          </a:p>
        </p:txBody>
      </p:sp>
      <p:sp>
        <p:nvSpPr>
          <p:cNvPr id="5" name="Footer Placeholder 4"/>
          <p:cNvSpPr>
            <a:spLocks noGrp="1"/>
          </p:cNvSpPr>
          <p:nvPr>
            <p:ph type="ftr" sz="quarter" idx="11"/>
          </p:nvPr>
        </p:nvSpPr>
        <p:spPr/>
        <p:txBody>
          <a:bodyPr/>
          <a:lstStyle/>
          <a:p>
            <a:r>
              <a:rPr lang="en-US"/>
              <a:t>Internal Medicine Department</a:t>
            </a:r>
          </a:p>
        </p:txBody>
      </p:sp>
      <p:sp>
        <p:nvSpPr>
          <p:cNvPr id="6" name="Slide Number Placeholder 5"/>
          <p:cNvSpPr>
            <a:spLocks noGrp="1"/>
          </p:cNvSpPr>
          <p:nvPr>
            <p:ph type="sldNum" sz="quarter" idx="12"/>
          </p:nvPr>
        </p:nvSpPr>
        <p:spPr/>
        <p:txBody>
          <a:bodyPr/>
          <a:lstStyle/>
          <a:p>
            <a:fld id="{3D0A3EC9-E8BA-4062-809F-C0D16F9877FA}" type="slidenum">
              <a:rPr lang="en-US" smtClean="0"/>
              <a:t>29</a:t>
            </a:fld>
            <a:endParaRPr lang="en-US"/>
          </a:p>
        </p:txBody>
      </p:sp>
    </p:spTree>
    <p:extLst>
      <p:ext uri="{BB962C8B-B14F-4D97-AF65-F5344CB8AC3E}">
        <p14:creationId xmlns:p14="http://schemas.microsoft.com/office/powerpoint/2010/main" val="3916209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By the end of this lecture the student will be able to:</a:t>
            </a:r>
          </a:p>
          <a:p>
            <a:endParaRPr lang="en-US" dirty="0"/>
          </a:p>
          <a:p>
            <a:pPr lvl="0"/>
            <a:r>
              <a:rPr lang="en-GB" dirty="0"/>
              <a:t>Find the key in the available patient data.</a:t>
            </a:r>
            <a:endParaRPr lang="en-US" dirty="0"/>
          </a:p>
          <a:p>
            <a:pPr lvl="0"/>
            <a:r>
              <a:rPr lang="en-GB" dirty="0"/>
              <a:t>List differential diagnosis supported by the key in the available data</a:t>
            </a:r>
            <a:endParaRPr lang="en-US" dirty="0"/>
          </a:p>
          <a:p>
            <a:pPr lvl="0"/>
            <a:r>
              <a:rPr lang="en-GB" dirty="0"/>
              <a:t>Select or interpret the investigations that will help you to support your most favourite diagnosis</a:t>
            </a:r>
            <a:endParaRPr lang="en-US" dirty="0"/>
          </a:p>
          <a:p>
            <a:pPr lvl="0"/>
            <a:r>
              <a:rPr lang="en-GB" dirty="0"/>
              <a:t>Manage your case appropriately. </a:t>
            </a:r>
            <a:endParaRPr lang="en-US" dirty="0"/>
          </a:p>
          <a:p>
            <a:pPr lvl="0"/>
            <a:r>
              <a:rPr lang="en-GB" dirty="0"/>
              <a:t>Apply scientific principles &amp; knowledge to integrate these to solve patient case. </a:t>
            </a:r>
            <a:endParaRPr lang="en-US" dirty="0"/>
          </a:p>
        </p:txBody>
      </p:sp>
      <p:sp>
        <p:nvSpPr>
          <p:cNvPr id="3" name="Title 2"/>
          <p:cNvSpPr>
            <a:spLocks noGrp="1"/>
          </p:cNvSpPr>
          <p:nvPr>
            <p:ph type="title"/>
          </p:nvPr>
        </p:nvSpPr>
        <p:spPr/>
        <p:txBody>
          <a:bodyPr>
            <a:noAutofit/>
          </a:bodyPr>
          <a:lstStyle/>
          <a:p>
            <a:r>
              <a:rPr lang="en-US" sz="3600" b="1" dirty="0">
                <a:solidFill>
                  <a:schemeClr val="accent2"/>
                </a:solidFill>
              </a:rPr>
              <a:t>Indented Learning Outcomes (ILOs)</a:t>
            </a:r>
          </a:p>
        </p:txBody>
      </p:sp>
      <p:sp>
        <p:nvSpPr>
          <p:cNvPr id="4" name="Date Placeholder 3"/>
          <p:cNvSpPr>
            <a:spLocks noGrp="1"/>
          </p:cNvSpPr>
          <p:nvPr>
            <p:ph type="dt" sz="half" idx="10"/>
          </p:nvPr>
        </p:nvSpPr>
        <p:spPr/>
        <p:txBody>
          <a:bodyPr/>
          <a:lstStyle/>
          <a:p>
            <a:fld id="{5DD8C4B4-8986-4C55-ADCD-539D7C997140}" type="datetime1">
              <a:rPr lang="en-US" smtClean="0"/>
              <a:t>6/15/2020</a:t>
            </a:fld>
            <a:endParaRPr lang="en-US"/>
          </a:p>
        </p:txBody>
      </p:sp>
      <p:sp>
        <p:nvSpPr>
          <p:cNvPr id="5" name="Footer Placeholder 4"/>
          <p:cNvSpPr>
            <a:spLocks noGrp="1"/>
          </p:cNvSpPr>
          <p:nvPr>
            <p:ph type="ftr" sz="quarter" idx="11"/>
          </p:nvPr>
        </p:nvSpPr>
        <p:spPr/>
        <p:txBody>
          <a:bodyPr/>
          <a:lstStyle/>
          <a:p>
            <a:r>
              <a:rPr lang="en-US"/>
              <a:t>Internal Medicine Department</a:t>
            </a:r>
          </a:p>
        </p:txBody>
      </p:sp>
      <p:sp>
        <p:nvSpPr>
          <p:cNvPr id="6" name="Slide Number Placeholder 5"/>
          <p:cNvSpPr>
            <a:spLocks noGrp="1"/>
          </p:cNvSpPr>
          <p:nvPr>
            <p:ph type="sldNum" sz="quarter" idx="12"/>
          </p:nvPr>
        </p:nvSpPr>
        <p:spPr/>
        <p:txBody>
          <a:bodyPr/>
          <a:lstStyle/>
          <a:p>
            <a:fld id="{3D0A3EC9-E8BA-4062-809F-C0D16F9877FA}" type="slidenum">
              <a:rPr lang="en-US" smtClean="0"/>
              <a:t>3</a:t>
            </a:fld>
            <a:endParaRPr lang="en-US"/>
          </a:p>
        </p:txBody>
      </p:sp>
    </p:spTree>
    <p:extLst>
      <p:ext uri="{BB962C8B-B14F-4D97-AF65-F5344CB8AC3E}">
        <p14:creationId xmlns:p14="http://schemas.microsoft.com/office/powerpoint/2010/main" val="14688717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dirty="0" err="1"/>
              <a:t>Paracentesis</a:t>
            </a:r>
            <a:r>
              <a:rPr lang="en-US" dirty="0"/>
              <a:t> should always be attempted, even if an obvious cause of liver disease is assumed. </a:t>
            </a:r>
          </a:p>
          <a:p>
            <a:endParaRPr lang="en-US" dirty="0"/>
          </a:p>
          <a:p>
            <a:r>
              <a:rPr lang="en-US" dirty="0"/>
              <a:t>The most important tests to do with the </a:t>
            </a:r>
            <a:r>
              <a:rPr lang="en-US" dirty="0" err="1"/>
              <a:t>paracentesis</a:t>
            </a:r>
            <a:r>
              <a:rPr lang="en-US" dirty="0"/>
              <a:t> fluid are SAAG and WBC. </a:t>
            </a:r>
          </a:p>
          <a:p>
            <a:endParaRPr lang="en-US" dirty="0"/>
          </a:p>
          <a:p>
            <a:r>
              <a:rPr lang="en-US" dirty="0"/>
              <a:t>SAAG (</a:t>
            </a:r>
            <a:r>
              <a:rPr lang="en-US" dirty="0" err="1"/>
              <a:t>gm</a:t>
            </a:r>
            <a:r>
              <a:rPr lang="en-US" dirty="0"/>
              <a:t>/</a:t>
            </a:r>
            <a:r>
              <a:rPr lang="en-US" dirty="0" err="1"/>
              <a:t>dL</a:t>
            </a:r>
            <a:r>
              <a:rPr lang="en-US" dirty="0"/>
              <a:t>) &lt;1.1 is consistent with </a:t>
            </a:r>
            <a:r>
              <a:rPr lang="en-US" dirty="0" err="1"/>
              <a:t>carcinomatosis</a:t>
            </a:r>
            <a:r>
              <a:rPr lang="en-US" dirty="0"/>
              <a:t>, tuberculosis, pancreatitis, </a:t>
            </a:r>
            <a:r>
              <a:rPr lang="en-US" dirty="0" err="1"/>
              <a:t>serositis</a:t>
            </a:r>
            <a:r>
              <a:rPr lang="en-US" dirty="0"/>
              <a:t>, or </a:t>
            </a:r>
            <a:r>
              <a:rPr lang="en-US" dirty="0" err="1"/>
              <a:t>nephrosis</a:t>
            </a:r>
            <a:endParaRPr lang="en-US" dirty="0"/>
          </a:p>
          <a:p>
            <a:endParaRPr lang="en-US" dirty="0"/>
          </a:p>
          <a:p>
            <a:r>
              <a:rPr lang="en-US" dirty="0"/>
              <a:t>SAAG (</a:t>
            </a:r>
            <a:r>
              <a:rPr lang="en-US" dirty="0" err="1"/>
              <a:t>gm</a:t>
            </a:r>
            <a:r>
              <a:rPr lang="en-US" dirty="0"/>
              <a:t>/</a:t>
            </a:r>
            <a:r>
              <a:rPr lang="en-US" dirty="0" err="1"/>
              <a:t>dL</a:t>
            </a:r>
            <a:r>
              <a:rPr lang="en-US" dirty="0"/>
              <a:t>) &gt;1.1 is consistent with portal hypertension, CHF, or Budd-</a:t>
            </a:r>
            <a:r>
              <a:rPr lang="en-US" dirty="0" err="1"/>
              <a:t>Chiari</a:t>
            </a:r>
            <a:r>
              <a:rPr lang="en-US" dirty="0"/>
              <a:t> syndrome</a:t>
            </a:r>
          </a:p>
          <a:p>
            <a:endParaRPr lang="en-US" dirty="0"/>
          </a:p>
          <a:p>
            <a:r>
              <a:rPr lang="en-US" dirty="0"/>
              <a:t>Peritoneal fluid with absolute </a:t>
            </a:r>
            <a:r>
              <a:rPr lang="en-US" dirty="0" err="1"/>
              <a:t>polymorphonuclear</a:t>
            </a:r>
            <a:r>
              <a:rPr lang="en-US" dirty="0"/>
              <a:t> leukocytes &gt;250/mm3 (or total WBC 500/mm3) suggests the presence of spontaneous bacterial peritonitis. </a:t>
            </a:r>
          </a:p>
          <a:p>
            <a:pPr marL="0" indent="0">
              <a:buNone/>
            </a:pPr>
            <a:endParaRPr lang="ar-EG" dirty="0"/>
          </a:p>
        </p:txBody>
      </p:sp>
      <p:sp>
        <p:nvSpPr>
          <p:cNvPr id="3" name="Title 2"/>
          <p:cNvSpPr>
            <a:spLocks noGrp="1"/>
          </p:cNvSpPr>
          <p:nvPr>
            <p:ph type="title"/>
          </p:nvPr>
        </p:nvSpPr>
        <p:spPr/>
        <p:txBody>
          <a:bodyPr/>
          <a:lstStyle/>
          <a:p>
            <a:r>
              <a:rPr lang="en-US" dirty="0"/>
              <a:t>How would you investigate Ascites?</a:t>
            </a:r>
            <a:endParaRPr lang="ar-EG" dirty="0"/>
          </a:p>
        </p:txBody>
      </p:sp>
      <p:sp>
        <p:nvSpPr>
          <p:cNvPr id="4" name="Date Placeholder 3"/>
          <p:cNvSpPr>
            <a:spLocks noGrp="1"/>
          </p:cNvSpPr>
          <p:nvPr>
            <p:ph type="dt" sz="half" idx="10"/>
          </p:nvPr>
        </p:nvSpPr>
        <p:spPr/>
        <p:txBody>
          <a:bodyPr/>
          <a:lstStyle/>
          <a:p>
            <a:fld id="{5B6E963D-F50B-45C9-A0D7-EF3A3742B105}" type="datetime1">
              <a:rPr lang="en-US" smtClean="0"/>
              <a:t>6/15/2020</a:t>
            </a:fld>
            <a:endParaRPr lang="en-US"/>
          </a:p>
        </p:txBody>
      </p:sp>
      <p:sp>
        <p:nvSpPr>
          <p:cNvPr id="5" name="Footer Placeholder 4"/>
          <p:cNvSpPr>
            <a:spLocks noGrp="1"/>
          </p:cNvSpPr>
          <p:nvPr>
            <p:ph type="ftr" sz="quarter" idx="11"/>
          </p:nvPr>
        </p:nvSpPr>
        <p:spPr/>
        <p:txBody>
          <a:bodyPr/>
          <a:lstStyle/>
          <a:p>
            <a:r>
              <a:rPr lang="en-US"/>
              <a:t>Internal Medicine Department</a:t>
            </a:r>
          </a:p>
        </p:txBody>
      </p:sp>
      <p:sp>
        <p:nvSpPr>
          <p:cNvPr id="6" name="Slide Number Placeholder 5"/>
          <p:cNvSpPr>
            <a:spLocks noGrp="1"/>
          </p:cNvSpPr>
          <p:nvPr>
            <p:ph type="sldNum" sz="quarter" idx="12"/>
          </p:nvPr>
        </p:nvSpPr>
        <p:spPr/>
        <p:txBody>
          <a:bodyPr/>
          <a:lstStyle/>
          <a:p>
            <a:fld id="{3D0A3EC9-E8BA-4062-809F-C0D16F9877FA}" type="slidenum">
              <a:rPr lang="en-US" smtClean="0"/>
              <a:t>30</a:t>
            </a:fld>
            <a:endParaRPr lang="en-US"/>
          </a:p>
        </p:txBody>
      </p:sp>
    </p:spTree>
    <p:extLst>
      <p:ext uri="{BB962C8B-B14F-4D97-AF65-F5344CB8AC3E}">
        <p14:creationId xmlns:p14="http://schemas.microsoft.com/office/powerpoint/2010/main" val="2677695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0" indent="0">
              <a:buNone/>
            </a:pPr>
            <a:r>
              <a:rPr lang="en-US" dirty="0"/>
              <a:t>Further results were as follows:</a:t>
            </a:r>
          </a:p>
          <a:p>
            <a:pPr marL="0" indent="0">
              <a:buNone/>
            </a:pPr>
            <a:endParaRPr lang="en-US" dirty="0"/>
          </a:p>
          <a:p>
            <a:r>
              <a:rPr lang="en-US" dirty="0"/>
              <a:t>Hepatitis B and C </a:t>
            </a:r>
            <a:r>
              <a:rPr lang="en-US" dirty="0" err="1"/>
              <a:t>serologies</a:t>
            </a:r>
            <a:r>
              <a:rPr lang="en-US" dirty="0"/>
              <a:t> Negative</a:t>
            </a:r>
          </a:p>
          <a:p>
            <a:r>
              <a:rPr lang="en-US" dirty="0" err="1"/>
              <a:t>Paracentesis</a:t>
            </a:r>
            <a:r>
              <a:rPr lang="en-US" dirty="0"/>
              <a:t> WBCs 50 mm3; Gram stain and culture negative; albumin 1.2</a:t>
            </a:r>
          </a:p>
          <a:p>
            <a:r>
              <a:rPr lang="en-US" dirty="0"/>
              <a:t>Fe (iron) studies Normal</a:t>
            </a:r>
          </a:p>
          <a:p>
            <a:r>
              <a:rPr lang="en-US" dirty="0" err="1"/>
              <a:t>Ceruloplasmin</a:t>
            </a:r>
            <a:r>
              <a:rPr lang="en-US" dirty="0"/>
              <a:t> levels Normal</a:t>
            </a:r>
          </a:p>
          <a:p>
            <a:r>
              <a:rPr lang="en-US" dirty="0"/>
              <a:t>Alpha-1 antitrypsin levels Normal</a:t>
            </a:r>
          </a:p>
          <a:p>
            <a:r>
              <a:rPr lang="en-US" dirty="0" err="1"/>
              <a:t>Antimitochondrial</a:t>
            </a:r>
            <a:r>
              <a:rPr lang="en-US" dirty="0"/>
              <a:t> antibodies Negative</a:t>
            </a:r>
          </a:p>
          <a:p>
            <a:r>
              <a:rPr lang="en-US" dirty="0"/>
              <a:t>Liver U/S mass Shrunken nodular fatty liver; normal bile ducts; no evidence of mass</a:t>
            </a:r>
            <a:endParaRPr lang="ar-EG" dirty="0"/>
          </a:p>
        </p:txBody>
      </p:sp>
      <p:sp>
        <p:nvSpPr>
          <p:cNvPr id="3" name="Title 2"/>
          <p:cNvSpPr>
            <a:spLocks noGrp="1"/>
          </p:cNvSpPr>
          <p:nvPr>
            <p:ph type="title"/>
          </p:nvPr>
        </p:nvSpPr>
        <p:spPr/>
        <p:txBody>
          <a:bodyPr/>
          <a:lstStyle/>
          <a:p>
            <a:endParaRPr lang="ar-EG"/>
          </a:p>
        </p:txBody>
      </p:sp>
      <p:sp>
        <p:nvSpPr>
          <p:cNvPr id="4" name="Date Placeholder 3"/>
          <p:cNvSpPr>
            <a:spLocks noGrp="1"/>
          </p:cNvSpPr>
          <p:nvPr>
            <p:ph type="dt" sz="half" idx="10"/>
          </p:nvPr>
        </p:nvSpPr>
        <p:spPr/>
        <p:txBody>
          <a:bodyPr/>
          <a:lstStyle/>
          <a:p>
            <a:fld id="{B9573F20-9A06-4354-9F18-A8D654D662DA}" type="datetime1">
              <a:rPr lang="en-US" smtClean="0"/>
              <a:t>6/15/2020</a:t>
            </a:fld>
            <a:endParaRPr lang="en-US"/>
          </a:p>
        </p:txBody>
      </p:sp>
      <p:sp>
        <p:nvSpPr>
          <p:cNvPr id="5" name="Footer Placeholder 4"/>
          <p:cNvSpPr>
            <a:spLocks noGrp="1"/>
          </p:cNvSpPr>
          <p:nvPr>
            <p:ph type="ftr" sz="quarter" idx="11"/>
          </p:nvPr>
        </p:nvSpPr>
        <p:spPr/>
        <p:txBody>
          <a:bodyPr/>
          <a:lstStyle/>
          <a:p>
            <a:r>
              <a:rPr lang="en-US"/>
              <a:t>Internal Medicine Department</a:t>
            </a:r>
          </a:p>
        </p:txBody>
      </p:sp>
      <p:sp>
        <p:nvSpPr>
          <p:cNvPr id="6" name="Slide Number Placeholder 5"/>
          <p:cNvSpPr>
            <a:spLocks noGrp="1"/>
          </p:cNvSpPr>
          <p:nvPr>
            <p:ph type="sldNum" sz="quarter" idx="12"/>
          </p:nvPr>
        </p:nvSpPr>
        <p:spPr/>
        <p:txBody>
          <a:bodyPr/>
          <a:lstStyle/>
          <a:p>
            <a:fld id="{3D0A3EC9-E8BA-4062-809F-C0D16F9877FA}" type="slidenum">
              <a:rPr lang="en-US" smtClean="0"/>
              <a:t>31</a:t>
            </a:fld>
            <a:endParaRPr lang="en-US"/>
          </a:p>
        </p:txBody>
      </p:sp>
    </p:spTree>
    <p:extLst>
      <p:ext uri="{BB962C8B-B14F-4D97-AF65-F5344CB8AC3E}">
        <p14:creationId xmlns:p14="http://schemas.microsoft.com/office/powerpoint/2010/main" val="39552663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Negative viral, autoimmune and metabolic markers make alcoholic cirrhosis more likely.</a:t>
            </a:r>
          </a:p>
          <a:p>
            <a:endParaRPr lang="en-US" dirty="0"/>
          </a:p>
          <a:p>
            <a:r>
              <a:rPr lang="en-US" dirty="0"/>
              <a:t>US shows evidence of liver cirrhosis</a:t>
            </a:r>
          </a:p>
          <a:p>
            <a:endParaRPr lang="en-US" dirty="0"/>
          </a:p>
          <a:p>
            <a:r>
              <a:rPr lang="en-US" dirty="0" err="1"/>
              <a:t>Paracentesis</a:t>
            </a:r>
            <a:r>
              <a:rPr lang="en-US" dirty="0"/>
              <a:t> shows no evidence of SBP</a:t>
            </a:r>
            <a:endParaRPr lang="ar-EG" dirty="0"/>
          </a:p>
        </p:txBody>
      </p:sp>
      <p:sp>
        <p:nvSpPr>
          <p:cNvPr id="3" name="Title 2"/>
          <p:cNvSpPr>
            <a:spLocks noGrp="1"/>
          </p:cNvSpPr>
          <p:nvPr>
            <p:ph type="title"/>
          </p:nvPr>
        </p:nvSpPr>
        <p:spPr/>
        <p:txBody>
          <a:bodyPr/>
          <a:lstStyle/>
          <a:p>
            <a:r>
              <a:rPr lang="en-US" dirty="0"/>
              <a:t>How would you interpret the results?</a:t>
            </a:r>
            <a:endParaRPr lang="ar-EG" dirty="0"/>
          </a:p>
        </p:txBody>
      </p:sp>
      <p:sp>
        <p:nvSpPr>
          <p:cNvPr id="4" name="Date Placeholder 3"/>
          <p:cNvSpPr>
            <a:spLocks noGrp="1"/>
          </p:cNvSpPr>
          <p:nvPr>
            <p:ph type="dt" sz="half" idx="10"/>
          </p:nvPr>
        </p:nvSpPr>
        <p:spPr/>
        <p:txBody>
          <a:bodyPr/>
          <a:lstStyle/>
          <a:p>
            <a:fld id="{C562F6EC-8D44-43E9-860C-4A736F88CFD0}" type="datetime1">
              <a:rPr lang="en-US" smtClean="0"/>
              <a:t>6/15/2020</a:t>
            </a:fld>
            <a:endParaRPr lang="en-US"/>
          </a:p>
        </p:txBody>
      </p:sp>
      <p:sp>
        <p:nvSpPr>
          <p:cNvPr id="5" name="Footer Placeholder 4"/>
          <p:cNvSpPr>
            <a:spLocks noGrp="1"/>
          </p:cNvSpPr>
          <p:nvPr>
            <p:ph type="ftr" sz="quarter" idx="11"/>
          </p:nvPr>
        </p:nvSpPr>
        <p:spPr/>
        <p:txBody>
          <a:bodyPr/>
          <a:lstStyle/>
          <a:p>
            <a:r>
              <a:rPr lang="en-US"/>
              <a:t>Internal Medicine Department</a:t>
            </a:r>
          </a:p>
        </p:txBody>
      </p:sp>
      <p:sp>
        <p:nvSpPr>
          <p:cNvPr id="6" name="Slide Number Placeholder 5"/>
          <p:cNvSpPr>
            <a:spLocks noGrp="1"/>
          </p:cNvSpPr>
          <p:nvPr>
            <p:ph type="sldNum" sz="quarter" idx="12"/>
          </p:nvPr>
        </p:nvSpPr>
        <p:spPr/>
        <p:txBody>
          <a:bodyPr/>
          <a:lstStyle/>
          <a:p>
            <a:fld id="{3D0A3EC9-E8BA-4062-809F-C0D16F9877FA}" type="slidenum">
              <a:rPr lang="en-US" smtClean="0"/>
              <a:t>32</a:t>
            </a:fld>
            <a:endParaRPr lang="en-US"/>
          </a:p>
        </p:txBody>
      </p:sp>
    </p:spTree>
    <p:extLst>
      <p:ext uri="{BB962C8B-B14F-4D97-AF65-F5344CB8AC3E}">
        <p14:creationId xmlns:p14="http://schemas.microsoft.com/office/powerpoint/2010/main" val="32424138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dirty="0"/>
              <a:t>Salt restriction, diuretics (spironolactone and furosemide)</a:t>
            </a:r>
          </a:p>
          <a:p>
            <a:r>
              <a:rPr lang="en-US" dirty="0"/>
              <a:t>Counsel against further alcohol ingestion and encourage enrollment in alcohol treatment program</a:t>
            </a:r>
          </a:p>
          <a:p>
            <a:r>
              <a:rPr lang="en-US" dirty="0"/>
              <a:t>Balanced diet with adequate protein ingestion; possible use of </a:t>
            </a:r>
            <a:r>
              <a:rPr lang="en-US" dirty="0" err="1"/>
              <a:t>dietenriched</a:t>
            </a:r>
            <a:endParaRPr lang="en-US" dirty="0"/>
          </a:p>
          <a:p>
            <a:r>
              <a:rPr lang="en-US" dirty="0"/>
              <a:t>Branched chain amino acids to protect against development of encephalopathy</a:t>
            </a:r>
          </a:p>
          <a:p>
            <a:r>
              <a:rPr lang="en-US" dirty="0"/>
              <a:t>Follow patient closely and watch for signs of GI bleed and encephalopathy</a:t>
            </a:r>
          </a:p>
          <a:p>
            <a:r>
              <a:rPr lang="en-US" dirty="0"/>
              <a:t>Given that patient has portal hypertension and ascites, upper endoscopy to exclude esophageal </a:t>
            </a:r>
            <a:r>
              <a:rPr lang="en-US" dirty="0" err="1"/>
              <a:t>varices</a:t>
            </a:r>
            <a:endParaRPr lang="en-US" dirty="0"/>
          </a:p>
          <a:p>
            <a:r>
              <a:rPr lang="en-US" dirty="0"/>
              <a:t>Given that patient has hepatic encephalopathy, lactulose and </a:t>
            </a:r>
            <a:r>
              <a:rPr lang="en-US" dirty="0" err="1"/>
              <a:t>rifaximin</a:t>
            </a:r>
            <a:r>
              <a:rPr lang="en-US" dirty="0"/>
              <a:t> are advisable</a:t>
            </a:r>
            <a:endParaRPr lang="ar-EG" dirty="0"/>
          </a:p>
        </p:txBody>
      </p:sp>
      <p:sp>
        <p:nvSpPr>
          <p:cNvPr id="3" name="Title 2"/>
          <p:cNvSpPr>
            <a:spLocks noGrp="1"/>
          </p:cNvSpPr>
          <p:nvPr>
            <p:ph type="title"/>
          </p:nvPr>
        </p:nvSpPr>
        <p:spPr/>
        <p:txBody>
          <a:bodyPr/>
          <a:lstStyle/>
          <a:p>
            <a:r>
              <a:rPr lang="en-US" dirty="0"/>
              <a:t>How would you manage accordingly?</a:t>
            </a:r>
            <a:endParaRPr lang="ar-EG" dirty="0"/>
          </a:p>
        </p:txBody>
      </p:sp>
      <p:sp>
        <p:nvSpPr>
          <p:cNvPr id="4" name="Date Placeholder 3"/>
          <p:cNvSpPr>
            <a:spLocks noGrp="1"/>
          </p:cNvSpPr>
          <p:nvPr>
            <p:ph type="dt" sz="half" idx="10"/>
          </p:nvPr>
        </p:nvSpPr>
        <p:spPr/>
        <p:txBody>
          <a:bodyPr/>
          <a:lstStyle/>
          <a:p>
            <a:fld id="{F3C9EDD9-108B-42A5-B375-169B5AB7DCE0}" type="datetime1">
              <a:rPr lang="en-US" smtClean="0"/>
              <a:t>6/15/2020</a:t>
            </a:fld>
            <a:endParaRPr lang="en-US"/>
          </a:p>
        </p:txBody>
      </p:sp>
      <p:sp>
        <p:nvSpPr>
          <p:cNvPr id="5" name="Footer Placeholder 4"/>
          <p:cNvSpPr>
            <a:spLocks noGrp="1"/>
          </p:cNvSpPr>
          <p:nvPr>
            <p:ph type="ftr" sz="quarter" idx="11"/>
          </p:nvPr>
        </p:nvSpPr>
        <p:spPr/>
        <p:txBody>
          <a:bodyPr/>
          <a:lstStyle/>
          <a:p>
            <a:r>
              <a:rPr lang="en-US"/>
              <a:t>Internal Medicine Department</a:t>
            </a:r>
          </a:p>
        </p:txBody>
      </p:sp>
      <p:sp>
        <p:nvSpPr>
          <p:cNvPr id="6" name="Slide Number Placeholder 5"/>
          <p:cNvSpPr>
            <a:spLocks noGrp="1"/>
          </p:cNvSpPr>
          <p:nvPr>
            <p:ph type="sldNum" sz="quarter" idx="12"/>
          </p:nvPr>
        </p:nvSpPr>
        <p:spPr/>
        <p:txBody>
          <a:bodyPr/>
          <a:lstStyle/>
          <a:p>
            <a:fld id="{3D0A3EC9-E8BA-4062-809F-C0D16F9877FA}" type="slidenum">
              <a:rPr lang="en-US" smtClean="0"/>
              <a:t>33</a:t>
            </a:fld>
            <a:endParaRPr lang="en-US"/>
          </a:p>
        </p:txBody>
      </p:sp>
    </p:spTree>
    <p:extLst>
      <p:ext uri="{BB962C8B-B14F-4D97-AF65-F5344CB8AC3E}">
        <p14:creationId xmlns:p14="http://schemas.microsoft.com/office/powerpoint/2010/main" val="24447649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dirty="0"/>
              <a:t>Patients should have surveillance for </a:t>
            </a:r>
            <a:r>
              <a:rPr lang="en-US" dirty="0" err="1"/>
              <a:t>varices</a:t>
            </a:r>
            <a:r>
              <a:rPr lang="en-US" dirty="0"/>
              <a:t> every 2 years if the initial scope was negative</a:t>
            </a:r>
          </a:p>
          <a:p>
            <a:endParaRPr lang="en-US" dirty="0"/>
          </a:p>
          <a:p>
            <a:r>
              <a:rPr lang="en-US" dirty="0"/>
              <a:t>If </a:t>
            </a:r>
            <a:r>
              <a:rPr lang="en-US" dirty="0" err="1"/>
              <a:t>varices</a:t>
            </a:r>
            <a:r>
              <a:rPr lang="en-US" dirty="0"/>
              <a:t> are present, band ligation is the most appropriate therapy</a:t>
            </a:r>
          </a:p>
          <a:p>
            <a:endParaRPr lang="en-US" dirty="0"/>
          </a:p>
          <a:p>
            <a:r>
              <a:rPr lang="en-US" dirty="0"/>
              <a:t>Prevention of </a:t>
            </a:r>
            <a:r>
              <a:rPr lang="en-US" dirty="0" err="1"/>
              <a:t>variceal</a:t>
            </a:r>
            <a:r>
              <a:rPr lang="en-US" dirty="0"/>
              <a:t> bleeds is with a nonselective beta blocker (propranolol, or </a:t>
            </a:r>
            <a:r>
              <a:rPr lang="en-US" dirty="0" err="1"/>
              <a:t>nadolol</a:t>
            </a:r>
            <a:r>
              <a:rPr lang="en-US" dirty="0"/>
              <a:t>)</a:t>
            </a:r>
          </a:p>
          <a:p>
            <a:endParaRPr lang="en-US" dirty="0"/>
          </a:p>
          <a:p>
            <a:r>
              <a:rPr lang="en-US" dirty="0"/>
              <a:t>If a patient has had spontaneous bacterial peritonitis, subsequent antibiotic prophylaxis with </a:t>
            </a:r>
            <a:r>
              <a:rPr lang="en-US" dirty="0" err="1"/>
              <a:t>norfloxacin</a:t>
            </a:r>
            <a:r>
              <a:rPr lang="en-US" dirty="0"/>
              <a:t> is indicated</a:t>
            </a:r>
          </a:p>
          <a:p>
            <a:endParaRPr lang="en-US" dirty="0"/>
          </a:p>
          <a:p>
            <a:r>
              <a:rPr lang="en-US" dirty="0"/>
              <a:t>Patients with cirrhosis undergo surveillance for HCC with ultrasonography every 6 </a:t>
            </a:r>
            <a:r>
              <a:rPr lang="en-US" dirty="0" err="1"/>
              <a:t>mos</a:t>
            </a:r>
            <a:endParaRPr lang="ar-EG" dirty="0"/>
          </a:p>
        </p:txBody>
      </p:sp>
      <p:sp>
        <p:nvSpPr>
          <p:cNvPr id="3" name="Title 2"/>
          <p:cNvSpPr>
            <a:spLocks noGrp="1"/>
          </p:cNvSpPr>
          <p:nvPr>
            <p:ph type="title"/>
          </p:nvPr>
        </p:nvSpPr>
        <p:spPr/>
        <p:txBody>
          <a:bodyPr/>
          <a:lstStyle/>
          <a:p>
            <a:r>
              <a:rPr lang="en-US" sz="3200" dirty="0"/>
              <a:t>How would you follow up your patient?</a:t>
            </a:r>
            <a:endParaRPr lang="ar-EG" sz="3200" dirty="0"/>
          </a:p>
        </p:txBody>
      </p:sp>
      <p:sp>
        <p:nvSpPr>
          <p:cNvPr id="4" name="Date Placeholder 3"/>
          <p:cNvSpPr>
            <a:spLocks noGrp="1"/>
          </p:cNvSpPr>
          <p:nvPr>
            <p:ph type="dt" sz="half" idx="10"/>
          </p:nvPr>
        </p:nvSpPr>
        <p:spPr/>
        <p:txBody>
          <a:bodyPr/>
          <a:lstStyle/>
          <a:p>
            <a:fld id="{0FEEDE58-13A6-455B-B356-769953DE5FBE}" type="datetime1">
              <a:rPr lang="en-US" smtClean="0"/>
              <a:t>6/15/2020</a:t>
            </a:fld>
            <a:endParaRPr lang="en-US"/>
          </a:p>
        </p:txBody>
      </p:sp>
      <p:sp>
        <p:nvSpPr>
          <p:cNvPr id="5" name="Footer Placeholder 4"/>
          <p:cNvSpPr>
            <a:spLocks noGrp="1"/>
          </p:cNvSpPr>
          <p:nvPr>
            <p:ph type="ftr" sz="quarter" idx="11"/>
          </p:nvPr>
        </p:nvSpPr>
        <p:spPr/>
        <p:txBody>
          <a:bodyPr/>
          <a:lstStyle/>
          <a:p>
            <a:r>
              <a:rPr lang="en-US"/>
              <a:t>Internal Medicine Department</a:t>
            </a:r>
          </a:p>
        </p:txBody>
      </p:sp>
      <p:sp>
        <p:nvSpPr>
          <p:cNvPr id="6" name="Slide Number Placeholder 5"/>
          <p:cNvSpPr>
            <a:spLocks noGrp="1"/>
          </p:cNvSpPr>
          <p:nvPr>
            <p:ph type="sldNum" sz="quarter" idx="12"/>
          </p:nvPr>
        </p:nvSpPr>
        <p:spPr/>
        <p:txBody>
          <a:bodyPr/>
          <a:lstStyle/>
          <a:p>
            <a:fld id="{3D0A3EC9-E8BA-4062-809F-C0D16F9877FA}" type="slidenum">
              <a:rPr lang="en-US" smtClean="0"/>
              <a:t>34</a:t>
            </a:fld>
            <a:endParaRPr lang="en-US"/>
          </a:p>
        </p:txBody>
      </p:sp>
    </p:spTree>
    <p:extLst>
      <p:ext uri="{BB962C8B-B14F-4D97-AF65-F5344CB8AC3E}">
        <p14:creationId xmlns:p14="http://schemas.microsoft.com/office/powerpoint/2010/main" val="4117621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dirty="0"/>
              <a:t>A 50 year old man has diabetes. He has the following results:</a:t>
            </a:r>
          </a:p>
          <a:p>
            <a:pPr marL="0" indent="0">
              <a:buNone/>
            </a:pPr>
            <a:endParaRPr lang="en-US" dirty="0"/>
          </a:p>
          <a:p>
            <a:r>
              <a:rPr lang="en-US" dirty="0"/>
              <a:t>Alanine aminotransferase 35 U/L</a:t>
            </a:r>
          </a:p>
          <a:p>
            <a:r>
              <a:rPr lang="en-US" dirty="0"/>
              <a:t>Aspartate aminotransferase 40 U/L</a:t>
            </a:r>
          </a:p>
          <a:p>
            <a:r>
              <a:rPr lang="en-US" dirty="0"/>
              <a:t>Fasting plasma glucose 7.4</a:t>
            </a:r>
          </a:p>
          <a:p>
            <a:r>
              <a:rPr lang="en-US" dirty="0"/>
              <a:t>Ferritin 500 </a:t>
            </a:r>
            <a:r>
              <a:rPr lang="en-US" dirty="0" err="1"/>
              <a:t>ug</a:t>
            </a:r>
            <a:r>
              <a:rPr lang="en-US" dirty="0"/>
              <a:t>/L, (15-300)</a:t>
            </a:r>
          </a:p>
        </p:txBody>
      </p:sp>
      <p:sp>
        <p:nvSpPr>
          <p:cNvPr id="3" name="Title 2"/>
          <p:cNvSpPr>
            <a:spLocks noGrp="1"/>
          </p:cNvSpPr>
          <p:nvPr>
            <p:ph type="title"/>
          </p:nvPr>
        </p:nvSpPr>
        <p:spPr/>
        <p:txBody>
          <a:bodyPr/>
          <a:lstStyle/>
          <a:p>
            <a:r>
              <a:rPr lang="en-US" dirty="0"/>
              <a:t>Quiz</a:t>
            </a:r>
            <a:endParaRPr lang="ar-EG" dirty="0"/>
          </a:p>
        </p:txBody>
      </p:sp>
      <p:sp>
        <p:nvSpPr>
          <p:cNvPr id="4" name="Date Placeholder 3"/>
          <p:cNvSpPr>
            <a:spLocks noGrp="1"/>
          </p:cNvSpPr>
          <p:nvPr>
            <p:ph type="dt" sz="half" idx="10"/>
          </p:nvPr>
        </p:nvSpPr>
        <p:spPr/>
        <p:txBody>
          <a:bodyPr/>
          <a:lstStyle/>
          <a:p>
            <a:fld id="{D538F8B4-600F-45A7-A12B-840B08D6F1FB}" type="datetime1">
              <a:rPr lang="en-US" smtClean="0"/>
              <a:t>6/15/2020</a:t>
            </a:fld>
            <a:endParaRPr lang="en-US"/>
          </a:p>
        </p:txBody>
      </p:sp>
      <p:sp>
        <p:nvSpPr>
          <p:cNvPr id="5" name="Footer Placeholder 4"/>
          <p:cNvSpPr>
            <a:spLocks noGrp="1"/>
          </p:cNvSpPr>
          <p:nvPr>
            <p:ph type="ftr" sz="quarter" idx="11"/>
          </p:nvPr>
        </p:nvSpPr>
        <p:spPr/>
        <p:txBody>
          <a:bodyPr/>
          <a:lstStyle/>
          <a:p>
            <a:r>
              <a:rPr lang="en-US"/>
              <a:t>Internal Medicine Department</a:t>
            </a:r>
          </a:p>
        </p:txBody>
      </p:sp>
      <p:sp>
        <p:nvSpPr>
          <p:cNvPr id="6" name="Slide Number Placeholder 5"/>
          <p:cNvSpPr>
            <a:spLocks noGrp="1"/>
          </p:cNvSpPr>
          <p:nvPr>
            <p:ph type="sldNum" sz="quarter" idx="12"/>
          </p:nvPr>
        </p:nvSpPr>
        <p:spPr/>
        <p:txBody>
          <a:bodyPr/>
          <a:lstStyle/>
          <a:p>
            <a:fld id="{3D0A3EC9-E8BA-4062-809F-C0D16F9877FA}" type="slidenum">
              <a:rPr lang="en-US" smtClean="0"/>
              <a:t>35</a:t>
            </a:fld>
            <a:endParaRPr lang="en-US"/>
          </a:p>
        </p:txBody>
      </p:sp>
    </p:spTree>
    <p:extLst>
      <p:ext uri="{BB962C8B-B14F-4D97-AF65-F5344CB8AC3E}">
        <p14:creationId xmlns:p14="http://schemas.microsoft.com/office/powerpoint/2010/main" val="2471784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Which one of the following is an appropriate </a:t>
            </a:r>
            <a:r>
              <a:rPr lang="en-US" dirty="0" err="1"/>
              <a:t>nvestigation</a:t>
            </a:r>
            <a:r>
              <a:rPr lang="en-US" dirty="0"/>
              <a:t>?</a:t>
            </a:r>
          </a:p>
          <a:p>
            <a:pPr marL="0" indent="0">
              <a:buNone/>
            </a:pPr>
            <a:endParaRPr lang="en-US" dirty="0"/>
          </a:p>
          <a:p>
            <a:pPr marL="514350" indent="-514350">
              <a:buFont typeface="+mj-lt"/>
              <a:buAutoNum type="alphaUcPeriod"/>
            </a:pPr>
            <a:r>
              <a:rPr lang="en-US" dirty="0"/>
              <a:t>Liver biopsy</a:t>
            </a:r>
          </a:p>
          <a:p>
            <a:pPr marL="514350" indent="-514350">
              <a:buFont typeface="+mj-lt"/>
              <a:buAutoNum type="alphaUcPeriod"/>
            </a:pPr>
            <a:r>
              <a:rPr lang="en-US" dirty="0"/>
              <a:t>Serum electrophoresis</a:t>
            </a:r>
          </a:p>
          <a:p>
            <a:pPr marL="514350" indent="-514350">
              <a:buFont typeface="+mj-lt"/>
              <a:buAutoNum type="alphaUcPeriod"/>
            </a:pPr>
            <a:r>
              <a:rPr lang="en-US" dirty="0"/>
              <a:t>Serum transferrin receptors</a:t>
            </a:r>
          </a:p>
          <a:p>
            <a:pPr marL="514350" indent="-514350">
              <a:buFont typeface="+mj-lt"/>
              <a:buAutoNum type="alphaUcPeriod"/>
            </a:pPr>
            <a:r>
              <a:rPr lang="en-US" dirty="0"/>
              <a:t>Transferrin saturation</a:t>
            </a:r>
          </a:p>
          <a:p>
            <a:pPr marL="514350" indent="-514350">
              <a:buFont typeface="+mj-lt"/>
              <a:buAutoNum type="alphaUcPeriod"/>
            </a:pPr>
            <a:r>
              <a:rPr lang="en-US" dirty="0"/>
              <a:t>Urinary PBG</a:t>
            </a:r>
          </a:p>
          <a:p>
            <a:endParaRPr lang="ar-EG" dirty="0"/>
          </a:p>
        </p:txBody>
      </p:sp>
      <p:sp>
        <p:nvSpPr>
          <p:cNvPr id="3" name="Title 2"/>
          <p:cNvSpPr>
            <a:spLocks noGrp="1"/>
          </p:cNvSpPr>
          <p:nvPr>
            <p:ph type="title"/>
          </p:nvPr>
        </p:nvSpPr>
        <p:spPr/>
        <p:txBody>
          <a:bodyPr/>
          <a:lstStyle/>
          <a:p>
            <a:r>
              <a:rPr lang="en-US" dirty="0"/>
              <a:t>Quiz</a:t>
            </a:r>
            <a:endParaRPr lang="ar-EG" dirty="0"/>
          </a:p>
        </p:txBody>
      </p:sp>
      <p:sp>
        <p:nvSpPr>
          <p:cNvPr id="4" name="Date Placeholder 3"/>
          <p:cNvSpPr>
            <a:spLocks noGrp="1"/>
          </p:cNvSpPr>
          <p:nvPr>
            <p:ph type="dt" sz="half" idx="10"/>
          </p:nvPr>
        </p:nvSpPr>
        <p:spPr/>
        <p:txBody>
          <a:bodyPr/>
          <a:lstStyle/>
          <a:p>
            <a:fld id="{BF8ACE94-449F-4774-8ED5-5C8064A92454}" type="datetime1">
              <a:rPr lang="en-US" smtClean="0"/>
              <a:t>6/15/2020</a:t>
            </a:fld>
            <a:endParaRPr lang="en-US"/>
          </a:p>
        </p:txBody>
      </p:sp>
      <p:sp>
        <p:nvSpPr>
          <p:cNvPr id="5" name="Footer Placeholder 4"/>
          <p:cNvSpPr>
            <a:spLocks noGrp="1"/>
          </p:cNvSpPr>
          <p:nvPr>
            <p:ph type="ftr" sz="quarter" idx="11"/>
          </p:nvPr>
        </p:nvSpPr>
        <p:spPr/>
        <p:txBody>
          <a:bodyPr/>
          <a:lstStyle/>
          <a:p>
            <a:r>
              <a:rPr lang="en-US"/>
              <a:t>Internal Medicine Department</a:t>
            </a:r>
          </a:p>
        </p:txBody>
      </p:sp>
      <p:sp>
        <p:nvSpPr>
          <p:cNvPr id="6" name="Slide Number Placeholder 5"/>
          <p:cNvSpPr>
            <a:spLocks noGrp="1"/>
          </p:cNvSpPr>
          <p:nvPr>
            <p:ph type="sldNum" sz="quarter" idx="12"/>
          </p:nvPr>
        </p:nvSpPr>
        <p:spPr/>
        <p:txBody>
          <a:bodyPr/>
          <a:lstStyle/>
          <a:p>
            <a:fld id="{3D0A3EC9-E8BA-4062-809F-C0D16F9877FA}" type="slidenum">
              <a:rPr lang="en-US" smtClean="0"/>
              <a:t>36</a:t>
            </a:fld>
            <a:endParaRPr lang="en-US"/>
          </a:p>
        </p:txBody>
      </p:sp>
    </p:spTree>
    <p:extLst>
      <p:ext uri="{BB962C8B-B14F-4D97-AF65-F5344CB8AC3E}">
        <p14:creationId xmlns:p14="http://schemas.microsoft.com/office/powerpoint/2010/main" val="1151106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Which one of the following is an appropriate </a:t>
            </a:r>
            <a:r>
              <a:rPr lang="en-US" dirty="0" err="1"/>
              <a:t>nvestigation</a:t>
            </a:r>
            <a:r>
              <a:rPr lang="en-US" dirty="0"/>
              <a:t>?</a:t>
            </a:r>
          </a:p>
          <a:p>
            <a:pPr marL="0" indent="0">
              <a:buNone/>
            </a:pPr>
            <a:endParaRPr lang="en-US" dirty="0"/>
          </a:p>
          <a:p>
            <a:pPr marL="514350" indent="-514350">
              <a:buFont typeface="+mj-lt"/>
              <a:buAutoNum type="alphaUcPeriod"/>
            </a:pPr>
            <a:r>
              <a:rPr lang="en-US" dirty="0"/>
              <a:t>Liver biopsy</a:t>
            </a:r>
          </a:p>
          <a:p>
            <a:pPr marL="514350" indent="-514350">
              <a:buFont typeface="+mj-lt"/>
              <a:buAutoNum type="alphaUcPeriod"/>
            </a:pPr>
            <a:r>
              <a:rPr lang="en-US" dirty="0"/>
              <a:t>Serum electrophoresis</a:t>
            </a:r>
          </a:p>
          <a:p>
            <a:pPr marL="514350" indent="-514350">
              <a:buFont typeface="+mj-lt"/>
              <a:buAutoNum type="alphaUcPeriod"/>
            </a:pPr>
            <a:r>
              <a:rPr lang="en-US" dirty="0"/>
              <a:t>Serum transferrin receptors</a:t>
            </a:r>
          </a:p>
          <a:p>
            <a:pPr marL="514350" indent="-514350">
              <a:buFont typeface="+mj-lt"/>
              <a:buAutoNum type="alphaUcPeriod"/>
            </a:pPr>
            <a:r>
              <a:rPr lang="en-US" dirty="0">
                <a:solidFill>
                  <a:srgbClr val="FF0000"/>
                </a:solidFill>
              </a:rPr>
              <a:t>Transferrin saturation</a:t>
            </a:r>
          </a:p>
          <a:p>
            <a:pPr marL="514350" indent="-514350">
              <a:buFont typeface="+mj-lt"/>
              <a:buAutoNum type="alphaUcPeriod"/>
            </a:pPr>
            <a:r>
              <a:rPr lang="en-US" dirty="0"/>
              <a:t>Urinary PBG</a:t>
            </a:r>
          </a:p>
          <a:p>
            <a:endParaRPr lang="ar-EG" dirty="0"/>
          </a:p>
        </p:txBody>
      </p:sp>
      <p:sp>
        <p:nvSpPr>
          <p:cNvPr id="3" name="Title 2"/>
          <p:cNvSpPr>
            <a:spLocks noGrp="1"/>
          </p:cNvSpPr>
          <p:nvPr>
            <p:ph type="title"/>
          </p:nvPr>
        </p:nvSpPr>
        <p:spPr/>
        <p:txBody>
          <a:bodyPr/>
          <a:lstStyle/>
          <a:p>
            <a:r>
              <a:rPr lang="en-US" dirty="0"/>
              <a:t>Quiz</a:t>
            </a:r>
            <a:endParaRPr lang="ar-EG" dirty="0"/>
          </a:p>
        </p:txBody>
      </p:sp>
      <p:sp>
        <p:nvSpPr>
          <p:cNvPr id="4" name="Date Placeholder 3"/>
          <p:cNvSpPr>
            <a:spLocks noGrp="1"/>
          </p:cNvSpPr>
          <p:nvPr>
            <p:ph type="dt" sz="half" idx="10"/>
          </p:nvPr>
        </p:nvSpPr>
        <p:spPr/>
        <p:txBody>
          <a:bodyPr/>
          <a:lstStyle/>
          <a:p>
            <a:fld id="{9F967F3F-2BFD-4E1A-974A-937F23DD7593}" type="datetime1">
              <a:rPr lang="en-US" smtClean="0"/>
              <a:t>6/15/2020</a:t>
            </a:fld>
            <a:endParaRPr lang="en-US"/>
          </a:p>
        </p:txBody>
      </p:sp>
      <p:sp>
        <p:nvSpPr>
          <p:cNvPr id="5" name="Footer Placeholder 4"/>
          <p:cNvSpPr>
            <a:spLocks noGrp="1"/>
          </p:cNvSpPr>
          <p:nvPr>
            <p:ph type="ftr" sz="quarter" idx="11"/>
          </p:nvPr>
        </p:nvSpPr>
        <p:spPr/>
        <p:txBody>
          <a:bodyPr/>
          <a:lstStyle/>
          <a:p>
            <a:r>
              <a:rPr lang="en-US"/>
              <a:t>Internal Medicine Department</a:t>
            </a:r>
          </a:p>
        </p:txBody>
      </p:sp>
      <p:sp>
        <p:nvSpPr>
          <p:cNvPr id="6" name="Slide Number Placeholder 5"/>
          <p:cNvSpPr>
            <a:spLocks noGrp="1"/>
          </p:cNvSpPr>
          <p:nvPr>
            <p:ph type="sldNum" sz="quarter" idx="12"/>
          </p:nvPr>
        </p:nvSpPr>
        <p:spPr/>
        <p:txBody>
          <a:bodyPr/>
          <a:lstStyle/>
          <a:p>
            <a:fld id="{3D0A3EC9-E8BA-4062-809F-C0D16F9877FA}" type="slidenum">
              <a:rPr lang="en-US" smtClean="0"/>
              <a:t>37</a:t>
            </a:fld>
            <a:endParaRPr lang="en-US"/>
          </a:p>
        </p:txBody>
      </p:sp>
    </p:spTree>
    <p:extLst>
      <p:ext uri="{BB962C8B-B14F-4D97-AF65-F5344CB8AC3E}">
        <p14:creationId xmlns:p14="http://schemas.microsoft.com/office/powerpoint/2010/main" val="21674275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A 35 year old lady has sudden onset right upper quadrant pain and abdominal distension. She was well until 5 weeks ago, when over several days she rapidly developed abdominal distension and pain. She was also nauseous and vomiting. On examination, temperature was 37.1°C, her JVP was not raised and breath sounds were clear. Abdominal examination revealed tender hepatomegaly, jaundice and gross ascites. There was also bilateral ankle </a:t>
            </a:r>
            <a:r>
              <a:rPr lang="en-US" dirty="0" err="1"/>
              <a:t>oedema</a:t>
            </a:r>
            <a:r>
              <a:rPr lang="en-US" dirty="0"/>
              <a:t>.</a:t>
            </a:r>
          </a:p>
        </p:txBody>
      </p:sp>
      <p:sp>
        <p:nvSpPr>
          <p:cNvPr id="3" name="Title 2"/>
          <p:cNvSpPr>
            <a:spLocks noGrp="1"/>
          </p:cNvSpPr>
          <p:nvPr>
            <p:ph type="title"/>
          </p:nvPr>
        </p:nvSpPr>
        <p:spPr/>
        <p:txBody>
          <a:bodyPr/>
          <a:lstStyle/>
          <a:p>
            <a:r>
              <a:rPr lang="en-US" dirty="0"/>
              <a:t>Quiz</a:t>
            </a:r>
            <a:endParaRPr lang="ar-EG" dirty="0"/>
          </a:p>
        </p:txBody>
      </p:sp>
      <p:sp>
        <p:nvSpPr>
          <p:cNvPr id="4" name="Date Placeholder 3"/>
          <p:cNvSpPr>
            <a:spLocks noGrp="1"/>
          </p:cNvSpPr>
          <p:nvPr>
            <p:ph type="dt" sz="half" idx="10"/>
          </p:nvPr>
        </p:nvSpPr>
        <p:spPr/>
        <p:txBody>
          <a:bodyPr/>
          <a:lstStyle/>
          <a:p>
            <a:fld id="{22C5C0EB-52A7-4006-A5F5-7291E002E0D2}" type="datetime1">
              <a:rPr lang="en-US" smtClean="0"/>
              <a:t>6/15/2020</a:t>
            </a:fld>
            <a:endParaRPr lang="en-US"/>
          </a:p>
        </p:txBody>
      </p:sp>
      <p:sp>
        <p:nvSpPr>
          <p:cNvPr id="5" name="Footer Placeholder 4"/>
          <p:cNvSpPr>
            <a:spLocks noGrp="1"/>
          </p:cNvSpPr>
          <p:nvPr>
            <p:ph type="ftr" sz="quarter" idx="11"/>
          </p:nvPr>
        </p:nvSpPr>
        <p:spPr/>
        <p:txBody>
          <a:bodyPr/>
          <a:lstStyle/>
          <a:p>
            <a:r>
              <a:rPr lang="en-US"/>
              <a:t>Internal Medicine Department</a:t>
            </a:r>
          </a:p>
        </p:txBody>
      </p:sp>
      <p:sp>
        <p:nvSpPr>
          <p:cNvPr id="6" name="Slide Number Placeholder 5"/>
          <p:cNvSpPr>
            <a:spLocks noGrp="1"/>
          </p:cNvSpPr>
          <p:nvPr>
            <p:ph type="sldNum" sz="quarter" idx="12"/>
          </p:nvPr>
        </p:nvSpPr>
        <p:spPr/>
        <p:txBody>
          <a:bodyPr/>
          <a:lstStyle/>
          <a:p>
            <a:fld id="{3D0A3EC9-E8BA-4062-809F-C0D16F9877FA}" type="slidenum">
              <a:rPr lang="en-US" smtClean="0"/>
              <a:t>38</a:t>
            </a:fld>
            <a:endParaRPr lang="en-US"/>
          </a:p>
        </p:txBody>
      </p:sp>
    </p:spTree>
    <p:extLst>
      <p:ext uri="{BB962C8B-B14F-4D97-AF65-F5344CB8AC3E}">
        <p14:creationId xmlns:p14="http://schemas.microsoft.com/office/powerpoint/2010/main" val="19157347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What is the likely diagnosis?</a:t>
            </a:r>
          </a:p>
          <a:p>
            <a:endParaRPr lang="en-US" dirty="0"/>
          </a:p>
          <a:p>
            <a:pPr marL="514350" indent="-514350">
              <a:buFont typeface="+mj-lt"/>
              <a:buAutoNum type="alphaUcPeriod"/>
            </a:pPr>
            <a:r>
              <a:rPr lang="en-US" dirty="0"/>
              <a:t>Budd </a:t>
            </a:r>
            <a:r>
              <a:rPr lang="en-US" dirty="0" err="1"/>
              <a:t>Chiari</a:t>
            </a:r>
            <a:r>
              <a:rPr lang="en-US" dirty="0"/>
              <a:t> syndrome</a:t>
            </a:r>
          </a:p>
          <a:p>
            <a:pPr marL="514350" indent="-514350">
              <a:buFont typeface="+mj-lt"/>
              <a:buAutoNum type="alphaUcPeriod"/>
            </a:pPr>
            <a:r>
              <a:rPr lang="en-US" dirty="0" err="1"/>
              <a:t>Dubin</a:t>
            </a:r>
            <a:r>
              <a:rPr lang="en-US" dirty="0"/>
              <a:t> Johnson syndrome</a:t>
            </a:r>
          </a:p>
          <a:p>
            <a:pPr marL="514350" indent="-514350">
              <a:buFont typeface="+mj-lt"/>
              <a:buAutoNum type="alphaUcPeriod"/>
            </a:pPr>
            <a:r>
              <a:rPr lang="en-US" dirty="0"/>
              <a:t>Gilbert's syndrome</a:t>
            </a:r>
          </a:p>
          <a:p>
            <a:pPr marL="514350" indent="-514350">
              <a:buFont typeface="+mj-lt"/>
              <a:buAutoNum type="alphaUcPeriod"/>
            </a:pPr>
            <a:r>
              <a:rPr lang="en-US" dirty="0"/>
              <a:t>Lymphoma</a:t>
            </a:r>
          </a:p>
          <a:p>
            <a:pPr marL="514350" indent="-514350">
              <a:buFont typeface="+mj-lt"/>
              <a:buAutoNum type="alphaUcPeriod"/>
            </a:pPr>
            <a:r>
              <a:rPr lang="en-US" dirty="0"/>
              <a:t>Myeloma</a:t>
            </a:r>
          </a:p>
        </p:txBody>
      </p:sp>
      <p:sp>
        <p:nvSpPr>
          <p:cNvPr id="3" name="Title 2"/>
          <p:cNvSpPr>
            <a:spLocks noGrp="1"/>
          </p:cNvSpPr>
          <p:nvPr>
            <p:ph type="title"/>
          </p:nvPr>
        </p:nvSpPr>
        <p:spPr/>
        <p:txBody>
          <a:bodyPr/>
          <a:lstStyle/>
          <a:p>
            <a:r>
              <a:rPr lang="en-US" dirty="0"/>
              <a:t>Quiz</a:t>
            </a:r>
            <a:endParaRPr lang="ar-EG" dirty="0"/>
          </a:p>
        </p:txBody>
      </p:sp>
      <p:sp>
        <p:nvSpPr>
          <p:cNvPr id="4" name="Date Placeholder 3"/>
          <p:cNvSpPr>
            <a:spLocks noGrp="1"/>
          </p:cNvSpPr>
          <p:nvPr>
            <p:ph type="dt" sz="half" idx="10"/>
          </p:nvPr>
        </p:nvSpPr>
        <p:spPr/>
        <p:txBody>
          <a:bodyPr/>
          <a:lstStyle/>
          <a:p>
            <a:fld id="{88FC90DC-8678-4DF0-8BFA-DB972E551BB1}" type="datetime1">
              <a:rPr lang="en-US" smtClean="0"/>
              <a:t>6/15/2020</a:t>
            </a:fld>
            <a:endParaRPr lang="en-US"/>
          </a:p>
        </p:txBody>
      </p:sp>
      <p:sp>
        <p:nvSpPr>
          <p:cNvPr id="5" name="Footer Placeholder 4"/>
          <p:cNvSpPr>
            <a:spLocks noGrp="1"/>
          </p:cNvSpPr>
          <p:nvPr>
            <p:ph type="ftr" sz="quarter" idx="11"/>
          </p:nvPr>
        </p:nvSpPr>
        <p:spPr/>
        <p:txBody>
          <a:bodyPr/>
          <a:lstStyle/>
          <a:p>
            <a:r>
              <a:rPr lang="en-US"/>
              <a:t>Internal Medicine Department</a:t>
            </a:r>
          </a:p>
        </p:txBody>
      </p:sp>
      <p:sp>
        <p:nvSpPr>
          <p:cNvPr id="6" name="Slide Number Placeholder 5"/>
          <p:cNvSpPr>
            <a:spLocks noGrp="1"/>
          </p:cNvSpPr>
          <p:nvPr>
            <p:ph type="sldNum" sz="quarter" idx="12"/>
          </p:nvPr>
        </p:nvSpPr>
        <p:spPr/>
        <p:txBody>
          <a:bodyPr/>
          <a:lstStyle/>
          <a:p>
            <a:fld id="{3D0A3EC9-E8BA-4062-809F-C0D16F9877FA}" type="slidenum">
              <a:rPr lang="en-US" smtClean="0"/>
              <a:t>39</a:t>
            </a:fld>
            <a:endParaRPr lang="en-US"/>
          </a:p>
        </p:txBody>
      </p:sp>
    </p:spTree>
    <p:extLst>
      <p:ext uri="{BB962C8B-B14F-4D97-AF65-F5344CB8AC3E}">
        <p14:creationId xmlns:p14="http://schemas.microsoft.com/office/powerpoint/2010/main" val="2478152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By the end of this lecture the student will be able to:</a:t>
            </a:r>
          </a:p>
          <a:p>
            <a:endParaRPr lang="en-US" dirty="0"/>
          </a:p>
          <a:p>
            <a:r>
              <a:rPr lang="en-US" dirty="0"/>
              <a:t>Diagnose and manage GERD</a:t>
            </a:r>
          </a:p>
          <a:p>
            <a:r>
              <a:rPr lang="en-US" dirty="0"/>
              <a:t>Diagnose and manage chronic liver disease</a:t>
            </a:r>
          </a:p>
        </p:txBody>
      </p:sp>
      <p:sp>
        <p:nvSpPr>
          <p:cNvPr id="3" name="Title 2"/>
          <p:cNvSpPr>
            <a:spLocks noGrp="1"/>
          </p:cNvSpPr>
          <p:nvPr>
            <p:ph type="title"/>
          </p:nvPr>
        </p:nvSpPr>
        <p:spPr/>
        <p:txBody>
          <a:bodyPr>
            <a:noAutofit/>
          </a:bodyPr>
          <a:lstStyle/>
          <a:p>
            <a:r>
              <a:rPr lang="en-US" sz="3600" b="1" dirty="0">
                <a:solidFill>
                  <a:schemeClr val="accent2"/>
                </a:solidFill>
              </a:rPr>
              <a:t>Indented Learning Outcomes (ILOs)</a:t>
            </a:r>
          </a:p>
        </p:txBody>
      </p:sp>
      <p:sp>
        <p:nvSpPr>
          <p:cNvPr id="4" name="Date Placeholder 3"/>
          <p:cNvSpPr>
            <a:spLocks noGrp="1"/>
          </p:cNvSpPr>
          <p:nvPr>
            <p:ph type="dt" sz="half" idx="10"/>
          </p:nvPr>
        </p:nvSpPr>
        <p:spPr/>
        <p:txBody>
          <a:bodyPr/>
          <a:lstStyle/>
          <a:p>
            <a:fld id="{5DD8C4B4-8986-4C55-ADCD-539D7C997140}" type="datetime1">
              <a:rPr lang="en-US" smtClean="0"/>
              <a:t>6/15/2020</a:t>
            </a:fld>
            <a:endParaRPr lang="en-US"/>
          </a:p>
        </p:txBody>
      </p:sp>
      <p:sp>
        <p:nvSpPr>
          <p:cNvPr id="5" name="Footer Placeholder 4"/>
          <p:cNvSpPr>
            <a:spLocks noGrp="1"/>
          </p:cNvSpPr>
          <p:nvPr>
            <p:ph type="ftr" sz="quarter" idx="11"/>
          </p:nvPr>
        </p:nvSpPr>
        <p:spPr/>
        <p:txBody>
          <a:bodyPr/>
          <a:lstStyle/>
          <a:p>
            <a:r>
              <a:rPr lang="en-US"/>
              <a:t>Internal Medicine Department</a:t>
            </a:r>
          </a:p>
        </p:txBody>
      </p:sp>
      <p:sp>
        <p:nvSpPr>
          <p:cNvPr id="6" name="Slide Number Placeholder 5"/>
          <p:cNvSpPr>
            <a:spLocks noGrp="1"/>
          </p:cNvSpPr>
          <p:nvPr>
            <p:ph type="sldNum" sz="quarter" idx="12"/>
          </p:nvPr>
        </p:nvSpPr>
        <p:spPr/>
        <p:txBody>
          <a:bodyPr/>
          <a:lstStyle/>
          <a:p>
            <a:fld id="{3D0A3EC9-E8BA-4062-809F-C0D16F9877FA}" type="slidenum">
              <a:rPr lang="en-US" smtClean="0"/>
              <a:t>4</a:t>
            </a:fld>
            <a:endParaRPr lang="en-US"/>
          </a:p>
        </p:txBody>
      </p:sp>
    </p:spTree>
    <p:extLst>
      <p:ext uri="{BB962C8B-B14F-4D97-AF65-F5344CB8AC3E}">
        <p14:creationId xmlns:p14="http://schemas.microsoft.com/office/powerpoint/2010/main" val="39114558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What is the likely diagnosis?</a:t>
            </a:r>
          </a:p>
          <a:p>
            <a:endParaRPr lang="en-US" dirty="0"/>
          </a:p>
          <a:p>
            <a:pPr marL="514350" indent="-514350">
              <a:buFont typeface="+mj-lt"/>
              <a:buAutoNum type="alphaUcPeriod"/>
            </a:pPr>
            <a:r>
              <a:rPr lang="en-US" dirty="0">
                <a:solidFill>
                  <a:srgbClr val="FF0000"/>
                </a:solidFill>
              </a:rPr>
              <a:t>Budd </a:t>
            </a:r>
            <a:r>
              <a:rPr lang="en-US" dirty="0" err="1">
                <a:solidFill>
                  <a:srgbClr val="FF0000"/>
                </a:solidFill>
              </a:rPr>
              <a:t>Chiari</a:t>
            </a:r>
            <a:r>
              <a:rPr lang="en-US" dirty="0">
                <a:solidFill>
                  <a:srgbClr val="FF0000"/>
                </a:solidFill>
              </a:rPr>
              <a:t> syndrome</a:t>
            </a:r>
          </a:p>
          <a:p>
            <a:pPr marL="514350" indent="-514350">
              <a:buFont typeface="+mj-lt"/>
              <a:buAutoNum type="alphaUcPeriod"/>
            </a:pPr>
            <a:r>
              <a:rPr lang="en-US" dirty="0" err="1"/>
              <a:t>Dubin</a:t>
            </a:r>
            <a:r>
              <a:rPr lang="en-US" dirty="0"/>
              <a:t> Johnson syndrome</a:t>
            </a:r>
          </a:p>
          <a:p>
            <a:pPr marL="514350" indent="-514350">
              <a:buFont typeface="+mj-lt"/>
              <a:buAutoNum type="alphaUcPeriod"/>
            </a:pPr>
            <a:r>
              <a:rPr lang="en-US" dirty="0"/>
              <a:t>Gilbert's syndrome</a:t>
            </a:r>
          </a:p>
          <a:p>
            <a:pPr marL="514350" indent="-514350">
              <a:buFont typeface="+mj-lt"/>
              <a:buAutoNum type="alphaUcPeriod"/>
            </a:pPr>
            <a:r>
              <a:rPr lang="en-US" dirty="0"/>
              <a:t>Lymphoma</a:t>
            </a:r>
          </a:p>
          <a:p>
            <a:pPr marL="514350" indent="-514350">
              <a:buFont typeface="+mj-lt"/>
              <a:buAutoNum type="alphaUcPeriod"/>
            </a:pPr>
            <a:r>
              <a:rPr lang="en-US" dirty="0"/>
              <a:t>Myeloma</a:t>
            </a:r>
          </a:p>
        </p:txBody>
      </p:sp>
      <p:sp>
        <p:nvSpPr>
          <p:cNvPr id="3" name="Title 2"/>
          <p:cNvSpPr>
            <a:spLocks noGrp="1"/>
          </p:cNvSpPr>
          <p:nvPr>
            <p:ph type="title"/>
          </p:nvPr>
        </p:nvSpPr>
        <p:spPr/>
        <p:txBody>
          <a:bodyPr/>
          <a:lstStyle/>
          <a:p>
            <a:r>
              <a:rPr lang="en-US" dirty="0"/>
              <a:t>Quiz</a:t>
            </a:r>
            <a:endParaRPr lang="ar-EG" dirty="0"/>
          </a:p>
        </p:txBody>
      </p:sp>
      <p:sp>
        <p:nvSpPr>
          <p:cNvPr id="4" name="Date Placeholder 3"/>
          <p:cNvSpPr>
            <a:spLocks noGrp="1"/>
          </p:cNvSpPr>
          <p:nvPr>
            <p:ph type="dt" sz="half" idx="10"/>
          </p:nvPr>
        </p:nvSpPr>
        <p:spPr/>
        <p:txBody>
          <a:bodyPr/>
          <a:lstStyle/>
          <a:p>
            <a:fld id="{8AD7D201-13DE-49D3-B320-9756028807E9}" type="datetime1">
              <a:rPr lang="en-US" smtClean="0"/>
              <a:t>6/15/2020</a:t>
            </a:fld>
            <a:endParaRPr lang="en-US"/>
          </a:p>
        </p:txBody>
      </p:sp>
      <p:sp>
        <p:nvSpPr>
          <p:cNvPr id="5" name="Footer Placeholder 4"/>
          <p:cNvSpPr>
            <a:spLocks noGrp="1"/>
          </p:cNvSpPr>
          <p:nvPr>
            <p:ph type="ftr" sz="quarter" idx="11"/>
          </p:nvPr>
        </p:nvSpPr>
        <p:spPr/>
        <p:txBody>
          <a:bodyPr/>
          <a:lstStyle/>
          <a:p>
            <a:r>
              <a:rPr lang="en-US"/>
              <a:t>Internal Medicine Department</a:t>
            </a:r>
          </a:p>
        </p:txBody>
      </p:sp>
      <p:sp>
        <p:nvSpPr>
          <p:cNvPr id="6" name="Slide Number Placeholder 5"/>
          <p:cNvSpPr>
            <a:spLocks noGrp="1"/>
          </p:cNvSpPr>
          <p:nvPr>
            <p:ph type="sldNum" sz="quarter" idx="12"/>
          </p:nvPr>
        </p:nvSpPr>
        <p:spPr/>
        <p:txBody>
          <a:bodyPr/>
          <a:lstStyle/>
          <a:p>
            <a:fld id="{3D0A3EC9-E8BA-4062-809F-C0D16F9877FA}" type="slidenum">
              <a:rPr lang="en-US" smtClean="0"/>
              <a:t>40</a:t>
            </a:fld>
            <a:endParaRPr lang="en-US"/>
          </a:p>
        </p:txBody>
      </p:sp>
    </p:spTree>
    <p:extLst>
      <p:ext uri="{BB962C8B-B14F-4D97-AF65-F5344CB8AC3E}">
        <p14:creationId xmlns:p14="http://schemas.microsoft.com/office/powerpoint/2010/main" val="30437120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dirty="0"/>
              <a:t>A 40 year old man who usually drinks only 2 units of alcohol a day went on an alcohol binge with his friends. On that day, he vomited 10 times and was brought to hospital feeling very unwell. He has not previously had</a:t>
            </a:r>
          </a:p>
          <a:p>
            <a:pPr marL="0" indent="0">
              <a:buNone/>
            </a:pPr>
            <a:r>
              <a:rPr lang="en-US" dirty="0"/>
              <a:t>any symptoms of dyspepsia or abdominal pains. During physical assessment, he vomits a large bowlful of blood.</a:t>
            </a:r>
          </a:p>
          <a:p>
            <a:pPr marL="0" indent="0">
              <a:buNone/>
            </a:pPr>
            <a:endParaRPr lang="ar-EG" dirty="0"/>
          </a:p>
        </p:txBody>
      </p:sp>
      <p:sp>
        <p:nvSpPr>
          <p:cNvPr id="3" name="Title 2"/>
          <p:cNvSpPr>
            <a:spLocks noGrp="1"/>
          </p:cNvSpPr>
          <p:nvPr>
            <p:ph type="title"/>
          </p:nvPr>
        </p:nvSpPr>
        <p:spPr/>
        <p:txBody>
          <a:bodyPr/>
          <a:lstStyle/>
          <a:p>
            <a:r>
              <a:rPr lang="en-US" dirty="0"/>
              <a:t>Quiz</a:t>
            </a:r>
            <a:endParaRPr lang="ar-EG" dirty="0"/>
          </a:p>
        </p:txBody>
      </p:sp>
      <p:sp>
        <p:nvSpPr>
          <p:cNvPr id="4" name="Date Placeholder 3"/>
          <p:cNvSpPr>
            <a:spLocks noGrp="1"/>
          </p:cNvSpPr>
          <p:nvPr>
            <p:ph type="dt" sz="half" idx="10"/>
          </p:nvPr>
        </p:nvSpPr>
        <p:spPr/>
        <p:txBody>
          <a:bodyPr/>
          <a:lstStyle/>
          <a:p>
            <a:fld id="{9B1C7423-EAA9-48E5-829B-7E4989565614}" type="datetime1">
              <a:rPr lang="en-US" smtClean="0"/>
              <a:t>6/15/2020</a:t>
            </a:fld>
            <a:endParaRPr lang="en-US"/>
          </a:p>
        </p:txBody>
      </p:sp>
      <p:sp>
        <p:nvSpPr>
          <p:cNvPr id="5" name="Footer Placeholder 4"/>
          <p:cNvSpPr>
            <a:spLocks noGrp="1"/>
          </p:cNvSpPr>
          <p:nvPr>
            <p:ph type="ftr" sz="quarter" idx="11"/>
          </p:nvPr>
        </p:nvSpPr>
        <p:spPr/>
        <p:txBody>
          <a:bodyPr/>
          <a:lstStyle/>
          <a:p>
            <a:r>
              <a:rPr lang="en-US"/>
              <a:t>Internal Medicine Department</a:t>
            </a:r>
          </a:p>
        </p:txBody>
      </p:sp>
      <p:sp>
        <p:nvSpPr>
          <p:cNvPr id="6" name="Slide Number Placeholder 5"/>
          <p:cNvSpPr>
            <a:spLocks noGrp="1"/>
          </p:cNvSpPr>
          <p:nvPr>
            <p:ph type="sldNum" sz="quarter" idx="12"/>
          </p:nvPr>
        </p:nvSpPr>
        <p:spPr/>
        <p:txBody>
          <a:bodyPr/>
          <a:lstStyle/>
          <a:p>
            <a:fld id="{3D0A3EC9-E8BA-4062-809F-C0D16F9877FA}" type="slidenum">
              <a:rPr lang="en-US" smtClean="0"/>
              <a:t>41</a:t>
            </a:fld>
            <a:endParaRPr lang="en-US"/>
          </a:p>
        </p:txBody>
      </p:sp>
    </p:spTree>
    <p:extLst>
      <p:ext uri="{BB962C8B-B14F-4D97-AF65-F5344CB8AC3E}">
        <p14:creationId xmlns:p14="http://schemas.microsoft.com/office/powerpoint/2010/main" val="37471515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a:t>What is the likely cause of his </a:t>
            </a:r>
            <a:r>
              <a:rPr lang="en-US" dirty="0" err="1"/>
              <a:t>haemetemesis</a:t>
            </a:r>
            <a:r>
              <a:rPr lang="en-US" dirty="0"/>
              <a:t>?</a:t>
            </a:r>
          </a:p>
          <a:p>
            <a:pPr marL="0" indent="0">
              <a:buNone/>
            </a:pPr>
            <a:endParaRPr lang="en-US" dirty="0"/>
          </a:p>
          <a:p>
            <a:pPr marL="514350" indent="-514350">
              <a:buFont typeface="+mj-lt"/>
              <a:buAutoNum type="alphaUcPeriod"/>
            </a:pPr>
            <a:r>
              <a:rPr lang="en-US" dirty="0"/>
              <a:t>Duodenal ulcer</a:t>
            </a:r>
          </a:p>
          <a:p>
            <a:pPr marL="514350" indent="-514350">
              <a:buFont typeface="+mj-lt"/>
              <a:buAutoNum type="alphaUcPeriod"/>
            </a:pPr>
            <a:r>
              <a:rPr lang="en-US" dirty="0"/>
              <a:t>Gastric outlet obstruction</a:t>
            </a:r>
          </a:p>
          <a:p>
            <a:pPr marL="514350" indent="-514350">
              <a:buFont typeface="+mj-lt"/>
              <a:buAutoNum type="alphaUcPeriod"/>
            </a:pPr>
            <a:r>
              <a:rPr lang="en-US" dirty="0"/>
              <a:t>Gastritis</a:t>
            </a:r>
          </a:p>
          <a:p>
            <a:pPr marL="514350" indent="-514350">
              <a:buFont typeface="+mj-lt"/>
              <a:buAutoNum type="alphaUcPeriod"/>
            </a:pPr>
            <a:r>
              <a:rPr lang="en-US" dirty="0"/>
              <a:t>Mallory Weiss tear</a:t>
            </a:r>
          </a:p>
          <a:p>
            <a:pPr marL="514350" indent="-514350">
              <a:buFont typeface="+mj-lt"/>
              <a:buAutoNum type="alphaUcPeriod"/>
            </a:pPr>
            <a:r>
              <a:rPr lang="en-US" dirty="0" err="1"/>
              <a:t>Oesophageal</a:t>
            </a:r>
            <a:r>
              <a:rPr lang="en-US" dirty="0"/>
              <a:t> </a:t>
            </a:r>
            <a:r>
              <a:rPr lang="en-US" dirty="0" err="1"/>
              <a:t>varices</a:t>
            </a:r>
            <a:endParaRPr lang="en-US" dirty="0"/>
          </a:p>
          <a:p>
            <a:endParaRPr lang="ar-EG" dirty="0"/>
          </a:p>
        </p:txBody>
      </p:sp>
      <p:sp>
        <p:nvSpPr>
          <p:cNvPr id="3" name="Title 2"/>
          <p:cNvSpPr>
            <a:spLocks noGrp="1"/>
          </p:cNvSpPr>
          <p:nvPr>
            <p:ph type="title"/>
          </p:nvPr>
        </p:nvSpPr>
        <p:spPr/>
        <p:txBody>
          <a:bodyPr/>
          <a:lstStyle/>
          <a:p>
            <a:r>
              <a:rPr lang="en-US" dirty="0"/>
              <a:t>Quiz</a:t>
            </a:r>
            <a:endParaRPr lang="ar-EG" dirty="0"/>
          </a:p>
        </p:txBody>
      </p:sp>
      <p:sp>
        <p:nvSpPr>
          <p:cNvPr id="4" name="Date Placeholder 3"/>
          <p:cNvSpPr>
            <a:spLocks noGrp="1"/>
          </p:cNvSpPr>
          <p:nvPr>
            <p:ph type="dt" sz="half" idx="10"/>
          </p:nvPr>
        </p:nvSpPr>
        <p:spPr/>
        <p:txBody>
          <a:bodyPr/>
          <a:lstStyle/>
          <a:p>
            <a:fld id="{03F0DB26-3038-4463-BD33-DE9D153E949E}" type="datetime1">
              <a:rPr lang="en-US" smtClean="0"/>
              <a:t>6/15/2020</a:t>
            </a:fld>
            <a:endParaRPr lang="en-US"/>
          </a:p>
        </p:txBody>
      </p:sp>
      <p:sp>
        <p:nvSpPr>
          <p:cNvPr id="5" name="Footer Placeholder 4"/>
          <p:cNvSpPr>
            <a:spLocks noGrp="1"/>
          </p:cNvSpPr>
          <p:nvPr>
            <p:ph type="ftr" sz="quarter" idx="11"/>
          </p:nvPr>
        </p:nvSpPr>
        <p:spPr/>
        <p:txBody>
          <a:bodyPr/>
          <a:lstStyle/>
          <a:p>
            <a:r>
              <a:rPr lang="en-US"/>
              <a:t>Internal Medicine Department</a:t>
            </a:r>
          </a:p>
        </p:txBody>
      </p:sp>
      <p:sp>
        <p:nvSpPr>
          <p:cNvPr id="6" name="Slide Number Placeholder 5"/>
          <p:cNvSpPr>
            <a:spLocks noGrp="1"/>
          </p:cNvSpPr>
          <p:nvPr>
            <p:ph type="sldNum" sz="quarter" idx="12"/>
          </p:nvPr>
        </p:nvSpPr>
        <p:spPr/>
        <p:txBody>
          <a:bodyPr/>
          <a:lstStyle/>
          <a:p>
            <a:fld id="{3D0A3EC9-E8BA-4062-809F-C0D16F9877FA}" type="slidenum">
              <a:rPr lang="en-US" smtClean="0"/>
              <a:t>42</a:t>
            </a:fld>
            <a:endParaRPr lang="en-US"/>
          </a:p>
        </p:txBody>
      </p:sp>
    </p:spTree>
    <p:extLst>
      <p:ext uri="{BB962C8B-B14F-4D97-AF65-F5344CB8AC3E}">
        <p14:creationId xmlns:p14="http://schemas.microsoft.com/office/powerpoint/2010/main" val="18530099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a:t>What is the likely cause of his </a:t>
            </a:r>
            <a:r>
              <a:rPr lang="en-US" dirty="0" err="1"/>
              <a:t>haemetemesis</a:t>
            </a:r>
            <a:r>
              <a:rPr lang="en-US" dirty="0"/>
              <a:t>?</a:t>
            </a:r>
          </a:p>
          <a:p>
            <a:pPr marL="0" indent="0">
              <a:buNone/>
            </a:pPr>
            <a:endParaRPr lang="en-US" dirty="0"/>
          </a:p>
          <a:p>
            <a:pPr marL="514350" indent="-514350">
              <a:buFont typeface="+mj-lt"/>
              <a:buAutoNum type="alphaUcPeriod"/>
            </a:pPr>
            <a:r>
              <a:rPr lang="en-US" dirty="0"/>
              <a:t>Duodenal ulcer</a:t>
            </a:r>
          </a:p>
          <a:p>
            <a:pPr marL="514350" indent="-514350">
              <a:buFont typeface="+mj-lt"/>
              <a:buAutoNum type="alphaUcPeriod"/>
            </a:pPr>
            <a:r>
              <a:rPr lang="en-US" dirty="0"/>
              <a:t>Gastric outlet obstruction</a:t>
            </a:r>
          </a:p>
          <a:p>
            <a:pPr marL="514350" indent="-514350">
              <a:buFont typeface="+mj-lt"/>
              <a:buAutoNum type="alphaUcPeriod"/>
            </a:pPr>
            <a:r>
              <a:rPr lang="en-US" dirty="0"/>
              <a:t>Gastritis</a:t>
            </a:r>
          </a:p>
          <a:p>
            <a:pPr marL="514350" indent="-514350">
              <a:buFont typeface="+mj-lt"/>
              <a:buAutoNum type="alphaUcPeriod"/>
            </a:pPr>
            <a:r>
              <a:rPr lang="en-US" dirty="0">
                <a:solidFill>
                  <a:srgbClr val="FF0000"/>
                </a:solidFill>
              </a:rPr>
              <a:t>Mallory Weiss tear</a:t>
            </a:r>
          </a:p>
          <a:p>
            <a:pPr marL="514350" indent="-514350">
              <a:buFont typeface="+mj-lt"/>
              <a:buAutoNum type="alphaUcPeriod"/>
            </a:pPr>
            <a:r>
              <a:rPr lang="en-US" dirty="0" err="1"/>
              <a:t>Oesophageal</a:t>
            </a:r>
            <a:r>
              <a:rPr lang="en-US" dirty="0"/>
              <a:t> </a:t>
            </a:r>
            <a:r>
              <a:rPr lang="en-US" dirty="0" err="1"/>
              <a:t>varices</a:t>
            </a:r>
            <a:endParaRPr lang="en-US" dirty="0"/>
          </a:p>
          <a:p>
            <a:endParaRPr lang="ar-EG" dirty="0"/>
          </a:p>
        </p:txBody>
      </p:sp>
      <p:sp>
        <p:nvSpPr>
          <p:cNvPr id="3" name="Title 2"/>
          <p:cNvSpPr>
            <a:spLocks noGrp="1"/>
          </p:cNvSpPr>
          <p:nvPr>
            <p:ph type="title"/>
          </p:nvPr>
        </p:nvSpPr>
        <p:spPr/>
        <p:txBody>
          <a:bodyPr/>
          <a:lstStyle/>
          <a:p>
            <a:r>
              <a:rPr lang="en-US" dirty="0"/>
              <a:t>Quiz</a:t>
            </a:r>
            <a:endParaRPr lang="ar-EG" dirty="0"/>
          </a:p>
        </p:txBody>
      </p:sp>
      <p:sp>
        <p:nvSpPr>
          <p:cNvPr id="4" name="Date Placeholder 3"/>
          <p:cNvSpPr>
            <a:spLocks noGrp="1"/>
          </p:cNvSpPr>
          <p:nvPr>
            <p:ph type="dt" sz="half" idx="10"/>
          </p:nvPr>
        </p:nvSpPr>
        <p:spPr/>
        <p:txBody>
          <a:bodyPr/>
          <a:lstStyle/>
          <a:p>
            <a:fld id="{32DE1055-8F78-4AE0-9CC0-9B758863566D}" type="datetime1">
              <a:rPr lang="en-US" smtClean="0"/>
              <a:t>6/15/2020</a:t>
            </a:fld>
            <a:endParaRPr lang="en-US"/>
          </a:p>
        </p:txBody>
      </p:sp>
      <p:sp>
        <p:nvSpPr>
          <p:cNvPr id="5" name="Footer Placeholder 4"/>
          <p:cNvSpPr>
            <a:spLocks noGrp="1"/>
          </p:cNvSpPr>
          <p:nvPr>
            <p:ph type="ftr" sz="quarter" idx="11"/>
          </p:nvPr>
        </p:nvSpPr>
        <p:spPr/>
        <p:txBody>
          <a:bodyPr/>
          <a:lstStyle/>
          <a:p>
            <a:r>
              <a:rPr lang="en-US"/>
              <a:t>Internal Medicine Department</a:t>
            </a:r>
          </a:p>
        </p:txBody>
      </p:sp>
      <p:sp>
        <p:nvSpPr>
          <p:cNvPr id="6" name="Slide Number Placeholder 5"/>
          <p:cNvSpPr>
            <a:spLocks noGrp="1"/>
          </p:cNvSpPr>
          <p:nvPr>
            <p:ph type="sldNum" sz="quarter" idx="12"/>
          </p:nvPr>
        </p:nvSpPr>
        <p:spPr/>
        <p:txBody>
          <a:bodyPr/>
          <a:lstStyle/>
          <a:p>
            <a:fld id="{3D0A3EC9-E8BA-4062-809F-C0D16F9877FA}" type="slidenum">
              <a:rPr lang="en-US" smtClean="0"/>
              <a:t>43</a:t>
            </a:fld>
            <a:endParaRPr lang="en-US"/>
          </a:p>
        </p:txBody>
      </p:sp>
    </p:spTree>
    <p:extLst>
      <p:ext uri="{BB962C8B-B14F-4D97-AF65-F5344CB8AC3E}">
        <p14:creationId xmlns:p14="http://schemas.microsoft.com/office/powerpoint/2010/main" val="42875162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0" indent="0">
              <a:buNone/>
            </a:pPr>
            <a:r>
              <a:rPr lang="en-US" dirty="0"/>
              <a:t>A 55 year old man is suspected of having a duodenal ulcer recurrence despite being on omeprazole.</a:t>
            </a:r>
          </a:p>
          <a:p>
            <a:pPr marL="0" indent="0">
              <a:buNone/>
            </a:pPr>
            <a:endParaRPr lang="en-US" dirty="0"/>
          </a:p>
          <a:p>
            <a:pPr marL="0" indent="0">
              <a:buNone/>
            </a:pPr>
            <a:r>
              <a:rPr lang="en-US" dirty="0"/>
              <a:t>Which of the following is the most sensitive test in detecting ongoing infection with Helicobacter pylori?</a:t>
            </a:r>
          </a:p>
          <a:p>
            <a:pPr marL="0" indent="0">
              <a:buNone/>
            </a:pPr>
            <a:endParaRPr lang="en-US" dirty="0"/>
          </a:p>
          <a:p>
            <a:pPr marL="514350" indent="-514350">
              <a:buFont typeface="+mj-lt"/>
              <a:buAutoNum type="alphaUcPeriod"/>
            </a:pPr>
            <a:r>
              <a:rPr lang="en-US" dirty="0"/>
              <a:t>A gastric fundal biopsy culture</a:t>
            </a:r>
          </a:p>
          <a:p>
            <a:pPr marL="514350" indent="-514350">
              <a:buFont typeface="+mj-lt"/>
              <a:buAutoNum type="alphaUcPeriod"/>
            </a:pPr>
            <a:r>
              <a:rPr lang="en-US" dirty="0"/>
              <a:t>Helicobacter pylori serology</a:t>
            </a:r>
          </a:p>
          <a:p>
            <a:pPr marL="514350" indent="-514350">
              <a:buFont typeface="+mj-lt"/>
              <a:buAutoNum type="alphaUcPeriod"/>
            </a:pPr>
            <a:r>
              <a:rPr lang="en-US" dirty="0"/>
              <a:t>Stool culture</a:t>
            </a:r>
            <a:endParaRPr lang="ar-EG" dirty="0"/>
          </a:p>
          <a:p>
            <a:pPr marL="514350" indent="-514350">
              <a:buFont typeface="+mj-lt"/>
              <a:buAutoNum type="alphaUcPeriod"/>
            </a:pPr>
            <a:r>
              <a:rPr lang="en-US" dirty="0"/>
              <a:t>The (13C) urea breath test</a:t>
            </a:r>
          </a:p>
          <a:p>
            <a:pPr marL="514350" indent="-514350">
              <a:buFont typeface="+mj-lt"/>
              <a:buAutoNum type="alphaUcPeriod"/>
            </a:pPr>
            <a:r>
              <a:rPr lang="en-US" dirty="0"/>
              <a:t>The urease test on a gastric biopsy</a:t>
            </a:r>
          </a:p>
        </p:txBody>
      </p:sp>
      <p:sp>
        <p:nvSpPr>
          <p:cNvPr id="3" name="Title 2"/>
          <p:cNvSpPr>
            <a:spLocks noGrp="1"/>
          </p:cNvSpPr>
          <p:nvPr>
            <p:ph type="title"/>
          </p:nvPr>
        </p:nvSpPr>
        <p:spPr/>
        <p:txBody>
          <a:bodyPr/>
          <a:lstStyle/>
          <a:p>
            <a:r>
              <a:rPr lang="en-US" dirty="0"/>
              <a:t>Quiz</a:t>
            </a:r>
            <a:endParaRPr lang="ar-EG" dirty="0"/>
          </a:p>
        </p:txBody>
      </p:sp>
      <p:sp>
        <p:nvSpPr>
          <p:cNvPr id="4" name="Date Placeholder 3"/>
          <p:cNvSpPr>
            <a:spLocks noGrp="1"/>
          </p:cNvSpPr>
          <p:nvPr>
            <p:ph type="dt" sz="half" idx="10"/>
          </p:nvPr>
        </p:nvSpPr>
        <p:spPr/>
        <p:txBody>
          <a:bodyPr/>
          <a:lstStyle/>
          <a:p>
            <a:fld id="{9694806C-BBEA-4122-8C8D-4C5BA56AAB1A}" type="datetime1">
              <a:rPr lang="en-US" smtClean="0"/>
              <a:t>6/15/2020</a:t>
            </a:fld>
            <a:endParaRPr lang="en-US"/>
          </a:p>
        </p:txBody>
      </p:sp>
      <p:sp>
        <p:nvSpPr>
          <p:cNvPr id="5" name="Footer Placeholder 4"/>
          <p:cNvSpPr>
            <a:spLocks noGrp="1"/>
          </p:cNvSpPr>
          <p:nvPr>
            <p:ph type="ftr" sz="quarter" idx="11"/>
          </p:nvPr>
        </p:nvSpPr>
        <p:spPr/>
        <p:txBody>
          <a:bodyPr/>
          <a:lstStyle/>
          <a:p>
            <a:r>
              <a:rPr lang="en-US"/>
              <a:t>Internal Medicine Department</a:t>
            </a:r>
          </a:p>
        </p:txBody>
      </p:sp>
      <p:sp>
        <p:nvSpPr>
          <p:cNvPr id="6" name="Slide Number Placeholder 5"/>
          <p:cNvSpPr>
            <a:spLocks noGrp="1"/>
          </p:cNvSpPr>
          <p:nvPr>
            <p:ph type="sldNum" sz="quarter" idx="12"/>
          </p:nvPr>
        </p:nvSpPr>
        <p:spPr/>
        <p:txBody>
          <a:bodyPr/>
          <a:lstStyle/>
          <a:p>
            <a:fld id="{3D0A3EC9-E8BA-4062-809F-C0D16F9877FA}" type="slidenum">
              <a:rPr lang="en-US" smtClean="0"/>
              <a:t>44</a:t>
            </a:fld>
            <a:endParaRPr lang="en-US"/>
          </a:p>
        </p:txBody>
      </p:sp>
    </p:spTree>
    <p:extLst>
      <p:ext uri="{BB962C8B-B14F-4D97-AF65-F5344CB8AC3E}">
        <p14:creationId xmlns:p14="http://schemas.microsoft.com/office/powerpoint/2010/main" val="10706111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0" indent="0">
              <a:buNone/>
            </a:pPr>
            <a:r>
              <a:rPr lang="en-US" dirty="0"/>
              <a:t>A 55 year old man is suspected of having a duodenal ulcer recurrence despite being on omeprazole.</a:t>
            </a:r>
          </a:p>
          <a:p>
            <a:pPr marL="0" indent="0">
              <a:buNone/>
            </a:pPr>
            <a:endParaRPr lang="en-US" dirty="0"/>
          </a:p>
          <a:p>
            <a:pPr marL="0" indent="0">
              <a:buNone/>
            </a:pPr>
            <a:r>
              <a:rPr lang="en-US" dirty="0"/>
              <a:t>Which of the following is the most sensitive test in detecting ongoing infection with Helicobacter pylori?</a:t>
            </a:r>
          </a:p>
          <a:p>
            <a:pPr marL="0" indent="0">
              <a:buNone/>
            </a:pPr>
            <a:endParaRPr lang="en-US" dirty="0"/>
          </a:p>
          <a:p>
            <a:pPr marL="514350" indent="-514350">
              <a:buFont typeface="+mj-lt"/>
              <a:buAutoNum type="alphaUcPeriod"/>
            </a:pPr>
            <a:r>
              <a:rPr lang="en-US" dirty="0"/>
              <a:t>A gastric fundal biopsy culture</a:t>
            </a:r>
          </a:p>
          <a:p>
            <a:pPr marL="514350" indent="-514350">
              <a:buFont typeface="+mj-lt"/>
              <a:buAutoNum type="alphaUcPeriod"/>
            </a:pPr>
            <a:r>
              <a:rPr lang="en-US" dirty="0"/>
              <a:t>Helicobacter pylori serology</a:t>
            </a:r>
          </a:p>
          <a:p>
            <a:pPr marL="514350" indent="-514350">
              <a:buFont typeface="+mj-lt"/>
              <a:buAutoNum type="alphaUcPeriod"/>
            </a:pPr>
            <a:r>
              <a:rPr lang="en-US" dirty="0"/>
              <a:t>Stool culture</a:t>
            </a:r>
            <a:endParaRPr lang="ar-EG" dirty="0"/>
          </a:p>
          <a:p>
            <a:pPr marL="514350" indent="-514350">
              <a:buFont typeface="+mj-lt"/>
              <a:buAutoNum type="alphaUcPeriod"/>
            </a:pPr>
            <a:r>
              <a:rPr lang="en-US" dirty="0">
                <a:solidFill>
                  <a:srgbClr val="FF0000"/>
                </a:solidFill>
              </a:rPr>
              <a:t>The (13C) urea breath test</a:t>
            </a:r>
          </a:p>
          <a:p>
            <a:pPr marL="514350" indent="-514350">
              <a:buFont typeface="+mj-lt"/>
              <a:buAutoNum type="alphaUcPeriod"/>
            </a:pPr>
            <a:r>
              <a:rPr lang="en-US" dirty="0"/>
              <a:t>The urease test on a gastric biopsy</a:t>
            </a:r>
          </a:p>
        </p:txBody>
      </p:sp>
      <p:sp>
        <p:nvSpPr>
          <p:cNvPr id="3" name="Title 2"/>
          <p:cNvSpPr>
            <a:spLocks noGrp="1"/>
          </p:cNvSpPr>
          <p:nvPr>
            <p:ph type="title"/>
          </p:nvPr>
        </p:nvSpPr>
        <p:spPr/>
        <p:txBody>
          <a:bodyPr/>
          <a:lstStyle/>
          <a:p>
            <a:r>
              <a:rPr lang="en-US" dirty="0"/>
              <a:t>Quiz</a:t>
            </a:r>
            <a:endParaRPr lang="ar-EG" dirty="0"/>
          </a:p>
        </p:txBody>
      </p:sp>
      <p:sp>
        <p:nvSpPr>
          <p:cNvPr id="4" name="Date Placeholder 3"/>
          <p:cNvSpPr>
            <a:spLocks noGrp="1"/>
          </p:cNvSpPr>
          <p:nvPr>
            <p:ph type="dt" sz="half" idx="10"/>
          </p:nvPr>
        </p:nvSpPr>
        <p:spPr/>
        <p:txBody>
          <a:bodyPr/>
          <a:lstStyle/>
          <a:p>
            <a:fld id="{9B646D8D-475C-45F0-8CED-33BC74CD1A48}" type="datetime1">
              <a:rPr lang="en-US" smtClean="0"/>
              <a:t>6/15/2020</a:t>
            </a:fld>
            <a:endParaRPr lang="en-US"/>
          </a:p>
        </p:txBody>
      </p:sp>
      <p:sp>
        <p:nvSpPr>
          <p:cNvPr id="5" name="Footer Placeholder 4"/>
          <p:cNvSpPr>
            <a:spLocks noGrp="1"/>
          </p:cNvSpPr>
          <p:nvPr>
            <p:ph type="ftr" sz="quarter" idx="11"/>
          </p:nvPr>
        </p:nvSpPr>
        <p:spPr/>
        <p:txBody>
          <a:bodyPr/>
          <a:lstStyle/>
          <a:p>
            <a:r>
              <a:rPr lang="en-US"/>
              <a:t>Internal Medicine Department</a:t>
            </a:r>
          </a:p>
        </p:txBody>
      </p:sp>
      <p:sp>
        <p:nvSpPr>
          <p:cNvPr id="6" name="Slide Number Placeholder 5"/>
          <p:cNvSpPr>
            <a:spLocks noGrp="1"/>
          </p:cNvSpPr>
          <p:nvPr>
            <p:ph type="sldNum" sz="quarter" idx="12"/>
          </p:nvPr>
        </p:nvSpPr>
        <p:spPr/>
        <p:txBody>
          <a:bodyPr/>
          <a:lstStyle/>
          <a:p>
            <a:fld id="{3D0A3EC9-E8BA-4062-809F-C0D16F9877FA}" type="slidenum">
              <a:rPr lang="en-US" smtClean="0"/>
              <a:t>45</a:t>
            </a:fld>
            <a:endParaRPr lang="en-US"/>
          </a:p>
        </p:txBody>
      </p:sp>
    </p:spTree>
    <p:extLst>
      <p:ext uri="{BB962C8B-B14F-4D97-AF65-F5344CB8AC3E}">
        <p14:creationId xmlns:p14="http://schemas.microsoft.com/office/powerpoint/2010/main" val="4206683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A 28 year old intravenous drug user complains about severe </a:t>
            </a:r>
            <a:r>
              <a:rPr lang="en-US" dirty="0" err="1"/>
              <a:t>epigastric</a:t>
            </a:r>
            <a:r>
              <a:rPr lang="en-US" dirty="0"/>
              <a:t> pains, nausea and vomiting. He has upper GI endoscopy which shows small areas of ulceration and white plaques.</a:t>
            </a:r>
          </a:p>
        </p:txBody>
      </p:sp>
      <p:sp>
        <p:nvSpPr>
          <p:cNvPr id="3" name="Title 2"/>
          <p:cNvSpPr>
            <a:spLocks noGrp="1"/>
          </p:cNvSpPr>
          <p:nvPr>
            <p:ph type="title"/>
          </p:nvPr>
        </p:nvSpPr>
        <p:spPr/>
        <p:txBody>
          <a:bodyPr/>
          <a:lstStyle/>
          <a:p>
            <a:r>
              <a:rPr lang="en-US" dirty="0"/>
              <a:t>Quiz</a:t>
            </a:r>
            <a:endParaRPr lang="ar-EG" dirty="0"/>
          </a:p>
        </p:txBody>
      </p:sp>
      <p:sp>
        <p:nvSpPr>
          <p:cNvPr id="4" name="Date Placeholder 3"/>
          <p:cNvSpPr>
            <a:spLocks noGrp="1"/>
          </p:cNvSpPr>
          <p:nvPr>
            <p:ph type="dt" sz="half" idx="10"/>
          </p:nvPr>
        </p:nvSpPr>
        <p:spPr/>
        <p:txBody>
          <a:bodyPr/>
          <a:lstStyle/>
          <a:p>
            <a:fld id="{7ECE5771-E6A8-4151-A360-27DC4C11D8A1}" type="datetime1">
              <a:rPr lang="en-US" smtClean="0"/>
              <a:t>6/15/2020</a:t>
            </a:fld>
            <a:endParaRPr lang="en-US"/>
          </a:p>
        </p:txBody>
      </p:sp>
      <p:sp>
        <p:nvSpPr>
          <p:cNvPr id="5" name="Footer Placeholder 4"/>
          <p:cNvSpPr>
            <a:spLocks noGrp="1"/>
          </p:cNvSpPr>
          <p:nvPr>
            <p:ph type="ftr" sz="quarter" idx="11"/>
          </p:nvPr>
        </p:nvSpPr>
        <p:spPr/>
        <p:txBody>
          <a:bodyPr/>
          <a:lstStyle/>
          <a:p>
            <a:r>
              <a:rPr lang="en-US"/>
              <a:t>Internal Medicine Department</a:t>
            </a:r>
          </a:p>
        </p:txBody>
      </p:sp>
      <p:sp>
        <p:nvSpPr>
          <p:cNvPr id="6" name="Slide Number Placeholder 5"/>
          <p:cNvSpPr>
            <a:spLocks noGrp="1"/>
          </p:cNvSpPr>
          <p:nvPr>
            <p:ph type="sldNum" sz="quarter" idx="12"/>
          </p:nvPr>
        </p:nvSpPr>
        <p:spPr/>
        <p:txBody>
          <a:bodyPr/>
          <a:lstStyle/>
          <a:p>
            <a:fld id="{3D0A3EC9-E8BA-4062-809F-C0D16F9877FA}" type="slidenum">
              <a:rPr lang="en-US" smtClean="0"/>
              <a:t>46</a:t>
            </a:fld>
            <a:endParaRPr lang="en-US"/>
          </a:p>
        </p:txBody>
      </p:sp>
    </p:spTree>
    <p:extLst>
      <p:ext uri="{BB962C8B-B14F-4D97-AF65-F5344CB8AC3E}">
        <p14:creationId xmlns:p14="http://schemas.microsoft.com/office/powerpoint/2010/main" val="25814953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Which of the following is the best treatment option?</a:t>
            </a:r>
          </a:p>
          <a:p>
            <a:pPr marL="0" indent="0">
              <a:buNone/>
            </a:pPr>
            <a:endParaRPr lang="en-US" dirty="0"/>
          </a:p>
          <a:p>
            <a:pPr marL="514350" indent="-514350">
              <a:buFont typeface="+mj-lt"/>
              <a:buAutoNum type="alphaUcPeriod"/>
            </a:pPr>
            <a:r>
              <a:rPr lang="en-US" dirty="0" err="1"/>
              <a:t>Aciclovir</a:t>
            </a:r>
            <a:endParaRPr lang="en-US" dirty="0"/>
          </a:p>
          <a:p>
            <a:pPr marL="514350" indent="-514350">
              <a:buFont typeface="+mj-lt"/>
              <a:buAutoNum type="alphaUcPeriod"/>
            </a:pPr>
            <a:r>
              <a:rPr lang="en-US" dirty="0" err="1"/>
              <a:t>Amoxycillin</a:t>
            </a:r>
            <a:endParaRPr lang="en-US" dirty="0"/>
          </a:p>
          <a:p>
            <a:pPr marL="514350" indent="-514350">
              <a:buFont typeface="+mj-lt"/>
              <a:buAutoNum type="alphaUcPeriod"/>
            </a:pPr>
            <a:r>
              <a:rPr lang="en-US" dirty="0"/>
              <a:t>Fluconazole</a:t>
            </a:r>
          </a:p>
          <a:p>
            <a:pPr marL="514350" indent="-514350">
              <a:buFont typeface="+mj-lt"/>
              <a:buAutoNum type="alphaUcPeriod"/>
            </a:pPr>
            <a:r>
              <a:rPr lang="en-US" dirty="0"/>
              <a:t>Metronidazole</a:t>
            </a:r>
          </a:p>
          <a:p>
            <a:pPr marL="514350" indent="-514350">
              <a:buFont typeface="+mj-lt"/>
              <a:buAutoNum type="alphaUcPeriod"/>
            </a:pPr>
            <a:r>
              <a:rPr lang="en-US" dirty="0"/>
              <a:t>Ranitidine</a:t>
            </a:r>
          </a:p>
          <a:p>
            <a:pPr marL="0" indent="0">
              <a:buNone/>
            </a:pPr>
            <a:endParaRPr lang="ar-EG" dirty="0"/>
          </a:p>
        </p:txBody>
      </p:sp>
      <p:sp>
        <p:nvSpPr>
          <p:cNvPr id="3" name="Title 2"/>
          <p:cNvSpPr>
            <a:spLocks noGrp="1"/>
          </p:cNvSpPr>
          <p:nvPr>
            <p:ph type="title"/>
          </p:nvPr>
        </p:nvSpPr>
        <p:spPr/>
        <p:txBody>
          <a:bodyPr/>
          <a:lstStyle/>
          <a:p>
            <a:r>
              <a:rPr lang="en-US" dirty="0"/>
              <a:t>Quiz</a:t>
            </a:r>
            <a:endParaRPr lang="ar-EG" dirty="0"/>
          </a:p>
        </p:txBody>
      </p:sp>
      <p:sp>
        <p:nvSpPr>
          <p:cNvPr id="4" name="Date Placeholder 3"/>
          <p:cNvSpPr>
            <a:spLocks noGrp="1"/>
          </p:cNvSpPr>
          <p:nvPr>
            <p:ph type="dt" sz="half" idx="10"/>
          </p:nvPr>
        </p:nvSpPr>
        <p:spPr/>
        <p:txBody>
          <a:bodyPr/>
          <a:lstStyle/>
          <a:p>
            <a:fld id="{8252BD56-475D-4166-A824-C00B9B2BCF68}" type="datetime1">
              <a:rPr lang="en-US" smtClean="0"/>
              <a:t>6/15/2020</a:t>
            </a:fld>
            <a:endParaRPr lang="en-US"/>
          </a:p>
        </p:txBody>
      </p:sp>
      <p:sp>
        <p:nvSpPr>
          <p:cNvPr id="5" name="Footer Placeholder 4"/>
          <p:cNvSpPr>
            <a:spLocks noGrp="1"/>
          </p:cNvSpPr>
          <p:nvPr>
            <p:ph type="ftr" sz="quarter" idx="11"/>
          </p:nvPr>
        </p:nvSpPr>
        <p:spPr/>
        <p:txBody>
          <a:bodyPr/>
          <a:lstStyle/>
          <a:p>
            <a:r>
              <a:rPr lang="en-US"/>
              <a:t>Internal Medicine Department</a:t>
            </a:r>
          </a:p>
        </p:txBody>
      </p:sp>
      <p:sp>
        <p:nvSpPr>
          <p:cNvPr id="6" name="Slide Number Placeholder 5"/>
          <p:cNvSpPr>
            <a:spLocks noGrp="1"/>
          </p:cNvSpPr>
          <p:nvPr>
            <p:ph type="sldNum" sz="quarter" idx="12"/>
          </p:nvPr>
        </p:nvSpPr>
        <p:spPr/>
        <p:txBody>
          <a:bodyPr/>
          <a:lstStyle/>
          <a:p>
            <a:fld id="{3D0A3EC9-E8BA-4062-809F-C0D16F9877FA}" type="slidenum">
              <a:rPr lang="en-US" smtClean="0"/>
              <a:t>47</a:t>
            </a:fld>
            <a:endParaRPr lang="en-US"/>
          </a:p>
        </p:txBody>
      </p:sp>
    </p:spTree>
    <p:extLst>
      <p:ext uri="{BB962C8B-B14F-4D97-AF65-F5344CB8AC3E}">
        <p14:creationId xmlns:p14="http://schemas.microsoft.com/office/powerpoint/2010/main" val="26263247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Which of the following is the best treatment option?</a:t>
            </a:r>
          </a:p>
          <a:p>
            <a:pPr marL="0" indent="0">
              <a:buNone/>
            </a:pPr>
            <a:endParaRPr lang="en-US" dirty="0"/>
          </a:p>
          <a:p>
            <a:pPr marL="514350" indent="-514350">
              <a:buFont typeface="+mj-lt"/>
              <a:buAutoNum type="alphaUcPeriod"/>
            </a:pPr>
            <a:r>
              <a:rPr lang="en-US" dirty="0" err="1"/>
              <a:t>Aciclovir</a:t>
            </a:r>
            <a:endParaRPr lang="en-US" dirty="0"/>
          </a:p>
          <a:p>
            <a:pPr marL="514350" indent="-514350">
              <a:buFont typeface="+mj-lt"/>
              <a:buAutoNum type="alphaUcPeriod"/>
            </a:pPr>
            <a:r>
              <a:rPr lang="en-US" dirty="0" err="1"/>
              <a:t>Amoxycillin</a:t>
            </a:r>
            <a:endParaRPr lang="en-US" dirty="0"/>
          </a:p>
          <a:p>
            <a:pPr marL="514350" indent="-514350">
              <a:buFont typeface="+mj-lt"/>
              <a:buAutoNum type="alphaUcPeriod"/>
            </a:pPr>
            <a:r>
              <a:rPr lang="en-US" dirty="0">
                <a:solidFill>
                  <a:srgbClr val="FF0000"/>
                </a:solidFill>
              </a:rPr>
              <a:t>Fluconazole</a:t>
            </a:r>
          </a:p>
          <a:p>
            <a:pPr marL="514350" indent="-514350">
              <a:buFont typeface="+mj-lt"/>
              <a:buAutoNum type="alphaUcPeriod"/>
            </a:pPr>
            <a:r>
              <a:rPr lang="en-US" dirty="0"/>
              <a:t>Metronidazole</a:t>
            </a:r>
          </a:p>
          <a:p>
            <a:pPr marL="514350" indent="-514350">
              <a:buFont typeface="+mj-lt"/>
              <a:buAutoNum type="alphaUcPeriod"/>
            </a:pPr>
            <a:r>
              <a:rPr lang="en-US" dirty="0"/>
              <a:t>Ranitidine</a:t>
            </a:r>
          </a:p>
          <a:p>
            <a:pPr marL="0" indent="0">
              <a:buNone/>
            </a:pPr>
            <a:endParaRPr lang="ar-EG" dirty="0"/>
          </a:p>
        </p:txBody>
      </p:sp>
      <p:sp>
        <p:nvSpPr>
          <p:cNvPr id="3" name="Title 2"/>
          <p:cNvSpPr>
            <a:spLocks noGrp="1"/>
          </p:cNvSpPr>
          <p:nvPr>
            <p:ph type="title"/>
          </p:nvPr>
        </p:nvSpPr>
        <p:spPr/>
        <p:txBody>
          <a:bodyPr/>
          <a:lstStyle/>
          <a:p>
            <a:r>
              <a:rPr lang="en-US" dirty="0"/>
              <a:t>Quiz</a:t>
            </a:r>
            <a:endParaRPr lang="ar-EG" dirty="0"/>
          </a:p>
        </p:txBody>
      </p:sp>
      <p:sp>
        <p:nvSpPr>
          <p:cNvPr id="4" name="Date Placeholder 3"/>
          <p:cNvSpPr>
            <a:spLocks noGrp="1"/>
          </p:cNvSpPr>
          <p:nvPr>
            <p:ph type="dt" sz="half" idx="10"/>
          </p:nvPr>
        </p:nvSpPr>
        <p:spPr/>
        <p:txBody>
          <a:bodyPr/>
          <a:lstStyle/>
          <a:p>
            <a:fld id="{216E40A5-7DE5-41D3-9102-77E93FF5E829}" type="datetime1">
              <a:rPr lang="en-US" smtClean="0"/>
              <a:t>6/15/2020</a:t>
            </a:fld>
            <a:endParaRPr lang="en-US"/>
          </a:p>
        </p:txBody>
      </p:sp>
      <p:sp>
        <p:nvSpPr>
          <p:cNvPr id="5" name="Footer Placeholder 4"/>
          <p:cNvSpPr>
            <a:spLocks noGrp="1"/>
          </p:cNvSpPr>
          <p:nvPr>
            <p:ph type="ftr" sz="quarter" idx="11"/>
          </p:nvPr>
        </p:nvSpPr>
        <p:spPr/>
        <p:txBody>
          <a:bodyPr/>
          <a:lstStyle/>
          <a:p>
            <a:r>
              <a:rPr lang="en-US"/>
              <a:t>Internal Medicine Department</a:t>
            </a:r>
          </a:p>
        </p:txBody>
      </p:sp>
      <p:sp>
        <p:nvSpPr>
          <p:cNvPr id="6" name="Slide Number Placeholder 5"/>
          <p:cNvSpPr>
            <a:spLocks noGrp="1"/>
          </p:cNvSpPr>
          <p:nvPr>
            <p:ph type="sldNum" sz="quarter" idx="12"/>
          </p:nvPr>
        </p:nvSpPr>
        <p:spPr/>
        <p:txBody>
          <a:bodyPr/>
          <a:lstStyle/>
          <a:p>
            <a:fld id="{3D0A3EC9-E8BA-4062-809F-C0D16F9877FA}" type="slidenum">
              <a:rPr lang="en-US" smtClean="0"/>
              <a:t>48</a:t>
            </a:fld>
            <a:endParaRPr lang="en-US"/>
          </a:p>
        </p:txBody>
      </p:sp>
    </p:spTree>
    <p:extLst>
      <p:ext uri="{BB962C8B-B14F-4D97-AF65-F5344CB8AC3E}">
        <p14:creationId xmlns:p14="http://schemas.microsoft.com/office/powerpoint/2010/main" val="11934045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A 36 year old lady has noticed mild jaundice, worsening joint pains and is complaining of itching on her skin for the past 8 months. On examination, she has palpable hepatomegaly and a bronze pigmentation on her skin. Her liver function tests show a bilirubin of 25 </a:t>
            </a:r>
            <a:r>
              <a:rPr lang="en-US" dirty="0" err="1"/>
              <a:t>μmol</a:t>
            </a:r>
            <a:r>
              <a:rPr lang="en-US" dirty="0"/>
              <a:t>/l, ALT 100 U/l, ALP 480 U/l. ANA is negative, anti-mitochondrial antibody is positive at 1/320.</a:t>
            </a:r>
          </a:p>
        </p:txBody>
      </p:sp>
      <p:sp>
        <p:nvSpPr>
          <p:cNvPr id="3" name="Title 2"/>
          <p:cNvSpPr>
            <a:spLocks noGrp="1"/>
          </p:cNvSpPr>
          <p:nvPr>
            <p:ph type="title"/>
          </p:nvPr>
        </p:nvSpPr>
        <p:spPr/>
        <p:txBody>
          <a:bodyPr/>
          <a:lstStyle/>
          <a:p>
            <a:r>
              <a:rPr lang="en-US" dirty="0"/>
              <a:t>Quiz</a:t>
            </a:r>
            <a:endParaRPr lang="ar-EG" dirty="0"/>
          </a:p>
        </p:txBody>
      </p:sp>
      <p:sp>
        <p:nvSpPr>
          <p:cNvPr id="4" name="Date Placeholder 3"/>
          <p:cNvSpPr>
            <a:spLocks noGrp="1"/>
          </p:cNvSpPr>
          <p:nvPr>
            <p:ph type="dt" sz="half" idx="10"/>
          </p:nvPr>
        </p:nvSpPr>
        <p:spPr/>
        <p:txBody>
          <a:bodyPr/>
          <a:lstStyle/>
          <a:p>
            <a:fld id="{A0731C00-E4B4-45D4-A9DF-39F9C1DB49B1}" type="datetime1">
              <a:rPr lang="en-US" smtClean="0"/>
              <a:t>6/15/2020</a:t>
            </a:fld>
            <a:endParaRPr lang="en-US"/>
          </a:p>
        </p:txBody>
      </p:sp>
      <p:sp>
        <p:nvSpPr>
          <p:cNvPr id="5" name="Footer Placeholder 4"/>
          <p:cNvSpPr>
            <a:spLocks noGrp="1"/>
          </p:cNvSpPr>
          <p:nvPr>
            <p:ph type="ftr" sz="quarter" idx="11"/>
          </p:nvPr>
        </p:nvSpPr>
        <p:spPr/>
        <p:txBody>
          <a:bodyPr/>
          <a:lstStyle/>
          <a:p>
            <a:r>
              <a:rPr lang="en-US"/>
              <a:t>Internal Medicine Department</a:t>
            </a:r>
          </a:p>
        </p:txBody>
      </p:sp>
      <p:sp>
        <p:nvSpPr>
          <p:cNvPr id="6" name="Slide Number Placeholder 5"/>
          <p:cNvSpPr>
            <a:spLocks noGrp="1"/>
          </p:cNvSpPr>
          <p:nvPr>
            <p:ph type="sldNum" sz="quarter" idx="12"/>
          </p:nvPr>
        </p:nvSpPr>
        <p:spPr/>
        <p:txBody>
          <a:bodyPr/>
          <a:lstStyle/>
          <a:p>
            <a:fld id="{3D0A3EC9-E8BA-4062-809F-C0D16F9877FA}" type="slidenum">
              <a:rPr lang="en-US" smtClean="0"/>
              <a:t>49</a:t>
            </a:fld>
            <a:endParaRPr lang="en-US"/>
          </a:p>
        </p:txBody>
      </p:sp>
    </p:spTree>
    <p:extLst>
      <p:ext uri="{BB962C8B-B14F-4D97-AF65-F5344CB8AC3E}">
        <p14:creationId xmlns:p14="http://schemas.microsoft.com/office/powerpoint/2010/main" val="3610705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A 27-year-old man with several months of </a:t>
            </a:r>
            <a:r>
              <a:rPr lang="en-US" dirty="0" err="1"/>
              <a:t>epigastric</a:t>
            </a:r>
            <a:r>
              <a:rPr lang="en-US" dirty="0"/>
              <a:t> discomfort and a burning sensation in his chest comes to see you at your office. He says that the discomfort is worse after he lies down for a while. He often has a bad taste in his mouth like “I am sucking on a handful of coins.”</a:t>
            </a:r>
          </a:p>
          <a:p>
            <a:r>
              <a:rPr lang="en-US" dirty="0"/>
              <a:t>Past medical history: Recurrent pharyngitis, Hoarseness and Chronic cough</a:t>
            </a:r>
          </a:p>
        </p:txBody>
      </p:sp>
      <p:sp>
        <p:nvSpPr>
          <p:cNvPr id="3" name="Title 2"/>
          <p:cNvSpPr>
            <a:spLocks noGrp="1"/>
          </p:cNvSpPr>
          <p:nvPr>
            <p:ph type="title"/>
          </p:nvPr>
        </p:nvSpPr>
        <p:spPr/>
        <p:txBody>
          <a:bodyPr/>
          <a:lstStyle/>
          <a:p>
            <a:r>
              <a:rPr lang="en-US" dirty="0"/>
              <a:t>CBL-1</a:t>
            </a:r>
          </a:p>
        </p:txBody>
      </p:sp>
      <p:sp>
        <p:nvSpPr>
          <p:cNvPr id="4" name="Date Placeholder 3"/>
          <p:cNvSpPr>
            <a:spLocks noGrp="1"/>
          </p:cNvSpPr>
          <p:nvPr>
            <p:ph type="dt" sz="half" idx="10"/>
          </p:nvPr>
        </p:nvSpPr>
        <p:spPr/>
        <p:txBody>
          <a:bodyPr/>
          <a:lstStyle/>
          <a:p>
            <a:fld id="{434375D2-37CF-4DA7-B4E1-2D1F0D46E613}" type="datetime1">
              <a:rPr lang="en-US" smtClean="0"/>
              <a:t>6/15/2020</a:t>
            </a:fld>
            <a:endParaRPr lang="en-US"/>
          </a:p>
        </p:txBody>
      </p:sp>
      <p:sp>
        <p:nvSpPr>
          <p:cNvPr id="5" name="Footer Placeholder 4"/>
          <p:cNvSpPr>
            <a:spLocks noGrp="1"/>
          </p:cNvSpPr>
          <p:nvPr>
            <p:ph type="ftr" sz="quarter" idx="11"/>
          </p:nvPr>
        </p:nvSpPr>
        <p:spPr/>
        <p:txBody>
          <a:bodyPr/>
          <a:lstStyle/>
          <a:p>
            <a:r>
              <a:rPr lang="en-US"/>
              <a:t>Internal Medicine Department</a:t>
            </a:r>
          </a:p>
        </p:txBody>
      </p:sp>
      <p:sp>
        <p:nvSpPr>
          <p:cNvPr id="6" name="Slide Number Placeholder 5"/>
          <p:cNvSpPr>
            <a:spLocks noGrp="1"/>
          </p:cNvSpPr>
          <p:nvPr>
            <p:ph type="sldNum" sz="quarter" idx="12"/>
          </p:nvPr>
        </p:nvSpPr>
        <p:spPr/>
        <p:txBody>
          <a:bodyPr/>
          <a:lstStyle/>
          <a:p>
            <a:fld id="{3D0A3EC9-E8BA-4062-809F-C0D16F9877FA}" type="slidenum">
              <a:rPr lang="en-US" smtClean="0"/>
              <a:t>5</a:t>
            </a:fld>
            <a:endParaRPr lang="en-US"/>
          </a:p>
        </p:txBody>
      </p:sp>
    </p:spTree>
    <p:extLst>
      <p:ext uri="{BB962C8B-B14F-4D97-AF65-F5344CB8AC3E}">
        <p14:creationId xmlns:p14="http://schemas.microsoft.com/office/powerpoint/2010/main" val="349198372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Which of the following medications is helpful?</a:t>
            </a:r>
          </a:p>
          <a:p>
            <a:endParaRPr lang="en-US" dirty="0"/>
          </a:p>
          <a:p>
            <a:pPr marL="514350" indent="-514350">
              <a:buFont typeface="+mj-lt"/>
              <a:buAutoNum type="alphaUcPeriod"/>
            </a:pPr>
            <a:r>
              <a:rPr lang="en-US" dirty="0" err="1"/>
              <a:t>Desferrioxamine</a:t>
            </a:r>
            <a:endParaRPr lang="en-US" dirty="0"/>
          </a:p>
          <a:p>
            <a:pPr marL="514350" indent="-514350">
              <a:buFont typeface="+mj-lt"/>
              <a:buAutoNum type="alphaUcPeriod"/>
            </a:pPr>
            <a:r>
              <a:rPr lang="en-US" dirty="0"/>
              <a:t>Hydrocortisone</a:t>
            </a:r>
          </a:p>
          <a:p>
            <a:pPr marL="514350" indent="-514350">
              <a:buFont typeface="+mj-lt"/>
              <a:buAutoNum type="alphaUcPeriod"/>
            </a:pPr>
            <a:r>
              <a:rPr lang="en-US" dirty="0" err="1"/>
              <a:t>Propanolol</a:t>
            </a:r>
            <a:endParaRPr lang="en-US" dirty="0"/>
          </a:p>
          <a:p>
            <a:pPr marL="514350" indent="-514350">
              <a:buFont typeface="+mj-lt"/>
              <a:buAutoNum type="alphaUcPeriod"/>
            </a:pPr>
            <a:r>
              <a:rPr lang="en-US" dirty="0" err="1"/>
              <a:t>Tranexemic</a:t>
            </a:r>
            <a:r>
              <a:rPr lang="en-US" dirty="0"/>
              <a:t> acid</a:t>
            </a:r>
          </a:p>
          <a:p>
            <a:pPr marL="514350" indent="-514350">
              <a:buFont typeface="+mj-lt"/>
              <a:buAutoNum type="alphaUcPeriod"/>
            </a:pPr>
            <a:r>
              <a:rPr lang="en-US" dirty="0" err="1"/>
              <a:t>Ursodeoxycholic</a:t>
            </a:r>
            <a:r>
              <a:rPr lang="en-US" dirty="0"/>
              <a:t> acid</a:t>
            </a:r>
          </a:p>
          <a:p>
            <a:pPr marL="0" indent="0">
              <a:buNone/>
            </a:pPr>
            <a:endParaRPr lang="ar-EG" dirty="0"/>
          </a:p>
        </p:txBody>
      </p:sp>
      <p:sp>
        <p:nvSpPr>
          <p:cNvPr id="3" name="Title 2"/>
          <p:cNvSpPr>
            <a:spLocks noGrp="1"/>
          </p:cNvSpPr>
          <p:nvPr>
            <p:ph type="title"/>
          </p:nvPr>
        </p:nvSpPr>
        <p:spPr/>
        <p:txBody>
          <a:bodyPr/>
          <a:lstStyle/>
          <a:p>
            <a:r>
              <a:rPr lang="en-US" dirty="0"/>
              <a:t>Quiz</a:t>
            </a:r>
            <a:endParaRPr lang="ar-EG" dirty="0"/>
          </a:p>
        </p:txBody>
      </p:sp>
      <p:sp>
        <p:nvSpPr>
          <p:cNvPr id="4" name="Date Placeholder 3"/>
          <p:cNvSpPr>
            <a:spLocks noGrp="1"/>
          </p:cNvSpPr>
          <p:nvPr>
            <p:ph type="dt" sz="half" idx="10"/>
          </p:nvPr>
        </p:nvSpPr>
        <p:spPr/>
        <p:txBody>
          <a:bodyPr/>
          <a:lstStyle/>
          <a:p>
            <a:fld id="{45502D6A-CF99-438A-A0FF-82E533B06ED9}" type="datetime1">
              <a:rPr lang="en-US" smtClean="0"/>
              <a:t>6/15/2020</a:t>
            </a:fld>
            <a:endParaRPr lang="en-US"/>
          </a:p>
        </p:txBody>
      </p:sp>
      <p:sp>
        <p:nvSpPr>
          <p:cNvPr id="5" name="Footer Placeholder 4"/>
          <p:cNvSpPr>
            <a:spLocks noGrp="1"/>
          </p:cNvSpPr>
          <p:nvPr>
            <p:ph type="ftr" sz="quarter" idx="11"/>
          </p:nvPr>
        </p:nvSpPr>
        <p:spPr/>
        <p:txBody>
          <a:bodyPr/>
          <a:lstStyle/>
          <a:p>
            <a:r>
              <a:rPr lang="en-US"/>
              <a:t>Internal Medicine Department</a:t>
            </a:r>
          </a:p>
        </p:txBody>
      </p:sp>
      <p:sp>
        <p:nvSpPr>
          <p:cNvPr id="6" name="Slide Number Placeholder 5"/>
          <p:cNvSpPr>
            <a:spLocks noGrp="1"/>
          </p:cNvSpPr>
          <p:nvPr>
            <p:ph type="sldNum" sz="quarter" idx="12"/>
          </p:nvPr>
        </p:nvSpPr>
        <p:spPr/>
        <p:txBody>
          <a:bodyPr/>
          <a:lstStyle/>
          <a:p>
            <a:fld id="{3D0A3EC9-E8BA-4062-809F-C0D16F9877FA}" type="slidenum">
              <a:rPr lang="en-US" smtClean="0"/>
              <a:t>50</a:t>
            </a:fld>
            <a:endParaRPr lang="en-US"/>
          </a:p>
        </p:txBody>
      </p:sp>
    </p:spTree>
    <p:extLst>
      <p:ext uri="{BB962C8B-B14F-4D97-AF65-F5344CB8AC3E}">
        <p14:creationId xmlns:p14="http://schemas.microsoft.com/office/powerpoint/2010/main" val="21674794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Which of the following medications is helpful?</a:t>
            </a:r>
          </a:p>
          <a:p>
            <a:endParaRPr lang="en-US" dirty="0"/>
          </a:p>
          <a:p>
            <a:pPr marL="514350" indent="-514350">
              <a:buFont typeface="+mj-lt"/>
              <a:buAutoNum type="alphaUcPeriod"/>
            </a:pPr>
            <a:r>
              <a:rPr lang="en-US" dirty="0" err="1"/>
              <a:t>Desferrioxamine</a:t>
            </a:r>
            <a:endParaRPr lang="en-US" dirty="0"/>
          </a:p>
          <a:p>
            <a:pPr marL="514350" indent="-514350">
              <a:buFont typeface="+mj-lt"/>
              <a:buAutoNum type="alphaUcPeriod"/>
            </a:pPr>
            <a:r>
              <a:rPr lang="en-US" dirty="0"/>
              <a:t>Hydrocortisone</a:t>
            </a:r>
          </a:p>
          <a:p>
            <a:pPr marL="514350" indent="-514350">
              <a:buFont typeface="+mj-lt"/>
              <a:buAutoNum type="alphaUcPeriod"/>
            </a:pPr>
            <a:r>
              <a:rPr lang="en-US" dirty="0" err="1"/>
              <a:t>Propanolol</a:t>
            </a:r>
            <a:endParaRPr lang="en-US" dirty="0"/>
          </a:p>
          <a:p>
            <a:pPr marL="514350" indent="-514350">
              <a:buFont typeface="+mj-lt"/>
              <a:buAutoNum type="alphaUcPeriod"/>
            </a:pPr>
            <a:r>
              <a:rPr lang="en-US" dirty="0" err="1"/>
              <a:t>Tranexemic</a:t>
            </a:r>
            <a:r>
              <a:rPr lang="en-US" dirty="0"/>
              <a:t> acid</a:t>
            </a:r>
          </a:p>
          <a:p>
            <a:pPr marL="514350" indent="-514350">
              <a:buFont typeface="+mj-lt"/>
              <a:buAutoNum type="alphaUcPeriod"/>
            </a:pPr>
            <a:r>
              <a:rPr lang="en-US" dirty="0" err="1">
                <a:solidFill>
                  <a:srgbClr val="FF0000"/>
                </a:solidFill>
              </a:rPr>
              <a:t>Ursodeoxycholic</a:t>
            </a:r>
            <a:r>
              <a:rPr lang="en-US" dirty="0">
                <a:solidFill>
                  <a:srgbClr val="FF0000"/>
                </a:solidFill>
              </a:rPr>
              <a:t> acid</a:t>
            </a:r>
          </a:p>
          <a:p>
            <a:pPr marL="0" indent="0">
              <a:buNone/>
            </a:pPr>
            <a:endParaRPr lang="ar-EG" dirty="0"/>
          </a:p>
        </p:txBody>
      </p:sp>
      <p:sp>
        <p:nvSpPr>
          <p:cNvPr id="3" name="Title 2"/>
          <p:cNvSpPr>
            <a:spLocks noGrp="1"/>
          </p:cNvSpPr>
          <p:nvPr>
            <p:ph type="title"/>
          </p:nvPr>
        </p:nvSpPr>
        <p:spPr/>
        <p:txBody>
          <a:bodyPr/>
          <a:lstStyle/>
          <a:p>
            <a:r>
              <a:rPr lang="en-US" dirty="0"/>
              <a:t>Quiz</a:t>
            </a:r>
            <a:endParaRPr lang="ar-EG" dirty="0"/>
          </a:p>
        </p:txBody>
      </p:sp>
      <p:sp>
        <p:nvSpPr>
          <p:cNvPr id="4" name="Date Placeholder 3"/>
          <p:cNvSpPr>
            <a:spLocks noGrp="1"/>
          </p:cNvSpPr>
          <p:nvPr>
            <p:ph type="dt" sz="half" idx="10"/>
          </p:nvPr>
        </p:nvSpPr>
        <p:spPr/>
        <p:txBody>
          <a:bodyPr/>
          <a:lstStyle/>
          <a:p>
            <a:fld id="{1227AD21-DAE9-428D-B39A-DD50E3F71F8A}" type="datetime1">
              <a:rPr lang="en-US" smtClean="0"/>
              <a:t>6/15/2020</a:t>
            </a:fld>
            <a:endParaRPr lang="en-US"/>
          </a:p>
        </p:txBody>
      </p:sp>
      <p:sp>
        <p:nvSpPr>
          <p:cNvPr id="5" name="Footer Placeholder 4"/>
          <p:cNvSpPr>
            <a:spLocks noGrp="1"/>
          </p:cNvSpPr>
          <p:nvPr>
            <p:ph type="ftr" sz="quarter" idx="11"/>
          </p:nvPr>
        </p:nvSpPr>
        <p:spPr/>
        <p:txBody>
          <a:bodyPr/>
          <a:lstStyle/>
          <a:p>
            <a:r>
              <a:rPr lang="en-US"/>
              <a:t>Internal Medicine Department</a:t>
            </a:r>
          </a:p>
        </p:txBody>
      </p:sp>
      <p:sp>
        <p:nvSpPr>
          <p:cNvPr id="6" name="Slide Number Placeholder 5"/>
          <p:cNvSpPr>
            <a:spLocks noGrp="1"/>
          </p:cNvSpPr>
          <p:nvPr>
            <p:ph type="sldNum" sz="quarter" idx="12"/>
          </p:nvPr>
        </p:nvSpPr>
        <p:spPr/>
        <p:txBody>
          <a:bodyPr/>
          <a:lstStyle/>
          <a:p>
            <a:fld id="{3D0A3EC9-E8BA-4062-809F-C0D16F9877FA}" type="slidenum">
              <a:rPr lang="en-US" smtClean="0"/>
              <a:t>51</a:t>
            </a:fld>
            <a:endParaRPr lang="en-US"/>
          </a:p>
        </p:txBody>
      </p:sp>
    </p:spTree>
    <p:extLst>
      <p:ext uri="{BB962C8B-B14F-4D97-AF65-F5344CB8AC3E}">
        <p14:creationId xmlns:p14="http://schemas.microsoft.com/office/powerpoint/2010/main" val="28573747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r>
              <a:rPr lang="en-US" dirty="0"/>
              <a:t>A 52 year old male presents with general weakness. He drinks approximately 20</a:t>
            </a:r>
          </a:p>
          <a:p>
            <a:pPr marL="0" indent="0">
              <a:buNone/>
            </a:pPr>
            <a:r>
              <a:rPr lang="en-US" dirty="0"/>
              <a:t>units of alcohol each week and smokes 10 cigarettes daily. Examination reveals jaundice, numerous spider </a:t>
            </a:r>
            <a:r>
              <a:rPr lang="en-US" dirty="0" err="1"/>
              <a:t>naevi</a:t>
            </a:r>
            <a:r>
              <a:rPr lang="en-US" dirty="0"/>
              <a:t> and he has a temperature of 37.5°C. Abdominal</a:t>
            </a:r>
          </a:p>
          <a:p>
            <a:pPr marL="0" indent="0">
              <a:buNone/>
            </a:pPr>
            <a:r>
              <a:rPr lang="en-US" dirty="0"/>
              <a:t>examination reveals </a:t>
            </a:r>
            <a:r>
              <a:rPr lang="en-US" dirty="0" err="1"/>
              <a:t>hepatosplenomegaly</a:t>
            </a:r>
            <a:r>
              <a:rPr lang="en-US" dirty="0"/>
              <a:t>.</a:t>
            </a:r>
          </a:p>
          <a:p>
            <a:pPr marL="0" indent="0">
              <a:buNone/>
            </a:pPr>
            <a:endParaRPr lang="en-US" dirty="0"/>
          </a:p>
          <a:p>
            <a:pPr marL="0" indent="0">
              <a:buNone/>
            </a:pPr>
            <a:endParaRPr lang="en-US" dirty="0"/>
          </a:p>
          <a:p>
            <a:pPr marL="0" indent="0">
              <a:buNone/>
            </a:pPr>
            <a:r>
              <a:rPr lang="en-US" dirty="0"/>
              <a:t>Investigations show :</a:t>
            </a:r>
          </a:p>
          <a:p>
            <a:r>
              <a:rPr lang="en-US" dirty="0"/>
              <a:t>Bilirubin 140 </a:t>
            </a:r>
            <a:r>
              <a:rPr lang="en-US" dirty="0" err="1"/>
              <a:t>micromol</a:t>
            </a:r>
            <a:r>
              <a:rPr lang="en-US" dirty="0"/>
              <a:t>/L (1-22)</a:t>
            </a:r>
          </a:p>
          <a:p>
            <a:r>
              <a:rPr lang="en-US" dirty="0"/>
              <a:t>Alkaline phosphatase 525 </a:t>
            </a:r>
            <a:r>
              <a:rPr lang="en-US" dirty="0" err="1"/>
              <a:t>iu</a:t>
            </a:r>
            <a:r>
              <a:rPr lang="en-US" dirty="0"/>
              <a:t>/l (45-105)</a:t>
            </a:r>
          </a:p>
          <a:p>
            <a:r>
              <a:rPr lang="en-US" dirty="0"/>
              <a:t>AST 178 </a:t>
            </a:r>
            <a:r>
              <a:rPr lang="en-US" dirty="0" err="1"/>
              <a:t>iu</a:t>
            </a:r>
            <a:r>
              <a:rPr lang="en-US" dirty="0"/>
              <a:t>/l (1-31)</a:t>
            </a:r>
          </a:p>
          <a:p>
            <a:r>
              <a:rPr lang="en-US" dirty="0"/>
              <a:t>Albumin 28 g/L (37-49)</a:t>
            </a:r>
          </a:p>
          <a:p>
            <a:r>
              <a:rPr lang="en-US" dirty="0"/>
              <a:t>Hepatitis B virus surface antigen - negative</a:t>
            </a:r>
          </a:p>
          <a:p>
            <a:r>
              <a:rPr lang="en-US" dirty="0"/>
              <a:t>Hepatitis B virus e antigen - negative</a:t>
            </a:r>
          </a:p>
          <a:p>
            <a:r>
              <a:rPr lang="en-US" dirty="0"/>
              <a:t>Hepatitis B virus e Antibody- positive</a:t>
            </a:r>
          </a:p>
          <a:p>
            <a:r>
              <a:rPr lang="en-US" dirty="0"/>
              <a:t>Hepatitis B core Antigen (anti-</a:t>
            </a:r>
            <a:r>
              <a:rPr lang="en-US" dirty="0" err="1"/>
              <a:t>HBc</a:t>
            </a:r>
            <a:r>
              <a:rPr lang="en-US" dirty="0"/>
              <a:t>) - positive</a:t>
            </a:r>
          </a:p>
          <a:p>
            <a:r>
              <a:rPr lang="en-US" dirty="0"/>
              <a:t>Hepatitis B virus DNA - undetectable</a:t>
            </a:r>
          </a:p>
        </p:txBody>
      </p:sp>
      <p:sp>
        <p:nvSpPr>
          <p:cNvPr id="3" name="Title 2"/>
          <p:cNvSpPr>
            <a:spLocks noGrp="1"/>
          </p:cNvSpPr>
          <p:nvPr>
            <p:ph type="title"/>
          </p:nvPr>
        </p:nvSpPr>
        <p:spPr/>
        <p:txBody>
          <a:bodyPr/>
          <a:lstStyle/>
          <a:p>
            <a:r>
              <a:rPr lang="en-US" dirty="0"/>
              <a:t>Quiz</a:t>
            </a:r>
            <a:endParaRPr lang="ar-EG" dirty="0"/>
          </a:p>
        </p:txBody>
      </p:sp>
      <p:sp>
        <p:nvSpPr>
          <p:cNvPr id="4" name="Date Placeholder 3"/>
          <p:cNvSpPr>
            <a:spLocks noGrp="1"/>
          </p:cNvSpPr>
          <p:nvPr>
            <p:ph type="dt" sz="half" idx="10"/>
          </p:nvPr>
        </p:nvSpPr>
        <p:spPr/>
        <p:txBody>
          <a:bodyPr/>
          <a:lstStyle/>
          <a:p>
            <a:fld id="{31687835-1F09-4A83-BCC3-CC5949B2E013}" type="datetime1">
              <a:rPr lang="en-US" smtClean="0"/>
              <a:t>6/15/2020</a:t>
            </a:fld>
            <a:endParaRPr lang="en-US"/>
          </a:p>
        </p:txBody>
      </p:sp>
      <p:sp>
        <p:nvSpPr>
          <p:cNvPr id="5" name="Footer Placeholder 4"/>
          <p:cNvSpPr>
            <a:spLocks noGrp="1"/>
          </p:cNvSpPr>
          <p:nvPr>
            <p:ph type="ftr" sz="quarter" idx="11"/>
          </p:nvPr>
        </p:nvSpPr>
        <p:spPr/>
        <p:txBody>
          <a:bodyPr/>
          <a:lstStyle/>
          <a:p>
            <a:r>
              <a:rPr lang="en-US"/>
              <a:t>Internal Medicine Department</a:t>
            </a:r>
          </a:p>
        </p:txBody>
      </p:sp>
      <p:sp>
        <p:nvSpPr>
          <p:cNvPr id="6" name="Slide Number Placeholder 5"/>
          <p:cNvSpPr>
            <a:spLocks noGrp="1"/>
          </p:cNvSpPr>
          <p:nvPr>
            <p:ph type="sldNum" sz="quarter" idx="12"/>
          </p:nvPr>
        </p:nvSpPr>
        <p:spPr/>
        <p:txBody>
          <a:bodyPr/>
          <a:lstStyle/>
          <a:p>
            <a:fld id="{3D0A3EC9-E8BA-4062-809F-C0D16F9877FA}" type="slidenum">
              <a:rPr lang="en-US" smtClean="0"/>
              <a:t>52</a:t>
            </a:fld>
            <a:endParaRPr lang="en-US"/>
          </a:p>
        </p:txBody>
      </p:sp>
    </p:spTree>
    <p:extLst>
      <p:ext uri="{BB962C8B-B14F-4D97-AF65-F5344CB8AC3E}">
        <p14:creationId xmlns:p14="http://schemas.microsoft.com/office/powerpoint/2010/main" val="24681133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What is the likely diagnosis?</a:t>
            </a:r>
          </a:p>
          <a:p>
            <a:endParaRPr lang="en-US" dirty="0"/>
          </a:p>
          <a:p>
            <a:pPr marL="514350" indent="-514350">
              <a:buFont typeface="+mj-lt"/>
              <a:buAutoNum type="alphaUcPeriod"/>
            </a:pPr>
            <a:r>
              <a:rPr lang="en-US" dirty="0"/>
              <a:t>Alcoholic liver disease</a:t>
            </a:r>
          </a:p>
          <a:p>
            <a:pPr marL="514350" indent="-514350">
              <a:buFont typeface="+mj-lt"/>
              <a:buAutoNum type="alphaUcPeriod"/>
            </a:pPr>
            <a:r>
              <a:rPr lang="en-US" dirty="0"/>
              <a:t>Chronic hepatitis B infection</a:t>
            </a:r>
          </a:p>
          <a:p>
            <a:pPr marL="514350" indent="-514350">
              <a:buFont typeface="+mj-lt"/>
              <a:buAutoNum type="alphaUcPeriod"/>
            </a:pPr>
            <a:r>
              <a:rPr lang="en-US" dirty="0"/>
              <a:t>Chronic hepatitis D (delta) infection</a:t>
            </a:r>
          </a:p>
          <a:p>
            <a:pPr marL="514350" indent="-514350">
              <a:buFont typeface="+mj-lt"/>
              <a:buAutoNum type="alphaUcPeriod"/>
            </a:pPr>
            <a:r>
              <a:rPr lang="en-US" dirty="0"/>
              <a:t>New hepatitis A infection</a:t>
            </a:r>
          </a:p>
          <a:p>
            <a:pPr marL="514350" indent="-514350">
              <a:buFont typeface="+mj-lt"/>
              <a:buAutoNum type="alphaUcPeriod"/>
            </a:pPr>
            <a:r>
              <a:rPr lang="en-US" dirty="0"/>
              <a:t>New hepatitis C infection</a:t>
            </a:r>
            <a:endParaRPr lang="ar-EG" dirty="0"/>
          </a:p>
        </p:txBody>
      </p:sp>
      <p:sp>
        <p:nvSpPr>
          <p:cNvPr id="3" name="Title 2"/>
          <p:cNvSpPr>
            <a:spLocks noGrp="1"/>
          </p:cNvSpPr>
          <p:nvPr>
            <p:ph type="title"/>
          </p:nvPr>
        </p:nvSpPr>
        <p:spPr/>
        <p:txBody>
          <a:bodyPr/>
          <a:lstStyle/>
          <a:p>
            <a:r>
              <a:rPr lang="en-US" dirty="0"/>
              <a:t>Quiz</a:t>
            </a:r>
            <a:endParaRPr lang="ar-EG" dirty="0"/>
          </a:p>
        </p:txBody>
      </p:sp>
      <p:sp>
        <p:nvSpPr>
          <p:cNvPr id="4" name="Date Placeholder 3"/>
          <p:cNvSpPr>
            <a:spLocks noGrp="1"/>
          </p:cNvSpPr>
          <p:nvPr>
            <p:ph type="dt" sz="half" idx="10"/>
          </p:nvPr>
        </p:nvSpPr>
        <p:spPr/>
        <p:txBody>
          <a:bodyPr/>
          <a:lstStyle/>
          <a:p>
            <a:fld id="{3D45558B-8C12-4BCF-902C-C109E6BA1E90}" type="datetime1">
              <a:rPr lang="en-US" smtClean="0"/>
              <a:t>6/15/2020</a:t>
            </a:fld>
            <a:endParaRPr lang="en-US"/>
          </a:p>
        </p:txBody>
      </p:sp>
      <p:sp>
        <p:nvSpPr>
          <p:cNvPr id="5" name="Footer Placeholder 4"/>
          <p:cNvSpPr>
            <a:spLocks noGrp="1"/>
          </p:cNvSpPr>
          <p:nvPr>
            <p:ph type="ftr" sz="quarter" idx="11"/>
          </p:nvPr>
        </p:nvSpPr>
        <p:spPr/>
        <p:txBody>
          <a:bodyPr/>
          <a:lstStyle/>
          <a:p>
            <a:r>
              <a:rPr lang="en-US"/>
              <a:t>Internal Medicine Department</a:t>
            </a:r>
          </a:p>
        </p:txBody>
      </p:sp>
      <p:sp>
        <p:nvSpPr>
          <p:cNvPr id="6" name="Slide Number Placeholder 5"/>
          <p:cNvSpPr>
            <a:spLocks noGrp="1"/>
          </p:cNvSpPr>
          <p:nvPr>
            <p:ph type="sldNum" sz="quarter" idx="12"/>
          </p:nvPr>
        </p:nvSpPr>
        <p:spPr/>
        <p:txBody>
          <a:bodyPr/>
          <a:lstStyle/>
          <a:p>
            <a:fld id="{3D0A3EC9-E8BA-4062-809F-C0D16F9877FA}" type="slidenum">
              <a:rPr lang="en-US" smtClean="0"/>
              <a:t>53</a:t>
            </a:fld>
            <a:endParaRPr lang="en-US"/>
          </a:p>
        </p:txBody>
      </p:sp>
    </p:spTree>
    <p:extLst>
      <p:ext uri="{BB962C8B-B14F-4D97-AF65-F5344CB8AC3E}">
        <p14:creationId xmlns:p14="http://schemas.microsoft.com/office/powerpoint/2010/main" val="9932366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What is the likely diagnosis?</a:t>
            </a:r>
          </a:p>
          <a:p>
            <a:endParaRPr lang="en-US" dirty="0"/>
          </a:p>
          <a:p>
            <a:pPr marL="514350" indent="-514350">
              <a:buFont typeface="+mj-lt"/>
              <a:buAutoNum type="alphaUcPeriod"/>
            </a:pPr>
            <a:r>
              <a:rPr lang="en-US" dirty="0"/>
              <a:t>Alcoholic liver disease</a:t>
            </a:r>
          </a:p>
          <a:p>
            <a:pPr marL="514350" indent="-514350">
              <a:buFont typeface="+mj-lt"/>
              <a:buAutoNum type="alphaUcPeriod"/>
            </a:pPr>
            <a:r>
              <a:rPr lang="en-US" dirty="0">
                <a:solidFill>
                  <a:srgbClr val="FF0000"/>
                </a:solidFill>
              </a:rPr>
              <a:t>Chronic hepatitis B infection</a:t>
            </a:r>
          </a:p>
          <a:p>
            <a:pPr marL="514350" indent="-514350">
              <a:buFont typeface="+mj-lt"/>
              <a:buAutoNum type="alphaUcPeriod"/>
            </a:pPr>
            <a:r>
              <a:rPr lang="en-US" dirty="0"/>
              <a:t>Chronic hepatitis D (delta) infection</a:t>
            </a:r>
          </a:p>
          <a:p>
            <a:pPr marL="514350" indent="-514350">
              <a:buFont typeface="+mj-lt"/>
              <a:buAutoNum type="alphaUcPeriod"/>
            </a:pPr>
            <a:r>
              <a:rPr lang="en-US" dirty="0"/>
              <a:t>New hepatitis A infection</a:t>
            </a:r>
          </a:p>
          <a:p>
            <a:pPr marL="514350" indent="-514350">
              <a:buFont typeface="+mj-lt"/>
              <a:buAutoNum type="alphaUcPeriod"/>
            </a:pPr>
            <a:r>
              <a:rPr lang="en-US" dirty="0"/>
              <a:t>New hepatitis C infection</a:t>
            </a:r>
            <a:endParaRPr lang="ar-EG" dirty="0"/>
          </a:p>
        </p:txBody>
      </p:sp>
      <p:sp>
        <p:nvSpPr>
          <p:cNvPr id="3" name="Title 2"/>
          <p:cNvSpPr>
            <a:spLocks noGrp="1"/>
          </p:cNvSpPr>
          <p:nvPr>
            <p:ph type="title"/>
          </p:nvPr>
        </p:nvSpPr>
        <p:spPr/>
        <p:txBody>
          <a:bodyPr/>
          <a:lstStyle/>
          <a:p>
            <a:r>
              <a:rPr lang="en-US" dirty="0"/>
              <a:t>Quiz</a:t>
            </a:r>
            <a:endParaRPr lang="ar-EG" dirty="0"/>
          </a:p>
        </p:txBody>
      </p:sp>
      <p:sp>
        <p:nvSpPr>
          <p:cNvPr id="4" name="Date Placeholder 3"/>
          <p:cNvSpPr>
            <a:spLocks noGrp="1"/>
          </p:cNvSpPr>
          <p:nvPr>
            <p:ph type="dt" sz="half" idx="10"/>
          </p:nvPr>
        </p:nvSpPr>
        <p:spPr/>
        <p:txBody>
          <a:bodyPr/>
          <a:lstStyle/>
          <a:p>
            <a:fld id="{5DE57626-B840-4FB0-B0AF-58AA76AA3D9D}" type="datetime1">
              <a:rPr lang="en-US" smtClean="0"/>
              <a:t>6/15/2020</a:t>
            </a:fld>
            <a:endParaRPr lang="en-US"/>
          </a:p>
        </p:txBody>
      </p:sp>
      <p:sp>
        <p:nvSpPr>
          <p:cNvPr id="5" name="Footer Placeholder 4"/>
          <p:cNvSpPr>
            <a:spLocks noGrp="1"/>
          </p:cNvSpPr>
          <p:nvPr>
            <p:ph type="ftr" sz="quarter" idx="11"/>
          </p:nvPr>
        </p:nvSpPr>
        <p:spPr/>
        <p:txBody>
          <a:bodyPr/>
          <a:lstStyle/>
          <a:p>
            <a:r>
              <a:rPr lang="en-US"/>
              <a:t>Internal Medicine Department</a:t>
            </a:r>
          </a:p>
        </p:txBody>
      </p:sp>
      <p:sp>
        <p:nvSpPr>
          <p:cNvPr id="6" name="Slide Number Placeholder 5"/>
          <p:cNvSpPr>
            <a:spLocks noGrp="1"/>
          </p:cNvSpPr>
          <p:nvPr>
            <p:ph type="sldNum" sz="quarter" idx="12"/>
          </p:nvPr>
        </p:nvSpPr>
        <p:spPr/>
        <p:txBody>
          <a:bodyPr/>
          <a:lstStyle/>
          <a:p>
            <a:fld id="{3D0A3EC9-E8BA-4062-809F-C0D16F9877FA}" type="slidenum">
              <a:rPr lang="en-US" smtClean="0"/>
              <a:t>54</a:t>
            </a:fld>
            <a:endParaRPr lang="en-US"/>
          </a:p>
        </p:txBody>
      </p:sp>
    </p:spTree>
    <p:extLst>
      <p:ext uri="{BB962C8B-B14F-4D97-AF65-F5344CB8AC3E}">
        <p14:creationId xmlns:p14="http://schemas.microsoft.com/office/powerpoint/2010/main" val="20673745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A 45 year old man has had a 5 year history of severe sharp, </a:t>
            </a:r>
            <a:r>
              <a:rPr lang="en-US" dirty="0" err="1"/>
              <a:t>epigastric</a:t>
            </a:r>
            <a:r>
              <a:rPr lang="en-US" dirty="0"/>
              <a:t> pains and </a:t>
            </a:r>
            <a:r>
              <a:rPr lang="en-US" dirty="0" err="1"/>
              <a:t>diarrhoea</a:t>
            </a:r>
            <a:r>
              <a:rPr lang="en-US" dirty="0"/>
              <a:t>. He gets 2-3 episodes of these symptoms a day. His GP has prescribed proton pump inhibitors which has helped partly, but he still complains that the symptoms are severe.</a:t>
            </a:r>
          </a:p>
        </p:txBody>
      </p:sp>
      <p:sp>
        <p:nvSpPr>
          <p:cNvPr id="3" name="Title 2"/>
          <p:cNvSpPr>
            <a:spLocks noGrp="1"/>
          </p:cNvSpPr>
          <p:nvPr>
            <p:ph type="title"/>
          </p:nvPr>
        </p:nvSpPr>
        <p:spPr/>
        <p:txBody>
          <a:bodyPr/>
          <a:lstStyle/>
          <a:p>
            <a:r>
              <a:rPr lang="en-US" dirty="0"/>
              <a:t>Quiz</a:t>
            </a:r>
            <a:endParaRPr lang="ar-EG" dirty="0"/>
          </a:p>
        </p:txBody>
      </p:sp>
      <p:sp>
        <p:nvSpPr>
          <p:cNvPr id="4" name="Date Placeholder 3"/>
          <p:cNvSpPr>
            <a:spLocks noGrp="1"/>
          </p:cNvSpPr>
          <p:nvPr>
            <p:ph type="dt" sz="half" idx="10"/>
          </p:nvPr>
        </p:nvSpPr>
        <p:spPr/>
        <p:txBody>
          <a:bodyPr/>
          <a:lstStyle/>
          <a:p>
            <a:fld id="{3AD96ABA-73CC-4141-BE59-68252B611F52}" type="datetime1">
              <a:rPr lang="en-US" smtClean="0"/>
              <a:t>6/15/2020</a:t>
            </a:fld>
            <a:endParaRPr lang="en-US"/>
          </a:p>
        </p:txBody>
      </p:sp>
      <p:sp>
        <p:nvSpPr>
          <p:cNvPr id="5" name="Footer Placeholder 4"/>
          <p:cNvSpPr>
            <a:spLocks noGrp="1"/>
          </p:cNvSpPr>
          <p:nvPr>
            <p:ph type="ftr" sz="quarter" idx="11"/>
          </p:nvPr>
        </p:nvSpPr>
        <p:spPr/>
        <p:txBody>
          <a:bodyPr/>
          <a:lstStyle/>
          <a:p>
            <a:r>
              <a:rPr lang="en-US"/>
              <a:t>Internal Medicine Department</a:t>
            </a:r>
          </a:p>
        </p:txBody>
      </p:sp>
      <p:sp>
        <p:nvSpPr>
          <p:cNvPr id="6" name="Slide Number Placeholder 5"/>
          <p:cNvSpPr>
            <a:spLocks noGrp="1"/>
          </p:cNvSpPr>
          <p:nvPr>
            <p:ph type="sldNum" sz="quarter" idx="12"/>
          </p:nvPr>
        </p:nvSpPr>
        <p:spPr/>
        <p:txBody>
          <a:bodyPr/>
          <a:lstStyle/>
          <a:p>
            <a:fld id="{3D0A3EC9-E8BA-4062-809F-C0D16F9877FA}" type="slidenum">
              <a:rPr lang="en-US" smtClean="0"/>
              <a:t>55</a:t>
            </a:fld>
            <a:endParaRPr lang="en-US"/>
          </a:p>
        </p:txBody>
      </p:sp>
    </p:spTree>
    <p:extLst>
      <p:ext uri="{BB962C8B-B14F-4D97-AF65-F5344CB8AC3E}">
        <p14:creationId xmlns:p14="http://schemas.microsoft.com/office/powerpoint/2010/main" val="22905938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Which one of the following might confirm the diagnosis?</a:t>
            </a:r>
          </a:p>
          <a:p>
            <a:endParaRPr lang="en-US" dirty="0"/>
          </a:p>
          <a:p>
            <a:pPr marL="514350" indent="-514350">
              <a:buFont typeface="+mj-lt"/>
              <a:buAutoNum type="alphaUcPeriod"/>
            </a:pPr>
            <a:r>
              <a:rPr lang="en-US" dirty="0"/>
              <a:t>Amylase</a:t>
            </a:r>
          </a:p>
          <a:p>
            <a:pPr marL="514350" indent="-514350">
              <a:buFont typeface="+mj-lt"/>
              <a:buAutoNum type="alphaUcPeriod"/>
            </a:pPr>
            <a:r>
              <a:rPr lang="en-US" dirty="0"/>
              <a:t>C-peptide</a:t>
            </a:r>
          </a:p>
          <a:p>
            <a:pPr marL="514350" indent="-514350">
              <a:buFont typeface="+mj-lt"/>
              <a:buAutoNum type="alphaUcPeriod"/>
            </a:pPr>
            <a:r>
              <a:rPr lang="en-US" dirty="0"/>
              <a:t>Gastrin level</a:t>
            </a:r>
          </a:p>
          <a:p>
            <a:pPr marL="514350" indent="-514350">
              <a:buFont typeface="+mj-lt"/>
              <a:buAutoNum type="alphaUcPeriod"/>
            </a:pPr>
            <a:r>
              <a:rPr lang="en-US" dirty="0"/>
              <a:t>ERCP</a:t>
            </a:r>
          </a:p>
          <a:p>
            <a:pPr marL="514350" indent="-514350">
              <a:buFont typeface="+mj-lt"/>
              <a:buAutoNum type="alphaUcPeriod"/>
            </a:pPr>
            <a:r>
              <a:rPr lang="en-US" dirty="0"/>
              <a:t>Insulin</a:t>
            </a:r>
          </a:p>
        </p:txBody>
      </p:sp>
      <p:sp>
        <p:nvSpPr>
          <p:cNvPr id="3" name="Title 2"/>
          <p:cNvSpPr>
            <a:spLocks noGrp="1"/>
          </p:cNvSpPr>
          <p:nvPr>
            <p:ph type="title"/>
          </p:nvPr>
        </p:nvSpPr>
        <p:spPr/>
        <p:txBody>
          <a:bodyPr/>
          <a:lstStyle/>
          <a:p>
            <a:r>
              <a:rPr lang="en-US" dirty="0"/>
              <a:t>Quiz</a:t>
            </a:r>
            <a:endParaRPr lang="ar-EG" dirty="0"/>
          </a:p>
        </p:txBody>
      </p:sp>
      <p:sp>
        <p:nvSpPr>
          <p:cNvPr id="4" name="Date Placeholder 3"/>
          <p:cNvSpPr>
            <a:spLocks noGrp="1"/>
          </p:cNvSpPr>
          <p:nvPr>
            <p:ph type="dt" sz="half" idx="10"/>
          </p:nvPr>
        </p:nvSpPr>
        <p:spPr/>
        <p:txBody>
          <a:bodyPr/>
          <a:lstStyle/>
          <a:p>
            <a:fld id="{0E8A8496-FA8D-4368-B7FF-6852425E4935}" type="datetime1">
              <a:rPr lang="en-US" smtClean="0"/>
              <a:t>6/15/2020</a:t>
            </a:fld>
            <a:endParaRPr lang="en-US"/>
          </a:p>
        </p:txBody>
      </p:sp>
      <p:sp>
        <p:nvSpPr>
          <p:cNvPr id="5" name="Footer Placeholder 4"/>
          <p:cNvSpPr>
            <a:spLocks noGrp="1"/>
          </p:cNvSpPr>
          <p:nvPr>
            <p:ph type="ftr" sz="quarter" idx="11"/>
          </p:nvPr>
        </p:nvSpPr>
        <p:spPr/>
        <p:txBody>
          <a:bodyPr/>
          <a:lstStyle/>
          <a:p>
            <a:r>
              <a:rPr lang="en-US"/>
              <a:t>Internal Medicine Department</a:t>
            </a:r>
          </a:p>
        </p:txBody>
      </p:sp>
      <p:sp>
        <p:nvSpPr>
          <p:cNvPr id="6" name="Slide Number Placeholder 5"/>
          <p:cNvSpPr>
            <a:spLocks noGrp="1"/>
          </p:cNvSpPr>
          <p:nvPr>
            <p:ph type="sldNum" sz="quarter" idx="12"/>
          </p:nvPr>
        </p:nvSpPr>
        <p:spPr/>
        <p:txBody>
          <a:bodyPr/>
          <a:lstStyle/>
          <a:p>
            <a:fld id="{3D0A3EC9-E8BA-4062-809F-C0D16F9877FA}" type="slidenum">
              <a:rPr lang="en-US" smtClean="0"/>
              <a:t>56</a:t>
            </a:fld>
            <a:endParaRPr lang="en-US"/>
          </a:p>
        </p:txBody>
      </p:sp>
    </p:spTree>
    <p:extLst>
      <p:ext uri="{BB962C8B-B14F-4D97-AF65-F5344CB8AC3E}">
        <p14:creationId xmlns:p14="http://schemas.microsoft.com/office/powerpoint/2010/main" val="279673578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Which one of the following might confirm the diagnosis?</a:t>
            </a:r>
          </a:p>
          <a:p>
            <a:endParaRPr lang="en-US" dirty="0"/>
          </a:p>
          <a:p>
            <a:pPr marL="514350" indent="-514350">
              <a:buFont typeface="+mj-lt"/>
              <a:buAutoNum type="alphaUcPeriod"/>
            </a:pPr>
            <a:r>
              <a:rPr lang="en-US" dirty="0"/>
              <a:t>Amylase</a:t>
            </a:r>
          </a:p>
          <a:p>
            <a:pPr marL="514350" indent="-514350">
              <a:buFont typeface="+mj-lt"/>
              <a:buAutoNum type="alphaUcPeriod"/>
            </a:pPr>
            <a:r>
              <a:rPr lang="en-US" dirty="0"/>
              <a:t>C-peptide</a:t>
            </a:r>
          </a:p>
          <a:p>
            <a:pPr marL="514350" indent="-514350">
              <a:buFont typeface="+mj-lt"/>
              <a:buAutoNum type="alphaUcPeriod"/>
            </a:pPr>
            <a:r>
              <a:rPr lang="en-US" dirty="0">
                <a:solidFill>
                  <a:srgbClr val="FF0000"/>
                </a:solidFill>
              </a:rPr>
              <a:t>Gastrin level</a:t>
            </a:r>
          </a:p>
          <a:p>
            <a:pPr marL="514350" indent="-514350">
              <a:buFont typeface="+mj-lt"/>
              <a:buAutoNum type="alphaUcPeriod"/>
            </a:pPr>
            <a:r>
              <a:rPr lang="en-US" dirty="0"/>
              <a:t>ERCP</a:t>
            </a:r>
          </a:p>
          <a:p>
            <a:pPr marL="514350" indent="-514350">
              <a:buFont typeface="+mj-lt"/>
              <a:buAutoNum type="alphaUcPeriod"/>
            </a:pPr>
            <a:r>
              <a:rPr lang="en-US" dirty="0"/>
              <a:t>Insulin</a:t>
            </a:r>
          </a:p>
        </p:txBody>
      </p:sp>
      <p:sp>
        <p:nvSpPr>
          <p:cNvPr id="3" name="Title 2"/>
          <p:cNvSpPr>
            <a:spLocks noGrp="1"/>
          </p:cNvSpPr>
          <p:nvPr>
            <p:ph type="title"/>
          </p:nvPr>
        </p:nvSpPr>
        <p:spPr/>
        <p:txBody>
          <a:bodyPr/>
          <a:lstStyle/>
          <a:p>
            <a:r>
              <a:rPr lang="en-US" dirty="0"/>
              <a:t>Quiz</a:t>
            </a:r>
            <a:endParaRPr lang="ar-EG" dirty="0"/>
          </a:p>
        </p:txBody>
      </p:sp>
      <p:sp>
        <p:nvSpPr>
          <p:cNvPr id="4" name="Date Placeholder 3"/>
          <p:cNvSpPr>
            <a:spLocks noGrp="1"/>
          </p:cNvSpPr>
          <p:nvPr>
            <p:ph type="dt" sz="half" idx="10"/>
          </p:nvPr>
        </p:nvSpPr>
        <p:spPr/>
        <p:txBody>
          <a:bodyPr/>
          <a:lstStyle/>
          <a:p>
            <a:fld id="{33A393BE-C274-4D56-9901-6A59EFD67E75}" type="datetime1">
              <a:rPr lang="en-US" smtClean="0"/>
              <a:t>6/15/2020</a:t>
            </a:fld>
            <a:endParaRPr lang="en-US"/>
          </a:p>
        </p:txBody>
      </p:sp>
      <p:sp>
        <p:nvSpPr>
          <p:cNvPr id="5" name="Footer Placeholder 4"/>
          <p:cNvSpPr>
            <a:spLocks noGrp="1"/>
          </p:cNvSpPr>
          <p:nvPr>
            <p:ph type="ftr" sz="quarter" idx="11"/>
          </p:nvPr>
        </p:nvSpPr>
        <p:spPr/>
        <p:txBody>
          <a:bodyPr/>
          <a:lstStyle/>
          <a:p>
            <a:r>
              <a:rPr lang="en-US"/>
              <a:t>Internal Medicine Department</a:t>
            </a:r>
          </a:p>
        </p:txBody>
      </p:sp>
      <p:sp>
        <p:nvSpPr>
          <p:cNvPr id="6" name="Slide Number Placeholder 5"/>
          <p:cNvSpPr>
            <a:spLocks noGrp="1"/>
          </p:cNvSpPr>
          <p:nvPr>
            <p:ph type="sldNum" sz="quarter" idx="12"/>
          </p:nvPr>
        </p:nvSpPr>
        <p:spPr/>
        <p:txBody>
          <a:bodyPr/>
          <a:lstStyle/>
          <a:p>
            <a:fld id="{3D0A3EC9-E8BA-4062-809F-C0D16F9877FA}" type="slidenum">
              <a:rPr lang="en-US" smtClean="0"/>
              <a:t>57</a:t>
            </a:fld>
            <a:endParaRPr lang="en-US"/>
          </a:p>
        </p:txBody>
      </p:sp>
    </p:spTree>
    <p:extLst>
      <p:ext uri="{BB962C8B-B14F-4D97-AF65-F5344CB8AC3E}">
        <p14:creationId xmlns:p14="http://schemas.microsoft.com/office/powerpoint/2010/main" val="103002761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dirty="0"/>
              <a:t>A 50 year old man presents with a history of intermittent, but slowly progressive dysphagia for both solids and liquids. He has pain on swallowing and has regurgitation of food Swallowed several hours earlier. He has not lost weight. Barium Swallow demonstrates proximal dilatation of the </a:t>
            </a:r>
            <a:r>
              <a:rPr lang="en-US" dirty="0" err="1"/>
              <a:t>oesophagus</a:t>
            </a:r>
            <a:r>
              <a:rPr lang="en-US" dirty="0"/>
              <a:t> and failure of relaxation of the lower </a:t>
            </a:r>
            <a:r>
              <a:rPr lang="en-US" dirty="0" err="1"/>
              <a:t>oesophageal</a:t>
            </a:r>
            <a:r>
              <a:rPr lang="en-US" dirty="0"/>
              <a:t> sphincter.</a:t>
            </a:r>
          </a:p>
        </p:txBody>
      </p:sp>
      <p:sp>
        <p:nvSpPr>
          <p:cNvPr id="3" name="Title 2"/>
          <p:cNvSpPr>
            <a:spLocks noGrp="1"/>
          </p:cNvSpPr>
          <p:nvPr>
            <p:ph type="title"/>
          </p:nvPr>
        </p:nvSpPr>
        <p:spPr/>
        <p:txBody>
          <a:bodyPr/>
          <a:lstStyle/>
          <a:p>
            <a:r>
              <a:rPr lang="en-US" dirty="0"/>
              <a:t>Quiz</a:t>
            </a:r>
            <a:endParaRPr lang="ar-EG" dirty="0"/>
          </a:p>
        </p:txBody>
      </p:sp>
      <p:sp>
        <p:nvSpPr>
          <p:cNvPr id="4" name="Date Placeholder 3"/>
          <p:cNvSpPr>
            <a:spLocks noGrp="1"/>
          </p:cNvSpPr>
          <p:nvPr>
            <p:ph type="dt" sz="half" idx="10"/>
          </p:nvPr>
        </p:nvSpPr>
        <p:spPr/>
        <p:txBody>
          <a:bodyPr/>
          <a:lstStyle/>
          <a:p>
            <a:fld id="{DC1E043F-EFAE-4370-9537-1C4874CBF795}" type="datetime1">
              <a:rPr lang="en-US" smtClean="0"/>
              <a:t>6/15/2020</a:t>
            </a:fld>
            <a:endParaRPr lang="en-US"/>
          </a:p>
        </p:txBody>
      </p:sp>
      <p:sp>
        <p:nvSpPr>
          <p:cNvPr id="5" name="Footer Placeholder 4"/>
          <p:cNvSpPr>
            <a:spLocks noGrp="1"/>
          </p:cNvSpPr>
          <p:nvPr>
            <p:ph type="ftr" sz="quarter" idx="11"/>
          </p:nvPr>
        </p:nvSpPr>
        <p:spPr/>
        <p:txBody>
          <a:bodyPr/>
          <a:lstStyle/>
          <a:p>
            <a:r>
              <a:rPr lang="en-US"/>
              <a:t>Internal Medicine Department</a:t>
            </a:r>
          </a:p>
        </p:txBody>
      </p:sp>
      <p:sp>
        <p:nvSpPr>
          <p:cNvPr id="6" name="Slide Number Placeholder 5"/>
          <p:cNvSpPr>
            <a:spLocks noGrp="1"/>
          </p:cNvSpPr>
          <p:nvPr>
            <p:ph type="sldNum" sz="quarter" idx="12"/>
          </p:nvPr>
        </p:nvSpPr>
        <p:spPr/>
        <p:txBody>
          <a:bodyPr/>
          <a:lstStyle/>
          <a:p>
            <a:fld id="{3D0A3EC9-E8BA-4062-809F-C0D16F9877FA}" type="slidenum">
              <a:rPr lang="en-US" smtClean="0"/>
              <a:t>58</a:t>
            </a:fld>
            <a:endParaRPr lang="en-US"/>
          </a:p>
        </p:txBody>
      </p:sp>
    </p:spTree>
    <p:extLst>
      <p:ext uri="{BB962C8B-B14F-4D97-AF65-F5344CB8AC3E}">
        <p14:creationId xmlns:p14="http://schemas.microsoft.com/office/powerpoint/2010/main" val="192221706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a:t>Which treatment option is best in the long</a:t>
            </a:r>
          </a:p>
          <a:p>
            <a:pPr marL="0" indent="0">
              <a:buNone/>
            </a:pPr>
            <a:r>
              <a:rPr lang="en-US" dirty="0"/>
              <a:t>term?</a:t>
            </a:r>
          </a:p>
          <a:p>
            <a:pPr marL="0" indent="0">
              <a:buNone/>
            </a:pPr>
            <a:endParaRPr lang="en-US" dirty="0"/>
          </a:p>
          <a:p>
            <a:pPr marL="514350" indent="-514350">
              <a:buFont typeface="+mj-lt"/>
              <a:buAutoNum type="alphaUcPeriod"/>
            </a:pPr>
            <a:r>
              <a:rPr lang="en-US" dirty="0"/>
              <a:t>Amyl nitrite</a:t>
            </a:r>
          </a:p>
          <a:p>
            <a:pPr marL="514350" indent="-514350">
              <a:buFont typeface="+mj-lt"/>
              <a:buAutoNum type="alphaUcPeriod"/>
            </a:pPr>
            <a:r>
              <a:rPr lang="en-US" dirty="0" err="1"/>
              <a:t>Intrasphincteric</a:t>
            </a:r>
            <a:r>
              <a:rPr lang="en-US" dirty="0"/>
              <a:t> </a:t>
            </a:r>
            <a:r>
              <a:rPr lang="en-US" dirty="0" err="1"/>
              <a:t>botulinum</a:t>
            </a:r>
            <a:r>
              <a:rPr lang="en-US" dirty="0"/>
              <a:t> toxin</a:t>
            </a:r>
          </a:p>
          <a:p>
            <a:pPr marL="514350" indent="-514350">
              <a:buFont typeface="+mj-lt"/>
              <a:buAutoNum type="alphaUcPeriod"/>
            </a:pPr>
            <a:r>
              <a:rPr lang="en-US" dirty="0" err="1"/>
              <a:t>Oesophageal</a:t>
            </a:r>
            <a:r>
              <a:rPr lang="en-US" dirty="0"/>
              <a:t> </a:t>
            </a:r>
            <a:r>
              <a:rPr lang="en-US" dirty="0" err="1"/>
              <a:t>myotomy</a:t>
            </a:r>
            <a:endParaRPr lang="en-US" dirty="0"/>
          </a:p>
          <a:p>
            <a:pPr marL="514350" indent="-514350">
              <a:buFont typeface="+mj-lt"/>
              <a:buAutoNum type="alphaUcPeriod"/>
            </a:pPr>
            <a:r>
              <a:rPr lang="en-US" dirty="0" err="1"/>
              <a:t>Sengstaken</a:t>
            </a:r>
            <a:r>
              <a:rPr lang="en-US" dirty="0"/>
              <a:t> Blakemore tube</a:t>
            </a:r>
          </a:p>
          <a:p>
            <a:pPr marL="514350" indent="-514350">
              <a:buFont typeface="+mj-lt"/>
              <a:buAutoNum type="alphaUcPeriod"/>
            </a:pPr>
            <a:r>
              <a:rPr lang="en-US" dirty="0" err="1"/>
              <a:t>Terlipressin</a:t>
            </a:r>
            <a:endParaRPr lang="en-US" dirty="0"/>
          </a:p>
          <a:p>
            <a:endParaRPr lang="ar-EG" dirty="0"/>
          </a:p>
        </p:txBody>
      </p:sp>
      <p:sp>
        <p:nvSpPr>
          <p:cNvPr id="3" name="Title 2"/>
          <p:cNvSpPr>
            <a:spLocks noGrp="1"/>
          </p:cNvSpPr>
          <p:nvPr>
            <p:ph type="title"/>
          </p:nvPr>
        </p:nvSpPr>
        <p:spPr/>
        <p:txBody>
          <a:bodyPr/>
          <a:lstStyle/>
          <a:p>
            <a:r>
              <a:rPr lang="en-US" dirty="0"/>
              <a:t>Quiz</a:t>
            </a:r>
            <a:endParaRPr lang="ar-EG" dirty="0"/>
          </a:p>
        </p:txBody>
      </p:sp>
      <p:sp>
        <p:nvSpPr>
          <p:cNvPr id="4" name="Date Placeholder 3"/>
          <p:cNvSpPr>
            <a:spLocks noGrp="1"/>
          </p:cNvSpPr>
          <p:nvPr>
            <p:ph type="dt" sz="half" idx="10"/>
          </p:nvPr>
        </p:nvSpPr>
        <p:spPr/>
        <p:txBody>
          <a:bodyPr/>
          <a:lstStyle/>
          <a:p>
            <a:fld id="{0ADC6DB5-A0D7-4206-84B5-C8AEA08C6642}" type="datetime1">
              <a:rPr lang="en-US" smtClean="0"/>
              <a:t>6/15/2020</a:t>
            </a:fld>
            <a:endParaRPr lang="en-US"/>
          </a:p>
        </p:txBody>
      </p:sp>
      <p:sp>
        <p:nvSpPr>
          <p:cNvPr id="5" name="Footer Placeholder 4"/>
          <p:cNvSpPr>
            <a:spLocks noGrp="1"/>
          </p:cNvSpPr>
          <p:nvPr>
            <p:ph type="ftr" sz="quarter" idx="11"/>
          </p:nvPr>
        </p:nvSpPr>
        <p:spPr/>
        <p:txBody>
          <a:bodyPr/>
          <a:lstStyle/>
          <a:p>
            <a:r>
              <a:rPr lang="en-US"/>
              <a:t>Internal Medicine Department</a:t>
            </a:r>
          </a:p>
        </p:txBody>
      </p:sp>
      <p:sp>
        <p:nvSpPr>
          <p:cNvPr id="6" name="Slide Number Placeholder 5"/>
          <p:cNvSpPr>
            <a:spLocks noGrp="1"/>
          </p:cNvSpPr>
          <p:nvPr>
            <p:ph type="sldNum" sz="quarter" idx="12"/>
          </p:nvPr>
        </p:nvSpPr>
        <p:spPr/>
        <p:txBody>
          <a:bodyPr/>
          <a:lstStyle/>
          <a:p>
            <a:fld id="{3D0A3EC9-E8BA-4062-809F-C0D16F9877FA}" type="slidenum">
              <a:rPr lang="en-US" smtClean="0"/>
              <a:t>59</a:t>
            </a:fld>
            <a:endParaRPr lang="en-US"/>
          </a:p>
        </p:txBody>
      </p:sp>
    </p:spTree>
    <p:extLst>
      <p:ext uri="{BB962C8B-B14F-4D97-AF65-F5344CB8AC3E}">
        <p14:creationId xmlns:p14="http://schemas.microsoft.com/office/powerpoint/2010/main" val="1044681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What symptom is the hallmark of </a:t>
            </a:r>
            <a:r>
              <a:rPr lang="en-US" dirty="0" err="1"/>
              <a:t>gastroesophageal</a:t>
            </a:r>
            <a:r>
              <a:rPr lang="en-US" dirty="0"/>
              <a:t> reflux disease (GERD)?</a:t>
            </a:r>
          </a:p>
          <a:p>
            <a:endParaRPr lang="en-US" dirty="0"/>
          </a:p>
          <a:p>
            <a:pPr marL="514350" indent="-514350">
              <a:buFont typeface="+mj-lt"/>
              <a:buAutoNum type="alphaUcPeriod"/>
            </a:pPr>
            <a:r>
              <a:rPr lang="en-US" dirty="0"/>
              <a:t>Dysphagia</a:t>
            </a:r>
          </a:p>
          <a:p>
            <a:pPr marL="514350" indent="-514350">
              <a:buFont typeface="+mj-lt"/>
              <a:buAutoNum type="alphaUcPeriod"/>
            </a:pPr>
            <a:r>
              <a:rPr lang="en-US" dirty="0" err="1"/>
              <a:t>Epigastric</a:t>
            </a:r>
            <a:r>
              <a:rPr lang="en-US" dirty="0"/>
              <a:t> pain</a:t>
            </a:r>
          </a:p>
          <a:p>
            <a:pPr marL="514350" indent="-514350">
              <a:buFont typeface="+mj-lt"/>
              <a:buAutoNum type="alphaUcPeriod"/>
            </a:pPr>
            <a:r>
              <a:rPr lang="en-US" dirty="0"/>
              <a:t>Heart burn</a:t>
            </a:r>
          </a:p>
          <a:p>
            <a:pPr marL="514350" indent="-514350">
              <a:buFont typeface="+mj-lt"/>
              <a:buAutoNum type="alphaUcPeriod"/>
            </a:pPr>
            <a:r>
              <a:rPr lang="en-US" dirty="0"/>
              <a:t>Nausea</a:t>
            </a:r>
          </a:p>
          <a:p>
            <a:pPr marL="514350" indent="-514350">
              <a:buFont typeface="+mj-lt"/>
              <a:buAutoNum type="alphaUcPeriod"/>
            </a:pPr>
            <a:r>
              <a:rPr lang="en-US" dirty="0"/>
              <a:t>Vomiting</a:t>
            </a:r>
          </a:p>
          <a:p>
            <a:pPr marL="0" indent="0">
              <a:buNone/>
            </a:pPr>
            <a:endParaRPr lang="en-US" dirty="0"/>
          </a:p>
          <a:p>
            <a:pPr marL="0" indent="0">
              <a:buNone/>
            </a:pPr>
            <a:endParaRPr lang="en-US" dirty="0"/>
          </a:p>
        </p:txBody>
      </p:sp>
      <p:sp>
        <p:nvSpPr>
          <p:cNvPr id="3" name="Title 2"/>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87D66AA0-2E5A-4B76-95B1-1589E121666E}" type="datetime1">
              <a:rPr lang="en-US" smtClean="0"/>
              <a:t>6/15/2020</a:t>
            </a:fld>
            <a:endParaRPr lang="en-US"/>
          </a:p>
        </p:txBody>
      </p:sp>
      <p:sp>
        <p:nvSpPr>
          <p:cNvPr id="5" name="Footer Placeholder 4"/>
          <p:cNvSpPr>
            <a:spLocks noGrp="1"/>
          </p:cNvSpPr>
          <p:nvPr>
            <p:ph type="ftr" sz="quarter" idx="11"/>
          </p:nvPr>
        </p:nvSpPr>
        <p:spPr/>
        <p:txBody>
          <a:bodyPr/>
          <a:lstStyle/>
          <a:p>
            <a:r>
              <a:rPr lang="en-US"/>
              <a:t>Internal Medicine Department</a:t>
            </a:r>
          </a:p>
        </p:txBody>
      </p:sp>
      <p:sp>
        <p:nvSpPr>
          <p:cNvPr id="6" name="Slide Number Placeholder 5"/>
          <p:cNvSpPr>
            <a:spLocks noGrp="1"/>
          </p:cNvSpPr>
          <p:nvPr>
            <p:ph type="sldNum" sz="quarter" idx="12"/>
          </p:nvPr>
        </p:nvSpPr>
        <p:spPr/>
        <p:txBody>
          <a:bodyPr/>
          <a:lstStyle/>
          <a:p>
            <a:fld id="{3D0A3EC9-E8BA-4062-809F-C0D16F9877FA}" type="slidenum">
              <a:rPr lang="en-US" smtClean="0"/>
              <a:t>6</a:t>
            </a:fld>
            <a:endParaRPr lang="en-US"/>
          </a:p>
        </p:txBody>
      </p:sp>
    </p:spTree>
    <p:extLst>
      <p:ext uri="{BB962C8B-B14F-4D97-AF65-F5344CB8AC3E}">
        <p14:creationId xmlns:p14="http://schemas.microsoft.com/office/powerpoint/2010/main" val="662208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a:t>Which treatment option is best in the long</a:t>
            </a:r>
          </a:p>
          <a:p>
            <a:pPr marL="0" indent="0">
              <a:buNone/>
            </a:pPr>
            <a:r>
              <a:rPr lang="en-US" dirty="0"/>
              <a:t>term?</a:t>
            </a:r>
          </a:p>
          <a:p>
            <a:pPr marL="0" indent="0">
              <a:buNone/>
            </a:pPr>
            <a:endParaRPr lang="en-US" dirty="0"/>
          </a:p>
          <a:p>
            <a:pPr marL="514350" indent="-514350">
              <a:buFont typeface="+mj-lt"/>
              <a:buAutoNum type="alphaUcPeriod"/>
            </a:pPr>
            <a:r>
              <a:rPr lang="en-US" dirty="0"/>
              <a:t>Amyl nitrite</a:t>
            </a:r>
          </a:p>
          <a:p>
            <a:pPr marL="514350" indent="-514350">
              <a:buFont typeface="+mj-lt"/>
              <a:buAutoNum type="alphaUcPeriod"/>
            </a:pPr>
            <a:r>
              <a:rPr lang="en-US" dirty="0" err="1"/>
              <a:t>Intrasphincteric</a:t>
            </a:r>
            <a:r>
              <a:rPr lang="en-US" dirty="0"/>
              <a:t> </a:t>
            </a:r>
            <a:r>
              <a:rPr lang="en-US" dirty="0" err="1"/>
              <a:t>botulinum</a:t>
            </a:r>
            <a:r>
              <a:rPr lang="en-US" dirty="0"/>
              <a:t> toxin</a:t>
            </a:r>
          </a:p>
          <a:p>
            <a:pPr marL="514350" indent="-514350">
              <a:buFont typeface="+mj-lt"/>
              <a:buAutoNum type="alphaUcPeriod"/>
            </a:pPr>
            <a:r>
              <a:rPr lang="en-US" dirty="0" err="1">
                <a:solidFill>
                  <a:srgbClr val="FF0000"/>
                </a:solidFill>
              </a:rPr>
              <a:t>Oesophageal</a:t>
            </a:r>
            <a:r>
              <a:rPr lang="en-US" dirty="0">
                <a:solidFill>
                  <a:srgbClr val="FF0000"/>
                </a:solidFill>
              </a:rPr>
              <a:t> </a:t>
            </a:r>
            <a:r>
              <a:rPr lang="en-US" dirty="0" err="1">
                <a:solidFill>
                  <a:srgbClr val="FF0000"/>
                </a:solidFill>
              </a:rPr>
              <a:t>myotomy</a:t>
            </a:r>
            <a:endParaRPr lang="en-US" dirty="0">
              <a:solidFill>
                <a:srgbClr val="FF0000"/>
              </a:solidFill>
            </a:endParaRPr>
          </a:p>
          <a:p>
            <a:pPr marL="514350" indent="-514350">
              <a:buFont typeface="+mj-lt"/>
              <a:buAutoNum type="alphaUcPeriod"/>
            </a:pPr>
            <a:r>
              <a:rPr lang="en-US" dirty="0" err="1"/>
              <a:t>Sengstaken</a:t>
            </a:r>
            <a:r>
              <a:rPr lang="en-US" dirty="0"/>
              <a:t> Blakemore tube</a:t>
            </a:r>
          </a:p>
          <a:p>
            <a:pPr marL="514350" indent="-514350">
              <a:buFont typeface="+mj-lt"/>
              <a:buAutoNum type="alphaUcPeriod"/>
            </a:pPr>
            <a:r>
              <a:rPr lang="en-US" dirty="0" err="1"/>
              <a:t>Terlipressin</a:t>
            </a:r>
            <a:endParaRPr lang="en-US" dirty="0"/>
          </a:p>
          <a:p>
            <a:endParaRPr lang="ar-EG" dirty="0"/>
          </a:p>
        </p:txBody>
      </p:sp>
      <p:sp>
        <p:nvSpPr>
          <p:cNvPr id="3" name="Title 2"/>
          <p:cNvSpPr>
            <a:spLocks noGrp="1"/>
          </p:cNvSpPr>
          <p:nvPr>
            <p:ph type="title"/>
          </p:nvPr>
        </p:nvSpPr>
        <p:spPr/>
        <p:txBody>
          <a:bodyPr/>
          <a:lstStyle/>
          <a:p>
            <a:r>
              <a:rPr lang="en-US" dirty="0"/>
              <a:t>Quiz</a:t>
            </a:r>
            <a:endParaRPr lang="ar-EG" dirty="0"/>
          </a:p>
        </p:txBody>
      </p:sp>
      <p:sp>
        <p:nvSpPr>
          <p:cNvPr id="4" name="Date Placeholder 3"/>
          <p:cNvSpPr>
            <a:spLocks noGrp="1"/>
          </p:cNvSpPr>
          <p:nvPr>
            <p:ph type="dt" sz="half" idx="10"/>
          </p:nvPr>
        </p:nvSpPr>
        <p:spPr/>
        <p:txBody>
          <a:bodyPr/>
          <a:lstStyle/>
          <a:p>
            <a:fld id="{4BACED1C-53EA-4B7E-A9F5-7A4207287E92}" type="datetime1">
              <a:rPr lang="en-US" smtClean="0"/>
              <a:t>6/15/2020</a:t>
            </a:fld>
            <a:endParaRPr lang="en-US"/>
          </a:p>
        </p:txBody>
      </p:sp>
      <p:sp>
        <p:nvSpPr>
          <p:cNvPr id="5" name="Footer Placeholder 4"/>
          <p:cNvSpPr>
            <a:spLocks noGrp="1"/>
          </p:cNvSpPr>
          <p:nvPr>
            <p:ph type="ftr" sz="quarter" idx="11"/>
          </p:nvPr>
        </p:nvSpPr>
        <p:spPr/>
        <p:txBody>
          <a:bodyPr/>
          <a:lstStyle/>
          <a:p>
            <a:r>
              <a:rPr lang="en-US"/>
              <a:t>Internal Medicine Department</a:t>
            </a:r>
          </a:p>
        </p:txBody>
      </p:sp>
      <p:sp>
        <p:nvSpPr>
          <p:cNvPr id="6" name="Slide Number Placeholder 5"/>
          <p:cNvSpPr>
            <a:spLocks noGrp="1"/>
          </p:cNvSpPr>
          <p:nvPr>
            <p:ph type="sldNum" sz="quarter" idx="12"/>
          </p:nvPr>
        </p:nvSpPr>
        <p:spPr/>
        <p:txBody>
          <a:bodyPr/>
          <a:lstStyle/>
          <a:p>
            <a:fld id="{3D0A3EC9-E8BA-4062-809F-C0D16F9877FA}" type="slidenum">
              <a:rPr lang="en-US" smtClean="0"/>
              <a:t>60</a:t>
            </a:fld>
            <a:endParaRPr lang="en-US"/>
          </a:p>
        </p:txBody>
      </p:sp>
    </p:spTree>
    <p:extLst>
      <p:ext uri="{BB962C8B-B14F-4D97-AF65-F5344CB8AC3E}">
        <p14:creationId xmlns:p14="http://schemas.microsoft.com/office/powerpoint/2010/main" val="96025049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b="1" dirty="0" err="1"/>
              <a:t>Andreoli</a:t>
            </a:r>
            <a:r>
              <a:rPr lang="en-US" b="1" dirty="0"/>
              <a:t> and Carpenter’s Cecil Essentials of Medicine (9</a:t>
            </a:r>
            <a:r>
              <a:rPr lang="en-US" b="1" baseline="30000" dirty="0"/>
              <a:t>th</a:t>
            </a:r>
            <a:r>
              <a:rPr lang="en-US" b="1" dirty="0"/>
              <a:t> ed.)</a:t>
            </a:r>
            <a:r>
              <a:rPr lang="en-US" dirty="0"/>
              <a:t> Benjamin IJ, Griggs RC, Wing EJ, Fitz JG</a:t>
            </a:r>
            <a:r>
              <a:rPr lang="en-US" b="1" dirty="0"/>
              <a:t> (Eds.) (2016). </a:t>
            </a:r>
            <a:r>
              <a:rPr lang="en-US" i="1" dirty="0" err="1"/>
              <a:t>Andreoli</a:t>
            </a:r>
            <a:r>
              <a:rPr lang="en-US" i="1" dirty="0"/>
              <a:t> and Carpenter’s Cecil Essentials of Medicine (9</a:t>
            </a:r>
            <a:r>
              <a:rPr lang="en-US" i="1" baseline="30000" dirty="0"/>
              <a:t>th</a:t>
            </a:r>
            <a:r>
              <a:rPr lang="en-US" i="1" dirty="0"/>
              <a:t> ed.).</a:t>
            </a:r>
            <a:r>
              <a:rPr lang="en-US" dirty="0"/>
              <a:t> Philadelphia, PA: Elsevier Saunders.</a:t>
            </a:r>
          </a:p>
          <a:p>
            <a:r>
              <a:rPr lang="en-US" b="1" dirty="0"/>
              <a:t>Essential Med Notes (or Toronto notes):</a:t>
            </a:r>
            <a:r>
              <a:rPr lang="en-US" dirty="0"/>
              <a:t> </a:t>
            </a:r>
            <a:r>
              <a:rPr lang="en-US" dirty="0" err="1"/>
              <a:t>Binesh-Marvasti</a:t>
            </a:r>
            <a:r>
              <a:rPr lang="en-US" dirty="0"/>
              <a:t> T, McQueen S (</a:t>
            </a:r>
            <a:r>
              <a:rPr lang="en-US" dirty="0" err="1"/>
              <a:t>Eds</a:t>
            </a:r>
            <a:r>
              <a:rPr lang="en-US" dirty="0"/>
              <a:t>) (2018). </a:t>
            </a:r>
            <a:r>
              <a:rPr lang="en-US" i="1" dirty="0"/>
              <a:t>Essential Med Notes 2018: Comprehensive Medical Reference and Review for USMLE II and MCCQE</a:t>
            </a:r>
            <a:r>
              <a:rPr lang="en-US" dirty="0"/>
              <a:t> (34</a:t>
            </a:r>
            <a:r>
              <a:rPr lang="en-US" baseline="30000" dirty="0"/>
              <a:t>th</a:t>
            </a:r>
            <a:r>
              <a:rPr lang="en-US" dirty="0"/>
              <a:t> ed.). </a:t>
            </a:r>
            <a:r>
              <a:rPr lang="en-GB" dirty="0"/>
              <a:t>Toronto, Ontario, Canada: Toronto Notes for Medical Students, Inc. </a:t>
            </a:r>
            <a:endParaRPr lang="en-US" dirty="0"/>
          </a:p>
        </p:txBody>
      </p:sp>
      <p:sp>
        <p:nvSpPr>
          <p:cNvPr id="3" name="Title 2"/>
          <p:cNvSpPr>
            <a:spLocks noGrp="1"/>
          </p:cNvSpPr>
          <p:nvPr>
            <p:ph type="title"/>
          </p:nvPr>
        </p:nvSpPr>
        <p:spPr/>
        <p:txBody>
          <a:bodyPr/>
          <a:lstStyle/>
          <a:p>
            <a:r>
              <a:rPr lang="en-US" dirty="0"/>
              <a:t>Suggested Text Books</a:t>
            </a:r>
          </a:p>
        </p:txBody>
      </p:sp>
      <p:sp>
        <p:nvSpPr>
          <p:cNvPr id="4" name="Date Placeholder 3"/>
          <p:cNvSpPr>
            <a:spLocks noGrp="1"/>
          </p:cNvSpPr>
          <p:nvPr>
            <p:ph type="dt" sz="half" idx="10"/>
          </p:nvPr>
        </p:nvSpPr>
        <p:spPr/>
        <p:txBody>
          <a:bodyPr/>
          <a:lstStyle/>
          <a:p>
            <a:fld id="{262CE0C8-7D8F-47E5-A090-B8948D337008}" type="datetime1">
              <a:rPr lang="en-US" smtClean="0"/>
              <a:t>6/15/2020</a:t>
            </a:fld>
            <a:endParaRPr lang="en-US"/>
          </a:p>
        </p:txBody>
      </p:sp>
      <p:sp>
        <p:nvSpPr>
          <p:cNvPr id="5" name="Footer Placeholder 4"/>
          <p:cNvSpPr>
            <a:spLocks noGrp="1"/>
          </p:cNvSpPr>
          <p:nvPr>
            <p:ph type="ftr" sz="quarter" idx="11"/>
          </p:nvPr>
        </p:nvSpPr>
        <p:spPr/>
        <p:txBody>
          <a:bodyPr/>
          <a:lstStyle/>
          <a:p>
            <a:r>
              <a:rPr lang="en-US"/>
              <a:t>Internal Medicine Department</a:t>
            </a:r>
          </a:p>
        </p:txBody>
      </p:sp>
      <p:sp>
        <p:nvSpPr>
          <p:cNvPr id="6" name="Slide Number Placeholder 5"/>
          <p:cNvSpPr>
            <a:spLocks noGrp="1"/>
          </p:cNvSpPr>
          <p:nvPr>
            <p:ph type="sldNum" sz="quarter" idx="12"/>
          </p:nvPr>
        </p:nvSpPr>
        <p:spPr/>
        <p:txBody>
          <a:bodyPr/>
          <a:lstStyle/>
          <a:p>
            <a:fld id="{3D0A3EC9-E8BA-4062-809F-C0D16F9877FA}" type="slidenum">
              <a:rPr lang="en-US" smtClean="0"/>
              <a:t>61</a:t>
            </a:fld>
            <a:endParaRPr lang="en-US"/>
          </a:p>
        </p:txBody>
      </p:sp>
    </p:spTree>
    <p:extLst>
      <p:ext uri="{BB962C8B-B14F-4D97-AF65-F5344CB8AC3E}">
        <p14:creationId xmlns:p14="http://schemas.microsoft.com/office/powerpoint/2010/main" val="235362560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0" y="2631162"/>
            <a:ext cx="6096000" cy="1107996"/>
          </a:xfrm>
          <a:gradFill rotWithShape="1">
            <a:gsLst>
              <a:gs pos="100000">
                <a:srgbClr val="FFFFFF"/>
              </a:gs>
              <a:gs pos="100000">
                <a:srgbClr val="00005E"/>
              </a:gs>
            </a:gsLst>
            <a:lin ang="5400000" scaled="1"/>
          </a:gradFill>
          <a:ln w="114300" cmpd="thickThin" algn="ctr">
            <a:solidFill>
              <a:srgbClr val="D4A940"/>
            </a:solidFill>
            <a:round/>
            <a:headEnd/>
            <a:tailEnd/>
          </a:ln>
          <a:effectLst/>
        </p:spPr>
        <p:txBody>
          <a:bodyPr wrap="square" anchor="ctr">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88900">
              <a:spcBef>
                <a:spcPct val="20000"/>
              </a:spcBef>
            </a:pPr>
            <a:r>
              <a:rPr lang="en-US" sz="6600" dirty="0">
                <a:ln w="0"/>
                <a:effectLst/>
                <a:latin typeface="Times New Roman" panose="02020603050405020304" pitchFamily="18" charset="0"/>
                <a:ea typeface="+mn-ea"/>
                <a:cs typeface="Times New Roman" panose="02020603050405020304" pitchFamily="18" charset="0"/>
              </a:rPr>
              <a:t>Thank You</a:t>
            </a:r>
          </a:p>
        </p:txBody>
      </p:sp>
      <p:sp>
        <p:nvSpPr>
          <p:cNvPr id="2" name="Date Placeholder 1"/>
          <p:cNvSpPr>
            <a:spLocks noGrp="1"/>
          </p:cNvSpPr>
          <p:nvPr>
            <p:ph type="dt" sz="half" idx="10"/>
          </p:nvPr>
        </p:nvSpPr>
        <p:spPr/>
        <p:txBody>
          <a:bodyPr/>
          <a:lstStyle/>
          <a:p>
            <a:fld id="{21089611-FE18-42E7-80FD-3B663714FC9D}" type="datetime1">
              <a:rPr lang="en-US" smtClean="0"/>
              <a:t>6/15/2020</a:t>
            </a:fld>
            <a:endParaRPr lang="en-US"/>
          </a:p>
        </p:txBody>
      </p:sp>
      <p:sp>
        <p:nvSpPr>
          <p:cNvPr id="4" name="Footer Placeholder 3"/>
          <p:cNvSpPr>
            <a:spLocks noGrp="1"/>
          </p:cNvSpPr>
          <p:nvPr>
            <p:ph type="ftr" sz="quarter" idx="11"/>
          </p:nvPr>
        </p:nvSpPr>
        <p:spPr/>
        <p:txBody>
          <a:bodyPr/>
          <a:lstStyle/>
          <a:p>
            <a:r>
              <a:rPr lang="en-US"/>
              <a:t>Internal Medicine Department</a:t>
            </a:r>
          </a:p>
        </p:txBody>
      </p:sp>
      <p:sp>
        <p:nvSpPr>
          <p:cNvPr id="5" name="Slide Number Placeholder 4"/>
          <p:cNvSpPr>
            <a:spLocks noGrp="1"/>
          </p:cNvSpPr>
          <p:nvPr>
            <p:ph type="sldNum" sz="quarter" idx="12"/>
          </p:nvPr>
        </p:nvSpPr>
        <p:spPr/>
        <p:txBody>
          <a:bodyPr/>
          <a:lstStyle/>
          <a:p>
            <a:fld id="{3D0A3EC9-E8BA-4062-809F-C0D16F9877FA}" type="slidenum">
              <a:rPr lang="en-US" smtClean="0"/>
              <a:t>62</a:t>
            </a:fld>
            <a:endParaRPr lang="en-US"/>
          </a:p>
        </p:txBody>
      </p:sp>
    </p:spTree>
    <p:extLst>
      <p:ext uri="{BB962C8B-B14F-4D97-AF65-F5344CB8AC3E}">
        <p14:creationId xmlns:p14="http://schemas.microsoft.com/office/powerpoint/2010/main" val="58611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What symptom is the hallmark of </a:t>
            </a:r>
            <a:r>
              <a:rPr lang="en-US" dirty="0" err="1"/>
              <a:t>gastroesophageal</a:t>
            </a:r>
            <a:r>
              <a:rPr lang="en-US" dirty="0"/>
              <a:t> reflux disease (GERD)?</a:t>
            </a:r>
          </a:p>
          <a:p>
            <a:endParaRPr lang="en-US" dirty="0"/>
          </a:p>
          <a:p>
            <a:pPr marL="514350" indent="-514350">
              <a:buFont typeface="+mj-lt"/>
              <a:buAutoNum type="alphaUcPeriod"/>
            </a:pPr>
            <a:r>
              <a:rPr lang="en-US" dirty="0"/>
              <a:t>Dysphagia</a:t>
            </a:r>
          </a:p>
          <a:p>
            <a:pPr marL="514350" indent="-514350">
              <a:buFont typeface="+mj-lt"/>
              <a:buAutoNum type="alphaUcPeriod"/>
            </a:pPr>
            <a:r>
              <a:rPr lang="en-US" dirty="0" err="1"/>
              <a:t>Epigastric</a:t>
            </a:r>
            <a:r>
              <a:rPr lang="en-US" dirty="0"/>
              <a:t> pain</a:t>
            </a:r>
          </a:p>
          <a:p>
            <a:pPr marL="514350" indent="-514350">
              <a:buFont typeface="+mj-lt"/>
              <a:buAutoNum type="alphaUcPeriod"/>
            </a:pPr>
            <a:r>
              <a:rPr lang="en-US" dirty="0">
                <a:solidFill>
                  <a:srgbClr val="FF0000"/>
                </a:solidFill>
              </a:rPr>
              <a:t>Heart burn</a:t>
            </a:r>
          </a:p>
          <a:p>
            <a:pPr marL="514350" indent="-514350">
              <a:buFont typeface="+mj-lt"/>
              <a:buAutoNum type="alphaUcPeriod"/>
            </a:pPr>
            <a:r>
              <a:rPr lang="en-US" dirty="0"/>
              <a:t>Nausea</a:t>
            </a:r>
          </a:p>
          <a:p>
            <a:pPr marL="514350" indent="-514350">
              <a:buFont typeface="+mj-lt"/>
              <a:buAutoNum type="alphaUcPeriod"/>
            </a:pPr>
            <a:r>
              <a:rPr lang="en-US" dirty="0"/>
              <a:t>Vomiting</a:t>
            </a:r>
          </a:p>
          <a:p>
            <a:pPr marL="0" indent="0">
              <a:buNone/>
            </a:pPr>
            <a:endParaRPr lang="en-US" dirty="0"/>
          </a:p>
          <a:p>
            <a:pPr marL="0" indent="0">
              <a:buNone/>
            </a:pPr>
            <a:endParaRPr lang="en-US" dirty="0"/>
          </a:p>
        </p:txBody>
      </p:sp>
      <p:sp>
        <p:nvSpPr>
          <p:cNvPr id="3" name="Title 2"/>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F3BF518A-9541-4622-AE63-45B7D501AA61}" type="datetime1">
              <a:rPr lang="en-US" smtClean="0"/>
              <a:t>6/15/2020</a:t>
            </a:fld>
            <a:endParaRPr lang="en-US"/>
          </a:p>
        </p:txBody>
      </p:sp>
      <p:sp>
        <p:nvSpPr>
          <p:cNvPr id="5" name="Footer Placeholder 4"/>
          <p:cNvSpPr>
            <a:spLocks noGrp="1"/>
          </p:cNvSpPr>
          <p:nvPr>
            <p:ph type="ftr" sz="quarter" idx="11"/>
          </p:nvPr>
        </p:nvSpPr>
        <p:spPr/>
        <p:txBody>
          <a:bodyPr/>
          <a:lstStyle/>
          <a:p>
            <a:r>
              <a:rPr lang="en-US"/>
              <a:t>Internal Medicine Department</a:t>
            </a:r>
          </a:p>
        </p:txBody>
      </p:sp>
      <p:sp>
        <p:nvSpPr>
          <p:cNvPr id="6" name="Slide Number Placeholder 5"/>
          <p:cNvSpPr>
            <a:spLocks noGrp="1"/>
          </p:cNvSpPr>
          <p:nvPr>
            <p:ph type="sldNum" sz="quarter" idx="12"/>
          </p:nvPr>
        </p:nvSpPr>
        <p:spPr/>
        <p:txBody>
          <a:bodyPr/>
          <a:lstStyle/>
          <a:p>
            <a:fld id="{3D0A3EC9-E8BA-4062-809F-C0D16F9877FA}" type="slidenum">
              <a:rPr lang="en-US" smtClean="0"/>
              <a:t>7</a:t>
            </a:fld>
            <a:endParaRPr lang="en-US"/>
          </a:p>
        </p:txBody>
      </p:sp>
    </p:spTree>
    <p:extLst>
      <p:ext uri="{BB962C8B-B14F-4D97-AF65-F5344CB8AC3E}">
        <p14:creationId xmlns:p14="http://schemas.microsoft.com/office/powerpoint/2010/main" val="3382049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GERD is entirely a symptom complex. There is no specific physical finding. Heartburn is the hallmark of the disease.</a:t>
            </a:r>
          </a:p>
          <a:p>
            <a:endParaRPr lang="en-US" dirty="0"/>
          </a:p>
          <a:p>
            <a:r>
              <a:rPr lang="en-US" dirty="0"/>
              <a:t>GERD is often misdiagnosed as: Pharyngitis, Laryngitis or Bronchitis</a:t>
            </a:r>
          </a:p>
        </p:txBody>
      </p:sp>
      <p:sp>
        <p:nvSpPr>
          <p:cNvPr id="3" name="Title 2"/>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9D72DD23-9D71-49D9-961B-BE0F5929139D}" type="datetime1">
              <a:rPr lang="en-US" smtClean="0"/>
              <a:t>6/15/2020</a:t>
            </a:fld>
            <a:endParaRPr lang="en-US"/>
          </a:p>
        </p:txBody>
      </p:sp>
      <p:sp>
        <p:nvSpPr>
          <p:cNvPr id="5" name="Footer Placeholder 4"/>
          <p:cNvSpPr>
            <a:spLocks noGrp="1"/>
          </p:cNvSpPr>
          <p:nvPr>
            <p:ph type="ftr" sz="quarter" idx="11"/>
          </p:nvPr>
        </p:nvSpPr>
        <p:spPr/>
        <p:txBody>
          <a:bodyPr/>
          <a:lstStyle/>
          <a:p>
            <a:r>
              <a:rPr lang="en-US"/>
              <a:t>Internal Medicine Department</a:t>
            </a:r>
          </a:p>
        </p:txBody>
      </p:sp>
      <p:sp>
        <p:nvSpPr>
          <p:cNvPr id="6" name="Slide Number Placeholder 5"/>
          <p:cNvSpPr>
            <a:spLocks noGrp="1"/>
          </p:cNvSpPr>
          <p:nvPr>
            <p:ph type="sldNum" sz="quarter" idx="12"/>
          </p:nvPr>
        </p:nvSpPr>
        <p:spPr/>
        <p:txBody>
          <a:bodyPr/>
          <a:lstStyle/>
          <a:p>
            <a:fld id="{3D0A3EC9-E8BA-4062-809F-C0D16F9877FA}" type="slidenum">
              <a:rPr lang="en-US" smtClean="0"/>
              <a:t>8</a:t>
            </a:fld>
            <a:endParaRPr lang="en-US"/>
          </a:p>
        </p:txBody>
      </p:sp>
    </p:spTree>
    <p:extLst>
      <p:ext uri="{BB962C8B-B14F-4D97-AF65-F5344CB8AC3E}">
        <p14:creationId xmlns:p14="http://schemas.microsoft.com/office/powerpoint/2010/main" val="2783277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You initiate PPI therapy.</a:t>
            </a:r>
          </a:p>
          <a:p>
            <a:r>
              <a:rPr lang="en-US" dirty="0"/>
              <a:t>After several more weeks of return visits, it is clear that the PPI is not completely controlling the patient’s symptoms.</a:t>
            </a:r>
            <a:endParaRPr lang="ar-EG" dirty="0"/>
          </a:p>
        </p:txBody>
      </p:sp>
      <p:sp>
        <p:nvSpPr>
          <p:cNvPr id="3" name="Title 2"/>
          <p:cNvSpPr>
            <a:spLocks noGrp="1"/>
          </p:cNvSpPr>
          <p:nvPr>
            <p:ph type="title"/>
          </p:nvPr>
        </p:nvSpPr>
        <p:spPr/>
        <p:txBody>
          <a:bodyPr/>
          <a:lstStyle/>
          <a:p>
            <a:endParaRPr lang="ar-EG"/>
          </a:p>
        </p:txBody>
      </p:sp>
      <p:sp>
        <p:nvSpPr>
          <p:cNvPr id="4" name="Date Placeholder 3"/>
          <p:cNvSpPr>
            <a:spLocks noGrp="1"/>
          </p:cNvSpPr>
          <p:nvPr>
            <p:ph type="dt" sz="half" idx="10"/>
          </p:nvPr>
        </p:nvSpPr>
        <p:spPr/>
        <p:txBody>
          <a:bodyPr/>
          <a:lstStyle/>
          <a:p>
            <a:fld id="{B6372DC4-91A9-49B6-B548-71AD576C9114}" type="datetime1">
              <a:rPr lang="en-US" smtClean="0"/>
              <a:t>6/15/2020</a:t>
            </a:fld>
            <a:endParaRPr lang="en-US"/>
          </a:p>
        </p:txBody>
      </p:sp>
      <p:sp>
        <p:nvSpPr>
          <p:cNvPr id="5" name="Footer Placeholder 4"/>
          <p:cNvSpPr>
            <a:spLocks noGrp="1"/>
          </p:cNvSpPr>
          <p:nvPr>
            <p:ph type="ftr" sz="quarter" idx="11"/>
          </p:nvPr>
        </p:nvSpPr>
        <p:spPr/>
        <p:txBody>
          <a:bodyPr/>
          <a:lstStyle/>
          <a:p>
            <a:r>
              <a:rPr lang="en-US"/>
              <a:t>Internal Medicine Department</a:t>
            </a:r>
          </a:p>
        </p:txBody>
      </p:sp>
      <p:sp>
        <p:nvSpPr>
          <p:cNvPr id="6" name="Slide Number Placeholder 5"/>
          <p:cNvSpPr>
            <a:spLocks noGrp="1"/>
          </p:cNvSpPr>
          <p:nvPr>
            <p:ph type="sldNum" sz="quarter" idx="12"/>
          </p:nvPr>
        </p:nvSpPr>
        <p:spPr/>
        <p:txBody>
          <a:bodyPr/>
          <a:lstStyle/>
          <a:p>
            <a:fld id="{3D0A3EC9-E8BA-4062-809F-C0D16F9877FA}" type="slidenum">
              <a:rPr lang="en-US" smtClean="0"/>
              <a:t>9</a:t>
            </a:fld>
            <a:endParaRPr lang="en-US"/>
          </a:p>
        </p:txBody>
      </p:sp>
    </p:spTree>
    <p:extLst>
      <p:ext uri="{BB962C8B-B14F-4D97-AF65-F5344CB8AC3E}">
        <p14:creationId xmlns:p14="http://schemas.microsoft.com/office/powerpoint/2010/main" val="31620649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184</TotalTime>
  <Words>3220</Words>
  <Application>Microsoft Office PowerPoint</Application>
  <PresentationFormat>On-screen Show (4:3)</PresentationFormat>
  <Paragraphs>573</Paragraphs>
  <Slides>62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62</vt:i4>
      </vt:variant>
    </vt:vector>
  </HeadingPairs>
  <TitlesOfParts>
    <vt:vector size="66" baseType="lpstr">
      <vt:lpstr>Arial</vt:lpstr>
      <vt:lpstr>Calibri</vt:lpstr>
      <vt:lpstr>Times New Roman</vt:lpstr>
      <vt:lpstr>Office Theme</vt:lpstr>
      <vt:lpstr>PowerPoint Presentation</vt:lpstr>
      <vt:lpstr>GIT CBL and MCQs</vt:lpstr>
      <vt:lpstr>Indented Learning Outcomes (ILOs)</vt:lpstr>
      <vt:lpstr>Indented Learning Outcomes (ILOs)</vt:lpstr>
      <vt:lpstr>CBL-1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CBL – 2 </vt:lpstr>
      <vt:lpstr>CBL - 2</vt:lpstr>
      <vt:lpstr>What is your Differential Diagnosis?</vt:lpstr>
      <vt:lpstr>What would be your initial investigations?</vt:lpstr>
      <vt:lpstr>PowerPoint Presentation</vt:lpstr>
      <vt:lpstr>How would you interpret the results?</vt:lpstr>
      <vt:lpstr>What is your impression so far?</vt:lpstr>
      <vt:lpstr>What might be the cause of liver disease?</vt:lpstr>
      <vt:lpstr>What might be the cause of liver disease?</vt:lpstr>
      <vt:lpstr>How would you investigate Ascites?</vt:lpstr>
      <vt:lpstr>PowerPoint Presentation</vt:lpstr>
      <vt:lpstr>How would you interpret the results?</vt:lpstr>
      <vt:lpstr>How would you manage accordingly?</vt:lpstr>
      <vt:lpstr>How would you follow up your patient?</vt:lpstr>
      <vt:lpstr>Quiz</vt:lpstr>
      <vt:lpstr>Quiz</vt:lpstr>
      <vt:lpstr>Quiz</vt:lpstr>
      <vt:lpstr>Quiz</vt:lpstr>
      <vt:lpstr>Quiz</vt:lpstr>
      <vt:lpstr>Quiz</vt:lpstr>
      <vt:lpstr>Quiz</vt:lpstr>
      <vt:lpstr>Quiz</vt:lpstr>
      <vt:lpstr>Quiz</vt:lpstr>
      <vt:lpstr>Quiz</vt:lpstr>
      <vt:lpstr>Quiz</vt:lpstr>
      <vt:lpstr>Quiz</vt:lpstr>
      <vt:lpstr>Quiz</vt:lpstr>
      <vt:lpstr>Quiz</vt:lpstr>
      <vt:lpstr>Quiz</vt:lpstr>
      <vt:lpstr>Quiz</vt:lpstr>
      <vt:lpstr>Quiz</vt:lpstr>
      <vt:lpstr>Quiz</vt:lpstr>
      <vt:lpstr>Quiz</vt:lpstr>
      <vt:lpstr>Quiz</vt:lpstr>
      <vt:lpstr>Quiz</vt:lpstr>
      <vt:lpstr>Quiz</vt:lpstr>
      <vt:lpstr>Quiz</vt:lpstr>
      <vt:lpstr>Quiz</vt:lpstr>
      <vt:lpstr>Quiz</vt:lpstr>
      <vt:lpstr>Quiz</vt:lpstr>
      <vt:lpstr>Suggested Text Books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dream cast</dc:creator>
  <cp:lastModifiedBy>m92425</cp:lastModifiedBy>
  <cp:revision>25</cp:revision>
  <dcterms:created xsi:type="dcterms:W3CDTF">2016-09-30T17:20:15Z</dcterms:created>
  <dcterms:modified xsi:type="dcterms:W3CDTF">2020-06-15T19:02:51Z</dcterms:modified>
</cp:coreProperties>
</file>