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8" r:id="rId2"/>
    <p:sldId id="256" r:id="rId3"/>
    <p:sldId id="267" r:id="rId4"/>
    <p:sldId id="277" r:id="rId5"/>
    <p:sldId id="326" r:id="rId6"/>
    <p:sldId id="307" r:id="rId7"/>
    <p:sldId id="304" r:id="rId8"/>
    <p:sldId id="306" r:id="rId9"/>
    <p:sldId id="305" r:id="rId10"/>
    <p:sldId id="370" r:id="rId11"/>
    <p:sldId id="371" r:id="rId12"/>
    <p:sldId id="372" r:id="rId13"/>
    <p:sldId id="386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49" r:id="rId26"/>
    <p:sldId id="283" r:id="rId27"/>
    <p:sldId id="327" r:id="rId28"/>
    <p:sldId id="290" r:id="rId29"/>
    <p:sldId id="284" r:id="rId30"/>
    <p:sldId id="365" r:id="rId31"/>
    <p:sldId id="366" r:id="rId32"/>
    <p:sldId id="367" r:id="rId33"/>
    <p:sldId id="387" r:id="rId34"/>
    <p:sldId id="291" r:id="rId35"/>
    <p:sldId id="395" r:id="rId36"/>
    <p:sldId id="314" r:id="rId37"/>
    <p:sldId id="328" r:id="rId38"/>
    <p:sldId id="394" r:id="rId39"/>
    <p:sldId id="315" r:id="rId40"/>
    <p:sldId id="316" r:id="rId41"/>
    <p:sldId id="317" r:id="rId42"/>
    <p:sldId id="280" r:id="rId43"/>
    <p:sldId id="393" r:id="rId44"/>
    <p:sldId id="384" r:id="rId45"/>
    <p:sldId id="288" r:id="rId46"/>
    <p:sldId id="282" r:id="rId47"/>
    <p:sldId id="368" r:id="rId48"/>
    <p:sldId id="388" r:id="rId49"/>
    <p:sldId id="286" r:id="rId50"/>
    <p:sldId id="389" r:id="rId51"/>
    <p:sldId id="369" r:id="rId52"/>
    <p:sldId id="289" r:id="rId53"/>
    <p:sldId id="271" r:id="rId54"/>
    <p:sldId id="362" r:id="rId55"/>
    <p:sldId id="311" r:id="rId56"/>
    <p:sldId id="332" r:id="rId57"/>
    <p:sldId id="312" r:id="rId58"/>
    <p:sldId id="390" r:id="rId59"/>
    <p:sldId id="331" r:id="rId60"/>
    <p:sldId id="275" r:id="rId61"/>
    <p:sldId id="391" r:id="rId62"/>
    <p:sldId id="330" r:id="rId63"/>
    <p:sldId id="319" r:id="rId64"/>
    <p:sldId id="392" r:id="rId65"/>
    <p:sldId id="329" r:id="rId66"/>
    <p:sldId id="396" r:id="rId67"/>
    <p:sldId id="385" r:id="rId68"/>
    <p:sldId id="263" r:id="rId69"/>
  </p:sldIdLst>
  <p:sldSz cx="9144000" cy="6858000" type="screen4x3"/>
  <p:notesSz cx="6858000" cy="9144000"/>
  <p:custDataLst>
    <p:tags r:id="rId7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>
      <p:cViewPr varScale="1">
        <p:scale>
          <a:sx n="80" d="100"/>
          <a:sy n="80" d="100"/>
        </p:scale>
        <p:origin x="9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18C4C-143C-4C62-8827-FE8624B4D588}" type="doc">
      <dgm:prSet loTypeId="urn:microsoft.com/office/officeart/2005/8/layout/h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pPr rtl="1"/>
          <a:endParaRPr lang="ar-EG"/>
        </a:p>
      </dgm:t>
    </dgm:pt>
    <dgm:pt modelId="{4EBCCD0C-F363-4680-BCF5-3AE78CDC1E17}">
      <dgm:prSet phldrT="[Text]" custT="1"/>
      <dgm:spPr/>
      <dgm:t>
        <a:bodyPr/>
        <a:lstStyle/>
        <a:p>
          <a:pPr algn="ctr" rtl="0"/>
          <a:r>
            <a:rPr lang="en-US" sz="2000" dirty="0">
              <a:latin typeface="Times New Roman" pitchFamily="18" charset="0"/>
              <a:cs typeface="Times New Roman" pitchFamily="18" charset="0"/>
            </a:rPr>
            <a:t>Diarrhea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F3304825-161C-480A-9872-6A9BB3B52A00}" type="parTrans" cxnId="{F547488A-2474-44AA-BD61-96318DF780DE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074759C4-F988-49D7-9312-E3175DB46565}" type="sibTrans" cxnId="{F547488A-2474-44AA-BD61-96318DF780DE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9934AA14-E9E8-4AE6-93CC-2C83B09EED00}">
      <dgm:prSet phldrT="[Text]" custT="1"/>
      <dgm:spPr/>
      <dgm:t>
        <a:bodyPr/>
        <a:lstStyle/>
        <a:p>
          <a:pPr algn="ctr" rtl="0"/>
          <a:r>
            <a:rPr lang="en-US" sz="2000" dirty="0">
              <a:latin typeface="Times New Roman" pitchFamily="18" charset="0"/>
              <a:cs typeface="Times New Roman" pitchFamily="18" charset="0"/>
            </a:rPr>
            <a:t>Pain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082D8E91-36EA-46E0-9457-B2E4F1285A62}" type="parTrans" cxnId="{0274B6AD-3911-470F-81BF-E82150095FAE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CA1807BC-92C9-468F-B16D-7491C1515EAC}" type="sibTrans" cxnId="{0274B6AD-3911-470F-81BF-E82150095FAE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0691E49A-8F0E-4F97-8F57-15B034D8A0A0}">
      <dgm:prSet phldrT="[Text]" custT="1"/>
      <dgm:spPr/>
      <dgm:t>
        <a:bodyPr/>
        <a:lstStyle/>
        <a:p>
          <a:pPr algn="ctr" rtl="0"/>
          <a:r>
            <a:rPr lang="en-US" sz="1800" dirty="0">
              <a:latin typeface="Times New Roman" pitchFamily="18" charset="0"/>
              <a:cs typeface="Times New Roman" pitchFamily="18" charset="0"/>
            </a:rPr>
            <a:t>Refractory IBS ± Comorbidity</a:t>
          </a:r>
          <a:endParaRPr lang="ar-EG" sz="1800" dirty="0">
            <a:latin typeface="Times New Roman" pitchFamily="18" charset="0"/>
            <a:cs typeface="Times New Roman" pitchFamily="18" charset="0"/>
          </a:endParaRPr>
        </a:p>
      </dgm:t>
    </dgm:pt>
    <dgm:pt modelId="{FC776E55-3457-4DD6-9096-E65020E8493D}" type="parTrans" cxnId="{55CD89F2-0D76-4EF9-AC38-F35D5DD7C7BB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1785E5AA-A1F5-4153-A8A2-5D8DEA34C0F8}" type="sibTrans" cxnId="{55CD89F2-0D76-4EF9-AC38-F35D5DD7C7BB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DE2596CA-61F8-4D54-A790-ABA8866A5941}">
      <dgm:prSet phldrT="[Text]" custT="1"/>
      <dgm:spPr/>
      <dgm:t>
        <a:bodyPr/>
        <a:lstStyle/>
        <a:p>
          <a:pPr algn="ctr" rtl="0"/>
          <a:r>
            <a:rPr lang="en-US" sz="2000" dirty="0">
              <a:latin typeface="Times New Roman" pitchFamily="18" charset="0"/>
              <a:cs typeface="Times New Roman" pitchFamily="18" charset="0"/>
            </a:rPr>
            <a:t>Bloating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589CE008-B891-4D27-AB34-08EA06728FB0}" type="parTrans" cxnId="{805ABD74-EB07-405E-8971-59861A2DCF71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144F294F-31EF-42FA-A75C-1BEF350FAF8B}" type="sibTrans" cxnId="{805ABD74-EB07-405E-8971-59861A2DCF71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DD03B3C6-8755-46AD-AE19-808F015AE0FE}">
      <dgm:prSet phldrT="[Text]" custT="1"/>
      <dgm:spPr/>
      <dgm:t>
        <a:bodyPr/>
        <a:lstStyle/>
        <a:p>
          <a:pPr algn="ctr" rtl="0"/>
          <a:r>
            <a:rPr lang="en-US" sz="2000" dirty="0">
              <a:latin typeface="Times New Roman" pitchFamily="18" charset="0"/>
              <a:cs typeface="Times New Roman" pitchFamily="18" charset="0"/>
            </a:rPr>
            <a:t>Constipation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FEFDB98A-F328-4018-9FE1-7AD70D50216A}" type="parTrans" cxnId="{AE1BB39F-43FA-4263-912D-F557677C8EB0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5E5E2190-55A1-4AA3-9E12-34861F9907AB}" type="sibTrans" cxnId="{AE1BB39F-43FA-4263-912D-F557677C8EB0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9B82903F-A5C0-471E-B01C-7E5162960DAE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5HT3 antagonists (</a:t>
          </a:r>
          <a:r>
            <a:rPr lang="en-US" sz="2000" dirty="0" err="1">
              <a:latin typeface="Times New Roman" pitchFamily="18" charset="0"/>
              <a:cs typeface="Times New Roman" pitchFamily="18" charset="0"/>
            </a:rPr>
            <a:t>Alosetron</a:t>
          </a:r>
          <a:r>
            <a:rPr lang="en-US" sz="2000" dirty="0">
              <a:latin typeface="Times New Roman" pitchFamily="18" charset="0"/>
              <a:cs typeface="Times New Roman" pitchFamily="18" charset="0"/>
            </a:rPr>
            <a:t>)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19017D7B-8570-47AB-B461-EB1BBE0AF25C}" type="parTrans" cxnId="{4B4B4E89-A18D-45C7-8313-3E905AE4BB78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186F7F14-97DE-4E72-A187-39D2A01EAFAC}" type="sibTrans" cxnId="{4B4B4E89-A18D-45C7-8313-3E905AE4BB78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F60CBA58-DC87-4AC3-8E7D-FA4AEC94924C}">
      <dgm:prSet custT="1"/>
      <dgm:spPr/>
      <dgm:t>
        <a:bodyPr/>
        <a:lstStyle/>
        <a:p>
          <a:pPr algn="l" rtl="0"/>
          <a:r>
            <a:rPr lang="en-US" sz="2000" dirty="0" err="1">
              <a:latin typeface="Times New Roman" pitchFamily="18" charset="0"/>
              <a:cs typeface="Times New Roman" pitchFamily="18" charset="0"/>
            </a:rPr>
            <a:t>Eluxadoline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CC9E8322-9A78-401E-B073-941E125873BE}" type="parTrans" cxnId="{3B29A4A5-F886-4D02-A73A-07B1F4C27822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A9136889-EEF7-462E-B70A-F634676E3D04}" type="sibTrans" cxnId="{3B29A4A5-F886-4D02-A73A-07B1F4C27822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8E05E86B-F83D-46B8-A343-00BB7010EF97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Bile acid binders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1A05266B-4DE2-42E0-87D1-6A81ECBA813A}" type="parTrans" cxnId="{47E77D22-1FA3-4483-A75B-4774F3729579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AFED3211-AF72-4657-B377-305D29D2BB6E}" type="sibTrans" cxnId="{47E77D22-1FA3-4483-A75B-4774F3729579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629FF4CD-F2D7-4B04-A723-F56AC175FAB0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5HT3 antagonists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7C5EE122-886F-42C3-AA13-01E6AC094EF6}" type="parTrans" cxnId="{916BB026-CD23-483D-BC90-0E75EDEC1A37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C235CEF1-8F8A-4858-A09C-0F2A0F711A42}" type="sibTrans" cxnId="{916BB026-CD23-483D-BC90-0E75EDEC1A37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A584D11B-B445-476B-AEBE-4689C8CC6992}">
      <dgm:prSet custT="1"/>
      <dgm:spPr/>
      <dgm:t>
        <a:bodyPr/>
        <a:lstStyle/>
        <a:p>
          <a:pPr algn="l" rtl="0"/>
          <a:r>
            <a:rPr lang="en-US" sz="2000" dirty="0" err="1">
              <a:latin typeface="Times New Roman" pitchFamily="18" charset="0"/>
              <a:cs typeface="Times New Roman" pitchFamily="18" charset="0"/>
            </a:rPr>
            <a:t>Rifaximin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3A1F396A-9B32-4004-8F5B-FA325861B54C}" type="parTrans" cxnId="{ECBBFC93-AF73-481A-8764-7C7B1AB9B345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A1FBBDBA-265D-465C-8172-4969C2F7A8EA}" type="sibTrans" cxnId="{ECBBFC93-AF73-481A-8764-7C7B1AB9B345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70CEF59C-53B3-4613-A1EE-51180B67792B}">
      <dgm:prSet custT="1"/>
      <dgm:spPr/>
      <dgm:t>
        <a:bodyPr/>
        <a:lstStyle/>
        <a:p>
          <a:pPr algn="l" rtl="0"/>
          <a:r>
            <a:rPr lang="en-US" sz="2000" dirty="0" err="1">
              <a:latin typeface="Times New Roman" pitchFamily="18" charset="0"/>
              <a:cs typeface="Times New Roman" pitchFamily="18" charset="0"/>
            </a:rPr>
            <a:t>Eluxadoline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C6EE735F-84D0-4D69-ACAE-2E44E84C4524}" type="parTrans" cxnId="{842E7DEF-B9DC-4183-A001-788895452383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2BE85A7E-7C21-4049-8E42-3C9634B31E48}" type="sibTrans" cxnId="{842E7DEF-B9DC-4183-A001-788895452383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FC8A5AA9-6110-4262-AE7D-4C86799E1213}">
      <dgm:prSet custT="1"/>
      <dgm:spPr/>
      <dgm:t>
        <a:bodyPr/>
        <a:lstStyle/>
        <a:p>
          <a:pPr algn="l" rtl="0"/>
          <a:r>
            <a:rPr lang="en-US" sz="2000" dirty="0" err="1">
              <a:latin typeface="Times New Roman" pitchFamily="18" charset="0"/>
              <a:cs typeface="Times New Roman" pitchFamily="18" charset="0"/>
            </a:rPr>
            <a:t>Linaclotide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944BE094-5113-4742-A977-3C13218FCB2E}" type="parTrans" cxnId="{D24998E4-60DE-4841-B573-EC097EE17AE9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10B7D58E-A41B-4CFC-91DD-1FDCC7247C02}" type="sibTrans" cxnId="{D24998E4-60DE-4841-B573-EC097EE17AE9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7F973F24-2491-45E3-B0DB-38835A037275}">
      <dgm:prSet custT="1"/>
      <dgm:spPr/>
      <dgm:t>
        <a:bodyPr/>
        <a:lstStyle/>
        <a:p>
          <a:pPr algn="l" rtl="0"/>
          <a:r>
            <a:rPr lang="en-US" sz="2000" dirty="0" err="1">
              <a:latin typeface="Times New Roman" pitchFamily="18" charset="0"/>
              <a:cs typeface="Times New Roman" pitchFamily="18" charset="0"/>
            </a:rPr>
            <a:t>Lubiprostone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279D6038-2056-4FDA-A955-2C413750B55B}" type="parTrans" cxnId="{F3DC1BB0-4ED0-4965-A3DC-39DA4C80C64F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A4EACD51-6765-4B2F-8533-B7C811D6597B}" type="sibTrans" cxnId="{F3DC1BB0-4ED0-4965-A3DC-39DA4C80C64F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EA8A2838-BEAE-4D07-8754-88918FBE93AF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5HT4 agonist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5C0BEBA7-3269-477C-91D2-42D2AB1318F3}" type="parTrans" cxnId="{363AC7ED-9605-4499-AD6C-EEBC351FB9FC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EBB2313E-FA74-4960-9EE0-7AAA25C3D222}" type="sibTrans" cxnId="{363AC7ED-9605-4499-AD6C-EEBC351FB9FC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4ED93AC3-3D8A-417B-8EAB-87F259EF6170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Anti-</a:t>
          </a:r>
          <a:br>
            <a:rPr lang="en-US" sz="2000" dirty="0">
              <a:latin typeface="Times New Roman" pitchFamily="18" charset="0"/>
              <a:cs typeface="Times New Roman" pitchFamily="18" charset="0"/>
            </a:rPr>
          </a:br>
          <a:r>
            <a:rPr lang="en-US" sz="2000" dirty="0">
              <a:latin typeface="Times New Roman" pitchFamily="18" charset="0"/>
              <a:cs typeface="Times New Roman" pitchFamily="18" charset="0"/>
            </a:rPr>
            <a:t> spasmodic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625EC17F-8475-4DE9-9715-48079266F815}" type="parTrans" cxnId="{915D54B1-D6BE-4F9D-8A52-A30D4F1E0097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D5ADB4D1-6F2E-4952-B2A6-3D482776D80F}" type="sibTrans" cxnId="{915D54B1-D6BE-4F9D-8A52-A30D4F1E0097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7D2DBE1A-7260-4BA0-A26E-BCB2EAFE36A0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Anti- depressants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946ED80C-56C2-4553-A864-2CF03307AC22}" type="parTrans" cxnId="{7ABA0241-1B22-4A87-B99B-3192CDF05E03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FCEEBEB6-B6BB-483F-8084-8E87EAD2DB1B}" type="sibTrans" cxnId="{7ABA0241-1B22-4A87-B99B-3192CDF05E03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0E7D96CA-F8DC-411B-A21C-3FE40424A92D}">
      <dgm:prSet custT="1"/>
      <dgm:spPr/>
      <dgm:t>
        <a:bodyPr/>
        <a:lstStyle/>
        <a:p>
          <a:pPr algn="ctr" rtl="0"/>
          <a:r>
            <a:rPr lang="en-US" sz="2000" dirty="0">
              <a:latin typeface="Times New Roman" pitchFamily="18" charset="0"/>
              <a:cs typeface="Times New Roman" pitchFamily="18" charset="0"/>
            </a:rPr>
            <a:t>Rifaximin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5A8C2FE2-2E94-4957-9D9C-1522E8870289}" type="parTrans" cxnId="{0C206E4A-6F1E-4703-A754-FCEDDC80303C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A57B8047-C439-490C-A811-3E2860513D47}" type="sibTrans" cxnId="{0C206E4A-6F1E-4703-A754-FCEDDC80303C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7AEBAE6A-D73F-4E64-891B-52086FC16FCA}">
      <dgm:prSet custT="1"/>
      <dgm:spPr/>
      <dgm:t>
        <a:bodyPr/>
        <a:lstStyle/>
        <a:p>
          <a:pPr algn="ctr" rtl="0"/>
          <a:r>
            <a:rPr lang="en-US" sz="2000">
              <a:latin typeface="Times New Roman" pitchFamily="18" charset="0"/>
              <a:cs typeface="Times New Roman" pitchFamily="18" charset="0"/>
            </a:rPr>
            <a:t>Eluxadoline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0780F4E4-980C-467A-B52F-B3362FAAB9C3}" type="parTrans" cxnId="{8DDE82C2-82BE-40DE-A787-63EB1DA221D3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8DD32744-4E24-4672-B47A-5451AF9C1749}" type="sibTrans" cxnId="{8DDE82C2-82BE-40DE-A787-63EB1DA221D3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0B76CEAF-2E61-4F10-8016-18AF3F3D06E5}">
      <dgm:prSet custT="1"/>
      <dgm:spPr/>
      <dgm:t>
        <a:bodyPr/>
        <a:lstStyle/>
        <a:p>
          <a:pPr algn="ctr" rtl="0"/>
          <a:r>
            <a:rPr lang="en-US" sz="2000" dirty="0">
              <a:latin typeface="Times New Roman" pitchFamily="18" charset="0"/>
              <a:cs typeface="Times New Roman" pitchFamily="18" charset="0"/>
            </a:rPr>
            <a:t>Linaclotide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66B0287F-A38A-4884-9AF1-5404FD944707}" type="parTrans" cxnId="{50B72443-7E5D-4B6A-82CF-92BB33E97BD4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3FAEEEC0-D3D0-4E2D-A41F-9CF988ED6642}" type="sibTrans" cxnId="{50B72443-7E5D-4B6A-82CF-92BB33E97BD4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2EC0EF3D-F1FC-4244-95A1-580F0D7CB2C7}">
      <dgm:prSet custT="1"/>
      <dgm:spPr/>
      <dgm:t>
        <a:bodyPr/>
        <a:lstStyle/>
        <a:p>
          <a:pPr algn="ctr" rtl="0"/>
          <a:r>
            <a:rPr lang="en-US" sz="2000" dirty="0" err="1">
              <a:latin typeface="Times New Roman" pitchFamily="18" charset="0"/>
              <a:cs typeface="Times New Roman" pitchFamily="18" charset="0"/>
            </a:rPr>
            <a:t>Lubiprostone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3569A4BE-6D59-4C31-B326-CBB5881AC118}" type="parTrans" cxnId="{59387DB4-D721-40A6-A18A-425DC9CFEFB7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403B5E42-C8FF-45BC-8E00-48C78ECA7209}" type="sibTrans" cxnId="{59387DB4-D721-40A6-A18A-425DC9CFEFB7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C883B913-AAE0-47FE-B846-A3271D825C85}">
      <dgm:prSet custT="1"/>
      <dgm:spPr/>
      <dgm:t>
        <a:bodyPr/>
        <a:lstStyle/>
        <a:p>
          <a:pPr algn="ctr" rtl="0"/>
          <a:r>
            <a:rPr lang="en-US" sz="2000" dirty="0">
              <a:latin typeface="Times New Roman" pitchFamily="18" charset="0"/>
              <a:cs typeface="Times New Roman" pitchFamily="18" charset="0"/>
            </a:rPr>
            <a:t>5HT4 agonist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13711B5F-AC3A-4D73-8ACA-8036E32CFACB}" type="parTrans" cxnId="{165EC6B7-FC64-4F8D-AC76-98273DDDE9F6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A739A144-5037-4BE8-B1F2-EC5E5292B7A6}" type="sibTrans" cxnId="{165EC6B7-FC64-4F8D-AC76-98273DDDE9F6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31CFE715-3BCB-4D75-A8C7-066C88B163DA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Fiber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3D7434E1-361C-47CD-A729-46CFD0F43AD6}" type="parTrans" cxnId="{AC08935A-BA2F-4552-9B03-2A0103DC4DED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57992F64-8A48-448D-801C-8AAF97420EDE}" type="sibTrans" cxnId="{AC08935A-BA2F-4552-9B03-2A0103DC4DED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C6D0852A-2496-40D9-9DB7-296E9A46DFDA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Osmotic Laxatives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C14F0846-5977-4C32-8F8B-2F13C945EEE7}" type="parTrans" cxnId="{1FC6F70E-F858-452D-96C8-663F9278F81C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8DAA9513-96C7-4FEB-8C72-B5004FA202C3}" type="sibTrans" cxnId="{1FC6F70E-F858-452D-96C8-663F9278F81C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10713146-5C4F-411D-9949-A547D925C5A4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Linaclotide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EE722F46-4FB3-4FFE-9F58-80B8A68C2081}" type="parTrans" cxnId="{FD2B56C5-BD48-4525-83D3-83D8C0FB9962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08160C05-31DA-4DCF-8F38-2613BA37DEC7}" type="sibTrans" cxnId="{FD2B56C5-BD48-4525-83D3-83D8C0FB9962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D8DCF2DE-0B3B-4B53-9D9B-FAF14CC21DC3}">
      <dgm:prSet custT="1"/>
      <dgm:spPr/>
      <dgm:t>
        <a:bodyPr/>
        <a:lstStyle/>
        <a:p>
          <a:pPr algn="l" rtl="0"/>
          <a:r>
            <a:rPr lang="en-US" sz="2000" dirty="0" err="1">
              <a:latin typeface="Times New Roman" pitchFamily="18" charset="0"/>
              <a:cs typeface="Times New Roman" pitchFamily="18" charset="0"/>
            </a:rPr>
            <a:t>Lubiprostone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D7CB1006-C881-4B01-9C08-A5A396DFA823}" type="parTrans" cxnId="{E224B46B-3F6F-4462-A172-9E640897B33C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86BCE6D4-311A-48D6-8E37-595AA33259D9}" type="sibTrans" cxnId="{E224B46B-3F6F-4462-A172-9E640897B33C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D542A720-94CD-4CCA-9794-AC2296742001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5HT4 agonist (</a:t>
          </a:r>
          <a:r>
            <a:rPr lang="en-US" sz="2000" dirty="0" err="1">
              <a:latin typeface="Times New Roman" pitchFamily="18" charset="0"/>
              <a:cs typeface="Times New Roman" pitchFamily="18" charset="0"/>
            </a:rPr>
            <a:t>Tegaserod</a:t>
          </a:r>
          <a:r>
            <a:rPr lang="en-US" sz="2000" dirty="0">
              <a:latin typeface="Times New Roman" pitchFamily="18" charset="0"/>
              <a:cs typeface="Times New Roman" pitchFamily="18" charset="0"/>
            </a:rPr>
            <a:t>)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8052DE8F-AFED-4524-B1BA-4146CA15E383}" type="parTrans" cxnId="{2B6EDB39-E28B-4C41-BC3A-E9C6485983E8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6802AA0F-5A6E-4A66-AEA9-A0F282D01B92}" type="sibTrans" cxnId="{2B6EDB39-E28B-4C41-BC3A-E9C6485983E8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F3D882A3-705A-4DE5-9DDB-D81280EAD6E3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SSRI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FB4FFBDD-1FEC-43D8-939F-62DAB960EB01}" type="parTrans" cxnId="{20E084F4-25B9-4221-9D22-59CE81729614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E5D295B9-12E1-4CA1-8EC4-9623DAC40E05}" type="sibTrans" cxnId="{20E084F4-25B9-4221-9D22-59CE81729614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646172E0-FE3C-465A-A544-91E105379B05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SNERI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474D6E01-4C47-413A-9080-C98D460DC49A}" type="parTrans" cxnId="{BFA68F9E-898C-4036-BD44-3855815975D1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3A060D51-6020-42E8-8D1D-C89FEF3195E1}" type="sibTrans" cxnId="{BFA68F9E-898C-4036-BD44-3855815975D1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3927058F-34EB-4C12-967B-8E3C800F5339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TCAs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BF1B6B1D-0B69-4D82-B72A-697EFD073AEB}" type="parTrans" cxnId="{93D2E65C-5BB2-4619-B8CA-0C2276BD6BD3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D09A8420-499B-43B5-8FE0-A858753EE57E}" type="sibTrans" cxnId="{93D2E65C-5BB2-4619-B8CA-0C2276BD6BD3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CE4404EB-4E45-4ADB-9C36-F44536524382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Anti- psychotic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F1B87CF9-9ECA-4B38-94FC-ACDB1E523236}" type="parTrans" cxnId="{C92E7AE0-1247-46FA-A39C-A3644F6A4215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8E036664-93CA-4B45-9174-57C4101E3A59}" type="sibTrans" cxnId="{C92E7AE0-1247-46FA-A39C-A3644F6A4215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7355C9C6-0639-4AB2-9A0E-E97A9AE9ABA3}">
      <dgm:prSet custT="1"/>
      <dgm:spPr/>
      <dgm:t>
        <a:bodyPr/>
        <a:lstStyle/>
        <a:p>
          <a:pPr algn="l" rtl="0"/>
          <a:r>
            <a:rPr lang="en-US" sz="2000" dirty="0">
              <a:latin typeface="Times New Roman" pitchFamily="18" charset="0"/>
              <a:cs typeface="Times New Roman" pitchFamily="18" charset="0"/>
            </a:rPr>
            <a:t>CBT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49358D31-713A-4428-BFD8-43FB0004A9CE}" type="parTrans" cxnId="{9EC53BB6-47F7-4E06-A7A5-776E89521558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E3578A5F-151A-4380-B38A-79D185EB63BA}" type="sibTrans" cxnId="{9EC53BB6-47F7-4E06-A7A5-776E89521558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43CAABE2-1514-4609-B00C-BA2C52DEAEBF}">
      <dgm:prSet custT="1"/>
      <dgm:spPr/>
      <dgm:t>
        <a:bodyPr/>
        <a:lstStyle/>
        <a:p>
          <a:pPr algn="l" rtl="0"/>
          <a:r>
            <a:rPr lang="en-US" sz="2000" dirty="0" err="1">
              <a:latin typeface="Times New Roman" pitchFamily="18" charset="0"/>
              <a:cs typeface="Times New Roman" pitchFamily="18" charset="0"/>
            </a:rPr>
            <a:t>Hypno</a:t>
          </a:r>
          <a:r>
            <a:rPr lang="en-US" sz="2000" dirty="0">
              <a:latin typeface="Times New Roman" pitchFamily="18" charset="0"/>
              <a:cs typeface="Times New Roman" pitchFamily="18" charset="0"/>
            </a:rPr>
            <a:t>-therapy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9248BBB2-BC89-4D6B-BA34-366F5046F7F8}" type="parTrans" cxnId="{ED31D0D3-AF7D-45D7-B538-A45FE3579BAC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89CE5CBA-C878-454F-BF3E-721FAF8EF1BF}" type="sibTrans" cxnId="{ED31D0D3-AF7D-45D7-B538-A45FE3579BAC}">
      <dgm:prSet/>
      <dgm:spPr/>
      <dgm:t>
        <a:bodyPr/>
        <a:lstStyle/>
        <a:p>
          <a:pPr algn="ctr" rtl="0"/>
          <a:endParaRPr lang="ar-EG" sz="1600">
            <a:latin typeface="Times New Roman" pitchFamily="18" charset="0"/>
            <a:cs typeface="Times New Roman" pitchFamily="18" charset="0"/>
          </a:endParaRPr>
        </a:p>
      </dgm:t>
    </dgm:pt>
    <dgm:pt modelId="{685F6DD3-02EE-4187-8969-4C197A7E23DF}">
      <dgm:prSet custT="1"/>
      <dgm:spPr/>
      <dgm:t>
        <a:bodyPr/>
        <a:lstStyle/>
        <a:p>
          <a:pPr algn="l" rtl="0"/>
          <a:r>
            <a:rPr lang="en-US" sz="2000" dirty="0" err="1">
              <a:latin typeface="Times New Roman" pitchFamily="18" charset="0"/>
              <a:cs typeface="Times New Roman" pitchFamily="18" charset="0"/>
            </a:rPr>
            <a:t>Rifaximin</a:t>
          </a:r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5C9EBEFF-171C-4821-9670-71A0BBDB820F}" type="parTrans" cxnId="{CC4CB483-B49F-41F2-AC3B-96F7B9B265A8}">
      <dgm:prSet/>
      <dgm:spPr/>
      <dgm:t>
        <a:bodyPr/>
        <a:lstStyle/>
        <a:p>
          <a:pPr rtl="1"/>
          <a:endParaRPr lang="ar-EG"/>
        </a:p>
      </dgm:t>
    </dgm:pt>
    <dgm:pt modelId="{59AF5FF4-9E12-4D5B-ABBC-3DE8CD823797}" type="sibTrans" cxnId="{CC4CB483-B49F-41F2-AC3B-96F7B9B265A8}">
      <dgm:prSet/>
      <dgm:spPr/>
      <dgm:t>
        <a:bodyPr/>
        <a:lstStyle/>
        <a:p>
          <a:pPr rtl="1"/>
          <a:endParaRPr lang="ar-EG"/>
        </a:p>
      </dgm:t>
    </dgm:pt>
    <dgm:pt modelId="{45FABB9D-A198-4347-AD44-6D217A77B12C}">
      <dgm:prSet custT="1"/>
      <dgm:spPr/>
      <dgm:t>
        <a:bodyPr/>
        <a:lstStyle/>
        <a:p>
          <a:pPr algn="l" rtl="0"/>
          <a:endParaRPr lang="ar-EG" sz="2000" dirty="0">
            <a:latin typeface="Times New Roman" pitchFamily="18" charset="0"/>
            <a:cs typeface="Times New Roman" pitchFamily="18" charset="0"/>
          </a:endParaRPr>
        </a:p>
      </dgm:t>
    </dgm:pt>
    <dgm:pt modelId="{B808CA52-8F95-40A6-9611-6FC5D5E8A76A}" type="parTrans" cxnId="{83E96621-13FB-484C-92EE-C75C94B66229}">
      <dgm:prSet/>
      <dgm:spPr/>
      <dgm:t>
        <a:bodyPr/>
        <a:lstStyle/>
        <a:p>
          <a:endParaRPr lang="en-US"/>
        </a:p>
      </dgm:t>
    </dgm:pt>
    <dgm:pt modelId="{C07C54FA-71A3-4D6C-BBA2-07F4CF693330}" type="sibTrans" cxnId="{83E96621-13FB-484C-92EE-C75C94B66229}">
      <dgm:prSet/>
      <dgm:spPr/>
      <dgm:t>
        <a:bodyPr/>
        <a:lstStyle/>
        <a:p>
          <a:endParaRPr lang="en-US"/>
        </a:p>
      </dgm:t>
    </dgm:pt>
    <dgm:pt modelId="{C8D5D9F0-27AD-4E9B-B9A9-DD5F326A2C3C}" type="pres">
      <dgm:prSet presAssocID="{BE218C4C-143C-4C62-8827-FE8624B4D5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CAF759-CF90-478F-95B5-AB7D919C8AF9}" type="pres">
      <dgm:prSet presAssocID="{4EBCCD0C-F363-4680-BCF5-3AE78CDC1E17}" presName="composite" presStyleCnt="0"/>
      <dgm:spPr/>
    </dgm:pt>
    <dgm:pt modelId="{0A50F15F-3DFF-4242-9BAE-B8A11BFF3D2F}" type="pres">
      <dgm:prSet presAssocID="{4EBCCD0C-F363-4680-BCF5-3AE78CDC1E1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A71ED3-4E0F-4823-9C12-E34E20F9A3FD}" type="pres">
      <dgm:prSet presAssocID="{4EBCCD0C-F363-4680-BCF5-3AE78CDC1E17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52769-7D1A-4525-B8A0-5C2D8B400156}" type="pres">
      <dgm:prSet presAssocID="{074759C4-F988-49D7-9312-E3175DB46565}" presName="space" presStyleCnt="0"/>
      <dgm:spPr/>
    </dgm:pt>
    <dgm:pt modelId="{B8510546-3EE7-411B-AE0B-F9B84D11FF8C}" type="pres">
      <dgm:prSet presAssocID="{9934AA14-E9E8-4AE6-93CC-2C83B09EED00}" presName="composite" presStyleCnt="0"/>
      <dgm:spPr/>
    </dgm:pt>
    <dgm:pt modelId="{BE81A83B-76ED-4B4C-99E2-81CF1AC7EB45}" type="pres">
      <dgm:prSet presAssocID="{9934AA14-E9E8-4AE6-93CC-2C83B09EED00}" presName="parTx" presStyleLbl="alignNode1" presStyleIdx="1" presStyleCnt="5" custLinFactNeighborX="1619" custLinFactNeighborY="21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9B325-F87A-481D-A8F0-EA4DA889D9DF}" type="pres">
      <dgm:prSet presAssocID="{9934AA14-E9E8-4AE6-93CC-2C83B09EED00}" presName="desTx" presStyleLbl="alignAccFollowNode1" presStyleIdx="1" presStyleCnt="5" custScaleX="122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1E02D9-DC80-44F2-86BC-A83B5CAAB1D2}" type="pres">
      <dgm:prSet presAssocID="{CA1807BC-92C9-468F-B16D-7491C1515EAC}" presName="space" presStyleCnt="0"/>
      <dgm:spPr/>
    </dgm:pt>
    <dgm:pt modelId="{E75093BA-AB18-4037-91E6-31B2233918CF}" type="pres">
      <dgm:prSet presAssocID="{DE2596CA-61F8-4D54-A790-ABA8866A5941}" presName="composite" presStyleCnt="0"/>
      <dgm:spPr/>
    </dgm:pt>
    <dgm:pt modelId="{87CA255A-CA69-4336-9B28-69F636B8C8A5}" type="pres">
      <dgm:prSet presAssocID="{DE2596CA-61F8-4D54-A790-ABA8866A594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DCE33-DC6F-4774-A06F-0037D6A592AB}" type="pres">
      <dgm:prSet presAssocID="{DE2596CA-61F8-4D54-A790-ABA8866A5941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BBF02-1C42-4020-9594-C3EE2FC5BE6C}" type="pres">
      <dgm:prSet presAssocID="{144F294F-31EF-42FA-A75C-1BEF350FAF8B}" presName="space" presStyleCnt="0"/>
      <dgm:spPr/>
    </dgm:pt>
    <dgm:pt modelId="{08AB09A3-0D09-42DB-9C40-BC8AD6314552}" type="pres">
      <dgm:prSet presAssocID="{DD03B3C6-8755-46AD-AE19-808F015AE0FE}" presName="composite" presStyleCnt="0"/>
      <dgm:spPr/>
    </dgm:pt>
    <dgm:pt modelId="{2C0EA31E-B43D-41DB-A8CC-9A09B08FFB0C}" type="pres">
      <dgm:prSet presAssocID="{DD03B3C6-8755-46AD-AE19-808F015AE0F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B05D2-24CA-448A-92B4-D870A6A88BEC}" type="pres">
      <dgm:prSet presAssocID="{DD03B3C6-8755-46AD-AE19-808F015AE0FE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5B2E0-A4A5-4779-9EAA-0487A6DC2E21}" type="pres">
      <dgm:prSet presAssocID="{5E5E2190-55A1-4AA3-9E12-34861F9907AB}" presName="space" presStyleCnt="0"/>
      <dgm:spPr/>
    </dgm:pt>
    <dgm:pt modelId="{1E8E2876-62D3-4A76-A99B-177B4B692E0A}" type="pres">
      <dgm:prSet presAssocID="{0691E49A-8F0E-4F97-8F57-15B034D8A0A0}" presName="composite" presStyleCnt="0"/>
      <dgm:spPr/>
    </dgm:pt>
    <dgm:pt modelId="{C915C300-40C3-4B67-8557-FCECC0D3A860}" type="pres">
      <dgm:prSet presAssocID="{0691E49A-8F0E-4F97-8F57-15B034D8A0A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F698F-7877-42A8-B63D-D9CFA2A6326F}" type="pres">
      <dgm:prSet presAssocID="{0691E49A-8F0E-4F97-8F57-15B034D8A0A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04F7AC-D275-4859-992B-CF7956CD0BBB}" type="presOf" srcId="{9B82903F-A5C0-471E-B01C-7E5162960DAE}" destId="{E5A71ED3-4E0F-4823-9C12-E34E20F9A3FD}" srcOrd="0" destOrd="1" presId="urn:microsoft.com/office/officeart/2005/8/layout/hList1"/>
    <dgm:cxn modelId="{CD63E5B6-1D5B-4E99-8FFE-E859D7F28861}" type="presOf" srcId="{C883B913-AAE0-47FE-B846-A3271D825C85}" destId="{DABDCE33-DC6F-4774-A06F-0037D6A592AB}" srcOrd="0" destOrd="4" presId="urn:microsoft.com/office/officeart/2005/8/layout/hList1"/>
    <dgm:cxn modelId="{3BDA0BA0-7A6E-494F-A6D9-7D813B092625}" type="presOf" srcId="{4ED93AC3-3D8A-417B-8EAB-87F259EF6170}" destId="{C6D9B325-F87A-481D-A8F0-EA4DA889D9DF}" srcOrd="0" destOrd="7" presId="urn:microsoft.com/office/officeart/2005/8/layout/hList1"/>
    <dgm:cxn modelId="{4D94E893-7E1E-40ED-AA72-45398F42D5F3}" type="presOf" srcId="{646172E0-FE3C-465A-A544-91E105379B05}" destId="{93AF698F-7877-42A8-B63D-D9CFA2A6326F}" srcOrd="0" destOrd="1" presId="urn:microsoft.com/office/officeart/2005/8/layout/hList1"/>
    <dgm:cxn modelId="{6FE43193-2C54-4AA7-8739-49141CF93306}" type="presOf" srcId="{7355C9C6-0639-4AB2-9A0E-E97A9AE9ABA3}" destId="{93AF698F-7877-42A8-B63D-D9CFA2A6326F}" srcOrd="0" destOrd="4" presId="urn:microsoft.com/office/officeart/2005/8/layout/hList1"/>
    <dgm:cxn modelId="{1FC6F70E-F858-452D-96C8-663F9278F81C}" srcId="{DD03B3C6-8755-46AD-AE19-808F015AE0FE}" destId="{C6D0852A-2496-40D9-9DB7-296E9A46DFDA}" srcOrd="1" destOrd="0" parTransId="{C14F0846-5977-4C32-8F8B-2F13C945EEE7}" sibTransId="{8DAA9513-96C7-4FEB-8C72-B5004FA202C3}"/>
    <dgm:cxn modelId="{916BB026-CD23-483D-BC90-0E75EDEC1A37}" srcId="{9934AA14-E9E8-4AE6-93CC-2C83B09EED00}" destId="{629FF4CD-F2D7-4B04-A723-F56AC175FAB0}" srcOrd="1" destOrd="0" parTransId="{7C5EE122-886F-42C3-AA13-01E6AC094EF6}" sibTransId="{C235CEF1-8F8A-4858-A09C-0F2A0F711A42}"/>
    <dgm:cxn modelId="{A1174395-C34D-425E-A83C-C7D00B322B43}" type="presOf" srcId="{70CEF59C-53B3-4613-A1EE-51180B67792B}" destId="{C6D9B325-F87A-481D-A8F0-EA4DA889D9DF}" srcOrd="0" destOrd="3" presId="urn:microsoft.com/office/officeart/2005/8/layout/hList1"/>
    <dgm:cxn modelId="{F3DC1BB0-4ED0-4965-A3DC-39DA4C80C64F}" srcId="{9934AA14-E9E8-4AE6-93CC-2C83B09EED00}" destId="{7F973F24-2491-45E3-B0DB-38835A037275}" srcOrd="5" destOrd="0" parTransId="{279D6038-2056-4FDA-A955-2C413750B55B}" sibTransId="{A4EACD51-6765-4B2F-8533-B7C811D6597B}"/>
    <dgm:cxn modelId="{E224B46B-3F6F-4462-A172-9E640897B33C}" srcId="{DD03B3C6-8755-46AD-AE19-808F015AE0FE}" destId="{D8DCF2DE-0B3B-4B53-9D9B-FAF14CC21DC3}" srcOrd="3" destOrd="0" parTransId="{D7CB1006-C881-4B01-9C08-A5A396DFA823}" sibTransId="{86BCE6D4-311A-48D6-8E37-595AA33259D9}"/>
    <dgm:cxn modelId="{7AD7C78F-9D63-4B8E-8A80-4C9325EF412F}" type="presOf" srcId="{8E05E86B-F83D-46B8-A343-00BB7010EF97}" destId="{E5A71ED3-4E0F-4823-9C12-E34E20F9A3FD}" srcOrd="0" destOrd="3" presId="urn:microsoft.com/office/officeart/2005/8/layout/hList1"/>
    <dgm:cxn modelId="{3B29A4A5-F886-4D02-A73A-07B1F4C27822}" srcId="{4EBCCD0C-F363-4680-BCF5-3AE78CDC1E17}" destId="{F60CBA58-DC87-4AC3-8E7D-FA4AEC94924C}" srcOrd="2" destOrd="0" parTransId="{CC9E8322-9A78-401E-B073-941E125873BE}" sibTransId="{A9136889-EEF7-462E-B70A-F634676E3D04}"/>
    <dgm:cxn modelId="{20E084F4-25B9-4221-9D22-59CE81729614}" srcId="{0691E49A-8F0E-4F97-8F57-15B034D8A0A0}" destId="{F3D882A3-705A-4DE5-9DDB-D81280EAD6E3}" srcOrd="0" destOrd="0" parTransId="{FB4FFBDD-1FEC-43D8-939F-62DAB960EB01}" sibTransId="{E5D295B9-12E1-4CA1-8EC4-9623DAC40E05}"/>
    <dgm:cxn modelId="{74A7D4DD-C9B9-4F1A-B8C8-CB4F159CEA35}" type="presOf" srcId="{31CFE715-3BCB-4D75-A8C7-066C88B163DA}" destId="{F0FB05D2-24CA-448A-92B4-D870A6A88BEC}" srcOrd="0" destOrd="0" presId="urn:microsoft.com/office/officeart/2005/8/layout/hList1"/>
    <dgm:cxn modelId="{AC08935A-BA2F-4552-9B03-2A0103DC4DED}" srcId="{DD03B3C6-8755-46AD-AE19-808F015AE0FE}" destId="{31CFE715-3BCB-4D75-A8C7-066C88B163DA}" srcOrd="0" destOrd="0" parTransId="{3D7434E1-361C-47CD-A729-46CFD0F43AD6}" sibTransId="{57992F64-8A48-448D-801C-8AAF97420EDE}"/>
    <dgm:cxn modelId="{165EC6B7-FC64-4F8D-AC76-98273DDDE9F6}" srcId="{DE2596CA-61F8-4D54-A790-ABA8866A5941}" destId="{C883B913-AAE0-47FE-B846-A3271D825C85}" srcOrd="4" destOrd="0" parTransId="{13711B5F-AC3A-4D73-8ACA-8036E32CFACB}" sibTransId="{A739A144-5037-4BE8-B1F2-EC5E5292B7A6}"/>
    <dgm:cxn modelId="{38585067-AF05-459A-BB96-A42957ACE9DF}" type="presOf" srcId="{CE4404EB-4E45-4ADB-9C36-F44536524382}" destId="{93AF698F-7877-42A8-B63D-D9CFA2A6326F}" srcOrd="0" destOrd="3" presId="urn:microsoft.com/office/officeart/2005/8/layout/hList1"/>
    <dgm:cxn modelId="{DA896878-E3F4-40C8-A230-1B4E16AAB8B0}" type="presOf" srcId="{BE218C4C-143C-4C62-8827-FE8624B4D588}" destId="{C8D5D9F0-27AD-4E9B-B9A9-DD5F326A2C3C}" srcOrd="0" destOrd="0" presId="urn:microsoft.com/office/officeart/2005/8/layout/hList1"/>
    <dgm:cxn modelId="{3D96C058-DDBD-4610-9740-1BEAEE8A91A3}" type="presOf" srcId="{7F973F24-2491-45E3-B0DB-38835A037275}" destId="{C6D9B325-F87A-481D-A8F0-EA4DA889D9DF}" srcOrd="0" destOrd="5" presId="urn:microsoft.com/office/officeart/2005/8/layout/hList1"/>
    <dgm:cxn modelId="{4B4B4E89-A18D-45C7-8313-3E905AE4BB78}" srcId="{4EBCCD0C-F363-4680-BCF5-3AE78CDC1E17}" destId="{9B82903F-A5C0-471E-B01C-7E5162960DAE}" srcOrd="1" destOrd="0" parTransId="{19017D7B-8570-47AB-B461-EB1BBE0AF25C}" sibTransId="{186F7F14-97DE-4E72-A187-39D2A01EAFAC}"/>
    <dgm:cxn modelId="{85FA133B-FA5B-41D0-984A-D02DB7249D49}" type="presOf" srcId="{F60CBA58-DC87-4AC3-8E7D-FA4AEC94924C}" destId="{E5A71ED3-4E0F-4823-9C12-E34E20F9A3FD}" srcOrd="0" destOrd="2" presId="urn:microsoft.com/office/officeart/2005/8/layout/hList1"/>
    <dgm:cxn modelId="{ECBBFC93-AF73-481A-8764-7C7B1AB9B345}" srcId="{9934AA14-E9E8-4AE6-93CC-2C83B09EED00}" destId="{A584D11B-B445-476B-AEBE-4689C8CC6992}" srcOrd="2" destOrd="0" parTransId="{3A1F396A-9B32-4004-8F5B-FA325861B54C}" sibTransId="{A1FBBDBA-265D-465C-8172-4969C2F7A8EA}"/>
    <dgm:cxn modelId="{0274B6AD-3911-470F-81BF-E82150095FAE}" srcId="{BE218C4C-143C-4C62-8827-FE8624B4D588}" destId="{9934AA14-E9E8-4AE6-93CC-2C83B09EED00}" srcOrd="1" destOrd="0" parTransId="{082D8E91-36EA-46E0-9457-B2E4F1285A62}" sibTransId="{CA1807BC-92C9-468F-B16D-7491C1515EAC}"/>
    <dgm:cxn modelId="{D803A1BE-F526-45AA-A0B9-4D6954FA1FA2}" type="presOf" srcId="{FC8A5AA9-6110-4262-AE7D-4C86799E1213}" destId="{C6D9B325-F87A-481D-A8F0-EA4DA889D9DF}" srcOrd="0" destOrd="4" presId="urn:microsoft.com/office/officeart/2005/8/layout/hList1"/>
    <dgm:cxn modelId="{AA529A75-7F5D-4C27-851A-8EF46400CB30}" type="presOf" srcId="{EA8A2838-BEAE-4D07-8754-88918FBE93AF}" destId="{C6D9B325-F87A-481D-A8F0-EA4DA889D9DF}" srcOrd="0" destOrd="6" presId="urn:microsoft.com/office/officeart/2005/8/layout/hList1"/>
    <dgm:cxn modelId="{BF091223-5443-4CBB-8546-78E59862787F}" type="presOf" srcId="{685F6DD3-02EE-4187-8969-4C197A7E23DF}" destId="{E5A71ED3-4E0F-4823-9C12-E34E20F9A3FD}" srcOrd="0" destOrd="0" presId="urn:microsoft.com/office/officeart/2005/8/layout/hList1"/>
    <dgm:cxn modelId="{84E96F85-16BE-4C7E-8BBD-2C46E2697963}" type="presOf" srcId="{DD03B3C6-8755-46AD-AE19-808F015AE0FE}" destId="{2C0EA31E-B43D-41DB-A8CC-9A09B08FFB0C}" srcOrd="0" destOrd="0" presId="urn:microsoft.com/office/officeart/2005/8/layout/hList1"/>
    <dgm:cxn modelId="{0C206E4A-6F1E-4703-A754-FCEDDC80303C}" srcId="{DE2596CA-61F8-4D54-A790-ABA8866A5941}" destId="{0E7D96CA-F8DC-411B-A21C-3FE40424A92D}" srcOrd="0" destOrd="0" parTransId="{5A8C2FE2-2E94-4957-9D9C-1522E8870289}" sibTransId="{A57B8047-C439-490C-A811-3E2860513D47}"/>
    <dgm:cxn modelId="{D806496B-A6F6-472A-AE57-76E878DA9B9A}" type="presOf" srcId="{0E7D96CA-F8DC-411B-A21C-3FE40424A92D}" destId="{DABDCE33-DC6F-4774-A06F-0037D6A592AB}" srcOrd="0" destOrd="0" presId="urn:microsoft.com/office/officeart/2005/8/layout/hList1"/>
    <dgm:cxn modelId="{C02B8238-68E2-4624-8858-4C3FC6707581}" type="presOf" srcId="{2EC0EF3D-F1FC-4244-95A1-580F0D7CB2C7}" destId="{DABDCE33-DC6F-4774-A06F-0037D6A592AB}" srcOrd="0" destOrd="3" presId="urn:microsoft.com/office/officeart/2005/8/layout/hList1"/>
    <dgm:cxn modelId="{61EABB2B-8B18-4F31-B15B-4113E420D66D}" type="presOf" srcId="{0691E49A-8F0E-4F97-8F57-15B034D8A0A0}" destId="{C915C300-40C3-4B67-8557-FCECC0D3A860}" srcOrd="0" destOrd="0" presId="urn:microsoft.com/office/officeart/2005/8/layout/hList1"/>
    <dgm:cxn modelId="{AE1BB39F-43FA-4263-912D-F557677C8EB0}" srcId="{BE218C4C-143C-4C62-8827-FE8624B4D588}" destId="{DD03B3C6-8755-46AD-AE19-808F015AE0FE}" srcOrd="3" destOrd="0" parTransId="{FEFDB98A-F328-4018-9FE1-7AD70D50216A}" sibTransId="{5E5E2190-55A1-4AA3-9E12-34861F9907AB}"/>
    <dgm:cxn modelId="{D62E6458-2257-4B6D-AB9A-E13470F40E3A}" type="presOf" srcId="{C6D0852A-2496-40D9-9DB7-296E9A46DFDA}" destId="{F0FB05D2-24CA-448A-92B4-D870A6A88BEC}" srcOrd="0" destOrd="1" presId="urn:microsoft.com/office/officeart/2005/8/layout/hList1"/>
    <dgm:cxn modelId="{7E5143D2-6066-4857-9664-C43115295CBA}" type="presOf" srcId="{45FABB9D-A198-4347-AD44-6D217A77B12C}" destId="{C6D9B325-F87A-481D-A8F0-EA4DA889D9DF}" srcOrd="0" destOrd="0" presId="urn:microsoft.com/office/officeart/2005/8/layout/hList1"/>
    <dgm:cxn modelId="{83E96621-13FB-484C-92EE-C75C94B66229}" srcId="{9934AA14-E9E8-4AE6-93CC-2C83B09EED00}" destId="{45FABB9D-A198-4347-AD44-6D217A77B12C}" srcOrd="0" destOrd="0" parTransId="{B808CA52-8F95-40A6-9611-6FC5D5E8A76A}" sibTransId="{C07C54FA-71A3-4D6C-BBA2-07F4CF693330}"/>
    <dgm:cxn modelId="{915D54B1-D6BE-4F9D-8A52-A30D4F1E0097}" srcId="{9934AA14-E9E8-4AE6-93CC-2C83B09EED00}" destId="{4ED93AC3-3D8A-417B-8EAB-87F259EF6170}" srcOrd="7" destOrd="0" parTransId="{625EC17F-8475-4DE9-9715-48079266F815}" sibTransId="{D5ADB4D1-6F2E-4952-B2A6-3D482776D80F}"/>
    <dgm:cxn modelId="{9A0191B8-4478-493C-A77E-665245F94C28}" type="presOf" srcId="{A584D11B-B445-476B-AEBE-4689C8CC6992}" destId="{C6D9B325-F87A-481D-A8F0-EA4DA889D9DF}" srcOrd="0" destOrd="2" presId="urn:microsoft.com/office/officeart/2005/8/layout/hList1"/>
    <dgm:cxn modelId="{14234076-31C3-42BD-83B8-FAA27B50D59C}" type="presOf" srcId="{0B76CEAF-2E61-4F10-8016-18AF3F3D06E5}" destId="{DABDCE33-DC6F-4774-A06F-0037D6A592AB}" srcOrd="0" destOrd="2" presId="urn:microsoft.com/office/officeart/2005/8/layout/hList1"/>
    <dgm:cxn modelId="{9DFCDB38-B36F-41DC-A271-18B06E431662}" type="presOf" srcId="{629FF4CD-F2D7-4B04-A723-F56AC175FAB0}" destId="{C6D9B325-F87A-481D-A8F0-EA4DA889D9DF}" srcOrd="0" destOrd="1" presId="urn:microsoft.com/office/officeart/2005/8/layout/hList1"/>
    <dgm:cxn modelId="{21221C2F-7DD7-47A9-A70B-C15B8776ABFA}" type="presOf" srcId="{F3D882A3-705A-4DE5-9DDB-D81280EAD6E3}" destId="{93AF698F-7877-42A8-B63D-D9CFA2A6326F}" srcOrd="0" destOrd="0" presId="urn:microsoft.com/office/officeart/2005/8/layout/hList1"/>
    <dgm:cxn modelId="{FD2B56C5-BD48-4525-83D3-83D8C0FB9962}" srcId="{DD03B3C6-8755-46AD-AE19-808F015AE0FE}" destId="{10713146-5C4F-411D-9949-A547D925C5A4}" srcOrd="2" destOrd="0" parTransId="{EE722F46-4FB3-4FFE-9F58-80B8A68C2081}" sibTransId="{08160C05-31DA-4DCF-8F38-2613BA37DEC7}"/>
    <dgm:cxn modelId="{59387DB4-D721-40A6-A18A-425DC9CFEFB7}" srcId="{DE2596CA-61F8-4D54-A790-ABA8866A5941}" destId="{2EC0EF3D-F1FC-4244-95A1-580F0D7CB2C7}" srcOrd="3" destOrd="0" parTransId="{3569A4BE-6D59-4C31-B326-CBB5881AC118}" sibTransId="{403B5E42-C8FF-45BC-8E00-48C78ECA7209}"/>
    <dgm:cxn modelId="{9EC53BB6-47F7-4E06-A7A5-776E89521558}" srcId="{0691E49A-8F0E-4F97-8F57-15B034D8A0A0}" destId="{7355C9C6-0639-4AB2-9A0E-E97A9AE9ABA3}" srcOrd="4" destOrd="0" parTransId="{49358D31-713A-4428-BFD8-43FB0004A9CE}" sibTransId="{E3578A5F-151A-4380-B38A-79D185EB63BA}"/>
    <dgm:cxn modelId="{01A0F082-BC0A-42CC-8833-CC57C5A912DD}" type="presOf" srcId="{DE2596CA-61F8-4D54-A790-ABA8866A5941}" destId="{87CA255A-CA69-4336-9B28-69F636B8C8A5}" srcOrd="0" destOrd="0" presId="urn:microsoft.com/office/officeart/2005/8/layout/hList1"/>
    <dgm:cxn modelId="{50B72443-7E5D-4B6A-82CF-92BB33E97BD4}" srcId="{DE2596CA-61F8-4D54-A790-ABA8866A5941}" destId="{0B76CEAF-2E61-4F10-8016-18AF3F3D06E5}" srcOrd="2" destOrd="0" parTransId="{66B0287F-A38A-4884-9AF1-5404FD944707}" sibTransId="{3FAEEEC0-D3D0-4E2D-A41F-9CF988ED6642}"/>
    <dgm:cxn modelId="{CEC83DBC-6B82-449B-8D70-A84C8E7788EE}" type="presOf" srcId="{D542A720-94CD-4CCA-9794-AC2296742001}" destId="{F0FB05D2-24CA-448A-92B4-D870A6A88BEC}" srcOrd="0" destOrd="4" presId="urn:microsoft.com/office/officeart/2005/8/layout/hList1"/>
    <dgm:cxn modelId="{55CD89F2-0D76-4EF9-AC38-F35D5DD7C7BB}" srcId="{BE218C4C-143C-4C62-8827-FE8624B4D588}" destId="{0691E49A-8F0E-4F97-8F57-15B034D8A0A0}" srcOrd="4" destOrd="0" parTransId="{FC776E55-3457-4DD6-9096-E65020E8493D}" sibTransId="{1785E5AA-A1F5-4153-A8A2-5D8DEA34C0F8}"/>
    <dgm:cxn modelId="{D24998E4-60DE-4841-B573-EC097EE17AE9}" srcId="{9934AA14-E9E8-4AE6-93CC-2C83B09EED00}" destId="{FC8A5AA9-6110-4262-AE7D-4C86799E1213}" srcOrd="4" destOrd="0" parTransId="{944BE094-5113-4742-A977-3C13218FCB2E}" sibTransId="{10B7D58E-A41B-4CFC-91DD-1FDCC7247C02}"/>
    <dgm:cxn modelId="{2B6EDB39-E28B-4C41-BC3A-E9C6485983E8}" srcId="{DD03B3C6-8755-46AD-AE19-808F015AE0FE}" destId="{D542A720-94CD-4CCA-9794-AC2296742001}" srcOrd="4" destOrd="0" parTransId="{8052DE8F-AFED-4524-B1BA-4146CA15E383}" sibTransId="{6802AA0F-5A6E-4A66-AEA9-A0F282D01B92}"/>
    <dgm:cxn modelId="{805ABD74-EB07-405E-8971-59861A2DCF71}" srcId="{BE218C4C-143C-4C62-8827-FE8624B4D588}" destId="{DE2596CA-61F8-4D54-A790-ABA8866A5941}" srcOrd="2" destOrd="0" parTransId="{589CE008-B891-4D27-AB34-08EA06728FB0}" sibTransId="{144F294F-31EF-42FA-A75C-1BEF350FAF8B}"/>
    <dgm:cxn modelId="{93D2E65C-5BB2-4619-B8CA-0C2276BD6BD3}" srcId="{0691E49A-8F0E-4F97-8F57-15B034D8A0A0}" destId="{3927058F-34EB-4C12-967B-8E3C800F5339}" srcOrd="2" destOrd="0" parTransId="{BF1B6B1D-0B69-4D82-B72A-697EFD073AEB}" sibTransId="{D09A8420-499B-43B5-8FE0-A858753EE57E}"/>
    <dgm:cxn modelId="{836AAED3-F36C-4AAB-BE18-FCEA4AE6B6FE}" type="presOf" srcId="{4EBCCD0C-F363-4680-BCF5-3AE78CDC1E17}" destId="{0A50F15F-3DFF-4242-9BAE-B8A11BFF3D2F}" srcOrd="0" destOrd="0" presId="urn:microsoft.com/office/officeart/2005/8/layout/hList1"/>
    <dgm:cxn modelId="{33A856F8-07BB-42BC-A889-3E66C715FC07}" type="presOf" srcId="{3927058F-34EB-4C12-967B-8E3C800F5339}" destId="{93AF698F-7877-42A8-B63D-D9CFA2A6326F}" srcOrd="0" destOrd="2" presId="urn:microsoft.com/office/officeart/2005/8/layout/hList1"/>
    <dgm:cxn modelId="{CC4CB483-B49F-41F2-AC3B-96F7B9B265A8}" srcId="{4EBCCD0C-F363-4680-BCF5-3AE78CDC1E17}" destId="{685F6DD3-02EE-4187-8969-4C197A7E23DF}" srcOrd="0" destOrd="0" parTransId="{5C9EBEFF-171C-4821-9670-71A0BBDB820F}" sibTransId="{59AF5FF4-9E12-4D5B-ABBC-3DE8CD823797}"/>
    <dgm:cxn modelId="{8DDE82C2-82BE-40DE-A787-63EB1DA221D3}" srcId="{DE2596CA-61F8-4D54-A790-ABA8866A5941}" destId="{7AEBAE6A-D73F-4E64-891B-52086FC16FCA}" srcOrd="1" destOrd="0" parTransId="{0780F4E4-980C-467A-B52F-B3362FAAB9C3}" sibTransId="{8DD32744-4E24-4672-B47A-5451AF9C1749}"/>
    <dgm:cxn modelId="{067DE683-972A-422C-8444-C64898873CD6}" type="presOf" srcId="{9934AA14-E9E8-4AE6-93CC-2C83B09EED00}" destId="{BE81A83B-76ED-4B4C-99E2-81CF1AC7EB45}" srcOrd="0" destOrd="0" presId="urn:microsoft.com/office/officeart/2005/8/layout/hList1"/>
    <dgm:cxn modelId="{53B529A4-6A69-43DC-93B0-4EBCF6A5C841}" type="presOf" srcId="{43CAABE2-1514-4609-B00C-BA2C52DEAEBF}" destId="{93AF698F-7877-42A8-B63D-D9CFA2A6326F}" srcOrd="0" destOrd="5" presId="urn:microsoft.com/office/officeart/2005/8/layout/hList1"/>
    <dgm:cxn modelId="{363AC7ED-9605-4499-AD6C-EEBC351FB9FC}" srcId="{9934AA14-E9E8-4AE6-93CC-2C83B09EED00}" destId="{EA8A2838-BEAE-4D07-8754-88918FBE93AF}" srcOrd="6" destOrd="0" parTransId="{5C0BEBA7-3269-477C-91D2-42D2AB1318F3}" sibTransId="{EBB2313E-FA74-4960-9EE0-7AAA25C3D222}"/>
    <dgm:cxn modelId="{90496741-59AD-4113-9B07-5ABE87990B61}" type="presOf" srcId="{7AEBAE6A-D73F-4E64-891B-52086FC16FCA}" destId="{DABDCE33-DC6F-4774-A06F-0037D6A592AB}" srcOrd="0" destOrd="1" presId="urn:microsoft.com/office/officeart/2005/8/layout/hList1"/>
    <dgm:cxn modelId="{7CAD0C66-BF20-4DB7-AC50-37463320495E}" type="presOf" srcId="{7D2DBE1A-7260-4BA0-A26E-BCB2EAFE36A0}" destId="{C6D9B325-F87A-481D-A8F0-EA4DA889D9DF}" srcOrd="0" destOrd="8" presId="urn:microsoft.com/office/officeart/2005/8/layout/hList1"/>
    <dgm:cxn modelId="{356C3A4E-25CA-4F5D-A568-D27A9874E70D}" type="presOf" srcId="{10713146-5C4F-411D-9949-A547D925C5A4}" destId="{F0FB05D2-24CA-448A-92B4-D870A6A88BEC}" srcOrd="0" destOrd="2" presId="urn:microsoft.com/office/officeart/2005/8/layout/hList1"/>
    <dgm:cxn modelId="{F547488A-2474-44AA-BD61-96318DF780DE}" srcId="{BE218C4C-143C-4C62-8827-FE8624B4D588}" destId="{4EBCCD0C-F363-4680-BCF5-3AE78CDC1E17}" srcOrd="0" destOrd="0" parTransId="{F3304825-161C-480A-9872-6A9BB3B52A00}" sibTransId="{074759C4-F988-49D7-9312-E3175DB46565}"/>
    <dgm:cxn modelId="{BFA68F9E-898C-4036-BD44-3855815975D1}" srcId="{0691E49A-8F0E-4F97-8F57-15B034D8A0A0}" destId="{646172E0-FE3C-465A-A544-91E105379B05}" srcOrd="1" destOrd="0" parTransId="{474D6E01-4C47-413A-9080-C98D460DC49A}" sibTransId="{3A060D51-6020-42E8-8D1D-C89FEF3195E1}"/>
    <dgm:cxn modelId="{47E77D22-1FA3-4483-A75B-4774F3729579}" srcId="{4EBCCD0C-F363-4680-BCF5-3AE78CDC1E17}" destId="{8E05E86B-F83D-46B8-A343-00BB7010EF97}" srcOrd="3" destOrd="0" parTransId="{1A05266B-4DE2-42E0-87D1-6A81ECBA813A}" sibTransId="{AFED3211-AF72-4657-B377-305D29D2BB6E}"/>
    <dgm:cxn modelId="{FA5AE4C4-0C67-486D-BA71-1FBCD1DAE826}" type="presOf" srcId="{D8DCF2DE-0B3B-4B53-9D9B-FAF14CC21DC3}" destId="{F0FB05D2-24CA-448A-92B4-D870A6A88BEC}" srcOrd="0" destOrd="3" presId="urn:microsoft.com/office/officeart/2005/8/layout/hList1"/>
    <dgm:cxn modelId="{ED31D0D3-AF7D-45D7-B538-A45FE3579BAC}" srcId="{0691E49A-8F0E-4F97-8F57-15B034D8A0A0}" destId="{43CAABE2-1514-4609-B00C-BA2C52DEAEBF}" srcOrd="5" destOrd="0" parTransId="{9248BBB2-BC89-4D6B-BA34-366F5046F7F8}" sibTransId="{89CE5CBA-C878-454F-BF3E-721FAF8EF1BF}"/>
    <dgm:cxn modelId="{842E7DEF-B9DC-4183-A001-788895452383}" srcId="{9934AA14-E9E8-4AE6-93CC-2C83B09EED00}" destId="{70CEF59C-53B3-4613-A1EE-51180B67792B}" srcOrd="3" destOrd="0" parTransId="{C6EE735F-84D0-4D69-ACAE-2E44E84C4524}" sibTransId="{2BE85A7E-7C21-4049-8E42-3C9634B31E48}"/>
    <dgm:cxn modelId="{7ABA0241-1B22-4A87-B99B-3192CDF05E03}" srcId="{9934AA14-E9E8-4AE6-93CC-2C83B09EED00}" destId="{7D2DBE1A-7260-4BA0-A26E-BCB2EAFE36A0}" srcOrd="8" destOrd="0" parTransId="{946ED80C-56C2-4553-A864-2CF03307AC22}" sibTransId="{FCEEBEB6-B6BB-483F-8084-8E87EAD2DB1B}"/>
    <dgm:cxn modelId="{C92E7AE0-1247-46FA-A39C-A3644F6A4215}" srcId="{0691E49A-8F0E-4F97-8F57-15B034D8A0A0}" destId="{CE4404EB-4E45-4ADB-9C36-F44536524382}" srcOrd="3" destOrd="0" parTransId="{F1B87CF9-9ECA-4B38-94FC-ACDB1E523236}" sibTransId="{8E036664-93CA-4B45-9174-57C4101E3A59}"/>
    <dgm:cxn modelId="{F67986B0-C40A-4408-8C68-0B82C49574A5}" type="presParOf" srcId="{C8D5D9F0-27AD-4E9B-B9A9-DD5F326A2C3C}" destId="{66CAF759-CF90-478F-95B5-AB7D919C8AF9}" srcOrd="0" destOrd="0" presId="urn:microsoft.com/office/officeart/2005/8/layout/hList1"/>
    <dgm:cxn modelId="{D8E16FC9-001E-4E09-BDC3-38C900C880DB}" type="presParOf" srcId="{66CAF759-CF90-478F-95B5-AB7D919C8AF9}" destId="{0A50F15F-3DFF-4242-9BAE-B8A11BFF3D2F}" srcOrd="0" destOrd="0" presId="urn:microsoft.com/office/officeart/2005/8/layout/hList1"/>
    <dgm:cxn modelId="{295DB8E5-3688-4B89-BB54-CB5CAC61B56E}" type="presParOf" srcId="{66CAF759-CF90-478F-95B5-AB7D919C8AF9}" destId="{E5A71ED3-4E0F-4823-9C12-E34E20F9A3FD}" srcOrd="1" destOrd="0" presId="urn:microsoft.com/office/officeart/2005/8/layout/hList1"/>
    <dgm:cxn modelId="{ADB347A6-77AC-4A6C-86FC-3EB96BD13B0E}" type="presParOf" srcId="{C8D5D9F0-27AD-4E9B-B9A9-DD5F326A2C3C}" destId="{25A52769-7D1A-4525-B8A0-5C2D8B400156}" srcOrd="1" destOrd="0" presId="urn:microsoft.com/office/officeart/2005/8/layout/hList1"/>
    <dgm:cxn modelId="{E78C163E-4836-4DFD-AAA7-D604A0643D49}" type="presParOf" srcId="{C8D5D9F0-27AD-4E9B-B9A9-DD5F326A2C3C}" destId="{B8510546-3EE7-411B-AE0B-F9B84D11FF8C}" srcOrd="2" destOrd="0" presId="urn:microsoft.com/office/officeart/2005/8/layout/hList1"/>
    <dgm:cxn modelId="{E1992667-B3FB-48F1-B600-310A49BBD243}" type="presParOf" srcId="{B8510546-3EE7-411B-AE0B-F9B84D11FF8C}" destId="{BE81A83B-76ED-4B4C-99E2-81CF1AC7EB45}" srcOrd="0" destOrd="0" presId="urn:microsoft.com/office/officeart/2005/8/layout/hList1"/>
    <dgm:cxn modelId="{C25A2E7A-F29C-4CC2-B017-8A8B2A0E5C34}" type="presParOf" srcId="{B8510546-3EE7-411B-AE0B-F9B84D11FF8C}" destId="{C6D9B325-F87A-481D-A8F0-EA4DA889D9DF}" srcOrd="1" destOrd="0" presId="urn:microsoft.com/office/officeart/2005/8/layout/hList1"/>
    <dgm:cxn modelId="{3C7262E1-7280-4FBB-A1BC-D673945474F7}" type="presParOf" srcId="{C8D5D9F0-27AD-4E9B-B9A9-DD5F326A2C3C}" destId="{BE1E02D9-DC80-44F2-86BC-A83B5CAAB1D2}" srcOrd="3" destOrd="0" presId="urn:microsoft.com/office/officeart/2005/8/layout/hList1"/>
    <dgm:cxn modelId="{4B97CEA2-82B0-4429-BB13-F6D95BB4F98D}" type="presParOf" srcId="{C8D5D9F0-27AD-4E9B-B9A9-DD5F326A2C3C}" destId="{E75093BA-AB18-4037-91E6-31B2233918CF}" srcOrd="4" destOrd="0" presId="urn:microsoft.com/office/officeart/2005/8/layout/hList1"/>
    <dgm:cxn modelId="{549C23F0-6E64-4C90-A79E-317826C13900}" type="presParOf" srcId="{E75093BA-AB18-4037-91E6-31B2233918CF}" destId="{87CA255A-CA69-4336-9B28-69F636B8C8A5}" srcOrd="0" destOrd="0" presId="urn:microsoft.com/office/officeart/2005/8/layout/hList1"/>
    <dgm:cxn modelId="{E98AAF3D-9214-40BD-AC30-3DC70C5948FB}" type="presParOf" srcId="{E75093BA-AB18-4037-91E6-31B2233918CF}" destId="{DABDCE33-DC6F-4774-A06F-0037D6A592AB}" srcOrd="1" destOrd="0" presId="urn:microsoft.com/office/officeart/2005/8/layout/hList1"/>
    <dgm:cxn modelId="{7C218749-5708-4596-A353-1B652B116CFD}" type="presParOf" srcId="{C8D5D9F0-27AD-4E9B-B9A9-DD5F326A2C3C}" destId="{411BBF02-1C42-4020-9594-C3EE2FC5BE6C}" srcOrd="5" destOrd="0" presId="urn:microsoft.com/office/officeart/2005/8/layout/hList1"/>
    <dgm:cxn modelId="{466C5EF5-EDCB-4402-825D-70DE2761AF7F}" type="presParOf" srcId="{C8D5D9F0-27AD-4E9B-B9A9-DD5F326A2C3C}" destId="{08AB09A3-0D09-42DB-9C40-BC8AD6314552}" srcOrd="6" destOrd="0" presId="urn:microsoft.com/office/officeart/2005/8/layout/hList1"/>
    <dgm:cxn modelId="{42B5D4F8-A370-45E0-9B0E-6DC728203FF8}" type="presParOf" srcId="{08AB09A3-0D09-42DB-9C40-BC8AD6314552}" destId="{2C0EA31E-B43D-41DB-A8CC-9A09B08FFB0C}" srcOrd="0" destOrd="0" presId="urn:microsoft.com/office/officeart/2005/8/layout/hList1"/>
    <dgm:cxn modelId="{57A7E25A-644C-4150-91D3-93566B870AEB}" type="presParOf" srcId="{08AB09A3-0D09-42DB-9C40-BC8AD6314552}" destId="{F0FB05D2-24CA-448A-92B4-D870A6A88BEC}" srcOrd="1" destOrd="0" presId="urn:microsoft.com/office/officeart/2005/8/layout/hList1"/>
    <dgm:cxn modelId="{9E075B3C-2920-428C-A73D-9555F58F3F80}" type="presParOf" srcId="{C8D5D9F0-27AD-4E9B-B9A9-DD5F326A2C3C}" destId="{78A5B2E0-A4A5-4779-9EAA-0487A6DC2E21}" srcOrd="7" destOrd="0" presId="urn:microsoft.com/office/officeart/2005/8/layout/hList1"/>
    <dgm:cxn modelId="{DE8FDF1A-66CF-4EE5-BF9F-3A14D273FE77}" type="presParOf" srcId="{C8D5D9F0-27AD-4E9B-B9A9-DD5F326A2C3C}" destId="{1E8E2876-62D3-4A76-A99B-177B4B692E0A}" srcOrd="8" destOrd="0" presId="urn:microsoft.com/office/officeart/2005/8/layout/hList1"/>
    <dgm:cxn modelId="{DB17E8C8-54C7-4342-83C4-DF2E1C2812D6}" type="presParOf" srcId="{1E8E2876-62D3-4A76-A99B-177B4B692E0A}" destId="{C915C300-40C3-4B67-8557-FCECC0D3A860}" srcOrd="0" destOrd="0" presId="urn:microsoft.com/office/officeart/2005/8/layout/hList1"/>
    <dgm:cxn modelId="{02B58CD3-4B21-4DA3-A906-57CE7C1C005E}" type="presParOf" srcId="{1E8E2876-62D3-4A76-A99B-177B4B692E0A}" destId="{93AF698F-7877-42A8-B63D-D9CFA2A6326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0F15F-3DFF-4242-9BAE-B8A11BFF3D2F}">
      <dsp:nvSpPr>
        <dsp:cNvPr id="0" name=""/>
        <dsp:cNvSpPr/>
      </dsp:nvSpPr>
      <dsp:spPr>
        <a:xfrm>
          <a:off x="11243" y="0"/>
          <a:ext cx="1430844" cy="5728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Diarrhea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243" y="0"/>
        <a:ext cx="1430844" cy="572897"/>
      </dsp:txXfrm>
    </dsp:sp>
    <dsp:sp modelId="{E5A71ED3-4E0F-4823-9C12-E34E20F9A3FD}">
      <dsp:nvSpPr>
        <dsp:cNvPr id="0" name=""/>
        <dsp:cNvSpPr/>
      </dsp:nvSpPr>
      <dsp:spPr>
        <a:xfrm>
          <a:off x="11243" y="572897"/>
          <a:ext cx="1430844" cy="44563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Times New Roman" pitchFamily="18" charset="0"/>
              <a:cs typeface="Times New Roman" pitchFamily="18" charset="0"/>
            </a:rPr>
            <a:t>Rifaximin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5HT3 antagonists (</a:t>
          </a:r>
          <a:r>
            <a:rPr lang="en-US" sz="2000" kern="1200" dirty="0" err="1">
              <a:latin typeface="Times New Roman" pitchFamily="18" charset="0"/>
              <a:cs typeface="Times New Roman" pitchFamily="18" charset="0"/>
            </a:rPr>
            <a:t>Alosetron</a:t>
          </a: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)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Times New Roman" pitchFamily="18" charset="0"/>
              <a:cs typeface="Times New Roman" pitchFamily="18" charset="0"/>
            </a:rPr>
            <a:t>Eluxadoline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Bile acid binders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1243" y="572897"/>
        <a:ext cx="1430844" cy="4456302"/>
      </dsp:txXfrm>
    </dsp:sp>
    <dsp:sp modelId="{BE81A83B-76ED-4B4C-99E2-81CF1AC7EB45}">
      <dsp:nvSpPr>
        <dsp:cNvPr id="0" name=""/>
        <dsp:cNvSpPr/>
      </dsp:nvSpPr>
      <dsp:spPr>
        <a:xfrm>
          <a:off x="1828804" y="-274263"/>
          <a:ext cx="1432242" cy="5728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Pain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828804" y="-274263"/>
        <a:ext cx="1432242" cy="572897"/>
      </dsp:txXfrm>
    </dsp:sp>
    <dsp:sp modelId="{C6D9B325-F87A-481D-A8F0-EA4DA889D9DF}">
      <dsp:nvSpPr>
        <dsp:cNvPr id="0" name=""/>
        <dsp:cNvSpPr/>
      </dsp:nvSpPr>
      <dsp:spPr>
        <a:xfrm>
          <a:off x="1642405" y="286448"/>
          <a:ext cx="1758665" cy="5029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5HT3 antagonists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Times New Roman" pitchFamily="18" charset="0"/>
              <a:cs typeface="Times New Roman" pitchFamily="18" charset="0"/>
            </a:rPr>
            <a:t>Rifaximin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Times New Roman" pitchFamily="18" charset="0"/>
              <a:cs typeface="Times New Roman" pitchFamily="18" charset="0"/>
            </a:rPr>
            <a:t>Eluxadoline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Times New Roman" pitchFamily="18" charset="0"/>
              <a:cs typeface="Times New Roman" pitchFamily="18" charset="0"/>
            </a:rPr>
            <a:t>Linaclotide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Times New Roman" pitchFamily="18" charset="0"/>
              <a:cs typeface="Times New Roman" pitchFamily="18" charset="0"/>
            </a:rPr>
            <a:t>Lubiprostone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5HT4 agonist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Anti-</a:t>
          </a:r>
          <a:br>
            <a:rPr lang="en-US" sz="2000" kern="1200" dirty="0">
              <a:latin typeface="Times New Roman" pitchFamily="18" charset="0"/>
              <a:cs typeface="Times New Roman" pitchFamily="18" charset="0"/>
            </a:rPr>
          </a:b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 spasmodic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Anti- depressants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642405" y="286448"/>
        <a:ext cx="1758665" cy="5029199"/>
      </dsp:txXfrm>
    </dsp:sp>
    <dsp:sp modelId="{87CA255A-CA69-4336-9B28-69F636B8C8A5}">
      <dsp:nvSpPr>
        <dsp:cNvPr id="0" name=""/>
        <dsp:cNvSpPr/>
      </dsp:nvSpPr>
      <dsp:spPr>
        <a:xfrm>
          <a:off x="3601388" y="0"/>
          <a:ext cx="1430844" cy="5728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Bloating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01388" y="0"/>
        <a:ext cx="1430844" cy="572897"/>
      </dsp:txXfrm>
    </dsp:sp>
    <dsp:sp modelId="{DABDCE33-DC6F-4774-A06F-0037D6A592AB}">
      <dsp:nvSpPr>
        <dsp:cNvPr id="0" name=""/>
        <dsp:cNvSpPr/>
      </dsp:nvSpPr>
      <dsp:spPr>
        <a:xfrm>
          <a:off x="3601388" y="572897"/>
          <a:ext cx="1430844" cy="44563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Rifaximin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>
              <a:latin typeface="Times New Roman" pitchFamily="18" charset="0"/>
              <a:cs typeface="Times New Roman" pitchFamily="18" charset="0"/>
            </a:rPr>
            <a:t>Eluxadoline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Linaclotide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Times New Roman" pitchFamily="18" charset="0"/>
              <a:cs typeface="Times New Roman" pitchFamily="18" charset="0"/>
            </a:rPr>
            <a:t>Lubiprostone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5HT4 agonist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01388" y="572897"/>
        <a:ext cx="1430844" cy="4456302"/>
      </dsp:txXfrm>
    </dsp:sp>
    <dsp:sp modelId="{2C0EA31E-B43D-41DB-A8CC-9A09B08FFB0C}">
      <dsp:nvSpPr>
        <dsp:cNvPr id="0" name=""/>
        <dsp:cNvSpPr/>
      </dsp:nvSpPr>
      <dsp:spPr>
        <a:xfrm>
          <a:off x="5232550" y="0"/>
          <a:ext cx="1430844" cy="5728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Constipation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32550" y="0"/>
        <a:ext cx="1430844" cy="572897"/>
      </dsp:txXfrm>
    </dsp:sp>
    <dsp:sp modelId="{F0FB05D2-24CA-448A-92B4-D870A6A88BEC}">
      <dsp:nvSpPr>
        <dsp:cNvPr id="0" name=""/>
        <dsp:cNvSpPr/>
      </dsp:nvSpPr>
      <dsp:spPr>
        <a:xfrm>
          <a:off x="5232550" y="572897"/>
          <a:ext cx="1430844" cy="445630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Fiber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Osmotic Laxatives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Linaclotide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Times New Roman" pitchFamily="18" charset="0"/>
              <a:cs typeface="Times New Roman" pitchFamily="18" charset="0"/>
            </a:rPr>
            <a:t>Lubiprostone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5HT4 agonist (</a:t>
          </a:r>
          <a:r>
            <a:rPr lang="en-US" sz="2000" kern="1200" dirty="0" err="1">
              <a:latin typeface="Times New Roman" pitchFamily="18" charset="0"/>
              <a:cs typeface="Times New Roman" pitchFamily="18" charset="0"/>
            </a:rPr>
            <a:t>Tegaserod</a:t>
          </a: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)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32550" y="572897"/>
        <a:ext cx="1430844" cy="4456302"/>
      </dsp:txXfrm>
    </dsp:sp>
    <dsp:sp modelId="{C915C300-40C3-4B67-8557-FCECC0D3A860}">
      <dsp:nvSpPr>
        <dsp:cNvPr id="0" name=""/>
        <dsp:cNvSpPr/>
      </dsp:nvSpPr>
      <dsp:spPr>
        <a:xfrm>
          <a:off x="6863712" y="0"/>
          <a:ext cx="1430844" cy="5728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itchFamily="18" charset="0"/>
              <a:cs typeface="Times New Roman" pitchFamily="18" charset="0"/>
            </a:rPr>
            <a:t>Refractory IBS ± Comorbidity</a:t>
          </a:r>
          <a:endParaRPr lang="ar-EG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863712" y="0"/>
        <a:ext cx="1430844" cy="572897"/>
      </dsp:txXfrm>
    </dsp:sp>
    <dsp:sp modelId="{93AF698F-7877-42A8-B63D-D9CFA2A6326F}">
      <dsp:nvSpPr>
        <dsp:cNvPr id="0" name=""/>
        <dsp:cNvSpPr/>
      </dsp:nvSpPr>
      <dsp:spPr>
        <a:xfrm>
          <a:off x="6863712" y="572897"/>
          <a:ext cx="1430844" cy="445630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SSRI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SNERI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TCAs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Anti- psychotic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CBT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>
              <a:latin typeface="Times New Roman" pitchFamily="18" charset="0"/>
              <a:cs typeface="Times New Roman" pitchFamily="18" charset="0"/>
            </a:rPr>
            <a:t>Hypno</a:t>
          </a: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-therapy</a:t>
          </a:r>
          <a:endParaRPr lang="ar-EG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863712" y="572897"/>
        <a:ext cx="1430844" cy="445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F0D0F-EE8C-4E6A-8FD3-335E4864614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C0DA0-2C57-4A29-A47C-EAC53B66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C0DA0-2C57-4A29-A47C-EAC53B667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9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3"/>
          <p:cNvSpPr>
            <a:spLocks noChangeArrowheads="1"/>
          </p:cNvSpPr>
          <p:nvPr userDrawn="1"/>
        </p:nvSpPr>
        <p:spPr bwMode="auto">
          <a:xfrm>
            <a:off x="609600" y="3505200"/>
            <a:ext cx="7924800" cy="2286000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12788" marR="0" lvl="0" indent="-623888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400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2E-BC02-4E7C-86B4-5A46AF33E35D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77" y="1143000"/>
            <a:ext cx="2241123" cy="2241123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2447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54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2850-B8ED-4F87-96F4-8203C55FB59D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84D6-5282-47C5-8675-A30AC9785EBA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22AE-751F-4EE2-8FEB-3995319FCFAF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05729" y="462858"/>
            <a:ext cx="8281071" cy="832542"/>
            <a:chOff x="405729" y="462858"/>
            <a:chExt cx="8281071" cy="551383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405729" y="462858"/>
              <a:ext cx="8281071" cy="548521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 rtl="0">
                <a:buNone/>
              </a:pPr>
              <a:endParaRPr lang="en-US" sz="28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488237"/>
              <a:ext cx="683678" cy="526004"/>
            </a:xfrm>
            <a:prstGeom prst="flowChartConnector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29" y="602707"/>
            <a:ext cx="7467600" cy="548521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646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39E4-47CA-4DC6-ACEE-CF8FBBF6FBFA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9307-98F0-4AF1-820A-5177B323EA80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436A-3D1E-46AC-8780-457CED1CFD1F}" type="datetime1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81A1-B072-4D60-AE79-87A0B0F2C51C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7ADC-50A8-4CAF-A6A4-DD3BA8151EE6}" type="datetime1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2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65E7-231C-49C6-AC96-E010BA7434FC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9D7-8691-481F-ACFB-CB7FD836D88B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02EA-5F83-4718-A420-929CA8164DF8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21823"/>
            <a:ext cx="2241123" cy="2241123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179904" y="3705601"/>
            <a:ext cx="6434514" cy="117609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12788" marR="0" lvl="0" indent="-623888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5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88900" marR="0" lvl="0" indent="0" algn="ct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 w="0"/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Armed Forces College of Medicine</a:t>
            </a:r>
          </a:p>
          <a:p>
            <a:pPr marL="88900" marR="0" lvl="0" indent="0" algn="ct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 w="0"/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AFCM</a:t>
            </a:r>
            <a:endParaRPr kumimoji="0" lang="en-US" sz="2400" b="1" i="0" u="none" strike="noStrike" kern="0" cap="none" spc="0" normalizeH="0" baseline="0" noProof="0" dirty="0">
              <a:ln w="0"/>
              <a:solidFill>
                <a:srgbClr val="6633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88C0-5CDA-4844-8876-19152FAF2E44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0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Maldigestion</a:t>
            </a:r>
            <a:r>
              <a:rPr lang="en-US" dirty="0"/>
              <a:t>: inability to break down large molecules in the lumen of the intestine</a:t>
            </a:r>
          </a:p>
          <a:p>
            <a:endParaRPr lang="en-US" dirty="0"/>
          </a:p>
          <a:p>
            <a:r>
              <a:rPr lang="en-US" dirty="0" err="1"/>
              <a:t>Malabsorption</a:t>
            </a:r>
            <a:r>
              <a:rPr lang="en-US" dirty="0"/>
              <a:t>: inability to transport molecules across the intestinal mucosa into circulation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Chronic Diarrhea &amp; </a:t>
            </a:r>
            <a:r>
              <a:rPr lang="en-US" dirty="0" err="1"/>
              <a:t>Malabsorbtion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172E-8028-4F7E-A54D-B99B79F582B9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7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Specific enzyme deficiencies </a:t>
            </a:r>
            <a:r>
              <a:rPr lang="en-US" dirty="0"/>
              <a:t>(e.g. lactase)</a:t>
            </a:r>
          </a:p>
          <a:p>
            <a:r>
              <a:rPr lang="en-US" dirty="0"/>
              <a:t>Inadequate </a:t>
            </a:r>
            <a:r>
              <a:rPr lang="en-US" b="1" dirty="0"/>
              <a:t>food mixing with enzymes </a:t>
            </a:r>
            <a:r>
              <a:rPr lang="en-US" dirty="0"/>
              <a:t>(</a:t>
            </a:r>
            <a:r>
              <a:rPr lang="en-US" dirty="0" err="1"/>
              <a:t>gastrectomy</a:t>
            </a:r>
            <a:r>
              <a:rPr lang="en-US" dirty="0"/>
              <a:t>)</a:t>
            </a:r>
          </a:p>
          <a:p>
            <a:r>
              <a:rPr lang="en-US" b="1" dirty="0"/>
              <a:t>Terminal </a:t>
            </a:r>
            <a:r>
              <a:rPr lang="en-US" b="1" dirty="0" err="1"/>
              <a:t>ileal</a:t>
            </a:r>
            <a:r>
              <a:rPr lang="en-US" b="1" dirty="0"/>
              <a:t> disease </a:t>
            </a:r>
            <a:r>
              <a:rPr lang="en-US" dirty="0"/>
              <a:t>(impaired recycling), bacterial overgrowth (</a:t>
            </a:r>
            <a:r>
              <a:rPr lang="en-US" dirty="0" err="1"/>
              <a:t>deconjugation</a:t>
            </a:r>
            <a:r>
              <a:rPr lang="en-US" dirty="0"/>
              <a:t> of bile salts)</a:t>
            </a:r>
          </a:p>
          <a:p>
            <a:r>
              <a:rPr lang="en-US" b="1" dirty="0"/>
              <a:t>Liver disease (</a:t>
            </a:r>
            <a:r>
              <a:rPr lang="en-US" b="1" dirty="0" err="1"/>
              <a:t>cholestatic</a:t>
            </a:r>
            <a:r>
              <a:rPr lang="en-US" b="1" dirty="0"/>
              <a:t> PBC)</a:t>
            </a:r>
          </a:p>
          <a:p>
            <a:r>
              <a:rPr lang="en-US" b="1" dirty="0"/>
              <a:t>Biliary disorders</a:t>
            </a:r>
          </a:p>
          <a:p>
            <a:r>
              <a:rPr lang="en-US" b="1" dirty="0"/>
              <a:t>Pancreatic disorders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</a:t>
            </a:r>
            <a:r>
              <a:rPr lang="en-US" dirty="0" err="1"/>
              <a:t>Maldigestion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75FC-B691-46BC-8B96-37A7901BCA58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Inadequate absorptive surface</a:t>
            </a:r>
          </a:p>
          <a:p>
            <a:r>
              <a:rPr lang="en-US" dirty="0"/>
              <a:t>Infections/infestations (e.g. </a:t>
            </a:r>
            <a:r>
              <a:rPr lang="en-US" b="1" dirty="0"/>
              <a:t>Whipple’s disease, </a:t>
            </a:r>
            <a:r>
              <a:rPr lang="en-US" dirty="0"/>
              <a:t>Giardia)</a:t>
            </a:r>
          </a:p>
          <a:p>
            <a:r>
              <a:rPr lang="en-US" dirty="0"/>
              <a:t>Immunologic or allergic injury (e.g. </a:t>
            </a:r>
            <a:r>
              <a:rPr lang="en-US" b="1" dirty="0"/>
              <a:t>celiac disease</a:t>
            </a:r>
            <a:r>
              <a:rPr lang="en-US" dirty="0"/>
              <a:t>)</a:t>
            </a:r>
          </a:p>
          <a:p>
            <a:r>
              <a:rPr lang="en-US" dirty="0"/>
              <a:t>Infiltration (e.g. lymphoma, amyloidosis)</a:t>
            </a:r>
          </a:p>
          <a:p>
            <a:r>
              <a:rPr lang="en-US" b="1" dirty="0"/>
              <a:t>Fibrosis</a:t>
            </a:r>
            <a:r>
              <a:rPr lang="en-US" dirty="0"/>
              <a:t> (e.g. systemic sclerosis, radiation enteritis)</a:t>
            </a:r>
          </a:p>
          <a:p>
            <a:r>
              <a:rPr lang="en-US" b="1" dirty="0"/>
              <a:t>Bowel resection </a:t>
            </a:r>
            <a:r>
              <a:rPr lang="en-US" dirty="0"/>
              <a:t>(length, site, location, presence/absence of </a:t>
            </a:r>
            <a:r>
              <a:rPr lang="en-US" dirty="0" err="1"/>
              <a:t>ileocecal</a:t>
            </a:r>
            <a:r>
              <a:rPr lang="en-US" dirty="0"/>
              <a:t> valve are important)</a:t>
            </a:r>
          </a:p>
          <a:p>
            <a:r>
              <a:rPr lang="en-US" dirty="0"/>
              <a:t>Extensive </a:t>
            </a:r>
            <a:r>
              <a:rPr lang="en-US" b="1" dirty="0" err="1"/>
              <a:t>ileal</a:t>
            </a:r>
            <a:r>
              <a:rPr lang="en-US" b="1" dirty="0"/>
              <a:t> </a:t>
            </a:r>
            <a:r>
              <a:rPr lang="en-US" b="1" dirty="0" err="1"/>
              <a:t>Crohn’s</a:t>
            </a:r>
            <a:r>
              <a:rPr lang="en-US" b="1" dirty="0"/>
              <a:t> </a:t>
            </a:r>
            <a:r>
              <a:rPr lang="en-US" b="1" dirty="0" smtClean="0"/>
              <a:t>disease.</a:t>
            </a:r>
            <a:endParaRPr lang="en-US" b="1" dirty="0"/>
          </a:p>
          <a:p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</a:t>
            </a:r>
            <a:r>
              <a:rPr lang="en-US" dirty="0" err="1"/>
              <a:t>Malabsorbtion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E5B7-EFD1-4F92-87F9-E905BCFEAB3F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7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Drug-induced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Cholestyramine</a:t>
            </a:r>
            <a:r>
              <a:rPr lang="en-US" dirty="0"/>
              <a:t>, ethanol, neomycin, tetracycline and antibiotics</a:t>
            </a:r>
          </a:p>
          <a:p>
            <a:pPr marL="0" indent="0">
              <a:buNone/>
            </a:pPr>
            <a:r>
              <a:rPr lang="en-US" dirty="0"/>
              <a:t>Endocrine</a:t>
            </a:r>
          </a:p>
          <a:p>
            <a:r>
              <a:rPr lang="en-US" dirty="0"/>
              <a:t>DM (complex pathogenesis)</a:t>
            </a:r>
            <a:endParaRPr lang="ar-EG" dirty="0"/>
          </a:p>
          <a:p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</a:t>
            </a:r>
            <a:r>
              <a:rPr lang="en-US" dirty="0" err="1"/>
              <a:t>Malabsorbtion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E5B7-EFD1-4F92-87F9-E905BCFEAB3F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Manifestations of MAS and Corresponding Lab Abnormalities</a:t>
            </a:r>
            <a:endParaRPr lang="ar-EG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1"/>
          <a:stretch/>
        </p:blipFill>
        <p:spPr bwMode="auto">
          <a:xfrm>
            <a:off x="290885" y="1371600"/>
            <a:ext cx="883920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F44F-5ABB-4AD2-91B7-25A876A32131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Manifestations of MAS and Corresponding Lab Abnormalities</a:t>
            </a:r>
            <a:endParaRPr lang="ar-EG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1371600"/>
            <a:ext cx="8991599" cy="4984750"/>
            <a:chOff x="512727" y="1714338"/>
            <a:chExt cx="8021673" cy="354346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81" y="1714338"/>
              <a:ext cx="7720137" cy="281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51"/>
            <a:stretch/>
          </p:blipFill>
          <p:spPr bwMode="auto">
            <a:xfrm>
              <a:off x="512727" y="4539997"/>
              <a:ext cx="8021673" cy="717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1FA0-F152-43C7-9F89-ECC547A0D149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7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Routine lab tests: Anemia (iron </a:t>
            </a:r>
            <a:r>
              <a:rPr lang="en-US" dirty="0" err="1"/>
              <a:t>def</a:t>
            </a:r>
            <a:r>
              <a:rPr lang="en-US" dirty="0"/>
              <a:t>), prolonged INR (</a:t>
            </a:r>
            <a:r>
              <a:rPr lang="en-US" dirty="0" err="1"/>
              <a:t>Vit</a:t>
            </a:r>
            <a:r>
              <a:rPr lang="en-US" dirty="0"/>
              <a:t> K </a:t>
            </a:r>
            <a:r>
              <a:rPr lang="en-US" dirty="0" err="1"/>
              <a:t>def</a:t>
            </a:r>
            <a:r>
              <a:rPr lang="en-US" dirty="0"/>
              <a:t>), decreased electrolytes (K, </a:t>
            </a:r>
            <a:r>
              <a:rPr lang="en-US" dirty="0" err="1"/>
              <a:t>Ca</a:t>
            </a:r>
            <a:r>
              <a:rPr lang="en-US" dirty="0"/>
              <a:t>, Mg,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Special markers: </a:t>
            </a:r>
            <a:r>
              <a:rPr lang="en-US" b="1" dirty="0">
                <a:solidFill>
                  <a:srgbClr val="FF0000"/>
                </a:solidFill>
              </a:rPr>
              <a:t>Anti-TTG (Celiac Disease), </a:t>
            </a:r>
            <a:r>
              <a:rPr lang="en-US" dirty="0"/>
              <a:t>ANCA &amp; ASCA (IBD)</a:t>
            </a:r>
          </a:p>
          <a:p>
            <a:r>
              <a:rPr lang="en-US" dirty="0"/>
              <a:t>Stool tests: Stool analysis and C/S, 72 h stool collection (documents </a:t>
            </a:r>
            <a:r>
              <a:rPr lang="en-US" dirty="0" err="1"/>
              <a:t>steatorrhea</a:t>
            </a:r>
            <a:r>
              <a:rPr lang="en-US" dirty="0"/>
              <a:t> ), Fecal </a:t>
            </a:r>
            <a:r>
              <a:rPr lang="en-US" dirty="0" err="1"/>
              <a:t>elastase</a:t>
            </a:r>
            <a:r>
              <a:rPr lang="en-US" dirty="0"/>
              <a:t> for pancreatic insufficiency, fecal </a:t>
            </a:r>
            <a:r>
              <a:rPr lang="en-US" dirty="0" err="1"/>
              <a:t>calprotectin</a:t>
            </a:r>
            <a:r>
              <a:rPr lang="en-US" dirty="0"/>
              <a:t>, stool fat globules stained with Sudan for </a:t>
            </a:r>
            <a:r>
              <a:rPr lang="en-US" dirty="0" err="1"/>
              <a:t>steatorrhea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 and Treatment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4E21-DC3C-44EA-AA03-D80EFC6195A4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3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Imaging studies (e.g. CT </a:t>
            </a:r>
            <a:r>
              <a:rPr lang="en-US" dirty="0"/>
              <a:t>scan/MRI to visualize pancreas, liver, GB and GI lumen)</a:t>
            </a:r>
          </a:p>
          <a:p>
            <a:r>
              <a:rPr lang="en-US" dirty="0"/>
              <a:t>Endoscopy (Upper endoscopy, </a:t>
            </a:r>
            <a:r>
              <a:rPr lang="en-US" dirty="0" err="1"/>
              <a:t>enteroscopy</a:t>
            </a:r>
            <a:r>
              <a:rPr lang="en-US" dirty="0"/>
              <a:t>, Colonoscopy)</a:t>
            </a:r>
          </a:p>
          <a:p>
            <a:r>
              <a:rPr lang="en-US" dirty="0"/>
              <a:t>Tissue biopsy and Histopathology specific for some causes</a:t>
            </a:r>
          </a:p>
          <a:p>
            <a:pPr marL="0" indent="0">
              <a:buNone/>
            </a:pPr>
            <a:r>
              <a:rPr lang="en-US" b="1" dirty="0"/>
              <a:t>Treatment</a:t>
            </a:r>
          </a:p>
          <a:p>
            <a:r>
              <a:rPr lang="en-US" dirty="0"/>
              <a:t>Dependent on underlying etiology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 and Treatment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FC55F-AC7C-4A7B-8234-3B7870AD8546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3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Disturbed small intestine function </a:t>
            </a:r>
            <a:r>
              <a:rPr lang="en-US" dirty="0"/>
              <a:t>with </a:t>
            </a:r>
            <a:r>
              <a:rPr lang="en-US" b="1" dirty="0"/>
              <a:t>impaired absorption</a:t>
            </a:r>
            <a:r>
              <a:rPr lang="en-US" dirty="0"/>
              <a:t>, particularly of fats </a:t>
            </a:r>
            <a:r>
              <a:rPr lang="en-US" b="1" dirty="0"/>
              <a:t>in response to gluten </a:t>
            </a:r>
            <a:r>
              <a:rPr lang="en-US" dirty="0"/>
              <a:t>found in wheat, barley, oats, rye; filler in many prepared foods and medications.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Celiac Disease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58CC-1717-46B8-A865-E5539F6D306D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Flattening of intestinal mucosa and </a:t>
            </a:r>
            <a:r>
              <a:rPr lang="en-US" b="1" dirty="0"/>
              <a:t>partial atrophy of villi in the small intestine.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Degenerative changes in the </a:t>
            </a:r>
            <a:r>
              <a:rPr lang="en-US" b="1" dirty="0" err="1"/>
              <a:t>myenteric</a:t>
            </a:r>
            <a:r>
              <a:rPr lang="en-US" b="1" dirty="0"/>
              <a:t> nerve plexuses.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Loss of villi → loss of microvilli → </a:t>
            </a:r>
            <a:r>
              <a:rPr lang="en-US" b="1" dirty="0" err="1"/>
              <a:t>disaccharidase</a:t>
            </a:r>
            <a:r>
              <a:rPr lang="en-US" b="1" dirty="0"/>
              <a:t> deficiency </a:t>
            </a:r>
            <a:r>
              <a:rPr lang="en-US" dirty="0"/>
              <a:t>(particularly, lactase).</a:t>
            </a:r>
          </a:p>
          <a:p>
            <a:pPr marL="0" indent="0">
              <a:buNone/>
            </a:pPr>
            <a:r>
              <a:rPr lang="en-US" dirty="0"/>
              <a:t>• This will lead to defective absorption of fat, protein, carbohydrates, iron and water, fat soluble vitamins A, D, K. and protein loss from small intestine.</a:t>
            </a:r>
          </a:p>
          <a:p>
            <a:pPr marL="0" indent="0">
              <a:buNone/>
            </a:pPr>
            <a:r>
              <a:rPr lang="en-US" dirty="0"/>
              <a:t>.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Pathology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C6E2-5593-4A2A-B16A-BAD86B9FB4FC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386397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Approach to Constipation &amp; Diarrhea 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2400" dirty="0"/>
              <a:t>Prof. Mohamed Hassan </a:t>
            </a:r>
            <a:r>
              <a:rPr lang="en-US" altLang="en-US" sz="2400" dirty="0" err="1"/>
              <a:t>Fouad</a:t>
            </a:r>
            <a:r>
              <a:rPr lang="en-US" altLang="en-US" sz="2400" dirty="0"/>
              <a:t>, MD, MRCP(UK)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EB68-238F-4CE4-8EE2-FC83C9547944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3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one third of patients with celiac </a:t>
            </a:r>
            <a:r>
              <a:rPr lang="en-US" dirty="0" err="1"/>
              <a:t>sprue</a:t>
            </a:r>
            <a:r>
              <a:rPr lang="en-US" dirty="0"/>
              <a:t>, symptoms begin in early childhood. </a:t>
            </a:r>
          </a:p>
          <a:p>
            <a:r>
              <a:rPr lang="en-US" dirty="0"/>
              <a:t>It can present with infantilism, dwarfism, </a:t>
            </a:r>
            <a:r>
              <a:rPr lang="en-US" dirty="0" err="1"/>
              <a:t>tetany</a:t>
            </a:r>
            <a:r>
              <a:rPr lang="en-US" dirty="0"/>
              <a:t>, vitamin deficiency signs, rickets.</a:t>
            </a:r>
          </a:p>
          <a:p>
            <a:r>
              <a:rPr lang="en-US" dirty="0"/>
              <a:t>Symptoms may persist into adult life, but there is usually a latent phase of apparent good health.</a:t>
            </a:r>
          </a:p>
          <a:p>
            <a:r>
              <a:rPr lang="en-US" dirty="0"/>
              <a:t>Anemia: </a:t>
            </a:r>
            <a:r>
              <a:rPr lang="en-US" b="1" dirty="0"/>
              <a:t>hypochromic, microcytic.</a:t>
            </a:r>
          </a:p>
          <a:p>
            <a:r>
              <a:rPr lang="en-US" dirty="0"/>
              <a:t>Dermatitis </a:t>
            </a:r>
            <a:r>
              <a:rPr lang="en-US" dirty="0" err="1"/>
              <a:t>herpetiformis</a:t>
            </a:r>
            <a:r>
              <a:rPr lang="en-US" dirty="0"/>
              <a:t>: frequent association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Symptoms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BAA1-F4D1-4706-99B6-FE7CBFFE36E1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07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measurements of fecal fat </a:t>
            </a:r>
          </a:p>
          <a:p>
            <a:r>
              <a:rPr lang="en-US" dirty="0"/>
              <a:t>Upper endoscopy shows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scalloping of duodenal folds</a:t>
            </a:r>
          </a:p>
          <a:p>
            <a:r>
              <a:rPr lang="en-US" b="1" dirty="0">
                <a:solidFill>
                  <a:srgbClr val="FF0000"/>
                </a:solidFill>
              </a:rPr>
              <a:t>Partial villous atrophy </a:t>
            </a:r>
            <a:r>
              <a:rPr lang="en-US" dirty="0"/>
              <a:t>in small bowel biopsy.</a:t>
            </a:r>
          </a:p>
          <a:p>
            <a:r>
              <a:rPr lang="en-US" b="1" dirty="0"/>
              <a:t>Anti-TTG, Anti-</a:t>
            </a:r>
            <a:r>
              <a:rPr lang="en-US" b="1" dirty="0" err="1"/>
              <a:t>endomysiium</a:t>
            </a:r>
            <a:r>
              <a:rPr lang="en-US" b="1" dirty="0"/>
              <a:t>, Anti-</a:t>
            </a:r>
            <a:r>
              <a:rPr lang="en-US" b="1" dirty="0" err="1"/>
              <a:t>Gliadin</a:t>
            </a:r>
            <a:r>
              <a:rPr lang="en-US" b="1" dirty="0"/>
              <a:t> antibodies</a:t>
            </a:r>
          </a:p>
          <a:p>
            <a:endParaRPr lang="ar-EG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C066-75B4-491B-995D-EE98E859B97A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55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Villi </a:t>
            </a:r>
            <a:r>
              <a:rPr lang="en-US" dirty="0" err="1"/>
              <a:t>vs</a:t>
            </a:r>
            <a:r>
              <a:rPr lang="en-US" dirty="0"/>
              <a:t> Partial Atrophy</a:t>
            </a:r>
            <a:endParaRPr lang="ar-E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3" t="8732" r="68553" b="53431"/>
          <a:stretch/>
        </p:blipFill>
        <p:spPr bwMode="auto">
          <a:xfrm>
            <a:off x="1143000" y="2588525"/>
            <a:ext cx="2667000" cy="271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" t="60777" r="69000" b="3557"/>
          <a:stretch/>
        </p:blipFill>
        <p:spPr bwMode="auto">
          <a:xfrm>
            <a:off x="4876800" y="2588525"/>
            <a:ext cx="2819400" cy="2657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0A84-FFF9-4A8B-B234-5FC0C1646820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2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VS Scalloped Duodenum</a:t>
            </a:r>
            <a:endParaRPr lang="ar-EG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3537860" cy="332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8" t="10302" r="21488" b="9194"/>
          <a:stretch/>
        </p:blipFill>
        <p:spPr bwMode="auto">
          <a:xfrm>
            <a:off x="653140" y="2438400"/>
            <a:ext cx="3537860" cy="332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3A85-B081-4F9D-890F-6038FE20EEE9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85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Strict elimination of gluten. </a:t>
            </a:r>
          </a:p>
          <a:p>
            <a:r>
              <a:rPr lang="en-US" dirty="0"/>
              <a:t>Diet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gluten-free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b="1" dirty="0">
                <a:solidFill>
                  <a:srgbClr val="FF0000"/>
                </a:solidFill>
              </a:rPr>
              <a:t>initially lactose-free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High-calorie, high-protein, low-fat.</a:t>
            </a:r>
          </a:p>
          <a:p>
            <a:r>
              <a:rPr lang="en-US" dirty="0" err="1"/>
              <a:t>Prothrombin</a:t>
            </a:r>
            <a:r>
              <a:rPr lang="en-US" dirty="0"/>
              <a:t> deficiency: water-soluble vitamin K orally.</a:t>
            </a:r>
          </a:p>
          <a:p>
            <a:r>
              <a:rPr lang="en-US" dirty="0" err="1"/>
              <a:t>Hypocalcemia</a:t>
            </a:r>
            <a:r>
              <a:rPr lang="en-US" dirty="0"/>
              <a:t> or </a:t>
            </a:r>
            <a:r>
              <a:rPr lang="en-US" dirty="0" err="1"/>
              <a:t>tetany</a:t>
            </a:r>
            <a:r>
              <a:rPr lang="en-US" dirty="0"/>
              <a:t>: calcium phosphate or </a:t>
            </a:r>
            <a:r>
              <a:rPr lang="en-US" dirty="0" err="1"/>
              <a:t>gluconate</a:t>
            </a:r>
            <a:r>
              <a:rPr lang="en-US" dirty="0"/>
              <a:t> and vitamin D.</a:t>
            </a:r>
          </a:p>
          <a:p>
            <a:r>
              <a:rPr lang="en-US" dirty="0"/>
              <a:t>Macrocytic anemia: </a:t>
            </a:r>
            <a:r>
              <a:rPr lang="en-US" b="1" dirty="0"/>
              <a:t>vitamin B12</a:t>
            </a:r>
          </a:p>
          <a:p>
            <a:r>
              <a:rPr lang="en-US" dirty="0"/>
              <a:t>Corticosteroids: in severe forms.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0B2F-4ED7-4113-9FE2-DB53621DF23C}" type="datetime1">
              <a:rPr lang="en-US" smtClean="0"/>
              <a:t>7/5/2025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8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treatment leads to good response.</a:t>
            </a:r>
          </a:p>
          <a:p>
            <a:endParaRPr lang="en-US" dirty="0"/>
          </a:p>
          <a:p>
            <a:r>
              <a:rPr lang="en-US" dirty="0"/>
              <a:t> A late increased incidence of abdominal lymphomas and carcinomas was noticed if left untreated.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Prognosis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307FA-258C-4B74-B713-77D6368F0B60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74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Constipation is defined as the passage of 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Courier New" pitchFamily="49" charset="0"/>
              <a:buChar char="o"/>
            </a:pPr>
            <a:r>
              <a:rPr lang="en-US" dirty="0"/>
              <a:t>Infrequent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or hard stools with straining (stool water &lt;50 mL/d)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Or frequency &lt; 3 times/week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Constipation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0FCB-42EB-4A65-ADC3-FFB15D579548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8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Pain - Fissure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Psychological - </a:t>
            </a:r>
            <a:r>
              <a:rPr lang="en-US" b="1" dirty="0">
                <a:solidFill>
                  <a:srgbClr val="FF0000"/>
                </a:solidFill>
              </a:rPr>
              <a:t>Depression 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Cancer colon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Collagen disease - </a:t>
            </a:r>
            <a:r>
              <a:rPr lang="en-US" b="1" dirty="0">
                <a:solidFill>
                  <a:srgbClr val="FF0000"/>
                </a:solidFill>
              </a:rPr>
              <a:t>Scleroderma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Idiopathic – Most common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Intestinal obstruction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Neurologic – Parkinson, MS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Metabolic – Diabetes, Hypothyroid, High </a:t>
            </a:r>
            <a:r>
              <a:rPr lang="en-US" dirty="0" err="1"/>
              <a:t>Ca</a:t>
            </a:r>
            <a:r>
              <a:rPr lang="en-US" dirty="0"/>
              <a:t>, Low K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Medications – Calcium, Iron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Etiology of Constipation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2E91-0313-462E-B386-D82EA183144A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88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CBC</a:t>
            </a:r>
          </a:p>
          <a:p>
            <a:r>
              <a:rPr lang="en-US" dirty="0"/>
              <a:t>ESR</a:t>
            </a:r>
          </a:p>
          <a:p>
            <a:r>
              <a:rPr lang="en-US" dirty="0"/>
              <a:t>Stool </a:t>
            </a:r>
          </a:p>
          <a:p>
            <a:r>
              <a:rPr lang="en-US" dirty="0"/>
              <a:t>CT </a:t>
            </a:r>
            <a:r>
              <a:rPr lang="en-US" dirty="0" err="1"/>
              <a:t>Colonography</a:t>
            </a:r>
            <a:endParaRPr lang="en-US" dirty="0"/>
          </a:p>
          <a:p>
            <a:r>
              <a:rPr lang="en-US" dirty="0"/>
              <a:t>MR </a:t>
            </a:r>
            <a:r>
              <a:rPr lang="en-US" dirty="0" err="1"/>
              <a:t>Defecography</a:t>
            </a:r>
            <a:endParaRPr lang="en-US" dirty="0"/>
          </a:p>
          <a:p>
            <a:r>
              <a:rPr lang="en-US" dirty="0"/>
              <a:t>Colonoscopy</a:t>
            </a:r>
          </a:p>
          <a:p>
            <a:r>
              <a:rPr lang="en-US" dirty="0"/>
              <a:t>TFTs, Calcium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B057-1FD4-4A2F-82FE-73AA739F68C4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8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– Life Style Modifications</a:t>
            </a:r>
            <a:endParaRPr lang="ar-EG" dirty="0"/>
          </a:p>
        </p:txBody>
      </p:sp>
      <p:sp>
        <p:nvSpPr>
          <p:cNvPr id="2" name="Rectangle 1"/>
          <p:cNvSpPr/>
          <p:nvPr/>
        </p:nvSpPr>
        <p:spPr>
          <a:xfrm>
            <a:off x="533400" y="167640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/>
              <a:t>Increase fiber intake</a:t>
            </a:r>
          </a:p>
          <a:p>
            <a:r>
              <a:rPr lang="en-US" sz="2800" dirty="0"/>
              <a:t>Adding fiber to diet increases the weight of stool and speeds its passage through intestines. Slowly begin to eat more fresh fruits and vegetables each day. Choose whole-grain breads and cereals.</a:t>
            </a:r>
            <a:endParaRPr lang="en-US" sz="28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/>
              <a:t>Exercise most days of the week</a:t>
            </a:r>
            <a:endParaRPr lang="en-US" sz="2800" dirty="0"/>
          </a:p>
          <a:p>
            <a:r>
              <a:rPr lang="en-US" sz="2800" dirty="0"/>
              <a:t>Physical activity increases muscle activity in intestines. </a:t>
            </a:r>
            <a:endParaRPr lang="en-US" sz="28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/>
              <a:t>Avoid </a:t>
            </a:r>
            <a:r>
              <a:rPr lang="en-US" sz="2800" b="1" dirty="0" err="1"/>
              <a:t>ignoringthe</a:t>
            </a:r>
            <a:r>
              <a:rPr lang="en-US" sz="2800" b="1" dirty="0"/>
              <a:t> urge to have a bowel movement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416675"/>
            <a:ext cx="2895600" cy="365125"/>
          </a:xfrm>
        </p:spPr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416675"/>
            <a:ext cx="2133600" cy="365125"/>
          </a:xfrm>
        </p:spPr>
        <p:txBody>
          <a:bodyPr/>
          <a:lstStyle/>
          <a:p>
            <a:fld id="{1E7677EB-7DA7-4D80-A4DF-07C7BE0EED57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 rtlCol="1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/>
              <a:t>Intended Learning Outcome (ILO)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At the end of this Lecture you will</a:t>
            </a:r>
          </a:p>
          <a:p>
            <a:pPr lvl="1" eaLnBrk="1" hangingPunct="1"/>
            <a:r>
              <a:rPr lang="en-GB" altLang="en-US" dirty="0"/>
              <a:t>List the causes of Diarrhoea and Constipation</a:t>
            </a:r>
          </a:p>
          <a:p>
            <a:pPr lvl="2" eaLnBrk="1" hangingPunct="1"/>
            <a:endParaRPr lang="en-GB" altLang="en-US" dirty="0"/>
          </a:p>
          <a:p>
            <a:pPr lvl="1" eaLnBrk="1" hangingPunct="1"/>
            <a:r>
              <a:rPr lang="en-GB" altLang="en-US" dirty="0"/>
              <a:t>Recognize how to  diagnose and manage Diseases of the Small intestine  and Diseases of the Large Intestine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24D3-A297-413D-8480-BA74F52A90A1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228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Fiber supplements</a:t>
            </a:r>
            <a:r>
              <a:rPr lang="en-US" dirty="0"/>
              <a:t>: Fiber supplements add bulk to stool. Bulky stools are softer and easier to pass. Fiber supplements </a:t>
            </a:r>
            <a:r>
              <a:rPr lang="en-US" b="1" dirty="0"/>
              <a:t>include </a:t>
            </a:r>
            <a:r>
              <a:rPr lang="en-US" b="1" dirty="0" err="1"/>
              <a:t>psyllium</a:t>
            </a:r>
            <a:r>
              <a:rPr lang="en-US" b="1" dirty="0"/>
              <a:t>, calcium </a:t>
            </a:r>
            <a:r>
              <a:rPr lang="en-US" b="1" dirty="0" err="1"/>
              <a:t>polycarbophil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methylcellulose.</a:t>
            </a:r>
          </a:p>
          <a:p>
            <a:r>
              <a:rPr lang="en-US" b="1" dirty="0"/>
              <a:t>Stimulants</a:t>
            </a:r>
            <a:r>
              <a:rPr lang="en-US" dirty="0"/>
              <a:t>: Stimulants including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bisacodyl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/>
              <a:t>sennosides</a:t>
            </a:r>
            <a:r>
              <a:rPr lang="en-US" dirty="0"/>
              <a:t> cause intestines to contract.</a:t>
            </a:r>
          </a:p>
          <a:p>
            <a:r>
              <a:rPr lang="en-US" b="1" dirty="0" err="1"/>
              <a:t>Osmotics</a:t>
            </a:r>
            <a:r>
              <a:rPr lang="en-US" dirty="0"/>
              <a:t>: Osmotic laxatives help stool move through the colon by </a:t>
            </a:r>
            <a:r>
              <a:rPr lang="en-US" b="1" dirty="0"/>
              <a:t>increasing secretion of fluid </a:t>
            </a:r>
            <a:r>
              <a:rPr lang="en-US" dirty="0"/>
              <a:t>from the intestines and </a:t>
            </a:r>
            <a:r>
              <a:rPr lang="en-US" b="1" dirty="0"/>
              <a:t>helping to stimulate bowel </a:t>
            </a:r>
            <a:r>
              <a:rPr lang="en-US" dirty="0"/>
              <a:t>movements. Examples include </a:t>
            </a:r>
            <a:r>
              <a:rPr lang="en-US" b="1" dirty="0"/>
              <a:t>oral magnesium hydroxide</a:t>
            </a:r>
            <a:r>
              <a:rPr lang="en-US" dirty="0"/>
              <a:t>, </a:t>
            </a:r>
            <a:r>
              <a:rPr lang="en-US" b="1" u="sng" dirty="0">
                <a:solidFill>
                  <a:srgbClr val="FF0000"/>
                </a:solidFill>
              </a:rPr>
              <a:t>magnesium citrate</a:t>
            </a:r>
            <a:r>
              <a:rPr lang="en-US" dirty="0"/>
              <a:t>, </a:t>
            </a:r>
            <a:r>
              <a:rPr lang="en-US" sz="4300" b="1" dirty="0">
                <a:solidFill>
                  <a:srgbClr val="FF0000"/>
                </a:solidFill>
              </a:rPr>
              <a:t>lactulose</a:t>
            </a:r>
            <a:r>
              <a:rPr lang="en-US" b="1" dirty="0"/>
              <a:t> and polyethylene glycol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– Drug Therapy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3BDF-1EB1-469A-ABBE-32F0538BFA5C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93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Lubricants</a:t>
            </a:r>
            <a:r>
              <a:rPr lang="en-US" dirty="0"/>
              <a:t>: Lubricants such as mineral oil enable stool to move through your colon more easily.</a:t>
            </a:r>
          </a:p>
          <a:p>
            <a:r>
              <a:rPr lang="en-US" b="1" dirty="0"/>
              <a:t>Stool softeners</a:t>
            </a:r>
            <a:r>
              <a:rPr lang="en-US" dirty="0"/>
              <a:t>: Stool softeners such as docusate sodium and docusate calcium moisten the stool by drawing water from the intestines.</a:t>
            </a:r>
          </a:p>
          <a:p>
            <a:r>
              <a:rPr lang="en-US" dirty="0"/>
              <a:t>Enemas and suppositories</a:t>
            </a:r>
          </a:p>
          <a:p>
            <a:r>
              <a:rPr lang="en-US" b="1" dirty="0"/>
              <a:t>Glycerin or </a:t>
            </a:r>
            <a:r>
              <a:rPr lang="en-US" b="1" dirty="0" err="1"/>
              <a:t>bisacodyl</a:t>
            </a:r>
            <a:r>
              <a:rPr lang="en-US" b="1" dirty="0"/>
              <a:t> suppositories </a:t>
            </a:r>
            <a:r>
              <a:rPr lang="en-US" dirty="0"/>
              <a:t>also aid in moving stool out of the body by providing lubrication and stimulation.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56350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F3DC1-55FF-42F4-8DB3-0829C99568A9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2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Medications that draw water into your intestines:</a:t>
            </a:r>
            <a:r>
              <a:rPr lang="en-US" dirty="0"/>
              <a:t> A number of prescription medications are available to treat chronic constipation. </a:t>
            </a:r>
            <a:r>
              <a:rPr lang="en-US" dirty="0" err="1"/>
              <a:t>Lubiprostone</a:t>
            </a:r>
            <a:r>
              <a:rPr lang="en-US" dirty="0"/>
              <a:t>, linaclotide  and </a:t>
            </a:r>
            <a:r>
              <a:rPr lang="en-US" dirty="0" err="1"/>
              <a:t>plecanatide</a:t>
            </a:r>
            <a:r>
              <a:rPr lang="en-US" dirty="0"/>
              <a:t> work by drawing water into intestines and speed up the movement of stool.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Serotonin 5-hydroxytryptamine 4 receptors.</a:t>
            </a:r>
            <a:r>
              <a:rPr lang="en-US" dirty="0"/>
              <a:t> Prucalopride  helps move stool through the colon.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1FF1-9A12-471D-9020-B2CADA8CC84E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30834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Peripherally acting mu-opioid receptor antagonists (PAMORAs).</a:t>
            </a:r>
            <a:r>
              <a:rPr lang="en-US" dirty="0"/>
              <a:t> If constipation is caused by opioid pain medications, PAMORAs such as </a:t>
            </a:r>
            <a:r>
              <a:rPr lang="en-US" dirty="0" err="1"/>
              <a:t>naloxegol</a:t>
            </a:r>
            <a:r>
              <a:rPr lang="en-US" dirty="0"/>
              <a:t>  and </a:t>
            </a:r>
            <a:r>
              <a:rPr lang="en-US" dirty="0" err="1"/>
              <a:t>methylnaltrexone</a:t>
            </a:r>
            <a:r>
              <a:rPr lang="en-US" dirty="0"/>
              <a:t> reverse the effect of opioids on the intestine to keep the bowel moving.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1FF1-9A12-471D-9020-B2CADA8CC84E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64982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Transit </a:t>
            </a:r>
            <a:r>
              <a:rPr lang="en-US" dirty="0" err="1"/>
              <a:t>Constipaion</a:t>
            </a:r>
            <a:endParaRPr lang="ar-EG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524000"/>
            <a:ext cx="8229600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Colonic transit time can me measured by abdominal x-ray using radio opaque markers.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Normal time is 70 hrs.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Normal transit time means IBS (Misperception of normal defecation)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Prolonged transit time throughout means colonic inertia (Infrequent motion with bloating that tends to occur in youth)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Outlet obstruction means inability to coordinate muscles of the pelvis to empty the rectum and it usually occurs in old 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6761-921F-45AD-BAE1-5B3B1A7FFEFF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7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Transit </a:t>
            </a:r>
            <a:r>
              <a:rPr lang="en-US" dirty="0" err="1"/>
              <a:t>Constipaion</a:t>
            </a:r>
            <a:endParaRPr lang="ar-EG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524000"/>
            <a:ext cx="8229600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Colonic transit time can me measured by abdominal x-ray using radio opaque markers.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Normal time is 70 hrs.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Normal transit time means IBS (Misperception of normal defecation)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Prolonged transit time throughout means colonic inertia (Infrequent motion with bloating that tends to occur in youth)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Outlet obstruction means inability to coordinate muscles of the pelvis to empty the rectum and it usually occurs in old 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6761-921F-45AD-BAE1-5B3B1A7FFEFF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2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Colon cancer is the fourth most common cancer (after lung, prostate, and breast)</a:t>
            </a:r>
          </a:p>
          <a:p>
            <a:endParaRPr lang="en-US" dirty="0"/>
          </a:p>
          <a:p>
            <a:r>
              <a:rPr lang="en-US" dirty="0"/>
              <a:t>It represents the second most common cause of cancer death mostly due to</a:t>
            </a:r>
            <a:r>
              <a:rPr lang="pt-BR" dirty="0"/>
              <a:t> adenoma-carcinoma sequence</a:t>
            </a:r>
          </a:p>
          <a:p>
            <a:endParaRPr lang="pt-BR" dirty="0"/>
          </a:p>
          <a:p>
            <a:r>
              <a:rPr lang="pt-BR" dirty="0"/>
              <a:t>It rarely arises de novo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Cancer Colon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AB33-395C-4943-BC55-433B7A2FF8B4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0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Age &gt;50 (dominant risk factor in sporadic cases), mean age is 70</a:t>
            </a:r>
          </a:p>
          <a:p>
            <a:pPr marL="0" indent="0">
              <a:buNone/>
            </a:pPr>
            <a:r>
              <a:rPr lang="en-US" dirty="0"/>
              <a:t>• Genetic: FAP, HNPCC, family history of CRC</a:t>
            </a:r>
          </a:p>
          <a:p>
            <a:pPr marL="0" indent="0">
              <a:buNone/>
            </a:pPr>
            <a:r>
              <a:rPr lang="en-US" dirty="0"/>
              <a:t>• Adenomatous polyps (especially if &gt;1 cm, villous, multiple)</a:t>
            </a:r>
          </a:p>
          <a:p>
            <a:pPr marL="0" indent="0">
              <a:buNone/>
            </a:pPr>
            <a:r>
              <a:rPr lang="en-US" dirty="0"/>
              <a:t>• IBD (especially UC: risk is 1-2%/</a:t>
            </a:r>
            <a:r>
              <a:rPr lang="en-US" dirty="0" err="1"/>
              <a:t>yr</a:t>
            </a:r>
            <a:r>
              <a:rPr lang="en-US" dirty="0"/>
              <a:t> if UC &gt;10 </a:t>
            </a:r>
            <a:r>
              <a:rPr lang="en-US" dirty="0" err="1"/>
              <a:t>yr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Factors of Colon Cancer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51F8-0592-4A2D-9FBB-6A5D972BDE88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9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IBD (especially UC: risk is 1-2%/</a:t>
            </a:r>
            <a:r>
              <a:rPr lang="en-US" dirty="0" err="1"/>
              <a:t>yr</a:t>
            </a:r>
            <a:r>
              <a:rPr lang="en-US" dirty="0"/>
              <a:t> if UC &gt;10 </a:t>
            </a:r>
            <a:r>
              <a:rPr lang="en-US" dirty="0" err="1"/>
              <a:t>yr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• Previous colorectal cancer (also gonadal or breast)</a:t>
            </a:r>
          </a:p>
          <a:p>
            <a:pPr marL="0" indent="0">
              <a:buNone/>
            </a:pPr>
            <a:r>
              <a:rPr lang="en-US" dirty="0"/>
              <a:t>• Diet (High fat, red meat, decreased </a:t>
            </a:r>
            <a:r>
              <a:rPr lang="en-US" dirty="0" err="1"/>
              <a:t>fibre</a:t>
            </a:r>
            <a:r>
              <a:rPr lang="en-US" dirty="0"/>
              <a:t>) and smoking</a:t>
            </a:r>
          </a:p>
          <a:p>
            <a:pPr marL="0" indent="0">
              <a:buNone/>
            </a:pPr>
            <a:r>
              <a:rPr lang="en-US" dirty="0"/>
              <a:t>• DM and acromegaly (insulin and IGF-1 are growth factors for colonic mucosal cells)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Factors of Colon Cancer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51F8-0592-4A2D-9FBB-6A5D972BDE88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8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endParaRPr lang="ar-E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63783"/>
              </p:ext>
            </p:extLst>
          </p:nvPr>
        </p:nvGraphicFramePr>
        <p:xfrm>
          <a:off x="387014" y="1285593"/>
          <a:ext cx="8369972" cy="527871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632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43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83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9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0782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Rectum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Left Colon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Right Colon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782">
                <a:tc>
                  <a:txBody>
                    <a:bodyPr/>
                    <a:lstStyle/>
                    <a:p>
                      <a:pPr algn="ctr" rtl="1"/>
                      <a:endParaRPr lang="ar-EG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35%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25%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Frequency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9599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Ulcerating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Annular, Invasive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Exophytic</a:t>
                      </a:r>
                      <a:r>
                        <a:rPr lang="en-US" sz="2400" dirty="0"/>
                        <a:t> with occult bleeding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Pathology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23358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Obstruction</a:t>
                      </a:r>
                    </a:p>
                    <a:p>
                      <a:pPr algn="ctr" rtl="1"/>
                      <a:r>
                        <a:rPr lang="en-US" sz="2400" dirty="0" err="1"/>
                        <a:t>Tenesmus</a:t>
                      </a:r>
                      <a:endParaRPr lang="en-US" sz="2400" dirty="0"/>
                    </a:p>
                    <a:p>
                      <a:pPr algn="ctr" rtl="1"/>
                      <a:r>
                        <a:rPr lang="en-US" sz="2400" dirty="0"/>
                        <a:t>Rectal</a:t>
                      </a:r>
                      <a:r>
                        <a:rPr lang="en-US" sz="2400" baseline="0" dirty="0"/>
                        <a:t> Bleed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Constipation</a:t>
                      </a:r>
                      <a:r>
                        <a:rPr lang="en-US" sz="2400" baseline="0" dirty="0"/>
                        <a:t> with overflow</a:t>
                      </a:r>
                    </a:p>
                    <a:p>
                      <a:pPr algn="ctr" rtl="1"/>
                      <a:r>
                        <a:rPr lang="en-US" sz="2400" baseline="0" dirty="0"/>
                        <a:t>Pain</a:t>
                      </a:r>
                    </a:p>
                    <a:p>
                      <a:pPr algn="ctr" rtl="1"/>
                      <a:r>
                        <a:rPr lang="en-US" sz="2400" baseline="0" dirty="0"/>
                        <a:t>Thin stool</a:t>
                      </a:r>
                    </a:p>
                    <a:p>
                      <a:pPr algn="ctr" rtl="1"/>
                      <a:r>
                        <a:rPr lang="en-US" sz="2400" baseline="0" dirty="0"/>
                        <a:t>Rectal Bleed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Weight loss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Symptoms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56479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Palpable on DRE</a:t>
                      </a:r>
                    </a:p>
                    <a:p>
                      <a:pPr algn="ctr" rtl="1"/>
                      <a:r>
                        <a:rPr lang="en-US" sz="2400" dirty="0"/>
                        <a:t>BRBPR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BRBPR</a:t>
                      </a:r>
                    </a:p>
                    <a:p>
                      <a:pPr algn="ctr" rtl="1"/>
                      <a:r>
                        <a:rPr lang="en-US" sz="2400" dirty="0"/>
                        <a:t>Left</a:t>
                      </a:r>
                      <a:r>
                        <a:rPr lang="en-US" sz="2400" baseline="0" dirty="0"/>
                        <a:t> bowel obstruction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Iron</a:t>
                      </a:r>
                      <a:r>
                        <a:rPr lang="en-US" sz="2400" baseline="0" dirty="0"/>
                        <a:t> deficiency anemia</a:t>
                      </a:r>
                    </a:p>
                    <a:p>
                      <a:pPr algn="ctr" rtl="1"/>
                      <a:r>
                        <a:rPr lang="en-US" sz="2400" baseline="0" dirty="0"/>
                        <a:t>RLQ mass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Signs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1595-BAA7-4007-B059-A8EFC8E93648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Definition: </a:t>
            </a:r>
          </a:p>
          <a:p>
            <a:pPr>
              <a:buFont typeface="Wingdings" pitchFamily="2" charset="2"/>
              <a:buChar char="§"/>
            </a:pPr>
            <a:endParaRPr lang="en-US" b="1" dirty="0"/>
          </a:p>
          <a:p>
            <a:pPr>
              <a:buFont typeface="Courier New" pitchFamily="49" charset="0"/>
              <a:buChar char="o"/>
            </a:pPr>
            <a:r>
              <a:rPr lang="en-US" dirty="0"/>
              <a:t>Stools that are loose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and/or frequent (i.e. ≥3x per day)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or 24 h stool weight &gt;200 g </a:t>
            </a:r>
          </a:p>
          <a:p>
            <a:pPr marL="0" indent="0">
              <a:buNone/>
            </a:pP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Diarrhea Definition 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D085-BFB7-4B0B-A359-9152659E4E45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17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Colonoscopy (best), look for synchronous lesions (3-5% of patients)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• If a patient is FOBT +</a:t>
            </a:r>
            <a:r>
              <a:rPr lang="en-US" dirty="0" err="1"/>
              <a:t>ve</a:t>
            </a:r>
            <a:r>
              <a:rPr lang="en-US" dirty="0"/>
              <a:t>, or has microcytic anemia or has a change in bowel habits, do colonoscopy</a:t>
            </a:r>
          </a:p>
          <a:p>
            <a:pPr marL="0" indent="0">
              <a:buNone/>
            </a:pPr>
            <a:r>
              <a:rPr lang="en-US" dirty="0"/>
              <a:t>• CBC, urinalysis, liver enzymes, LFTs, CEA</a:t>
            </a:r>
          </a:p>
          <a:p>
            <a:pPr marL="0" indent="0">
              <a:buNone/>
            </a:pPr>
            <a:r>
              <a:rPr lang="en-US" dirty="0"/>
              <a:t>• Staging: CT chest/abdomen/pelvis; bone scan</a:t>
            </a:r>
          </a:p>
          <a:p>
            <a:pPr marL="0" indent="0">
              <a:buNone/>
            </a:pPr>
            <a:r>
              <a:rPr lang="en-US" dirty="0"/>
              <a:t>• Rectal cancer: pelvic MRI or </a:t>
            </a:r>
            <a:r>
              <a:rPr lang="en-US" dirty="0" err="1"/>
              <a:t>endorectal</a:t>
            </a:r>
            <a:r>
              <a:rPr lang="en-US" dirty="0"/>
              <a:t> U/S 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4A0-6A99-43D5-A4A3-ED517224E02C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01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Wide surgical resection of lesion and regional lymph drainage; colectomy with primary anastomosis</a:t>
            </a:r>
          </a:p>
          <a:p>
            <a:pPr>
              <a:buFontTx/>
              <a:buChar char="-"/>
            </a:pPr>
            <a:r>
              <a:rPr lang="en-US" dirty="0"/>
              <a:t>Curative: wide resection of lesion (5 cm margins) with nodes (&gt;12) and mesentery</a:t>
            </a:r>
          </a:p>
          <a:p>
            <a:pPr>
              <a:buFontTx/>
              <a:buChar char="-"/>
            </a:pPr>
            <a:r>
              <a:rPr lang="en-US" dirty="0"/>
              <a:t>Metastatic lesions confined to liver can be resected</a:t>
            </a:r>
          </a:p>
          <a:p>
            <a:pPr>
              <a:buFontTx/>
              <a:buChar char="-"/>
            </a:pPr>
            <a:r>
              <a:rPr lang="en-US" dirty="0"/>
              <a:t>Palliative: if distant spread, local control for hemorrhage or obstruction</a:t>
            </a:r>
          </a:p>
          <a:p>
            <a:pPr>
              <a:buFontTx/>
              <a:buChar char="-"/>
            </a:pPr>
            <a:r>
              <a:rPr lang="en-US" dirty="0"/>
              <a:t>Adjuvant chemotherapy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590F-F73B-4AA9-8F4F-5D394F864D90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6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 </a:t>
            </a:r>
            <a:r>
              <a:rPr lang="en-US" dirty="0"/>
              <a:t>a form of </a:t>
            </a:r>
            <a:r>
              <a:rPr lang="en-US" b="1" dirty="0" smtClean="0"/>
              <a:t>functional bowel disease</a:t>
            </a:r>
            <a:r>
              <a:rPr lang="en-US" dirty="0" smtClean="0"/>
              <a:t>; </a:t>
            </a:r>
            <a:r>
              <a:rPr lang="en-US" dirty="0"/>
              <a:t>more than just a label for GI symptoms unexplained after normal investigations.</a:t>
            </a:r>
          </a:p>
          <a:p>
            <a:pPr marL="0" indent="0">
              <a:buNone/>
            </a:pP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IBS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1540-A456-4780-B514-D841CF01ED9F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78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Rome IV criteria for the diagnosis of irritable bowel syndrome require that patients have had </a:t>
            </a:r>
            <a:r>
              <a:rPr lang="en-US" b="1" dirty="0"/>
              <a:t>recurrent abdominal pain on average at least 1 day per week during the previous 3 months </a:t>
            </a:r>
            <a:r>
              <a:rPr lang="en-US" dirty="0"/>
              <a:t>that is associated with two or more of the following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Rome 4 Criteria for IBS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BDB-F22A-4EEA-B24F-69B025232C39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91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Related to defecation </a:t>
            </a:r>
            <a:r>
              <a:rPr lang="en-US" dirty="0"/>
              <a:t>(may be increased or unchanged by defecation)</a:t>
            </a:r>
          </a:p>
          <a:p>
            <a:endParaRPr lang="en-US" dirty="0"/>
          </a:p>
          <a:p>
            <a:r>
              <a:rPr lang="en-US" dirty="0"/>
              <a:t>Associated with a </a:t>
            </a:r>
            <a:r>
              <a:rPr lang="en-US" b="1" dirty="0"/>
              <a:t>change in stool frequency</a:t>
            </a:r>
          </a:p>
          <a:p>
            <a:endParaRPr lang="en-US" dirty="0"/>
          </a:p>
          <a:p>
            <a:r>
              <a:rPr lang="en-US" dirty="0"/>
              <a:t>Associated with a </a:t>
            </a:r>
            <a:r>
              <a:rPr lang="en-US" b="1" dirty="0"/>
              <a:t>change in stool form or appearance</a:t>
            </a:r>
            <a:endParaRPr lang="ar-EG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Rome 4 Criteria for IBS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BDB-F22A-4EEA-B24F-69B025232C39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34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Diagnosis</a:t>
            </a:r>
            <a:endParaRPr lang="ar-EG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89154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IBS Mimickers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Enteric Infections (Giardia)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Lactose </a:t>
            </a:r>
            <a:r>
              <a:rPr lang="en-US" sz="2800" dirty="0" err="1"/>
              <a:t>Intolerence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Crohn</a:t>
            </a:r>
            <a:r>
              <a:rPr lang="en-US" sz="2800" dirty="0"/>
              <a:t> s disease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Celic</a:t>
            </a:r>
            <a:r>
              <a:rPr lang="en-US" sz="2800" dirty="0"/>
              <a:t> disease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Drug induced </a:t>
            </a:r>
            <a:r>
              <a:rPr lang="en-US" sz="2800" dirty="0" err="1"/>
              <a:t>diarrhwa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Diet induced diarrhea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0BC7-D588-41FD-9F06-087E5A92FC78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089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IBS</a:t>
            </a:r>
            <a:endParaRPr lang="ar-E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lvl="1" indent="0" eaLnBrk="1" hangingPunct="1">
              <a:buNone/>
              <a:defRPr/>
            </a:pPr>
            <a:r>
              <a:rPr lang="en-GB" altLang="en-US" dirty="0"/>
              <a:t>Aim to rule out organic pathology by: </a:t>
            </a:r>
          </a:p>
          <a:p>
            <a:pPr lvl="1" eaLnBrk="1" hangingPunct="1">
              <a:buFont typeface="Courier New" pitchFamily="49" charset="0"/>
              <a:buChar char="o"/>
              <a:defRPr/>
            </a:pPr>
            <a:r>
              <a:rPr lang="en-GB" altLang="en-US" dirty="0"/>
              <a:t>CBC</a:t>
            </a:r>
          </a:p>
          <a:p>
            <a:pPr lvl="1" eaLnBrk="1" hangingPunct="1">
              <a:buFont typeface="Courier New" pitchFamily="49" charset="0"/>
              <a:buChar char="o"/>
              <a:defRPr/>
            </a:pPr>
            <a:r>
              <a:rPr lang="en-GB" altLang="en-US" dirty="0"/>
              <a:t>ESR, CRP, </a:t>
            </a:r>
            <a:r>
              <a:rPr lang="en-GB" altLang="en-US" dirty="0" err="1"/>
              <a:t>Calprotectin</a:t>
            </a:r>
            <a:endParaRPr lang="en-GB" altLang="en-US" dirty="0"/>
          </a:p>
          <a:p>
            <a:pPr lvl="1" eaLnBrk="1" hangingPunct="1">
              <a:buFont typeface="Courier New" pitchFamily="49" charset="0"/>
              <a:buChar char="o"/>
              <a:defRPr/>
            </a:pPr>
            <a:r>
              <a:rPr lang="en-GB" altLang="en-US" dirty="0"/>
              <a:t>Stool analysis and C&amp;S</a:t>
            </a:r>
          </a:p>
          <a:p>
            <a:pPr lvl="1" eaLnBrk="1" hangingPunct="1">
              <a:buFont typeface="Courier New" pitchFamily="49" charset="0"/>
              <a:buChar char="o"/>
              <a:defRPr/>
            </a:pPr>
            <a:r>
              <a:rPr lang="en-GB" altLang="en-US" dirty="0"/>
              <a:t>TSH</a:t>
            </a:r>
          </a:p>
          <a:p>
            <a:pPr lvl="1" eaLnBrk="1" hangingPunct="1">
              <a:buFont typeface="Courier New" pitchFamily="49" charset="0"/>
              <a:buChar char="o"/>
              <a:defRPr/>
            </a:pPr>
            <a:r>
              <a:rPr lang="en-GB" altLang="en-US" dirty="0"/>
              <a:t>Celiac serology (Anti – TTG)</a:t>
            </a:r>
          </a:p>
          <a:p>
            <a:pPr lvl="1" eaLnBrk="1" hangingPunct="1">
              <a:buFont typeface="Courier New" pitchFamily="49" charset="0"/>
              <a:buChar char="o"/>
              <a:defRPr/>
            </a:pPr>
            <a:r>
              <a:rPr lang="en-GB" altLang="en-US" dirty="0"/>
              <a:t>Consider imaging and colonoscopy (Above 50)</a:t>
            </a:r>
          </a:p>
          <a:p>
            <a:pPr marL="457200" lvl="1" indent="0" eaLnBrk="1" hangingPunct="1">
              <a:buNone/>
              <a:defRPr/>
            </a:pPr>
            <a:endParaRPr lang="en-GB" altLang="en-US" dirty="0"/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sz="3200" dirty="0"/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98D0-7727-492A-B169-AAD0B90DC27A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1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Approach to IBS Diagnosis</a:t>
            </a:r>
            <a:endParaRPr lang="ar-E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DA7-F991-49CD-A044-A442481B22EB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8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49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1DA7-F991-49CD-A044-A442481B22EB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2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IBS Management Algorithm</a:t>
            </a:r>
            <a:endParaRPr lang="ar-E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E2C-7E8D-4BBC-AE50-2591C2C83D29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Diarrhea has several classifications that include: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Acute (&lt;2 weeks) </a:t>
            </a:r>
            <a:r>
              <a:rPr lang="en-US" dirty="0" err="1"/>
              <a:t>vs</a:t>
            </a:r>
            <a:r>
              <a:rPr lang="en-US" dirty="0"/>
              <a:t> Chronic (&gt; 4 weeks)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Small volume (colonic) </a:t>
            </a:r>
            <a:r>
              <a:rPr lang="en-US" dirty="0" err="1"/>
              <a:t>vs</a:t>
            </a:r>
            <a:r>
              <a:rPr lang="en-US" dirty="0"/>
              <a:t> large volume (small bowel)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Watery: Secretory </a:t>
            </a:r>
            <a:r>
              <a:rPr lang="en-US" dirty="0" err="1"/>
              <a:t>vs</a:t>
            </a:r>
            <a:r>
              <a:rPr lang="en-US" dirty="0"/>
              <a:t> Osmotic (stops with fasting)</a:t>
            </a:r>
          </a:p>
          <a:p>
            <a:pPr marL="0" indent="0">
              <a:buNone/>
            </a:pPr>
            <a:r>
              <a:rPr lang="en-US" dirty="0" err="1"/>
              <a:t>Vs</a:t>
            </a:r>
            <a:r>
              <a:rPr lang="en-US" dirty="0"/>
              <a:t> Fatty: </a:t>
            </a:r>
            <a:r>
              <a:rPr lang="en-US" dirty="0" err="1"/>
              <a:t>Steatorrhea</a:t>
            </a:r>
            <a:r>
              <a:rPr lang="en-US" dirty="0"/>
              <a:t> (</a:t>
            </a:r>
            <a:r>
              <a:rPr lang="en-US" dirty="0" err="1"/>
              <a:t>Malabsorbtion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Vs</a:t>
            </a:r>
            <a:r>
              <a:rPr lang="en-US" dirty="0"/>
              <a:t> Inflammatory: Bloody </a:t>
            </a:r>
          </a:p>
          <a:p>
            <a:pPr>
              <a:buFont typeface="Courier New" pitchFamily="49" charset="0"/>
              <a:buChar char="o"/>
            </a:pPr>
            <a:r>
              <a:rPr lang="en-US" dirty="0"/>
              <a:t>Functional (</a:t>
            </a:r>
            <a:r>
              <a:rPr lang="en-US" b="1" dirty="0"/>
              <a:t>stops with sleep</a:t>
            </a:r>
            <a:r>
              <a:rPr lang="en-US" dirty="0"/>
              <a:t>) </a:t>
            </a:r>
            <a:r>
              <a:rPr lang="en-US" dirty="0" err="1"/>
              <a:t>vs</a:t>
            </a:r>
            <a:r>
              <a:rPr lang="en-US" dirty="0"/>
              <a:t> Organic (with </a:t>
            </a:r>
            <a:r>
              <a:rPr lang="en-US" b="1" dirty="0"/>
              <a:t>structural colonic disease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Diarrhea Classification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4D4-ED0A-475B-97E1-8FD5401B4D8A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28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FE2C-7E8D-4BBC-AE50-2591C2C83D29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9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IBS Agents</a:t>
            </a:r>
            <a:endParaRPr lang="ar-E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85584645"/>
              </p:ext>
            </p:extLst>
          </p:nvPr>
        </p:nvGraphicFramePr>
        <p:xfrm>
          <a:off x="381000" y="1151228"/>
          <a:ext cx="8305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F556-AAFA-43DB-8583-0F357AEC5D4F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0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improvement</a:t>
            </a:r>
          </a:p>
          <a:p>
            <a:r>
              <a:rPr lang="en-US" dirty="0"/>
              <a:t>Normal life expectancy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Prognosis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01C0-4887-46AB-9D5F-F0AD07AA43D8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42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/>
          <a:lstStyle/>
          <a:p>
            <a:pPr eaLnBrk="1" hangingPunct="1"/>
            <a:r>
              <a:rPr lang="en-GB" altLang="en-US"/>
              <a:t>Quiz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dirty="0"/>
              <a:t>A 37-year-old woman presents with a </a:t>
            </a:r>
            <a:r>
              <a:rPr lang="en-GB" altLang="en-US" dirty="0">
                <a:solidFill>
                  <a:srgbClr val="C00000"/>
                </a:solidFill>
              </a:rPr>
              <a:t>two days</a:t>
            </a:r>
            <a:r>
              <a:rPr lang="en-GB" altLang="en-US" dirty="0"/>
              <a:t> history of </a:t>
            </a:r>
            <a:r>
              <a:rPr lang="en-GB" altLang="en-US" dirty="0">
                <a:solidFill>
                  <a:srgbClr val="C00000"/>
                </a:solidFill>
              </a:rPr>
              <a:t>diarrhoea</a:t>
            </a:r>
            <a:r>
              <a:rPr lang="en-GB" altLang="en-US" dirty="0"/>
              <a:t> with </a:t>
            </a:r>
            <a:r>
              <a:rPr lang="en-GB" altLang="en-US" dirty="0">
                <a:solidFill>
                  <a:srgbClr val="C00000"/>
                </a:solidFill>
              </a:rPr>
              <a:t>blood</a:t>
            </a:r>
            <a:r>
              <a:rPr lang="en-GB" altLang="en-US" dirty="0"/>
              <a:t> about 5 times per day associated with </a:t>
            </a:r>
            <a:r>
              <a:rPr lang="en-GB" altLang="en-US" dirty="0">
                <a:solidFill>
                  <a:srgbClr val="C00000"/>
                </a:solidFill>
              </a:rPr>
              <a:t>fever</a:t>
            </a:r>
            <a:r>
              <a:rPr lang="en-GB" altLang="en-US" dirty="0"/>
              <a:t>, nausea and </a:t>
            </a:r>
            <a:r>
              <a:rPr lang="en-GB" altLang="en-US" dirty="0">
                <a:solidFill>
                  <a:srgbClr val="C00000"/>
                </a:solidFill>
              </a:rPr>
              <a:t>vomiting</a:t>
            </a:r>
            <a:r>
              <a:rPr lang="en-GB" altLang="en-US" dirty="0"/>
              <a:t>. There is no Past Medical History of importance and on no repeated medications. </a:t>
            </a:r>
          </a:p>
          <a:p>
            <a:pPr eaLnBrk="1" hangingPunct="1"/>
            <a:r>
              <a:rPr lang="en-GB" altLang="en-US" dirty="0"/>
              <a:t>What is the likely diagnosis?</a:t>
            </a:r>
          </a:p>
          <a:p>
            <a:pPr marL="914400" lvl="1" indent="-457200" eaLnBrk="1" hangingPunct="1">
              <a:buFont typeface="+mj-lt"/>
              <a:buAutoNum type="alphaUcPeriod"/>
            </a:pPr>
            <a:r>
              <a:rPr lang="en-GB" altLang="en-US" dirty="0" err="1"/>
              <a:t>Crohn</a:t>
            </a:r>
            <a:r>
              <a:rPr lang="en-GB" altLang="en-US" dirty="0"/>
              <a:t> s disease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GB" altLang="en-US" dirty="0"/>
              <a:t>Colon Cancer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GB" altLang="en-US" dirty="0" err="1"/>
              <a:t>Enterohemorrhagic</a:t>
            </a:r>
            <a:r>
              <a:rPr lang="en-GB" altLang="en-US" dirty="0"/>
              <a:t> infection</a:t>
            </a:r>
          </a:p>
          <a:p>
            <a:pPr marL="914400" lvl="1" indent="-457200" eaLnBrk="1" hangingPunct="1">
              <a:buFont typeface="+mj-lt"/>
              <a:buAutoNum type="alphaUcPeriod"/>
            </a:pPr>
            <a:r>
              <a:rPr lang="en-GB" altLang="en-US" dirty="0"/>
              <a:t>Ulcerative colitis</a:t>
            </a:r>
          </a:p>
          <a:p>
            <a:pPr marL="914400" lvl="1" indent="-457200" eaLnBrk="1" hangingPunct="1">
              <a:buFont typeface="+mj-lt"/>
              <a:buAutoNum type="alphaUcPeriod"/>
            </a:pPr>
            <a:r>
              <a:rPr lang="en-GB" altLang="en-US" dirty="0"/>
              <a:t>Viral enteritis</a:t>
            </a:r>
            <a:endParaRPr lang="en-GB" alt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53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FC46-CEDF-4F27-B08B-4A252E4A0C52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713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/>
          <a:lstStyle/>
          <a:p>
            <a:pPr eaLnBrk="1" hangingPunct="1"/>
            <a:r>
              <a:rPr lang="en-GB" altLang="en-US"/>
              <a:t>Quiz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GB" altLang="en-US" dirty="0"/>
              <a:t>A 37-year-old woman presents with a </a:t>
            </a:r>
            <a:r>
              <a:rPr lang="en-GB" altLang="en-US" dirty="0">
                <a:solidFill>
                  <a:srgbClr val="C00000"/>
                </a:solidFill>
              </a:rPr>
              <a:t>two days</a:t>
            </a:r>
            <a:r>
              <a:rPr lang="en-GB" altLang="en-US" dirty="0"/>
              <a:t> history of </a:t>
            </a:r>
            <a:r>
              <a:rPr lang="en-GB" altLang="en-US" dirty="0">
                <a:solidFill>
                  <a:srgbClr val="C00000"/>
                </a:solidFill>
              </a:rPr>
              <a:t>diarrhoea</a:t>
            </a:r>
            <a:r>
              <a:rPr lang="en-GB" altLang="en-US" dirty="0"/>
              <a:t> with </a:t>
            </a:r>
            <a:r>
              <a:rPr lang="en-GB" altLang="en-US" dirty="0">
                <a:solidFill>
                  <a:srgbClr val="C00000"/>
                </a:solidFill>
              </a:rPr>
              <a:t>blood</a:t>
            </a:r>
            <a:r>
              <a:rPr lang="en-GB" altLang="en-US" dirty="0"/>
              <a:t> about 5 times per day associated with </a:t>
            </a:r>
            <a:r>
              <a:rPr lang="en-GB" altLang="en-US" dirty="0">
                <a:solidFill>
                  <a:srgbClr val="C00000"/>
                </a:solidFill>
              </a:rPr>
              <a:t>fever</a:t>
            </a:r>
            <a:r>
              <a:rPr lang="en-GB" altLang="en-US" dirty="0"/>
              <a:t>, nausea and </a:t>
            </a:r>
            <a:r>
              <a:rPr lang="en-GB" altLang="en-US" dirty="0">
                <a:solidFill>
                  <a:srgbClr val="C00000"/>
                </a:solidFill>
              </a:rPr>
              <a:t>vomiting</a:t>
            </a:r>
            <a:r>
              <a:rPr lang="en-GB" altLang="en-US" dirty="0"/>
              <a:t>. There is no Past Medical History of importance and on no repeated medications. </a:t>
            </a:r>
          </a:p>
          <a:p>
            <a:pPr eaLnBrk="1" hangingPunct="1"/>
            <a:r>
              <a:rPr lang="en-GB" altLang="en-US" dirty="0"/>
              <a:t>What is the likely diagnosis?</a:t>
            </a:r>
          </a:p>
          <a:p>
            <a:pPr marL="914400" lvl="1" indent="-457200" eaLnBrk="1" hangingPunct="1">
              <a:buFont typeface="+mj-lt"/>
              <a:buAutoNum type="alphaUcPeriod"/>
            </a:pPr>
            <a:r>
              <a:rPr lang="en-GB" altLang="en-US" dirty="0" err="1"/>
              <a:t>Crohn</a:t>
            </a:r>
            <a:r>
              <a:rPr lang="en-GB" altLang="en-US" dirty="0"/>
              <a:t> s disease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GB" altLang="en-US" dirty="0"/>
              <a:t>Colon Cancer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GB" altLang="en-US" dirty="0" err="1">
                <a:solidFill>
                  <a:srgbClr val="FF0000"/>
                </a:solidFill>
              </a:rPr>
              <a:t>Enterohemorrhagic</a:t>
            </a:r>
            <a:r>
              <a:rPr lang="en-GB" altLang="en-US" dirty="0">
                <a:solidFill>
                  <a:srgbClr val="FF0000"/>
                </a:solidFill>
              </a:rPr>
              <a:t> infection</a:t>
            </a:r>
          </a:p>
          <a:p>
            <a:pPr marL="914400" lvl="1" indent="-457200" eaLnBrk="1" hangingPunct="1">
              <a:buFont typeface="+mj-lt"/>
              <a:buAutoNum type="alphaUcPeriod"/>
            </a:pPr>
            <a:r>
              <a:rPr lang="en-GB" altLang="en-US" dirty="0"/>
              <a:t>Ulcerative colitis</a:t>
            </a:r>
          </a:p>
          <a:p>
            <a:pPr marL="914400" lvl="1" indent="-457200" eaLnBrk="1" hangingPunct="1">
              <a:buFont typeface="+mj-lt"/>
              <a:buAutoNum type="alphaUcPeriod"/>
            </a:pPr>
            <a:r>
              <a:rPr lang="en-GB" altLang="en-US" dirty="0"/>
              <a:t>Viral enteritis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54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7847-AB80-4833-BCB2-3BDFA1D7EF7D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181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/>
          <a:lstStyle/>
          <a:p>
            <a:pPr eaLnBrk="1" hangingPunct="1"/>
            <a:r>
              <a:rPr lang="en-GB" altLang="en-US"/>
              <a:t>Quiz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GB" altLang="en-US" dirty="0"/>
              <a:t>A </a:t>
            </a:r>
            <a:r>
              <a:rPr lang="en-GB" altLang="en-US" dirty="0">
                <a:solidFill>
                  <a:srgbClr val="C00000"/>
                </a:solidFill>
              </a:rPr>
              <a:t>35 </a:t>
            </a:r>
            <a:r>
              <a:rPr lang="en-GB" altLang="en-US" dirty="0"/>
              <a:t>year old lady presents with long history of constipation. She pass &lt; 2 bowel movements per week &amp; has been laxative dependence since childhood, She denies any FH of cancer colon.  </a:t>
            </a:r>
            <a:r>
              <a:rPr lang="en-GB" altLang="en-US" dirty="0">
                <a:solidFill>
                  <a:srgbClr val="C00000"/>
                </a:solidFill>
              </a:rPr>
              <a:t>Examination is normal</a:t>
            </a:r>
            <a:r>
              <a:rPr lang="en-GB" altLang="en-US" dirty="0"/>
              <a:t>. CBC: </a:t>
            </a:r>
            <a:r>
              <a:rPr lang="en-GB" altLang="en-US" dirty="0" err="1"/>
              <a:t>Hb</a:t>
            </a:r>
            <a:r>
              <a:rPr lang="en-GB" altLang="en-US" dirty="0"/>
              <a:t>: 13 mg%, MCV is normal.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GB" altLang="en-US" dirty="0"/>
              <a:t>What is the most probable diagnosis?</a:t>
            </a:r>
          </a:p>
          <a:p>
            <a:pPr marL="914400" lvl="1" indent="-457200" eaLnBrk="1" hangingPunct="1">
              <a:buFont typeface="+mj-lt"/>
              <a:buAutoNum type="alphaUcPeriod"/>
              <a:defRPr/>
            </a:pPr>
            <a:r>
              <a:rPr lang="en-GB" altLang="en-US" dirty="0"/>
              <a:t>Cancer colon  </a:t>
            </a:r>
          </a:p>
          <a:p>
            <a:pPr marL="914400" lvl="1" indent="-457200">
              <a:buFont typeface="+mj-lt"/>
              <a:buAutoNum type="alphaUcPeriod"/>
              <a:defRPr/>
            </a:pPr>
            <a:r>
              <a:rPr lang="en-GB" altLang="en-US" dirty="0" err="1"/>
              <a:t>Crohn’s</a:t>
            </a:r>
            <a:r>
              <a:rPr lang="en-GB" altLang="en-US" dirty="0"/>
              <a:t> disease</a:t>
            </a:r>
          </a:p>
          <a:p>
            <a:pPr marL="914400" lvl="1" indent="-457200" eaLnBrk="1" hangingPunct="1">
              <a:buFont typeface="+mj-lt"/>
              <a:buAutoNum type="alphaUcPeriod"/>
              <a:defRPr/>
            </a:pPr>
            <a:r>
              <a:rPr lang="en-GB" altLang="en-US" dirty="0"/>
              <a:t>IBS  </a:t>
            </a:r>
          </a:p>
          <a:p>
            <a:pPr marL="914400" lvl="1" indent="-457200">
              <a:buFont typeface="+mj-lt"/>
              <a:buAutoNum type="alphaUcPeriod"/>
              <a:defRPr/>
            </a:pPr>
            <a:r>
              <a:rPr lang="en-GB" altLang="en-US" dirty="0"/>
              <a:t>Intestinal obstruction</a:t>
            </a:r>
          </a:p>
          <a:p>
            <a:pPr marL="914400" lvl="1" indent="-457200" eaLnBrk="1" hangingPunct="1">
              <a:buFont typeface="+mj-lt"/>
              <a:buAutoNum type="alphaUcPeriod"/>
              <a:defRPr/>
            </a:pPr>
            <a:r>
              <a:rPr lang="en-GB" altLang="en-US" dirty="0"/>
              <a:t>Slow transit constipation 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55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BDD2-582B-4F46-992D-717BF8B56144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721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/>
          <a:lstStyle/>
          <a:p>
            <a:pPr eaLnBrk="1" hangingPunct="1"/>
            <a:r>
              <a:rPr lang="en-GB" altLang="en-US"/>
              <a:t>Quiz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  <a:defRPr/>
            </a:pPr>
            <a:r>
              <a:rPr lang="en-GB" altLang="en-US" dirty="0"/>
              <a:t>A </a:t>
            </a:r>
            <a:r>
              <a:rPr lang="en-GB" altLang="en-US" dirty="0">
                <a:solidFill>
                  <a:srgbClr val="C00000"/>
                </a:solidFill>
              </a:rPr>
              <a:t>35 </a:t>
            </a:r>
            <a:r>
              <a:rPr lang="en-GB" altLang="en-US" dirty="0"/>
              <a:t>year old lady presents with long history of constipation. She pass &lt; 2 bowel movements per week &amp; has been laxative dependence since childhood, She denies any FH of cancer colon.  </a:t>
            </a:r>
            <a:r>
              <a:rPr lang="en-GB" altLang="en-US" dirty="0">
                <a:solidFill>
                  <a:srgbClr val="C00000"/>
                </a:solidFill>
              </a:rPr>
              <a:t>Examination is normal</a:t>
            </a:r>
            <a:r>
              <a:rPr lang="en-GB" altLang="en-US" dirty="0"/>
              <a:t>. CBC: </a:t>
            </a:r>
            <a:r>
              <a:rPr lang="en-GB" altLang="en-US" dirty="0" err="1"/>
              <a:t>Hb</a:t>
            </a:r>
            <a:r>
              <a:rPr lang="en-GB" altLang="en-US" dirty="0"/>
              <a:t>: 13 mg%, MCV is normal.</a:t>
            </a:r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GB" altLang="en-US" dirty="0"/>
              <a:t>What is the most probable diagnosis?</a:t>
            </a:r>
          </a:p>
          <a:p>
            <a:pPr marL="914400" lvl="1" indent="-457200" eaLnBrk="1" hangingPunct="1">
              <a:buFont typeface="+mj-lt"/>
              <a:buAutoNum type="alphaUcPeriod"/>
              <a:defRPr/>
            </a:pPr>
            <a:r>
              <a:rPr lang="en-GB" altLang="en-US" dirty="0"/>
              <a:t>Cancer colon  </a:t>
            </a:r>
          </a:p>
          <a:p>
            <a:pPr marL="914400" lvl="1" indent="-457200">
              <a:buFont typeface="+mj-lt"/>
              <a:buAutoNum type="alphaUcPeriod"/>
              <a:defRPr/>
            </a:pPr>
            <a:r>
              <a:rPr lang="en-GB" altLang="en-US" dirty="0" err="1"/>
              <a:t>Crohn’s</a:t>
            </a:r>
            <a:r>
              <a:rPr lang="en-GB" altLang="en-US" dirty="0"/>
              <a:t> disease</a:t>
            </a:r>
          </a:p>
          <a:p>
            <a:pPr marL="914400" lvl="1" indent="-457200" eaLnBrk="1" hangingPunct="1">
              <a:buFont typeface="+mj-lt"/>
              <a:buAutoNum type="alphaUcPeriod"/>
              <a:defRPr/>
            </a:pPr>
            <a:r>
              <a:rPr lang="en-GB" altLang="en-US" dirty="0"/>
              <a:t>IBS  </a:t>
            </a:r>
          </a:p>
          <a:p>
            <a:pPr marL="914400" lvl="1" indent="-457200">
              <a:buFont typeface="+mj-lt"/>
              <a:buAutoNum type="alphaUcPeriod"/>
              <a:defRPr/>
            </a:pPr>
            <a:r>
              <a:rPr lang="en-GB" altLang="en-US" dirty="0"/>
              <a:t>Intestinal obstruction</a:t>
            </a:r>
          </a:p>
          <a:p>
            <a:pPr marL="914400" lvl="1" indent="-457200" eaLnBrk="1" hangingPunct="1">
              <a:buFont typeface="+mj-lt"/>
              <a:buAutoNum type="alphaUcPeriod"/>
              <a:defRPr/>
            </a:pPr>
            <a:r>
              <a:rPr lang="en-GB" altLang="en-US" dirty="0">
                <a:solidFill>
                  <a:srgbClr val="FF0000"/>
                </a:solidFill>
              </a:rPr>
              <a:t>Slow transit constipation 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56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2A0A-F2E7-4339-A004-6083FEAADBE4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4172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/>
          <a:lstStyle/>
          <a:p>
            <a:pPr eaLnBrk="1" hangingPunct="1"/>
            <a:r>
              <a:rPr lang="en-GB" altLang="en-US"/>
              <a:t>Quiz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493871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GB" altLang="en-US" dirty="0"/>
              <a:t>A </a:t>
            </a:r>
            <a:r>
              <a:rPr lang="en-GB" altLang="en-US" dirty="0">
                <a:solidFill>
                  <a:srgbClr val="C00000"/>
                </a:solidFill>
              </a:rPr>
              <a:t>51 </a:t>
            </a:r>
            <a:r>
              <a:rPr lang="en-GB" altLang="en-US" dirty="0"/>
              <a:t>year old man presents with</a:t>
            </a:r>
            <a:r>
              <a:rPr lang="en-GB" altLang="en-US" dirty="0">
                <a:solidFill>
                  <a:srgbClr val="C00000"/>
                </a:solidFill>
              </a:rPr>
              <a:t> alternating constipation &amp; diarrhoea </a:t>
            </a:r>
            <a:r>
              <a:rPr lang="en-GB" altLang="en-US" dirty="0"/>
              <a:t>with occasional blood of </a:t>
            </a:r>
            <a:r>
              <a:rPr lang="en-GB" altLang="en-US" dirty="0">
                <a:solidFill>
                  <a:srgbClr val="C00000"/>
                </a:solidFill>
              </a:rPr>
              <a:t>three months </a:t>
            </a:r>
            <a:r>
              <a:rPr lang="en-GB" altLang="en-US" dirty="0"/>
              <a:t>duration. He also noticed </a:t>
            </a:r>
            <a:r>
              <a:rPr lang="en-GB" altLang="en-US" dirty="0">
                <a:solidFill>
                  <a:srgbClr val="C00000"/>
                </a:solidFill>
              </a:rPr>
              <a:t>loss of about 4 Kg </a:t>
            </a:r>
            <a:r>
              <a:rPr lang="en-GB" altLang="en-US" dirty="0"/>
              <a:t>of his weight over the last six months. He has no Past Medical History of importance and denies any new medications. Examination is normal. CBC: </a:t>
            </a:r>
            <a:r>
              <a:rPr lang="en-GB" altLang="en-US" dirty="0" err="1">
                <a:solidFill>
                  <a:srgbClr val="C00000"/>
                </a:solidFill>
              </a:rPr>
              <a:t>Hb</a:t>
            </a:r>
            <a:r>
              <a:rPr lang="en-GB" altLang="en-US" dirty="0">
                <a:solidFill>
                  <a:srgbClr val="C00000"/>
                </a:solidFill>
              </a:rPr>
              <a:t>: 10 mg%, MCV is low</a:t>
            </a:r>
            <a:r>
              <a:rPr lang="en-GB" altLang="en-US" dirty="0"/>
              <a:t> 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sz="3200" dirty="0"/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57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4108-AEAC-4798-B087-EA9E4EC04D22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4843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/>
          <a:lstStyle/>
          <a:p>
            <a:pPr eaLnBrk="1" hangingPunct="1"/>
            <a:r>
              <a:rPr lang="en-GB" altLang="en-US"/>
              <a:t>Quiz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4938712"/>
          </a:xfrm>
        </p:spPr>
        <p:txBody>
          <a:bodyPr>
            <a:normAutofit/>
          </a:bodyPr>
          <a:lstStyle/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GB" altLang="en-US" dirty="0"/>
              <a:t>What would be your next step?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A- Abdominal X-ray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B- Abdominal CT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C-  Full colonoscopy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D- IV iron therapy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E- </a:t>
            </a:r>
            <a:r>
              <a:rPr lang="en-GB" altLang="en-US" dirty="0" err="1"/>
              <a:t>Sigmoidoscopy</a:t>
            </a:r>
            <a:endParaRPr lang="en-GB" altLang="en-US" dirty="0"/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endParaRPr lang="en-GB" altLang="en-US" sz="2400" dirty="0"/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58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4108-AEAC-4798-B087-EA9E4EC04D22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477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/>
          <a:lstStyle/>
          <a:p>
            <a:pPr eaLnBrk="1" hangingPunct="1"/>
            <a:r>
              <a:rPr lang="en-GB" altLang="en-US"/>
              <a:t>Quiz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534400" cy="4938712"/>
          </a:xfrm>
        </p:spPr>
        <p:txBody>
          <a:bodyPr>
            <a:normAutofit/>
          </a:bodyPr>
          <a:lstStyle/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GB" altLang="en-US" dirty="0"/>
              <a:t>What would be your next step?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A- Abdominal X-ray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B- Abdominal CT</a:t>
            </a:r>
          </a:p>
          <a:p>
            <a:pPr marL="457200" lvl="1" indent="0">
              <a:buNone/>
              <a:defRPr/>
            </a:pPr>
            <a:r>
              <a:rPr lang="en-GB" altLang="en-US" dirty="0">
                <a:solidFill>
                  <a:srgbClr val="FF0000"/>
                </a:solidFill>
              </a:rPr>
              <a:t>C-  Full colonoscopy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D- IV iron therapy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E- </a:t>
            </a:r>
            <a:r>
              <a:rPr lang="en-GB" altLang="en-US" dirty="0" err="1"/>
              <a:t>Sigmoidoscopy</a:t>
            </a:r>
            <a:endParaRPr lang="en-GB" altLang="en-US" dirty="0"/>
          </a:p>
          <a:p>
            <a:pPr lvl="1" eaLnBrk="1" hangingPunct="1">
              <a:buFont typeface="Arial" panose="020B0604020202020204" pitchFamily="34" charset="0"/>
              <a:buChar char="–"/>
              <a:defRPr/>
            </a:pPr>
            <a:endParaRPr lang="en-GB" altLang="en-US" sz="2400" dirty="0"/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59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7344-81C1-4ED2-92DA-06153C8B7353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9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Passage of frequent unformed stools for &lt;14 d</a:t>
            </a:r>
          </a:p>
          <a:p>
            <a:pPr marL="0" indent="0">
              <a:buNone/>
            </a:pPr>
            <a:r>
              <a:rPr lang="en-US" b="1" dirty="0"/>
              <a:t>Etiology</a:t>
            </a:r>
          </a:p>
          <a:p>
            <a:r>
              <a:rPr lang="en-US" dirty="0"/>
              <a:t>Most commonly due to </a:t>
            </a:r>
            <a:r>
              <a:rPr lang="en-US" b="1" dirty="0"/>
              <a:t>infections</a:t>
            </a:r>
          </a:p>
          <a:p>
            <a:r>
              <a:rPr lang="en-US" dirty="0"/>
              <a:t>Most infections are self-limiting and resolve within 7 d</a:t>
            </a:r>
          </a:p>
          <a:p>
            <a:pPr marL="0" indent="0">
              <a:buNone/>
            </a:pPr>
            <a:r>
              <a:rPr lang="en-US" b="1" dirty="0"/>
              <a:t>Risk Factors</a:t>
            </a:r>
          </a:p>
          <a:p>
            <a:r>
              <a:rPr lang="en-US" dirty="0"/>
              <a:t>Food (seafood, chicken, turkey, eggs, beef)</a:t>
            </a:r>
          </a:p>
          <a:p>
            <a:r>
              <a:rPr lang="en-US" dirty="0"/>
              <a:t>Medications: antibiotics, laxatives</a:t>
            </a:r>
          </a:p>
          <a:p>
            <a:r>
              <a:rPr lang="en-US" dirty="0"/>
              <a:t>Others: high risk sexual activity, infectious outbreaks, family history (IBD)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Acute Diarrhea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4BE2-C29C-4E0A-955B-2ADE3B635332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61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/>
          <a:lstStyle/>
          <a:p>
            <a:pPr eaLnBrk="1" hangingPunct="1"/>
            <a:r>
              <a:rPr lang="en-GB" altLang="en-US"/>
              <a:t>Quiz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610600" cy="49387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altLang="en-US" dirty="0"/>
              <a:t>A </a:t>
            </a:r>
            <a:r>
              <a:rPr lang="en-GB" altLang="en-US" dirty="0">
                <a:solidFill>
                  <a:srgbClr val="C00000"/>
                </a:solidFill>
              </a:rPr>
              <a:t>35 </a:t>
            </a:r>
            <a:r>
              <a:rPr lang="en-GB" altLang="en-US" dirty="0"/>
              <a:t>year old lady presents with long history of alternating diarrhoea with constipation associated with intermittent abdominal pain, mucus, sense of incomplete evacuation &amp; bloating. Her symptoms increased by stress, and her pain is usually relieved by defecation, </a:t>
            </a:r>
            <a:r>
              <a:rPr lang="en-GB" altLang="en-US" dirty="0">
                <a:solidFill>
                  <a:srgbClr val="C00000"/>
                </a:solidFill>
              </a:rPr>
              <a:t>Examination is normal</a:t>
            </a:r>
            <a:r>
              <a:rPr lang="en-GB" altLang="en-US" dirty="0"/>
              <a:t>. CBC: </a:t>
            </a:r>
            <a:r>
              <a:rPr lang="en-GB" altLang="en-US" dirty="0" err="1"/>
              <a:t>Hb</a:t>
            </a:r>
            <a:r>
              <a:rPr lang="en-GB" altLang="en-US" dirty="0"/>
              <a:t>: 12 mg%, MCV is normal. ESR, CRP and stool analysis are normal. 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60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B9D9-7092-40E3-B03E-2326F229EC57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5151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/>
          <a:lstStyle/>
          <a:p>
            <a:pPr eaLnBrk="1" hangingPunct="1"/>
            <a:r>
              <a:rPr lang="en-GB" altLang="en-US"/>
              <a:t>Quiz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610600" cy="49387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altLang="en-US" dirty="0"/>
              <a:t>What is the Diagnosis?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A- Colon Cancer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B- Colonic Stricture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C- </a:t>
            </a:r>
            <a:r>
              <a:rPr lang="en-GB" altLang="en-US" dirty="0" err="1"/>
              <a:t>Defecatory</a:t>
            </a:r>
            <a:r>
              <a:rPr lang="en-GB" altLang="en-US" dirty="0"/>
              <a:t> disorder</a:t>
            </a:r>
          </a:p>
          <a:p>
            <a:pPr marL="457200" lvl="1" indent="0" eaLnBrk="1" hangingPunct="1">
              <a:buNone/>
              <a:defRPr/>
            </a:pPr>
            <a:r>
              <a:rPr lang="en-GB" altLang="en-US" dirty="0"/>
              <a:t>D- Functional Constipation </a:t>
            </a:r>
          </a:p>
          <a:p>
            <a:pPr marL="457200" lvl="1" indent="0" eaLnBrk="1" hangingPunct="1">
              <a:buNone/>
              <a:defRPr/>
            </a:pPr>
            <a:r>
              <a:rPr lang="en-GB" altLang="en-US" dirty="0"/>
              <a:t>E- IBS  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61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B9D9-7092-40E3-B03E-2326F229EC57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3641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/>
          <a:lstStyle/>
          <a:p>
            <a:pPr eaLnBrk="1" hangingPunct="1"/>
            <a:r>
              <a:rPr lang="en-GB" altLang="en-US"/>
              <a:t>Quiz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686800" cy="5165724"/>
          </a:xfrm>
        </p:spPr>
        <p:txBody>
          <a:bodyPr>
            <a:normAutofit/>
          </a:bodyPr>
          <a:lstStyle/>
          <a:p>
            <a:pPr lvl="1" eaLnBrk="1" hangingPunct="1">
              <a:buFont typeface="Arial" panose="020B0604020202020204" pitchFamily="34" charset="0"/>
              <a:buChar char="–"/>
              <a:defRPr/>
            </a:pPr>
            <a:r>
              <a:rPr lang="en-GB" altLang="en-US" dirty="0"/>
              <a:t>What is the Diagnosis?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A- Colon Cancer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B- Colonic Stricture</a:t>
            </a:r>
          </a:p>
          <a:p>
            <a:pPr marL="457200" lvl="1" indent="0">
              <a:buNone/>
              <a:defRPr/>
            </a:pPr>
            <a:r>
              <a:rPr lang="en-GB" altLang="en-US" dirty="0"/>
              <a:t>C- </a:t>
            </a:r>
            <a:r>
              <a:rPr lang="en-GB" altLang="en-US" dirty="0" err="1"/>
              <a:t>Defecatory</a:t>
            </a:r>
            <a:r>
              <a:rPr lang="en-GB" altLang="en-US" dirty="0"/>
              <a:t> disorder</a:t>
            </a:r>
          </a:p>
          <a:p>
            <a:pPr marL="457200" lvl="1" indent="0" eaLnBrk="1" hangingPunct="1">
              <a:buNone/>
              <a:defRPr/>
            </a:pPr>
            <a:r>
              <a:rPr lang="en-GB" altLang="en-US" dirty="0"/>
              <a:t>D- Functional Constipation </a:t>
            </a:r>
          </a:p>
          <a:p>
            <a:pPr marL="457200" lvl="1" indent="0" eaLnBrk="1" hangingPunct="1">
              <a:buNone/>
              <a:defRPr/>
            </a:pPr>
            <a:r>
              <a:rPr lang="en-GB" altLang="en-US" dirty="0">
                <a:solidFill>
                  <a:srgbClr val="FF0000"/>
                </a:solidFill>
              </a:rPr>
              <a:t>E- IBS  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62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A91E-9CDB-42EF-A0F6-053E56DA1475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1717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984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30-year-old woman sees a doctor for </a:t>
            </a:r>
            <a:r>
              <a:rPr lang="en-US" dirty="0">
                <a:solidFill>
                  <a:srgbClr val="FF0000"/>
                </a:solidFill>
              </a:rPr>
              <a:t>chronic </a:t>
            </a:r>
            <a:r>
              <a:rPr lang="en-US" dirty="0" err="1">
                <a:solidFill>
                  <a:srgbClr val="FF0000"/>
                </a:solidFill>
              </a:rPr>
              <a:t>diarrhoea</a:t>
            </a:r>
            <a:r>
              <a:rPr lang="en-US" dirty="0">
                <a:solidFill>
                  <a:srgbClr val="FF0000"/>
                </a:solidFill>
              </a:rPr>
              <a:t>, flatulence, weight loss and fatigue</a:t>
            </a:r>
            <a:r>
              <a:rPr lang="en-US" dirty="0"/>
              <a:t>. Examination shows </a:t>
            </a:r>
            <a:r>
              <a:rPr lang="en-US" dirty="0" err="1">
                <a:solidFill>
                  <a:srgbClr val="FF0000"/>
                </a:solidFill>
              </a:rPr>
              <a:t>tympanetic</a:t>
            </a:r>
            <a:r>
              <a:rPr lang="en-US" dirty="0">
                <a:solidFill>
                  <a:srgbClr val="FF0000"/>
                </a:solidFill>
              </a:rPr>
              <a:t> distended abdomen and pruritic, </a:t>
            </a:r>
            <a:r>
              <a:rPr lang="en-US" dirty="0" err="1">
                <a:solidFill>
                  <a:srgbClr val="FF0000"/>
                </a:solidFill>
              </a:rPr>
              <a:t>papulovesicular</a:t>
            </a:r>
            <a:r>
              <a:rPr lang="en-US" dirty="0">
                <a:solidFill>
                  <a:srgbClr val="FF0000"/>
                </a:solidFill>
              </a:rPr>
              <a:t> skin lesions </a:t>
            </a:r>
            <a:r>
              <a:rPr lang="en-US" dirty="0"/>
              <a:t>involving the extensor surfaces. Her labs show </a:t>
            </a:r>
            <a:r>
              <a:rPr lang="en-US" dirty="0" err="1"/>
              <a:t>anaemia</a:t>
            </a:r>
            <a:r>
              <a:rPr lang="en-US" dirty="0"/>
              <a:t> with </a:t>
            </a:r>
            <a:r>
              <a:rPr lang="en-US" dirty="0" err="1">
                <a:solidFill>
                  <a:srgbClr val="FF0000"/>
                </a:solidFill>
              </a:rPr>
              <a:t>haemglobin</a:t>
            </a:r>
            <a:r>
              <a:rPr lang="en-US" dirty="0">
                <a:solidFill>
                  <a:srgbClr val="FF0000"/>
                </a:solidFill>
              </a:rPr>
              <a:t> 8 </a:t>
            </a:r>
            <a:r>
              <a:rPr lang="en-US" dirty="0" err="1">
                <a:solidFill>
                  <a:srgbClr val="FF0000"/>
                </a:solidFill>
              </a:rPr>
              <a:t>gm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dL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63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0800-ED56-4E9A-B8C8-FDF18197CB34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297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984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your diagnosis?</a:t>
            </a:r>
          </a:p>
          <a:p>
            <a:pPr marL="0" indent="0">
              <a:buNone/>
            </a:pPr>
            <a:r>
              <a:rPr lang="en-US" dirty="0"/>
              <a:t>A- Celiac Disease</a:t>
            </a:r>
          </a:p>
          <a:p>
            <a:pPr marL="0" indent="0">
              <a:buNone/>
            </a:pPr>
            <a:r>
              <a:rPr lang="en-US" dirty="0"/>
              <a:t>B- </a:t>
            </a:r>
            <a:r>
              <a:rPr lang="en-US" dirty="0" err="1"/>
              <a:t>ColonCancer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C- Food Poisoning</a:t>
            </a:r>
          </a:p>
          <a:p>
            <a:pPr marL="0" indent="0">
              <a:buNone/>
            </a:pPr>
            <a:r>
              <a:rPr lang="en-US" dirty="0"/>
              <a:t>D- IBS</a:t>
            </a:r>
          </a:p>
          <a:p>
            <a:pPr marL="0" indent="0">
              <a:buNone/>
            </a:pPr>
            <a:r>
              <a:rPr lang="en-US" dirty="0"/>
              <a:t>E- Ulcerative Colitis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64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0800-ED56-4E9A-B8C8-FDF18197CB34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268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84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your diagnosis?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A- Celiac Disease</a:t>
            </a:r>
          </a:p>
          <a:p>
            <a:pPr marL="0" indent="0">
              <a:buNone/>
            </a:pPr>
            <a:r>
              <a:rPr lang="en-US" dirty="0"/>
              <a:t>B- </a:t>
            </a:r>
            <a:r>
              <a:rPr lang="en-US" dirty="0" err="1"/>
              <a:t>ColonCancer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C- Food Poisoning</a:t>
            </a:r>
          </a:p>
          <a:p>
            <a:pPr marL="0" indent="0">
              <a:buNone/>
            </a:pPr>
            <a:r>
              <a:rPr lang="en-US" dirty="0"/>
              <a:t>D- IBS</a:t>
            </a:r>
          </a:p>
          <a:p>
            <a:pPr marL="0" indent="0">
              <a:buNone/>
            </a:pPr>
            <a:r>
              <a:rPr lang="en-US" dirty="0"/>
              <a:t>E- Ulcerative Colitis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65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8C33-8CB4-4E3E-B2E1-54F05C699EEA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81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differentiate between causes of acute and chronic diarrhea</a:t>
            </a:r>
          </a:p>
          <a:p>
            <a:r>
              <a:rPr lang="en-US" dirty="0"/>
              <a:t>We should differentiate between functional and organic GIT Disorders</a:t>
            </a:r>
          </a:p>
          <a:p>
            <a:r>
              <a:rPr lang="en-US" dirty="0"/>
              <a:t>We should always exclude malignancy especially in high risk population with alarming signs</a:t>
            </a:r>
            <a:endParaRPr lang="ar-E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22AE-751F-4EE2-8FEB-3995319FCFAF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66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Message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456616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8550"/>
          </a:xfrm>
        </p:spPr>
        <p:txBody>
          <a:bodyPr>
            <a:normAutofit/>
          </a:bodyPr>
          <a:lstStyle/>
          <a:p>
            <a:r>
              <a:rPr lang="en-US" b="1" dirty="0" err="1"/>
              <a:t>Andreoli</a:t>
            </a:r>
            <a:r>
              <a:rPr lang="en-US" b="1" dirty="0"/>
              <a:t> and Carpenter’s Cecil Essentials of Medicine (9</a:t>
            </a:r>
            <a:r>
              <a:rPr lang="en-US" b="1" baseline="30000" dirty="0"/>
              <a:t>th</a:t>
            </a:r>
            <a:r>
              <a:rPr lang="en-US" b="1" dirty="0"/>
              <a:t> ed.)</a:t>
            </a:r>
            <a:r>
              <a:rPr lang="en-US" dirty="0"/>
              <a:t> Benjamin IJ, Griggs RC, Wing EJ, Fitz JG</a:t>
            </a:r>
            <a:r>
              <a:rPr lang="en-US" b="1" dirty="0"/>
              <a:t> (Eds.) (2016). </a:t>
            </a:r>
            <a:r>
              <a:rPr lang="en-US" i="1" dirty="0" err="1"/>
              <a:t>Andreoli</a:t>
            </a:r>
            <a:r>
              <a:rPr lang="en-US" i="1" dirty="0"/>
              <a:t> and Carpenter’s Cecil Essentials of Medicine (9</a:t>
            </a:r>
            <a:r>
              <a:rPr lang="en-US" i="1" baseline="30000" dirty="0"/>
              <a:t>th</a:t>
            </a:r>
            <a:r>
              <a:rPr lang="en-US" i="1" dirty="0"/>
              <a:t> ed.).</a:t>
            </a:r>
            <a:r>
              <a:rPr lang="en-US" dirty="0"/>
              <a:t> Philadelphia, PA: Elsevier Saunders.</a:t>
            </a:r>
          </a:p>
          <a:p>
            <a:r>
              <a:rPr lang="en-US" b="1" dirty="0"/>
              <a:t>Essential Med Notes (or Toronto notes):</a:t>
            </a:r>
            <a:r>
              <a:rPr lang="en-US" dirty="0"/>
              <a:t> </a:t>
            </a:r>
            <a:r>
              <a:rPr lang="en-US" dirty="0" err="1"/>
              <a:t>Binesh-Marvasti</a:t>
            </a:r>
            <a:r>
              <a:rPr lang="en-US" dirty="0"/>
              <a:t> T, McQueen S (</a:t>
            </a:r>
            <a:r>
              <a:rPr lang="en-US" dirty="0" err="1"/>
              <a:t>Eds</a:t>
            </a:r>
            <a:r>
              <a:rPr lang="en-US" dirty="0"/>
              <a:t>) (2018). </a:t>
            </a:r>
            <a:r>
              <a:rPr lang="en-US" i="1" dirty="0"/>
              <a:t>Essential Med Notes 2018: Comprehensive Medical Reference and Review for USMLE II and MCCQE</a:t>
            </a:r>
            <a:r>
              <a:rPr lang="en-US" dirty="0"/>
              <a:t> (34</a:t>
            </a:r>
            <a:r>
              <a:rPr lang="en-US" baseline="30000" dirty="0"/>
              <a:t>th</a:t>
            </a:r>
            <a:r>
              <a:rPr lang="en-US" dirty="0"/>
              <a:t> ed.). </a:t>
            </a:r>
            <a:r>
              <a:rPr lang="en-GB" dirty="0"/>
              <a:t>Toronto, Ontario, Canada: Toronto Notes for Medical Students, Inc.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</a:t>
            </a:r>
            <a:r>
              <a:rPr lang="en-US" dirty="0" err="1"/>
              <a:t>TextBooks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67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0A2A-3A3A-4F5D-8961-ADE35BEBE6AE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25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631162"/>
            <a:ext cx="6096000" cy="1107996"/>
          </a:xfr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88900">
              <a:spcBef>
                <a:spcPct val="20000"/>
              </a:spcBef>
            </a:pPr>
            <a:r>
              <a:rPr lang="en-US" sz="6600" dirty="0">
                <a:ln w="0"/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68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83CD3-C28C-40BB-A08C-71728E465D87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Etiology</a:t>
            </a:r>
            <a:endParaRPr lang="ar-E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05111"/>
              </p:ext>
            </p:extLst>
          </p:nvPr>
        </p:nvGraphicFramePr>
        <p:xfrm>
          <a:off x="190500" y="403133"/>
          <a:ext cx="8762999" cy="622626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75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462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16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3844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Non Inflammatory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Inflammatory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3844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Normal mucosa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Mucosal disruption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Definition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362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Stimulation of intestinal water secretion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Organisms and toxins</a:t>
                      </a:r>
                      <a:r>
                        <a:rPr lang="en-US" sz="2400" baseline="0" dirty="0"/>
                        <a:t> invade mucosa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Mechanism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3844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Small intestinal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Colonic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Site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1307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Normal mucosa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Abnormal mucosa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Sigmoidoscopy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18299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Watery</a:t>
                      </a:r>
                    </a:p>
                    <a:p>
                      <a:pPr algn="ctr" rtl="1"/>
                      <a:r>
                        <a:rPr lang="en-US" sz="2400" dirty="0"/>
                        <a:t>Large Volume</a:t>
                      </a:r>
                    </a:p>
                    <a:p>
                      <a:pPr algn="ctr" rtl="1"/>
                      <a:r>
                        <a:rPr lang="en-US" sz="2400" b="1" dirty="0" err="1"/>
                        <a:t>Periumbilical</a:t>
                      </a:r>
                      <a:r>
                        <a:rPr lang="en-US" sz="2400" b="1" baseline="0" dirty="0"/>
                        <a:t> pain</a:t>
                      </a:r>
                      <a:endParaRPr lang="ar-EG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Bloody</a:t>
                      </a:r>
                    </a:p>
                    <a:p>
                      <a:pPr algn="ctr" rtl="1"/>
                      <a:r>
                        <a:rPr lang="en-US" sz="2400" dirty="0"/>
                        <a:t>Small Volume</a:t>
                      </a:r>
                    </a:p>
                    <a:p>
                      <a:pPr algn="ctr" rtl="1"/>
                      <a:r>
                        <a:rPr lang="en-US" sz="2400" dirty="0"/>
                        <a:t>High</a:t>
                      </a:r>
                      <a:r>
                        <a:rPr lang="en-US" sz="2400" baseline="0" dirty="0"/>
                        <a:t> Frequency</a:t>
                      </a:r>
                    </a:p>
                    <a:p>
                      <a:pPr algn="ctr" rtl="1"/>
                      <a:r>
                        <a:rPr lang="en-US" sz="2400" b="1" baseline="0" dirty="0"/>
                        <a:t>Urgency &amp; </a:t>
                      </a:r>
                      <a:r>
                        <a:rPr lang="en-US" sz="2400" b="1" baseline="0" dirty="0" err="1"/>
                        <a:t>Tenesmus</a:t>
                      </a:r>
                      <a:endParaRPr lang="ar-EG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Symptoms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64255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Negative fecal WBCs</a:t>
                      </a:r>
                      <a:r>
                        <a:rPr lang="en-US" sz="2400" baseline="0" dirty="0"/>
                        <a:t> and RBCs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Fecal WBCs and RBCs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Stool Analysis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20807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Fluid &amp; Electrolyte Imbalance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Megacolon</a:t>
                      </a:r>
                      <a:endParaRPr lang="ar-E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Complications</a:t>
                      </a:r>
                      <a:endParaRPr lang="ar-E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FB17-AA66-4CE4-A3C2-9255E576C3D8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729" y="1676400"/>
            <a:ext cx="8458200" cy="4525963"/>
          </a:xfrm>
        </p:spPr>
        <p:txBody>
          <a:bodyPr>
            <a:normAutofit/>
          </a:bodyPr>
          <a:lstStyle/>
          <a:p>
            <a:r>
              <a:rPr lang="en-US" sz="3200" b="1" dirty="0"/>
              <a:t>Stool cultures/microscopy (C&amp;S/O&amp;P) </a:t>
            </a:r>
          </a:p>
          <a:p>
            <a:r>
              <a:rPr lang="en-US" dirty="0"/>
              <a:t>C&amp;S tests Campylobacter, Salmonella, </a:t>
            </a:r>
            <a:r>
              <a:rPr lang="en-US" dirty="0" err="1"/>
              <a:t>Shigella</a:t>
            </a:r>
            <a:r>
              <a:rPr lang="en-US" dirty="0"/>
              <a:t>, E. coli</a:t>
            </a:r>
          </a:p>
          <a:p>
            <a:r>
              <a:rPr lang="en-US" dirty="0"/>
              <a:t>Flexible </a:t>
            </a:r>
            <a:r>
              <a:rPr lang="en-US" dirty="0" err="1"/>
              <a:t>sigmoidoscopy</a:t>
            </a:r>
            <a:r>
              <a:rPr lang="en-US" dirty="0"/>
              <a:t> if inflammation suspected</a:t>
            </a:r>
          </a:p>
          <a:p>
            <a:r>
              <a:rPr lang="en-US" dirty="0"/>
              <a:t>Biopsies for IBD (</a:t>
            </a:r>
            <a:r>
              <a:rPr lang="en-US" dirty="0" err="1"/>
              <a:t>Crohn’s</a:t>
            </a:r>
            <a:r>
              <a:rPr lang="en-US" dirty="0"/>
              <a:t> disease and ulcerative colitis)</a:t>
            </a:r>
          </a:p>
          <a:p>
            <a:r>
              <a:rPr lang="en-US" dirty="0"/>
              <a:t>C. </a:t>
            </a:r>
            <a:r>
              <a:rPr lang="en-US" dirty="0" err="1"/>
              <a:t>difficile</a:t>
            </a:r>
            <a:r>
              <a:rPr lang="en-US" dirty="0"/>
              <a:t> toxin: when recent antibiotic use, hospitalization, nursing home, or recent chemotherapy</a:t>
            </a:r>
            <a:endParaRPr lang="ar-E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9426-393B-472E-A969-C3BE2CD39885}" type="datetime1">
              <a:rPr lang="en-US" smtClean="0"/>
              <a:t>7/5/2025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706135" cy="4525963"/>
          </a:xfrm>
        </p:spPr>
        <p:txBody>
          <a:bodyPr>
            <a:normAutofit/>
          </a:bodyPr>
          <a:lstStyle/>
          <a:p>
            <a:r>
              <a:rPr lang="en-US" dirty="0"/>
              <a:t>Fluid and electrolyte replacement </a:t>
            </a:r>
          </a:p>
          <a:p>
            <a:r>
              <a:rPr lang="en-US" dirty="0"/>
              <a:t>Anti-</a:t>
            </a:r>
            <a:r>
              <a:rPr lang="en-US" dirty="0" err="1"/>
              <a:t>diarrheals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-   Antimotility agents: </a:t>
            </a:r>
            <a:r>
              <a:rPr lang="en-US" b="1" dirty="0"/>
              <a:t>diphenoxylate, loperamide</a:t>
            </a:r>
          </a:p>
          <a:p>
            <a:pPr lvl="1">
              <a:buFontTx/>
              <a:buChar char="-"/>
            </a:pPr>
            <a:r>
              <a:rPr lang="en-US" dirty="0" err="1"/>
              <a:t>Absorbants</a:t>
            </a:r>
            <a:r>
              <a:rPr lang="en-US" dirty="0"/>
              <a:t>: </a:t>
            </a:r>
            <a:r>
              <a:rPr lang="en-US" b="1" dirty="0"/>
              <a:t>kaolin</a:t>
            </a:r>
            <a:r>
              <a:rPr lang="en-US" dirty="0"/>
              <a:t>/pectin, </a:t>
            </a:r>
            <a:r>
              <a:rPr lang="en-US" b="1" dirty="0"/>
              <a:t>methylcellulose</a:t>
            </a:r>
            <a:r>
              <a:rPr lang="en-US" dirty="0"/>
              <a:t>, activated attapulgite acting by absorbing intestinal toxins/micro-organisms, or coating intestinal mucosa</a:t>
            </a:r>
          </a:p>
          <a:p>
            <a:pPr lvl="1">
              <a:buFontTx/>
              <a:buChar char="-"/>
            </a:pPr>
            <a:r>
              <a:rPr lang="en-US" dirty="0"/>
              <a:t>Modifiers of fluid transport: </a:t>
            </a:r>
            <a:r>
              <a:rPr lang="en-US" b="1" dirty="0"/>
              <a:t>bismuth subsalicylate</a:t>
            </a:r>
          </a:p>
          <a:p>
            <a:pPr marL="400050" lvl="1" indent="0">
              <a:buNone/>
            </a:pPr>
            <a:r>
              <a:rPr lang="en-US" dirty="0"/>
              <a:t>     Should not be used in bloody diarrhea or fever</a:t>
            </a:r>
          </a:p>
          <a:p>
            <a:pPr lvl="1"/>
            <a:r>
              <a:rPr lang="en-US" dirty="0"/>
              <a:t>Antibiotics: rarely </a:t>
            </a:r>
            <a:r>
              <a:rPr lang="en-US" dirty="0" smtClean="0"/>
              <a:t>indicated.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  <a:endParaRPr lang="ar-E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1DA5-FB7C-4E28-AA38-7D7B8E66EBFE}" type="datetime1">
              <a:rPr lang="en-US" smtClean="0"/>
              <a:t>7/5/2025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286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8&quot;/&gt;&lt;/object&gt;&lt;object type=&quot;3&quot; unique_id=&quot;10005&quot;&gt;&lt;property id=&quot;20148&quot; value=&quot;5&quot;/&gt;&lt;property id=&quot;20300&quot; value=&quot;Slide 2 - &amp;quot;Approach to Constipation &amp;amp; Diarrhea - 1&amp;quot;&quot;/&gt;&lt;property id=&quot;20307&quot; value=&quot;256&quot;/&gt;&lt;/object&gt;&lt;object type=&quot;3&quot; unique_id=&quot;10006&quot;&gt;&lt;property id=&quot;20148&quot; value=&quot;5&quot;/&gt;&lt;property id=&quot;20300&quot; value=&quot;Slide 3 - &amp;quot;Intended Learning Outcome (ILO)&amp;quot;&quot;/&gt;&lt;property id=&quot;20307&quot; value=&quot;267&quot;/&gt;&lt;/object&gt;&lt;object type=&quot;3&quot; unique_id=&quot;10007&quot;&gt;&lt;property id=&quot;20148&quot; value=&quot;5&quot;/&gt;&lt;property id=&quot;20300&quot; value=&quot;Slide 4 - &amp;quot;Steps of Problem Solving&amp;quot;&quot;/&gt;&lt;property id=&quot;20307&quot; value=&quot;268&quot;/&gt;&lt;/object&gt;&lt;object type=&quot;3&quot; unique_id=&quot;10008&quot;&gt;&lt;property id=&quot;20148&quot; value=&quot;5&quot;/&gt;&lt;property id=&quot;20300&quot; value=&quot;Slide 5 - &amp;quot;Quiz&amp;quot;&quot;/&gt;&lt;property id=&quot;20307&quot; value=&quot;269&quot;/&gt;&lt;/object&gt;&lt;object type=&quot;3&quot; unique_id=&quot;10009&quot;&gt;&lt;property id=&quot;20148&quot; value=&quot;5&quot;/&gt;&lt;property id=&quot;20300&quot; value=&quot;Slide 6 - &amp;quot;Quiz&amp;quot;&quot;/&gt;&lt;property id=&quot;20307&quot; value=&quot;270&quot;/&gt;&lt;/object&gt;&lt;object type=&quot;3&quot; unique_id=&quot;10010&quot;&gt;&lt;property id=&quot;20148&quot; value=&quot;5&quot;/&gt;&lt;property id=&quot;20300&quot; value=&quot;Slide 7 - &amp;quot;Quiz&amp;quot;&quot;/&gt;&lt;property id=&quot;20307&quot; value=&quot;271&quot;/&gt;&lt;/object&gt;&lt;object type=&quot;3&quot; unique_id=&quot;10011&quot;&gt;&lt;property id=&quot;20148&quot; value=&quot;5&quot;/&gt;&lt;property id=&quot;20300&quot; value=&quot;Slide 8 - &amp;quot;Quiz&amp;quot;&quot;/&gt;&lt;property id=&quot;20307&quot; value=&quot;272&quot;/&gt;&lt;/object&gt;&lt;object type=&quot;3&quot; unique_id=&quot;10012&quot;&gt;&lt;property id=&quot;20148&quot; value=&quot;5&quot;/&gt;&lt;property id=&quot;20300&quot; value=&quot;Slide 9 - &amp;quot;Quiz&amp;quot;&quot;/&gt;&lt;property id=&quot;20307&quot; value=&quot;274&quot;/&gt;&lt;/object&gt;&lt;object type=&quot;3&quot; unique_id=&quot;10013&quot;&gt;&lt;property id=&quot;20148&quot; value=&quot;5&quot;/&gt;&lt;property id=&quot;20300&quot; value=&quot;Slide 10 - &amp;quot;Quiz&amp;quot;&quot;/&gt;&lt;property id=&quot;20307&quot; value=&quot;275&quot;/&gt;&lt;/object&gt;&lt;object type=&quot;3&quot; unique_id=&quot;10014&quot;&gt;&lt;property id=&quot;20148&quot; value=&quot;5&quot;/&gt;&lt;property id=&quot;20300&quot; value=&quot;Slide 11 - &amp;quot;Quiz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Thank You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2958</Words>
  <Application>Microsoft Office PowerPoint</Application>
  <PresentationFormat>On-screen Show (4:3)</PresentationFormat>
  <Paragraphs>623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Approach to Constipation &amp; Diarrhea  Prof. Mohamed Hassan Fouad, MD, MRCP(UK)</vt:lpstr>
      <vt:lpstr>Intended Learning Outcome (ILO)</vt:lpstr>
      <vt:lpstr>Diarrhea Definition </vt:lpstr>
      <vt:lpstr>Diarrhea Classification</vt:lpstr>
      <vt:lpstr>Acute Diarrhea</vt:lpstr>
      <vt:lpstr>Etiology</vt:lpstr>
      <vt:lpstr>Investigations</vt:lpstr>
      <vt:lpstr>Management</vt:lpstr>
      <vt:lpstr>Chronic Diarrhea &amp; Malabsorbtion</vt:lpstr>
      <vt:lpstr>Causes of Maldigestion</vt:lpstr>
      <vt:lpstr>Causes of Malabsorbtion</vt:lpstr>
      <vt:lpstr>Causes of Malabsorbtion</vt:lpstr>
      <vt:lpstr>Manifestations of MAS and Corresponding Lab Abnormalities</vt:lpstr>
      <vt:lpstr>Manifestations of MAS and Corresponding Lab Abnormalities</vt:lpstr>
      <vt:lpstr>Investigations and Treatment</vt:lpstr>
      <vt:lpstr>Investigations and Treatment</vt:lpstr>
      <vt:lpstr>Celiac Disease</vt:lpstr>
      <vt:lpstr>Pathology</vt:lpstr>
      <vt:lpstr>Symptoms</vt:lpstr>
      <vt:lpstr>Diagnosis</vt:lpstr>
      <vt:lpstr>Normal Villi vs Partial Atrophy</vt:lpstr>
      <vt:lpstr>Normal VS Scalloped Duodenum</vt:lpstr>
      <vt:lpstr>Treatment</vt:lpstr>
      <vt:lpstr>Prognosis</vt:lpstr>
      <vt:lpstr>Definition of Constipation</vt:lpstr>
      <vt:lpstr>Etiology of Constipation</vt:lpstr>
      <vt:lpstr>Investigations</vt:lpstr>
      <vt:lpstr>Treatment – Life Style Modifications</vt:lpstr>
      <vt:lpstr>Treatment – Drug Therapy</vt:lpstr>
      <vt:lpstr>Treatment</vt:lpstr>
      <vt:lpstr>Treatment</vt:lpstr>
      <vt:lpstr>Treatment</vt:lpstr>
      <vt:lpstr>Slow Transit Constipaion</vt:lpstr>
      <vt:lpstr>Slow Transit Constipaion</vt:lpstr>
      <vt:lpstr>Definition of Cancer Colon</vt:lpstr>
      <vt:lpstr>Risk Factors of Colon Cancer</vt:lpstr>
      <vt:lpstr>Risk Factors of Colon Cancer</vt:lpstr>
      <vt:lpstr>Presentation</vt:lpstr>
      <vt:lpstr>Investigations</vt:lpstr>
      <vt:lpstr>Management</vt:lpstr>
      <vt:lpstr>IBS</vt:lpstr>
      <vt:lpstr>Rome 4 Criteria for IBS</vt:lpstr>
      <vt:lpstr>Rome 4 Criteria for IBS</vt:lpstr>
      <vt:lpstr>Differential Diagnosis</vt:lpstr>
      <vt:lpstr>Investigating IBS</vt:lpstr>
      <vt:lpstr>Algorithmic Approach to IBS Diagnosis</vt:lpstr>
      <vt:lpstr>PowerPoint Presentation</vt:lpstr>
      <vt:lpstr>IBS Management Algorithm</vt:lpstr>
      <vt:lpstr>PowerPoint Presentation</vt:lpstr>
      <vt:lpstr>Commonly used IBS Agents</vt:lpstr>
      <vt:lpstr>Prognosis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Take Home Message</vt:lpstr>
      <vt:lpstr>Suggested TextBooks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 cast</dc:creator>
  <cp:lastModifiedBy>Abdul Rahman Ashraf Hussein Mohamed Abo El-Majd</cp:lastModifiedBy>
  <cp:revision>105</cp:revision>
  <dcterms:created xsi:type="dcterms:W3CDTF">2016-09-30T17:20:15Z</dcterms:created>
  <dcterms:modified xsi:type="dcterms:W3CDTF">2025-07-05T08:55:00Z</dcterms:modified>
</cp:coreProperties>
</file>