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9" r:id="rId3"/>
    <p:sldId id="322" r:id="rId4"/>
    <p:sldId id="264" r:id="rId5"/>
    <p:sldId id="337" r:id="rId6"/>
    <p:sldId id="336" r:id="rId7"/>
    <p:sldId id="267" r:id="rId8"/>
    <p:sldId id="269" r:id="rId9"/>
    <p:sldId id="268" r:id="rId10"/>
    <p:sldId id="270" r:id="rId11"/>
    <p:sldId id="338" r:id="rId12"/>
    <p:sldId id="339" r:id="rId13"/>
    <p:sldId id="271" r:id="rId14"/>
    <p:sldId id="340" r:id="rId15"/>
    <p:sldId id="320" r:id="rId16"/>
    <p:sldId id="321" r:id="rId17"/>
    <p:sldId id="272" r:id="rId18"/>
    <p:sldId id="341" r:id="rId19"/>
    <p:sldId id="342" r:id="rId20"/>
    <p:sldId id="343" r:id="rId21"/>
    <p:sldId id="293" r:id="rId22"/>
    <p:sldId id="344" r:id="rId23"/>
    <p:sldId id="294" r:id="rId24"/>
    <p:sldId id="345" r:id="rId25"/>
    <p:sldId id="325" r:id="rId26"/>
    <p:sldId id="296" r:id="rId27"/>
    <p:sldId id="346" r:id="rId28"/>
    <p:sldId id="347" r:id="rId29"/>
    <p:sldId id="298" r:id="rId30"/>
    <p:sldId id="348" r:id="rId31"/>
    <p:sldId id="351" r:id="rId32"/>
    <p:sldId id="350" r:id="rId33"/>
    <p:sldId id="349" r:id="rId34"/>
    <p:sldId id="352" r:id="rId35"/>
    <p:sldId id="309" r:id="rId36"/>
    <p:sldId id="329" r:id="rId37"/>
    <p:sldId id="310" r:id="rId38"/>
    <p:sldId id="328" r:id="rId39"/>
    <p:sldId id="311" r:id="rId40"/>
    <p:sldId id="312" r:id="rId41"/>
    <p:sldId id="353" r:id="rId42"/>
    <p:sldId id="313" r:id="rId43"/>
    <p:sldId id="354" r:id="rId44"/>
    <p:sldId id="314" r:id="rId45"/>
    <p:sldId id="316" r:id="rId46"/>
    <p:sldId id="315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4660"/>
  </p:normalViewPr>
  <p:slideViewPr>
    <p:cSldViewPr>
      <p:cViewPr varScale="1">
        <p:scale>
          <a:sx n="80" d="100"/>
          <a:sy n="8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F0D0F-EE8C-4E6A-8FD3-335E4864614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0DA0-2C57-4A29-A47C-EAC53B667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5A6C-5319-4B46-BAD6-6F23DD457A0F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AutoShape 13"/>
          <p:cNvSpPr>
            <a:spLocks noChangeArrowheads="1"/>
          </p:cNvSpPr>
          <p:nvPr userDrawn="1"/>
        </p:nvSpPr>
        <p:spPr bwMode="auto">
          <a:xfrm>
            <a:off x="609600" y="3505200"/>
            <a:ext cx="7924800" cy="2286000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7" y="114300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2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5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0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2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CD302-86EE-4830-B6FD-A0FAF9B38E1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9794-72A6-42EC-BA72-351570650F8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E545-D31C-47AA-9267-E8F39D0A3AC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05729" y="462858"/>
            <a:ext cx="8281071" cy="832542"/>
            <a:chOff x="405729" y="462858"/>
            <a:chExt cx="8281071" cy="55138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05729" y="462858"/>
              <a:ext cx="8281071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488237"/>
              <a:ext cx="683678" cy="526004"/>
            </a:xfrm>
            <a:prstGeom prst="flowChartConnector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991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2D84D-C884-432B-A822-4D1C3C1BA15A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6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FD76-EF93-4745-8F4E-7451D4FCF50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F469-5E85-4F83-891F-639B0AB12D93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1E88-1310-4F32-85D7-F3F3D1AB103E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02B4-AEA3-403B-B445-48596FBCB941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8AF5-01D6-4612-926C-2DB8EB05B2B9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0C7F-4397-480D-87C7-38312E0F2A33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1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8BA9-CF49-4893-A21C-EE7DC358CD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8200" y="3442447"/>
            <a:ext cx="7772400" cy="147002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Pericardial Disease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838200"/>
          </a:xfrm>
        </p:spPr>
        <p:txBody>
          <a:bodyPr>
            <a:normAutofit fontScale="70000" lnSpcReduction="20000"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Mohey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Eldeen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A. Eldeeb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of Cardiology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9152-7000-431B-9C42-B97293C9DAFF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be made with two of the following criteria: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chest pain (85–90% of cases) </a:t>
            </a:r>
            <a:r>
              <a:rPr lang="en-US" b="1" dirty="0"/>
              <a:t>typically sharp and pleuritic</a:t>
            </a:r>
            <a:r>
              <a:rPr lang="en-US" dirty="0"/>
              <a:t>, improved by </a:t>
            </a:r>
            <a:r>
              <a:rPr lang="en-US" u="sng" dirty="0">
                <a:solidFill>
                  <a:srgbClr val="FF0000"/>
                </a:solidFill>
              </a:rPr>
              <a:t>sitting up and leaning forward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pericardial friction rub </a:t>
            </a:r>
            <a:r>
              <a:rPr lang="en-US" dirty="0"/>
              <a:t>(≤33% of cases) a superficial scratchy or squeaking sound over the left sternal border.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ECG changes (up to 60% of cases) with new widespread </a:t>
            </a:r>
            <a:r>
              <a:rPr lang="en-US" b="1" dirty="0">
                <a:solidFill>
                  <a:srgbClr val="FF0000"/>
                </a:solidFill>
              </a:rPr>
              <a:t>ST elevation or PR depression </a:t>
            </a:r>
            <a:r>
              <a:rPr lang="en-US" dirty="0"/>
              <a:t>in the acute phase.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Pericardial effusion (up to 60% of cases, generally mild)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10EF-3AEE-430B-9DC1-5A707C2CBBD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Additional signs and symptoms may be present according to the underlying </a:t>
            </a:r>
            <a:r>
              <a:rPr lang="en-US" sz="2000" dirty="0" err="1"/>
              <a:t>aetiology</a:t>
            </a:r>
            <a:r>
              <a:rPr lang="en-US" sz="2000" dirty="0"/>
              <a:t> or systemic disease (i.e. signs and symptoms of systemic infection such as </a:t>
            </a:r>
            <a:r>
              <a:rPr lang="en-US" sz="2000" b="1" dirty="0">
                <a:solidFill>
                  <a:srgbClr val="FF0000"/>
                </a:solidFill>
              </a:rPr>
              <a:t>fever and </a:t>
            </a:r>
            <a:r>
              <a:rPr lang="en-US" sz="2000" b="1" dirty="0" err="1">
                <a:solidFill>
                  <a:srgbClr val="FF0000"/>
                </a:solidFill>
              </a:rPr>
              <a:t>leucocytosis</a:t>
            </a:r>
            <a:r>
              <a:rPr lang="en-US" sz="2000" b="1" dirty="0">
                <a:solidFill>
                  <a:srgbClr val="FF0000"/>
                </a:solidFill>
              </a:rPr>
              <a:t>, or systemic inflammatory disease or cancer.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ECG: </a:t>
            </a:r>
            <a:r>
              <a:rPr lang="en-US" sz="2000" b="1" dirty="0">
                <a:solidFill>
                  <a:srgbClr val="FF0000"/>
                </a:solidFill>
              </a:rPr>
              <a:t>Widespread ST-segment </a:t>
            </a:r>
            <a:r>
              <a:rPr lang="en-US" sz="2000" dirty="0"/>
              <a:t>elevation has been reported as a </a:t>
            </a:r>
            <a:r>
              <a:rPr lang="en-US" sz="2000" b="1" u="sng" dirty="0"/>
              <a:t>typical hallmark sign of acute pericarditis.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Elevation of markers of inflammation  (</a:t>
            </a:r>
            <a:r>
              <a:rPr lang="en-US" sz="2000" b="1" dirty="0">
                <a:solidFill>
                  <a:srgbClr val="FF0000"/>
                </a:solidFill>
              </a:rPr>
              <a:t>CRP</a:t>
            </a:r>
            <a:r>
              <a:rPr lang="en-US" sz="2000" dirty="0"/>
              <a:t>) and (</a:t>
            </a:r>
            <a:r>
              <a:rPr lang="en-US" sz="2000" b="1" dirty="0">
                <a:solidFill>
                  <a:srgbClr val="FF0000"/>
                </a:solidFill>
              </a:rPr>
              <a:t>ESR</a:t>
            </a:r>
            <a:r>
              <a:rPr lang="en-US" sz="2000" dirty="0"/>
              <a:t>), as well as elevation of the white blood cell count] is a common and supportive finding in patients with acute pericarditis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10EF-3AEE-430B-9DC1-5A707C2CBBD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Laboratory Testing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Elevation of markers of inflammation  (CRP) and (ESR), as well as elevation of the white blood cell count] is a common and supportive finding in patients with acute pericarditis.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Chest radiograms are normal in uncomplicated acute pericarditis.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echocardiographic-Doppler examination is completely normal in approximately 40% of patients with acute pericarditis. It is performed mainly to determine if an effusion is present and recommended in all patients with suspected pericarditis.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10EF-3AEE-430B-9DC1-5A707C2CBBD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Differential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2133600"/>
            <a:ext cx="634771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Chest pain from acute pericarditis can mimic </a:t>
            </a:r>
          </a:p>
          <a:p>
            <a:pPr marL="0" indent="0">
              <a:buNone/>
            </a:pPr>
            <a:r>
              <a:rPr lang="en-US" dirty="0"/>
              <a:t>-Aortic dissection</a:t>
            </a:r>
          </a:p>
          <a:p>
            <a:pPr marL="0" indent="0">
              <a:buNone/>
            </a:pPr>
            <a:r>
              <a:rPr lang="en-US" dirty="0"/>
              <a:t>-Pulmonary embolism</a:t>
            </a:r>
          </a:p>
          <a:p>
            <a:pPr marL="0" indent="0">
              <a:buNone/>
            </a:pPr>
            <a:r>
              <a:rPr lang="en-US" dirty="0"/>
              <a:t>-Pneumothorax</a:t>
            </a:r>
          </a:p>
          <a:p>
            <a:pPr marL="0" indent="0">
              <a:buNone/>
            </a:pPr>
            <a:r>
              <a:rPr lang="en-US" dirty="0"/>
              <a:t>-ACS (STEMI).</a:t>
            </a:r>
          </a:p>
          <a:p>
            <a:pPr marL="0" indent="0">
              <a:buNone/>
            </a:pPr>
            <a:r>
              <a:rPr lang="en-US" dirty="0"/>
              <a:t>ST-elevations in pericarditis are usually </a:t>
            </a:r>
            <a:r>
              <a:rPr lang="en-US" dirty="0" err="1"/>
              <a:t>upsloping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concave with upright T-waves </a:t>
            </a:r>
            <a:r>
              <a:rPr lang="en-US" dirty="0"/>
              <a:t>in contrast to horizontal or </a:t>
            </a:r>
            <a:r>
              <a:rPr lang="en-US" dirty="0" err="1"/>
              <a:t>downsloping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convex ST-elevation seen in acute ST-elevation myocardial infarction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-Echocardiography may help in making the distinction by assessing for wall motion abnormalities, which are usually absent in acute pericarditis.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0A71-C1FC-459A-8AE6-615AA53E629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00" y="2481870"/>
            <a:ext cx="4824412" cy="155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32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Predictors of poor prognosis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Major </a:t>
            </a:r>
          </a:p>
          <a:p>
            <a:pPr marL="0" indent="0">
              <a:buNone/>
            </a:pPr>
            <a:r>
              <a:rPr lang="en-US" dirty="0"/>
              <a:t>• Fever &gt; 38˚C </a:t>
            </a:r>
          </a:p>
          <a:p>
            <a:pPr marL="0" indent="0">
              <a:buNone/>
            </a:pPr>
            <a:r>
              <a:rPr lang="en-US" dirty="0"/>
              <a:t>• Subacute onset </a:t>
            </a:r>
          </a:p>
          <a:p>
            <a:pPr marL="0" indent="0">
              <a:buNone/>
            </a:pPr>
            <a:r>
              <a:rPr lang="en-US" dirty="0"/>
              <a:t>• Large pericardial effusion </a:t>
            </a:r>
          </a:p>
          <a:p>
            <a:pPr marL="0" indent="0">
              <a:buNone/>
            </a:pPr>
            <a:r>
              <a:rPr lang="en-US" dirty="0"/>
              <a:t>• Cardiac tamponade </a:t>
            </a:r>
          </a:p>
          <a:p>
            <a:pPr marL="0" indent="0">
              <a:buNone/>
            </a:pPr>
            <a:r>
              <a:rPr lang="en-US" dirty="0"/>
              <a:t>• Lack of response to aspirin or NSAIDs after at least 1 week of therapy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Minor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Myopericarditis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Immunosuppression </a:t>
            </a:r>
          </a:p>
          <a:p>
            <a:pPr marL="0" indent="0">
              <a:buNone/>
            </a:pPr>
            <a:r>
              <a:rPr lang="en-US" dirty="0"/>
              <a:t>• Trauma </a:t>
            </a:r>
          </a:p>
          <a:p>
            <a:pPr marL="0" indent="0">
              <a:buNone/>
            </a:pPr>
            <a:r>
              <a:rPr lang="en-US" dirty="0"/>
              <a:t>• Oral anticoagulant therapy.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0A71-C1FC-459A-8AE6-615AA53E629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Complications</a:t>
            </a:r>
            <a:endParaRPr lang="ar-EG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Recurrent pericarditis</a:t>
            </a:r>
            <a:r>
              <a:rPr lang="en-US" dirty="0"/>
              <a:t>: occurs in ~30% of patients, with most instances resulting from idiopathic, viral, or autoimmune pericarditis; inadequate treatment of the initial attack; and, less commonly, neoplastic etiologies.</a:t>
            </a:r>
          </a:p>
          <a:p>
            <a:r>
              <a:rPr lang="en-US" dirty="0"/>
              <a:t>Recurrence usually within </a:t>
            </a:r>
            <a:r>
              <a:rPr lang="en-US" b="1" dirty="0"/>
              <a:t>1st week following initial episode</a:t>
            </a:r>
            <a:r>
              <a:rPr lang="en-US" dirty="0"/>
              <a:t> but may occur months to years later; rarely associated with </a:t>
            </a:r>
            <a:r>
              <a:rPr lang="en-US" dirty="0" err="1"/>
              <a:t>tamponade</a:t>
            </a:r>
            <a:r>
              <a:rPr lang="en-US" dirty="0"/>
              <a:t>/ constriction</a:t>
            </a:r>
          </a:p>
          <a:p>
            <a:r>
              <a:rPr lang="en-US" dirty="0"/>
              <a:t>About 5% of patients develop corticosteroid dependence and colchicine resistance.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770B-4D4E-4E18-AC1A-4937720D177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Complications</a:t>
            </a:r>
            <a:endParaRPr lang="ar-EG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Cardiac </a:t>
            </a:r>
            <a:r>
              <a:rPr lang="en-US" b="1" dirty="0" err="1">
                <a:solidFill>
                  <a:srgbClr val="FF0000"/>
                </a:solidFill>
              </a:rPr>
              <a:t>tamponade</a:t>
            </a:r>
            <a:r>
              <a:rPr lang="en-US" dirty="0"/>
              <a:t>: rare complication with increased incidence in neoplastic, purulent, and </a:t>
            </a:r>
            <a:r>
              <a:rPr lang="en-US" dirty="0" err="1"/>
              <a:t>tuberculous</a:t>
            </a:r>
            <a:r>
              <a:rPr lang="en-US" dirty="0"/>
              <a:t> pericarditis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Constrictive pericarditis</a:t>
            </a:r>
            <a:r>
              <a:rPr lang="en-US" dirty="0"/>
              <a:t>: rare complication in which rigid pericardium produces abnormal diastolic filling with elevated filling pressures. </a:t>
            </a:r>
            <a:r>
              <a:rPr lang="en-US" dirty="0" err="1"/>
              <a:t>Pericardiectomy</a:t>
            </a:r>
            <a:r>
              <a:rPr lang="en-US" dirty="0"/>
              <a:t> remains definitive therapy.</a:t>
            </a:r>
            <a:endParaRPr lang="ar-E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872A-377E-4443-AE2D-D06B9838DDD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Treatment of pericarditis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management is focused 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Confirming the diagnosis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Screening for specific causes that would alter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Detection of effusion and other echocardiographic abnormalities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Alleviation of symptoms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Outpatient therapy is successful in low-risk patients.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Appropriate treatment if a specific cause is discovered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36A9-804B-4206-8E50-3B034E08813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Treatment of pericarditis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Acute idiopathic pericarditis is a self-limited disease without significant complications or recurrence in 70% to 90% of patients.</a:t>
            </a:r>
          </a:p>
          <a:p>
            <a:r>
              <a:rPr lang="en-US" dirty="0"/>
              <a:t>Restriction of physical activity.</a:t>
            </a:r>
          </a:p>
          <a:p>
            <a:r>
              <a:rPr lang="en-US" dirty="0"/>
              <a:t>Symptomatic treatment with </a:t>
            </a:r>
            <a:r>
              <a:rPr lang="en-US" sz="2400" b="1" dirty="0"/>
              <a:t>nonsteroidal </a:t>
            </a:r>
            <a:r>
              <a:rPr lang="en-US" sz="2400" b="1" dirty="0" err="1"/>
              <a:t>antiinflammatory</a:t>
            </a:r>
            <a:r>
              <a:rPr lang="en-US" sz="2400" b="1" dirty="0"/>
              <a:t> drugs (NSAID</a:t>
            </a:r>
            <a:r>
              <a:rPr lang="en-US" dirty="0"/>
              <a:t>s) is recommended.</a:t>
            </a:r>
          </a:p>
          <a:p>
            <a:r>
              <a:rPr lang="en-US" dirty="0"/>
              <a:t>Ibuprofen 600 to 800 mg orally three times daily, or ASA 750 to 1000 mg orally three times daily.</a:t>
            </a:r>
          </a:p>
          <a:p>
            <a:r>
              <a:rPr lang="en-US" dirty="0"/>
              <a:t>Colchicine is recommended for 3 months as an adjunct to NSAIDs.</a:t>
            </a:r>
          </a:p>
          <a:p>
            <a:r>
              <a:rPr lang="en-US" dirty="0"/>
              <a:t>Tapering should be done only if the patient is asymptomatic and CRP/ESR are normal.</a:t>
            </a:r>
          </a:p>
          <a:p>
            <a:r>
              <a:rPr lang="en-US" dirty="0"/>
              <a:t>GI protection should be provided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36A9-804B-4206-8E50-3B034E08813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Treatment of pericarditis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777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Corticosteroid use should be minimized in patients with acute pericarditis in selected indications:    </a:t>
            </a:r>
          </a:p>
          <a:p>
            <a:r>
              <a:rPr lang="en-US" sz="2000" dirty="0"/>
              <a:t>Contraindications to or failure of an NSAID and colchicine.</a:t>
            </a:r>
          </a:p>
          <a:p>
            <a:r>
              <a:rPr lang="en-US" sz="2000" dirty="0"/>
              <a:t>Underlying conditions (e.g., autoimmune diseases) whose primary treatment is corticosteroids</a:t>
            </a:r>
          </a:p>
          <a:p>
            <a:r>
              <a:rPr lang="en-US" sz="2000" dirty="0"/>
              <a:t> Concomitant diseases (e.g., renal failure)</a:t>
            </a:r>
          </a:p>
          <a:p>
            <a:r>
              <a:rPr lang="en-US" sz="2000" dirty="0"/>
              <a:t>Pregnancy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36A9-804B-4206-8E50-3B034E08813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74665"/>
            <a:ext cx="6347713" cy="1320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Indented Learning Outcomes (ILOs)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Pericarditis as a source of chest pain, clinical features, DD, investigations, and treatment.</a:t>
            </a:r>
          </a:p>
          <a:p>
            <a:pPr lvl="0"/>
            <a:r>
              <a:rPr lang="en-US" dirty="0"/>
              <a:t>Etiology and management of pericardial effusion. </a:t>
            </a:r>
          </a:p>
          <a:p>
            <a:r>
              <a:rPr lang="en-US" dirty="0"/>
              <a:t>Tamponade Diagnosis and early referral as a cardiac emergency.</a:t>
            </a:r>
          </a:p>
          <a:p>
            <a:pPr lvl="0"/>
            <a:r>
              <a:rPr lang="en-US" dirty="0"/>
              <a:t>Constrictive pericarditis, presentation and management.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C50F-ACA5-4644-88AE-F794CDFF3B73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Treatment of recurrent pericarditis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332037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Therapy should be targeted at the underlying </a:t>
            </a:r>
            <a:r>
              <a:rPr lang="en-US" dirty="0" err="1"/>
              <a:t>aetiology</a:t>
            </a:r>
            <a:r>
              <a:rPr lang="en-US" dirty="0"/>
              <a:t> in patients with an identified cause.</a:t>
            </a:r>
          </a:p>
          <a:p>
            <a:r>
              <a:rPr lang="en-US" dirty="0"/>
              <a:t>Aspirin or NSAID, colchicine and exercise restriction.</a:t>
            </a:r>
          </a:p>
          <a:p>
            <a:r>
              <a:rPr lang="en-US" dirty="0"/>
              <a:t>Low-dose corticosteroids (in case of contraindications to aspirin/NSAID/colchicine and after exclusion of infectious cause)</a:t>
            </a:r>
          </a:p>
          <a:p>
            <a:r>
              <a:rPr lang="en-US" dirty="0" err="1"/>
              <a:t>i.v.</a:t>
            </a:r>
            <a:r>
              <a:rPr lang="en-US" dirty="0"/>
              <a:t> immunoglobulin or </a:t>
            </a:r>
            <a:r>
              <a:rPr lang="en-US" dirty="0" err="1"/>
              <a:t>anakinra</a:t>
            </a:r>
            <a:r>
              <a:rPr lang="en-US" dirty="0"/>
              <a:t> or azathioprine</a:t>
            </a:r>
          </a:p>
          <a:p>
            <a:r>
              <a:rPr lang="en-US" dirty="0" err="1"/>
              <a:t>Pericardiectomy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36A9-804B-4206-8E50-3B034E08813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7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Pericardial Effusion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Accumulation of &gt;50 mL of pericardial fluid  within the pericardial cavity leading to a pericardial effusion.</a:t>
            </a:r>
          </a:p>
          <a:p>
            <a:r>
              <a:rPr lang="en-US" dirty="0"/>
              <a:t>Virtually any disease that can cause pericarditis can cause an effusion.</a:t>
            </a:r>
          </a:p>
          <a:p>
            <a:r>
              <a:rPr lang="en-US" dirty="0"/>
              <a:t>The most common causes of pericardial effusion in developed countries include idiopathic (50%), neoplastic (10% to 25%), infections (15% to 30%), iatrogenic (15% to 20%), and autoimmune (5% to 15%)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EE2-4403-4578-B486-1501042E6F8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Pericardial Effusion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pathological process usually causes an </a:t>
            </a:r>
            <a:r>
              <a:rPr lang="en-US" b="1" dirty="0">
                <a:solidFill>
                  <a:srgbClr val="FF0000"/>
                </a:solidFill>
              </a:rPr>
              <a:t>inflammation</a:t>
            </a:r>
            <a:r>
              <a:rPr lang="en-US" dirty="0"/>
              <a:t> with the possibility of increased production of pericardial fluid (</a:t>
            </a:r>
            <a:r>
              <a:rPr lang="en-US" b="1" dirty="0">
                <a:solidFill>
                  <a:schemeClr val="tx2"/>
                </a:solidFill>
              </a:rPr>
              <a:t>exudate</a:t>
            </a:r>
            <a:r>
              <a:rPr lang="en-US" dirty="0"/>
              <a:t>). </a:t>
            </a:r>
          </a:p>
          <a:p>
            <a:r>
              <a:rPr lang="en-US" dirty="0"/>
              <a:t>An alternative mechanism of accumulation of pericardial fluid may be </a:t>
            </a:r>
            <a:r>
              <a:rPr lang="en-US" u="sng" dirty="0"/>
              <a:t>decreased reabsorption </a:t>
            </a:r>
            <a:r>
              <a:rPr lang="en-US" dirty="0"/>
              <a:t>due to increase in </a:t>
            </a:r>
            <a:r>
              <a:rPr lang="en-US" b="1" dirty="0"/>
              <a:t>systemic venous pressure</a:t>
            </a:r>
            <a:r>
              <a:rPr lang="en-US" dirty="0"/>
              <a:t> as a result of </a:t>
            </a:r>
            <a:r>
              <a:rPr lang="en-US" b="1" dirty="0"/>
              <a:t>CHF or pulmonary hypertension</a:t>
            </a:r>
            <a:r>
              <a:rPr lang="en-US" dirty="0"/>
              <a:t> (</a:t>
            </a:r>
            <a:r>
              <a:rPr lang="en-US" dirty="0">
                <a:solidFill>
                  <a:schemeClr val="tx2"/>
                </a:solidFill>
              </a:rPr>
              <a:t>transudate</a:t>
            </a:r>
            <a:r>
              <a:rPr lang="en-US" dirty="0"/>
              <a:t>).</a:t>
            </a:r>
          </a:p>
          <a:p>
            <a:r>
              <a:rPr lang="en-US" dirty="0"/>
              <a:t>Bleeding into the pericardial sac (</a:t>
            </a:r>
            <a:r>
              <a:rPr lang="en-US" dirty="0" err="1">
                <a:solidFill>
                  <a:schemeClr val="tx2"/>
                </a:solidFill>
              </a:rPr>
              <a:t>hemopericardium</a:t>
            </a:r>
            <a:r>
              <a:rPr lang="en-US" dirty="0"/>
              <a:t>) after trauma, post-MI rupture of the LV free wall, and as a complication of cardiac procedures. </a:t>
            </a:r>
          </a:p>
          <a:p>
            <a:r>
              <a:rPr lang="en-US" dirty="0"/>
              <a:t>Retrograde bleeding is a major cause of death due to </a:t>
            </a:r>
            <a:r>
              <a:rPr lang="en-US" b="1" dirty="0"/>
              <a:t>aortic dissection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EE2-4403-4578-B486-1501042E6F8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/>
              <a:t> The clinical presentation of pericardial effusion varies according to the speed of pericardial fluid accumulation. If it is rapidly accumulating, even small amounts may cause </a:t>
            </a:r>
            <a:r>
              <a:rPr lang="en-US" b="1" dirty="0">
                <a:solidFill>
                  <a:srgbClr val="FF0000"/>
                </a:solidFill>
              </a:rPr>
              <a:t>cardiac tamponade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the other hand, a slow accumulation of pericardial fluid allows the collection of a large effusion in days to weeks before a significant increase in pericardial </a:t>
            </a:r>
            <a:r>
              <a:rPr lang="en-US" u="sng" dirty="0"/>
              <a:t>pressure causes symptoms and signs.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B9B-CF8F-42B7-AB64-5BA553C0C46E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Classic symptoms include </a:t>
            </a:r>
            <a:r>
              <a:rPr lang="en-US" b="1" dirty="0" err="1"/>
              <a:t>dyspnoea</a:t>
            </a:r>
            <a:r>
              <a:rPr lang="en-US" b="1" dirty="0"/>
              <a:t> on exertion </a:t>
            </a:r>
            <a:r>
              <a:rPr lang="en-US" dirty="0"/>
              <a:t>progressing to </a:t>
            </a:r>
            <a:r>
              <a:rPr lang="en-US" b="1" dirty="0" err="1"/>
              <a:t>orthopnoea</a:t>
            </a:r>
            <a:r>
              <a:rPr lang="en-US" b="1" dirty="0"/>
              <a:t>, chest pain and/or fullness</a:t>
            </a:r>
            <a:r>
              <a:rPr lang="en-US" dirty="0"/>
              <a:t>. </a:t>
            </a:r>
          </a:p>
          <a:p>
            <a:r>
              <a:rPr lang="en-US" dirty="0"/>
              <a:t>Additional occasional symptoms due to local compression may include nausea (diaphragm), dysphagia (</a:t>
            </a:r>
            <a:r>
              <a:rPr lang="en-US" dirty="0" err="1"/>
              <a:t>oesophagus</a:t>
            </a:r>
            <a:r>
              <a:rPr lang="en-US" dirty="0"/>
              <a:t>), hoarseness (recurrent laryngeal nerve) and hiccups (phrenic nerve).</a:t>
            </a:r>
          </a:p>
          <a:p>
            <a:r>
              <a:rPr lang="en-US" dirty="0"/>
              <a:t>Non-specific symptoms include cough, weakness, fatigue, anorexia and palpitations.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B9B-CF8F-42B7-AB64-5BA553C0C46E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  <a:endParaRPr lang="ar-EG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876" y="1951182"/>
            <a:ext cx="6019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Physical examination may be absolutely normal in patients without </a:t>
            </a:r>
            <a:r>
              <a:rPr lang="en-US" sz="2000" dirty="0" err="1"/>
              <a:t>haemodynamic</a:t>
            </a:r>
            <a:r>
              <a:rPr lang="en-US" sz="2000" dirty="0"/>
              <a:t> compromise.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When tamponade develops, classic signs include </a:t>
            </a:r>
            <a:r>
              <a:rPr lang="en-US" sz="2000" b="1" dirty="0">
                <a:solidFill>
                  <a:srgbClr val="FF0000"/>
                </a:solidFill>
              </a:rPr>
              <a:t>neck vein distension</a:t>
            </a:r>
            <a:r>
              <a:rPr lang="en-US" sz="2000" dirty="0"/>
              <a:t> with elevated jugular venous pressure, </a:t>
            </a:r>
            <a:r>
              <a:rPr lang="en-US" sz="2000" dirty="0" err="1"/>
              <a:t>pulsus</a:t>
            </a:r>
            <a:r>
              <a:rPr lang="en-US" sz="2000" dirty="0"/>
              <a:t> </a:t>
            </a:r>
            <a:r>
              <a:rPr lang="en-US" sz="2000" dirty="0" err="1"/>
              <a:t>paradoxus</a:t>
            </a:r>
            <a:r>
              <a:rPr lang="en-US" sz="2000" dirty="0"/>
              <a:t> and diminished heart sounds, Pericardial friction rubs are rarely heard</a:t>
            </a:r>
            <a:r>
              <a:rPr lang="en-US" dirty="0"/>
              <a:t>.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3C549-61CB-4BAB-923F-77988DB71AE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53688"/>
            <a:ext cx="2133601" cy="177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18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Investigations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29C2-40D5-43C3-906A-450ABA306F9A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-457199"/>
            <a:ext cx="8001000" cy="717867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ECG abnormalities include reduced voltage and electrical </a:t>
            </a:r>
            <a:r>
              <a:rPr lang="en-US" sz="2800" dirty="0" err="1">
                <a:solidFill>
                  <a:schemeClr val="tx1"/>
                </a:solidFill>
              </a:rPr>
              <a:t>alternans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chest radiograph reveals a normal cardiac silhouette until effusions are at least moderate in size.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53625"/>
            <a:ext cx="4514850" cy="148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70" y="4874491"/>
            <a:ext cx="2930907" cy="18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3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93725"/>
            <a:ext cx="7467600" cy="548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29C2-40D5-43C3-906A-450ABA306F9A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-1219200"/>
            <a:ext cx="8001000" cy="76962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Echocardiography is the primary diagnostic tool which enables </a:t>
            </a:r>
            <a:r>
              <a:rPr lang="en-US" sz="2800" dirty="0" err="1">
                <a:solidFill>
                  <a:schemeClr val="tx1"/>
                </a:solidFill>
              </a:rPr>
              <a:t>semiquantitative</a:t>
            </a:r>
            <a:r>
              <a:rPr lang="en-US" sz="2800" dirty="0">
                <a:solidFill>
                  <a:schemeClr val="tx1"/>
                </a:solidFill>
              </a:rPr>
              <a:t> assessment of the pericardial effusion size and its </a:t>
            </a:r>
            <a:r>
              <a:rPr lang="en-US" sz="2800" dirty="0" err="1">
                <a:solidFill>
                  <a:schemeClr val="tx1"/>
                </a:solidFill>
              </a:rPr>
              <a:t>haemodynamic</a:t>
            </a:r>
            <a:r>
              <a:rPr lang="en-US" sz="2800" dirty="0">
                <a:solidFill>
                  <a:schemeClr val="tx1"/>
                </a:solidFill>
              </a:rPr>
              <a:t> effects.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3657600"/>
            <a:ext cx="5029200" cy="30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93725"/>
            <a:ext cx="7467600" cy="5485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Investigations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29C2-40D5-43C3-906A-450ABA306F9A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2655" y="1752600"/>
            <a:ext cx="8109527" cy="4648200"/>
          </a:xfrm>
        </p:spPr>
        <p:txBody>
          <a:bodyPr/>
          <a:lstStyle/>
          <a:p>
            <a:pPr algn="l"/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Advanced imaging with CT or MRI may be considered as an adjunct in equivocal cases with suspicion for complex effusion, pericardial thickening, or pericardial masses.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Both studies provide better assessment of localization, size, and characteristics of the fluid than echocardiography.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Pericardiocentesis</a:t>
            </a:r>
            <a:r>
              <a:rPr lang="en-US" sz="2400" dirty="0">
                <a:solidFill>
                  <a:schemeClr val="tx1"/>
                </a:solidFill>
              </a:rPr>
              <a:t>: definitive method of determining transudate vs. exudate, identify infectious agents, neoplastic involvement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Therapy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73F0-33E2-4ABE-BCE6-15EE9EB2482F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528114"/>
            <a:ext cx="7924799" cy="44513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Therapy of pericardial effusion should be targeted at the </a:t>
            </a:r>
            <a:r>
              <a:rPr lang="en-US" sz="2400" dirty="0" err="1">
                <a:solidFill>
                  <a:schemeClr val="tx1"/>
                </a:solidFill>
              </a:rPr>
              <a:t>aetiology</a:t>
            </a:r>
            <a:r>
              <a:rPr lang="en-US" sz="2400" dirty="0">
                <a:solidFill>
                  <a:schemeClr val="tx1"/>
                </a:solidFill>
              </a:rPr>
              <a:t> as much as possible.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about 60% of cases, the effusion is associated with a known disease and the essential treatment is that of the underlying disease.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pericardial effusion is associated with pericarditis, management should follow that of pericarditis.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3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57200"/>
            <a:ext cx="6781801" cy="1320800"/>
          </a:xfrm>
        </p:spPr>
        <p:txBody>
          <a:bodyPr>
            <a:normAutofit/>
          </a:bodyPr>
          <a:lstStyle/>
          <a:p>
            <a:r>
              <a:rPr lang="en-US" sz="2400" b="1" dirty="0"/>
              <a:t>Anatomy  and Physiology of the Pericardium</a:t>
            </a:r>
            <a:endParaRPr lang="ar-EG" sz="2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B557-8A29-4B71-87E5-4A2FB5A34B0C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1691770"/>
            <a:ext cx="5867400" cy="4785230"/>
          </a:xfrm>
        </p:spPr>
        <p:txBody>
          <a:bodyPr/>
          <a:lstStyle/>
          <a:p>
            <a:pPr lvl="0"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pericardium is a double-walled sac containing the heart and the roots of the great vessels. </a:t>
            </a:r>
          </a:p>
          <a:p>
            <a:pPr lvl="0" algn="l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pericardial sac has two layers, a serous visceral layer and a fibrous parietal layer. </a:t>
            </a:r>
          </a:p>
          <a:p>
            <a:pPr lvl="0" algn="l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pericardial space or sac is contained within these two layers, and normally contains up to 50 mL of serous fluid. </a:t>
            </a:r>
          </a:p>
          <a:p>
            <a:pPr lvl="0" algn="l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l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pericardium fixes the heart to the mediastinum, gives protection against infection and provides lubrication for the heart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91770"/>
            <a:ext cx="2743200" cy="227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6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Therapy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73F0-33E2-4ABE-BCE6-15EE9EB2482F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1528114"/>
            <a:ext cx="8458200" cy="44513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a pericardial effusion becomes symptomatic without evidence of inflammation or when empiric anti-inflammatory drugs are not successful, drainage of the effusion should be considered.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Pericardiocentesis</a:t>
            </a:r>
            <a:r>
              <a:rPr lang="en-US" sz="2400" dirty="0">
                <a:solidFill>
                  <a:schemeClr val="tx1"/>
                </a:solidFill>
              </a:rPr>
              <a:t> alone may be necessary for the resolution of large effusions.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Pericardiectomy</a:t>
            </a:r>
            <a:r>
              <a:rPr lang="en-US" sz="2400" dirty="0">
                <a:solidFill>
                  <a:schemeClr val="tx1"/>
                </a:solidFill>
              </a:rPr>
              <a:t> or less invasive options (i.e. pericardial window) should be considered whenever fluid </a:t>
            </a:r>
            <a:r>
              <a:rPr lang="en-US" sz="2400" dirty="0" err="1">
                <a:solidFill>
                  <a:schemeClr val="tx1"/>
                </a:solidFill>
              </a:rPr>
              <a:t>reaccumulates</a:t>
            </a:r>
            <a:r>
              <a:rPr lang="en-US" sz="2400" dirty="0">
                <a:solidFill>
                  <a:schemeClr val="tx1"/>
                </a:solidFill>
              </a:rPr>
              <a:t>, becomes </a:t>
            </a:r>
            <a:r>
              <a:rPr lang="en-US" sz="2400" dirty="0" err="1">
                <a:solidFill>
                  <a:schemeClr val="tx1"/>
                </a:solidFill>
              </a:rPr>
              <a:t>loculated</a:t>
            </a:r>
            <a:r>
              <a:rPr lang="en-US" sz="2400" dirty="0">
                <a:solidFill>
                  <a:schemeClr val="tx1"/>
                </a:solidFill>
              </a:rPr>
              <a:t> or biopsy is required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Cardiac </a:t>
            </a:r>
            <a:r>
              <a:rPr lang="en-US" b="1" dirty="0" err="1"/>
              <a:t>Tamponade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>
            <a:normAutofit/>
          </a:bodyPr>
          <a:lstStyle/>
          <a:p>
            <a:r>
              <a:rPr lang="en-US" dirty="0"/>
              <a:t>Pericardial compressive syndromes as a complications of acute pericarditis include cardiac tamponade, constrictive pericarditis, and effusive-constrictive pericarditis.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Cardiac tamponade is  </a:t>
            </a:r>
            <a:r>
              <a:rPr lang="en-US" dirty="0" err="1"/>
              <a:t>is</a:t>
            </a:r>
            <a:r>
              <a:rPr lang="en-US" dirty="0"/>
              <a:t> a </a:t>
            </a:r>
            <a:r>
              <a:rPr lang="en-US" b="1" dirty="0">
                <a:solidFill>
                  <a:srgbClr val="FF0000"/>
                </a:solidFill>
              </a:rPr>
              <a:t>potentially fatal condition </a:t>
            </a:r>
            <a:r>
              <a:rPr lang="en-US" dirty="0"/>
              <a:t>characterized </a:t>
            </a:r>
            <a:r>
              <a:rPr lang="en-US" b="1" dirty="0">
                <a:solidFill>
                  <a:srgbClr val="FF0000"/>
                </a:solidFill>
              </a:rPr>
              <a:t>by impaired ventricular diastolic filling </a:t>
            </a:r>
            <a:r>
              <a:rPr lang="en-US" dirty="0"/>
              <a:t>caused by an </a:t>
            </a:r>
            <a:r>
              <a:rPr lang="en-US" b="1" dirty="0">
                <a:solidFill>
                  <a:srgbClr val="FF0000"/>
                </a:solidFill>
              </a:rPr>
              <a:t>increase in </a:t>
            </a:r>
            <a:r>
              <a:rPr lang="en-US" b="1" dirty="0" err="1">
                <a:solidFill>
                  <a:srgbClr val="FF0000"/>
                </a:solidFill>
              </a:rPr>
              <a:t>intrapericardial</a:t>
            </a:r>
            <a:r>
              <a:rPr lang="en-US" b="1" dirty="0">
                <a:solidFill>
                  <a:srgbClr val="FF0000"/>
                </a:solidFill>
              </a:rPr>
              <a:t> pressures </a:t>
            </a:r>
            <a:r>
              <a:rPr lang="en-US" dirty="0"/>
              <a:t>because of the accumulation of </a:t>
            </a:r>
            <a:r>
              <a:rPr lang="en-US" b="1" dirty="0">
                <a:solidFill>
                  <a:srgbClr val="FF0000"/>
                </a:solidFill>
              </a:rPr>
              <a:t>pericardial fluid</a:t>
            </a:r>
            <a:r>
              <a:rPr lang="en-US" dirty="0"/>
              <a:t>. </a:t>
            </a:r>
          </a:p>
          <a:p>
            <a:r>
              <a:rPr lang="en-US" dirty="0"/>
              <a:t>Virtually any disease that can cause pericarditis can cause an effusion.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0EC0-968E-404F-92E4-D0E150BBD22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Cardiac </a:t>
            </a:r>
            <a:r>
              <a:rPr lang="en-US" b="1" dirty="0" err="1"/>
              <a:t>Tamponade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spectrum of tamponade ranges from compensated tamponade to cardiogenic shock.</a:t>
            </a:r>
          </a:p>
          <a:p>
            <a:r>
              <a:rPr lang="en-US" dirty="0"/>
              <a:t>The development of cardiac tamponade is determined by the interplay between pericardial stiffness (infiltrations, calcification, or fibrosis), size of effusion, and rate of fluid accumulation.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0EC0-968E-404F-92E4-D0E150BBD22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Pathophysiology of Cardiac Tamponade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pericardium is able to distend in response to fluid accumulation until a limit on its ability to stretch is reached. </a:t>
            </a:r>
          </a:p>
          <a:p>
            <a:r>
              <a:rPr lang="en-US" dirty="0"/>
              <a:t>Beyond this, small increments in pericardial fluid volume result in large increases in </a:t>
            </a:r>
            <a:r>
              <a:rPr lang="en-US" dirty="0" err="1"/>
              <a:t>intrapericardial</a:t>
            </a:r>
            <a:r>
              <a:rPr lang="en-US" dirty="0"/>
              <a:t> pressure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0EC0-968E-404F-92E4-D0E150BBD22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9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Pathophysiology of Cardiac Tamponade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intra-pericardial pressure → </a:t>
            </a:r>
            <a:r>
              <a:rPr lang="en-US" b="1" dirty="0">
                <a:solidFill>
                  <a:srgbClr val="FF0000"/>
                </a:solidFill>
              </a:rPr>
              <a:t>decreased venous return </a:t>
            </a:r>
            <a:r>
              <a:rPr lang="en-US" dirty="0"/>
              <a:t>→ </a:t>
            </a:r>
            <a:r>
              <a:rPr lang="en-US" b="1" dirty="0" smtClean="0">
                <a:solidFill>
                  <a:srgbClr val="FF0000"/>
                </a:solidFill>
              </a:rPr>
              <a:t>decreased diastolic ventricular filling </a:t>
            </a:r>
            <a:r>
              <a:rPr lang="en-US" dirty="0" smtClean="0"/>
              <a:t>→ </a:t>
            </a:r>
            <a:r>
              <a:rPr lang="en-US" b="1" dirty="0">
                <a:solidFill>
                  <a:srgbClr val="FF0000"/>
                </a:solidFill>
              </a:rPr>
              <a:t>reduction in </a:t>
            </a:r>
            <a:r>
              <a:rPr lang="en-US" b="1" dirty="0" err="1">
                <a:solidFill>
                  <a:srgbClr val="FF0000"/>
                </a:solidFill>
              </a:rPr>
              <a:t>intracardiac</a:t>
            </a:r>
            <a:r>
              <a:rPr lang="en-US" b="1" dirty="0">
                <a:solidFill>
                  <a:srgbClr val="FF0000"/>
                </a:solidFill>
              </a:rPr>
              <a:t> volumes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cardiac output is initially maintained by a heightened adrenergic tone, resulting in a resting </a:t>
            </a:r>
            <a:r>
              <a:rPr lang="en-US" b="1" dirty="0"/>
              <a:t>tachycardia and peripheral vasoconstriction</a:t>
            </a:r>
            <a:r>
              <a:rPr lang="en-US" dirty="0"/>
              <a:t>, Finally compensatory mechanisms fail, resulting in decreased CO → </a:t>
            </a:r>
            <a:r>
              <a:rPr lang="en-US" b="1" dirty="0">
                <a:solidFill>
                  <a:srgbClr val="FF0000"/>
                </a:solidFill>
              </a:rPr>
              <a:t>hypotension and venous congestion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0EC0-968E-404F-92E4-D0E150BBD22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signs and symptoms of cardiac tamponade all reflect a low cardiac output: restlessness, agitation, drowsiness, or stupor; decreased urine output; dyspnea; chest discomfort and syncope or near syncope; and weakness, anorexia, and weight loss with a chronic effusion.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Tachypnea, dyspnea, shock, muffled heart sounds</a:t>
            </a:r>
          </a:p>
          <a:p>
            <a:endParaRPr lang="en-US" dirty="0"/>
          </a:p>
          <a:p>
            <a:r>
              <a:rPr lang="en-US" dirty="0" err="1"/>
              <a:t>Pulsus</a:t>
            </a:r>
            <a:r>
              <a:rPr lang="en-US" dirty="0"/>
              <a:t> </a:t>
            </a:r>
            <a:r>
              <a:rPr lang="en-US" dirty="0" err="1"/>
              <a:t>paradoxus</a:t>
            </a:r>
            <a:r>
              <a:rPr lang="en-US" dirty="0"/>
              <a:t> (inspiratory fall in systolic BP &gt;10 mmHg during quiet breathing)</a:t>
            </a:r>
          </a:p>
          <a:p>
            <a:endParaRPr lang="en-US" dirty="0"/>
          </a:p>
          <a:p>
            <a:r>
              <a:rPr lang="en-US" dirty="0"/>
              <a:t>JVP “x” descent only, blunted “y” descent</a:t>
            </a:r>
          </a:p>
          <a:p>
            <a:endParaRPr lang="en-US" dirty="0"/>
          </a:p>
          <a:p>
            <a:r>
              <a:rPr lang="en-US" dirty="0"/>
              <a:t>Hepatic congestion/peripheral edema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7810-EA7E-4302-BCE7-772CA868AE9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  <a:endParaRPr lang="ar-EG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Physical examination usually reveals Beck’s Triad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Hypotension</a:t>
            </a:r>
          </a:p>
          <a:p>
            <a:r>
              <a:rPr lang="en-US" dirty="0"/>
              <a:t>Increased JVP</a:t>
            </a:r>
          </a:p>
          <a:p>
            <a:r>
              <a:rPr lang="en-US" dirty="0"/>
              <a:t>Muffled heart sounds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DD from Constrictive Pericarditis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6BA2-53C0-41E7-BE8C-E1C2B81F218A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7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Investigations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ECG: electrical </a:t>
            </a:r>
            <a:r>
              <a:rPr lang="en-US" dirty="0" err="1"/>
              <a:t>alternans</a:t>
            </a:r>
            <a:r>
              <a:rPr lang="en-US" dirty="0"/>
              <a:t> (pathognomonic variation in R wave amplitude), low voltage</a:t>
            </a:r>
          </a:p>
          <a:p>
            <a:endParaRPr lang="en-US" dirty="0"/>
          </a:p>
          <a:p>
            <a:r>
              <a:rPr lang="en-US" dirty="0"/>
              <a:t>Echo: must be performed emergently when the diagnosis of cardiac tamponade is suspected, pericardial effusion, compression of cardiac chambers (RA and RV) in diastole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Advanced imaging with cardiac CT and MRI are second-line imaging modalities reserved for subacute complex cases.</a:t>
            </a:r>
          </a:p>
          <a:p>
            <a:endParaRPr lang="en-US" dirty="0"/>
          </a:p>
          <a:p>
            <a:r>
              <a:rPr lang="en-US" dirty="0"/>
              <a:t>Cardiac catheterization is occasionally used in “borderline”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CAA-E102-4F06-862C-EEB2112F296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Cardiac </a:t>
            </a:r>
            <a:r>
              <a:rPr lang="en-US" b="1" dirty="0" err="1"/>
              <a:t>Tamponade</a:t>
            </a:r>
            <a:r>
              <a:rPr lang="en-US" b="1" dirty="0"/>
              <a:t> ECG</a:t>
            </a:r>
            <a:endParaRPr lang="ar-EG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0D61-8A5B-4184-A6D0-008147A0B585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576388"/>
            <a:ext cx="50387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70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Treatment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Prompt drainage of pericardial fluid is the most important intervention.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Pericardiocentesis</a:t>
            </a:r>
            <a:r>
              <a:rPr lang="en-US" dirty="0"/>
              <a:t>:  Echo-guided</a:t>
            </a:r>
          </a:p>
          <a:p>
            <a:endParaRPr lang="en-US" dirty="0"/>
          </a:p>
          <a:p>
            <a:r>
              <a:rPr lang="en-US" dirty="0" err="1"/>
              <a:t>Pericardiotomy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Avoid diuretics and vasodilators (these decrease CO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IV fluid may increase CO</a:t>
            </a:r>
          </a:p>
          <a:p>
            <a:endParaRPr lang="en-US" dirty="0"/>
          </a:p>
          <a:p>
            <a:r>
              <a:rPr lang="en-US" dirty="0"/>
              <a:t>Treat underlying cause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B09-D8B4-44F0-843B-243718796378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b="1" dirty="0"/>
              <a:t>Diseases of the pericardium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95512"/>
            <a:ext cx="7010400" cy="4525963"/>
          </a:xfrm>
        </p:spPr>
        <p:txBody>
          <a:bodyPr/>
          <a:lstStyle/>
          <a:p>
            <a:r>
              <a:rPr lang="en-US" dirty="0"/>
              <a:t>Pericardial diseases may be either isolated disease or part of a systemic disease.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pericardial syndromes that are encountered in clinical practice include </a:t>
            </a:r>
            <a:r>
              <a:rPr lang="en-US" b="1" dirty="0"/>
              <a:t>pericarditis, pericardial effusion, cardiac tamponade, constrictive pericarditis.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42D-8B82-42DD-A0FB-90CA085508A8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Constrictive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noncompliant pericardium, usually as a consequence of </a:t>
            </a:r>
            <a:r>
              <a:rPr lang="en-US" b="1" dirty="0">
                <a:solidFill>
                  <a:srgbClr val="FF0000"/>
                </a:solidFill>
              </a:rPr>
              <a:t>inflammation, fibrosis, or calcification</a:t>
            </a:r>
            <a:r>
              <a:rPr lang="en-US" dirty="0"/>
              <a:t>, which encases the heart leading to heart failure because of </a:t>
            </a:r>
            <a:r>
              <a:rPr lang="en-US" b="1" dirty="0">
                <a:solidFill>
                  <a:srgbClr val="FF0000"/>
                </a:solidFill>
              </a:rPr>
              <a:t>impaired diastolic ventricular filling.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caused by any pericardial process , Major causes are idiopathic, post-infectious (viral, TB), radiation, post-cardiac surgery, uremia, MI, collagen vascular disease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72B-ECCC-4874-B39D-C09B209276EF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/>
              <a:t>Pathophysiology of Constrictive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Can be classified: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Transient constrictive pericarditis, defined as a transient form of constriction because of </a:t>
            </a:r>
            <a:r>
              <a:rPr lang="en-US" b="1" dirty="0"/>
              <a:t>inflammation rather than scarring</a:t>
            </a:r>
            <a:r>
              <a:rPr lang="en-US" dirty="0"/>
              <a:t> that resolves by itself or with </a:t>
            </a:r>
            <a:r>
              <a:rPr lang="en-US" b="1" dirty="0">
                <a:solidFill>
                  <a:srgbClr val="FF0000"/>
                </a:solidFill>
              </a:rPr>
              <a:t>3 to 6 months </a:t>
            </a:r>
            <a:r>
              <a:rPr lang="en-US" dirty="0"/>
              <a:t>of </a:t>
            </a:r>
            <a:r>
              <a:rPr lang="en-US" dirty="0" err="1"/>
              <a:t>antiinflammatory</a:t>
            </a:r>
            <a:r>
              <a:rPr lang="en-US" dirty="0"/>
              <a:t> therapy.</a:t>
            </a:r>
          </a:p>
          <a:p>
            <a:pPr marL="514350" indent="-514350">
              <a:buFont typeface="+mj-lt"/>
              <a:buAutoNum type="alphaUcPeriod"/>
            </a:pPr>
            <a:r>
              <a:rPr lang="en-US" u="sng" dirty="0"/>
              <a:t>Effusive–constrictive pericarditis </a:t>
            </a:r>
            <a:r>
              <a:rPr lang="en-US" dirty="0"/>
              <a:t>is described in patients </a:t>
            </a:r>
            <a:r>
              <a:rPr lang="en-US" u="sng" dirty="0"/>
              <a:t>with pericardial tamponade </a:t>
            </a:r>
            <a:r>
              <a:rPr lang="en-US" dirty="0"/>
              <a:t>in whom </a:t>
            </a:r>
            <a:r>
              <a:rPr lang="en-US" dirty="0" err="1"/>
              <a:t>intracardiac</a:t>
            </a:r>
            <a:r>
              <a:rPr lang="en-US" dirty="0"/>
              <a:t> pressures remain elevated despite </a:t>
            </a:r>
            <a:r>
              <a:rPr lang="en-US" dirty="0" err="1"/>
              <a:t>pericardiocentesis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Chronic constrictive pericarditis is defined as persistent constriction after </a:t>
            </a:r>
            <a:r>
              <a:rPr lang="en-US" u="sng" dirty="0">
                <a:solidFill>
                  <a:srgbClr val="FF0000"/>
                </a:solidFill>
              </a:rPr>
              <a:t>3 to 6 months duration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72B-ECCC-4874-B39D-C09B209276EF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Clinical Presentation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early symptoms of constrictive pericarditis are often insidious and nonspecific including malaise, fatigue, and decreased exercise tolerance.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As the disease progresses, patients complain predominantly of right-sided heart failure symptoms including peripheral edema, hepatic congestion, ascites, and worsening exercise tolerance.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8940-5293-41E3-AED6-2F215FAA4976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Physical examination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Patient with constriction commonly reveals the following: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Increased JVP, </a:t>
            </a:r>
            <a:r>
              <a:rPr lang="en-US" dirty="0" err="1"/>
              <a:t>Kussmaul’s</a:t>
            </a:r>
            <a:r>
              <a:rPr lang="en-US" dirty="0"/>
              <a:t> sign (paradoxical increase in JVP with inspiration), Friedreich’s sign (prominent “y” descent)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Congestive  hepatosplenomegaly, Ascites, </a:t>
            </a:r>
            <a:r>
              <a:rPr lang="en-US" dirty="0" err="1"/>
              <a:t>edema.May</a:t>
            </a:r>
            <a:r>
              <a:rPr lang="en-US" dirty="0"/>
              <a:t> mimic CHF (especially right-sided HF)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Precordial examination: muffled heart sounds ± pericardial knock (early diastolic sound)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8940-5293-41E3-AED6-2F215FAA4976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Investigations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ECG: usually reveals a low voltage with generalized flattening of the T-waves, ± AF</a:t>
            </a:r>
          </a:p>
          <a:p>
            <a:endParaRPr lang="en-US" dirty="0"/>
          </a:p>
          <a:p>
            <a:r>
              <a:rPr lang="en-US" dirty="0"/>
              <a:t>CXR: reveals pericardial calcification in 30% of cases, effusions.</a:t>
            </a:r>
          </a:p>
          <a:p>
            <a:endParaRPr lang="en-US" dirty="0"/>
          </a:p>
          <a:p>
            <a:r>
              <a:rPr lang="en-US" dirty="0"/>
              <a:t>Echo/CT/MRI: pericardial thickening, ± characteristic echo-Doppler findings</a:t>
            </a:r>
          </a:p>
          <a:p>
            <a:endParaRPr lang="en-US" dirty="0"/>
          </a:p>
          <a:p>
            <a:r>
              <a:rPr lang="en-US" dirty="0"/>
              <a:t>Cardiac catheterization: assists in both diagnosing constrictive pericarditis and differentiating it from restrictive cardiomyopathy.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10EA-659B-41C2-9C4E-45A972C8D7EA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Pericardial Calcification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F35C-4F83-478D-B384-0A2D0CB14DE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48768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0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Treatment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Medical: in certain clinical scenarios </a:t>
            </a:r>
          </a:p>
          <a:p>
            <a:pPr marL="0" indent="0">
              <a:buNone/>
            </a:pPr>
            <a:r>
              <a:rPr lang="en-US" dirty="0"/>
              <a:t>           -Anti-inflammatory therapy for 3 to 6 months.    </a:t>
            </a:r>
          </a:p>
          <a:p>
            <a:pPr marL="0" indent="0">
              <a:buNone/>
            </a:pPr>
            <a:r>
              <a:rPr lang="en-US" dirty="0"/>
              <a:t>           -Diuretics, salt restriction</a:t>
            </a:r>
          </a:p>
          <a:p>
            <a:r>
              <a:rPr lang="en-US" dirty="0" err="1"/>
              <a:t>Pericardiocentesis</a:t>
            </a:r>
            <a:r>
              <a:rPr lang="en-US" dirty="0"/>
              <a:t> with the previous medical therapy before recommending </a:t>
            </a:r>
            <a:r>
              <a:rPr lang="en-US" dirty="0" err="1"/>
              <a:t>pericardiectomy</a:t>
            </a:r>
            <a:endParaRPr lang="en-US" dirty="0"/>
          </a:p>
          <a:p>
            <a:endParaRPr lang="en-US" dirty="0"/>
          </a:p>
          <a:p>
            <a:r>
              <a:rPr lang="en-US" dirty="0"/>
              <a:t>Surgical: </a:t>
            </a:r>
            <a:r>
              <a:rPr lang="en-US" dirty="0" err="1"/>
              <a:t>Pericardiectomy</a:t>
            </a:r>
            <a:r>
              <a:rPr lang="en-US" dirty="0"/>
              <a:t> is the preferred treatment (only if refractory to medical therapy), provides symptomatic improvement in more than 90% of patients.</a:t>
            </a:r>
          </a:p>
          <a:p>
            <a:endParaRPr lang="en-US" dirty="0"/>
          </a:p>
          <a:p>
            <a:r>
              <a:rPr lang="en-US" dirty="0"/>
              <a:t>Prognosis best with idiopathic or infectious cause and worst in post-radiation; death may result from heart failure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B355-CD22-4136-8039-0089059525A9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631162"/>
            <a:ext cx="6096000" cy="1107996"/>
          </a:xfr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88900">
              <a:spcBef>
                <a:spcPct val="20000"/>
              </a:spcBef>
            </a:pPr>
            <a:r>
              <a:rPr lang="en-US" sz="6600" dirty="0">
                <a:ln w="0"/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CEE3-CF4B-4713-8AA7-B84D940870C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474665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Acute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inflammatory syndrome with or without pericardial effusion with a wide variety of causes.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Despite relatively generally good prognosis, pericarditis usually recurs in one-third of patients without proper treatment.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42D-8B82-42DD-A0FB-90CA085508A8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474665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Etiology of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524000"/>
            <a:ext cx="634771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Idiopathic</a:t>
            </a:r>
          </a:p>
          <a:p>
            <a:pPr>
              <a:buFontTx/>
              <a:buChar char="-"/>
            </a:pPr>
            <a:r>
              <a:rPr lang="en-US" sz="2000" dirty="0"/>
              <a:t>85–90% of cases; likely related to viral infection, which may trigger immune-related process</a:t>
            </a:r>
          </a:p>
          <a:p>
            <a:pPr marL="0" indent="0">
              <a:buNone/>
            </a:pPr>
            <a:r>
              <a:rPr lang="en-US" sz="2000" dirty="0"/>
              <a:t>Infectious</a:t>
            </a:r>
          </a:p>
          <a:p>
            <a:pPr>
              <a:buFontTx/>
              <a:buChar char="-"/>
            </a:pPr>
            <a:r>
              <a:rPr lang="en-US" sz="2000" b="1" dirty="0">
                <a:solidFill>
                  <a:srgbClr val="FF0000"/>
                </a:solidFill>
              </a:rPr>
              <a:t>Viral:</a:t>
            </a:r>
            <a:r>
              <a:rPr lang="en-US" sz="2000" dirty="0"/>
              <a:t>  echovirus, </a:t>
            </a:r>
            <a:r>
              <a:rPr lang="en-US" sz="2000" dirty="0" err="1"/>
              <a:t>coxsackievirus</a:t>
            </a:r>
            <a:r>
              <a:rPr lang="en-US" sz="2000" dirty="0"/>
              <a:t>, adenovirus, cytomegalovirus, hepatitis B virus, infectious mononucleosis, HIV/AIDS</a:t>
            </a:r>
          </a:p>
          <a:p>
            <a:pPr>
              <a:buFontTx/>
              <a:buChar char="-"/>
            </a:pPr>
            <a:r>
              <a:rPr lang="en-US" sz="2000" dirty="0"/>
              <a:t>Bacterial : M. tuberculosis, M. </a:t>
            </a:r>
            <a:r>
              <a:rPr lang="en-US" sz="2000" dirty="0" err="1"/>
              <a:t>avium-intracellulare</a:t>
            </a:r>
            <a:r>
              <a:rPr lang="en-US" sz="2000" dirty="0"/>
              <a:t>, pneumococcus, staphylococcus, streptococcus, Mycoplasma, Lyme disease, H. </a:t>
            </a:r>
            <a:r>
              <a:rPr lang="en-US" sz="2000" dirty="0" err="1"/>
              <a:t>influenzae</a:t>
            </a:r>
            <a:r>
              <a:rPr lang="en-US" sz="2000" dirty="0"/>
              <a:t>, Neisseria meningitides, and many others.</a:t>
            </a:r>
          </a:p>
          <a:p>
            <a:pPr>
              <a:buFontTx/>
              <a:buChar char="-"/>
            </a:pPr>
            <a:r>
              <a:rPr lang="en-US" sz="2000" dirty="0"/>
              <a:t>Fungal (histoplasmosis, </a:t>
            </a:r>
            <a:r>
              <a:rPr lang="en-US" sz="2000" dirty="0" err="1"/>
              <a:t>coccidioidomycosis</a:t>
            </a:r>
            <a:r>
              <a:rPr lang="en-US" sz="2000" dirty="0"/>
              <a:t>) </a:t>
            </a:r>
          </a:p>
          <a:p>
            <a:pPr>
              <a:buFontTx/>
              <a:buChar char="-"/>
            </a:pPr>
            <a:r>
              <a:rPr lang="en-US" sz="2000" dirty="0"/>
              <a:t>Protozoal.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CE17-CF87-4C6F-B297-D5B4D5FCBDB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42338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Etiology of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00200"/>
            <a:ext cx="6347714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Inflammatory </a:t>
            </a:r>
          </a:p>
          <a:p>
            <a:pPr>
              <a:buFontTx/>
              <a:buChar char="-"/>
            </a:pPr>
            <a:r>
              <a:rPr lang="en-US" sz="2400" dirty="0"/>
              <a:t>Connective tissue disease (systemic lupus erythematosus, rheumatoid arthritis, scleroderma, Wegener granulomatosis, </a:t>
            </a:r>
            <a:r>
              <a:rPr lang="en-US" sz="2400" dirty="0" err="1"/>
              <a:t>spondyloarthropathies</a:t>
            </a:r>
            <a:r>
              <a:rPr lang="en-US" sz="2400" dirty="0"/>
              <a:t>, Sarcoidosis mixed) </a:t>
            </a:r>
          </a:p>
          <a:p>
            <a:pPr>
              <a:buFontTx/>
              <a:buChar char="-"/>
            </a:pPr>
            <a:r>
              <a:rPr lang="en-US" sz="2400" dirty="0"/>
              <a:t>Drug-induced (e.g., procainamide, hydralazine, cyclosporine) </a:t>
            </a:r>
          </a:p>
          <a:p>
            <a:pPr>
              <a:buFontTx/>
              <a:buChar char="-"/>
            </a:pPr>
            <a:r>
              <a:rPr lang="en-US" sz="2400" dirty="0"/>
              <a:t>Arteritis (</a:t>
            </a:r>
            <a:r>
              <a:rPr lang="en-US" sz="2400" dirty="0" err="1"/>
              <a:t>polyarteritis</a:t>
            </a:r>
            <a:r>
              <a:rPr lang="en-US" sz="2400" dirty="0"/>
              <a:t> </a:t>
            </a:r>
            <a:r>
              <a:rPr lang="en-US" sz="2400" dirty="0" err="1"/>
              <a:t>nodosa</a:t>
            </a:r>
            <a:r>
              <a:rPr lang="en-US" sz="2400" dirty="0"/>
              <a:t>, temporal arteritis) </a:t>
            </a:r>
          </a:p>
          <a:p>
            <a:pPr>
              <a:buFontTx/>
              <a:buChar char="-"/>
            </a:pPr>
            <a:r>
              <a:rPr lang="en-US" sz="2400" dirty="0"/>
              <a:t>Inflammatory bowel disease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CEC08-E478-4FC0-920C-08AF209957D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Etiology of pericarditis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2160590"/>
            <a:ext cx="6781802" cy="431641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000" dirty="0" err="1"/>
              <a:t>Postpericardiotomy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After cardiac procedures (e.g., catheterization, pacemaker </a:t>
            </a:r>
            <a:r>
              <a:rPr lang="en-US" sz="2000" dirty="0" err="1"/>
              <a:t>placement,ablation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Medication-induced: </a:t>
            </a:r>
            <a:r>
              <a:rPr lang="en-US" sz="2000" dirty="0" err="1"/>
              <a:t>dantrolene</a:t>
            </a:r>
            <a:r>
              <a:rPr lang="en-US" sz="2000" dirty="0"/>
              <a:t>, doxorubicin, hydralazine, isoniazid, </a:t>
            </a:r>
            <a:r>
              <a:rPr lang="en-US" sz="2400" dirty="0" err="1"/>
              <a:t>mesalamine</a:t>
            </a:r>
            <a:r>
              <a:rPr lang="en-US" sz="2400" dirty="0"/>
              <a:t>, </a:t>
            </a:r>
            <a:r>
              <a:rPr lang="en-US" sz="2400" dirty="0" err="1"/>
              <a:t>methysergide</a:t>
            </a:r>
            <a:r>
              <a:rPr lang="en-US" sz="2400" dirty="0"/>
              <a:t>, penicillin, phenytoin, procainamide, rifampin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2962-EBB8-465B-A053-24A8FC9E00C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Etiology of pericarditis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Post MI</a:t>
            </a:r>
          </a:p>
          <a:p>
            <a:pPr>
              <a:buFontTx/>
              <a:buChar char="-"/>
            </a:pPr>
            <a:r>
              <a:rPr lang="en-US" sz="2400" dirty="0"/>
              <a:t>Acute MI early (2 to 4 days after MI), late (Dressler syndrome weeks to months after MI)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Miscellaneous</a:t>
            </a:r>
          </a:p>
          <a:p>
            <a:pPr>
              <a:buFontTx/>
              <a:buChar char="-"/>
            </a:pPr>
            <a:r>
              <a:rPr lang="en-US" sz="2400" dirty="0"/>
              <a:t>Aortic dissection</a:t>
            </a:r>
          </a:p>
          <a:p>
            <a:pPr>
              <a:buFontTx/>
              <a:buChar char="-"/>
            </a:pPr>
            <a:r>
              <a:rPr lang="en-US" sz="2400" dirty="0"/>
              <a:t>Renal failure, uremia, dialysis-associated</a:t>
            </a:r>
          </a:p>
          <a:p>
            <a:pPr>
              <a:buFontTx/>
              <a:buChar char="-"/>
            </a:pPr>
            <a:r>
              <a:rPr lang="en-US" sz="2400" dirty="0"/>
              <a:t>Malignancy </a:t>
            </a:r>
          </a:p>
          <a:p>
            <a:pPr>
              <a:buFontTx/>
              <a:buChar char="-"/>
            </a:pPr>
            <a:r>
              <a:rPr lang="en-US" sz="2400" dirty="0"/>
              <a:t>Radiation therapy</a:t>
            </a:r>
          </a:p>
          <a:p>
            <a:pPr>
              <a:buFontTx/>
              <a:buChar char="-"/>
            </a:pPr>
            <a:r>
              <a:rPr lang="en-US" sz="2400" dirty="0"/>
              <a:t>Trauma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15CB-AC3D-408A-B704-DDF9E4F5F31D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2303</TotalTime>
  <Words>2626</Words>
  <Application>Microsoft Office PowerPoint</Application>
  <PresentationFormat>On-screen Show (4:3)</PresentationFormat>
  <Paragraphs>361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Pericardial Disease</vt:lpstr>
      <vt:lpstr>Indented Learning Outcomes (ILOs)</vt:lpstr>
      <vt:lpstr>Anatomy  and Physiology of the Pericardium</vt:lpstr>
      <vt:lpstr>Diseases of the pericardium</vt:lpstr>
      <vt:lpstr>Acute Pericarditis</vt:lpstr>
      <vt:lpstr>Etiology of pericarditis</vt:lpstr>
      <vt:lpstr>Etiology of pericarditis</vt:lpstr>
      <vt:lpstr>Etiology of pericarditis</vt:lpstr>
      <vt:lpstr>Etiology of pericarditis</vt:lpstr>
      <vt:lpstr>Clinical diagnosis</vt:lpstr>
      <vt:lpstr>Clinical diagnosis</vt:lpstr>
      <vt:lpstr>Laboratory Testing</vt:lpstr>
      <vt:lpstr>Differential diagnosis</vt:lpstr>
      <vt:lpstr>Predictors of poor prognosis</vt:lpstr>
      <vt:lpstr>Complications</vt:lpstr>
      <vt:lpstr>Complications</vt:lpstr>
      <vt:lpstr>Treatment of pericarditis </vt:lpstr>
      <vt:lpstr>Treatment of pericarditis </vt:lpstr>
      <vt:lpstr>Treatment of pericarditis </vt:lpstr>
      <vt:lpstr>Treatment of recurrent pericarditis </vt:lpstr>
      <vt:lpstr>Pericardial Effusion</vt:lpstr>
      <vt:lpstr>Pericardial Effusion</vt:lpstr>
      <vt:lpstr>Clinical presentation</vt:lpstr>
      <vt:lpstr>Clinical presentation</vt:lpstr>
      <vt:lpstr>Clinical presentation</vt:lpstr>
      <vt:lpstr>Investigations</vt:lpstr>
      <vt:lpstr>Investigations</vt:lpstr>
      <vt:lpstr>Investigations</vt:lpstr>
      <vt:lpstr>Therapy</vt:lpstr>
      <vt:lpstr>Therapy</vt:lpstr>
      <vt:lpstr>Cardiac Tamponade</vt:lpstr>
      <vt:lpstr>Cardiac Tamponade</vt:lpstr>
      <vt:lpstr>Pathophysiology of Cardiac Tamponade</vt:lpstr>
      <vt:lpstr>Pathophysiology of Cardiac Tamponade</vt:lpstr>
      <vt:lpstr>Clinical presentation</vt:lpstr>
      <vt:lpstr>Clinical presentation</vt:lpstr>
      <vt:lpstr>Investigations</vt:lpstr>
      <vt:lpstr>Cardiac Tamponade ECG</vt:lpstr>
      <vt:lpstr>Treatment</vt:lpstr>
      <vt:lpstr>Constrictive Pericarditis</vt:lpstr>
      <vt:lpstr>Pathophysiology of Constrictive Pericarditis</vt:lpstr>
      <vt:lpstr>Clinical Presentation</vt:lpstr>
      <vt:lpstr>Physical examination</vt:lpstr>
      <vt:lpstr>Investigations</vt:lpstr>
      <vt:lpstr>Pericardial Calcification</vt:lpstr>
      <vt:lpstr>Treatment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cast</dc:creator>
  <cp:lastModifiedBy>Abdul Rahman Ashraf Hussein Mohamed Abo El-Majd</cp:lastModifiedBy>
  <cp:revision>144</cp:revision>
  <dcterms:created xsi:type="dcterms:W3CDTF">2016-09-30T17:20:15Z</dcterms:created>
  <dcterms:modified xsi:type="dcterms:W3CDTF">2025-07-05T12:52:38Z</dcterms:modified>
</cp:coreProperties>
</file>