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67" r:id="rId4"/>
    <p:sldId id="334" r:id="rId5"/>
    <p:sldId id="258" r:id="rId6"/>
    <p:sldId id="265" r:id="rId7"/>
    <p:sldId id="266" r:id="rId8"/>
    <p:sldId id="313" r:id="rId9"/>
    <p:sldId id="314" r:id="rId10"/>
    <p:sldId id="259" r:id="rId11"/>
    <p:sldId id="262" r:id="rId12"/>
    <p:sldId id="270" r:id="rId13"/>
    <p:sldId id="264" r:id="rId14"/>
    <p:sldId id="315" r:id="rId15"/>
    <p:sldId id="316" r:id="rId16"/>
    <p:sldId id="260" r:id="rId17"/>
    <p:sldId id="282" r:id="rId18"/>
    <p:sldId id="288" r:id="rId19"/>
    <p:sldId id="283" r:id="rId20"/>
    <p:sldId id="275" r:id="rId21"/>
    <p:sldId id="271" r:id="rId22"/>
    <p:sldId id="272" r:id="rId23"/>
    <p:sldId id="276" r:id="rId24"/>
    <p:sldId id="263" r:id="rId25"/>
    <p:sldId id="278" r:id="rId26"/>
    <p:sldId id="290" r:id="rId27"/>
    <p:sldId id="318" r:id="rId28"/>
    <p:sldId id="319" r:id="rId29"/>
    <p:sldId id="317" r:id="rId30"/>
    <p:sldId id="320" r:id="rId31"/>
    <p:sldId id="321" r:id="rId32"/>
    <p:sldId id="291" r:id="rId33"/>
    <p:sldId id="322" r:id="rId34"/>
    <p:sldId id="280" r:id="rId35"/>
    <p:sldId id="323" r:id="rId36"/>
    <p:sldId id="324" r:id="rId37"/>
    <p:sldId id="279" r:id="rId38"/>
    <p:sldId id="326" r:id="rId39"/>
    <p:sldId id="274" r:id="rId40"/>
    <p:sldId id="281" r:id="rId41"/>
    <p:sldId id="284" r:id="rId42"/>
    <p:sldId id="327" r:id="rId43"/>
    <p:sldId id="302" r:id="rId44"/>
    <p:sldId id="328" r:id="rId45"/>
    <p:sldId id="303" r:id="rId46"/>
    <p:sldId id="301" r:id="rId47"/>
    <p:sldId id="304" r:id="rId48"/>
    <p:sldId id="285" r:id="rId49"/>
    <p:sldId id="329" r:id="rId50"/>
    <p:sldId id="330" r:id="rId51"/>
    <p:sldId id="306" r:id="rId52"/>
    <p:sldId id="331" r:id="rId53"/>
    <p:sldId id="332" r:id="rId54"/>
    <p:sldId id="333" r:id="rId55"/>
    <p:sldId id="308" r:id="rId56"/>
    <p:sldId id="310" r:id="rId57"/>
    <p:sldId id="26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D5D3CB-B6D2-49B5-BFA5-B0F74FF0C6A2}">
          <p14:sldIdLst>
            <p14:sldId id="256"/>
            <p14:sldId id="257"/>
            <p14:sldId id="267"/>
            <p14:sldId id="334"/>
            <p14:sldId id="258"/>
            <p14:sldId id="265"/>
            <p14:sldId id="266"/>
            <p14:sldId id="313"/>
            <p14:sldId id="314"/>
            <p14:sldId id="259"/>
            <p14:sldId id="262"/>
            <p14:sldId id="270"/>
            <p14:sldId id="264"/>
            <p14:sldId id="315"/>
            <p14:sldId id="316"/>
            <p14:sldId id="260"/>
            <p14:sldId id="282"/>
            <p14:sldId id="288"/>
            <p14:sldId id="283"/>
            <p14:sldId id="275"/>
            <p14:sldId id="271"/>
            <p14:sldId id="272"/>
            <p14:sldId id="276"/>
            <p14:sldId id="263"/>
            <p14:sldId id="278"/>
            <p14:sldId id="290"/>
            <p14:sldId id="318"/>
            <p14:sldId id="319"/>
            <p14:sldId id="317"/>
            <p14:sldId id="320"/>
          </p14:sldIdLst>
        </p14:section>
        <p14:section name="Untitled Section" id="{8C60B57F-2F98-4614-BB91-B2903BAEB3A8}">
          <p14:sldIdLst>
            <p14:sldId id="321"/>
            <p14:sldId id="291"/>
            <p14:sldId id="322"/>
            <p14:sldId id="280"/>
            <p14:sldId id="323"/>
            <p14:sldId id="324"/>
            <p14:sldId id="279"/>
            <p14:sldId id="326"/>
            <p14:sldId id="274"/>
            <p14:sldId id="281"/>
            <p14:sldId id="284"/>
            <p14:sldId id="327"/>
            <p14:sldId id="302"/>
            <p14:sldId id="328"/>
            <p14:sldId id="303"/>
            <p14:sldId id="301"/>
            <p14:sldId id="304"/>
            <p14:sldId id="285"/>
            <p14:sldId id="329"/>
            <p14:sldId id="330"/>
            <p14:sldId id="306"/>
            <p14:sldId id="331"/>
            <p14:sldId id="332"/>
            <p14:sldId id="333"/>
            <p14:sldId id="308"/>
            <p14:sldId id="31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80" d="100"/>
          <a:sy n="80" d="100"/>
        </p:scale>
        <p:origin x="352"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svg"/><Relationship Id="rId1" Type="http://schemas.openxmlformats.org/officeDocument/2006/relationships/image" Target="../media/image8.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svg"/><Relationship Id="rId1" Type="http://schemas.openxmlformats.org/officeDocument/2006/relationships/image" Target="../media/image8.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0.png"/><Relationship Id="rId6" Type="http://schemas.openxmlformats.org/officeDocument/2006/relationships/image" Target="../media/image18.svg"/><Relationship Id="rId5" Type="http://schemas.openxmlformats.org/officeDocument/2006/relationships/image" Target="../media/image12.png"/><Relationship Id="rId4" Type="http://schemas.openxmlformats.org/officeDocument/2006/relationships/image" Target="../media/image1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svg"/><Relationship Id="rId1" Type="http://schemas.openxmlformats.org/officeDocument/2006/relationships/image" Target="../media/image8.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svg"/><Relationship Id="rId1" Type="http://schemas.openxmlformats.org/officeDocument/2006/relationships/image" Target="../media/image8.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0.png"/><Relationship Id="rId6" Type="http://schemas.openxmlformats.org/officeDocument/2006/relationships/image" Target="../media/image18.svg"/><Relationship Id="rId5" Type="http://schemas.openxmlformats.org/officeDocument/2006/relationships/image" Target="../media/image12.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0B4AE-8EEB-46FE-B329-19B4AF1A396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4483C02-B487-4F56-BF15-DD853070AC5D}">
      <dgm:prSet custT="1"/>
      <dgm:spPr/>
      <dgm:t>
        <a:bodyPr/>
        <a:lstStyle/>
        <a:p>
          <a:r>
            <a:rPr lang="en-US" sz="1900" u="none" dirty="0"/>
            <a:t>*</a:t>
          </a:r>
          <a:r>
            <a:rPr lang="en-US" sz="1800" b="1" u="none" dirty="0"/>
            <a:t>Definition</a:t>
          </a:r>
          <a:r>
            <a:rPr lang="en-US" sz="1800" b="1" u="none" dirty="0">
              <a:latin typeface="+mn-lt"/>
            </a:rPr>
            <a:t> of cardiomyopathy</a:t>
          </a:r>
        </a:p>
        <a:p>
          <a:r>
            <a:rPr lang="en-US" sz="1800" b="1" u="none" dirty="0">
              <a:effectLst/>
              <a:latin typeface="+mn-lt"/>
              <a:ea typeface="Calibri" panose="020F0502020204030204" pitchFamily="34" charset="0"/>
              <a:cs typeface="Arial" panose="020B0604020202020204" pitchFamily="34" charset="0"/>
            </a:rPr>
            <a:t>*Types of Cardiomyopathy </a:t>
          </a:r>
        </a:p>
        <a:p>
          <a:r>
            <a:rPr lang="en-US" sz="1800" b="1" u="none" dirty="0">
              <a:effectLst/>
              <a:latin typeface="+mn-lt"/>
              <a:ea typeface="Calibri" panose="020F0502020204030204" pitchFamily="34" charset="0"/>
              <a:cs typeface="Arial" panose="020B0604020202020204" pitchFamily="34" charset="0"/>
            </a:rPr>
            <a:t>*Clinical features, investigations, Lines of therapy, medical, interventional and surgical. </a:t>
          </a:r>
        </a:p>
        <a:p>
          <a:r>
            <a:rPr lang="en-US" sz="1800" b="1" u="none" dirty="0">
              <a:effectLst/>
              <a:latin typeface="+mn-lt"/>
              <a:ea typeface="Calibri" panose="020F0502020204030204" pitchFamily="34" charset="0"/>
              <a:cs typeface="Arial" panose="020B0604020202020204" pitchFamily="34" charset="0"/>
            </a:rPr>
            <a:t>*Complications.</a:t>
          </a:r>
        </a:p>
        <a:p>
          <a:r>
            <a:rPr lang="en-US" sz="1800" b="1" u="none" dirty="0">
              <a:effectLst/>
              <a:latin typeface="+mn-lt"/>
              <a:ea typeface="Calibri" panose="020F0502020204030204" pitchFamily="34" charset="0"/>
              <a:cs typeface="Arial" panose="020B0604020202020204" pitchFamily="34" charset="0"/>
            </a:rPr>
            <a:t>*Differentiate from other diseases (</a:t>
          </a:r>
          <a:r>
            <a:rPr lang="en-US" sz="1800" b="1" u="none" dirty="0" err="1">
              <a:effectLst/>
              <a:latin typeface="+mn-lt"/>
              <a:ea typeface="Calibri" panose="020F0502020204030204" pitchFamily="34" charset="0"/>
              <a:cs typeface="Arial" panose="020B0604020202020204" pitchFamily="34" charset="0"/>
            </a:rPr>
            <a:t>eg</a:t>
          </a:r>
          <a:r>
            <a:rPr lang="en-US" sz="1800" b="1" u="none" dirty="0">
              <a:effectLst/>
              <a:latin typeface="+mn-lt"/>
              <a:ea typeface="Calibri" panose="020F0502020204030204" pitchFamily="34" charset="0"/>
              <a:cs typeface="Arial" panose="020B0604020202020204" pitchFamily="34" charset="0"/>
            </a:rPr>
            <a:t>.  restrictive and constrictive, obstructive LV dis and AS)</a:t>
          </a:r>
        </a:p>
        <a:p>
          <a:r>
            <a:rPr lang="en-US" sz="1800" b="1" u="none" dirty="0">
              <a:effectLst/>
              <a:latin typeface="+mn-lt"/>
              <a:ea typeface="Calibri" panose="020F0502020204030204" pitchFamily="34" charset="0"/>
              <a:cs typeface="Arial" panose="020B0604020202020204" pitchFamily="34" charset="0"/>
            </a:rPr>
            <a:t>*Encourage family screening in some types of myopathy.</a:t>
          </a:r>
        </a:p>
        <a:p>
          <a:r>
            <a:rPr lang="en-US" sz="1800" b="1" u="none" dirty="0">
              <a:effectLst/>
              <a:latin typeface="+mn-lt"/>
              <a:ea typeface="Calibri" panose="020F0502020204030204" pitchFamily="34" charset="0"/>
              <a:cs typeface="Arial" panose="020B0604020202020204" pitchFamily="34" charset="0"/>
            </a:rPr>
            <a:t>*Importance of cardiac rehabilitation</a:t>
          </a:r>
        </a:p>
        <a:p>
          <a:r>
            <a:rPr lang="en-US" sz="1800" b="1" u="none" dirty="0">
              <a:effectLst/>
              <a:latin typeface="+mn-lt"/>
              <a:ea typeface="Calibri" panose="020F0502020204030204" pitchFamily="34" charset="0"/>
              <a:cs typeface="Arial" panose="020B0604020202020204" pitchFamily="34" charset="0"/>
            </a:rPr>
            <a:t>*Suitable advices (exercise vs HOCM) </a:t>
          </a:r>
          <a:r>
            <a:rPr lang="en-US" sz="1800" b="1" u="none" dirty="0">
              <a:latin typeface="+mn-lt"/>
            </a:rPr>
            <a:t> </a:t>
          </a:r>
        </a:p>
      </dgm:t>
    </dgm:pt>
    <dgm:pt modelId="{6F07E4B4-C657-4C88-9671-FD042A26F895}" type="parTrans" cxnId="{BDC93ECA-7051-4374-A5CF-81AFBC319494}">
      <dgm:prSet/>
      <dgm:spPr/>
      <dgm:t>
        <a:bodyPr/>
        <a:lstStyle/>
        <a:p>
          <a:endParaRPr lang="en-US"/>
        </a:p>
      </dgm:t>
    </dgm:pt>
    <dgm:pt modelId="{835BEC42-CA8E-40E6-B6C9-A862DF894DF1}" type="sibTrans" cxnId="{BDC93ECA-7051-4374-A5CF-81AFBC319494}">
      <dgm:prSet/>
      <dgm:spPr/>
      <dgm:t>
        <a:bodyPr/>
        <a:lstStyle/>
        <a:p>
          <a:endParaRPr lang="en-US"/>
        </a:p>
      </dgm:t>
    </dgm:pt>
    <dgm:pt modelId="{19FF1A7F-4A2F-48D6-945C-FC64D8CCBF9B}" type="pres">
      <dgm:prSet presAssocID="{11C0B4AE-8EEB-46FE-B329-19B4AF1A3966}" presName="linear" presStyleCnt="0">
        <dgm:presLayoutVars>
          <dgm:animLvl val="lvl"/>
          <dgm:resizeHandles val="exact"/>
        </dgm:presLayoutVars>
      </dgm:prSet>
      <dgm:spPr/>
      <dgm:t>
        <a:bodyPr/>
        <a:lstStyle/>
        <a:p>
          <a:endParaRPr lang="en-US"/>
        </a:p>
      </dgm:t>
    </dgm:pt>
    <dgm:pt modelId="{D49BABD1-13E9-4705-A166-05AF449FF2DB}" type="pres">
      <dgm:prSet presAssocID="{C4483C02-B487-4F56-BF15-DD853070AC5D}" presName="parentText" presStyleLbl="node1" presStyleIdx="0" presStyleCnt="1" custLinFactNeighborX="6774" custLinFactNeighborY="3963">
        <dgm:presLayoutVars>
          <dgm:chMax val="0"/>
          <dgm:bulletEnabled val="1"/>
        </dgm:presLayoutVars>
      </dgm:prSet>
      <dgm:spPr/>
      <dgm:t>
        <a:bodyPr/>
        <a:lstStyle/>
        <a:p>
          <a:endParaRPr lang="en-US"/>
        </a:p>
      </dgm:t>
    </dgm:pt>
  </dgm:ptLst>
  <dgm:cxnLst>
    <dgm:cxn modelId="{1EAE2205-9D47-452F-8598-073135137D70}" type="presOf" srcId="{C4483C02-B487-4F56-BF15-DD853070AC5D}" destId="{D49BABD1-13E9-4705-A166-05AF449FF2DB}" srcOrd="0" destOrd="0" presId="urn:microsoft.com/office/officeart/2005/8/layout/vList2"/>
    <dgm:cxn modelId="{68C0A655-2BEE-4E90-ADE4-AE4EE19A2B87}" type="presOf" srcId="{11C0B4AE-8EEB-46FE-B329-19B4AF1A3966}" destId="{19FF1A7F-4A2F-48D6-945C-FC64D8CCBF9B}" srcOrd="0" destOrd="0" presId="urn:microsoft.com/office/officeart/2005/8/layout/vList2"/>
    <dgm:cxn modelId="{BDC93ECA-7051-4374-A5CF-81AFBC319494}" srcId="{11C0B4AE-8EEB-46FE-B329-19B4AF1A3966}" destId="{C4483C02-B487-4F56-BF15-DD853070AC5D}" srcOrd="0" destOrd="0" parTransId="{6F07E4B4-C657-4C88-9671-FD042A26F895}" sibTransId="{835BEC42-CA8E-40E6-B6C9-A862DF894DF1}"/>
    <dgm:cxn modelId="{84363A64-0564-40DE-ABF6-17628F3683D4}" type="presParOf" srcId="{19FF1A7F-4A2F-48D6-945C-FC64D8CCBF9B}" destId="{D49BABD1-13E9-4705-A166-05AF449FF2D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1DFDF7-5F1D-473A-9AAF-C305FBE238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221A0A-F13F-4FC5-B377-FBE8725436A3}">
      <dgm:prSet custT="1"/>
      <dgm:spPr/>
      <dgm:t>
        <a:bodyPr/>
        <a:lstStyle/>
        <a:p>
          <a:pPr algn="l">
            <a:lnSpc>
              <a:spcPct val="100000"/>
            </a:lnSpc>
          </a:pPr>
          <a:r>
            <a:rPr lang="en-US" sz="2400" dirty="0"/>
            <a:t>Asymmetrical Left ventricular hypertrophy        dynamic LVOTO, mitral regurgitation (MR), diastolic dysfunction, myocardial ischemia, arrhythmias, and autonomic dysfunction. </a:t>
          </a:r>
        </a:p>
      </dgm:t>
    </dgm:pt>
    <dgm:pt modelId="{4AA6F77E-0CD9-4CCA-AA1C-DBE508197C1C}" type="parTrans" cxnId="{383EA320-33FE-4CE5-BCA2-ACB2136D7252}">
      <dgm:prSet/>
      <dgm:spPr/>
      <dgm:t>
        <a:bodyPr/>
        <a:lstStyle/>
        <a:p>
          <a:endParaRPr lang="en-US"/>
        </a:p>
      </dgm:t>
    </dgm:pt>
    <dgm:pt modelId="{2E8193F0-D7F1-4345-B3C1-C87B83CDBC7D}" type="sibTrans" cxnId="{383EA320-33FE-4CE5-BCA2-ACB2136D7252}">
      <dgm:prSet/>
      <dgm:spPr/>
      <dgm:t>
        <a:bodyPr/>
        <a:lstStyle/>
        <a:p>
          <a:endParaRPr lang="en-US"/>
        </a:p>
      </dgm:t>
    </dgm:pt>
    <dgm:pt modelId="{2D8F4517-0B5F-462F-85A0-7906D645FD43}">
      <dgm:prSet custT="1"/>
      <dgm:spPr/>
      <dgm:t>
        <a:bodyPr/>
        <a:lstStyle/>
        <a:p>
          <a:pPr algn="l">
            <a:lnSpc>
              <a:spcPct val="100000"/>
            </a:lnSpc>
          </a:pPr>
          <a:r>
            <a:rPr lang="en-US" sz="2400" dirty="0"/>
            <a:t>leading </a:t>
          </a:r>
          <a:r>
            <a:rPr lang="en-US" sz="2400" b="1" dirty="0"/>
            <a:t>to sudden cardiac arrest</a:t>
          </a:r>
          <a:r>
            <a:rPr lang="en-US" sz="2400" dirty="0"/>
            <a:t>. </a:t>
          </a:r>
        </a:p>
        <a:p>
          <a:pPr algn="l">
            <a:lnSpc>
              <a:spcPct val="100000"/>
            </a:lnSpc>
          </a:pPr>
          <a:r>
            <a:rPr lang="en-US" sz="2400" dirty="0"/>
            <a:t>the clinical outcome may be dominated by one of these components or may be the result of a complex interplay</a:t>
          </a:r>
        </a:p>
      </dgm:t>
    </dgm:pt>
    <dgm:pt modelId="{D7CA6393-7F22-4E69-97ED-4EEADAF54AAA}" type="parTrans" cxnId="{36A3759B-B171-4BDF-926D-60B31E3BD2D9}">
      <dgm:prSet/>
      <dgm:spPr/>
      <dgm:t>
        <a:bodyPr/>
        <a:lstStyle/>
        <a:p>
          <a:endParaRPr lang="en-US"/>
        </a:p>
      </dgm:t>
    </dgm:pt>
    <dgm:pt modelId="{1DA9B50C-5A88-4B1E-AC02-F683A43B014C}" type="sibTrans" cxnId="{36A3759B-B171-4BDF-926D-60B31E3BD2D9}">
      <dgm:prSet/>
      <dgm:spPr/>
      <dgm:t>
        <a:bodyPr/>
        <a:lstStyle/>
        <a:p>
          <a:endParaRPr lang="en-US"/>
        </a:p>
      </dgm:t>
    </dgm:pt>
    <dgm:pt modelId="{7DCDC1E1-8747-4873-87EA-06F6FA325892}" type="pres">
      <dgm:prSet presAssocID="{041DFDF7-5F1D-473A-9AAF-C305FBE23875}" presName="root" presStyleCnt="0">
        <dgm:presLayoutVars>
          <dgm:dir/>
          <dgm:resizeHandles val="exact"/>
        </dgm:presLayoutVars>
      </dgm:prSet>
      <dgm:spPr/>
      <dgm:t>
        <a:bodyPr/>
        <a:lstStyle/>
        <a:p>
          <a:endParaRPr lang="en-US"/>
        </a:p>
      </dgm:t>
    </dgm:pt>
    <dgm:pt modelId="{EE3B1ADB-68C7-4A02-B3B6-49AD4451D8BA}" type="pres">
      <dgm:prSet presAssocID="{32221A0A-F13F-4FC5-B377-FBE8725436A3}" presName="compNode" presStyleCnt="0"/>
      <dgm:spPr/>
    </dgm:pt>
    <dgm:pt modelId="{9E8896EF-AA5E-4A5B-A461-DBCE896E149C}" type="pres">
      <dgm:prSet presAssocID="{32221A0A-F13F-4FC5-B377-FBE8725436A3}" presName="bgRect" presStyleLbl="bgShp" presStyleIdx="0" presStyleCnt="2" custScaleX="89132" custScaleY="100098" custLinFactNeighborX="24524" custLinFactNeighborY="-424"/>
      <dgm:spPr/>
    </dgm:pt>
    <dgm:pt modelId="{30F00CFA-CA7A-4F97-90FC-AAF152A7A08F}" type="pres">
      <dgm:prSet presAssocID="{32221A0A-F13F-4FC5-B377-FBE8725436A3}" presName="iconRect" presStyleLbl="node1" presStyleIdx="0" presStyleCnt="2" custLinFactNeighborX="-2033" custLinFactNeighborY="8877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eart Organ"/>
        </a:ext>
      </dgm:extLst>
    </dgm:pt>
    <dgm:pt modelId="{76F9435A-A418-40D9-928F-58B6B4E598E6}" type="pres">
      <dgm:prSet presAssocID="{32221A0A-F13F-4FC5-B377-FBE8725436A3}" presName="spaceRect" presStyleCnt="0"/>
      <dgm:spPr/>
    </dgm:pt>
    <dgm:pt modelId="{EC23B1B3-8B1E-4FF5-88AA-CD8A8274D5EE}" type="pres">
      <dgm:prSet presAssocID="{32221A0A-F13F-4FC5-B377-FBE8725436A3}" presName="parTx" presStyleLbl="revTx" presStyleIdx="0" presStyleCnt="2" custScaleX="114167" custScaleY="124310" custLinFactNeighborX="1768" custLinFactNeighborY="89598">
        <dgm:presLayoutVars>
          <dgm:chMax val="0"/>
          <dgm:chPref val="0"/>
        </dgm:presLayoutVars>
      </dgm:prSet>
      <dgm:spPr/>
      <dgm:t>
        <a:bodyPr/>
        <a:lstStyle/>
        <a:p>
          <a:endParaRPr lang="en-US"/>
        </a:p>
      </dgm:t>
    </dgm:pt>
    <dgm:pt modelId="{2BCC77E4-2755-41C5-ABA1-F3B307FF02DE}" type="pres">
      <dgm:prSet presAssocID="{2E8193F0-D7F1-4345-B3C1-C87B83CDBC7D}" presName="sibTrans" presStyleCnt="0"/>
      <dgm:spPr/>
    </dgm:pt>
    <dgm:pt modelId="{1EFB86A7-C524-4F71-A017-B781CD1E4B56}" type="pres">
      <dgm:prSet presAssocID="{2D8F4517-0B5F-462F-85A0-7906D645FD43}" presName="compNode" presStyleCnt="0"/>
      <dgm:spPr/>
    </dgm:pt>
    <dgm:pt modelId="{A50028A4-51B7-48B3-9585-103246A26AF7}" type="pres">
      <dgm:prSet presAssocID="{2D8F4517-0B5F-462F-85A0-7906D645FD43}" presName="bgRect" presStyleLbl="bgShp" presStyleIdx="1" presStyleCnt="2" custScaleY="1612678" custLinFactNeighborX="3760" custLinFactNeighborY="-8432"/>
      <dgm:spPr/>
    </dgm:pt>
    <dgm:pt modelId="{DC6904F3-14AF-4080-A862-1B79FC4C2F7E}" type="pres">
      <dgm:prSet presAssocID="{2D8F4517-0B5F-462F-85A0-7906D645FD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Heart with Pulse"/>
        </a:ext>
      </dgm:extLst>
    </dgm:pt>
    <dgm:pt modelId="{33219EAD-961C-490B-9CBF-C793C54CCA97}" type="pres">
      <dgm:prSet presAssocID="{2D8F4517-0B5F-462F-85A0-7906D645FD43}" presName="spaceRect" presStyleCnt="0"/>
      <dgm:spPr/>
    </dgm:pt>
    <dgm:pt modelId="{98B75C02-3B2F-4AB4-9528-7593BB908733}" type="pres">
      <dgm:prSet presAssocID="{2D8F4517-0B5F-462F-85A0-7906D645FD43}" presName="parTx" presStyleLbl="revTx" presStyleIdx="1" presStyleCnt="2" custScaleX="121257" custScaleY="75292" custLinFactNeighborX="-854" custLinFactNeighborY="-16651">
        <dgm:presLayoutVars>
          <dgm:chMax val="0"/>
          <dgm:chPref val="0"/>
        </dgm:presLayoutVars>
      </dgm:prSet>
      <dgm:spPr/>
      <dgm:t>
        <a:bodyPr/>
        <a:lstStyle/>
        <a:p>
          <a:endParaRPr lang="en-US"/>
        </a:p>
      </dgm:t>
    </dgm:pt>
  </dgm:ptLst>
  <dgm:cxnLst>
    <dgm:cxn modelId="{383EA320-33FE-4CE5-BCA2-ACB2136D7252}" srcId="{041DFDF7-5F1D-473A-9AAF-C305FBE23875}" destId="{32221A0A-F13F-4FC5-B377-FBE8725436A3}" srcOrd="0" destOrd="0" parTransId="{4AA6F77E-0CD9-4CCA-AA1C-DBE508197C1C}" sibTransId="{2E8193F0-D7F1-4345-B3C1-C87B83CDBC7D}"/>
    <dgm:cxn modelId="{FA3A496B-15A6-4B5C-98E0-8993BC6103BC}" type="presOf" srcId="{041DFDF7-5F1D-473A-9AAF-C305FBE23875}" destId="{7DCDC1E1-8747-4873-87EA-06F6FA325892}" srcOrd="0" destOrd="0" presId="urn:microsoft.com/office/officeart/2018/2/layout/IconVerticalSolidList"/>
    <dgm:cxn modelId="{6563D06D-6259-45AC-AC41-E58FF98A841E}" type="presOf" srcId="{2D8F4517-0B5F-462F-85A0-7906D645FD43}" destId="{98B75C02-3B2F-4AB4-9528-7593BB908733}" srcOrd="0" destOrd="0" presId="urn:microsoft.com/office/officeart/2018/2/layout/IconVerticalSolidList"/>
    <dgm:cxn modelId="{36A3759B-B171-4BDF-926D-60B31E3BD2D9}" srcId="{041DFDF7-5F1D-473A-9AAF-C305FBE23875}" destId="{2D8F4517-0B5F-462F-85A0-7906D645FD43}" srcOrd="1" destOrd="0" parTransId="{D7CA6393-7F22-4E69-97ED-4EEADAF54AAA}" sibTransId="{1DA9B50C-5A88-4B1E-AC02-F683A43B014C}"/>
    <dgm:cxn modelId="{05B8E545-41B8-4584-8C79-5232FFAECC01}" type="presOf" srcId="{32221A0A-F13F-4FC5-B377-FBE8725436A3}" destId="{EC23B1B3-8B1E-4FF5-88AA-CD8A8274D5EE}" srcOrd="0" destOrd="0" presId="urn:microsoft.com/office/officeart/2018/2/layout/IconVerticalSolidList"/>
    <dgm:cxn modelId="{369840E5-3708-485C-91BB-841BFB67DDC5}" type="presParOf" srcId="{7DCDC1E1-8747-4873-87EA-06F6FA325892}" destId="{EE3B1ADB-68C7-4A02-B3B6-49AD4451D8BA}" srcOrd="0" destOrd="0" presId="urn:microsoft.com/office/officeart/2018/2/layout/IconVerticalSolidList"/>
    <dgm:cxn modelId="{890F63A0-F52D-43A0-B6D4-D1B94BA57671}" type="presParOf" srcId="{EE3B1ADB-68C7-4A02-B3B6-49AD4451D8BA}" destId="{9E8896EF-AA5E-4A5B-A461-DBCE896E149C}" srcOrd="0" destOrd="0" presId="urn:microsoft.com/office/officeart/2018/2/layout/IconVerticalSolidList"/>
    <dgm:cxn modelId="{B951AF30-CBD4-46B5-83A1-1909D442BDEC}" type="presParOf" srcId="{EE3B1ADB-68C7-4A02-B3B6-49AD4451D8BA}" destId="{30F00CFA-CA7A-4F97-90FC-AAF152A7A08F}" srcOrd="1" destOrd="0" presId="urn:microsoft.com/office/officeart/2018/2/layout/IconVerticalSolidList"/>
    <dgm:cxn modelId="{17DCF3C9-1FE5-42EF-B9B3-E534C542AB4A}" type="presParOf" srcId="{EE3B1ADB-68C7-4A02-B3B6-49AD4451D8BA}" destId="{76F9435A-A418-40D9-928F-58B6B4E598E6}" srcOrd="2" destOrd="0" presId="urn:microsoft.com/office/officeart/2018/2/layout/IconVerticalSolidList"/>
    <dgm:cxn modelId="{B1C14802-DCD3-4241-8EB9-CD02F050374E}" type="presParOf" srcId="{EE3B1ADB-68C7-4A02-B3B6-49AD4451D8BA}" destId="{EC23B1B3-8B1E-4FF5-88AA-CD8A8274D5EE}" srcOrd="3" destOrd="0" presId="urn:microsoft.com/office/officeart/2018/2/layout/IconVerticalSolidList"/>
    <dgm:cxn modelId="{64AE78D2-FBCA-4D04-8856-D3CA6F1EFFE4}" type="presParOf" srcId="{7DCDC1E1-8747-4873-87EA-06F6FA325892}" destId="{2BCC77E4-2755-41C5-ABA1-F3B307FF02DE}" srcOrd="1" destOrd="0" presId="urn:microsoft.com/office/officeart/2018/2/layout/IconVerticalSolidList"/>
    <dgm:cxn modelId="{D9B996D2-C420-4ADF-BF58-B1F06664B036}" type="presParOf" srcId="{7DCDC1E1-8747-4873-87EA-06F6FA325892}" destId="{1EFB86A7-C524-4F71-A017-B781CD1E4B56}" srcOrd="2" destOrd="0" presId="urn:microsoft.com/office/officeart/2018/2/layout/IconVerticalSolidList"/>
    <dgm:cxn modelId="{13650A9F-FD42-4391-803D-C67DF61D0E81}" type="presParOf" srcId="{1EFB86A7-C524-4F71-A017-B781CD1E4B56}" destId="{A50028A4-51B7-48B3-9585-103246A26AF7}" srcOrd="0" destOrd="0" presId="urn:microsoft.com/office/officeart/2018/2/layout/IconVerticalSolidList"/>
    <dgm:cxn modelId="{34B94E6F-A8B3-45F5-919F-ECEBD040DFBE}" type="presParOf" srcId="{1EFB86A7-C524-4F71-A017-B781CD1E4B56}" destId="{DC6904F3-14AF-4080-A862-1B79FC4C2F7E}" srcOrd="1" destOrd="0" presId="urn:microsoft.com/office/officeart/2018/2/layout/IconVerticalSolidList"/>
    <dgm:cxn modelId="{9ABE1D87-FAE0-43F0-9A1B-C63CEEAE2C08}" type="presParOf" srcId="{1EFB86A7-C524-4F71-A017-B781CD1E4B56}" destId="{33219EAD-961C-490B-9CBF-C793C54CCA97}" srcOrd="2" destOrd="0" presId="urn:microsoft.com/office/officeart/2018/2/layout/IconVerticalSolidList"/>
    <dgm:cxn modelId="{A17B3B62-B2D8-4096-8F64-3CFC3DE0867C}" type="presParOf" srcId="{1EFB86A7-C524-4F71-A017-B781CD1E4B56}" destId="{98B75C02-3B2F-4AB4-9528-7593BB908733}" srcOrd="3" destOrd="0" presId="urn:microsoft.com/office/officeart/2018/2/layout/IconVerticalSolid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C261034-6227-4EB3-AB69-0CD486B892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0ECF696-C5D9-4F29-848A-43CD024B2C3F}">
      <dgm:prSet/>
      <dgm:spPr/>
      <dgm:t>
        <a:bodyPr/>
        <a:lstStyle/>
        <a:p>
          <a:r>
            <a:rPr lang="en-US" dirty="0"/>
            <a:t>The ventricles become </a:t>
          </a:r>
          <a:r>
            <a:rPr lang="en-US" b="1" dirty="0"/>
            <a:t>stiff and rigid </a:t>
          </a:r>
          <a:r>
            <a:rPr lang="en-US" dirty="0"/>
            <a:t>due to replacement of the normal heart muscle with abnormal tissue, such as scar tissue.</a:t>
          </a:r>
        </a:p>
      </dgm:t>
    </dgm:pt>
    <dgm:pt modelId="{4E33FFDE-4284-407A-B72B-49667562B010}" type="parTrans" cxnId="{C051C35F-6F4D-4F8F-B1C4-8B53502010DA}">
      <dgm:prSet/>
      <dgm:spPr/>
      <dgm:t>
        <a:bodyPr/>
        <a:lstStyle/>
        <a:p>
          <a:endParaRPr lang="en-US"/>
        </a:p>
      </dgm:t>
    </dgm:pt>
    <dgm:pt modelId="{D88B5BA6-82B2-47D3-B2D6-247B9A1D5D10}" type="sibTrans" cxnId="{C051C35F-6F4D-4F8F-B1C4-8B53502010DA}">
      <dgm:prSet/>
      <dgm:spPr/>
      <dgm:t>
        <a:bodyPr/>
        <a:lstStyle/>
        <a:p>
          <a:endParaRPr lang="en-US"/>
        </a:p>
      </dgm:t>
    </dgm:pt>
    <dgm:pt modelId="{6F5C22BD-F909-4A28-89D5-A7B092033FB4}">
      <dgm:prSet/>
      <dgm:spPr/>
      <dgm:t>
        <a:bodyPr/>
        <a:lstStyle/>
        <a:p>
          <a:r>
            <a:rPr lang="en-US" dirty="0"/>
            <a:t>As a result, the ventricles cannot relax normally and expand to fill  with blood, which causes the atria to </a:t>
          </a:r>
          <a:r>
            <a:rPr lang="en-US" b="1" dirty="0"/>
            <a:t>become enlarged</a:t>
          </a:r>
          <a:r>
            <a:rPr lang="en-US" dirty="0"/>
            <a:t>.</a:t>
          </a:r>
        </a:p>
      </dgm:t>
    </dgm:pt>
    <dgm:pt modelId="{8E91A834-3044-49B3-906A-916E89AB06FB}" type="parTrans" cxnId="{B2C6B45E-DAB2-462F-851D-5D9C2AEC96E3}">
      <dgm:prSet/>
      <dgm:spPr/>
      <dgm:t>
        <a:bodyPr/>
        <a:lstStyle/>
        <a:p>
          <a:endParaRPr lang="en-US"/>
        </a:p>
      </dgm:t>
    </dgm:pt>
    <dgm:pt modelId="{6E5178BE-4E99-4F42-BF6B-FBD052FEB83C}" type="sibTrans" cxnId="{B2C6B45E-DAB2-462F-851D-5D9C2AEC96E3}">
      <dgm:prSet/>
      <dgm:spPr/>
      <dgm:t>
        <a:bodyPr/>
        <a:lstStyle/>
        <a:p>
          <a:endParaRPr lang="en-US"/>
        </a:p>
      </dgm:t>
    </dgm:pt>
    <dgm:pt modelId="{B3715B4F-ADCE-4AD1-80C5-F4F9D0AB431B}">
      <dgm:prSet/>
      <dgm:spPr/>
      <dgm:t>
        <a:bodyPr/>
        <a:lstStyle/>
        <a:p>
          <a:r>
            <a:rPr lang="en-US" dirty="0"/>
            <a:t>Eventually, blood flow in the heart is reduced, and complications such as heart failure or arrhythmias occur.</a:t>
          </a:r>
        </a:p>
      </dgm:t>
    </dgm:pt>
    <dgm:pt modelId="{86E7256E-8A20-4AEC-B39A-01B6159692C9}" type="parTrans" cxnId="{997A9532-6206-4E63-A239-5628B18D749A}">
      <dgm:prSet/>
      <dgm:spPr/>
      <dgm:t>
        <a:bodyPr/>
        <a:lstStyle/>
        <a:p>
          <a:endParaRPr lang="en-US"/>
        </a:p>
      </dgm:t>
    </dgm:pt>
    <dgm:pt modelId="{1A8B4E7C-EFA7-4585-A16E-DFA6D8A0A0DA}" type="sibTrans" cxnId="{997A9532-6206-4E63-A239-5628B18D749A}">
      <dgm:prSet/>
      <dgm:spPr/>
      <dgm:t>
        <a:bodyPr/>
        <a:lstStyle/>
        <a:p>
          <a:endParaRPr lang="en-US"/>
        </a:p>
      </dgm:t>
    </dgm:pt>
    <dgm:pt modelId="{4E22BAEF-DF91-492C-B787-C3640A7908DC}" type="pres">
      <dgm:prSet presAssocID="{6C261034-6227-4EB3-AB69-0CD486B892CD}" presName="linear" presStyleCnt="0">
        <dgm:presLayoutVars>
          <dgm:animLvl val="lvl"/>
          <dgm:resizeHandles val="exact"/>
        </dgm:presLayoutVars>
      </dgm:prSet>
      <dgm:spPr/>
      <dgm:t>
        <a:bodyPr/>
        <a:lstStyle/>
        <a:p>
          <a:endParaRPr lang="en-US"/>
        </a:p>
      </dgm:t>
    </dgm:pt>
    <dgm:pt modelId="{AF4D491A-7338-41AC-AF98-250B3603452A}" type="pres">
      <dgm:prSet presAssocID="{20ECF696-C5D9-4F29-848A-43CD024B2C3F}" presName="parentText" presStyleLbl="node1" presStyleIdx="0" presStyleCnt="3">
        <dgm:presLayoutVars>
          <dgm:chMax val="0"/>
          <dgm:bulletEnabled val="1"/>
        </dgm:presLayoutVars>
      </dgm:prSet>
      <dgm:spPr/>
      <dgm:t>
        <a:bodyPr/>
        <a:lstStyle/>
        <a:p>
          <a:endParaRPr lang="en-US"/>
        </a:p>
      </dgm:t>
    </dgm:pt>
    <dgm:pt modelId="{288D3067-1FD1-459D-8244-BD61AAC35BF3}" type="pres">
      <dgm:prSet presAssocID="{D88B5BA6-82B2-47D3-B2D6-247B9A1D5D10}" presName="spacer" presStyleCnt="0"/>
      <dgm:spPr/>
    </dgm:pt>
    <dgm:pt modelId="{08EC1002-E67E-4BC7-BD1E-A0598FE1F764}" type="pres">
      <dgm:prSet presAssocID="{6F5C22BD-F909-4A28-89D5-A7B092033FB4}" presName="parentText" presStyleLbl="node1" presStyleIdx="1" presStyleCnt="3">
        <dgm:presLayoutVars>
          <dgm:chMax val="0"/>
          <dgm:bulletEnabled val="1"/>
        </dgm:presLayoutVars>
      </dgm:prSet>
      <dgm:spPr/>
      <dgm:t>
        <a:bodyPr/>
        <a:lstStyle/>
        <a:p>
          <a:endParaRPr lang="en-US"/>
        </a:p>
      </dgm:t>
    </dgm:pt>
    <dgm:pt modelId="{EFD06809-70D0-4F3C-8902-CCADA7C632C1}" type="pres">
      <dgm:prSet presAssocID="{6E5178BE-4E99-4F42-BF6B-FBD052FEB83C}" presName="spacer" presStyleCnt="0"/>
      <dgm:spPr/>
    </dgm:pt>
    <dgm:pt modelId="{89715C88-0DFD-402C-BA4E-60E88354009E}" type="pres">
      <dgm:prSet presAssocID="{B3715B4F-ADCE-4AD1-80C5-F4F9D0AB431B}" presName="parentText" presStyleLbl="node1" presStyleIdx="2" presStyleCnt="3">
        <dgm:presLayoutVars>
          <dgm:chMax val="0"/>
          <dgm:bulletEnabled val="1"/>
        </dgm:presLayoutVars>
      </dgm:prSet>
      <dgm:spPr/>
      <dgm:t>
        <a:bodyPr/>
        <a:lstStyle/>
        <a:p>
          <a:endParaRPr lang="en-US"/>
        </a:p>
      </dgm:t>
    </dgm:pt>
  </dgm:ptLst>
  <dgm:cxnLst>
    <dgm:cxn modelId="{C0713CBE-A5C9-4C4C-A998-E4F43BCB71B5}" type="presOf" srcId="{6F5C22BD-F909-4A28-89D5-A7B092033FB4}" destId="{08EC1002-E67E-4BC7-BD1E-A0598FE1F764}" srcOrd="0" destOrd="0" presId="urn:microsoft.com/office/officeart/2005/8/layout/vList2"/>
    <dgm:cxn modelId="{CF07F9B6-1E1B-4600-8BD1-40D348631324}" type="presOf" srcId="{6C261034-6227-4EB3-AB69-0CD486B892CD}" destId="{4E22BAEF-DF91-492C-B787-C3640A7908DC}" srcOrd="0" destOrd="0" presId="urn:microsoft.com/office/officeart/2005/8/layout/vList2"/>
    <dgm:cxn modelId="{D93ECF1B-D7CB-4DA7-AF9C-5384C21DBED1}" type="presOf" srcId="{B3715B4F-ADCE-4AD1-80C5-F4F9D0AB431B}" destId="{89715C88-0DFD-402C-BA4E-60E88354009E}" srcOrd="0" destOrd="0" presId="urn:microsoft.com/office/officeart/2005/8/layout/vList2"/>
    <dgm:cxn modelId="{88DCF50A-5D0B-4C21-9BE7-10174FEEAB97}" type="presOf" srcId="{20ECF696-C5D9-4F29-848A-43CD024B2C3F}" destId="{AF4D491A-7338-41AC-AF98-250B3603452A}" srcOrd="0" destOrd="0" presId="urn:microsoft.com/office/officeart/2005/8/layout/vList2"/>
    <dgm:cxn modelId="{B2C6B45E-DAB2-462F-851D-5D9C2AEC96E3}" srcId="{6C261034-6227-4EB3-AB69-0CD486B892CD}" destId="{6F5C22BD-F909-4A28-89D5-A7B092033FB4}" srcOrd="1" destOrd="0" parTransId="{8E91A834-3044-49B3-906A-916E89AB06FB}" sibTransId="{6E5178BE-4E99-4F42-BF6B-FBD052FEB83C}"/>
    <dgm:cxn modelId="{997A9532-6206-4E63-A239-5628B18D749A}" srcId="{6C261034-6227-4EB3-AB69-0CD486B892CD}" destId="{B3715B4F-ADCE-4AD1-80C5-F4F9D0AB431B}" srcOrd="2" destOrd="0" parTransId="{86E7256E-8A20-4AEC-B39A-01B6159692C9}" sibTransId="{1A8B4E7C-EFA7-4585-A16E-DFA6D8A0A0DA}"/>
    <dgm:cxn modelId="{C051C35F-6F4D-4F8F-B1C4-8B53502010DA}" srcId="{6C261034-6227-4EB3-AB69-0CD486B892CD}" destId="{20ECF696-C5D9-4F29-848A-43CD024B2C3F}" srcOrd="0" destOrd="0" parTransId="{4E33FFDE-4284-407A-B72B-49667562B010}" sibTransId="{D88B5BA6-82B2-47D3-B2D6-247B9A1D5D10}"/>
    <dgm:cxn modelId="{2F24CDDF-2B03-47EF-AC80-7A9B4966D4CB}" type="presParOf" srcId="{4E22BAEF-DF91-492C-B787-C3640A7908DC}" destId="{AF4D491A-7338-41AC-AF98-250B3603452A}" srcOrd="0" destOrd="0" presId="urn:microsoft.com/office/officeart/2005/8/layout/vList2"/>
    <dgm:cxn modelId="{3FA42E62-BDC1-418D-9517-B5616107518D}" type="presParOf" srcId="{4E22BAEF-DF91-492C-B787-C3640A7908DC}" destId="{288D3067-1FD1-459D-8244-BD61AAC35BF3}" srcOrd="1" destOrd="0" presId="urn:microsoft.com/office/officeart/2005/8/layout/vList2"/>
    <dgm:cxn modelId="{B97A684F-050A-469C-9571-3E3BBCAA29DD}" type="presParOf" srcId="{4E22BAEF-DF91-492C-B787-C3640A7908DC}" destId="{08EC1002-E67E-4BC7-BD1E-A0598FE1F764}" srcOrd="2" destOrd="0" presId="urn:microsoft.com/office/officeart/2005/8/layout/vList2"/>
    <dgm:cxn modelId="{6AFEF541-0DDA-4023-BF0E-A0B43DE96BC0}" type="presParOf" srcId="{4E22BAEF-DF91-492C-B787-C3640A7908DC}" destId="{EFD06809-70D0-4F3C-8902-CCADA7C632C1}" srcOrd="3" destOrd="0" presId="urn:microsoft.com/office/officeart/2005/8/layout/vList2"/>
    <dgm:cxn modelId="{78023FC6-2C1F-4230-838D-826B0A840C7D}" type="presParOf" srcId="{4E22BAEF-DF91-492C-B787-C3640A7908DC}" destId="{89715C88-0DFD-402C-BA4E-60E88354009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C261034-6227-4EB3-AB69-0CD486B892C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0ECF696-C5D9-4F29-848A-43CD024B2C3F}">
      <dgm:prSet/>
      <dgm:spPr/>
      <dgm:t>
        <a:bodyPr/>
        <a:lstStyle/>
        <a:p>
          <a:r>
            <a:rPr lang="en-US" dirty="0"/>
            <a:t>The disease is rare described in individuals from infancy to late adulthood; it usually carries a poor prognosis.</a:t>
          </a:r>
        </a:p>
      </dgm:t>
    </dgm:pt>
    <dgm:pt modelId="{4E33FFDE-4284-407A-B72B-49667562B010}" type="parTrans" cxnId="{C051C35F-6F4D-4F8F-B1C4-8B53502010DA}">
      <dgm:prSet/>
      <dgm:spPr/>
      <dgm:t>
        <a:bodyPr/>
        <a:lstStyle/>
        <a:p>
          <a:endParaRPr lang="en-US"/>
        </a:p>
      </dgm:t>
    </dgm:pt>
    <dgm:pt modelId="{D88B5BA6-82B2-47D3-B2D6-247B9A1D5D10}" type="sibTrans" cxnId="{C051C35F-6F4D-4F8F-B1C4-8B53502010DA}">
      <dgm:prSet/>
      <dgm:spPr/>
      <dgm:t>
        <a:bodyPr/>
        <a:lstStyle/>
        <a:p>
          <a:endParaRPr lang="en-US"/>
        </a:p>
      </dgm:t>
    </dgm:pt>
    <dgm:pt modelId="{6F5C22BD-F909-4A28-89D5-A7B092033FB4}">
      <dgm:prSet/>
      <dgm:spPr/>
      <dgm:t>
        <a:bodyPr/>
        <a:lstStyle/>
        <a:p>
          <a:r>
            <a:rPr lang="en-US" dirty="0"/>
            <a:t>Symptoms:</a:t>
          </a:r>
        </a:p>
        <a:p>
          <a:r>
            <a:rPr lang="en-US" dirty="0"/>
            <a:t>are nonspecific and reflect the presence of heart failure. </a:t>
          </a:r>
          <a:r>
            <a:rPr lang="en-US" b="1" dirty="0">
              <a:solidFill>
                <a:srgbClr val="FF0000"/>
              </a:solidFill>
            </a:rPr>
            <a:t>Dyspnea</a:t>
          </a:r>
          <a:r>
            <a:rPr lang="en-US" dirty="0"/>
            <a:t> is an initial complaint in most patients, </a:t>
          </a:r>
          <a:r>
            <a:rPr lang="en-US" b="1" dirty="0">
              <a:solidFill>
                <a:srgbClr val="FF0000"/>
              </a:solidFill>
            </a:rPr>
            <a:t>edema </a:t>
          </a:r>
          <a:r>
            <a:rPr lang="en-US" dirty="0"/>
            <a:t>occurs in approximately half, and </a:t>
          </a:r>
          <a:r>
            <a:rPr lang="en-US" b="1" dirty="0">
              <a:solidFill>
                <a:srgbClr val="FF0000"/>
              </a:solidFill>
            </a:rPr>
            <a:t>palpitation</a:t>
          </a:r>
          <a:r>
            <a:rPr lang="en-US" dirty="0"/>
            <a:t>s, </a:t>
          </a:r>
          <a:r>
            <a:rPr lang="en-US" b="1" dirty="0">
              <a:solidFill>
                <a:srgbClr val="FF0000"/>
              </a:solidFill>
            </a:rPr>
            <a:t>fatigue</a:t>
          </a:r>
          <a:r>
            <a:rPr lang="en-US" dirty="0"/>
            <a:t>, and </a:t>
          </a:r>
          <a:r>
            <a:rPr lang="en-US" b="1" dirty="0">
              <a:solidFill>
                <a:srgbClr val="FF0000"/>
              </a:solidFill>
            </a:rPr>
            <a:t>orthopnea</a:t>
          </a:r>
          <a:r>
            <a:rPr lang="en-US" dirty="0"/>
            <a:t> are reported by 22% to 33%..</a:t>
          </a:r>
        </a:p>
      </dgm:t>
    </dgm:pt>
    <dgm:pt modelId="{8E91A834-3044-49B3-906A-916E89AB06FB}" type="parTrans" cxnId="{B2C6B45E-DAB2-462F-851D-5D9C2AEC96E3}">
      <dgm:prSet/>
      <dgm:spPr/>
      <dgm:t>
        <a:bodyPr/>
        <a:lstStyle/>
        <a:p>
          <a:endParaRPr lang="en-US"/>
        </a:p>
      </dgm:t>
    </dgm:pt>
    <dgm:pt modelId="{6E5178BE-4E99-4F42-BF6B-FBD052FEB83C}" type="sibTrans" cxnId="{B2C6B45E-DAB2-462F-851D-5D9C2AEC96E3}">
      <dgm:prSet/>
      <dgm:spPr/>
      <dgm:t>
        <a:bodyPr/>
        <a:lstStyle/>
        <a:p>
          <a:endParaRPr lang="en-US"/>
        </a:p>
      </dgm:t>
    </dgm:pt>
    <dgm:pt modelId="{B3715B4F-ADCE-4AD1-80C5-F4F9D0AB431B}">
      <dgm:prSet/>
      <dgm:spPr/>
      <dgm:t>
        <a:bodyPr/>
        <a:lstStyle/>
        <a:p>
          <a:r>
            <a:rPr lang="en-US" dirty="0"/>
            <a:t>Physical examination:</a:t>
          </a:r>
        </a:p>
        <a:p>
          <a:r>
            <a:rPr lang="en-US" dirty="0"/>
            <a:t>is usually consistent with biventricular heart failure, with jugular venous distention noted in most patients but ascites and significant edema being found in advanced cases. </a:t>
          </a:r>
          <a:r>
            <a:rPr lang="en-US" b="1" dirty="0"/>
            <a:t>AF is common</a:t>
          </a:r>
          <a:r>
            <a:rPr lang="en-US" dirty="0"/>
            <a:t>, and a third heart sound is heard in one in four patients; murmurs are not a feature.</a:t>
          </a:r>
        </a:p>
      </dgm:t>
    </dgm:pt>
    <dgm:pt modelId="{86E7256E-8A20-4AEC-B39A-01B6159692C9}" type="parTrans" cxnId="{997A9532-6206-4E63-A239-5628B18D749A}">
      <dgm:prSet/>
      <dgm:spPr/>
      <dgm:t>
        <a:bodyPr/>
        <a:lstStyle/>
        <a:p>
          <a:endParaRPr lang="en-US"/>
        </a:p>
      </dgm:t>
    </dgm:pt>
    <dgm:pt modelId="{1A8B4E7C-EFA7-4585-A16E-DFA6D8A0A0DA}" type="sibTrans" cxnId="{997A9532-6206-4E63-A239-5628B18D749A}">
      <dgm:prSet/>
      <dgm:spPr/>
      <dgm:t>
        <a:bodyPr/>
        <a:lstStyle/>
        <a:p>
          <a:endParaRPr lang="en-US"/>
        </a:p>
      </dgm:t>
    </dgm:pt>
    <dgm:pt modelId="{4E22BAEF-DF91-492C-B787-C3640A7908DC}" type="pres">
      <dgm:prSet presAssocID="{6C261034-6227-4EB3-AB69-0CD486B892CD}" presName="linear" presStyleCnt="0">
        <dgm:presLayoutVars>
          <dgm:animLvl val="lvl"/>
          <dgm:resizeHandles val="exact"/>
        </dgm:presLayoutVars>
      </dgm:prSet>
      <dgm:spPr/>
      <dgm:t>
        <a:bodyPr/>
        <a:lstStyle/>
        <a:p>
          <a:endParaRPr lang="en-US"/>
        </a:p>
      </dgm:t>
    </dgm:pt>
    <dgm:pt modelId="{AF4D491A-7338-41AC-AF98-250B3603452A}" type="pres">
      <dgm:prSet presAssocID="{20ECF696-C5D9-4F29-848A-43CD024B2C3F}" presName="parentText" presStyleLbl="node1" presStyleIdx="0" presStyleCnt="3" custScaleY="58361">
        <dgm:presLayoutVars>
          <dgm:chMax val="0"/>
          <dgm:bulletEnabled val="1"/>
        </dgm:presLayoutVars>
      </dgm:prSet>
      <dgm:spPr/>
      <dgm:t>
        <a:bodyPr/>
        <a:lstStyle/>
        <a:p>
          <a:endParaRPr lang="en-US"/>
        </a:p>
      </dgm:t>
    </dgm:pt>
    <dgm:pt modelId="{288D3067-1FD1-459D-8244-BD61AAC35BF3}" type="pres">
      <dgm:prSet presAssocID="{D88B5BA6-82B2-47D3-B2D6-247B9A1D5D10}" presName="spacer" presStyleCnt="0"/>
      <dgm:spPr/>
    </dgm:pt>
    <dgm:pt modelId="{08EC1002-E67E-4BC7-BD1E-A0598FE1F764}" type="pres">
      <dgm:prSet presAssocID="{6F5C22BD-F909-4A28-89D5-A7B092033FB4}" presName="parentText" presStyleLbl="node1" presStyleIdx="1" presStyleCnt="3">
        <dgm:presLayoutVars>
          <dgm:chMax val="0"/>
          <dgm:bulletEnabled val="1"/>
        </dgm:presLayoutVars>
      </dgm:prSet>
      <dgm:spPr/>
      <dgm:t>
        <a:bodyPr/>
        <a:lstStyle/>
        <a:p>
          <a:endParaRPr lang="en-US"/>
        </a:p>
      </dgm:t>
    </dgm:pt>
    <dgm:pt modelId="{EFD06809-70D0-4F3C-8902-CCADA7C632C1}" type="pres">
      <dgm:prSet presAssocID="{6E5178BE-4E99-4F42-BF6B-FBD052FEB83C}" presName="spacer" presStyleCnt="0"/>
      <dgm:spPr/>
    </dgm:pt>
    <dgm:pt modelId="{89715C88-0DFD-402C-BA4E-60E88354009E}" type="pres">
      <dgm:prSet presAssocID="{B3715B4F-ADCE-4AD1-80C5-F4F9D0AB431B}" presName="parentText" presStyleLbl="node1" presStyleIdx="2" presStyleCnt="3">
        <dgm:presLayoutVars>
          <dgm:chMax val="0"/>
          <dgm:bulletEnabled val="1"/>
        </dgm:presLayoutVars>
      </dgm:prSet>
      <dgm:spPr/>
      <dgm:t>
        <a:bodyPr/>
        <a:lstStyle/>
        <a:p>
          <a:endParaRPr lang="en-US"/>
        </a:p>
      </dgm:t>
    </dgm:pt>
  </dgm:ptLst>
  <dgm:cxnLst>
    <dgm:cxn modelId="{C0713CBE-A5C9-4C4C-A998-E4F43BCB71B5}" type="presOf" srcId="{6F5C22BD-F909-4A28-89D5-A7B092033FB4}" destId="{08EC1002-E67E-4BC7-BD1E-A0598FE1F764}" srcOrd="0" destOrd="0" presId="urn:microsoft.com/office/officeart/2005/8/layout/vList2"/>
    <dgm:cxn modelId="{CF07F9B6-1E1B-4600-8BD1-40D348631324}" type="presOf" srcId="{6C261034-6227-4EB3-AB69-0CD486B892CD}" destId="{4E22BAEF-DF91-492C-B787-C3640A7908DC}" srcOrd="0" destOrd="0" presId="urn:microsoft.com/office/officeart/2005/8/layout/vList2"/>
    <dgm:cxn modelId="{D93ECF1B-D7CB-4DA7-AF9C-5384C21DBED1}" type="presOf" srcId="{B3715B4F-ADCE-4AD1-80C5-F4F9D0AB431B}" destId="{89715C88-0DFD-402C-BA4E-60E88354009E}" srcOrd="0" destOrd="0" presId="urn:microsoft.com/office/officeart/2005/8/layout/vList2"/>
    <dgm:cxn modelId="{88DCF50A-5D0B-4C21-9BE7-10174FEEAB97}" type="presOf" srcId="{20ECF696-C5D9-4F29-848A-43CD024B2C3F}" destId="{AF4D491A-7338-41AC-AF98-250B3603452A}" srcOrd="0" destOrd="0" presId="urn:microsoft.com/office/officeart/2005/8/layout/vList2"/>
    <dgm:cxn modelId="{B2C6B45E-DAB2-462F-851D-5D9C2AEC96E3}" srcId="{6C261034-6227-4EB3-AB69-0CD486B892CD}" destId="{6F5C22BD-F909-4A28-89D5-A7B092033FB4}" srcOrd="1" destOrd="0" parTransId="{8E91A834-3044-49B3-906A-916E89AB06FB}" sibTransId="{6E5178BE-4E99-4F42-BF6B-FBD052FEB83C}"/>
    <dgm:cxn modelId="{997A9532-6206-4E63-A239-5628B18D749A}" srcId="{6C261034-6227-4EB3-AB69-0CD486B892CD}" destId="{B3715B4F-ADCE-4AD1-80C5-F4F9D0AB431B}" srcOrd="2" destOrd="0" parTransId="{86E7256E-8A20-4AEC-B39A-01B6159692C9}" sibTransId="{1A8B4E7C-EFA7-4585-A16E-DFA6D8A0A0DA}"/>
    <dgm:cxn modelId="{C051C35F-6F4D-4F8F-B1C4-8B53502010DA}" srcId="{6C261034-6227-4EB3-AB69-0CD486B892CD}" destId="{20ECF696-C5D9-4F29-848A-43CD024B2C3F}" srcOrd="0" destOrd="0" parTransId="{4E33FFDE-4284-407A-B72B-49667562B010}" sibTransId="{D88B5BA6-82B2-47D3-B2D6-247B9A1D5D10}"/>
    <dgm:cxn modelId="{2F24CDDF-2B03-47EF-AC80-7A9B4966D4CB}" type="presParOf" srcId="{4E22BAEF-DF91-492C-B787-C3640A7908DC}" destId="{AF4D491A-7338-41AC-AF98-250B3603452A}" srcOrd="0" destOrd="0" presId="urn:microsoft.com/office/officeart/2005/8/layout/vList2"/>
    <dgm:cxn modelId="{3FA42E62-BDC1-418D-9517-B5616107518D}" type="presParOf" srcId="{4E22BAEF-DF91-492C-B787-C3640A7908DC}" destId="{288D3067-1FD1-459D-8244-BD61AAC35BF3}" srcOrd="1" destOrd="0" presId="urn:microsoft.com/office/officeart/2005/8/layout/vList2"/>
    <dgm:cxn modelId="{B97A684F-050A-469C-9571-3E3BBCAA29DD}" type="presParOf" srcId="{4E22BAEF-DF91-492C-B787-C3640A7908DC}" destId="{08EC1002-E67E-4BC7-BD1E-A0598FE1F764}" srcOrd="2" destOrd="0" presId="urn:microsoft.com/office/officeart/2005/8/layout/vList2"/>
    <dgm:cxn modelId="{6AFEF541-0DDA-4023-BF0E-A0B43DE96BC0}" type="presParOf" srcId="{4E22BAEF-DF91-492C-B787-C3640A7908DC}" destId="{EFD06809-70D0-4F3C-8902-CCADA7C632C1}" srcOrd="3" destOrd="0" presId="urn:microsoft.com/office/officeart/2005/8/layout/vList2"/>
    <dgm:cxn modelId="{78023FC6-2C1F-4230-838D-826B0A840C7D}" type="presParOf" srcId="{4E22BAEF-DF91-492C-B787-C3640A7908DC}" destId="{89715C88-0DFD-402C-BA4E-60E88354009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C0B4AE-8EEB-46FE-B329-19B4AF1A396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4483C02-B487-4F56-BF15-DD853070AC5D}">
      <dgm:prSet/>
      <dgm:spPr/>
      <dgm:t>
        <a:bodyPr/>
        <a:lstStyle/>
        <a:p>
          <a:r>
            <a:rPr lang="en-US" dirty="0">
              <a:solidFill>
                <a:schemeClr val="bg1"/>
              </a:solidFill>
            </a:rPr>
            <a:t>Is a myocardial disorder in which the heart muscle is structurally and functionally abnormal, in the absence of coronary artery disease (CAD), hypertension, valvular disease, and congenital heart disease (CHD) sufficient to cause the observed myocardial abnormality’.</a:t>
          </a:r>
          <a:endParaRPr lang="en-US" dirty="0"/>
        </a:p>
      </dgm:t>
    </dgm:pt>
    <dgm:pt modelId="{6F07E4B4-C657-4C88-9671-FD042A26F895}" type="parTrans" cxnId="{BDC93ECA-7051-4374-A5CF-81AFBC319494}">
      <dgm:prSet/>
      <dgm:spPr/>
      <dgm:t>
        <a:bodyPr/>
        <a:lstStyle/>
        <a:p>
          <a:endParaRPr lang="en-US"/>
        </a:p>
      </dgm:t>
    </dgm:pt>
    <dgm:pt modelId="{835BEC42-CA8E-40E6-B6C9-A862DF894DF1}" type="sibTrans" cxnId="{BDC93ECA-7051-4374-A5CF-81AFBC319494}">
      <dgm:prSet/>
      <dgm:spPr/>
      <dgm:t>
        <a:bodyPr/>
        <a:lstStyle/>
        <a:p>
          <a:endParaRPr lang="en-US"/>
        </a:p>
      </dgm:t>
    </dgm:pt>
    <dgm:pt modelId="{6D60097C-9490-4F46-8134-716A46543DC7}">
      <dgm:prSet/>
      <dgm:spPr/>
      <dgm:t>
        <a:bodyPr/>
        <a:lstStyle/>
        <a:p>
          <a:r>
            <a:rPr lang="en-US" dirty="0">
              <a:solidFill>
                <a:schemeClr val="bg1"/>
              </a:solidFill>
            </a:rPr>
            <a:t>The myocardium becomes enlarged, abnormally thick or rigid. In rare cases, the muscle tissue in the heart is replaced with scar tissue.</a:t>
          </a:r>
          <a:endParaRPr lang="en-US" dirty="0"/>
        </a:p>
      </dgm:t>
    </dgm:pt>
    <dgm:pt modelId="{5BBCB433-A060-4223-99C0-D2B151297E23}" type="parTrans" cxnId="{B191E144-F0FE-4E4F-88E8-EDEEC201929D}">
      <dgm:prSet/>
      <dgm:spPr/>
      <dgm:t>
        <a:bodyPr/>
        <a:lstStyle/>
        <a:p>
          <a:endParaRPr lang="en-US"/>
        </a:p>
      </dgm:t>
    </dgm:pt>
    <dgm:pt modelId="{ECD9017B-50C0-4D3B-925F-AB14236C5DE1}" type="sibTrans" cxnId="{B191E144-F0FE-4E4F-88E8-EDEEC201929D}">
      <dgm:prSet/>
      <dgm:spPr/>
      <dgm:t>
        <a:bodyPr/>
        <a:lstStyle/>
        <a:p>
          <a:endParaRPr lang="en-US"/>
        </a:p>
      </dgm:t>
    </dgm:pt>
    <dgm:pt modelId="{BA661399-3347-43E3-8FE6-6BE7CC520926}">
      <dgm:prSet/>
      <dgm:spPr/>
      <dgm:t>
        <a:bodyPr/>
        <a:lstStyle/>
        <a:p>
          <a:r>
            <a:rPr lang="en-US" dirty="0">
              <a:solidFill>
                <a:schemeClr val="bg1"/>
              </a:solidFill>
            </a:rPr>
            <a:t>As cardiomyopathy progresses, complications can evolve </a:t>
          </a:r>
          <a:r>
            <a:rPr lang="en-US" dirty="0" err="1">
              <a:solidFill>
                <a:schemeClr val="bg1"/>
              </a:solidFill>
            </a:rPr>
            <a:t>e.g</a:t>
          </a:r>
          <a:r>
            <a:rPr lang="en-US" dirty="0">
              <a:solidFill>
                <a:schemeClr val="bg1"/>
              </a:solidFill>
            </a:rPr>
            <a:t> heart failure, arrhythmias, systemic and pulmonary edema </a:t>
          </a:r>
          <a:r>
            <a:rPr lang="en-US" dirty="0"/>
            <a:t>and, rarely, infective </a:t>
          </a:r>
          <a:r>
            <a:rPr lang="en-US" dirty="0">
              <a:solidFill>
                <a:schemeClr val="bg1"/>
              </a:solidFill>
            </a:rPr>
            <a:t>endocarditis</a:t>
          </a:r>
          <a:endParaRPr lang="en-US" dirty="0"/>
        </a:p>
      </dgm:t>
    </dgm:pt>
    <dgm:pt modelId="{B814BB5E-2593-4E75-AA37-6ECFFBFD2E92}" type="parTrans" cxnId="{772354D1-8A6E-4299-A1F6-E583A206306D}">
      <dgm:prSet/>
      <dgm:spPr/>
      <dgm:t>
        <a:bodyPr/>
        <a:lstStyle/>
        <a:p>
          <a:endParaRPr lang="en-US"/>
        </a:p>
      </dgm:t>
    </dgm:pt>
    <dgm:pt modelId="{57EA8BA5-585A-401E-B77B-8B9E8FCD5F89}" type="sibTrans" cxnId="{772354D1-8A6E-4299-A1F6-E583A206306D}">
      <dgm:prSet/>
      <dgm:spPr/>
      <dgm:t>
        <a:bodyPr/>
        <a:lstStyle/>
        <a:p>
          <a:endParaRPr lang="en-US"/>
        </a:p>
      </dgm:t>
    </dgm:pt>
    <dgm:pt modelId="{19FF1A7F-4A2F-48D6-945C-FC64D8CCBF9B}" type="pres">
      <dgm:prSet presAssocID="{11C0B4AE-8EEB-46FE-B329-19B4AF1A3966}" presName="linear" presStyleCnt="0">
        <dgm:presLayoutVars>
          <dgm:animLvl val="lvl"/>
          <dgm:resizeHandles val="exact"/>
        </dgm:presLayoutVars>
      </dgm:prSet>
      <dgm:spPr/>
      <dgm:t>
        <a:bodyPr/>
        <a:lstStyle/>
        <a:p>
          <a:endParaRPr lang="en-US"/>
        </a:p>
      </dgm:t>
    </dgm:pt>
    <dgm:pt modelId="{D49BABD1-13E9-4705-A166-05AF449FF2DB}" type="pres">
      <dgm:prSet presAssocID="{C4483C02-B487-4F56-BF15-DD853070AC5D}" presName="parentText" presStyleLbl="node1" presStyleIdx="0" presStyleCnt="3" custScaleY="74466">
        <dgm:presLayoutVars>
          <dgm:chMax val="0"/>
          <dgm:bulletEnabled val="1"/>
        </dgm:presLayoutVars>
      </dgm:prSet>
      <dgm:spPr/>
      <dgm:t>
        <a:bodyPr/>
        <a:lstStyle/>
        <a:p>
          <a:endParaRPr lang="en-US"/>
        </a:p>
      </dgm:t>
    </dgm:pt>
    <dgm:pt modelId="{CBA07727-D98B-41E8-879B-6C5C8C0A8AA8}" type="pres">
      <dgm:prSet presAssocID="{835BEC42-CA8E-40E6-B6C9-A862DF894DF1}" presName="spacer" presStyleCnt="0"/>
      <dgm:spPr/>
    </dgm:pt>
    <dgm:pt modelId="{BDB64993-1589-4C2D-8E14-60476B970319}" type="pres">
      <dgm:prSet presAssocID="{6D60097C-9490-4F46-8134-716A46543DC7}" presName="parentText" presStyleLbl="node1" presStyleIdx="1" presStyleCnt="3" custScaleY="66716">
        <dgm:presLayoutVars>
          <dgm:chMax val="0"/>
          <dgm:bulletEnabled val="1"/>
        </dgm:presLayoutVars>
      </dgm:prSet>
      <dgm:spPr/>
      <dgm:t>
        <a:bodyPr/>
        <a:lstStyle/>
        <a:p>
          <a:endParaRPr lang="en-US"/>
        </a:p>
      </dgm:t>
    </dgm:pt>
    <dgm:pt modelId="{C86E647B-381B-4362-BFAE-A41BD9717FA4}" type="pres">
      <dgm:prSet presAssocID="{ECD9017B-50C0-4D3B-925F-AB14236C5DE1}" presName="spacer" presStyleCnt="0"/>
      <dgm:spPr/>
    </dgm:pt>
    <dgm:pt modelId="{2B27A5B8-AB5E-4098-8428-56298DE69704}" type="pres">
      <dgm:prSet presAssocID="{BA661399-3347-43E3-8FE6-6BE7CC520926}" presName="parentText" presStyleLbl="node1" presStyleIdx="2" presStyleCnt="3" custScaleY="66064">
        <dgm:presLayoutVars>
          <dgm:chMax val="0"/>
          <dgm:bulletEnabled val="1"/>
        </dgm:presLayoutVars>
      </dgm:prSet>
      <dgm:spPr/>
      <dgm:t>
        <a:bodyPr/>
        <a:lstStyle/>
        <a:p>
          <a:endParaRPr lang="en-US"/>
        </a:p>
      </dgm:t>
    </dgm:pt>
  </dgm:ptLst>
  <dgm:cxnLst>
    <dgm:cxn modelId="{1EAE2205-9D47-452F-8598-073135137D70}" type="presOf" srcId="{C4483C02-B487-4F56-BF15-DD853070AC5D}" destId="{D49BABD1-13E9-4705-A166-05AF449FF2DB}" srcOrd="0" destOrd="0" presId="urn:microsoft.com/office/officeart/2005/8/layout/vList2"/>
    <dgm:cxn modelId="{68C0A655-2BEE-4E90-ADE4-AE4EE19A2B87}" type="presOf" srcId="{11C0B4AE-8EEB-46FE-B329-19B4AF1A3966}" destId="{19FF1A7F-4A2F-48D6-945C-FC64D8CCBF9B}" srcOrd="0" destOrd="0" presId="urn:microsoft.com/office/officeart/2005/8/layout/vList2"/>
    <dgm:cxn modelId="{B191E144-F0FE-4E4F-88E8-EDEEC201929D}" srcId="{11C0B4AE-8EEB-46FE-B329-19B4AF1A3966}" destId="{6D60097C-9490-4F46-8134-716A46543DC7}" srcOrd="1" destOrd="0" parTransId="{5BBCB433-A060-4223-99C0-D2B151297E23}" sibTransId="{ECD9017B-50C0-4D3B-925F-AB14236C5DE1}"/>
    <dgm:cxn modelId="{F739F21F-6EF6-4294-908E-90DF707D09A5}" type="presOf" srcId="{BA661399-3347-43E3-8FE6-6BE7CC520926}" destId="{2B27A5B8-AB5E-4098-8428-56298DE69704}" srcOrd="0" destOrd="0" presId="urn:microsoft.com/office/officeart/2005/8/layout/vList2"/>
    <dgm:cxn modelId="{E270A829-1BFF-441C-87B8-B196DA79EA6C}" type="presOf" srcId="{6D60097C-9490-4F46-8134-716A46543DC7}" destId="{BDB64993-1589-4C2D-8E14-60476B970319}" srcOrd="0" destOrd="0" presId="urn:microsoft.com/office/officeart/2005/8/layout/vList2"/>
    <dgm:cxn modelId="{BDC93ECA-7051-4374-A5CF-81AFBC319494}" srcId="{11C0B4AE-8EEB-46FE-B329-19B4AF1A3966}" destId="{C4483C02-B487-4F56-BF15-DD853070AC5D}" srcOrd="0" destOrd="0" parTransId="{6F07E4B4-C657-4C88-9671-FD042A26F895}" sibTransId="{835BEC42-CA8E-40E6-B6C9-A862DF894DF1}"/>
    <dgm:cxn modelId="{772354D1-8A6E-4299-A1F6-E583A206306D}" srcId="{11C0B4AE-8EEB-46FE-B329-19B4AF1A3966}" destId="{BA661399-3347-43E3-8FE6-6BE7CC520926}" srcOrd="2" destOrd="0" parTransId="{B814BB5E-2593-4E75-AA37-6ECFFBFD2E92}" sibTransId="{57EA8BA5-585A-401E-B77B-8B9E8FCD5F89}"/>
    <dgm:cxn modelId="{84363A64-0564-40DE-ABF6-17628F3683D4}" type="presParOf" srcId="{19FF1A7F-4A2F-48D6-945C-FC64D8CCBF9B}" destId="{D49BABD1-13E9-4705-A166-05AF449FF2DB}" srcOrd="0" destOrd="0" presId="urn:microsoft.com/office/officeart/2005/8/layout/vList2"/>
    <dgm:cxn modelId="{9EEEB3FD-B890-44CC-836C-488C07BD91C0}" type="presParOf" srcId="{19FF1A7F-4A2F-48D6-945C-FC64D8CCBF9B}" destId="{CBA07727-D98B-41E8-879B-6C5C8C0A8AA8}" srcOrd="1" destOrd="0" presId="urn:microsoft.com/office/officeart/2005/8/layout/vList2"/>
    <dgm:cxn modelId="{196EC50B-4A11-448B-92ED-35F0DE3BD1C2}" type="presParOf" srcId="{19FF1A7F-4A2F-48D6-945C-FC64D8CCBF9B}" destId="{BDB64993-1589-4C2D-8E14-60476B970319}" srcOrd="2" destOrd="0" presId="urn:microsoft.com/office/officeart/2005/8/layout/vList2"/>
    <dgm:cxn modelId="{99A7BBB6-6BAA-4204-BE33-C7B51E5710E2}" type="presParOf" srcId="{19FF1A7F-4A2F-48D6-945C-FC64D8CCBF9B}" destId="{C86E647B-381B-4362-BFAE-A41BD9717FA4}" srcOrd="3" destOrd="0" presId="urn:microsoft.com/office/officeart/2005/8/layout/vList2"/>
    <dgm:cxn modelId="{30236376-9E27-477D-A007-8B2DD689876C}" type="presParOf" srcId="{19FF1A7F-4A2F-48D6-945C-FC64D8CCBF9B}" destId="{2B27A5B8-AB5E-4098-8428-56298DE6970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1DFDF7-5F1D-473A-9AAF-C305FBE238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221A0A-F13F-4FC5-B377-FBE8725436A3}">
      <dgm:prSet custT="1"/>
      <dgm:spPr/>
      <dgm:t>
        <a:bodyPr/>
        <a:lstStyle/>
        <a:p>
          <a:pPr algn="just">
            <a:lnSpc>
              <a:spcPct val="100000"/>
            </a:lnSpc>
          </a:pPr>
          <a:r>
            <a:rPr lang="en-US" sz="2000" dirty="0"/>
            <a:t>DCM is characterized by ventricular chamber enlargement and systolic dysfunction with greater left ventricular (LV) cavity size with little or no wall </a:t>
          </a:r>
        </a:p>
      </dgm:t>
    </dgm:pt>
    <dgm:pt modelId="{4AA6F77E-0CD9-4CCA-AA1C-DBE508197C1C}" type="parTrans" cxnId="{383EA320-33FE-4CE5-BCA2-ACB2136D7252}">
      <dgm:prSet/>
      <dgm:spPr/>
      <dgm:t>
        <a:bodyPr/>
        <a:lstStyle/>
        <a:p>
          <a:endParaRPr lang="en-US"/>
        </a:p>
      </dgm:t>
    </dgm:pt>
    <dgm:pt modelId="{2E8193F0-D7F1-4345-B3C1-C87B83CDBC7D}" type="sibTrans" cxnId="{383EA320-33FE-4CE5-BCA2-ACB2136D7252}">
      <dgm:prSet/>
      <dgm:spPr/>
      <dgm:t>
        <a:bodyPr/>
        <a:lstStyle/>
        <a:p>
          <a:endParaRPr lang="en-US"/>
        </a:p>
      </dgm:t>
    </dgm:pt>
    <dgm:pt modelId="{2D8F4517-0B5F-462F-85A0-7906D645FD43}">
      <dgm:prSet custT="1"/>
      <dgm:spPr/>
      <dgm:t>
        <a:bodyPr/>
        <a:lstStyle/>
        <a:p>
          <a:pPr algn="just">
            <a:lnSpc>
              <a:spcPct val="100000"/>
            </a:lnSpc>
          </a:pPr>
          <a:r>
            <a:rPr lang="en-US" sz="2000" dirty="0"/>
            <a:t>Progressive dilation can lead to significant </a:t>
          </a:r>
          <a:r>
            <a:rPr lang="en-US" sz="2000" b="1" u="sng" dirty="0">
              <a:solidFill>
                <a:srgbClr val="FF0000"/>
              </a:solidFill>
            </a:rPr>
            <a:t>mitral and tricuspid regurgitation,</a:t>
          </a:r>
          <a:r>
            <a:rPr lang="en-US" sz="2000" dirty="0"/>
            <a:t> which may further diminish the cardiac output and increase end-systolic volumes and ventricular wall stress. In turn, this leads to further dilation and myocardial dysfunction.</a:t>
          </a:r>
        </a:p>
      </dgm:t>
    </dgm:pt>
    <dgm:pt modelId="{D7CA6393-7F22-4E69-97ED-4EEADAF54AAA}" type="parTrans" cxnId="{36A3759B-B171-4BDF-926D-60B31E3BD2D9}">
      <dgm:prSet/>
      <dgm:spPr/>
      <dgm:t>
        <a:bodyPr/>
        <a:lstStyle/>
        <a:p>
          <a:endParaRPr lang="en-US"/>
        </a:p>
      </dgm:t>
    </dgm:pt>
    <dgm:pt modelId="{1DA9B50C-5A88-4B1E-AC02-F683A43B014C}" type="sibTrans" cxnId="{36A3759B-B171-4BDF-926D-60B31E3BD2D9}">
      <dgm:prSet/>
      <dgm:spPr/>
      <dgm:t>
        <a:bodyPr/>
        <a:lstStyle/>
        <a:p>
          <a:endParaRPr lang="en-US"/>
        </a:p>
      </dgm:t>
    </dgm:pt>
    <dgm:pt modelId="{7DCDC1E1-8747-4873-87EA-06F6FA325892}" type="pres">
      <dgm:prSet presAssocID="{041DFDF7-5F1D-473A-9AAF-C305FBE23875}" presName="root" presStyleCnt="0">
        <dgm:presLayoutVars>
          <dgm:dir/>
          <dgm:resizeHandles val="exact"/>
        </dgm:presLayoutVars>
      </dgm:prSet>
      <dgm:spPr/>
      <dgm:t>
        <a:bodyPr/>
        <a:lstStyle/>
        <a:p>
          <a:endParaRPr lang="en-US"/>
        </a:p>
      </dgm:t>
    </dgm:pt>
    <dgm:pt modelId="{EE3B1ADB-68C7-4A02-B3B6-49AD4451D8BA}" type="pres">
      <dgm:prSet presAssocID="{32221A0A-F13F-4FC5-B377-FBE8725436A3}" presName="compNode" presStyleCnt="0"/>
      <dgm:spPr/>
    </dgm:pt>
    <dgm:pt modelId="{9E8896EF-AA5E-4A5B-A461-DBCE896E149C}" type="pres">
      <dgm:prSet presAssocID="{32221A0A-F13F-4FC5-B377-FBE8725436A3}" presName="bgRect" presStyleLbl="bgShp" presStyleIdx="0" presStyleCnt="2" custLinFactNeighborX="13500" custLinFactNeighborY="2990"/>
      <dgm:spPr/>
    </dgm:pt>
    <dgm:pt modelId="{30F00CFA-CA7A-4F97-90FC-AAF152A7A08F}" type="pres">
      <dgm:prSet presAssocID="{32221A0A-F13F-4FC5-B377-FBE8725436A3}" presName="iconRect" presStyleLbl="node1" presStyleIdx="0" presStyleCnt="2" custLinFactNeighborX="-66142" custLinFactNeighborY="2290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eart Organ"/>
        </a:ext>
      </dgm:extLst>
    </dgm:pt>
    <dgm:pt modelId="{76F9435A-A418-40D9-928F-58B6B4E598E6}" type="pres">
      <dgm:prSet presAssocID="{32221A0A-F13F-4FC5-B377-FBE8725436A3}" presName="spaceRect" presStyleCnt="0"/>
      <dgm:spPr/>
    </dgm:pt>
    <dgm:pt modelId="{EC23B1B3-8B1E-4FF5-88AA-CD8A8274D5EE}" type="pres">
      <dgm:prSet presAssocID="{32221A0A-F13F-4FC5-B377-FBE8725436A3}" presName="parTx" presStyleLbl="revTx" presStyleIdx="0" presStyleCnt="2" custScaleX="114764" custLinFactNeighborX="-3984" custLinFactNeighborY="-29529">
        <dgm:presLayoutVars>
          <dgm:chMax val="0"/>
          <dgm:chPref val="0"/>
        </dgm:presLayoutVars>
      </dgm:prSet>
      <dgm:spPr/>
      <dgm:t>
        <a:bodyPr/>
        <a:lstStyle/>
        <a:p>
          <a:endParaRPr lang="en-US"/>
        </a:p>
      </dgm:t>
    </dgm:pt>
    <dgm:pt modelId="{2BCC77E4-2755-41C5-ABA1-F3B307FF02DE}" type="pres">
      <dgm:prSet presAssocID="{2E8193F0-D7F1-4345-B3C1-C87B83CDBC7D}" presName="sibTrans" presStyleCnt="0"/>
      <dgm:spPr/>
    </dgm:pt>
    <dgm:pt modelId="{1EFB86A7-C524-4F71-A017-B781CD1E4B56}" type="pres">
      <dgm:prSet presAssocID="{2D8F4517-0B5F-462F-85A0-7906D645FD43}" presName="compNode" presStyleCnt="0"/>
      <dgm:spPr/>
    </dgm:pt>
    <dgm:pt modelId="{A50028A4-51B7-48B3-9585-103246A26AF7}" type="pres">
      <dgm:prSet presAssocID="{2D8F4517-0B5F-462F-85A0-7906D645FD43}" presName="bgRect" presStyleLbl="bgShp" presStyleIdx="1" presStyleCnt="2" custScaleY="52535" custLinFactNeighborX="4535" custLinFactNeighborY="-1009"/>
      <dgm:spPr/>
    </dgm:pt>
    <dgm:pt modelId="{DC6904F3-14AF-4080-A862-1B79FC4C2F7E}" type="pres">
      <dgm:prSet presAssocID="{2D8F4517-0B5F-462F-85A0-7906D645FD43}" presName="iconRect" presStyleLbl="node1" presStyleIdx="1" presStyleCnt="2" custLinFactNeighborX="-50878" custLinFactNeighborY="339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Heart with Pulse"/>
        </a:ext>
      </dgm:extLst>
    </dgm:pt>
    <dgm:pt modelId="{33219EAD-961C-490B-9CBF-C793C54CCA97}" type="pres">
      <dgm:prSet presAssocID="{2D8F4517-0B5F-462F-85A0-7906D645FD43}" presName="spaceRect" presStyleCnt="0"/>
      <dgm:spPr/>
    </dgm:pt>
    <dgm:pt modelId="{98B75C02-3B2F-4AB4-9528-7593BB908733}" type="pres">
      <dgm:prSet presAssocID="{2D8F4517-0B5F-462F-85A0-7906D645FD43}" presName="parTx" presStyleLbl="revTx" presStyleIdx="1" presStyleCnt="2" custScaleX="116274" custScaleY="100690" custLinFactNeighborX="-6770" custLinFactNeighborY="-42826">
        <dgm:presLayoutVars>
          <dgm:chMax val="0"/>
          <dgm:chPref val="0"/>
        </dgm:presLayoutVars>
      </dgm:prSet>
      <dgm:spPr/>
      <dgm:t>
        <a:bodyPr/>
        <a:lstStyle/>
        <a:p>
          <a:endParaRPr lang="en-US"/>
        </a:p>
      </dgm:t>
    </dgm:pt>
  </dgm:ptLst>
  <dgm:cxnLst>
    <dgm:cxn modelId="{383EA320-33FE-4CE5-BCA2-ACB2136D7252}" srcId="{041DFDF7-5F1D-473A-9AAF-C305FBE23875}" destId="{32221A0A-F13F-4FC5-B377-FBE8725436A3}" srcOrd="0" destOrd="0" parTransId="{4AA6F77E-0CD9-4CCA-AA1C-DBE508197C1C}" sibTransId="{2E8193F0-D7F1-4345-B3C1-C87B83CDBC7D}"/>
    <dgm:cxn modelId="{FA3A496B-15A6-4B5C-98E0-8993BC6103BC}" type="presOf" srcId="{041DFDF7-5F1D-473A-9AAF-C305FBE23875}" destId="{7DCDC1E1-8747-4873-87EA-06F6FA325892}" srcOrd="0" destOrd="0" presId="urn:microsoft.com/office/officeart/2018/2/layout/IconVerticalSolidList"/>
    <dgm:cxn modelId="{6563D06D-6259-45AC-AC41-E58FF98A841E}" type="presOf" srcId="{2D8F4517-0B5F-462F-85A0-7906D645FD43}" destId="{98B75C02-3B2F-4AB4-9528-7593BB908733}" srcOrd="0" destOrd="0" presId="urn:microsoft.com/office/officeart/2018/2/layout/IconVerticalSolidList"/>
    <dgm:cxn modelId="{36A3759B-B171-4BDF-926D-60B31E3BD2D9}" srcId="{041DFDF7-5F1D-473A-9AAF-C305FBE23875}" destId="{2D8F4517-0B5F-462F-85A0-7906D645FD43}" srcOrd="1" destOrd="0" parTransId="{D7CA6393-7F22-4E69-97ED-4EEADAF54AAA}" sibTransId="{1DA9B50C-5A88-4B1E-AC02-F683A43B014C}"/>
    <dgm:cxn modelId="{05B8E545-41B8-4584-8C79-5232FFAECC01}" type="presOf" srcId="{32221A0A-F13F-4FC5-B377-FBE8725436A3}" destId="{EC23B1B3-8B1E-4FF5-88AA-CD8A8274D5EE}" srcOrd="0" destOrd="0" presId="urn:microsoft.com/office/officeart/2018/2/layout/IconVerticalSolidList"/>
    <dgm:cxn modelId="{369840E5-3708-485C-91BB-841BFB67DDC5}" type="presParOf" srcId="{7DCDC1E1-8747-4873-87EA-06F6FA325892}" destId="{EE3B1ADB-68C7-4A02-B3B6-49AD4451D8BA}" srcOrd="0" destOrd="0" presId="urn:microsoft.com/office/officeart/2018/2/layout/IconVerticalSolidList"/>
    <dgm:cxn modelId="{890F63A0-F52D-43A0-B6D4-D1B94BA57671}" type="presParOf" srcId="{EE3B1ADB-68C7-4A02-B3B6-49AD4451D8BA}" destId="{9E8896EF-AA5E-4A5B-A461-DBCE896E149C}" srcOrd="0" destOrd="0" presId="urn:microsoft.com/office/officeart/2018/2/layout/IconVerticalSolidList"/>
    <dgm:cxn modelId="{B951AF30-CBD4-46B5-83A1-1909D442BDEC}" type="presParOf" srcId="{EE3B1ADB-68C7-4A02-B3B6-49AD4451D8BA}" destId="{30F00CFA-CA7A-4F97-90FC-AAF152A7A08F}" srcOrd="1" destOrd="0" presId="urn:microsoft.com/office/officeart/2018/2/layout/IconVerticalSolidList"/>
    <dgm:cxn modelId="{17DCF3C9-1FE5-42EF-B9B3-E534C542AB4A}" type="presParOf" srcId="{EE3B1ADB-68C7-4A02-B3B6-49AD4451D8BA}" destId="{76F9435A-A418-40D9-928F-58B6B4E598E6}" srcOrd="2" destOrd="0" presId="urn:microsoft.com/office/officeart/2018/2/layout/IconVerticalSolidList"/>
    <dgm:cxn modelId="{B1C14802-DCD3-4241-8EB9-CD02F050374E}" type="presParOf" srcId="{EE3B1ADB-68C7-4A02-B3B6-49AD4451D8BA}" destId="{EC23B1B3-8B1E-4FF5-88AA-CD8A8274D5EE}" srcOrd="3" destOrd="0" presId="urn:microsoft.com/office/officeart/2018/2/layout/IconVerticalSolidList"/>
    <dgm:cxn modelId="{64AE78D2-FBCA-4D04-8856-D3CA6F1EFFE4}" type="presParOf" srcId="{7DCDC1E1-8747-4873-87EA-06F6FA325892}" destId="{2BCC77E4-2755-41C5-ABA1-F3B307FF02DE}" srcOrd="1" destOrd="0" presId="urn:microsoft.com/office/officeart/2018/2/layout/IconVerticalSolidList"/>
    <dgm:cxn modelId="{D9B996D2-C420-4ADF-BF58-B1F06664B036}" type="presParOf" srcId="{7DCDC1E1-8747-4873-87EA-06F6FA325892}" destId="{1EFB86A7-C524-4F71-A017-B781CD1E4B56}" srcOrd="2" destOrd="0" presId="urn:microsoft.com/office/officeart/2018/2/layout/IconVerticalSolidList"/>
    <dgm:cxn modelId="{13650A9F-FD42-4391-803D-C67DF61D0E81}" type="presParOf" srcId="{1EFB86A7-C524-4F71-A017-B781CD1E4B56}" destId="{A50028A4-51B7-48B3-9585-103246A26AF7}" srcOrd="0" destOrd="0" presId="urn:microsoft.com/office/officeart/2018/2/layout/IconVerticalSolidList"/>
    <dgm:cxn modelId="{34B94E6F-A8B3-45F5-919F-ECEBD040DFBE}" type="presParOf" srcId="{1EFB86A7-C524-4F71-A017-B781CD1E4B56}" destId="{DC6904F3-14AF-4080-A862-1B79FC4C2F7E}" srcOrd="1" destOrd="0" presId="urn:microsoft.com/office/officeart/2018/2/layout/IconVerticalSolidList"/>
    <dgm:cxn modelId="{9ABE1D87-FAE0-43F0-9A1B-C63CEEAE2C08}" type="presParOf" srcId="{1EFB86A7-C524-4F71-A017-B781CD1E4B56}" destId="{33219EAD-961C-490B-9CBF-C793C54CCA97}" srcOrd="2" destOrd="0" presId="urn:microsoft.com/office/officeart/2018/2/layout/IconVerticalSolidList"/>
    <dgm:cxn modelId="{A17B3B62-B2D8-4096-8F64-3CFC3DE0867C}" type="presParOf" srcId="{1EFB86A7-C524-4F71-A017-B781CD1E4B56}" destId="{98B75C02-3B2F-4AB4-9528-7593BB908733}" srcOrd="3" destOrd="0" presId="urn:microsoft.com/office/officeart/2018/2/layout/IconVerticalSolid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52254A-AE60-490D-87BD-3A11B727082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33983-D0A7-43D8-A848-2FCE47B421EF}">
      <dgm:prSet/>
      <dgm:spPr/>
      <dgm:t>
        <a:bodyPr/>
        <a:lstStyle/>
        <a:p>
          <a:pPr>
            <a:lnSpc>
              <a:spcPct val="100000"/>
            </a:lnSpc>
          </a:pPr>
          <a:r>
            <a:rPr lang="en-US" dirty="0"/>
            <a:t>In decompensation of systolic heart failure, several changes in the pressure-volume (P-V) curve are seen</a:t>
          </a:r>
        </a:p>
      </dgm:t>
    </dgm:pt>
    <dgm:pt modelId="{EB798028-B193-4A0E-9BA6-196433C86210}" type="parTrans" cxnId="{9FDA041D-7FD1-4E47-96AF-1833A7207343}">
      <dgm:prSet/>
      <dgm:spPr/>
      <dgm:t>
        <a:bodyPr/>
        <a:lstStyle/>
        <a:p>
          <a:endParaRPr lang="en-US" sz="1800"/>
        </a:p>
      </dgm:t>
    </dgm:pt>
    <dgm:pt modelId="{5661A917-DEC6-4F15-9A53-5922E3843706}" type="sibTrans" cxnId="{9FDA041D-7FD1-4E47-96AF-1833A7207343}">
      <dgm:prSet/>
      <dgm:spPr/>
      <dgm:t>
        <a:bodyPr/>
        <a:lstStyle/>
        <a:p>
          <a:endParaRPr lang="en-US"/>
        </a:p>
      </dgm:t>
    </dgm:pt>
    <dgm:pt modelId="{470F1800-E3D2-4C0C-877D-E631F1C7E212}">
      <dgm:prSet/>
      <dgm:spPr/>
      <dgm:t>
        <a:bodyPr/>
        <a:lstStyle/>
        <a:p>
          <a:pPr>
            <a:lnSpc>
              <a:spcPct val="100000"/>
            </a:lnSpc>
          </a:pPr>
          <a:r>
            <a:rPr lang="en-US" dirty="0" err="1"/>
            <a:t>Neurohormonal</a:t>
          </a:r>
          <a:r>
            <a:rPr lang="en-US" dirty="0"/>
            <a:t> activation, including stimulation of the </a:t>
          </a:r>
          <a:r>
            <a:rPr lang="en-US" b="1" dirty="0"/>
            <a:t>adrenergic nervous system and the renin-angiotensin-aldosterone system (RAAS</a:t>
          </a:r>
        </a:p>
      </dgm:t>
    </dgm:pt>
    <dgm:pt modelId="{92368D25-0698-4D65-88FC-55AB1A91D3BC}" type="parTrans" cxnId="{C90036BD-DC82-4273-8680-524254B119FB}">
      <dgm:prSet/>
      <dgm:spPr/>
      <dgm:t>
        <a:bodyPr/>
        <a:lstStyle/>
        <a:p>
          <a:endParaRPr lang="en-US" sz="1800"/>
        </a:p>
      </dgm:t>
    </dgm:pt>
    <dgm:pt modelId="{C800A725-7AD4-482D-996C-EDD92FA3BBAE}" type="sibTrans" cxnId="{C90036BD-DC82-4273-8680-524254B119FB}">
      <dgm:prSet/>
      <dgm:spPr/>
      <dgm:t>
        <a:bodyPr/>
        <a:lstStyle/>
        <a:p>
          <a:endParaRPr lang="en-US"/>
        </a:p>
      </dgm:t>
    </dgm:pt>
    <dgm:pt modelId="{22657AA3-DD75-49B4-9B77-01FCF589D5B2}">
      <dgm:prSet/>
      <dgm:spPr/>
      <dgm:t>
        <a:bodyPr/>
        <a:lstStyle/>
        <a:p>
          <a:pPr>
            <a:lnSpc>
              <a:spcPct val="100000"/>
            </a:lnSpc>
          </a:pPr>
          <a:r>
            <a:rPr lang="en-US" dirty="0"/>
            <a:t>Release of circulating cytokines as mediators of myocardial injury as TNF, IL6 </a:t>
          </a:r>
        </a:p>
      </dgm:t>
    </dgm:pt>
    <dgm:pt modelId="{ED44191E-D906-4C46-844E-7EE7D96998CC}" type="parTrans" cxnId="{449CB050-F7FD-4F87-AA6C-2257B43264BE}">
      <dgm:prSet/>
      <dgm:spPr/>
      <dgm:t>
        <a:bodyPr/>
        <a:lstStyle/>
        <a:p>
          <a:endParaRPr lang="en-US" sz="1800"/>
        </a:p>
      </dgm:t>
    </dgm:pt>
    <dgm:pt modelId="{110CC488-E961-425F-98DC-4BAD21FCCF1C}" type="sibTrans" cxnId="{449CB050-F7FD-4F87-AA6C-2257B43264BE}">
      <dgm:prSet/>
      <dgm:spPr/>
      <dgm:t>
        <a:bodyPr/>
        <a:lstStyle/>
        <a:p>
          <a:endParaRPr lang="en-US"/>
        </a:p>
      </dgm:t>
    </dgm:pt>
    <dgm:pt modelId="{8195330B-220E-42D8-9388-7930B15552F7}" type="pres">
      <dgm:prSet presAssocID="{8352254A-AE60-490D-87BD-3A11B7270820}" presName="root" presStyleCnt="0">
        <dgm:presLayoutVars>
          <dgm:dir/>
          <dgm:resizeHandles val="exact"/>
        </dgm:presLayoutVars>
      </dgm:prSet>
      <dgm:spPr/>
      <dgm:t>
        <a:bodyPr/>
        <a:lstStyle/>
        <a:p>
          <a:endParaRPr lang="en-US"/>
        </a:p>
      </dgm:t>
    </dgm:pt>
    <dgm:pt modelId="{223F07CB-2999-4348-B806-074B30472ABC}" type="pres">
      <dgm:prSet presAssocID="{F3333983-D0A7-43D8-A848-2FCE47B421EF}" presName="compNode" presStyleCnt="0"/>
      <dgm:spPr/>
    </dgm:pt>
    <dgm:pt modelId="{107C627D-ACF8-4C15-96C0-53D95C6167D8}" type="pres">
      <dgm:prSet presAssocID="{F3333983-D0A7-43D8-A848-2FCE47B421EF}" presName="bgRect" presStyleLbl="bgShp" presStyleIdx="0" presStyleCnt="3" custScaleY="81016"/>
      <dgm:spPr/>
    </dgm:pt>
    <dgm:pt modelId="{FC5674BC-EE6D-4560-90F8-CD06DE1AA05B}" type="pres">
      <dgm:prSet presAssocID="{F3333983-D0A7-43D8-A848-2FCE47B421EF}"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keleton"/>
        </a:ext>
      </dgm:extLst>
    </dgm:pt>
    <dgm:pt modelId="{9FA82559-6D63-48BE-8471-893EE08C2FF2}" type="pres">
      <dgm:prSet presAssocID="{F3333983-D0A7-43D8-A848-2FCE47B421EF}" presName="spaceRect" presStyleCnt="0"/>
      <dgm:spPr/>
    </dgm:pt>
    <dgm:pt modelId="{3C3699D8-0783-453C-8707-661F56B73C4D}" type="pres">
      <dgm:prSet presAssocID="{F3333983-D0A7-43D8-A848-2FCE47B421EF}" presName="parTx" presStyleLbl="revTx" presStyleIdx="0" presStyleCnt="3">
        <dgm:presLayoutVars>
          <dgm:chMax val="0"/>
          <dgm:chPref val="0"/>
        </dgm:presLayoutVars>
      </dgm:prSet>
      <dgm:spPr/>
      <dgm:t>
        <a:bodyPr/>
        <a:lstStyle/>
        <a:p>
          <a:endParaRPr lang="en-US"/>
        </a:p>
      </dgm:t>
    </dgm:pt>
    <dgm:pt modelId="{1F9070A1-E734-4F32-A30D-1A1400311AC8}" type="pres">
      <dgm:prSet presAssocID="{5661A917-DEC6-4F15-9A53-5922E3843706}" presName="sibTrans" presStyleCnt="0"/>
      <dgm:spPr/>
    </dgm:pt>
    <dgm:pt modelId="{556DEA66-8A81-434D-9B71-E6E8E684DC2D}" type="pres">
      <dgm:prSet presAssocID="{470F1800-E3D2-4C0C-877D-E631F1C7E212}" presName="compNode" presStyleCnt="0"/>
      <dgm:spPr/>
    </dgm:pt>
    <dgm:pt modelId="{116300F7-A45C-400E-84A6-6F9F3AC36334}" type="pres">
      <dgm:prSet presAssocID="{470F1800-E3D2-4C0C-877D-E631F1C7E212}" presName="bgRect" presStyleLbl="bgShp" presStyleIdx="1" presStyleCnt="3"/>
      <dgm:spPr/>
    </dgm:pt>
    <dgm:pt modelId="{D86C4D31-BCA6-4319-92EE-2A1761106438}" type="pres">
      <dgm:prSet presAssocID="{470F1800-E3D2-4C0C-877D-E631F1C7E2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rain"/>
        </a:ext>
      </dgm:extLst>
    </dgm:pt>
    <dgm:pt modelId="{8E678EFC-609F-48B2-9D24-1F8B69DA1534}" type="pres">
      <dgm:prSet presAssocID="{470F1800-E3D2-4C0C-877D-E631F1C7E212}" presName="spaceRect" presStyleCnt="0"/>
      <dgm:spPr/>
    </dgm:pt>
    <dgm:pt modelId="{CEF74459-D36E-43A9-800C-B89C391BAD20}" type="pres">
      <dgm:prSet presAssocID="{470F1800-E3D2-4C0C-877D-E631F1C7E212}" presName="parTx" presStyleLbl="revTx" presStyleIdx="1" presStyleCnt="3">
        <dgm:presLayoutVars>
          <dgm:chMax val="0"/>
          <dgm:chPref val="0"/>
        </dgm:presLayoutVars>
      </dgm:prSet>
      <dgm:spPr/>
      <dgm:t>
        <a:bodyPr/>
        <a:lstStyle/>
        <a:p>
          <a:endParaRPr lang="en-US"/>
        </a:p>
      </dgm:t>
    </dgm:pt>
    <dgm:pt modelId="{046EBC2D-6D43-43B1-B9A2-C0B94DAFB58A}" type="pres">
      <dgm:prSet presAssocID="{C800A725-7AD4-482D-996C-EDD92FA3BBAE}" presName="sibTrans" presStyleCnt="0"/>
      <dgm:spPr/>
    </dgm:pt>
    <dgm:pt modelId="{3A4644B9-F7EE-4660-B7C4-7A82C7D4A711}" type="pres">
      <dgm:prSet presAssocID="{22657AA3-DD75-49B4-9B77-01FCF589D5B2}" presName="compNode" presStyleCnt="0"/>
      <dgm:spPr/>
    </dgm:pt>
    <dgm:pt modelId="{0BB8CD02-D64F-4E1B-8F58-D95D1E47C448}" type="pres">
      <dgm:prSet presAssocID="{22657AA3-DD75-49B4-9B77-01FCF589D5B2}" presName="bgRect" presStyleLbl="bgShp" presStyleIdx="2" presStyleCnt="3"/>
      <dgm:spPr/>
    </dgm:pt>
    <dgm:pt modelId="{9741E49B-C2E8-44F1-976E-D50BEA0C6492}" type="pres">
      <dgm:prSet presAssocID="{22657AA3-DD75-49B4-9B77-01FCF589D5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Fire"/>
        </a:ext>
      </dgm:extLst>
    </dgm:pt>
    <dgm:pt modelId="{270E7CB8-FF6F-4F32-9657-3E97E978B5C0}" type="pres">
      <dgm:prSet presAssocID="{22657AA3-DD75-49B4-9B77-01FCF589D5B2}" presName="spaceRect" presStyleCnt="0"/>
      <dgm:spPr/>
    </dgm:pt>
    <dgm:pt modelId="{D44FA29A-3DBD-4FDF-BB2F-657BBD450AFF}" type="pres">
      <dgm:prSet presAssocID="{22657AA3-DD75-49B4-9B77-01FCF589D5B2}" presName="parTx" presStyleLbl="revTx" presStyleIdx="2" presStyleCnt="3" custScaleX="108388">
        <dgm:presLayoutVars>
          <dgm:chMax val="0"/>
          <dgm:chPref val="0"/>
        </dgm:presLayoutVars>
      </dgm:prSet>
      <dgm:spPr/>
      <dgm:t>
        <a:bodyPr/>
        <a:lstStyle/>
        <a:p>
          <a:endParaRPr lang="en-US"/>
        </a:p>
      </dgm:t>
    </dgm:pt>
  </dgm:ptLst>
  <dgm:cxnLst>
    <dgm:cxn modelId="{2BF0998E-0CD3-4E37-B729-A194FA9D02F9}" type="presOf" srcId="{F3333983-D0A7-43D8-A848-2FCE47B421EF}" destId="{3C3699D8-0783-453C-8707-661F56B73C4D}" srcOrd="0" destOrd="0" presId="urn:microsoft.com/office/officeart/2018/2/layout/IconVerticalSolidList"/>
    <dgm:cxn modelId="{9FDA041D-7FD1-4E47-96AF-1833A7207343}" srcId="{8352254A-AE60-490D-87BD-3A11B7270820}" destId="{F3333983-D0A7-43D8-A848-2FCE47B421EF}" srcOrd="0" destOrd="0" parTransId="{EB798028-B193-4A0E-9BA6-196433C86210}" sibTransId="{5661A917-DEC6-4F15-9A53-5922E3843706}"/>
    <dgm:cxn modelId="{A93D624A-9649-4ED1-9CBB-76ACC3EA79B1}" type="presOf" srcId="{8352254A-AE60-490D-87BD-3A11B7270820}" destId="{8195330B-220E-42D8-9388-7930B15552F7}" srcOrd="0" destOrd="0" presId="urn:microsoft.com/office/officeart/2018/2/layout/IconVerticalSolidList"/>
    <dgm:cxn modelId="{282F3214-DE55-47C6-84C1-32E3E85B11E8}" type="presOf" srcId="{470F1800-E3D2-4C0C-877D-E631F1C7E212}" destId="{CEF74459-D36E-43A9-800C-B89C391BAD20}" srcOrd="0" destOrd="0" presId="urn:microsoft.com/office/officeart/2018/2/layout/IconVerticalSolidList"/>
    <dgm:cxn modelId="{E3583C8C-1F5D-4600-8A59-E8F865AE1F26}" type="presOf" srcId="{22657AA3-DD75-49B4-9B77-01FCF589D5B2}" destId="{D44FA29A-3DBD-4FDF-BB2F-657BBD450AFF}" srcOrd="0" destOrd="0" presId="urn:microsoft.com/office/officeart/2018/2/layout/IconVerticalSolidList"/>
    <dgm:cxn modelId="{C90036BD-DC82-4273-8680-524254B119FB}" srcId="{8352254A-AE60-490D-87BD-3A11B7270820}" destId="{470F1800-E3D2-4C0C-877D-E631F1C7E212}" srcOrd="1" destOrd="0" parTransId="{92368D25-0698-4D65-88FC-55AB1A91D3BC}" sibTransId="{C800A725-7AD4-482D-996C-EDD92FA3BBAE}"/>
    <dgm:cxn modelId="{449CB050-F7FD-4F87-AA6C-2257B43264BE}" srcId="{8352254A-AE60-490D-87BD-3A11B7270820}" destId="{22657AA3-DD75-49B4-9B77-01FCF589D5B2}" srcOrd="2" destOrd="0" parTransId="{ED44191E-D906-4C46-844E-7EE7D96998CC}" sibTransId="{110CC488-E961-425F-98DC-4BAD21FCCF1C}"/>
    <dgm:cxn modelId="{04381329-DF33-4493-A37A-0D18B939ADBC}" type="presParOf" srcId="{8195330B-220E-42D8-9388-7930B15552F7}" destId="{223F07CB-2999-4348-B806-074B30472ABC}" srcOrd="0" destOrd="0" presId="urn:microsoft.com/office/officeart/2018/2/layout/IconVerticalSolidList"/>
    <dgm:cxn modelId="{5E2D7726-2C6F-460F-BF5F-A1E6D70DE4F7}" type="presParOf" srcId="{223F07CB-2999-4348-B806-074B30472ABC}" destId="{107C627D-ACF8-4C15-96C0-53D95C6167D8}" srcOrd="0" destOrd="0" presId="urn:microsoft.com/office/officeart/2018/2/layout/IconVerticalSolidList"/>
    <dgm:cxn modelId="{CD44095D-74B2-4BAB-9AB9-FAD30C29A9F5}" type="presParOf" srcId="{223F07CB-2999-4348-B806-074B30472ABC}" destId="{FC5674BC-EE6D-4560-90F8-CD06DE1AA05B}" srcOrd="1" destOrd="0" presId="urn:microsoft.com/office/officeart/2018/2/layout/IconVerticalSolidList"/>
    <dgm:cxn modelId="{18D3937C-3A61-4F72-9DBC-BDB901F7DDAD}" type="presParOf" srcId="{223F07CB-2999-4348-B806-074B30472ABC}" destId="{9FA82559-6D63-48BE-8471-893EE08C2FF2}" srcOrd="2" destOrd="0" presId="urn:microsoft.com/office/officeart/2018/2/layout/IconVerticalSolidList"/>
    <dgm:cxn modelId="{B43BC4DD-BC83-4D86-BE59-9C7B50A6FE04}" type="presParOf" srcId="{223F07CB-2999-4348-B806-074B30472ABC}" destId="{3C3699D8-0783-453C-8707-661F56B73C4D}" srcOrd="3" destOrd="0" presId="urn:microsoft.com/office/officeart/2018/2/layout/IconVerticalSolidList"/>
    <dgm:cxn modelId="{A96FC199-AEAC-453C-AD0F-DA1B55954F5D}" type="presParOf" srcId="{8195330B-220E-42D8-9388-7930B15552F7}" destId="{1F9070A1-E734-4F32-A30D-1A1400311AC8}" srcOrd="1" destOrd="0" presId="urn:microsoft.com/office/officeart/2018/2/layout/IconVerticalSolidList"/>
    <dgm:cxn modelId="{D07B3FA6-91CF-4DC9-84C4-583C3D350C86}" type="presParOf" srcId="{8195330B-220E-42D8-9388-7930B15552F7}" destId="{556DEA66-8A81-434D-9B71-E6E8E684DC2D}" srcOrd="2" destOrd="0" presId="urn:microsoft.com/office/officeart/2018/2/layout/IconVerticalSolidList"/>
    <dgm:cxn modelId="{56FADA95-75A4-4323-BD27-7860EFE00C20}" type="presParOf" srcId="{556DEA66-8A81-434D-9B71-E6E8E684DC2D}" destId="{116300F7-A45C-400E-84A6-6F9F3AC36334}" srcOrd="0" destOrd="0" presId="urn:microsoft.com/office/officeart/2018/2/layout/IconVerticalSolidList"/>
    <dgm:cxn modelId="{FB6C8916-9573-471B-B922-25277827E82A}" type="presParOf" srcId="{556DEA66-8A81-434D-9B71-E6E8E684DC2D}" destId="{D86C4D31-BCA6-4319-92EE-2A1761106438}" srcOrd="1" destOrd="0" presId="urn:microsoft.com/office/officeart/2018/2/layout/IconVerticalSolidList"/>
    <dgm:cxn modelId="{6D356891-3AC0-4C4B-9DD5-9DC2382B0778}" type="presParOf" srcId="{556DEA66-8A81-434D-9B71-E6E8E684DC2D}" destId="{8E678EFC-609F-48B2-9D24-1F8B69DA1534}" srcOrd="2" destOrd="0" presId="urn:microsoft.com/office/officeart/2018/2/layout/IconVerticalSolidList"/>
    <dgm:cxn modelId="{5F475F85-3241-4B30-8F06-159D8ED20FE5}" type="presParOf" srcId="{556DEA66-8A81-434D-9B71-E6E8E684DC2D}" destId="{CEF74459-D36E-43A9-800C-B89C391BAD20}" srcOrd="3" destOrd="0" presId="urn:microsoft.com/office/officeart/2018/2/layout/IconVerticalSolidList"/>
    <dgm:cxn modelId="{7DB01C45-885C-44FD-8269-8DF03AC37E11}" type="presParOf" srcId="{8195330B-220E-42D8-9388-7930B15552F7}" destId="{046EBC2D-6D43-43B1-B9A2-C0B94DAFB58A}" srcOrd="3" destOrd="0" presId="urn:microsoft.com/office/officeart/2018/2/layout/IconVerticalSolidList"/>
    <dgm:cxn modelId="{7BC36165-3D28-4A6E-A1FA-F162A6328C67}" type="presParOf" srcId="{8195330B-220E-42D8-9388-7930B15552F7}" destId="{3A4644B9-F7EE-4660-B7C4-7A82C7D4A711}" srcOrd="4" destOrd="0" presId="urn:microsoft.com/office/officeart/2018/2/layout/IconVerticalSolidList"/>
    <dgm:cxn modelId="{2875859C-1768-407B-9CA0-51BE4C1A144C}" type="presParOf" srcId="{3A4644B9-F7EE-4660-B7C4-7A82C7D4A711}" destId="{0BB8CD02-D64F-4E1B-8F58-D95D1E47C448}" srcOrd="0" destOrd="0" presId="urn:microsoft.com/office/officeart/2018/2/layout/IconVerticalSolidList"/>
    <dgm:cxn modelId="{9C3651FF-1AFA-43B9-81B5-6D444F40CBAA}" type="presParOf" srcId="{3A4644B9-F7EE-4660-B7C4-7A82C7D4A711}" destId="{9741E49B-C2E8-44F1-976E-D50BEA0C6492}" srcOrd="1" destOrd="0" presId="urn:microsoft.com/office/officeart/2018/2/layout/IconVerticalSolidList"/>
    <dgm:cxn modelId="{19F05E22-ED4D-4E60-95A5-521EB9749525}" type="presParOf" srcId="{3A4644B9-F7EE-4660-B7C4-7A82C7D4A711}" destId="{270E7CB8-FF6F-4F32-9657-3E97E978B5C0}" srcOrd="2" destOrd="0" presId="urn:microsoft.com/office/officeart/2018/2/layout/IconVerticalSolidList"/>
    <dgm:cxn modelId="{5A4D432A-9B63-42E0-A68A-F091E9AD1757}" type="presParOf" srcId="{3A4644B9-F7EE-4660-B7C4-7A82C7D4A711}" destId="{D44FA29A-3DBD-4FDF-BB2F-657BBD450A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490BEB-70C4-4161-A8D6-FE71C25613D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15E7E5-9A7D-4452-9BF0-6A2D454B94CB}">
      <dgm:prSet custT="1"/>
      <dgm:spPr/>
      <dgm:t>
        <a:bodyPr/>
        <a:lstStyle/>
        <a:p>
          <a:r>
            <a:rPr lang="en-US" sz="2000" b="1" dirty="0"/>
            <a:t>Laboratory work</a:t>
          </a:r>
          <a:endParaRPr lang="en-US" sz="2000" dirty="0"/>
        </a:p>
      </dgm:t>
    </dgm:pt>
    <dgm:pt modelId="{48C3F588-EAA3-42D3-91C6-D1272CBE9BA3}" type="parTrans" cxnId="{F1E81F42-9F30-4D5A-B1A0-4FBE6315C077}">
      <dgm:prSet/>
      <dgm:spPr/>
      <dgm:t>
        <a:bodyPr/>
        <a:lstStyle/>
        <a:p>
          <a:endParaRPr lang="en-US"/>
        </a:p>
      </dgm:t>
    </dgm:pt>
    <dgm:pt modelId="{24C95F36-6305-452D-8CBC-7912DF88E8A9}" type="sibTrans" cxnId="{F1E81F42-9F30-4D5A-B1A0-4FBE6315C077}">
      <dgm:prSet/>
      <dgm:spPr/>
      <dgm:t>
        <a:bodyPr/>
        <a:lstStyle/>
        <a:p>
          <a:endParaRPr lang="en-US"/>
        </a:p>
      </dgm:t>
    </dgm:pt>
    <dgm:pt modelId="{8DB794C0-4555-4F8F-9BDD-14B1215DF382}">
      <dgm:prSet custT="1"/>
      <dgm:spPr/>
      <dgm:t>
        <a:bodyPr/>
        <a:lstStyle/>
        <a:p>
          <a:r>
            <a:rPr lang="en-US" sz="2000" dirty="0"/>
            <a:t>Is used to diagnose potentially reversible causes, identify comorbidities, monitor and correct abnormalities before or during treatment, and assess the disease severity</a:t>
          </a:r>
        </a:p>
      </dgm:t>
    </dgm:pt>
    <dgm:pt modelId="{C34A3DCD-2A11-492E-9F8A-30FB1212F44D}" type="parTrans" cxnId="{D5DA50EF-F7ED-49B0-AF22-D48BE575525B}">
      <dgm:prSet/>
      <dgm:spPr/>
      <dgm:t>
        <a:bodyPr/>
        <a:lstStyle/>
        <a:p>
          <a:endParaRPr lang="en-US"/>
        </a:p>
      </dgm:t>
    </dgm:pt>
    <dgm:pt modelId="{A7C08E1F-395E-4C3C-B3BD-8F1260196370}" type="sibTrans" cxnId="{D5DA50EF-F7ED-49B0-AF22-D48BE575525B}">
      <dgm:prSet/>
      <dgm:spPr/>
      <dgm:t>
        <a:bodyPr/>
        <a:lstStyle/>
        <a:p>
          <a:endParaRPr lang="en-US"/>
        </a:p>
      </dgm:t>
    </dgm:pt>
    <dgm:pt modelId="{311C89DA-CC37-4844-932C-89FD1FD41594}">
      <dgm:prSet custT="1"/>
      <dgm:spPr/>
      <dgm:t>
        <a:bodyPr/>
        <a:lstStyle/>
        <a:p>
          <a:r>
            <a:rPr lang="en-US" sz="2000" dirty="0"/>
            <a:t>metabolic panel should be assessed on initial evaluation and then subsequently based on clinical judgment. </a:t>
          </a:r>
          <a:r>
            <a:rPr lang="en-US" sz="2000" b="1" dirty="0"/>
            <a:t>Anemia is present in up to 40% of HF</a:t>
          </a:r>
          <a:r>
            <a:rPr lang="en-US" sz="2000" dirty="0"/>
            <a:t> patients and is associated with increased mortality and functional impairment</a:t>
          </a:r>
          <a:endParaRPr lang="en-US" sz="500" dirty="0"/>
        </a:p>
      </dgm:t>
    </dgm:pt>
    <dgm:pt modelId="{8A1674C9-BC07-43D6-AD10-10B6DAA36EF8}" type="parTrans" cxnId="{6F1AB2F4-4A3E-40F0-B78F-297DAAFE915F}">
      <dgm:prSet/>
      <dgm:spPr/>
      <dgm:t>
        <a:bodyPr/>
        <a:lstStyle/>
        <a:p>
          <a:endParaRPr lang="en-US"/>
        </a:p>
      </dgm:t>
    </dgm:pt>
    <dgm:pt modelId="{FB0A38EC-657B-49C2-B55D-E9A90B02A459}" type="sibTrans" cxnId="{6F1AB2F4-4A3E-40F0-B78F-297DAAFE915F}">
      <dgm:prSet/>
      <dgm:spPr/>
      <dgm:t>
        <a:bodyPr/>
        <a:lstStyle/>
        <a:p>
          <a:endParaRPr lang="en-US"/>
        </a:p>
      </dgm:t>
    </dgm:pt>
    <dgm:pt modelId="{D582A318-752E-4B3A-8DBE-37A41E484BEC}">
      <dgm:prSet custT="1"/>
      <dgm:spPr/>
      <dgm:t>
        <a:bodyPr/>
        <a:lstStyle/>
        <a:p>
          <a:r>
            <a:rPr lang="en-US" sz="2000" dirty="0"/>
            <a:t>The natriuretic peptides B-type natriuretic peptide </a:t>
          </a:r>
          <a:r>
            <a:rPr lang="en-US" sz="2000" b="1" dirty="0"/>
            <a:t>(BNP</a:t>
          </a:r>
          <a:r>
            <a:rPr lang="en-US" sz="2000" dirty="0"/>
            <a:t>) and N-terminal pro–B-type natriuretic peptide </a:t>
          </a:r>
          <a:r>
            <a:rPr lang="en-US" sz="2000" b="1" dirty="0"/>
            <a:t>(NT-</a:t>
          </a:r>
          <a:r>
            <a:rPr lang="en-US" sz="2000" b="1" dirty="0" err="1"/>
            <a:t>proBNP</a:t>
          </a:r>
          <a:r>
            <a:rPr lang="en-US" sz="2000" dirty="0"/>
            <a:t>) are released in the setting of increased ventricular dilation or wall stress</a:t>
          </a:r>
        </a:p>
      </dgm:t>
    </dgm:pt>
    <dgm:pt modelId="{E95BE199-73FA-4419-B576-B1C9DC51E6FF}" type="parTrans" cxnId="{E6873537-B9C0-4A76-A08C-848BC771F2C4}">
      <dgm:prSet/>
      <dgm:spPr/>
      <dgm:t>
        <a:bodyPr/>
        <a:lstStyle/>
        <a:p>
          <a:endParaRPr lang="en-US"/>
        </a:p>
      </dgm:t>
    </dgm:pt>
    <dgm:pt modelId="{9F58A007-8BED-42A8-BB21-4A08CFDBD591}" type="sibTrans" cxnId="{E6873537-B9C0-4A76-A08C-848BC771F2C4}">
      <dgm:prSet/>
      <dgm:spPr/>
      <dgm:t>
        <a:bodyPr/>
        <a:lstStyle/>
        <a:p>
          <a:endParaRPr lang="en-US"/>
        </a:p>
      </dgm:t>
    </dgm:pt>
    <dgm:pt modelId="{40220711-2446-473F-A10E-812DACED2CFA}" type="pres">
      <dgm:prSet presAssocID="{65490BEB-70C4-4161-A8D6-FE71C25613D6}" presName="linear" presStyleCnt="0">
        <dgm:presLayoutVars>
          <dgm:animLvl val="lvl"/>
          <dgm:resizeHandles val="exact"/>
        </dgm:presLayoutVars>
      </dgm:prSet>
      <dgm:spPr/>
      <dgm:t>
        <a:bodyPr/>
        <a:lstStyle/>
        <a:p>
          <a:endParaRPr lang="en-US"/>
        </a:p>
      </dgm:t>
    </dgm:pt>
    <dgm:pt modelId="{2362BB8F-705A-478A-A964-DEAE3CEF2607}" type="pres">
      <dgm:prSet presAssocID="{5C15E7E5-9A7D-4452-9BF0-6A2D454B94CB}" presName="parentText" presStyleLbl="node1" presStyleIdx="0" presStyleCnt="4" custScaleY="54075" custLinFactY="2599" custLinFactNeighborX="-120" custLinFactNeighborY="100000">
        <dgm:presLayoutVars>
          <dgm:chMax val="0"/>
          <dgm:bulletEnabled val="1"/>
        </dgm:presLayoutVars>
      </dgm:prSet>
      <dgm:spPr/>
      <dgm:t>
        <a:bodyPr/>
        <a:lstStyle/>
        <a:p>
          <a:endParaRPr lang="en-US"/>
        </a:p>
      </dgm:t>
    </dgm:pt>
    <dgm:pt modelId="{B99FE5B6-C009-430C-A17D-C290E0AFAA2D}" type="pres">
      <dgm:prSet presAssocID="{24C95F36-6305-452D-8CBC-7912DF88E8A9}" presName="spacer" presStyleCnt="0"/>
      <dgm:spPr/>
    </dgm:pt>
    <dgm:pt modelId="{7B692B47-CEDC-4322-894B-EBBB9977F27A}" type="pres">
      <dgm:prSet presAssocID="{8DB794C0-4555-4F8F-9BDD-14B1215DF382}" presName="parentText" presStyleLbl="node1" presStyleIdx="1" presStyleCnt="4">
        <dgm:presLayoutVars>
          <dgm:chMax val="0"/>
          <dgm:bulletEnabled val="1"/>
        </dgm:presLayoutVars>
      </dgm:prSet>
      <dgm:spPr/>
      <dgm:t>
        <a:bodyPr/>
        <a:lstStyle/>
        <a:p>
          <a:endParaRPr lang="en-US"/>
        </a:p>
      </dgm:t>
    </dgm:pt>
    <dgm:pt modelId="{7A5C1A1A-6BBF-4FEB-9BC6-FC26D8B174FE}" type="pres">
      <dgm:prSet presAssocID="{A7C08E1F-395E-4C3C-B3BD-8F1260196370}" presName="spacer" presStyleCnt="0"/>
      <dgm:spPr/>
    </dgm:pt>
    <dgm:pt modelId="{D7A5C639-0BFA-42A0-802A-B51627D78F03}" type="pres">
      <dgm:prSet presAssocID="{311C89DA-CC37-4844-932C-89FD1FD41594}" presName="parentText" presStyleLbl="node1" presStyleIdx="2" presStyleCnt="4">
        <dgm:presLayoutVars>
          <dgm:chMax val="0"/>
          <dgm:bulletEnabled val="1"/>
        </dgm:presLayoutVars>
      </dgm:prSet>
      <dgm:spPr/>
      <dgm:t>
        <a:bodyPr/>
        <a:lstStyle/>
        <a:p>
          <a:endParaRPr lang="en-US"/>
        </a:p>
      </dgm:t>
    </dgm:pt>
    <dgm:pt modelId="{280884B3-3DB4-4596-A7D0-75AD028A0934}" type="pres">
      <dgm:prSet presAssocID="{FB0A38EC-657B-49C2-B55D-E9A90B02A459}" presName="spacer" presStyleCnt="0"/>
      <dgm:spPr/>
    </dgm:pt>
    <dgm:pt modelId="{912B5516-B949-496B-B2FA-A0E98B68FFBA}" type="pres">
      <dgm:prSet presAssocID="{D582A318-752E-4B3A-8DBE-37A41E484BEC}" presName="parentText" presStyleLbl="node1" presStyleIdx="3" presStyleCnt="4">
        <dgm:presLayoutVars>
          <dgm:chMax val="0"/>
          <dgm:bulletEnabled val="1"/>
        </dgm:presLayoutVars>
      </dgm:prSet>
      <dgm:spPr/>
      <dgm:t>
        <a:bodyPr/>
        <a:lstStyle/>
        <a:p>
          <a:endParaRPr lang="en-US"/>
        </a:p>
      </dgm:t>
    </dgm:pt>
  </dgm:ptLst>
  <dgm:cxnLst>
    <dgm:cxn modelId="{53E29D75-6CDB-4A40-A49E-89281CC2FF09}" type="presOf" srcId="{D582A318-752E-4B3A-8DBE-37A41E484BEC}" destId="{912B5516-B949-496B-B2FA-A0E98B68FFBA}" srcOrd="0" destOrd="0" presId="urn:microsoft.com/office/officeart/2005/8/layout/vList2"/>
    <dgm:cxn modelId="{6F1AB2F4-4A3E-40F0-B78F-297DAAFE915F}" srcId="{65490BEB-70C4-4161-A8D6-FE71C25613D6}" destId="{311C89DA-CC37-4844-932C-89FD1FD41594}" srcOrd="2" destOrd="0" parTransId="{8A1674C9-BC07-43D6-AD10-10B6DAA36EF8}" sibTransId="{FB0A38EC-657B-49C2-B55D-E9A90B02A459}"/>
    <dgm:cxn modelId="{C4482F63-C5EF-4860-8F9A-728C85124F3D}" type="presOf" srcId="{5C15E7E5-9A7D-4452-9BF0-6A2D454B94CB}" destId="{2362BB8F-705A-478A-A964-DEAE3CEF2607}" srcOrd="0" destOrd="0" presId="urn:microsoft.com/office/officeart/2005/8/layout/vList2"/>
    <dgm:cxn modelId="{D5DA50EF-F7ED-49B0-AF22-D48BE575525B}" srcId="{65490BEB-70C4-4161-A8D6-FE71C25613D6}" destId="{8DB794C0-4555-4F8F-9BDD-14B1215DF382}" srcOrd="1" destOrd="0" parTransId="{C34A3DCD-2A11-492E-9F8A-30FB1212F44D}" sibTransId="{A7C08E1F-395E-4C3C-B3BD-8F1260196370}"/>
    <dgm:cxn modelId="{C021FD28-F929-4780-A9EE-7C8287B773FE}" type="presOf" srcId="{8DB794C0-4555-4F8F-9BDD-14B1215DF382}" destId="{7B692B47-CEDC-4322-894B-EBBB9977F27A}" srcOrd="0" destOrd="0" presId="urn:microsoft.com/office/officeart/2005/8/layout/vList2"/>
    <dgm:cxn modelId="{E6873537-B9C0-4A76-A08C-848BC771F2C4}" srcId="{65490BEB-70C4-4161-A8D6-FE71C25613D6}" destId="{D582A318-752E-4B3A-8DBE-37A41E484BEC}" srcOrd="3" destOrd="0" parTransId="{E95BE199-73FA-4419-B576-B1C9DC51E6FF}" sibTransId="{9F58A007-8BED-42A8-BB21-4A08CFDBD591}"/>
    <dgm:cxn modelId="{8C76834E-4A7D-4F8B-87CE-53DEC37AC798}" type="presOf" srcId="{311C89DA-CC37-4844-932C-89FD1FD41594}" destId="{D7A5C639-0BFA-42A0-802A-B51627D78F03}" srcOrd="0" destOrd="0" presId="urn:microsoft.com/office/officeart/2005/8/layout/vList2"/>
    <dgm:cxn modelId="{145E8378-1984-44AF-BC23-B60048FD547F}" type="presOf" srcId="{65490BEB-70C4-4161-A8D6-FE71C25613D6}" destId="{40220711-2446-473F-A10E-812DACED2CFA}" srcOrd="0" destOrd="0" presId="urn:microsoft.com/office/officeart/2005/8/layout/vList2"/>
    <dgm:cxn modelId="{F1E81F42-9F30-4D5A-B1A0-4FBE6315C077}" srcId="{65490BEB-70C4-4161-A8D6-FE71C25613D6}" destId="{5C15E7E5-9A7D-4452-9BF0-6A2D454B94CB}" srcOrd="0" destOrd="0" parTransId="{48C3F588-EAA3-42D3-91C6-D1272CBE9BA3}" sibTransId="{24C95F36-6305-452D-8CBC-7912DF88E8A9}"/>
    <dgm:cxn modelId="{88A29F07-14BD-4C37-80A3-AE2359F38EF0}" type="presParOf" srcId="{40220711-2446-473F-A10E-812DACED2CFA}" destId="{2362BB8F-705A-478A-A964-DEAE3CEF2607}" srcOrd="0" destOrd="0" presId="urn:microsoft.com/office/officeart/2005/8/layout/vList2"/>
    <dgm:cxn modelId="{EBC7C62F-4C79-4603-A84B-202223C54DD5}" type="presParOf" srcId="{40220711-2446-473F-A10E-812DACED2CFA}" destId="{B99FE5B6-C009-430C-A17D-C290E0AFAA2D}" srcOrd="1" destOrd="0" presId="urn:microsoft.com/office/officeart/2005/8/layout/vList2"/>
    <dgm:cxn modelId="{D7DC9B20-6060-4976-819D-04379F523130}" type="presParOf" srcId="{40220711-2446-473F-A10E-812DACED2CFA}" destId="{7B692B47-CEDC-4322-894B-EBBB9977F27A}" srcOrd="2" destOrd="0" presId="urn:microsoft.com/office/officeart/2005/8/layout/vList2"/>
    <dgm:cxn modelId="{6F43417C-FE68-467A-9A8A-E03BC2E807D6}" type="presParOf" srcId="{40220711-2446-473F-A10E-812DACED2CFA}" destId="{7A5C1A1A-6BBF-4FEB-9BC6-FC26D8B174FE}" srcOrd="3" destOrd="0" presId="urn:microsoft.com/office/officeart/2005/8/layout/vList2"/>
    <dgm:cxn modelId="{1FDCB00D-3667-43EE-8FD5-2EDF011E3B29}" type="presParOf" srcId="{40220711-2446-473F-A10E-812DACED2CFA}" destId="{D7A5C639-0BFA-42A0-802A-B51627D78F03}" srcOrd="4" destOrd="0" presId="urn:microsoft.com/office/officeart/2005/8/layout/vList2"/>
    <dgm:cxn modelId="{CC076C0B-424F-4BCF-A89F-FFB8C3908BE7}" type="presParOf" srcId="{40220711-2446-473F-A10E-812DACED2CFA}" destId="{280884B3-3DB4-4596-A7D0-75AD028A0934}" srcOrd="5" destOrd="0" presId="urn:microsoft.com/office/officeart/2005/8/layout/vList2"/>
    <dgm:cxn modelId="{A9EEC435-9B50-4FEE-A1F2-69DE538D0550}" type="presParOf" srcId="{40220711-2446-473F-A10E-812DACED2CFA}" destId="{912B5516-B949-496B-B2FA-A0E98B68FF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490BEB-70C4-4161-A8D6-FE71C25613D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15E7E5-9A7D-4452-9BF0-6A2D454B94CB}">
      <dgm:prSet custT="1"/>
      <dgm:spPr/>
      <dgm:t>
        <a:bodyPr/>
        <a:lstStyle/>
        <a:p>
          <a:r>
            <a:rPr lang="en-US" sz="2000" b="1" dirty="0"/>
            <a:t>Laboratory work</a:t>
          </a:r>
          <a:endParaRPr lang="en-US" sz="2000" dirty="0"/>
        </a:p>
      </dgm:t>
    </dgm:pt>
    <dgm:pt modelId="{48C3F588-EAA3-42D3-91C6-D1272CBE9BA3}" type="parTrans" cxnId="{F1E81F42-9F30-4D5A-B1A0-4FBE6315C077}">
      <dgm:prSet/>
      <dgm:spPr/>
      <dgm:t>
        <a:bodyPr/>
        <a:lstStyle/>
        <a:p>
          <a:endParaRPr lang="en-US"/>
        </a:p>
      </dgm:t>
    </dgm:pt>
    <dgm:pt modelId="{24C95F36-6305-452D-8CBC-7912DF88E8A9}" type="sibTrans" cxnId="{F1E81F42-9F30-4D5A-B1A0-4FBE6315C077}">
      <dgm:prSet/>
      <dgm:spPr/>
      <dgm:t>
        <a:bodyPr/>
        <a:lstStyle/>
        <a:p>
          <a:endParaRPr lang="en-US"/>
        </a:p>
      </dgm:t>
    </dgm:pt>
    <dgm:pt modelId="{FCE2917E-5D5E-4784-A351-C684BBE7A2C1}">
      <dgm:prSet custT="1"/>
      <dgm:spPr/>
      <dgm:t>
        <a:bodyPr/>
        <a:lstStyle/>
        <a:p>
          <a:r>
            <a:rPr lang="en-US" sz="2000" dirty="0"/>
            <a:t>Other biomarkers as </a:t>
          </a:r>
          <a:r>
            <a:rPr lang="en-US" sz="2000" u="sng" dirty="0"/>
            <a:t>Troponin T or I </a:t>
          </a:r>
          <a:r>
            <a:rPr lang="en-US" sz="2000" dirty="0"/>
            <a:t>may be elevated in chronic HF and demonstrate ongoing myocyte injury</a:t>
          </a:r>
        </a:p>
      </dgm:t>
    </dgm:pt>
    <dgm:pt modelId="{5AA8F23F-3091-4B7A-8895-B3D7B17D5DA0}" type="parTrans" cxnId="{2DC9B539-20BF-47DC-9CDF-7910D99ED8D7}">
      <dgm:prSet/>
      <dgm:spPr/>
      <dgm:t>
        <a:bodyPr/>
        <a:lstStyle/>
        <a:p>
          <a:endParaRPr lang="en-US"/>
        </a:p>
      </dgm:t>
    </dgm:pt>
    <dgm:pt modelId="{5EF4AC0F-D8BF-4772-A990-13DE7212D873}" type="sibTrans" cxnId="{2DC9B539-20BF-47DC-9CDF-7910D99ED8D7}">
      <dgm:prSet/>
      <dgm:spPr/>
      <dgm:t>
        <a:bodyPr/>
        <a:lstStyle/>
        <a:p>
          <a:endParaRPr lang="en-US"/>
        </a:p>
      </dgm:t>
    </dgm:pt>
    <dgm:pt modelId="{C8AF7761-82CE-4160-88C9-E083CDEE489B}">
      <dgm:prSet custT="1"/>
      <dgm:spPr/>
      <dgm:t>
        <a:bodyPr/>
        <a:lstStyle/>
        <a:p>
          <a:r>
            <a:rPr lang="en-US" sz="2000" dirty="0"/>
            <a:t>Standard laboratory screening for modifiable cardiovascular risk factors including fasting lipid panel and serum glucose should also be obtained.</a:t>
          </a:r>
        </a:p>
      </dgm:t>
    </dgm:pt>
    <dgm:pt modelId="{33C7539D-B88D-48B2-AD98-E4D1E99AA1BE}" type="parTrans" cxnId="{06CAE7DE-3C81-4A43-88BA-72C1389F6D3F}">
      <dgm:prSet/>
      <dgm:spPr/>
      <dgm:t>
        <a:bodyPr/>
        <a:lstStyle/>
        <a:p>
          <a:endParaRPr lang="en-US"/>
        </a:p>
      </dgm:t>
    </dgm:pt>
    <dgm:pt modelId="{EFB0B2F7-DFB0-4F62-BEC3-1C5186D9BB09}" type="sibTrans" cxnId="{06CAE7DE-3C81-4A43-88BA-72C1389F6D3F}">
      <dgm:prSet/>
      <dgm:spPr/>
      <dgm:t>
        <a:bodyPr/>
        <a:lstStyle/>
        <a:p>
          <a:endParaRPr lang="en-US"/>
        </a:p>
      </dgm:t>
    </dgm:pt>
    <dgm:pt modelId="{40220711-2446-473F-A10E-812DACED2CFA}" type="pres">
      <dgm:prSet presAssocID="{65490BEB-70C4-4161-A8D6-FE71C25613D6}" presName="linear" presStyleCnt="0">
        <dgm:presLayoutVars>
          <dgm:animLvl val="lvl"/>
          <dgm:resizeHandles val="exact"/>
        </dgm:presLayoutVars>
      </dgm:prSet>
      <dgm:spPr/>
      <dgm:t>
        <a:bodyPr/>
        <a:lstStyle/>
        <a:p>
          <a:endParaRPr lang="en-US"/>
        </a:p>
      </dgm:t>
    </dgm:pt>
    <dgm:pt modelId="{2362BB8F-705A-478A-A964-DEAE3CEF2607}" type="pres">
      <dgm:prSet presAssocID="{5C15E7E5-9A7D-4452-9BF0-6A2D454B94CB}" presName="parentText" presStyleLbl="node1" presStyleIdx="0" presStyleCnt="3" custScaleY="54075" custLinFactY="2599" custLinFactNeighborX="-120" custLinFactNeighborY="100000">
        <dgm:presLayoutVars>
          <dgm:chMax val="0"/>
          <dgm:bulletEnabled val="1"/>
        </dgm:presLayoutVars>
      </dgm:prSet>
      <dgm:spPr/>
      <dgm:t>
        <a:bodyPr/>
        <a:lstStyle/>
        <a:p>
          <a:endParaRPr lang="en-US"/>
        </a:p>
      </dgm:t>
    </dgm:pt>
    <dgm:pt modelId="{B99FE5B6-C009-430C-A17D-C290E0AFAA2D}" type="pres">
      <dgm:prSet presAssocID="{24C95F36-6305-452D-8CBC-7912DF88E8A9}" presName="spacer" presStyleCnt="0"/>
      <dgm:spPr/>
    </dgm:pt>
    <dgm:pt modelId="{035E51B9-8A9A-43F1-A43A-4E80781CECF0}" type="pres">
      <dgm:prSet presAssocID="{FCE2917E-5D5E-4784-A351-C684BBE7A2C1}" presName="parentText" presStyleLbl="node1" presStyleIdx="1" presStyleCnt="3">
        <dgm:presLayoutVars>
          <dgm:chMax val="0"/>
          <dgm:bulletEnabled val="1"/>
        </dgm:presLayoutVars>
      </dgm:prSet>
      <dgm:spPr/>
      <dgm:t>
        <a:bodyPr/>
        <a:lstStyle/>
        <a:p>
          <a:endParaRPr lang="en-US"/>
        </a:p>
      </dgm:t>
    </dgm:pt>
    <dgm:pt modelId="{D7968AA0-3245-4BC5-B1B3-0FDA2276B687}" type="pres">
      <dgm:prSet presAssocID="{5EF4AC0F-D8BF-4772-A990-13DE7212D873}" presName="spacer" presStyleCnt="0"/>
      <dgm:spPr/>
    </dgm:pt>
    <dgm:pt modelId="{BBE45F7E-717B-4028-8A2E-1BB628364C66}" type="pres">
      <dgm:prSet presAssocID="{C8AF7761-82CE-4160-88C9-E083CDEE489B}" presName="parentText" presStyleLbl="node1" presStyleIdx="2" presStyleCnt="3">
        <dgm:presLayoutVars>
          <dgm:chMax val="0"/>
          <dgm:bulletEnabled val="1"/>
        </dgm:presLayoutVars>
      </dgm:prSet>
      <dgm:spPr/>
      <dgm:t>
        <a:bodyPr/>
        <a:lstStyle/>
        <a:p>
          <a:endParaRPr lang="en-US"/>
        </a:p>
      </dgm:t>
    </dgm:pt>
  </dgm:ptLst>
  <dgm:cxnLst>
    <dgm:cxn modelId="{2DC9B539-20BF-47DC-9CDF-7910D99ED8D7}" srcId="{65490BEB-70C4-4161-A8D6-FE71C25613D6}" destId="{FCE2917E-5D5E-4784-A351-C684BBE7A2C1}" srcOrd="1" destOrd="0" parTransId="{5AA8F23F-3091-4B7A-8895-B3D7B17D5DA0}" sibTransId="{5EF4AC0F-D8BF-4772-A990-13DE7212D873}"/>
    <dgm:cxn modelId="{06CAE7DE-3C81-4A43-88BA-72C1389F6D3F}" srcId="{65490BEB-70C4-4161-A8D6-FE71C25613D6}" destId="{C8AF7761-82CE-4160-88C9-E083CDEE489B}" srcOrd="2" destOrd="0" parTransId="{33C7539D-B88D-48B2-AD98-E4D1E99AA1BE}" sibTransId="{EFB0B2F7-DFB0-4F62-BEC3-1C5186D9BB09}"/>
    <dgm:cxn modelId="{F1E81F42-9F30-4D5A-B1A0-4FBE6315C077}" srcId="{65490BEB-70C4-4161-A8D6-FE71C25613D6}" destId="{5C15E7E5-9A7D-4452-9BF0-6A2D454B94CB}" srcOrd="0" destOrd="0" parTransId="{48C3F588-EAA3-42D3-91C6-D1272CBE9BA3}" sibTransId="{24C95F36-6305-452D-8CBC-7912DF88E8A9}"/>
    <dgm:cxn modelId="{145E8378-1984-44AF-BC23-B60048FD547F}" type="presOf" srcId="{65490BEB-70C4-4161-A8D6-FE71C25613D6}" destId="{40220711-2446-473F-A10E-812DACED2CFA}" srcOrd="0" destOrd="0" presId="urn:microsoft.com/office/officeart/2005/8/layout/vList2"/>
    <dgm:cxn modelId="{2815993F-30CB-43D2-8113-4C19F28A016B}" type="presOf" srcId="{C8AF7761-82CE-4160-88C9-E083CDEE489B}" destId="{BBE45F7E-717B-4028-8A2E-1BB628364C66}" srcOrd="0" destOrd="0" presId="urn:microsoft.com/office/officeart/2005/8/layout/vList2"/>
    <dgm:cxn modelId="{C4482F63-C5EF-4860-8F9A-728C85124F3D}" type="presOf" srcId="{5C15E7E5-9A7D-4452-9BF0-6A2D454B94CB}" destId="{2362BB8F-705A-478A-A964-DEAE3CEF2607}" srcOrd="0" destOrd="0" presId="urn:microsoft.com/office/officeart/2005/8/layout/vList2"/>
    <dgm:cxn modelId="{868A8582-7121-4391-8472-11E7E4F6C610}" type="presOf" srcId="{FCE2917E-5D5E-4784-A351-C684BBE7A2C1}" destId="{035E51B9-8A9A-43F1-A43A-4E80781CECF0}" srcOrd="0" destOrd="0" presId="urn:microsoft.com/office/officeart/2005/8/layout/vList2"/>
    <dgm:cxn modelId="{88A29F07-14BD-4C37-80A3-AE2359F38EF0}" type="presParOf" srcId="{40220711-2446-473F-A10E-812DACED2CFA}" destId="{2362BB8F-705A-478A-A964-DEAE3CEF2607}" srcOrd="0" destOrd="0" presId="urn:microsoft.com/office/officeart/2005/8/layout/vList2"/>
    <dgm:cxn modelId="{EBC7C62F-4C79-4603-A84B-202223C54DD5}" type="presParOf" srcId="{40220711-2446-473F-A10E-812DACED2CFA}" destId="{B99FE5B6-C009-430C-A17D-C290E0AFAA2D}" srcOrd="1" destOrd="0" presId="urn:microsoft.com/office/officeart/2005/8/layout/vList2"/>
    <dgm:cxn modelId="{955CD5B1-10B6-45C7-A130-3D3FD0F3F353}" type="presParOf" srcId="{40220711-2446-473F-A10E-812DACED2CFA}" destId="{035E51B9-8A9A-43F1-A43A-4E80781CECF0}" srcOrd="2" destOrd="0" presId="urn:microsoft.com/office/officeart/2005/8/layout/vList2"/>
    <dgm:cxn modelId="{C3FB3743-C2B8-4A4C-9FC2-74A4E7657253}" type="presParOf" srcId="{40220711-2446-473F-A10E-812DACED2CFA}" destId="{D7968AA0-3245-4BC5-B1B3-0FDA2276B687}" srcOrd="3" destOrd="0" presId="urn:microsoft.com/office/officeart/2005/8/layout/vList2"/>
    <dgm:cxn modelId="{9D0F3AAC-85D6-413C-8613-6FDB31B9AC73}" type="presParOf" srcId="{40220711-2446-473F-A10E-812DACED2CFA}" destId="{BBE45F7E-717B-4028-8A2E-1BB628364C6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490BEB-70C4-4161-A8D6-FE71C25613D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15E7E5-9A7D-4452-9BF0-6A2D454B94CB}">
      <dgm:prSet custT="1"/>
      <dgm:spPr/>
      <dgm:t>
        <a:bodyPr/>
        <a:lstStyle/>
        <a:p>
          <a:r>
            <a:rPr lang="en-US" sz="2000" b="1" dirty="0"/>
            <a:t>The electrocardiogram (ECG)</a:t>
          </a:r>
        </a:p>
        <a:p>
          <a:r>
            <a:rPr lang="en-US" sz="2000" dirty="0"/>
            <a:t>Sinus </a:t>
          </a:r>
          <a:r>
            <a:rPr lang="en-US" sz="2000" b="1" dirty="0"/>
            <a:t>tachycardia is common</a:t>
          </a:r>
          <a:r>
            <a:rPr lang="en-US" sz="2000" dirty="0"/>
            <a:t>. Other common abnormalities include </a:t>
          </a:r>
          <a:r>
            <a:rPr lang="en-US" sz="2000" b="1" dirty="0"/>
            <a:t>left bundle branch block and ventricular or atrial arrhythmias, Chamber enlargement.</a:t>
          </a:r>
        </a:p>
        <a:p>
          <a:endParaRPr lang="en-US" sz="2000" dirty="0"/>
        </a:p>
      </dgm:t>
    </dgm:pt>
    <dgm:pt modelId="{48C3F588-EAA3-42D3-91C6-D1272CBE9BA3}" type="parTrans" cxnId="{F1E81F42-9F30-4D5A-B1A0-4FBE6315C077}">
      <dgm:prSet/>
      <dgm:spPr/>
      <dgm:t>
        <a:bodyPr/>
        <a:lstStyle/>
        <a:p>
          <a:endParaRPr lang="en-US"/>
        </a:p>
      </dgm:t>
    </dgm:pt>
    <dgm:pt modelId="{24C95F36-6305-452D-8CBC-7912DF88E8A9}" type="sibTrans" cxnId="{F1E81F42-9F30-4D5A-B1A0-4FBE6315C077}">
      <dgm:prSet/>
      <dgm:spPr/>
      <dgm:t>
        <a:bodyPr/>
        <a:lstStyle/>
        <a:p>
          <a:endParaRPr lang="en-US"/>
        </a:p>
      </dgm:t>
    </dgm:pt>
    <dgm:pt modelId="{FCE2917E-5D5E-4784-A351-C684BBE7A2C1}">
      <dgm:prSet custT="1"/>
      <dgm:spPr/>
      <dgm:t>
        <a:bodyPr/>
        <a:lstStyle/>
        <a:p>
          <a:r>
            <a:rPr lang="en-US" sz="2000" b="1" dirty="0"/>
            <a:t>Chest Radiography</a:t>
          </a:r>
        </a:p>
        <a:p>
          <a:r>
            <a:rPr lang="en-US" sz="2000" dirty="0"/>
            <a:t>Reveals cardiomegaly, evidence for left and/or right heart failure, and pleural effusions</a:t>
          </a:r>
          <a:endParaRPr lang="en-US" sz="2000" b="1" dirty="0"/>
        </a:p>
        <a:p>
          <a:endParaRPr lang="en-US" sz="2000" dirty="0"/>
        </a:p>
      </dgm:t>
    </dgm:pt>
    <dgm:pt modelId="{5AA8F23F-3091-4B7A-8895-B3D7B17D5DA0}" type="parTrans" cxnId="{2DC9B539-20BF-47DC-9CDF-7910D99ED8D7}">
      <dgm:prSet/>
      <dgm:spPr/>
      <dgm:t>
        <a:bodyPr/>
        <a:lstStyle/>
        <a:p>
          <a:endParaRPr lang="en-US"/>
        </a:p>
      </dgm:t>
    </dgm:pt>
    <dgm:pt modelId="{5EF4AC0F-D8BF-4772-A990-13DE7212D873}" type="sibTrans" cxnId="{2DC9B539-20BF-47DC-9CDF-7910D99ED8D7}">
      <dgm:prSet/>
      <dgm:spPr/>
      <dgm:t>
        <a:bodyPr/>
        <a:lstStyle/>
        <a:p>
          <a:endParaRPr lang="en-US"/>
        </a:p>
      </dgm:t>
    </dgm:pt>
    <dgm:pt modelId="{C8AF7761-82CE-4160-88C9-E083CDEE489B}">
      <dgm:prSet custT="1"/>
      <dgm:spPr/>
      <dgm:t>
        <a:bodyPr/>
        <a:lstStyle/>
        <a:p>
          <a:r>
            <a:rPr lang="en-US" sz="2000" b="1" dirty="0"/>
            <a:t>Echocardiogram</a:t>
          </a:r>
          <a:r>
            <a:rPr lang="en-US" sz="2000" dirty="0"/>
            <a:t> </a:t>
          </a:r>
        </a:p>
        <a:p>
          <a:r>
            <a:rPr lang="en-US" sz="2000" dirty="0"/>
            <a:t>is indicated to exclude unsuspected </a:t>
          </a:r>
          <a:r>
            <a:rPr lang="en-US" sz="2000" dirty="0" err="1"/>
            <a:t>valvular</a:t>
          </a:r>
          <a:r>
            <a:rPr lang="en-US" sz="2000" dirty="0"/>
            <a:t> or other lesions and confirm the presence of ventricular dilatation, reduced LV systolic function and associated RV systolic dysfunction, or pulmonary hypertension</a:t>
          </a:r>
        </a:p>
      </dgm:t>
    </dgm:pt>
    <dgm:pt modelId="{33C7539D-B88D-48B2-AD98-E4D1E99AA1BE}" type="parTrans" cxnId="{06CAE7DE-3C81-4A43-88BA-72C1389F6D3F}">
      <dgm:prSet/>
      <dgm:spPr/>
      <dgm:t>
        <a:bodyPr/>
        <a:lstStyle/>
        <a:p>
          <a:endParaRPr lang="en-US"/>
        </a:p>
      </dgm:t>
    </dgm:pt>
    <dgm:pt modelId="{EFB0B2F7-DFB0-4F62-BEC3-1C5186D9BB09}" type="sibTrans" cxnId="{06CAE7DE-3C81-4A43-88BA-72C1389F6D3F}">
      <dgm:prSet/>
      <dgm:spPr/>
      <dgm:t>
        <a:bodyPr/>
        <a:lstStyle/>
        <a:p>
          <a:endParaRPr lang="en-US"/>
        </a:p>
      </dgm:t>
    </dgm:pt>
    <dgm:pt modelId="{40220711-2446-473F-A10E-812DACED2CFA}" type="pres">
      <dgm:prSet presAssocID="{65490BEB-70C4-4161-A8D6-FE71C25613D6}" presName="linear" presStyleCnt="0">
        <dgm:presLayoutVars>
          <dgm:animLvl val="lvl"/>
          <dgm:resizeHandles val="exact"/>
        </dgm:presLayoutVars>
      </dgm:prSet>
      <dgm:spPr/>
      <dgm:t>
        <a:bodyPr/>
        <a:lstStyle/>
        <a:p>
          <a:endParaRPr lang="en-US"/>
        </a:p>
      </dgm:t>
    </dgm:pt>
    <dgm:pt modelId="{2362BB8F-705A-478A-A964-DEAE3CEF2607}" type="pres">
      <dgm:prSet presAssocID="{5C15E7E5-9A7D-4452-9BF0-6A2D454B94CB}" presName="parentText" presStyleLbl="node1" presStyleIdx="0" presStyleCnt="3" custScaleY="110163" custLinFactY="2599" custLinFactNeighborX="-120" custLinFactNeighborY="100000">
        <dgm:presLayoutVars>
          <dgm:chMax val="0"/>
          <dgm:bulletEnabled val="1"/>
        </dgm:presLayoutVars>
      </dgm:prSet>
      <dgm:spPr/>
      <dgm:t>
        <a:bodyPr/>
        <a:lstStyle/>
        <a:p>
          <a:endParaRPr lang="en-US"/>
        </a:p>
      </dgm:t>
    </dgm:pt>
    <dgm:pt modelId="{B99FE5B6-C009-430C-A17D-C290E0AFAA2D}" type="pres">
      <dgm:prSet presAssocID="{24C95F36-6305-452D-8CBC-7912DF88E8A9}" presName="spacer" presStyleCnt="0"/>
      <dgm:spPr/>
    </dgm:pt>
    <dgm:pt modelId="{035E51B9-8A9A-43F1-A43A-4E80781CECF0}" type="pres">
      <dgm:prSet presAssocID="{FCE2917E-5D5E-4784-A351-C684BBE7A2C1}" presName="parentText" presStyleLbl="node1" presStyleIdx="1" presStyleCnt="3" custScaleY="75856">
        <dgm:presLayoutVars>
          <dgm:chMax val="0"/>
          <dgm:bulletEnabled val="1"/>
        </dgm:presLayoutVars>
      </dgm:prSet>
      <dgm:spPr/>
      <dgm:t>
        <a:bodyPr/>
        <a:lstStyle/>
        <a:p>
          <a:endParaRPr lang="en-US"/>
        </a:p>
      </dgm:t>
    </dgm:pt>
    <dgm:pt modelId="{D7968AA0-3245-4BC5-B1B3-0FDA2276B687}" type="pres">
      <dgm:prSet presAssocID="{5EF4AC0F-D8BF-4772-A990-13DE7212D873}" presName="spacer" presStyleCnt="0"/>
      <dgm:spPr/>
    </dgm:pt>
    <dgm:pt modelId="{BBE45F7E-717B-4028-8A2E-1BB628364C66}" type="pres">
      <dgm:prSet presAssocID="{C8AF7761-82CE-4160-88C9-E083CDEE489B}" presName="parentText" presStyleLbl="node1" presStyleIdx="2" presStyleCnt="3">
        <dgm:presLayoutVars>
          <dgm:chMax val="0"/>
          <dgm:bulletEnabled val="1"/>
        </dgm:presLayoutVars>
      </dgm:prSet>
      <dgm:spPr/>
      <dgm:t>
        <a:bodyPr/>
        <a:lstStyle/>
        <a:p>
          <a:endParaRPr lang="en-US"/>
        </a:p>
      </dgm:t>
    </dgm:pt>
  </dgm:ptLst>
  <dgm:cxnLst>
    <dgm:cxn modelId="{2DC9B539-20BF-47DC-9CDF-7910D99ED8D7}" srcId="{65490BEB-70C4-4161-A8D6-FE71C25613D6}" destId="{FCE2917E-5D5E-4784-A351-C684BBE7A2C1}" srcOrd="1" destOrd="0" parTransId="{5AA8F23F-3091-4B7A-8895-B3D7B17D5DA0}" sibTransId="{5EF4AC0F-D8BF-4772-A990-13DE7212D873}"/>
    <dgm:cxn modelId="{06CAE7DE-3C81-4A43-88BA-72C1389F6D3F}" srcId="{65490BEB-70C4-4161-A8D6-FE71C25613D6}" destId="{C8AF7761-82CE-4160-88C9-E083CDEE489B}" srcOrd="2" destOrd="0" parTransId="{33C7539D-B88D-48B2-AD98-E4D1E99AA1BE}" sibTransId="{EFB0B2F7-DFB0-4F62-BEC3-1C5186D9BB09}"/>
    <dgm:cxn modelId="{F1E81F42-9F30-4D5A-B1A0-4FBE6315C077}" srcId="{65490BEB-70C4-4161-A8D6-FE71C25613D6}" destId="{5C15E7E5-9A7D-4452-9BF0-6A2D454B94CB}" srcOrd="0" destOrd="0" parTransId="{48C3F588-EAA3-42D3-91C6-D1272CBE9BA3}" sibTransId="{24C95F36-6305-452D-8CBC-7912DF88E8A9}"/>
    <dgm:cxn modelId="{145E8378-1984-44AF-BC23-B60048FD547F}" type="presOf" srcId="{65490BEB-70C4-4161-A8D6-FE71C25613D6}" destId="{40220711-2446-473F-A10E-812DACED2CFA}" srcOrd="0" destOrd="0" presId="urn:microsoft.com/office/officeart/2005/8/layout/vList2"/>
    <dgm:cxn modelId="{2815993F-30CB-43D2-8113-4C19F28A016B}" type="presOf" srcId="{C8AF7761-82CE-4160-88C9-E083CDEE489B}" destId="{BBE45F7E-717B-4028-8A2E-1BB628364C66}" srcOrd="0" destOrd="0" presId="urn:microsoft.com/office/officeart/2005/8/layout/vList2"/>
    <dgm:cxn modelId="{C4482F63-C5EF-4860-8F9A-728C85124F3D}" type="presOf" srcId="{5C15E7E5-9A7D-4452-9BF0-6A2D454B94CB}" destId="{2362BB8F-705A-478A-A964-DEAE3CEF2607}" srcOrd="0" destOrd="0" presId="urn:microsoft.com/office/officeart/2005/8/layout/vList2"/>
    <dgm:cxn modelId="{868A8582-7121-4391-8472-11E7E4F6C610}" type="presOf" srcId="{FCE2917E-5D5E-4784-A351-C684BBE7A2C1}" destId="{035E51B9-8A9A-43F1-A43A-4E80781CECF0}" srcOrd="0" destOrd="0" presId="urn:microsoft.com/office/officeart/2005/8/layout/vList2"/>
    <dgm:cxn modelId="{88A29F07-14BD-4C37-80A3-AE2359F38EF0}" type="presParOf" srcId="{40220711-2446-473F-A10E-812DACED2CFA}" destId="{2362BB8F-705A-478A-A964-DEAE3CEF2607}" srcOrd="0" destOrd="0" presId="urn:microsoft.com/office/officeart/2005/8/layout/vList2"/>
    <dgm:cxn modelId="{EBC7C62F-4C79-4603-A84B-202223C54DD5}" type="presParOf" srcId="{40220711-2446-473F-A10E-812DACED2CFA}" destId="{B99FE5B6-C009-430C-A17D-C290E0AFAA2D}" srcOrd="1" destOrd="0" presId="urn:microsoft.com/office/officeart/2005/8/layout/vList2"/>
    <dgm:cxn modelId="{955CD5B1-10B6-45C7-A130-3D3FD0F3F353}" type="presParOf" srcId="{40220711-2446-473F-A10E-812DACED2CFA}" destId="{035E51B9-8A9A-43F1-A43A-4E80781CECF0}" srcOrd="2" destOrd="0" presId="urn:microsoft.com/office/officeart/2005/8/layout/vList2"/>
    <dgm:cxn modelId="{C3FB3743-C2B8-4A4C-9FC2-74A4E7657253}" type="presParOf" srcId="{40220711-2446-473F-A10E-812DACED2CFA}" destId="{D7968AA0-3245-4BC5-B1B3-0FDA2276B687}" srcOrd="3" destOrd="0" presId="urn:microsoft.com/office/officeart/2005/8/layout/vList2"/>
    <dgm:cxn modelId="{9D0F3AAC-85D6-413C-8613-6FDB31B9AC73}" type="presParOf" srcId="{40220711-2446-473F-A10E-812DACED2CFA}" destId="{BBE45F7E-717B-4028-8A2E-1BB628364C6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49245C-B3EF-402A-9570-1BA34A2F3C7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3D65EE-6EFD-4556-BEDB-A7F7BC2FC525}">
      <dgm:prSet/>
      <dgm:spPr/>
      <dgm:t>
        <a:bodyPr/>
        <a:lstStyle/>
        <a:p>
          <a:r>
            <a:rPr lang="en-US" dirty="0"/>
            <a:t>The main goals of treating cardiomyopathy are to:</a:t>
          </a:r>
        </a:p>
      </dgm:t>
    </dgm:pt>
    <dgm:pt modelId="{C3DDD711-7C17-4319-82DD-505082C4FF86}" type="parTrans" cxnId="{A0B8730A-DF63-4FB1-BCF5-1C6642E58B73}">
      <dgm:prSet/>
      <dgm:spPr/>
      <dgm:t>
        <a:bodyPr/>
        <a:lstStyle/>
        <a:p>
          <a:endParaRPr lang="en-US"/>
        </a:p>
      </dgm:t>
    </dgm:pt>
    <dgm:pt modelId="{71785BF4-2CD5-48F3-AB15-AB8076427F7C}" type="sibTrans" cxnId="{A0B8730A-DF63-4FB1-BCF5-1C6642E58B73}">
      <dgm:prSet/>
      <dgm:spPr/>
      <dgm:t>
        <a:bodyPr/>
        <a:lstStyle/>
        <a:p>
          <a:endParaRPr lang="en-US"/>
        </a:p>
      </dgm:t>
    </dgm:pt>
    <dgm:pt modelId="{914765A4-B730-4519-8CE2-B818AB22E457}">
      <dgm:prSet/>
      <dgm:spPr/>
      <dgm:t>
        <a:bodyPr/>
        <a:lstStyle/>
        <a:p>
          <a:r>
            <a:rPr lang="en-US" dirty="0"/>
            <a:t>Manage any conditions that cause or contribute to the cardiomyopathy</a:t>
          </a:r>
        </a:p>
      </dgm:t>
    </dgm:pt>
    <dgm:pt modelId="{D396BF2B-01C1-4DF3-8387-B26D71F9F6A3}" type="parTrans" cxnId="{82C1111B-6FBD-4F1D-B0AF-CABE220A3587}">
      <dgm:prSet/>
      <dgm:spPr/>
      <dgm:t>
        <a:bodyPr/>
        <a:lstStyle/>
        <a:p>
          <a:endParaRPr lang="en-US"/>
        </a:p>
      </dgm:t>
    </dgm:pt>
    <dgm:pt modelId="{B8DBD900-9901-449A-A2E3-19823C46EF5A}" type="sibTrans" cxnId="{82C1111B-6FBD-4F1D-B0AF-CABE220A3587}">
      <dgm:prSet/>
      <dgm:spPr/>
      <dgm:t>
        <a:bodyPr/>
        <a:lstStyle/>
        <a:p>
          <a:endParaRPr lang="en-US"/>
        </a:p>
      </dgm:t>
    </dgm:pt>
    <dgm:pt modelId="{5EA27955-AD53-444B-AB48-910AA0E4078F}">
      <dgm:prSet/>
      <dgm:spPr/>
      <dgm:t>
        <a:bodyPr/>
        <a:lstStyle/>
        <a:p>
          <a:r>
            <a:rPr lang="en-US" dirty="0"/>
            <a:t>Control symptoms so that the person can live as normally as possible</a:t>
          </a:r>
        </a:p>
      </dgm:t>
    </dgm:pt>
    <dgm:pt modelId="{0C547DEB-C9A1-401E-93EA-7EE6F2CB7D26}" type="parTrans" cxnId="{7A0B0B43-0C4A-4AB3-900E-FFC05C7C23C5}">
      <dgm:prSet/>
      <dgm:spPr/>
      <dgm:t>
        <a:bodyPr/>
        <a:lstStyle/>
        <a:p>
          <a:endParaRPr lang="en-US"/>
        </a:p>
      </dgm:t>
    </dgm:pt>
    <dgm:pt modelId="{34135E28-EF5C-4191-B716-08595B9E4D46}" type="sibTrans" cxnId="{7A0B0B43-0C4A-4AB3-900E-FFC05C7C23C5}">
      <dgm:prSet/>
      <dgm:spPr/>
      <dgm:t>
        <a:bodyPr/>
        <a:lstStyle/>
        <a:p>
          <a:endParaRPr lang="en-US"/>
        </a:p>
      </dgm:t>
    </dgm:pt>
    <dgm:pt modelId="{EB40F89D-D44A-4AE9-A5D0-04012FC61484}">
      <dgm:prSet/>
      <dgm:spPr/>
      <dgm:t>
        <a:bodyPr/>
        <a:lstStyle/>
        <a:p>
          <a:r>
            <a:rPr lang="en-US" dirty="0"/>
            <a:t>Stop the disease from getting worse</a:t>
          </a:r>
        </a:p>
      </dgm:t>
    </dgm:pt>
    <dgm:pt modelId="{D0271D21-7606-4CB1-B8E8-6CEBD7FAA766}" type="parTrans" cxnId="{FE88DAB5-2AEA-4D02-98D1-34666407D70C}">
      <dgm:prSet/>
      <dgm:spPr/>
      <dgm:t>
        <a:bodyPr/>
        <a:lstStyle/>
        <a:p>
          <a:endParaRPr lang="en-US"/>
        </a:p>
      </dgm:t>
    </dgm:pt>
    <dgm:pt modelId="{2361F58D-BF44-4579-80B6-3A266DCFF4CE}" type="sibTrans" cxnId="{FE88DAB5-2AEA-4D02-98D1-34666407D70C}">
      <dgm:prSet/>
      <dgm:spPr/>
      <dgm:t>
        <a:bodyPr/>
        <a:lstStyle/>
        <a:p>
          <a:endParaRPr lang="en-US"/>
        </a:p>
      </dgm:t>
    </dgm:pt>
    <dgm:pt modelId="{067EC2A0-E4D2-4F72-80B8-26FCAB146A6B}">
      <dgm:prSet/>
      <dgm:spPr/>
      <dgm:t>
        <a:bodyPr/>
        <a:lstStyle/>
        <a:p>
          <a:r>
            <a:rPr lang="en-US" dirty="0"/>
            <a:t>Reduce complications and the chance of sudden cardiac death</a:t>
          </a:r>
        </a:p>
      </dgm:t>
    </dgm:pt>
    <dgm:pt modelId="{8AD0E051-9BF3-46B7-B704-1533E82F45C3}" type="parTrans" cxnId="{7C67D842-937D-4664-B992-3E2F16AFF584}">
      <dgm:prSet/>
      <dgm:spPr/>
      <dgm:t>
        <a:bodyPr/>
        <a:lstStyle/>
        <a:p>
          <a:endParaRPr lang="en-US"/>
        </a:p>
      </dgm:t>
    </dgm:pt>
    <dgm:pt modelId="{6EF734AF-B58E-41A6-8EDC-4103A2A69A82}" type="sibTrans" cxnId="{7C67D842-937D-4664-B992-3E2F16AFF584}">
      <dgm:prSet/>
      <dgm:spPr/>
      <dgm:t>
        <a:bodyPr/>
        <a:lstStyle/>
        <a:p>
          <a:endParaRPr lang="en-US"/>
        </a:p>
      </dgm:t>
    </dgm:pt>
    <dgm:pt modelId="{C3B510E8-FDA8-49CB-8889-F3E9C533E91D}" type="pres">
      <dgm:prSet presAssocID="{5A49245C-B3EF-402A-9570-1BA34A2F3C7B}" presName="linear" presStyleCnt="0">
        <dgm:presLayoutVars>
          <dgm:animLvl val="lvl"/>
          <dgm:resizeHandles val="exact"/>
        </dgm:presLayoutVars>
      </dgm:prSet>
      <dgm:spPr/>
      <dgm:t>
        <a:bodyPr/>
        <a:lstStyle/>
        <a:p>
          <a:endParaRPr lang="en-US"/>
        </a:p>
      </dgm:t>
    </dgm:pt>
    <dgm:pt modelId="{E3F6AC83-0C18-4100-A807-F04EF0DF5CF2}" type="pres">
      <dgm:prSet presAssocID="{553D65EE-6EFD-4556-BEDB-A7F7BC2FC525}" presName="parentText" presStyleLbl="node1" presStyleIdx="0" presStyleCnt="1">
        <dgm:presLayoutVars>
          <dgm:chMax val="0"/>
          <dgm:bulletEnabled val="1"/>
        </dgm:presLayoutVars>
      </dgm:prSet>
      <dgm:spPr/>
      <dgm:t>
        <a:bodyPr/>
        <a:lstStyle/>
        <a:p>
          <a:endParaRPr lang="en-US"/>
        </a:p>
      </dgm:t>
    </dgm:pt>
    <dgm:pt modelId="{91BE287F-076B-4AE0-A796-81D938058B85}" type="pres">
      <dgm:prSet presAssocID="{553D65EE-6EFD-4556-BEDB-A7F7BC2FC525}" presName="childText" presStyleLbl="revTx" presStyleIdx="0" presStyleCnt="1">
        <dgm:presLayoutVars>
          <dgm:bulletEnabled val="1"/>
        </dgm:presLayoutVars>
      </dgm:prSet>
      <dgm:spPr/>
      <dgm:t>
        <a:bodyPr/>
        <a:lstStyle/>
        <a:p>
          <a:endParaRPr lang="en-US"/>
        </a:p>
      </dgm:t>
    </dgm:pt>
  </dgm:ptLst>
  <dgm:cxnLst>
    <dgm:cxn modelId="{82C1111B-6FBD-4F1D-B0AF-CABE220A3587}" srcId="{553D65EE-6EFD-4556-BEDB-A7F7BC2FC525}" destId="{914765A4-B730-4519-8CE2-B818AB22E457}" srcOrd="0" destOrd="0" parTransId="{D396BF2B-01C1-4DF3-8387-B26D71F9F6A3}" sibTransId="{B8DBD900-9901-449A-A2E3-19823C46EF5A}"/>
    <dgm:cxn modelId="{7A0B0B43-0C4A-4AB3-900E-FFC05C7C23C5}" srcId="{553D65EE-6EFD-4556-BEDB-A7F7BC2FC525}" destId="{5EA27955-AD53-444B-AB48-910AA0E4078F}" srcOrd="1" destOrd="0" parTransId="{0C547DEB-C9A1-401E-93EA-7EE6F2CB7D26}" sibTransId="{34135E28-EF5C-4191-B716-08595B9E4D46}"/>
    <dgm:cxn modelId="{FE88DAB5-2AEA-4D02-98D1-34666407D70C}" srcId="{553D65EE-6EFD-4556-BEDB-A7F7BC2FC525}" destId="{EB40F89D-D44A-4AE9-A5D0-04012FC61484}" srcOrd="2" destOrd="0" parTransId="{D0271D21-7606-4CB1-B8E8-6CEBD7FAA766}" sibTransId="{2361F58D-BF44-4579-80B6-3A266DCFF4CE}"/>
    <dgm:cxn modelId="{A356F44C-4A80-4790-9475-D7BAEB45CB5B}" type="presOf" srcId="{914765A4-B730-4519-8CE2-B818AB22E457}" destId="{91BE287F-076B-4AE0-A796-81D938058B85}" srcOrd="0" destOrd="0" presId="urn:microsoft.com/office/officeart/2005/8/layout/vList2"/>
    <dgm:cxn modelId="{4D49B787-F418-462F-B707-3E80D736A5FD}" type="presOf" srcId="{553D65EE-6EFD-4556-BEDB-A7F7BC2FC525}" destId="{E3F6AC83-0C18-4100-A807-F04EF0DF5CF2}" srcOrd="0" destOrd="0" presId="urn:microsoft.com/office/officeart/2005/8/layout/vList2"/>
    <dgm:cxn modelId="{C50B9032-E656-4F01-844D-325292303489}" type="presOf" srcId="{5EA27955-AD53-444B-AB48-910AA0E4078F}" destId="{91BE287F-076B-4AE0-A796-81D938058B85}" srcOrd="0" destOrd="1" presId="urn:microsoft.com/office/officeart/2005/8/layout/vList2"/>
    <dgm:cxn modelId="{7C67D842-937D-4664-B992-3E2F16AFF584}" srcId="{553D65EE-6EFD-4556-BEDB-A7F7BC2FC525}" destId="{067EC2A0-E4D2-4F72-80B8-26FCAB146A6B}" srcOrd="3" destOrd="0" parTransId="{8AD0E051-9BF3-46B7-B704-1533E82F45C3}" sibTransId="{6EF734AF-B58E-41A6-8EDC-4103A2A69A82}"/>
    <dgm:cxn modelId="{A0B8730A-DF63-4FB1-BCF5-1C6642E58B73}" srcId="{5A49245C-B3EF-402A-9570-1BA34A2F3C7B}" destId="{553D65EE-6EFD-4556-BEDB-A7F7BC2FC525}" srcOrd="0" destOrd="0" parTransId="{C3DDD711-7C17-4319-82DD-505082C4FF86}" sibTransId="{71785BF4-2CD5-48F3-AB15-AB8076427F7C}"/>
    <dgm:cxn modelId="{CD057B3B-8E31-457D-AD07-0AAAAFC759CC}" type="presOf" srcId="{EB40F89D-D44A-4AE9-A5D0-04012FC61484}" destId="{91BE287F-076B-4AE0-A796-81D938058B85}" srcOrd="0" destOrd="2" presId="urn:microsoft.com/office/officeart/2005/8/layout/vList2"/>
    <dgm:cxn modelId="{978AF77B-5BD2-4208-8B57-B439F63AF6F0}" type="presOf" srcId="{5A49245C-B3EF-402A-9570-1BA34A2F3C7B}" destId="{C3B510E8-FDA8-49CB-8889-F3E9C533E91D}" srcOrd="0" destOrd="0" presId="urn:microsoft.com/office/officeart/2005/8/layout/vList2"/>
    <dgm:cxn modelId="{0CF4A4A0-7663-481A-B1EA-D7E24A43A0C4}" type="presOf" srcId="{067EC2A0-E4D2-4F72-80B8-26FCAB146A6B}" destId="{91BE287F-076B-4AE0-A796-81D938058B85}" srcOrd="0" destOrd="3" presId="urn:microsoft.com/office/officeart/2005/8/layout/vList2"/>
    <dgm:cxn modelId="{01EB5C90-E402-4C91-8F74-4D75A3E6D52D}" type="presParOf" srcId="{C3B510E8-FDA8-49CB-8889-F3E9C533E91D}" destId="{E3F6AC83-0C18-4100-A807-F04EF0DF5CF2}" srcOrd="0" destOrd="0" presId="urn:microsoft.com/office/officeart/2005/8/layout/vList2"/>
    <dgm:cxn modelId="{D8789CBD-0930-47F5-B58A-0F8F278FE670}" type="presParOf" srcId="{C3B510E8-FDA8-49CB-8889-F3E9C533E91D}" destId="{91BE287F-076B-4AE0-A796-81D938058B8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12343A-7399-43A0-8F8F-EA1A4FFB59DD}"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C0599D17-BBF4-44DC-8C84-201F51768FE0}">
      <dgm:prSet/>
      <dgm:spPr/>
      <dgm:t>
        <a:bodyPr/>
        <a:lstStyle/>
        <a:p>
          <a:r>
            <a:rPr lang="en-US" dirty="0"/>
            <a:t>Diet and Activity:</a:t>
          </a:r>
        </a:p>
      </dgm:t>
    </dgm:pt>
    <dgm:pt modelId="{611DC1AA-BEAE-4016-83C4-B93334200360}" type="parTrans" cxnId="{F39CDFF6-3BE1-4189-BCD5-C3978390125D}">
      <dgm:prSet/>
      <dgm:spPr/>
      <dgm:t>
        <a:bodyPr/>
        <a:lstStyle/>
        <a:p>
          <a:endParaRPr lang="en-US"/>
        </a:p>
      </dgm:t>
    </dgm:pt>
    <dgm:pt modelId="{46B15791-2C13-4959-AAB4-1335B87DB4BD}" type="sibTrans" cxnId="{F39CDFF6-3BE1-4189-BCD5-C3978390125D}">
      <dgm:prSet/>
      <dgm:spPr/>
      <dgm:t>
        <a:bodyPr/>
        <a:lstStyle/>
        <a:p>
          <a:endParaRPr lang="en-US"/>
        </a:p>
      </dgm:t>
    </dgm:pt>
    <dgm:pt modelId="{80C21AC7-09DC-4203-80F4-91B8EA17463A}">
      <dgm:prSet/>
      <dgm:spPr/>
      <dgm:t>
        <a:bodyPr/>
        <a:lstStyle/>
        <a:p>
          <a:r>
            <a:rPr lang="en-US" dirty="0"/>
            <a:t>Fluid restriction is necessary in symptomatic stages of the disease.</a:t>
          </a:r>
        </a:p>
      </dgm:t>
    </dgm:pt>
    <dgm:pt modelId="{A0938293-17D9-4488-A059-91268B1F8B3E}" type="parTrans" cxnId="{DDE90B32-63EB-4BC0-AB3B-A179E52A192A}">
      <dgm:prSet/>
      <dgm:spPr/>
      <dgm:t>
        <a:bodyPr/>
        <a:lstStyle/>
        <a:p>
          <a:endParaRPr lang="en-US"/>
        </a:p>
      </dgm:t>
    </dgm:pt>
    <dgm:pt modelId="{E3526434-58BE-4D77-8D79-2A5AA45F5739}" type="sibTrans" cxnId="{DDE90B32-63EB-4BC0-AB3B-A179E52A192A}">
      <dgm:prSet/>
      <dgm:spPr/>
      <dgm:t>
        <a:bodyPr/>
        <a:lstStyle/>
        <a:p>
          <a:endParaRPr lang="en-US"/>
        </a:p>
      </dgm:t>
    </dgm:pt>
    <dgm:pt modelId="{BEBCC469-9F91-4EE1-83FA-84DEF1FD834C}">
      <dgm:prSet/>
      <dgm:spPr/>
      <dgm:t>
        <a:bodyPr/>
        <a:lstStyle/>
        <a:p>
          <a:r>
            <a:rPr lang="en-US" dirty="0"/>
            <a:t>Salt restriction to less than 2-4 g/day.</a:t>
          </a:r>
        </a:p>
      </dgm:t>
    </dgm:pt>
    <dgm:pt modelId="{39E29BA0-0120-48E7-A45E-BB3EAB0E7151}" type="parTrans" cxnId="{F6652C11-8127-453A-B2BA-54628CEA1202}">
      <dgm:prSet/>
      <dgm:spPr/>
      <dgm:t>
        <a:bodyPr/>
        <a:lstStyle/>
        <a:p>
          <a:endParaRPr lang="en-US"/>
        </a:p>
      </dgm:t>
    </dgm:pt>
    <dgm:pt modelId="{7EEF7FD2-5617-41DF-9A92-33D96DBA8B94}" type="sibTrans" cxnId="{F6652C11-8127-453A-B2BA-54628CEA1202}">
      <dgm:prSet/>
      <dgm:spPr/>
      <dgm:t>
        <a:bodyPr/>
        <a:lstStyle/>
        <a:p>
          <a:endParaRPr lang="en-US"/>
        </a:p>
      </dgm:t>
    </dgm:pt>
    <dgm:pt modelId="{DCF3F0A4-DF46-4C18-AA6E-6403A0CBA902}">
      <dgm:prSet/>
      <dgm:spPr/>
      <dgm:t>
        <a:bodyPr/>
        <a:lstStyle/>
        <a:p>
          <a:r>
            <a:rPr lang="en-US"/>
            <a:t>Encourage patients to exercise moderately, because deconditioning is a very common cause of dyspnea. Cardiac rehabilitation has been shown to improve patient outcomes.</a:t>
          </a:r>
          <a:br>
            <a:rPr lang="en-US"/>
          </a:br>
          <a:endParaRPr lang="en-US"/>
        </a:p>
      </dgm:t>
    </dgm:pt>
    <dgm:pt modelId="{3036CD5B-4CC6-42A1-A276-B38257B88C9E}" type="parTrans" cxnId="{74231777-3B96-4250-B772-DC09E65CB285}">
      <dgm:prSet/>
      <dgm:spPr/>
      <dgm:t>
        <a:bodyPr/>
        <a:lstStyle/>
        <a:p>
          <a:endParaRPr lang="en-US"/>
        </a:p>
      </dgm:t>
    </dgm:pt>
    <dgm:pt modelId="{FB643860-8EFC-44E9-9C06-68E1A2A4FE1E}" type="sibTrans" cxnId="{74231777-3B96-4250-B772-DC09E65CB285}">
      <dgm:prSet/>
      <dgm:spPr/>
      <dgm:t>
        <a:bodyPr/>
        <a:lstStyle/>
        <a:p>
          <a:endParaRPr lang="en-US"/>
        </a:p>
      </dgm:t>
    </dgm:pt>
    <dgm:pt modelId="{5A0FC509-85FD-425E-87C4-135A178A8CD3}" type="pres">
      <dgm:prSet presAssocID="{9012343A-7399-43A0-8F8F-EA1A4FFB59DD}" presName="Name0" presStyleCnt="0">
        <dgm:presLayoutVars>
          <dgm:dir/>
          <dgm:resizeHandles val="exact"/>
        </dgm:presLayoutVars>
      </dgm:prSet>
      <dgm:spPr/>
      <dgm:t>
        <a:bodyPr/>
        <a:lstStyle/>
        <a:p>
          <a:endParaRPr lang="en-US"/>
        </a:p>
      </dgm:t>
    </dgm:pt>
    <dgm:pt modelId="{05E54CCC-857C-4603-BF90-02586DD7AD2A}" type="pres">
      <dgm:prSet presAssocID="{C0599D17-BBF4-44DC-8C84-201F51768FE0}" presName="node" presStyleLbl="node1" presStyleIdx="0" presStyleCnt="4">
        <dgm:presLayoutVars>
          <dgm:bulletEnabled val="1"/>
        </dgm:presLayoutVars>
      </dgm:prSet>
      <dgm:spPr/>
      <dgm:t>
        <a:bodyPr/>
        <a:lstStyle/>
        <a:p>
          <a:endParaRPr lang="en-US"/>
        </a:p>
      </dgm:t>
    </dgm:pt>
    <dgm:pt modelId="{DF088EA8-DA8F-4CBF-92BB-A979B1F649C7}" type="pres">
      <dgm:prSet presAssocID="{46B15791-2C13-4959-AAB4-1335B87DB4BD}" presName="sibTrans" presStyleLbl="sibTrans1D1" presStyleIdx="0" presStyleCnt="3"/>
      <dgm:spPr/>
      <dgm:t>
        <a:bodyPr/>
        <a:lstStyle/>
        <a:p>
          <a:endParaRPr lang="en-US"/>
        </a:p>
      </dgm:t>
    </dgm:pt>
    <dgm:pt modelId="{2C9757B1-64D2-497D-99F0-54697B2FD77B}" type="pres">
      <dgm:prSet presAssocID="{46B15791-2C13-4959-AAB4-1335B87DB4BD}" presName="connectorText" presStyleLbl="sibTrans1D1" presStyleIdx="0" presStyleCnt="3"/>
      <dgm:spPr/>
      <dgm:t>
        <a:bodyPr/>
        <a:lstStyle/>
        <a:p>
          <a:endParaRPr lang="en-US"/>
        </a:p>
      </dgm:t>
    </dgm:pt>
    <dgm:pt modelId="{98D5207F-482A-4CD1-B7BB-12BD8C943CF2}" type="pres">
      <dgm:prSet presAssocID="{80C21AC7-09DC-4203-80F4-91B8EA17463A}" presName="node" presStyleLbl="node1" presStyleIdx="1" presStyleCnt="4">
        <dgm:presLayoutVars>
          <dgm:bulletEnabled val="1"/>
        </dgm:presLayoutVars>
      </dgm:prSet>
      <dgm:spPr/>
      <dgm:t>
        <a:bodyPr/>
        <a:lstStyle/>
        <a:p>
          <a:endParaRPr lang="en-US"/>
        </a:p>
      </dgm:t>
    </dgm:pt>
    <dgm:pt modelId="{FF7EE8BD-E284-4B40-A4CB-17F360E0AD56}" type="pres">
      <dgm:prSet presAssocID="{E3526434-58BE-4D77-8D79-2A5AA45F5739}" presName="sibTrans" presStyleLbl="sibTrans1D1" presStyleIdx="1" presStyleCnt="3"/>
      <dgm:spPr/>
      <dgm:t>
        <a:bodyPr/>
        <a:lstStyle/>
        <a:p>
          <a:endParaRPr lang="en-US"/>
        </a:p>
      </dgm:t>
    </dgm:pt>
    <dgm:pt modelId="{0F0B97A5-E3C5-4817-A0FA-F56786291BD6}" type="pres">
      <dgm:prSet presAssocID="{E3526434-58BE-4D77-8D79-2A5AA45F5739}" presName="connectorText" presStyleLbl="sibTrans1D1" presStyleIdx="1" presStyleCnt="3"/>
      <dgm:spPr/>
      <dgm:t>
        <a:bodyPr/>
        <a:lstStyle/>
        <a:p>
          <a:endParaRPr lang="en-US"/>
        </a:p>
      </dgm:t>
    </dgm:pt>
    <dgm:pt modelId="{31B45E36-7B00-4433-9ADC-620F2E4C57EA}" type="pres">
      <dgm:prSet presAssocID="{BEBCC469-9F91-4EE1-83FA-84DEF1FD834C}" presName="node" presStyleLbl="node1" presStyleIdx="2" presStyleCnt="4">
        <dgm:presLayoutVars>
          <dgm:bulletEnabled val="1"/>
        </dgm:presLayoutVars>
      </dgm:prSet>
      <dgm:spPr/>
      <dgm:t>
        <a:bodyPr/>
        <a:lstStyle/>
        <a:p>
          <a:endParaRPr lang="en-US"/>
        </a:p>
      </dgm:t>
    </dgm:pt>
    <dgm:pt modelId="{8B960541-FB2F-4000-9795-C55453AE27CA}" type="pres">
      <dgm:prSet presAssocID="{7EEF7FD2-5617-41DF-9A92-33D96DBA8B94}" presName="sibTrans" presStyleLbl="sibTrans1D1" presStyleIdx="2" presStyleCnt="3"/>
      <dgm:spPr/>
      <dgm:t>
        <a:bodyPr/>
        <a:lstStyle/>
        <a:p>
          <a:endParaRPr lang="en-US"/>
        </a:p>
      </dgm:t>
    </dgm:pt>
    <dgm:pt modelId="{DD7CE60B-ADB4-4513-84AD-409F17F0A735}" type="pres">
      <dgm:prSet presAssocID="{7EEF7FD2-5617-41DF-9A92-33D96DBA8B94}" presName="connectorText" presStyleLbl="sibTrans1D1" presStyleIdx="2" presStyleCnt="3"/>
      <dgm:spPr/>
      <dgm:t>
        <a:bodyPr/>
        <a:lstStyle/>
        <a:p>
          <a:endParaRPr lang="en-US"/>
        </a:p>
      </dgm:t>
    </dgm:pt>
    <dgm:pt modelId="{305CC75B-3D8F-4C65-8B98-1F517E0E6832}" type="pres">
      <dgm:prSet presAssocID="{DCF3F0A4-DF46-4C18-AA6E-6403A0CBA902}" presName="node" presStyleLbl="node1" presStyleIdx="3" presStyleCnt="4">
        <dgm:presLayoutVars>
          <dgm:bulletEnabled val="1"/>
        </dgm:presLayoutVars>
      </dgm:prSet>
      <dgm:spPr/>
      <dgm:t>
        <a:bodyPr/>
        <a:lstStyle/>
        <a:p>
          <a:endParaRPr lang="en-US"/>
        </a:p>
      </dgm:t>
    </dgm:pt>
  </dgm:ptLst>
  <dgm:cxnLst>
    <dgm:cxn modelId="{82BF2430-C39F-4722-87ED-2BCB75E769BC}" type="presOf" srcId="{46B15791-2C13-4959-AAB4-1335B87DB4BD}" destId="{DF088EA8-DA8F-4CBF-92BB-A979B1F649C7}" srcOrd="0" destOrd="0" presId="urn:microsoft.com/office/officeart/2016/7/layout/RepeatingBendingProcessNew"/>
    <dgm:cxn modelId="{DDE90B32-63EB-4BC0-AB3B-A179E52A192A}" srcId="{9012343A-7399-43A0-8F8F-EA1A4FFB59DD}" destId="{80C21AC7-09DC-4203-80F4-91B8EA17463A}" srcOrd="1" destOrd="0" parTransId="{A0938293-17D9-4488-A059-91268B1F8B3E}" sibTransId="{E3526434-58BE-4D77-8D79-2A5AA45F5739}"/>
    <dgm:cxn modelId="{3E924EF9-9857-48F6-BD70-050D2A0BCA05}" type="presOf" srcId="{DCF3F0A4-DF46-4C18-AA6E-6403A0CBA902}" destId="{305CC75B-3D8F-4C65-8B98-1F517E0E6832}" srcOrd="0" destOrd="0" presId="urn:microsoft.com/office/officeart/2016/7/layout/RepeatingBendingProcessNew"/>
    <dgm:cxn modelId="{3BE2282D-D9A7-4645-9E72-B7AA35E6738D}" type="presOf" srcId="{7EEF7FD2-5617-41DF-9A92-33D96DBA8B94}" destId="{DD7CE60B-ADB4-4513-84AD-409F17F0A735}" srcOrd="1" destOrd="0" presId="urn:microsoft.com/office/officeart/2016/7/layout/RepeatingBendingProcessNew"/>
    <dgm:cxn modelId="{58A7A3C9-9E8A-49AD-B073-B6DBDBA84140}" type="presOf" srcId="{BEBCC469-9F91-4EE1-83FA-84DEF1FD834C}" destId="{31B45E36-7B00-4433-9ADC-620F2E4C57EA}" srcOrd="0" destOrd="0" presId="urn:microsoft.com/office/officeart/2016/7/layout/RepeatingBendingProcessNew"/>
    <dgm:cxn modelId="{A146CFE9-1109-4CFC-8299-DF1D2A42F7CC}" type="presOf" srcId="{E3526434-58BE-4D77-8D79-2A5AA45F5739}" destId="{FF7EE8BD-E284-4B40-A4CB-17F360E0AD56}" srcOrd="0" destOrd="0" presId="urn:microsoft.com/office/officeart/2016/7/layout/RepeatingBendingProcessNew"/>
    <dgm:cxn modelId="{74231777-3B96-4250-B772-DC09E65CB285}" srcId="{9012343A-7399-43A0-8F8F-EA1A4FFB59DD}" destId="{DCF3F0A4-DF46-4C18-AA6E-6403A0CBA902}" srcOrd="3" destOrd="0" parTransId="{3036CD5B-4CC6-42A1-A276-B38257B88C9E}" sibTransId="{FB643860-8EFC-44E9-9C06-68E1A2A4FE1E}"/>
    <dgm:cxn modelId="{0DCD462C-F074-42C9-B9C0-F96856181D22}" type="presOf" srcId="{9012343A-7399-43A0-8F8F-EA1A4FFB59DD}" destId="{5A0FC509-85FD-425E-87C4-135A178A8CD3}" srcOrd="0" destOrd="0" presId="urn:microsoft.com/office/officeart/2016/7/layout/RepeatingBendingProcessNew"/>
    <dgm:cxn modelId="{7AAB4F54-19CE-4077-A1B6-C66E74E3C060}" type="presOf" srcId="{80C21AC7-09DC-4203-80F4-91B8EA17463A}" destId="{98D5207F-482A-4CD1-B7BB-12BD8C943CF2}" srcOrd="0" destOrd="0" presId="urn:microsoft.com/office/officeart/2016/7/layout/RepeatingBendingProcessNew"/>
    <dgm:cxn modelId="{06D05DC9-9B81-4F4C-91CA-CC07EFB219C9}" type="presOf" srcId="{E3526434-58BE-4D77-8D79-2A5AA45F5739}" destId="{0F0B97A5-E3C5-4817-A0FA-F56786291BD6}" srcOrd="1" destOrd="0" presId="urn:microsoft.com/office/officeart/2016/7/layout/RepeatingBendingProcessNew"/>
    <dgm:cxn modelId="{B4DA3BC3-3770-4BD7-8C8C-E3AC904115B5}" type="presOf" srcId="{C0599D17-BBF4-44DC-8C84-201F51768FE0}" destId="{05E54CCC-857C-4603-BF90-02586DD7AD2A}" srcOrd="0" destOrd="0" presId="urn:microsoft.com/office/officeart/2016/7/layout/RepeatingBendingProcessNew"/>
    <dgm:cxn modelId="{F39CDFF6-3BE1-4189-BCD5-C3978390125D}" srcId="{9012343A-7399-43A0-8F8F-EA1A4FFB59DD}" destId="{C0599D17-BBF4-44DC-8C84-201F51768FE0}" srcOrd="0" destOrd="0" parTransId="{611DC1AA-BEAE-4016-83C4-B93334200360}" sibTransId="{46B15791-2C13-4959-AAB4-1335B87DB4BD}"/>
    <dgm:cxn modelId="{0F5516F8-7FF3-4C82-A6A6-556EEC2449BF}" type="presOf" srcId="{7EEF7FD2-5617-41DF-9A92-33D96DBA8B94}" destId="{8B960541-FB2F-4000-9795-C55453AE27CA}" srcOrd="0" destOrd="0" presId="urn:microsoft.com/office/officeart/2016/7/layout/RepeatingBendingProcessNew"/>
    <dgm:cxn modelId="{A3CF0054-4DB0-476A-BC69-14261E11D03E}" type="presOf" srcId="{46B15791-2C13-4959-AAB4-1335B87DB4BD}" destId="{2C9757B1-64D2-497D-99F0-54697B2FD77B}" srcOrd="1" destOrd="0" presId="urn:microsoft.com/office/officeart/2016/7/layout/RepeatingBendingProcessNew"/>
    <dgm:cxn modelId="{F6652C11-8127-453A-B2BA-54628CEA1202}" srcId="{9012343A-7399-43A0-8F8F-EA1A4FFB59DD}" destId="{BEBCC469-9F91-4EE1-83FA-84DEF1FD834C}" srcOrd="2" destOrd="0" parTransId="{39E29BA0-0120-48E7-A45E-BB3EAB0E7151}" sibTransId="{7EEF7FD2-5617-41DF-9A92-33D96DBA8B94}"/>
    <dgm:cxn modelId="{3B833854-F641-45F9-9B96-3EE54CE4732D}" type="presParOf" srcId="{5A0FC509-85FD-425E-87C4-135A178A8CD3}" destId="{05E54CCC-857C-4603-BF90-02586DD7AD2A}" srcOrd="0" destOrd="0" presId="urn:microsoft.com/office/officeart/2016/7/layout/RepeatingBendingProcessNew"/>
    <dgm:cxn modelId="{73D0AB80-35F4-46C7-9860-BA26116C24DD}" type="presParOf" srcId="{5A0FC509-85FD-425E-87C4-135A178A8CD3}" destId="{DF088EA8-DA8F-4CBF-92BB-A979B1F649C7}" srcOrd="1" destOrd="0" presId="urn:microsoft.com/office/officeart/2016/7/layout/RepeatingBendingProcessNew"/>
    <dgm:cxn modelId="{0C305C17-5041-425C-913A-9864FFF848E2}" type="presParOf" srcId="{DF088EA8-DA8F-4CBF-92BB-A979B1F649C7}" destId="{2C9757B1-64D2-497D-99F0-54697B2FD77B}" srcOrd="0" destOrd="0" presId="urn:microsoft.com/office/officeart/2016/7/layout/RepeatingBendingProcessNew"/>
    <dgm:cxn modelId="{F1D42EC8-7E3D-465E-AD6B-6A8F190F147B}" type="presParOf" srcId="{5A0FC509-85FD-425E-87C4-135A178A8CD3}" destId="{98D5207F-482A-4CD1-B7BB-12BD8C943CF2}" srcOrd="2" destOrd="0" presId="urn:microsoft.com/office/officeart/2016/7/layout/RepeatingBendingProcessNew"/>
    <dgm:cxn modelId="{48D9542B-0698-4389-96C0-D565AC336973}" type="presParOf" srcId="{5A0FC509-85FD-425E-87C4-135A178A8CD3}" destId="{FF7EE8BD-E284-4B40-A4CB-17F360E0AD56}" srcOrd="3" destOrd="0" presId="urn:microsoft.com/office/officeart/2016/7/layout/RepeatingBendingProcessNew"/>
    <dgm:cxn modelId="{67E5956C-BC1F-453C-B6EE-72402E18F01B}" type="presParOf" srcId="{FF7EE8BD-E284-4B40-A4CB-17F360E0AD56}" destId="{0F0B97A5-E3C5-4817-A0FA-F56786291BD6}" srcOrd="0" destOrd="0" presId="urn:microsoft.com/office/officeart/2016/7/layout/RepeatingBendingProcessNew"/>
    <dgm:cxn modelId="{B1574A5E-F4DA-4771-8922-EB33E421853C}" type="presParOf" srcId="{5A0FC509-85FD-425E-87C4-135A178A8CD3}" destId="{31B45E36-7B00-4433-9ADC-620F2E4C57EA}" srcOrd="4" destOrd="0" presId="urn:microsoft.com/office/officeart/2016/7/layout/RepeatingBendingProcessNew"/>
    <dgm:cxn modelId="{3E8A8077-2593-4093-A0A2-73713C5FD21C}" type="presParOf" srcId="{5A0FC509-85FD-425E-87C4-135A178A8CD3}" destId="{8B960541-FB2F-4000-9795-C55453AE27CA}" srcOrd="5" destOrd="0" presId="urn:microsoft.com/office/officeart/2016/7/layout/RepeatingBendingProcessNew"/>
    <dgm:cxn modelId="{4648E744-E29A-4B69-8FCD-474AAEB96DE7}" type="presParOf" srcId="{8B960541-FB2F-4000-9795-C55453AE27CA}" destId="{DD7CE60B-ADB4-4513-84AD-409F17F0A735}" srcOrd="0" destOrd="0" presId="urn:microsoft.com/office/officeart/2016/7/layout/RepeatingBendingProcessNew"/>
    <dgm:cxn modelId="{C8C205DE-14B1-4500-967E-CCB326FF3043}" type="presParOf" srcId="{5A0FC509-85FD-425E-87C4-135A178A8CD3}" destId="{305CC75B-3D8F-4C65-8B98-1F517E0E6832}"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BABD1-13E9-4705-A166-05AF449FF2DB}">
      <dsp:nvSpPr>
        <dsp:cNvPr id="0" name=""/>
        <dsp:cNvSpPr/>
      </dsp:nvSpPr>
      <dsp:spPr>
        <a:xfrm>
          <a:off x="0" y="825524"/>
          <a:ext cx="8643446" cy="37264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u="none" kern="1200" dirty="0"/>
            <a:t>*</a:t>
          </a:r>
          <a:r>
            <a:rPr lang="en-US" sz="1800" b="1" u="none" kern="1200" dirty="0"/>
            <a:t>Definition</a:t>
          </a:r>
          <a:r>
            <a:rPr lang="en-US" sz="1800" b="1" u="none" kern="1200" dirty="0">
              <a:latin typeface="+mn-lt"/>
            </a:rPr>
            <a:t> of cardiomyopathy</a:t>
          </a:r>
        </a:p>
        <a:p>
          <a:pPr lvl="0" algn="l" defTabSz="844550">
            <a:lnSpc>
              <a:spcPct val="90000"/>
            </a:lnSpc>
            <a:spcBef>
              <a:spcPct val="0"/>
            </a:spcBef>
            <a:spcAft>
              <a:spcPct val="35000"/>
            </a:spcAft>
          </a:pPr>
          <a:r>
            <a:rPr lang="en-US" sz="1800" b="1" u="none" kern="1200" dirty="0">
              <a:effectLst/>
              <a:latin typeface="+mn-lt"/>
              <a:ea typeface="Calibri" panose="020F0502020204030204" pitchFamily="34" charset="0"/>
              <a:cs typeface="Arial" panose="020B0604020202020204" pitchFamily="34" charset="0"/>
            </a:rPr>
            <a:t>*Types of Cardiomyopathy </a:t>
          </a:r>
        </a:p>
        <a:p>
          <a:pPr lvl="0" algn="l" defTabSz="844550">
            <a:lnSpc>
              <a:spcPct val="90000"/>
            </a:lnSpc>
            <a:spcBef>
              <a:spcPct val="0"/>
            </a:spcBef>
            <a:spcAft>
              <a:spcPct val="35000"/>
            </a:spcAft>
          </a:pPr>
          <a:r>
            <a:rPr lang="en-US" sz="1800" b="1" u="none" kern="1200" dirty="0">
              <a:effectLst/>
              <a:latin typeface="+mn-lt"/>
              <a:ea typeface="Calibri" panose="020F0502020204030204" pitchFamily="34" charset="0"/>
              <a:cs typeface="Arial" panose="020B0604020202020204" pitchFamily="34" charset="0"/>
            </a:rPr>
            <a:t>*Clinical features, investigations, Lines of therapy, medical, interventional and surgical. </a:t>
          </a:r>
        </a:p>
        <a:p>
          <a:pPr lvl="0" algn="l" defTabSz="844550">
            <a:lnSpc>
              <a:spcPct val="90000"/>
            </a:lnSpc>
            <a:spcBef>
              <a:spcPct val="0"/>
            </a:spcBef>
            <a:spcAft>
              <a:spcPct val="35000"/>
            </a:spcAft>
          </a:pPr>
          <a:r>
            <a:rPr lang="en-US" sz="1800" b="1" u="none" kern="1200" dirty="0">
              <a:effectLst/>
              <a:latin typeface="+mn-lt"/>
              <a:ea typeface="Calibri" panose="020F0502020204030204" pitchFamily="34" charset="0"/>
              <a:cs typeface="Arial" panose="020B0604020202020204" pitchFamily="34" charset="0"/>
            </a:rPr>
            <a:t>*Complications.</a:t>
          </a:r>
        </a:p>
        <a:p>
          <a:pPr lvl="0" algn="l" defTabSz="844550">
            <a:lnSpc>
              <a:spcPct val="90000"/>
            </a:lnSpc>
            <a:spcBef>
              <a:spcPct val="0"/>
            </a:spcBef>
            <a:spcAft>
              <a:spcPct val="35000"/>
            </a:spcAft>
          </a:pPr>
          <a:r>
            <a:rPr lang="en-US" sz="1800" b="1" u="none" kern="1200" dirty="0">
              <a:effectLst/>
              <a:latin typeface="+mn-lt"/>
              <a:ea typeface="Calibri" panose="020F0502020204030204" pitchFamily="34" charset="0"/>
              <a:cs typeface="Arial" panose="020B0604020202020204" pitchFamily="34" charset="0"/>
            </a:rPr>
            <a:t>*Differentiate from other diseases (</a:t>
          </a:r>
          <a:r>
            <a:rPr lang="en-US" sz="1800" b="1" u="none" kern="1200" dirty="0" err="1">
              <a:effectLst/>
              <a:latin typeface="+mn-lt"/>
              <a:ea typeface="Calibri" panose="020F0502020204030204" pitchFamily="34" charset="0"/>
              <a:cs typeface="Arial" panose="020B0604020202020204" pitchFamily="34" charset="0"/>
            </a:rPr>
            <a:t>eg</a:t>
          </a:r>
          <a:r>
            <a:rPr lang="en-US" sz="1800" b="1" u="none" kern="1200" dirty="0">
              <a:effectLst/>
              <a:latin typeface="+mn-lt"/>
              <a:ea typeface="Calibri" panose="020F0502020204030204" pitchFamily="34" charset="0"/>
              <a:cs typeface="Arial" panose="020B0604020202020204" pitchFamily="34" charset="0"/>
            </a:rPr>
            <a:t>.  restrictive and constrictive, obstructive LV dis and AS)</a:t>
          </a:r>
        </a:p>
        <a:p>
          <a:pPr lvl="0" algn="l" defTabSz="844550">
            <a:lnSpc>
              <a:spcPct val="90000"/>
            </a:lnSpc>
            <a:spcBef>
              <a:spcPct val="0"/>
            </a:spcBef>
            <a:spcAft>
              <a:spcPct val="35000"/>
            </a:spcAft>
          </a:pPr>
          <a:r>
            <a:rPr lang="en-US" sz="1800" b="1" u="none" kern="1200" dirty="0">
              <a:effectLst/>
              <a:latin typeface="+mn-lt"/>
              <a:ea typeface="Calibri" panose="020F0502020204030204" pitchFamily="34" charset="0"/>
              <a:cs typeface="Arial" panose="020B0604020202020204" pitchFamily="34" charset="0"/>
            </a:rPr>
            <a:t>*Encourage family screening in some types of myopathy.</a:t>
          </a:r>
        </a:p>
        <a:p>
          <a:pPr lvl="0" algn="l" defTabSz="844550">
            <a:lnSpc>
              <a:spcPct val="90000"/>
            </a:lnSpc>
            <a:spcBef>
              <a:spcPct val="0"/>
            </a:spcBef>
            <a:spcAft>
              <a:spcPct val="35000"/>
            </a:spcAft>
          </a:pPr>
          <a:r>
            <a:rPr lang="en-US" sz="1800" b="1" u="none" kern="1200" dirty="0">
              <a:effectLst/>
              <a:latin typeface="+mn-lt"/>
              <a:ea typeface="Calibri" panose="020F0502020204030204" pitchFamily="34" charset="0"/>
              <a:cs typeface="Arial" panose="020B0604020202020204" pitchFamily="34" charset="0"/>
            </a:rPr>
            <a:t>*Importance of cardiac rehabilitation</a:t>
          </a:r>
        </a:p>
        <a:p>
          <a:pPr lvl="0" algn="l" defTabSz="844550">
            <a:lnSpc>
              <a:spcPct val="90000"/>
            </a:lnSpc>
            <a:spcBef>
              <a:spcPct val="0"/>
            </a:spcBef>
            <a:spcAft>
              <a:spcPct val="35000"/>
            </a:spcAft>
          </a:pPr>
          <a:r>
            <a:rPr lang="en-US" sz="1800" b="1" u="none" kern="1200" dirty="0">
              <a:effectLst/>
              <a:latin typeface="+mn-lt"/>
              <a:ea typeface="Calibri" panose="020F0502020204030204" pitchFamily="34" charset="0"/>
              <a:cs typeface="Arial" panose="020B0604020202020204" pitchFamily="34" charset="0"/>
            </a:rPr>
            <a:t>*Suitable advices (exercise vs HOCM) </a:t>
          </a:r>
          <a:r>
            <a:rPr lang="en-US" sz="1800" b="1" u="none" kern="1200" dirty="0">
              <a:latin typeface="+mn-lt"/>
            </a:rPr>
            <a:t> </a:t>
          </a:r>
        </a:p>
      </dsp:txBody>
      <dsp:txXfrm>
        <a:off x="181910" y="1007434"/>
        <a:ext cx="8279626" cy="33626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96EF-AA5E-4A5B-A461-DBCE896E149C}">
      <dsp:nvSpPr>
        <dsp:cNvPr id="0" name=""/>
        <dsp:cNvSpPr/>
      </dsp:nvSpPr>
      <dsp:spPr>
        <a:xfrm>
          <a:off x="865303" y="582275"/>
          <a:ext cx="4121812" cy="119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00CFA-CA7A-4F97-90FC-AAF152A7A08F}">
      <dsp:nvSpPr>
        <dsp:cNvPr id="0" name=""/>
        <dsp:cNvSpPr/>
      </dsp:nvSpPr>
      <dsp:spPr>
        <a:xfrm>
          <a:off x="291562" y="1052748"/>
          <a:ext cx="1060062" cy="1057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23B1B3-8B1E-4FF5-88AA-CD8A8274D5EE}">
      <dsp:nvSpPr>
        <dsp:cNvPr id="0" name=""/>
        <dsp:cNvSpPr/>
      </dsp:nvSpPr>
      <dsp:spPr>
        <a:xfrm>
          <a:off x="1593905" y="1230906"/>
          <a:ext cx="5821022" cy="1040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64" tIns="88564" rIns="88564" bIns="88564" numCol="1" spcCol="1270" anchor="ctr" anchorCtr="0">
          <a:noAutofit/>
        </a:bodyPr>
        <a:lstStyle/>
        <a:p>
          <a:pPr lvl="0" algn="l" defTabSz="1066800">
            <a:lnSpc>
              <a:spcPct val="100000"/>
            </a:lnSpc>
            <a:spcBef>
              <a:spcPct val="0"/>
            </a:spcBef>
            <a:spcAft>
              <a:spcPct val="35000"/>
            </a:spcAft>
          </a:pPr>
          <a:r>
            <a:rPr lang="en-US" sz="2400" kern="1200" dirty="0"/>
            <a:t>Asymmetrical Left ventricular hypertrophy        dynamic LVOTO, mitral regurgitation (MR), diastolic dysfunction, myocardial ischemia, arrhythmias, and autonomic dysfunction. </a:t>
          </a:r>
        </a:p>
      </dsp:txBody>
      <dsp:txXfrm>
        <a:off x="1593905" y="1230906"/>
        <a:ext cx="5821022" cy="1040263"/>
      </dsp:txXfrm>
    </dsp:sp>
    <dsp:sp modelId="{A50028A4-51B7-48B3-9585-103246A26AF7}">
      <dsp:nvSpPr>
        <dsp:cNvPr id="0" name=""/>
        <dsp:cNvSpPr/>
      </dsp:nvSpPr>
      <dsp:spPr>
        <a:xfrm>
          <a:off x="0" y="2936090"/>
          <a:ext cx="7326895" cy="19236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904F3-14AF-4080-A862-1B79FC4C2F7E}">
      <dsp:nvSpPr>
        <dsp:cNvPr id="0" name=""/>
        <dsp:cNvSpPr/>
      </dsp:nvSpPr>
      <dsp:spPr>
        <a:xfrm>
          <a:off x="313113" y="3378963"/>
          <a:ext cx="1060062" cy="1057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B75C02-3B2F-4AB4-9528-7593BB908733}">
      <dsp:nvSpPr>
        <dsp:cNvPr id="0" name=""/>
        <dsp:cNvSpPr/>
      </dsp:nvSpPr>
      <dsp:spPr>
        <a:xfrm>
          <a:off x="1369614" y="3812360"/>
          <a:ext cx="6182520" cy="63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64" tIns="88564" rIns="88564" bIns="88564" numCol="1" spcCol="1270" anchor="ctr" anchorCtr="0">
          <a:noAutofit/>
        </a:bodyPr>
        <a:lstStyle/>
        <a:p>
          <a:pPr lvl="0" algn="l" defTabSz="1066800">
            <a:lnSpc>
              <a:spcPct val="100000"/>
            </a:lnSpc>
            <a:spcBef>
              <a:spcPct val="0"/>
            </a:spcBef>
            <a:spcAft>
              <a:spcPct val="35000"/>
            </a:spcAft>
          </a:pPr>
          <a:r>
            <a:rPr lang="en-US" sz="2400" kern="1200" dirty="0"/>
            <a:t>leading </a:t>
          </a:r>
          <a:r>
            <a:rPr lang="en-US" sz="2400" b="1" kern="1200" dirty="0"/>
            <a:t>to sudden cardiac arrest</a:t>
          </a:r>
          <a:r>
            <a:rPr lang="en-US" sz="2400" kern="1200" dirty="0"/>
            <a:t>. </a:t>
          </a:r>
        </a:p>
        <a:p>
          <a:pPr lvl="0" algn="l" defTabSz="1066800">
            <a:lnSpc>
              <a:spcPct val="100000"/>
            </a:lnSpc>
            <a:spcBef>
              <a:spcPct val="0"/>
            </a:spcBef>
            <a:spcAft>
              <a:spcPct val="35000"/>
            </a:spcAft>
          </a:pPr>
          <a:r>
            <a:rPr lang="en-US" sz="2400" kern="1200" dirty="0"/>
            <a:t>the clinical outcome may be dominated by one of these components or may be the result of a complex interplay</a:t>
          </a:r>
        </a:p>
      </dsp:txBody>
      <dsp:txXfrm>
        <a:off x="1369614" y="3812360"/>
        <a:ext cx="6182520" cy="6300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D491A-7338-41AC-AF98-250B3603452A}">
      <dsp:nvSpPr>
        <dsp:cNvPr id="0" name=""/>
        <dsp:cNvSpPr/>
      </dsp:nvSpPr>
      <dsp:spPr>
        <a:xfrm>
          <a:off x="0" y="434736"/>
          <a:ext cx="6797675" cy="15397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The ventricles become </a:t>
          </a:r>
          <a:r>
            <a:rPr lang="en-US" sz="2800" b="1" kern="1200" dirty="0"/>
            <a:t>stiff and rigid </a:t>
          </a:r>
          <a:r>
            <a:rPr lang="en-US" sz="2800" kern="1200" dirty="0"/>
            <a:t>due to replacement of the normal heart muscle with abnormal tissue, such as scar tissue.</a:t>
          </a:r>
        </a:p>
      </dsp:txBody>
      <dsp:txXfrm>
        <a:off x="75163" y="509899"/>
        <a:ext cx="6647349" cy="1389393"/>
      </dsp:txXfrm>
    </dsp:sp>
    <dsp:sp modelId="{08EC1002-E67E-4BC7-BD1E-A0598FE1F764}">
      <dsp:nvSpPr>
        <dsp:cNvPr id="0" name=""/>
        <dsp:cNvSpPr/>
      </dsp:nvSpPr>
      <dsp:spPr>
        <a:xfrm>
          <a:off x="0" y="2055096"/>
          <a:ext cx="6797675" cy="1539719"/>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As a result, the ventricles cannot relax normally and expand to fill  with blood, which causes the atria to </a:t>
          </a:r>
          <a:r>
            <a:rPr lang="en-US" sz="2800" b="1" kern="1200" dirty="0"/>
            <a:t>become enlarged</a:t>
          </a:r>
          <a:r>
            <a:rPr lang="en-US" sz="2800" kern="1200" dirty="0"/>
            <a:t>.</a:t>
          </a:r>
        </a:p>
      </dsp:txBody>
      <dsp:txXfrm>
        <a:off x="75163" y="2130259"/>
        <a:ext cx="6647349" cy="1389393"/>
      </dsp:txXfrm>
    </dsp:sp>
    <dsp:sp modelId="{89715C88-0DFD-402C-BA4E-60E88354009E}">
      <dsp:nvSpPr>
        <dsp:cNvPr id="0" name=""/>
        <dsp:cNvSpPr/>
      </dsp:nvSpPr>
      <dsp:spPr>
        <a:xfrm>
          <a:off x="0" y="3675456"/>
          <a:ext cx="6797675" cy="153971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Eventually, blood flow in the heart is reduced, and complications such as heart failure or arrhythmias occur.</a:t>
          </a:r>
        </a:p>
      </dsp:txBody>
      <dsp:txXfrm>
        <a:off x="75163" y="3750619"/>
        <a:ext cx="6647349" cy="13893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D491A-7338-41AC-AF98-250B3603452A}">
      <dsp:nvSpPr>
        <dsp:cNvPr id="0" name=""/>
        <dsp:cNvSpPr/>
      </dsp:nvSpPr>
      <dsp:spPr>
        <a:xfrm>
          <a:off x="0" y="211312"/>
          <a:ext cx="6797675" cy="13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The disease is rare described in individuals from infancy to late adulthood; it usually carries a poor prognosis.</a:t>
          </a:r>
        </a:p>
      </dsp:txBody>
      <dsp:txXfrm>
        <a:off x="65356" y="276668"/>
        <a:ext cx="6666963" cy="1208107"/>
      </dsp:txXfrm>
    </dsp:sp>
    <dsp:sp modelId="{08EC1002-E67E-4BC7-BD1E-A0598FE1F764}">
      <dsp:nvSpPr>
        <dsp:cNvPr id="0" name=""/>
        <dsp:cNvSpPr/>
      </dsp:nvSpPr>
      <dsp:spPr>
        <a:xfrm>
          <a:off x="0" y="1610612"/>
          <a:ext cx="6797675" cy="2294031"/>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Symptoms:</a:t>
          </a:r>
        </a:p>
        <a:p>
          <a:pPr lvl="0" algn="l" defTabSz="933450">
            <a:lnSpc>
              <a:spcPct val="90000"/>
            </a:lnSpc>
            <a:spcBef>
              <a:spcPct val="0"/>
            </a:spcBef>
            <a:spcAft>
              <a:spcPct val="35000"/>
            </a:spcAft>
          </a:pPr>
          <a:r>
            <a:rPr lang="en-US" sz="2100" kern="1200" dirty="0"/>
            <a:t>are nonspecific and reflect the presence of heart failure. </a:t>
          </a:r>
          <a:r>
            <a:rPr lang="en-US" sz="2100" b="1" kern="1200" dirty="0">
              <a:solidFill>
                <a:srgbClr val="FF0000"/>
              </a:solidFill>
            </a:rPr>
            <a:t>Dyspnea</a:t>
          </a:r>
          <a:r>
            <a:rPr lang="en-US" sz="2100" kern="1200" dirty="0"/>
            <a:t> is an initial complaint in most patients, </a:t>
          </a:r>
          <a:r>
            <a:rPr lang="en-US" sz="2100" b="1" kern="1200" dirty="0">
              <a:solidFill>
                <a:srgbClr val="FF0000"/>
              </a:solidFill>
            </a:rPr>
            <a:t>edema </a:t>
          </a:r>
          <a:r>
            <a:rPr lang="en-US" sz="2100" kern="1200" dirty="0"/>
            <a:t>occurs in approximately half, and </a:t>
          </a:r>
          <a:r>
            <a:rPr lang="en-US" sz="2100" b="1" kern="1200" dirty="0">
              <a:solidFill>
                <a:srgbClr val="FF0000"/>
              </a:solidFill>
            </a:rPr>
            <a:t>palpitation</a:t>
          </a:r>
          <a:r>
            <a:rPr lang="en-US" sz="2100" kern="1200" dirty="0"/>
            <a:t>s, </a:t>
          </a:r>
          <a:r>
            <a:rPr lang="en-US" sz="2100" b="1" kern="1200" dirty="0">
              <a:solidFill>
                <a:srgbClr val="FF0000"/>
              </a:solidFill>
            </a:rPr>
            <a:t>fatigue</a:t>
          </a:r>
          <a:r>
            <a:rPr lang="en-US" sz="2100" kern="1200" dirty="0"/>
            <a:t>, and </a:t>
          </a:r>
          <a:r>
            <a:rPr lang="en-US" sz="2100" b="1" kern="1200" dirty="0">
              <a:solidFill>
                <a:srgbClr val="FF0000"/>
              </a:solidFill>
            </a:rPr>
            <a:t>orthopnea</a:t>
          </a:r>
          <a:r>
            <a:rPr lang="en-US" sz="2100" kern="1200" dirty="0"/>
            <a:t> are reported by 22% to 33%..</a:t>
          </a:r>
        </a:p>
      </dsp:txBody>
      <dsp:txXfrm>
        <a:off x="111985" y="1722597"/>
        <a:ext cx="6573705" cy="2070061"/>
      </dsp:txXfrm>
    </dsp:sp>
    <dsp:sp modelId="{89715C88-0DFD-402C-BA4E-60E88354009E}">
      <dsp:nvSpPr>
        <dsp:cNvPr id="0" name=""/>
        <dsp:cNvSpPr/>
      </dsp:nvSpPr>
      <dsp:spPr>
        <a:xfrm>
          <a:off x="0" y="3965124"/>
          <a:ext cx="6797675" cy="2294031"/>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Physical examination:</a:t>
          </a:r>
        </a:p>
        <a:p>
          <a:pPr lvl="0" algn="l" defTabSz="933450">
            <a:lnSpc>
              <a:spcPct val="90000"/>
            </a:lnSpc>
            <a:spcBef>
              <a:spcPct val="0"/>
            </a:spcBef>
            <a:spcAft>
              <a:spcPct val="35000"/>
            </a:spcAft>
          </a:pPr>
          <a:r>
            <a:rPr lang="en-US" sz="2100" kern="1200" dirty="0"/>
            <a:t>is usually consistent with biventricular heart failure, with jugular venous distention noted in most patients but ascites and significant edema being found in advanced cases. </a:t>
          </a:r>
          <a:r>
            <a:rPr lang="en-US" sz="2100" b="1" kern="1200" dirty="0"/>
            <a:t>AF is common</a:t>
          </a:r>
          <a:r>
            <a:rPr lang="en-US" sz="2100" kern="1200" dirty="0"/>
            <a:t>, and a third heart sound is heard in one in four patients; murmurs are not a feature.</a:t>
          </a:r>
        </a:p>
      </dsp:txBody>
      <dsp:txXfrm>
        <a:off x="111985" y="4077109"/>
        <a:ext cx="6573705" cy="2070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BABD1-13E9-4705-A166-05AF449FF2DB}">
      <dsp:nvSpPr>
        <dsp:cNvPr id="0" name=""/>
        <dsp:cNvSpPr/>
      </dsp:nvSpPr>
      <dsp:spPr>
        <a:xfrm>
          <a:off x="0" y="188867"/>
          <a:ext cx="6240463" cy="176341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chemeClr val="bg1"/>
              </a:solidFill>
            </a:rPr>
            <a:t>Is a myocardial disorder in which the heart muscle is structurally and functionally abnormal, in the absence of coronary artery disease (CAD), hypertension, valvular disease, and congenital heart disease (CHD) sufficient to cause the observed myocardial abnormality’.</a:t>
          </a:r>
          <a:endParaRPr lang="en-US" sz="2000" kern="1200" dirty="0"/>
        </a:p>
      </dsp:txBody>
      <dsp:txXfrm>
        <a:off x="86083" y="274950"/>
        <a:ext cx="6068297" cy="1591248"/>
      </dsp:txXfrm>
    </dsp:sp>
    <dsp:sp modelId="{BDB64993-1589-4C2D-8E14-60476B970319}">
      <dsp:nvSpPr>
        <dsp:cNvPr id="0" name=""/>
        <dsp:cNvSpPr/>
      </dsp:nvSpPr>
      <dsp:spPr>
        <a:xfrm>
          <a:off x="0" y="2018522"/>
          <a:ext cx="6240463" cy="1579888"/>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chemeClr val="bg1"/>
              </a:solidFill>
            </a:rPr>
            <a:t>The myocardium becomes enlarged, abnormally thick or rigid. In rare cases, the muscle tissue in the heart is replaced with scar tissue.</a:t>
          </a:r>
          <a:endParaRPr lang="en-US" sz="2000" kern="1200" dirty="0"/>
        </a:p>
      </dsp:txBody>
      <dsp:txXfrm>
        <a:off x="77124" y="2095646"/>
        <a:ext cx="6086215" cy="1425640"/>
      </dsp:txXfrm>
    </dsp:sp>
    <dsp:sp modelId="{2B27A5B8-AB5E-4098-8428-56298DE69704}">
      <dsp:nvSpPr>
        <dsp:cNvPr id="0" name=""/>
        <dsp:cNvSpPr/>
      </dsp:nvSpPr>
      <dsp:spPr>
        <a:xfrm>
          <a:off x="0" y="3664650"/>
          <a:ext cx="6240463" cy="1564448"/>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chemeClr val="bg1"/>
              </a:solidFill>
            </a:rPr>
            <a:t>As cardiomyopathy progresses, complications can evolve </a:t>
          </a:r>
          <a:r>
            <a:rPr lang="en-US" sz="2000" kern="1200" dirty="0" err="1">
              <a:solidFill>
                <a:schemeClr val="bg1"/>
              </a:solidFill>
            </a:rPr>
            <a:t>e.g</a:t>
          </a:r>
          <a:r>
            <a:rPr lang="en-US" sz="2000" kern="1200" dirty="0">
              <a:solidFill>
                <a:schemeClr val="bg1"/>
              </a:solidFill>
            </a:rPr>
            <a:t> heart failure, arrhythmias, systemic and pulmonary edema </a:t>
          </a:r>
          <a:r>
            <a:rPr lang="en-US" sz="2000" kern="1200" dirty="0"/>
            <a:t>and, rarely, infective </a:t>
          </a:r>
          <a:r>
            <a:rPr lang="en-US" sz="2000" kern="1200" dirty="0">
              <a:solidFill>
                <a:schemeClr val="bg1"/>
              </a:solidFill>
            </a:rPr>
            <a:t>endocarditis</a:t>
          </a:r>
          <a:endParaRPr lang="en-US" sz="2000" kern="1200" dirty="0"/>
        </a:p>
      </dsp:txBody>
      <dsp:txXfrm>
        <a:off x="76370" y="3741020"/>
        <a:ext cx="6087723" cy="1411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96EF-AA5E-4A5B-A461-DBCE896E149C}">
      <dsp:nvSpPr>
        <dsp:cNvPr id="0" name=""/>
        <dsp:cNvSpPr/>
      </dsp:nvSpPr>
      <dsp:spPr>
        <a:xfrm>
          <a:off x="0" y="592554"/>
          <a:ext cx="7212066" cy="12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00CFA-CA7A-4F97-90FC-AAF152A7A08F}">
      <dsp:nvSpPr>
        <dsp:cNvPr id="0" name=""/>
        <dsp:cNvSpPr/>
      </dsp:nvSpPr>
      <dsp:spPr>
        <a:xfrm>
          <a:off x="0" y="366765"/>
          <a:ext cx="865645" cy="835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23B1B3-8B1E-4FF5-88AA-CD8A8274D5EE}">
      <dsp:nvSpPr>
        <dsp:cNvPr id="0" name=""/>
        <dsp:cNvSpPr/>
      </dsp:nvSpPr>
      <dsp:spPr>
        <a:xfrm>
          <a:off x="1121115" y="128213"/>
          <a:ext cx="5914457" cy="1572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08" tIns="166408" rIns="166408" bIns="166408" numCol="1" spcCol="1270" anchor="ctr" anchorCtr="0">
          <a:noAutofit/>
        </a:bodyPr>
        <a:lstStyle/>
        <a:p>
          <a:pPr lvl="0" algn="just" defTabSz="889000">
            <a:lnSpc>
              <a:spcPct val="100000"/>
            </a:lnSpc>
            <a:spcBef>
              <a:spcPct val="0"/>
            </a:spcBef>
            <a:spcAft>
              <a:spcPct val="35000"/>
            </a:spcAft>
          </a:pPr>
          <a:r>
            <a:rPr lang="en-US" sz="2000" kern="1200" dirty="0"/>
            <a:t>DCM is characterized by ventricular chamber enlargement and systolic dysfunction with greater left ventricular (LV) cavity size with little or no wall </a:t>
          </a:r>
        </a:p>
      </dsp:txBody>
      <dsp:txXfrm>
        <a:off x="1121115" y="128213"/>
        <a:ext cx="5914457" cy="1572362"/>
      </dsp:txXfrm>
    </dsp:sp>
    <dsp:sp modelId="{A50028A4-51B7-48B3-9585-103246A26AF7}">
      <dsp:nvSpPr>
        <dsp:cNvPr id="0" name=""/>
        <dsp:cNvSpPr/>
      </dsp:nvSpPr>
      <dsp:spPr>
        <a:xfrm>
          <a:off x="0" y="2930102"/>
          <a:ext cx="7212066" cy="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904F3-14AF-4080-A862-1B79FC4C2F7E}">
      <dsp:nvSpPr>
        <dsp:cNvPr id="0" name=""/>
        <dsp:cNvSpPr/>
      </dsp:nvSpPr>
      <dsp:spPr>
        <a:xfrm>
          <a:off x="0" y="2543092"/>
          <a:ext cx="865645" cy="83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B75C02-3B2F-4AB4-9528-7593BB908733}">
      <dsp:nvSpPr>
        <dsp:cNvPr id="0" name=""/>
        <dsp:cNvSpPr/>
      </dsp:nvSpPr>
      <dsp:spPr>
        <a:xfrm>
          <a:off x="930496" y="2250343"/>
          <a:ext cx="6014552" cy="158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23" tIns="166623" rIns="166623" bIns="166623" numCol="1" spcCol="1270" anchor="ctr" anchorCtr="0">
          <a:noAutofit/>
        </a:bodyPr>
        <a:lstStyle/>
        <a:p>
          <a:pPr lvl="0" algn="just" defTabSz="889000">
            <a:lnSpc>
              <a:spcPct val="100000"/>
            </a:lnSpc>
            <a:spcBef>
              <a:spcPct val="0"/>
            </a:spcBef>
            <a:spcAft>
              <a:spcPct val="35000"/>
            </a:spcAft>
          </a:pPr>
          <a:r>
            <a:rPr lang="en-US" sz="2000" kern="1200" dirty="0"/>
            <a:t>Progressive dilation can lead to significant </a:t>
          </a:r>
          <a:r>
            <a:rPr lang="en-US" sz="2000" b="1" u="sng" kern="1200" dirty="0">
              <a:solidFill>
                <a:srgbClr val="FF0000"/>
              </a:solidFill>
            </a:rPr>
            <a:t>mitral and tricuspid regurgitation,</a:t>
          </a:r>
          <a:r>
            <a:rPr lang="en-US" sz="2000" kern="1200" dirty="0"/>
            <a:t> which may further diminish the cardiac output and increase end-systolic volumes and ventricular wall stress. In turn, this leads to further dilation and myocardial dysfunction.</a:t>
          </a:r>
        </a:p>
      </dsp:txBody>
      <dsp:txXfrm>
        <a:off x="930496" y="2250343"/>
        <a:ext cx="6014552" cy="15852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C627D-ACF8-4C15-96C0-53D95C6167D8}">
      <dsp:nvSpPr>
        <dsp:cNvPr id="0" name=""/>
        <dsp:cNvSpPr/>
      </dsp:nvSpPr>
      <dsp:spPr>
        <a:xfrm>
          <a:off x="-95511" y="138749"/>
          <a:ext cx="6588691" cy="110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674BC-EE6D-4560-90F8-CD06DE1AA05B}">
      <dsp:nvSpPr>
        <dsp:cNvPr id="0" name=""/>
        <dsp:cNvSpPr/>
      </dsp:nvSpPr>
      <dsp:spPr>
        <a:xfrm>
          <a:off x="412519" y="229139"/>
          <a:ext cx="923693" cy="92369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3699D8-0783-453C-8707-661F56B73C4D}">
      <dsp:nvSpPr>
        <dsp:cNvPr id="0" name=""/>
        <dsp:cNvSpPr/>
      </dsp:nvSpPr>
      <dsp:spPr>
        <a:xfrm>
          <a:off x="1844244" y="9347"/>
          <a:ext cx="4645140" cy="1679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41" tIns="177741" rIns="177741" bIns="177741" numCol="1" spcCol="1270" anchor="ctr" anchorCtr="0">
          <a:noAutofit/>
        </a:bodyPr>
        <a:lstStyle/>
        <a:p>
          <a:pPr lvl="0" algn="l" defTabSz="933450">
            <a:lnSpc>
              <a:spcPct val="100000"/>
            </a:lnSpc>
            <a:spcBef>
              <a:spcPct val="0"/>
            </a:spcBef>
            <a:spcAft>
              <a:spcPct val="35000"/>
            </a:spcAft>
          </a:pPr>
          <a:r>
            <a:rPr lang="en-US" sz="2100" kern="1200" dirty="0"/>
            <a:t>In decompensation of systolic heart failure, several changes in the pressure-volume (P-V) curve are seen</a:t>
          </a:r>
        </a:p>
      </dsp:txBody>
      <dsp:txXfrm>
        <a:off x="1844244" y="9347"/>
        <a:ext cx="4645140" cy="1679442"/>
      </dsp:txXfrm>
    </dsp:sp>
    <dsp:sp modelId="{116300F7-A45C-400E-84A6-6F9F3AC36334}">
      <dsp:nvSpPr>
        <dsp:cNvPr id="0" name=""/>
        <dsp:cNvSpPr/>
      </dsp:nvSpPr>
      <dsp:spPr>
        <a:xfrm>
          <a:off x="-95511" y="2108650"/>
          <a:ext cx="6588691" cy="1679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C4D31-BCA6-4319-92EE-2A1761106438}">
      <dsp:nvSpPr>
        <dsp:cNvPr id="0" name=""/>
        <dsp:cNvSpPr/>
      </dsp:nvSpPr>
      <dsp:spPr>
        <a:xfrm>
          <a:off x="412519" y="2486524"/>
          <a:ext cx="923693" cy="923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F74459-D36E-43A9-800C-B89C391BAD20}">
      <dsp:nvSpPr>
        <dsp:cNvPr id="0" name=""/>
        <dsp:cNvSpPr/>
      </dsp:nvSpPr>
      <dsp:spPr>
        <a:xfrm>
          <a:off x="1844244" y="2108650"/>
          <a:ext cx="4645140" cy="1679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41" tIns="177741" rIns="177741" bIns="177741" numCol="1" spcCol="1270" anchor="ctr" anchorCtr="0">
          <a:noAutofit/>
        </a:bodyPr>
        <a:lstStyle/>
        <a:p>
          <a:pPr lvl="0" algn="l" defTabSz="933450">
            <a:lnSpc>
              <a:spcPct val="100000"/>
            </a:lnSpc>
            <a:spcBef>
              <a:spcPct val="0"/>
            </a:spcBef>
            <a:spcAft>
              <a:spcPct val="35000"/>
            </a:spcAft>
          </a:pPr>
          <a:r>
            <a:rPr lang="en-US" sz="2100" kern="1200" dirty="0" err="1"/>
            <a:t>Neurohormonal</a:t>
          </a:r>
          <a:r>
            <a:rPr lang="en-US" sz="2100" kern="1200" dirty="0"/>
            <a:t> activation, including stimulation of the </a:t>
          </a:r>
          <a:r>
            <a:rPr lang="en-US" sz="2100" b="1" kern="1200" dirty="0"/>
            <a:t>adrenergic nervous system and the renin-angiotensin-aldosterone system (RAAS</a:t>
          </a:r>
        </a:p>
      </dsp:txBody>
      <dsp:txXfrm>
        <a:off x="1844244" y="2108650"/>
        <a:ext cx="4645140" cy="1679442"/>
      </dsp:txXfrm>
    </dsp:sp>
    <dsp:sp modelId="{0BB8CD02-D64F-4E1B-8F58-D95D1E47C448}">
      <dsp:nvSpPr>
        <dsp:cNvPr id="0" name=""/>
        <dsp:cNvSpPr/>
      </dsp:nvSpPr>
      <dsp:spPr>
        <a:xfrm>
          <a:off x="-95511" y="4207953"/>
          <a:ext cx="6588691" cy="1679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41E49B-C2E8-44F1-976E-D50BEA0C6492}">
      <dsp:nvSpPr>
        <dsp:cNvPr id="0" name=""/>
        <dsp:cNvSpPr/>
      </dsp:nvSpPr>
      <dsp:spPr>
        <a:xfrm>
          <a:off x="412519" y="4585827"/>
          <a:ext cx="923693" cy="9236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4FA29A-3DBD-4FDF-BB2F-657BBD450AFF}">
      <dsp:nvSpPr>
        <dsp:cNvPr id="0" name=""/>
        <dsp:cNvSpPr/>
      </dsp:nvSpPr>
      <dsp:spPr>
        <a:xfrm>
          <a:off x="1649427" y="4207953"/>
          <a:ext cx="5034775" cy="1679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41" tIns="177741" rIns="177741" bIns="177741" numCol="1" spcCol="1270" anchor="ctr" anchorCtr="0">
          <a:noAutofit/>
        </a:bodyPr>
        <a:lstStyle/>
        <a:p>
          <a:pPr lvl="0" algn="l" defTabSz="933450">
            <a:lnSpc>
              <a:spcPct val="100000"/>
            </a:lnSpc>
            <a:spcBef>
              <a:spcPct val="0"/>
            </a:spcBef>
            <a:spcAft>
              <a:spcPct val="35000"/>
            </a:spcAft>
          </a:pPr>
          <a:r>
            <a:rPr lang="en-US" sz="2100" kern="1200" dirty="0"/>
            <a:t>Release of circulating cytokines as mediators of myocardial injury as TNF, IL6 </a:t>
          </a:r>
        </a:p>
      </dsp:txBody>
      <dsp:txXfrm>
        <a:off x="1649427" y="4207953"/>
        <a:ext cx="5034775" cy="16794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2BB8F-705A-478A-A964-DEAE3CEF2607}">
      <dsp:nvSpPr>
        <dsp:cNvPr id="0" name=""/>
        <dsp:cNvSpPr/>
      </dsp:nvSpPr>
      <dsp:spPr>
        <a:xfrm>
          <a:off x="0" y="360843"/>
          <a:ext cx="7269500" cy="76079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t>Laboratory work</a:t>
          </a:r>
          <a:endParaRPr lang="en-US" sz="2000" kern="1200" dirty="0"/>
        </a:p>
      </dsp:txBody>
      <dsp:txXfrm>
        <a:off x="37139" y="397982"/>
        <a:ext cx="7195222" cy="686516"/>
      </dsp:txXfrm>
    </dsp:sp>
    <dsp:sp modelId="{7B692B47-CEDC-4322-894B-EBBB9977F27A}">
      <dsp:nvSpPr>
        <dsp:cNvPr id="0" name=""/>
        <dsp:cNvSpPr/>
      </dsp:nvSpPr>
      <dsp:spPr>
        <a:xfrm>
          <a:off x="0" y="1085072"/>
          <a:ext cx="7269500" cy="1406924"/>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Is used to diagnose potentially reversible causes, identify comorbidities, monitor and correct abnormalities before or during treatment, and assess the disease severity</a:t>
          </a:r>
        </a:p>
      </dsp:txBody>
      <dsp:txXfrm>
        <a:off x="68680" y="1153752"/>
        <a:ext cx="7132140" cy="1269564"/>
      </dsp:txXfrm>
    </dsp:sp>
    <dsp:sp modelId="{D7A5C639-0BFA-42A0-802A-B51627D78F03}">
      <dsp:nvSpPr>
        <dsp:cNvPr id="0" name=""/>
        <dsp:cNvSpPr/>
      </dsp:nvSpPr>
      <dsp:spPr>
        <a:xfrm>
          <a:off x="0" y="2679197"/>
          <a:ext cx="7269500" cy="1406924"/>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metabolic panel should be assessed on initial evaluation and then subsequently based on clinical judgment. </a:t>
          </a:r>
          <a:r>
            <a:rPr lang="en-US" sz="2000" b="1" kern="1200" dirty="0"/>
            <a:t>Anemia is present in up to 40% of HF</a:t>
          </a:r>
          <a:r>
            <a:rPr lang="en-US" sz="2000" kern="1200" dirty="0"/>
            <a:t> patients and is associated with increased mortality and functional impairment</a:t>
          </a:r>
          <a:endParaRPr lang="en-US" sz="500" kern="1200" dirty="0"/>
        </a:p>
      </dsp:txBody>
      <dsp:txXfrm>
        <a:off x="68680" y="2747877"/>
        <a:ext cx="7132140" cy="1269564"/>
      </dsp:txXfrm>
    </dsp:sp>
    <dsp:sp modelId="{912B5516-B949-496B-B2FA-A0E98B68FFBA}">
      <dsp:nvSpPr>
        <dsp:cNvPr id="0" name=""/>
        <dsp:cNvSpPr/>
      </dsp:nvSpPr>
      <dsp:spPr>
        <a:xfrm>
          <a:off x="0" y="4273322"/>
          <a:ext cx="7269500" cy="1406924"/>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The natriuretic peptides B-type natriuretic peptide </a:t>
          </a:r>
          <a:r>
            <a:rPr lang="en-US" sz="2000" b="1" kern="1200" dirty="0"/>
            <a:t>(BNP</a:t>
          </a:r>
          <a:r>
            <a:rPr lang="en-US" sz="2000" kern="1200" dirty="0"/>
            <a:t>) and N-terminal pro–B-type natriuretic peptide </a:t>
          </a:r>
          <a:r>
            <a:rPr lang="en-US" sz="2000" b="1" kern="1200" dirty="0"/>
            <a:t>(NT-</a:t>
          </a:r>
          <a:r>
            <a:rPr lang="en-US" sz="2000" b="1" kern="1200" dirty="0" err="1"/>
            <a:t>proBNP</a:t>
          </a:r>
          <a:r>
            <a:rPr lang="en-US" sz="2000" kern="1200" dirty="0"/>
            <a:t>) are released in the setting of increased ventricular dilation or wall stress</a:t>
          </a:r>
        </a:p>
      </dsp:txBody>
      <dsp:txXfrm>
        <a:off x="68680" y="4342002"/>
        <a:ext cx="7132140" cy="12695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2BB8F-705A-478A-A964-DEAE3CEF2607}">
      <dsp:nvSpPr>
        <dsp:cNvPr id="0" name=""/>
        <dsp:cNvSpPr/>
      </dsp:nvSpPr>
      <dsp:spPr>
        <a:xfrm>
          <a:off x="0" y="1394494"/>
          <a:ext cx="7269500" cy="65798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t>Laboratory work</a:t>
          </a:r>
          <a:endParaRPr lang="en-US" sz="2000" kern="1200" dirty="0"/>
        </a:p>
      </dsp:txBody>
      <dsp:txXfrm>
        <a:off x="32120" y="1426614"/>
        <a:ext cx="7205260" cy="593744"/>
      </dsp:txXfrm>
    </dsp:sp>
    <dsp:sp modelId="{035E51B9-8A9A-43F1-A43A-4E80781CECF0}">
      <dsp:nvSpPr>
        <dsp:cNvPr id="0" name=""/>
        <dsp:cNvSpPr/>
      </dsp:nvSpPr>
      <dsp:spPr>
        <a:xfrm>
          <a:off x="0" y="2020854"/>
          <a:ext cx="7269500" cy="121680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Other biomarkers as </a:t>
          </a:r>
          <a:r>
            <a:rPr lang="en-US" sz="2000" u="sng" kern="1200" dirty="0"/>
            <a:t>Troponin T or I </a:t>
          </a:r>
          <a:r>
            <a:rPr lang="en-US" sz="2000" kern="1200" dirty="0"/>
            <a:t>may be elevated in chronic HF and demonstrate ongoing myocyte injury</a:t>
          </a:r>
        </a:p>
      </dsp:txBody>
      <dsp:txXfrm>
        <a:off x="59399" y="2080253"/>
        <a:ext cx="7150702" cy="1098002"/>
      </dsp:txXfrm>
    </dsp:sp>
    <dsp:sp modelId="{BBE45F7E-717B-4028-8A2E-1BB628364C66}">
      <dsp:nvSpPr>
        <dsp:cNvPr id="0" name=""/>
        <dsp:cNvSpPr/>
      </dsp:nvSpPr>
      <dsp:spPr>
        <a:xfrm>
          <a:off x="0" y="3424854"/>
          <a:ext cx="7269500" cy="12168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Standard laboratory screening for modifiable cardiovascular risk factors including fasting lipid panel and serum glucose should also be obtained.</a:t>
          </a:r>
        </a:p>
      </dsp:txBody>
      <dsp:txXfrm>
        <a:off x="59399" y="3484253"/>
        <a:ext cx="7150702"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2BB8F-705A-478A-A964-DEAE3CEF2607}">
      <dsp:nvSpPr>
        <dsp:cNvPr id="0" name=""/>
        <dsp:cNvSpPr/>
      </dsp:nvSpPr>
      <dsp:spPr>
        <a:xfrm>
          <a:off x="0" y="158610"/>
          <a:ext cx="7269500" cy="21576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t>The electrocardiogram (ECG)</a:t>
          </a:r>
        </a:p>
        <a:p>
          <a:pPr lvl="0" algn="l" defTabSz="889000">
            <a:lnSpc>
              <a:spcPct val="90000"/>
            </a:lnSpc>
            <a:spcBef>
              <a:spcPct val="0"/>
            </a:spcBef>
            <a:spcAft>
              <a:spcPct val="35000"/>
            </a:spcAft>
          </a:pPr>
          <a:r>
            <a:rPr lang="en-US" sz="2000" kern="1200" dirty="0"/>
            <a:t>Sinus </a:t>
          </a:r>
          <a:r>
            <a:rPr lang="en-US" sz="2000" b="1" kern="1200" dirty="0"/>
            <a:t>tachycardia is common</a:t>
          </a:r>
          <a:r>
            <a:rPr lang="en-US" sz="2000" kern="1200" dirty="0"/>
            <a:t>. Other common abnormalities include </a:t>
          </a:r>
          <a:r>
            <a:rPr lang="en-US" sz="2000" b="1" kern="1200" dirty="0"/>
            <a:t>left bundle branch block and ventricular or atrial arrhythmias, Chamber enlargement.</a:t>
          </a:r>
        </a:p>
        <a:p>
          <a:pPr lvl="0" algn="l" defTabSz="889000">
            <a:lnSpc>
              <a:spcPct val="90000"/>
            </a:lnSpc>
            <a:spcBef>
              <a:spcPct val="0"/>
            </a:spcBef>
            <a:spcAft>
              <a:spcPct val="35000"/>
            </a:spcAft>
          </a:pPr>
          <a:endParaRPr lang="en-US" sz="2000" kern="1200" dirty="0"/>
        </a:p>
      </dsp:txBody>
      <dsp:txXfrm>
        <a:off x="105327" y="263937"/>
        <a:ext cx="7058846" cy="1946976"/>
      </dsp:txXfrm>
    </dsp:sp>
    <dsp:sp modelId="{035E51B9-8A9A-43F1-A43A-4E80781CECF0}">
      <dsp:nvSpPr>
        <dsp:cNvPr id="0" name=""/>
        <dsp:cNvSpPr/>
      </dsp:nvSpPr>
      <dsp:spPr>
        <a:xfrm>
          <a:off x="0" y="2265337"/>
          <a:ext cx="7269500" cy="148570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t>Chest Radiography</a:t>
          </a:r>
        </a:p>
        <a:p>
          <a:pPr lvl="0" algn="l" defTabSz="889000">
            <a:lnSpc>
              <a:spcPct val="90000"/>
            </a:lnSpc>
            <a:spcBef>
              <a:spcPct val="0"/>
            </a:spcBef>
            <a:spcAft>
              <a:spcPct val="35000"/>
            </a:spcAft>
          </a:pPr>
          <a:r>
            <a:rPr lang="en-US" sz="2000" kern="1200" dirty="0"/>
            <a:t>Reveals cardiomegaly, evidence for left and/or right heart failure, and pleural effusions</a:t>
          </a:r>
          <a:endParaRPr lang="en-US" sz="2000" b="1" kern="1200" dirty="0"/>
        </a:p>
        <a:p>
          <a:pPr lvl="0" algn="l" defTabSz="889000">
            <a:lnSpc>
              <a:spcPct val="90000"/>
            </a:lnSpc>
            <a:spcBef>
              <a:spcPct val="0"/>
            </a:spcBef>
            <a:spcAft>
              <a:spcPct val="35000"/>
            </a:spcAft>
          </a:pPr>
          <a:endParaRPr lang="en-US" sz="2000" kern="1200" dirty="0"/>
        </a:p>
      </dsp:txBody>
      <dsp:txXfrm>
        <a:off x="72526" y="2337863"/>
        <a:ext cx="7124448" cy="1340648"/>
      </dsp:txXfrm>
    </dsp:sp>
    <dsp:sp modelId="{BBE45F7E-717B-4028-8A2E-1BB628364C66}">
      <dsp:nvSpPr>
        <dsp:cNvPr id="0" name=""/>
        <dsp:cNvSpPr/>
      </dsp:nvSpPr>
      <dsp:spPr>
        <a:xfrm>
          <a:off x="0" y="3840317"/>
          <a:ext cx="7269500" cy="195858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t>Echocardiogram</a:t>
          </a:r>
          <a:r>
            <a:rPr lang="en-US" sz="2000" kern="1200" dirty="0"/>
            <a:t> </a:t>
          </a:r>
        </a:p>
        <a:p>
          <a:pPr lvl="0" algn="l" defTabSz="889000">
            <a:lnSpc>
              <a:spcPct val="90000"/>
            </a:lnSpc>
            <a:spcBef>
              <a:spcPct val="0"/>
            </a:spcBef>
            <a:spcAft>
              <a:spcPct val="35000"/>
            </a:spcAft>
          </a:pPr>
          <a:r>
            <a:rPr lang="en-US" sz="2000" kern="1200" dirty="0"/>
            <a:t>is indicated to exclude unsuspected </a:t>
          </a:r>
          <a:r>
            <a:rPr lang="en-US" sz="2000" kern="1200" dirty="0" err="1"/>
            <a:t>valvular</a:t>
          </a:r>
          <a:r>
            <a:rPr lang="en-US" sz="2000" kern="1200" dirty="0"/>
            <a:t> or other lesions and confirm the presence of ventricular dilatation, reduced LV systolic function and associated RV systolic dysfunction, or pulmonary hypertension</a:t>
          </a:r>
        </a:p>
      </dsp:txBody>
      <dsp:txXfrm>
        <a:off x="95610" y="3935927"/>
        <a:ext cx="7078280" cy="1767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6AC83-0C18-4100-A807-F04EF0DF5CF2}">
      <dsp:nvSpPr>
        <dsp:cNvPr id="0" name=""/>
        <dsp:cNvSpPr/>
      </dsp:nvSpPr>
      <dsp:spPr>
        <a:xfrm>
          <a:off x="0" y="82689"/>
          <a:ext cx="10058399" cy="8634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a:t>The main goals of treating cardiomyopathy are to:</a:t>
          </a:r>
        </a:p>
      </dsp:txBody>
      <dsp:txXfrm>
        <a:off x="42151" y="124840"/>
        <a:ext cx="9974097" cy="779158"/>
      </dsp:txXfrm>
    </dsp:sp>
    <dsp:sp modelId="{91BE287F-076B-4AE0-A796-81D938058B85}">
      <dsp:nvSpPr>
        <dsp:cNvPr id="0" name=""/>
        <dsp:cNvSpPr/>
      </dsp:nvSpPr>
      <dsp:spPr>
        <a:xfrm>
          <a:off x="0" y="946149"/>
          <a:ext cx="10058399" cy="275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Manage any conditions that cause or contribute to the cardiomyopathy</a:t>
          </a:r>
        </a:p>
        <a:p>
          <a:pPr marL="285750" lvl="1" indent="-285750" algn="l" defTabSz="1244600">
            <a:lnSpc>
              <a:spcPct val="90000"/>
            </a:lnSpc>
            <a:spcBef>
              <a:spcPct val="0"/>
            </a:spcBef>
            <a:spcAft>
              <a:spcPct val="20000"/>
            </a:spcAft>
            <a:buChar char="••"/>
          </a:pPr>
          <a:r>
            <a:rPr lang="en-US" sz="2800" kern="1200" dirty="0"/>
            <a:t>Control symptoms so that the person can live as normally as possible</a:t>
          </a:r>
        </a:p>
        <a:p>
          <a:pPr marL="285750" lvl="1" indent="-285750" algn="l" defTabSz="1244600">
            <a:lnSpc>
              <a:spcPct val="90000"/>
            </a:lnSpc>
            <a:spcBef>
              <a:spcPct val="0"/>
            </a:spcBef>
            <a:spcAft>
              <a:spcPct val="20000"/>
            </a:spcAft>
            <a:buChar char="••"/>
          </a:pPr>
          <a:r>
            <a:rPr lang="en-US" sz="2800" kern="1200" dirty="0"/>
            <a:t>Stop the disease from getting worse</a:t>
          </a:r>
        </a:p>
        <a:p>
          <a:pPr marL="285750" lvl="1" indent="-285750" algn="l" defTabSz="1244600">
            <a:lnSpc>
              <a:spcPct val="90000"/>
            </a:lnSpc>
            <a:spcBef>
              <a:spcPct val="0"/>
            </a:spcBef>
            <a:spcAft>
              <a:spcPct val="20000"/>
            </a:spcAft>
            <a:buChar char="••"/>
          </a:pPr>
          <a:r>
            <a:rPr lang="en-US" sz="2800" kern="1200" dirty="0"/>
            <a:t>Reduce complications and the chance of sudden cardiac death</a:t>
          </a:r>
        </a:p>
      </dsp:txBody>
      <dsp:txXfrm>
        <a:off x="0" y="946149"/>
        <a:ext cx="10058399" cy="27572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88EA8-DA8F-4CBF-92BB-A979B1F649C7}">
      <dsp:nvSpPr>
        <dsp:cNvPr id="0" name=""/>
        <dsp:cNvSpPr/>
      </dsp:nvSpPr>
      <dsp:spPr>
        <a:xfrm>
          <a:off x="3046631" y="1514729"/>
          <a:ext cx="670211" cy="91440"/>
        </a:xfrm>
        <a:custGeom>
          <a:avLst/>
          <a:gdLst/>
          <a:ahLst/>
          <a:cxnLst/>
          <a:rect l="0" t="0" r="0" b="0"/>
          <a:pathLst>
            <a:path>
              <a:moveTo>
                <a:pt x="0" y="45720"/>
              </a:moveTo>
              <a:lnTo>
                <a:pt x="670211"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64217" y="1556944"/>
        <a:ext cx="35040" cy="7008"/>
      </dsp:txXfrm>
    </dsp:sp>
    <dsp:sp modelId="{05E54CCC-857C-4603-BF90-02586DD7AD2A}">
      <dsp:nvSpPr>
        <dsp:cNvPr id="0" name=""/>
        <dsp:cNvSpPr/>
      </dsp:nvSpPr>
      <dsp:spPr>
        <a:xfrm>
          <a:off x="1427" y="646347"/>
          <a:ext cx="3047004" cy="182820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06" tIns="156723" rIns="149306" bIns="156723" numCol="1" spcCol="1270" anchor="ctr" anchorCtr="0">
          <a:noAutofit/>
        </a:bodyPr>
        <a:lstStyle/>
        <a:p>
          <a:pPr lvl="0" algn="ctr" defTabSz="666750">
            <a:lnSpc>
              <a:spcPct val="90000"/>
            </a:lnSpc>
            <a:spcBef>
              <a:spcPct val="0"/>
            </a:spcBef>
            <a:spcAft>
              <a:spcPct val="35000"/>
            </a:spcAft>
          </a:pPr>
          <a:r>
            <a:rPr lang="en-US" sz="1500" kern="1200" dirty="0"/>
            <a:t>Diet and Activity:</a:t>
          </a:r>
        </a:p>
      </dsp:txBody>
      <dsp:txXfrm>
        <a:off x="1427" y="646347"/>
        <a:ext cx="3047004" cy="1828202"/>
      </dsp:txXfrm>
    </dsp:sp>
    <dsp:sp modelId="{FF7EE8BD-E284-4B40-A4CB-17F360E0AD56}">
      <dsp:nvSpPr>
        <dsp:cNvPr id="0" name=""/>
        <dsp:cNvSpPr/>
      </dsp:nvSpPr>
      <dsp:spPr>
        <a:xfrm>
          <a:off x="1524929" y="2472750"/>
          <a:ext cx="3747815" cy="670211"/>
        </a:xfrm>
        <a:custGeom>
          <a:avLst/>
          <a:gdLst/>
          <a:ahLst/>
          <a:cxnLst/>
          <a:rect l="0" t="0" r="0" b="0"/>
          <a:pathLst>
            <a:path>
              <a:moveTo>
                <a:pt x="3747815" y="0"/>
              </a:moveTo>
              <a:lnTo>
                <a:pt x="3747815" y="352205"/>
              </a:lnTo>
              <a:lnTo>
                <a:pt x="0" y="352205"/>
              </a:lnTo>
              <a:lnTo>
                <a:pt x="0" y="670211"/>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03518" y="2804351"/>
        <a:ext cx="190638" cy="7008"/>
      </dsp:txXfrm>
    </dsp:sp>
    <dsp:sp modelId="{98D5207F-482A-4CD1-B7BB-12BD8C943CF2}">
      <dsp:nvSpPr>
        <dsp:cNvPr id="0" name=""/>
        <dsp:cNvSpPr/>
      </dsp:nvSpPr>
      <dsp:spPr>
        <a:xfrm>
          <a:off x="3749243" y="646347"/>
          <a:ext cx="3047004" cy="182820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06" tIns="156723" rIns="149306" bIns="156723" numCol="1" spcCol="1270" anchor="ctr" anchorCtr="0">
          <a:noAutofit/>
        </a:bodyPr>
        <a:lstStyle/>
        <a:p>
          <a:pPr lvl="0" algn="ctr" defTabSz="666750">
            <a:lnSpc>
              <a:spcPct val="90000"/>
            </a:lnSpc>
            <a:spcBef>
              <a:spcPct val="0"/>
            </a:spcBef>
            <a:spcAft>
              <a:spcPct val="35000"/>
            </a:spcAft>
          </a:pPr>
          <a:r>
            <a:rPr lang="en-US" sz="1500" kern="1200" dirty="0"/>
            <a:t>Fluid restriction is necessary in symptomatic stages of the disease.</a:t>
          </a:r>
        </a:p>
      </dsp:txBody>
      <dsp:txXfrm>
        <a:off x="3749243" y="646347"/>
        <a:ext cx="3047004" cy="1828202"/>
      </dsp:txXfrm>
    </dsp:sp>
    <dsp:sp modelId="{8B960541-FB2F-4000-9795-C55453AE27CA}">
      <dsp:nvSpPr>
        <dsp:cNvPr id="0" name=""/>
        <dsp:cNvSpPr/>
      </dsp:nvSpPr>
      <dsp:spPr>
        <a:xfrm>
          <a:off x="3046631" y="4043742"/>
          <a:ext cx="670211" cy="91440"/>
        </a:xfrm>
        <a:custGeom>
          <a:avLst/>
          <a:gdLst/>
          <a:ahLst/>
          <a:cxnLst/>
          <a:rect l="0" t="0" r="0" b="0"/>
          <a:pathLst>
            <a:path>
              <a:moveTo>
                <a:pt x="0" y="45720"/>
              </a:moveTo>
              <a:lnTo>
                <a:pt x="670211"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64217" y="4085958"/>
        <a:ext cx="35040" cy="7008"/>
      </dsp:txXfrm>
    </dsp:sp>
    <dsp:sp modelId="{31B45E36-7B00-4433-9ADC-620F2E4C57EA}">
      <dsp:nvSpPr>
        <dsp:cNvPr id="0" name=""/>
        <dsp:cNvSpPr/>
      </dsp:nvSpPr>
      <dsp:spPr>
        <a:xfrm>
          <a:off x="1427" y="3175361"/>
          <a:ext cx="3047004" cy="182820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06" tIns="156723" rIns="149306" bIns="156723" numCol="1" spcCol="1270" anchor="ctr" anchorCtr="0">
          <a:noAutofit/>
        </a:bodyPr>
        <a:lstStyle/>
        <a:p>
          <a:pPr lvl="0" algn="ctr" defTabSz="666750">
            <a:lnSpc>
              <a:spcPct val="90000"/>
            </a:lnSpc>
            <a:spcBef>
              <a:spcPct val="0"/>
            </a:spcBef>
            <a:spcAft>
              <a:spcPct val="35000"/>
            </a:spcAft>
          </a:pPr>
          <a:r>
            <a:rPr lang="en-US" sz="1500" kern="1200" dirty="0"/>
            <a:t>Salt restriction to less than 2-4 g/day.</a:t>
          </a:r>
        </a:p>
      </dsp:txBody>
      <dsp:txXfrm>
        <a:off x="1427" y="3175361"/>
        <a:ext cx="3047004" cy="1828202"/>
      </dsp:txXfrm>
    </dsp:sp>
    <dsp:sp modelId="{305CC75B-3D8F-4C65-8B98-1F517E0E6832}">
      <dsp:nvSpPr>
        <dsp:cNvPr id="0" name=""/>
        <dsp:cNvSpPr/>
      </dsp:nvSpPr>
      <dsp:spPr>
        <a:xfrm>
          <a:off x="3749243" y="3175361"/>
          <a:ext cx="3047004" cy="182820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06" tIns="156723" rIns="149306" bIns="156723" numCol="1" spcCol="1270" anchor="ctr" anchorCtr="0">
          <a:noAutofit/>
        </a:bodyPr>
        <a:lstStyle/>
        <a:p>
          <a:pPr lvl="0" algn="ctr" defTabSz="666750">
            <a:lnSpc>
              <a:spcPct val="90000"/>
            </a:lnSpc>
            <a:spcBef>
              <a:spcPct val="0"/>
            </a:spcBef>
            <a:spcAft>
              <a:spcPct val="35000"/>
            </a:spcAft>
          </a:pPr>
          <a:r>
            <a:rPr lang="en-US" sz="1500" kern="1200"/>
            <a:t>Encourage patients to exercise moderately, because deconditioning is a very common cause of dyspnea. Cardiac rehabilitation has been shown to improve patient outcomes.</a:t>
          </a:r>
          <a:br>
            <a:rPr lang="en-US" sz="1500" kern="1200"/>
          </a:br>
          <a:endParaRPr lang="en-US" sz="1500" kern="1200"/>
        </a:p>
      </dsp:txBody>
      <dsp:txXfrm>
        <a:off x="3749243" y="3175361"/>
        <a:ext cx="3047004" cy="18282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5859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5636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8974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66874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700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0793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1695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4739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6/23/2025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493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6/23/2025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60185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5700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6/23/2025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3778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0CC9E-7B98-4178-BCAB-21A5EEDAC495}"/>
              </a:ext>
            </a:extLst>
          </p:cNvPr>
          <p:cNvSpPr>
            <a:spLocks noGrp="1"/>
          </p:cNvSpPr>
          <p:nvPr>
            <p:ph type="ctrTitle"/>
          </p:nvPr>
        </p:nvSpPr>
        <p:spPr>
          <a:xfrm>
            <a:off x="5289754" y="639097"/>
            <a:ext cx="6253317" cy="3686015"/>
          </a:xfrm>
        </p:spPr>
        <p:txBody>
          <a:bodyPr>
            <a:normAutofit/>
          </a:bodyPr>
          <a:lstStyle/>
          <a:p>
            <a:r>
              <a:rPr lang="en-US" sz="6800" i="0" dirty="0"/>
              <a:t>Cardiomyopathy</a:t>
            </a:r>
            <a:endParaRPr lang="en-US" sz="6800" dirty="0"/>
          </a:p>
        </p:txBody>
      </p:sp>
      <p:sp>
        <p:nvSpPr>
          <p:cNvPr id="3" name="Subtitle 2">
            <a:extLst>
              <a:ext uri="{FF2B5EF4-FFF2-40B4-BE49-F238E27FC236}">
                <a16:creationId xmlns:a16="http://schemas.microsoft.com/office/drawing/2014/main" xmlns="" id="{CADED239-BAD0-438C-9113-A0FA2CF03B9D}"/>
              </a:ext>
            </a:extLst>
          </p:cNvPr>
          <p:cNvSpPr>
            <a:spLocks noGrp="1"/>
          </p:cNvSpPr>
          <p:nvPr>
            <p:ph type="subTitle" idx="1"/>
          </p:nvPr>
        </p:nvSpPr>
        <p:spPr>
          <a:xfrm>
            <a:off x="5289753" y="4455621"/>
            <a:ext cx="6269347" cy="1238616"/>
          </a:xfrm>
        </p:spPr>
        <p:txBody>
          <a:bodyPr>
            <a:normAutofit/>
          </a:bodyPr>
          <a:lstStyle/>
          <a:p>
            <a:r>
              <a:rPr lang="en-US" sz="1700" dirty="0">
                <a:solidFill>
                  <a:schemeClr val="tx1">
                    <a:lumMod val="85000"/>
                    <a:lumOff val="15000"/>
                  </a:schemeClr>
                </a:solidFill>
              </a:rPr>
              <a:t>By:</a:t>
            </a:r>
          </a:p>
          <a:p>
            <a:r>
              <a:rPr lang="en-US" sz="1700" dirty="0">
                <a:solidFill>
                  <a:schemeClr val="tx1">
                    <a:lumMod val="85000"/>
                    <a:lumOff val="15000"/>
                  </a:schemeClr>
                </a:solidFill>
              </a:rPr>
              <a:t>Mohey </a:t>
            </a:r>
            <a:r>
              <a:rPr lang="en-US" sz="1700" dirty="0" err="1">
                <a:solidFill>
                  <a:schemeClr val="tx1">
                    <a:lumMod val="85000"/>
                    <a:lumOff val="15000"/>
                  </a:schemeClr>
                </a:solidFill>
              </a:rPr>
              <a:t>Eldeen</a:t>
            </a:r>
            <a:r>
              <a:rPr lang="en-US" sz="1700" dirty="0">
                <a:solidFill>
                  <a:schemeClr val="tx1">
                    <a:lumMod val="85000"/>
                    <a:lumOff val="15000"/>
                  </a:schemeClr>
                </a:solidFill>
              </a:rPr>
              <a:t> A. Eldeeb</a:t>
            </a:r>
          </a:p>
          <a:p>
            <a:r>
              <a:rPr lang="en-US" sz="1700" dirty="0">
                <a:solidFill>
                  <a:schemeClr val="tx1">
                    <a:lumMod val="85000"/>
                    <a:lumOff val="15000"/>
                  </a:schemeClr>
                </a:solidFill>
              </a:rPr>
              <a:t>Prof. of Cardiology</a:t>
            </a:r>
          </a:p>
          <a:p>
            <a:endParaRPr lang="en-US" sz="1700" dirty="0">
              <a:solidFill>
                <a:schemeClr val="tx1">
                  <a:lumMod val="85000"/>
                  <a:lumOff val="15000"/>
                </a:schemeClr>
              </a:solidFill>
            </a:endParaRPr>
          </a:p>
        </p:txBody>
      </p:sp>
      <p:pic>
        <p:nvPicPr>
          <p:cNvPr id="9" name="Picture 8">
            <a:extLst>
              <a:ext uri="{FF2B5EF4-FFF2-40B4-BE49-F238E27FC236}">
                <a16:creationId xmlns:a16="http://schemas.microsoft.com/office/drawing/2014/main" xmlns="" id="{BDB73D9B-A9FC-4701-9CA9-49E5D2FFE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909" y="1314994"/>
            <a:ext cx="4061843" cy="3010118"/>
          </a:xfrm>
          <a:prstGeom prst="rect">
            <a:avLst/>
          </a:prstGeom>
        </p:spPr>
      </p:pic>
    </p:spTree>
    <p:extLst>
      <p:ext uri="{BB962C8B-B14F-4D97-AF65-F5344CB8AC3E}">
        <p14:creationId xmlns:p14="http://schemas.microsoft.com/office/powerpoint/2010/main" val="1078793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6411685" y="634946"/>
            <a:ext cx="5127171" cy="1450757"/>
          </a:xfrm>
        </p:spPr>
        <p:txBody>
          <a:bodyPr>
            <a:normAutofit/>
          </a:bodyPr>
          <a:lstStyle/>
          <a:p>
            <a:r>
              <a:rPr lang="en-US" dirty="0"/>
              <a:t>On  examination:</a:t>
            </a:r>
          </a:p>
        </p:txBody>
      </p:sp>
      <p:pic>
        <p:nvPicPr>
          <p:cNvPr id="7" name="Picture 6">
            <a:extLst>
              <a:ext uri="{FF2B5EF4-FFF2-40B4-BE49-F238E27FC236}">
                <a16:creationId xmlns:a16="http://schemas.microsoft.com/office/drawing/2014/main" xmlns="" id="{92DED3ED-4C6D-4675-A039-CCBCB43BA7A7}"/>
              </a:ext>
            </a:extLst>
          </p:cNvPr>
          <p:cNvPicPr>
            <a:picLocks noChangeAspect="1"/>
          </p:cNvPicPr>
          <p:nvPr/>
        </p:nvPicPr>
        <p:blipFill>
          <a:blip r:embed="rId2"/>
          <a:stretch>
            <a:fillRect/>
          </a:stretch>
        </p:blipFill>
        <p:spPr>
          <a:xfrm>
            <a:off x="643193" y="2473234"/>
            <a:ext cx="3780761" cy="2976396"/>
          </a:xfrm>
          <a:prstGeom prst="rect">
            <a:avLst/>
          </a:prstGeom>
        </p:spPr>
      </p:pic>
      <p:cxnSp>
        <p:nvCxnSpPr>
          <p:cNvPr id="15" name="Straight Connector 14">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89715" y="2198914"/>
            <a:ext cx="6749142" cy="3670180"/>
          </a:xfrm>
        </p:spPr>
        <p:txBody>
          <a:bodyPr>
            <a:normAutofit fontScale="92500" lnSpcReduction="20000"/>
          </a:bodyPr>
          <a:lstStyle/>
          <a:p>
            <a:r>
              <a:rPr lang="en-US" dirty="0"/>
              <a:t>Physical signs vary according to the degree of compensation, chronicity, and chamber involvement</a:t>
            </a:r>
          </a:p>
          <a:p>
            <a:r>
              <a:rPr lang="en-US" dirty="0"/>
              <a:t>patients with significant but well-compensated systolic HF may reveal no abnormalities</a:t>
            </a:r>
          </a:p>
          <a:p>
            <a:r>
              <a:rPr lang="en-US" dirty="0"/>
              <a:t>Volume overload is the hallmark of HF </a:t>
            </a:r>
            <a:r>
              <a:rPr lang="en-US" b="1" dirty="0">
                <a:solidFill>
                  <a:srgbClr val="FF0000"/>
                </a:solidFill>
              </a:rPr>
              <a:t>(Jugular venous distension </a:t>
            </a:r>
            <a:r>
              <a:rPr lang="en-US" dirty="0"/>
              <a:t>(JVD), </a:t>
            </a:r>
            <a:r>
              <a:rPr lang="en-US" b="1" dirty="0"/>
              <a:t>Pulmonary</a:t>
            </a:r>
            <a:r>
              <a:rPr lang="en-US" dirty="0"/>
              <a:t> </a:t>
            </a:r>
            <a:r>
              <a:rPr lang="en-US" b="1" dirty="0"/>
              <a:t>rales, Ascites, Pedal edema </a:t>
            </a:r>
            <a:r>
              <a:rPr lang="en-US" dirty="0"/>
              <a:t>)</a:t>
            </a:r>
          </a:p>
          <a:p>
            <a:r>
              <a:rPr lang="en-US" dirty="0"/>
              <a:t>Signs of hypoxia (</a:t>
            </a:r>
            <a:r>
              <a:rPr lang="en-US" dirty="0" err="1"/>
              <a:t>eg</a:t>
            </a:r>
            <a:r>
              <a:rPr lang="en-US" dirty="0"/>
              <a:t>, </a:t>
            </a:r>
            <a:r>
              <a:rPr lang="en-US" b="1" dirty="0"/>
              <a:t>cyanosis, clubbing</a:t>
            </a:r>
            <a:r>
              <a:rPr lang="en-US" dirty="0"/>
              <a:t>)</a:t>
            </a:r>
          </a:p>
          <a:p>
            <a:r>
              <a:rPr lang="en-US" b="1" dirty="0"/>
              <a:t>Tachycardia and narrow pulse pressure</a:t>
            </a:r>
            <a:r>
              <a:rPr lang="en-US" dirty="0"/>
              <a:t>, </a:t>
            </a:r>
            <a:r>
              <a:rPr lang="en-US" dirty="0" err="1"/>
              <a:t>Pulsus</a:t>
            </a:r>
            <a:r>
              <a:rPr lang="en-US" dirty="0"/>
              <a:t> </a:t>
            </a:r>
            <a:r>
              <a:rPr lang="en-US" dirty="0" err="1"/>
              <a:t>alternans</a:t>
            </a:r>
            <a:r>
              <a:rPr lang="en-US" dirty="0"/>
              <a:t> or a low-amplitude pulse </a:t>
            </a:r>
          </a:p>
          <a:p>
            <a:r>
              <a:rPr lang="en-US" dirty="0"/>
              <a:t>Goiter if </a:t>
            </a:r>
            <a:r>
              <a:rPr lang="en-US" dirty="0" err="1"/>
              <a:t>dysthyroidism</a:t>
            </a:r>
            <a:r>
              <a:rPr lang="en-US" dirty="0"/>
              <a:t> is suspected</a:t>
            </a:r>
          </a:p>
          <a:p>
            <a:r>
              <a:rPr lang="en-US" dirty="0"/>
              <a:t>S</a:t>
            </a:r>
            <a:r>
              <a:rPr lang="en-US" baseline="-25000" dirty="0"/>
              <a:t>3</a:t>
            </a:r>
            <a:r>
              <a:rPr lang="en-US" dirty="0"/>
              <a:t> gallop,  A </a:t>
            </a:r>
            <a:r>
              <a:rPr lang="en-US" dirty="0" err="1"/>
              <a:t>holosystolic</a:t>
            </a:r>
            <a:r>
              <a:rPr lang="en-US" dirty="0"/>
              <a:t> murmur </a:t>
            </a:r>
            <a:r>
              <a:rPr lang="en-US" b="1" dirty="0">
                <a:solidFill>
                  <a:srgbClr val="FF0000"/>
                </a:solidFill>
              </a:rPr>
              <a:t>of mitral regurgitation </a:t>
            </a:r>
          </a:p>
          <a:p>
            <a:endParaRPr lang="en-US" dirty="0"/>
          </a:p>
        </p:txBody>
      </p:sp>
      <p:sp>
        <p:nvSpPr>
          <p:cNvPr id="17" name="Rectangle 16">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a:extLst>
              <a:ext uri="{FF2B5EF4-FFF2-40B4-BE49-F238E27FC236}">
                <a16:creationId xmlns:a16="http://schemas.microsoft.com/office/drawing/2014/main" xmlns="" id="{CBCF3445-D76C-4C75-939B-56687F8171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780174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863029" y="1012004"/>
            <a:ext cx="3416158" cy="4795408"/>
          </a:xfrm>
        </p:spPr>
        <p:txBody>
          <a:bodyPr>
            <a:normAutofit/>
          </a:bodyPr>
          <a:lstStyle/>
          <a:p>
            <a:r>
              <a:rPr lang="en-US" sz="3700">
                <a:solidFill>
                  <a:srgbClr val="FFFFFF"/>
                </a:solidFill>
              </a:rPr>
              <a:t>Pathophysiology</a:t>
            </a:r>
          </a:p>
        </p:txBody>
      </p:sp>
      <p:graphicFrame>
        <p:nvGraphicFramePr>
          <p:cNvPr id="14" name="Content Placeholder 2">
            <a:extLst>
              <a:ext uri="{FF2B5EF4-FFF2-40B4-BE49-F238E27FC236}">
                <a16:creationId xmlns:a16="http://schemas.microsoft.com/office/drawing/2014/main" xmlns="" id="{37AB7A71-A1D1-4E8A-B23C-2F936D5BCF74}"/>
              </a:ext>
            </a:extLst>
          </p:cNvPr>
          <p:cNvGraphicFramePr>
            <a:graphicFrameLocks noGrp="1"/>
          </p:cNvGraphicFramePr>
          <p:nvPr>
            <p:ph idx="1"/>
            <p:extLst>
              <p:ext uri="{D42A27DB-BD31-4B8C-83A1-F6EECF244321}">
                <p14:modId xmlns:p14="http://schemas.microsoft.com/office/powerpoint/2010/main" val="3404876254"/>
              </p:ext>
            </p:extLst>
          </p:nvPr>
        </p:nvGraphicFramePr>
        <p:xfrm>
          <a:off x="4100369" y="1611086"/>
          <a:ext cx="7212066" cy="4685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Down 3">
            <a:extLst>
              <a:ext uri="{FF2B5EF4-FFF2-40B4-BE49-F238E27FC236}">
                <a16:creationId xmlns:a16="http://schemas.microsoft.com/office/drawing/2014/main" xmlns="" id="{D60FE4A6-782E-4720-BFD4-D7A09D624D23}"/>
              </a:ext>
            </a:extLst>
          </p:cNvPr>
          <p:cNvSpPr/>
          <p:nvPr/>
        </p:nvSpPr>
        <p:spPr>
          <a:xfrm>
            <a:off x="7553495" y="3019294"/>
            <a:ext cx="484632" cy="780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xmlns="" id="{2F811DD6-8002-4E78-BD56-4EE82B7BAD77}"/>
              </a:ext>
            </a:extLst>
          </p:cNvPr>
          <p:cNvSpPr/>
          <p:nvPr/>
        </p:nvSpPr>
        <p:spPr>
          <a:xfrm>
            <a:off x="7553495" y="5515471"/>
            <a:ext cx="484632" cy="780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09E2C36A-1089-4171-AD7C-EEF864A126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412" y="130848"/>
            <a:ext cx="1221233" cy="1221233"/>
          </a:xfrm>
          <a:prstGeom prst="flowChartConnector">
            <a:avLst/>
          </a:prstGeom>
          <a:noFill/>
          <a:ln>
            <a:noFill/>
          </a:ln>
        </p:spPr>
      </p:pic>
      <p:sp>
        <p:nvSpPr>
          <p:cNvPr id="8" name="Title 1">
            <a:extLst>
              <a:ext uri="{FF2B5EF4-FFF2-40B4-BE49-F238E27FC236}">
                <a16:creationId xmlns:a16="http://schemas.microsoft.com/office/drawing/2014/main" xmlns="" id="{4522678C-F8BD-48DD-A606-10E33CE58826}"/>
              </a:ext>
            </a:extLst>
          </p:cNvPr>
          <p:cNvSpPr txBox="1">
            <a:spLocks/>
          </p:cNvSpPr>
          <p:nvPr/>
        </p:nvSpPr>
        <p:spPr>
          <a:xfrm>
            <a:off x="333973" y="2063931"/>
            <a:ext cx="3721579" cy="1074707"/>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100" dirty="0"/>
              <a:t>Pathophysiology</a:t>
            </a:r>
          </a:p>
        </p:txBody>
      </p:sp>
    </p:spTree>
    <p:extLst>
      <p:ext uri="{BB962C8B-B14F-4D97-AF65-F5344CB8AC3E}">
        <p14:creationId xmlns:p14="http://schemas.microsoft.com/office/powerpoint/2010/main" val="1926936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672135" y="1828800"/>
            <a:ext cx="3802276" cy="1547919"/>
          </a:xfrm>
          <a:solidFill>
            <a:schemeClr val="accent1"/>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4100" dirty="0"/>
              <a:t>Pathophysiology</a:t>
            </a:r>
          </a:p>
        </p:txBody>
      </p:sp>
      <p:graphicFrame>
        <p:nvGraphicFramePr>
          <p:cNvPr id="14" name="Content Placeholder 2">
            <a:extLst>
              <a:ext uri="{FF2B5EF4-FFF2-40B4-BE49-F238E27FC236}">
                <a16:creationId xmlns:a16="http://schemas.microsoft.com/office/drawing/2014/main" xmlns="" id="{1DDA0F40-C2D6-4DF2-B1D5-0CEE87855B33}"/>
              </a:ext>
            </a:extLst>
          </p:cNvPr>
          <p:cNvGraphicFramePr>
            <a:graphicFrameLocks noGrp="1"/>
          </p:cNvGraphicFramePr>
          <p:nvPr>
            <p:ph idx="1"/>
            <p:extLst>
              <p:ext uri="{D42A27DB-BD31-4B8C-83A1-F6EECF244321}">
                <p14:modId xmlns:p14="http://schemas.microsoft.com/office/powerpoint/2010/main" val="400368733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Down 3">
            <a:extLst>
              <a:ext uri="{FF2B5EF4-FFF2-40B4-BE49-F238E27FC236}">
                <a16:creationId xmlns:a16="http://schemas.microsoft.com/office/drawing/2014/main" xmlns="" id="{D60FE4A6-782E-4720-BFD4-D7A09D624D23}"/>
              </a:ext>
            </a:extLst>
          </p:cNvPr>
          <p:cNvSpPr/>
          <p:nvPr/>
        </p:nvSpPr>
        <p:spPr>
          <a:xfrm>
            <a:off x="8280798" y="1750423"/>
            <a:ext cx="484632" cy="773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xmlns="" id="{2F811DD6-8002-4E78-BD56-4EE82B7BAD77}"/>
              </a:ext>
            </a:extLst>
          </p:cNvPr>
          <p:cNvSpPr/>
          <p:nvPr/>
        </p:nvSpPr>
        <p:spPr>
          <a:xfrm>
            <a:off x="8388672" y="4021081"/>
            <a:ext cx="376758" cy="6823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569B32C-6A97-481F-BD71-3643016332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826024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Etiology</a:t>
            </a:r>
          </a:p>
        </p:txBody>
      </p:sp>
      <p:graphicFrame>
        <p:nvGraphicFramePr>
          <p:cNvPr id="14" name="Content Placeholder 2">
            <a:extLst>
              <a:ext uri="{FF2B5EF4-FFF2-40B4-BE49-F238E27FC236}">
                <a16:creationId xmlns:a16="http://schemas.microsoft.com/office/drawing/2014/main" xmlns="" id="{61501D21-6F47-4FD6-A3A8-B8C3A9D908FE}"/>
              </a:ext>
            </a:extLst>
          </p:cNvPr>
          <p:cNvGraphicFramePr>
            <a:graphicFrameLocks noGrp="1"/>
          </p:cNvGraphicFramePr>
          <p:nvPr>
            <p:ph idx="1"/>
            <p:extLst>
              <p:ext uri="{D42A27DB-BD31-4B8C-83A1-F6EECF244321}">
                <p14:modId xmlns:p14="http://schemas.microsoft.com/office/powerpoint/2010/main" val="4095896250"/>
              </p:ext>
            </p:extLst>
          </p:nvPr>
        </p:nvGraphicFramePr>
        <p:xfrm>
          <a:off x="4396636" y="557349"/>
          <a:ext cx="7269500" cy="581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B57D7C58-8504-48E1-98B2-E6B703E126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
        <p:nvSpPr>
          <p:cNvPr id="6" name="Title 1">
            <a:extLst>
              <a:ext uri="{FF2B5EF4-FFF2-40B4-BE49-F238E27FC236}">
                <a16:creationId xmlns:a16="http://schemas.microsoft.com/office/drawing/2014/main" xmlns="" id="{AC8D0AB1-4BFE-45DB-A725-5C7D48651E8D}"/>
              </a:ext>
            </a:extLst>
          </p:cNvPr>
          <p:cNvSpPr txBox="1">
            <a:spLocks/>
          </p:cNvSpPr>
          <p:nvPr/>
        </p:nvSpPr>
        <p:spPr>
          <a:xfrm>
            <a:off x="594360" y="2039815"/>
            <a:ext cx="3420291" cy="1461031"/>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DIAGNOSTIC EVALUATION</a:t>
            </a:r>
            <a:endParaRPr lang="en-US" dirty="0"/>
          </a:p>
        </p:txBody>
      </p:sp>
    </p:spTree>
    <p:extLst>
      <p:ext uri="{BB962C8B-B14F-4D97-AF65-F5344CB8AC3E}">
        <p14:creationId xmlns:p14="http://schemas.microsoft.com/office/powerpoint/2010/main" val="6975637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Etiology</a:t>
            </a:r>
          </a:p>
        </p:txBody>
      </p:sp>
      <p:graphicFrame>
        <p:nvGraphicFramePr>
          <p:cNvPr id="14" name="Content Placeholder 2">
            <a:extLst>
              <a:ext uri="{FF2B5EF4-FFF2-40B4-BE49-F238E27FC236}">
                <a16:creationId xmlns:a16="http://schemas.microsoft.com/office/drawing/2014/main" xmlns="" id="{61501D21-6F47-4FD6-A3A8-B8C3A9D908FE}"/>
              </a:ext>
            </a:extLst>
          </p:cNvPr>
          <p:cNvGraphicFramePr>
            <a:graphicFrameLocks noGrp="1"/>
          </p:cNvGraphicFramePr>
          <p:nvPr>
            <p:ph idx="1"/>
            <p:extLst>
              <p:ext uri="{D42A27DB-BD31-4B8C-83A1-F6EECF244321}">
                <p14:modId xmlns:p14="http://schemas.microsoft.com/office/powerpoint/2010/main" val="2077575780"/>
              </p:ext>
            </p:extLst>
          </p:nvPr>
        </p:nvGraphicFramePr>
        <p:xfrm>
          <a:off x="4396636" y="557349"/>
          <a:ext cx="7269500" cy="581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B57D7C58-8504-48E1-98B2-E6B703E126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
        <p:nvSpPr>
          <p:cNvPr id="6" name="Title 1">
            <a:extLst>
              <a:ext uri="{FF2B5EF4-FFF2-40B4-BE49-F238E27FC236}">
                <a16:creationId xmlns:a16="http://schemas.microsoft.com/office/drawing/2014/main" xmlns="" id="{AC8D0AB1-4BFE-45DB-A725-5C7D48651E8D}"/>
              </a:ext>
            </a:extLst>
          </p:cNvPr>
          <p:cNvSpPr txBox="1">
            <a:spLocks/>
          </p:cNvSpPr>
          <p:nvPr/>
        </p:nvSpPr>
        <p:spPr>
          <a:xfrm>
            <a:off x="594360" y="2039815"/>
            <a:ext cx="3420291" cy="1461031"/>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DIAGNOSTIC EVALUATION</a:t>
            </a:r>
            <a:endParaRPr lang="en-US" dirty="0"/>
          </a:p>
        </p:txBody>
      </p:sp>
    </p:spTree>
    <p:extLst>
      <p:ext uri="{BB962C8B-B14F-4D97-AF65-F5344CB8AC3E}">
        <p14:creationId xmlns:p14="http://schemas.microsoft.com/office/powerpoint/2010/main" val="1774659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Etiology</a:t>
            </a:r>
          </a:p>
        </p:txBody>
      </p:sp>
      <p:graphicFrame>
        <p:nvGraphicFramePr>
          <p:cNvPr id="14" name="Content Placeholder 2">
            <a:extLst>
              <a:ext uri="{FF2B5EF4-FFF2-40B4-BE49-F238E27FC236}">
                <a16:creationId xmlns:a16="http://schemas.microsoft.com/office/drawing/2014/main" xmlns="" id="{61501D21-6F47-4FD6-A3A8-B8C3A9D908FE}"/>
              </a:ext>
            </a:extLst>
          </p:cNvPr>
          <p:cNvGraphicFramePr>
            <a:graphicFrameLocks noGrp="1"/>
          </p:cNvGraphicFramePr>
          <p:nvPr>
            <p:ph idx="1"/>
            <p:extLst>
              <p:ext uri="{D42A27DB-BD31-4B8C-83A1-F6EECF244321}">
                <p14:modId xmlns:p14="http://schemas.microsoft.com/office/powerpoint/2010/main" val="3691281541"/>
              </p:ext>
            </p:extLst>
          </p:nvPr>
        </p:nvGraphicFramePr>
        <p:xfrm>
          <a:off x="4396636" y="557349"/>
          <a:ext cx="7269500" cy="581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B57D7C58-8504-48E1-98B2-E6B703E126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
        <p:nvSpPr>
          <p:cNvPr id="6" name="Title 1">
            <a:extLst>
              <a:ext uri="{FF2B5EF4-FFF2-40B4-BE49-F238E27FC236}">
                <a16:creationId xmlns:a16="http://schemas.microsoft.com/office/drawing/2014/main" xmlns="" id="{AC8D0AB1-4BFE-45DB-A725-5C7D48651E8D}"/>
              </a:ext>
            </a:extLst>
          </p:cNvPr>
          <p:cNvSpPr txBox="1">
            <a:spLocks/>
          </p:cNvSpPr>
          <p:nvPr/>
        </p:nvSpPr>
        <p:spPr>
          <a:xfrm>
            <a:off x="594360" y="2039815"/>
            <a:ext cx="3420291" cy="1461031"/>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DIAGNOSTIC EVALUATION</a:t>
            </a:r>
            <a:endParaRPr lang="en-US" dirty="0"/>
          </a:p>
        </p:txBody>
      </p:sp>
    </p:spTree>
    <p:extLst>
      <p:ext uri="{BB962C8B-B14F-4D97-AF65-F5344CB8AC3E}">
        <p14:creationId xmlns:p14="http://schemas.microsoft.com/office/powerpoint/2010/main" val="41335068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dirty="0"/>
              <a:t>Treatment:</a:t>
            </a:r>
          </a:p>
        </p:txBody>
      </p:sp>
      <p:pic>
        <p:nvPicPr>
          <p:cNvPr id="7" name="Picture 6">
            <a:extLst>
              <a:ext uri="{FF2B5EF4-FFF2-40B4-BE49-F238E27FC236}">
                <a16:creationId xmlns:a16="http://schemas.microsoft.com/office/drawing/2014/main" xmlns="" id="{CA56AC1E-777A-4995-9DB2-471D1C8ACA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graphicFrame>
        <p:nvGraphicFramePr>
          <p:cNvPr id="9" name="Content Placeholder 2">
            <a:extLst>
              <a:ext uri="{FF2B5EF4-FFF2-40B4-BE49-F238E27FC236}">
                <a16:creationId xmlns:a16="http://schemas.microsoft.com/office/drawing/2014/main" xmlns="" id="{24C346C8-456C-487C-A2DF-B949EFB6EEDD}"/>
              </a:ext>
            </a:extLst>
          </p:cNvPr>
          <p:cNvGraphicFramePr>
            <a:graphicFrameLocks noGrp="1"/>
          </p:cNvGraphicFramePr>
          <p:nvPr>
            <p:ph idx="1"/>
            <p:extLst>
              <p:ext uri="{D42A27DB-BD31-4B8C-83A1-F6EECF244321}">
                <p14:modId xmlns:p14="http://schemas.microsoft.com/office/powerpoint/2010/main" val="30820247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36909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227740" y="1506584"/>
            <a:ext cx="3508238" cy="3779520"/>
          </a:xfrm>
        </p:spPr>
        <p:txBody>
          <a:bodyPr anchor="ctr">
            <a:normAutofit/>
          </a:bodyPr>
          <a:lstStyle/>
          <a:p>
            <a:pPr algn="ctr"/>
            <a:r>
              <a:rPr lang="en-US" sz="3600" dirty="0">
                <a:solidFill>
                  <a:srgbClr val="FFFFFF"/>
                </a:solidFill>
              </a:rPr>
              <a:t>Treatment of </a:t>
            </a:r>
            <a:br>
              <a:rPr lang="en-US" sz="3600" dirty="0">
                <a:solidFill>
                  <a:srgbClr val="FFFFFF"/>
                </a:solidFill>
              </a:rPr>
            </a:br>
            <a:r>
              <a:rPr lang="en-US" sz="3600" dirty="0">
                <a:solidFill>
                  <a:srgbClr val="FFFFFF"/>
                </a:solidFill>
              </a:rPr>
              <a:t>DCM</a:t>
            </a:r>
          </a:p>
        </p:txBody>
      </p:sp>
      <p:sp>
        <p:nvSpPr>
          <p:cNvPr id="18" name="Rectangle 17">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xmlns="" id="{C6F65C75-9046-474B-A46B-CDBD7FB684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graphicFrame>
        <p:nvGraphicFramePr>
          <p:cNvPr id="9" name="Content Placeholder 2">
            <a:extLst>
              <a:ext uri="{FF2B5EF4-FFF2-40B4-BE49-F238E27FC236}">
                <a16:creationId xmlns:a16="http://schemas.microsoft.com/office/drawing/2014/main" xmlns="" id="{6C561292-19A0-475A-B523-A4C94FA7E2B3}"/>
              </a:ext>
            </a:extLst>
          </p:cNvPr>
          <p:cNvGraphicFramePr>
            <a:graphicFrameLocks noGrp="1"/>
          </p:cNvGraphicFramePr>
          <p:nvPr>
            <p:ph idx="1"/>
            <p:extLst>
              <p:ext uri="{D42A27DB-BD31-4B8C-83A1-F6EECF244321}">
                <p14:modId xmlns:p14="http://schemas.microsoft.com/office/powerpoint/2010/main" val="240876926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217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Treatment of </a:t>
            </a:r>
            <a:br>
              <a:rPr lang="en-US" sz="3600" dirty="0">
                <a:solidFill>
                  <a:srgbClr val="FFFFFF"/>
                </a:solidFill>
              </a:rPr>
            </a:br>
            <a:r>
              <a:rPr lang="en-US" sz="3600" dirty="0">
                <a:solidFill>
                  <a:srgbClr val="FFFFFF"/>
                </a:solidFill>
              </a:rPr>
              <a:t>DCM:</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140677"/>
            <a:ext cx="6957614" cy="6569611"/>
          </a:xfrm>
        </p:spPr>
        <p:txBody>
          <a:bodyPr anchor="ctr">
            <a:normAutofit fontScale="25000" lnSpcReduction="20000"/>
          </a:bodyPr>
          <a:lstStyle/>
          <a:p>
            <a:pPr marL="0" indent="0">
              <a:buNone/>
            </a:pPr>
            <a:endParaRPr lang="en-US" sz="1600" b="1" dirty="0"/>
          </a:p>
          <a:p>
            <a:pPr marL="0" indent="0">
              <a:lnSpc>
                <a:spcPct val="120000"/>
              </a:lnSpc>
              <a:buNone/>
            </a:pPr>
            <a:r>
              <a:rPr lang="en-US" sz="9600" b="1" dirty="0"/>
              <a:t/>
            </a:r>
            <a:br>
              <a:rPr lang="en-US" sz="9600" b="1" dirty="0"/>
            </a:br>
            <a:r>
              <a:rPr lang="en-US" sz="9600" dirty="0"/>
              <a:t>Pharmacological treatment:</a:t>
            </a:r>
          </a:p>
          <a:p>
            <a:pPr marL="0" indent="0">
              <a:lnSpc>
                <a:spcPct val="120000"/>
              </a:lnSpc>
              <a:buNone/>
            </a:pPr>
            <a:r>
              <a:rPr lang="en-US" sz="9600" dirty="0"/>
              <a:t>- Angiotensin-converting enzyme (</a:t>
            </a:r>
            <a:r>
              <a:rPr lang="en-US" sz="9600" b="1" dirty="0"/>
              <a:t>ACE) inhibitors</a:t>
            </a:r>
            <a:br>
              <a:rPr lang="en-US" sz="9600" b="1" dirty="0"/>
            </a:br>
            <a:r>
              <a:rPr lang="en-US" sz="9600" b="1" dirty="0"/>
              <a:t>- Angiotensin II receptor blockers (ARBs)</a:t>
            </a:r>
            <a:br>
              <a:rPr lang="en-US" sz="9600" b="1" dirty="0"/>
            </a:br>
            <a:r>
              <a:rPr lang="en-US" sz="9600" dirty="0"/>
              <a:t>- Beta-blockers</a:t>
            </a:r>
            <a:br>
              <a:rPr lang="en-US" sz="9600" dirty="0"/>
            </a:br>
            <a:r>
              <a:rPr lang="en-US" sz="9600" dirty="0"/>
              <a:t>- Aldosterone antagonists</a:t>
            </a:r>
            <a:br>
              <a:rPr lang="en-US" sz="9600" dirty="0"/>
            </a:br>
            <a:r>
              <a:rPr lang="en-US" sz="9600" dirty="0"/>
              <a:t>- Cardiac glycosides</a:t>
            </a:r>
            <a:br>
              <a:rPr lang="en-US" sz="9600" dirty="0"/>
            </a:br>
            <a:r>
              <a:rPr lang="en-US" sz="9600" dirty="0"/>
              <a:t>- </a:t>
            </a:r>
            <a:r>
              <a:rPr lang="en-US" sz="9600" b="1" dirty="0"/>
              <a:t>Diuretics</a:t>
            </a:r>
            <a:br>
              <a:rPr lang="en-US" sz="9600" b="1" dirty="0"/>
            </a:br>
            <a:r>
              <a:rPr lang="en-US" sz="9600" b="1" dirty="0"/>
              <a:t>- Nitrates</a:t>
            </a:r>
            <a:br>
              <a:rPr lang="en-US" sz="9600" b="1" dirty="0"/>
            </a:br>
            <a:r>
              <a:rPr lang="en-US" sz="9600" b="1" dirty="0"/>
              <a:t>- Vasodilators</a:t>
            </a:r>
            <a:r>
              <a:rPr lang="en-US" sz="9600" dirty="0"/>
              <a:t/>
            </a:r>
            <a:br>
              <a:rPr lang="en-US" sz="9600" dirty="0"/>
            </a:br>
            <a:r>
              <a:rPr lang="en-US" sz="9600" dirty="0"/>
              <a:t>- Sacubitril-valsartan (ARNI)</a:t>
            </a:r>
          </a:p>
          <a:p>
            <a:pPr marL="0" indent="0">
              <a:lnSpc>
                <a:spcPct val="120000"/>
              </a:lnSpc>
              <a:buNone/>
            </a:pPr>
            <a:r>
              <a:rPr lang="en-US" sz="9600" dirty="0"/>
              <a:t>- Antiarrhythmics</a:t>
            </a:r>
          </a:p>
          <a:p>
            <a:pPr>
              <a:lnSpc>
                <a:spcPct val="120000"/>
              </a:lnSpc>
              <a:buFontTx/>
              <a:buChar char="-"/>
            </a:pPr>
            <a:r>
              <a:rPr lang="en-US" sz="9600" dirty="0"/>
              <a:t>Human B-type natriuretic peptide</a:t>
            </a:r>
          </a:p>
          <a:p>
            <a:pPr>
              <a:lnSpc>
                <a:spcPct val="120000"/>
              </a:lnSpc>
              <a:buFontTx/>
              <a:buChar char="-"/>
            </a:pPr>
            <a:r>
              <a:rPr lang="en-US" sz="9600" dirty="0"/>
              <a:t>Inotropic agents</a:t>
            </a:r>
          </a:p>
          <a:p>
            <a:pPr>
              <a:lnSpc>
                <a:spcPct val="120000"/>
              </a:lnSpc>
              <a:buFontTx/>
              <a:buChar char="-"/>
            </a:pPr>
            <a:r>
              <a:rPr lang="en-US" sz="9600" dirty="0"/>
              <a:t>Anticoagulation</a:t>
            </a:r>
          </a:p>
          <a:p>
            <a:pPr marL="0" indent="0">
              <a:buNone/>
            </a:pPr>
            <a:r>
              <a:rPr lang="en-US" sz="2400" dirty="0"/>
              <a:t/>
            </a:r>
            <a:br>
              <a:rPr lang="en-US" sz="2400" dirty="0"/>
            </a:br>
            <a:endParaRPr lang="en-US" sz="2400" dirty="0"/>
          </a:p>
        </p:txBody>
      </p:sp>
      <p:pic>
        <p:nvPicPr>
          <p:cNvPr id="7" name="Picture 6">
            <a:extLst>
              <a:ext uri="{FF2B5EF4-FFF2-40B4-BE49-F238E27FC236}">
                <a16:creationId xmlns:a16="http://schemas.microsoft.com/office/drawing/2014/main" xmlns="" id="{5706BA7A-9E8C-4A6D-AFC9-D1E9302284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690259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74771" y="634946"/>
            <a:ext cx="6574972" cy="1450757"/>
          </a:xfrm>
        </p:spPr>
        <p:txBody>
          <a:bodyPr>
            <a:normAutofit/>
          </a:bodyPr>
          <a:lstStyle/>
          <a:p>
            <a:pPr algn="ctr"/>
            <a:r>
              <a:rPr lang="en-US" dirty="0"/>
              <a:t>Treatment</a:t>
            </a:r>
            <a:br>
              <a:rPr lang="en-US" dirty="0"/>
            </a:br>
            <a:r>
              <a:rPr lang="en-US" dirty="0"/>
              <a:t>of DCM:</a:t>
            </a:r>
          </a:p>
        </p:txBody>
      </p:sp>
      <p:pic>
        <p:nvPicPr>
          <p:cNvPr id="11" name="Graphic 10" descr="Heart Organ">
            <a:extLst>
              <a:ext uri="{FF2B5EF4-FFF2-40B4-BE49-F238E27FC236}">
                <a16:creationId xmlns:a16="http://schemas.microsoft.com/office/drawing/2014/main" xmlns="" id="{9910E9B9-B3EF-406E-BC3F-53736A16C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5561" y="1867779"/>
            <a:ext cx="4001315" cy="4001315"/>
          </a:xfrm>
          <a:prstGeom prst="rect">
            <a:avLst/>
          </a:prstGeom>
        </p:spPr>
      </p:pic>
      <p:cxnSp>
        <p:nvCxnSpPr>
          <p:cNvPr id="18" name="Straight Connector 17">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974769" y="2198914"/>
            <a:ext cx="6574973" cy="3670180"/>
          </a:xfrm>
        </p:spPr>
        <p:txBody>
          <a:bodyPr>
            <a:normAutofit/>
          </a:bodyPr>
          <a:lstStyle/>
          <a:p>
            <a:pPr marL="0" indent="0">
              <a:buNone/>
            </a:pPr>
            <a:r>
              <a:rPr lang="en-US" b="1" dirty="0"/>
              <a:t>Non pharmacological treatment:</a:t>
            </a:r>
          </a:p>
          <a:p>
            <a:pPr marL="0" indent="0">
              <a:buNone/>
            </a:pPr>
            <a:r>
              <a:rPr lang="en-US" dirty="0"/>
              <a:t>For patients with disease refractory to medical therapy. These include the following:</a:t>
            </a:r>
          </a:p>
          <a:p>
            <a:pPr>
              <a:buFont typeface="Wingdings" panose="05000000000000000000" pitchFamily="2" charset="2"/>
              <a:buChar char="§"/>
            </a:pPr>
            <a:r>
              <a:rPr lang="en-US" dirty="0"/>
              <a:t>Left ventricular assist devices (LVADs)</a:t>
            </a:r>
          </a:p>
          <a:p>
            <a:pPr>
              <a:buFont typeface="Wingdings" panose="05000000000000000000" pitchFamily="2" charset="2"/>
              <a:buChar char="§"/>
            </a:pPr>
            <a:r>
              <a:rPr lang="en-US" dirty="0"/>
              <a:t>Cardiac resynchronization therapy (biventricular pacing)</a:t>
            </a:r>
          </a:p>
          <a:p>
            <a:pPr>
              <a:buFont typeface="Wingdings" panose="05000000000000000000" pitchFamily="2" charset="2"/>
              <a:buChar char="§"/>
            </a:pPr>
            <a:r>
              <a:rPr lang="en-US" dirty="0"/>
              <a:t>Automatic implantable cardioverter-defibrillators</a:t>
            </a:r>
          </a:p>
          <a:p>
            <a:pPr>
              <a:buFont typeface="Wingdings" panose="05000000000000000000" pitchFamily="2" charset="2"/>
              <a:buChar char="§"/>
            </a:pPr>
            <a:r>
              <a:rPr lang="en-US" dirty="0"/>
              <a:t>Ventricular restoration surgery</a:t>
            </a:r>
          </a:p>
          <a:p>
            <a:pPr>
              <a:buFont typeface="Wingdings" panose="05000000000000000000" pitchFamily="2" charset="2"/>
              <a:buChar char="§"/>
            </a:pPr>
            <a:r>
              <a:rPr lang="en-US" dirty="0"/>
              <a:t>Heart transplantation</a:t>
            </a:r>
          </a:p>
          <a:p>
            <a:pPr marL="0" indent="0">
              <a:buNone/>
            </a:pPr>
            <a:endParaRPr lang="en-US" dirty="0"/>
          </a:p>
        </p:txBody>
      </p:sp>
      <p:sp>
        <p:nvSpPr>
          <p:cNvPr id="20" name="Rectangle 19">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xmlns="" id="{051D355A-A2EC-4236-8C26-735583C76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4155650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448972" y="1862260"/>
            <a:ext cx="3276601" cy="3294351"/>
          </a:xfrm>
        </p:spPr>
        <p:txBody>
          <a:bodyPr>
            <a:normAutofit/>
          </a:bodyPr>
          <a:lstStyle/>
          <a:p>
            <a:r>
              <a:rPr lang="en-US">
                <a:solidFill>
                  <a:schemeClr val="bg1"/>
                </a:solidFill>
              </a:rPr>
              <a:t>ILOs</a:t>
            </a:r>
          </a:p>
        </p:txBody>
      </p:sp>
      <p:graphicFrame>
        <p:nvGraphicFramePr>
          <p:cNvPr id="14" name="Content Placeholder 2">
            <a:extLst>
              <a:ext uri="{FF2B5EF4-FFF2-40B4-BE49-F238E27FC236}">
                <a16:creationId xmlns:a16="http://schemas.microsoft.com/office/drawing/2014/main" xmlns="" id="{33B68A12-C17A-49D7-8D89-255B786CCDE8}"/>
              </a:ext>
            </a:extLst>
          </p:cNvPr>
          <p:cNvGraphicFramePr>
            <a:graphicFrameLocks noGrp="1"/>
          </p:cNvGraphicFramePr>
          <p:nvPr>
            <p:ph idx="1"/>
            <p:extLst>
              <p:ext uri="{D42A27DB-BD31-4B8C-83A1-F6EECF244321}">
                <p14:modId xmlns:p14="http://schemas.microsoft.com/office/powerpoint/2010/main" val="1755892048"/>
              </p:ext>
            </p:extLst>
          </p:nvPr>
        </p:nvGraphicFramePr>
        <p:xfrm>
          <a:off x="1615251" y="1311855"/>
          <a:ext cx="8643446" cy="5082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xmlns="" id="{77317EC8-8C25-4AE3-8291-DD8C972BD0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
        <p:nvSpPr>
          <p:cNvPr id="3" name="Rectangle 2"/>
          <p:cNvSpPr/>
          <p:nvPr/>
        </p:nvSpPr>
        <p:spPr>
          <a:xfrm>
            <a:off x="2107473" y="988689"/>
            <a:ext cx="7889965"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C0504D"/>
                </a:solidFill>
                <a:effectLst/>
                <a:uLnTx/>
                <a:uFillTx/>
                <a:ea typeface="+mj-ea"/>
                <a:cs typeface="+mj-cs"/>
              </a:rPr>
              <a:t>Indented Learning Outcomes (ILOs)</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8223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4CFCD50F-4BF3-4733-BD42-5567080A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6728459" y="634946"/>
            <a:ext cx="4821283" cy="1450757"/>
          </a:xfrm>
        </p:spPr>
        <p:txBody>
          <a:bodyPr>
            <a:normAutofit/>
          </a:bodyPr>
          <a:lstStyle/>
          <a:p>
            <a:r>
              <a:rPr lang="en-US" dirty="0"/>
              <a:t>Hypertrophic</a:t>
            </a:r>
            <a:br>
              <a:rPr lang="en-US" dirty="0"/>
            </a:br>
            <a:r>
              <a:rPr lang="en-US" dirty="0"/>
              <a:t>Cardiomyopathy </a:t>
            </a:r>
          </a:p>
        </p:txBody>
      </p:sp>
      <p:sp>
        <p:nvSpPr>
          <p:cNvPr id="21" name="Rectangle 20">
            <a:extLst>
              <a:ext uri="{FF2B5EF4-FFF2-40B4-BE49-F238E27FC236}">
                <a16:creationId xmlns:a16="http://schemas.microsoft.com/office/drawing/2014/main" xmlns="" id="{97C2466A-2320-4205-BDC2-056CD8BC2C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ruit, food&#10;&#10;Description automatically generated">
            <a:extLst>
              <a:ext uri="{FF2B5EF4-FFF2-40B4-BE49-F238E27FC236}">
                <a16:creationId xmlns:a16="http://schemas.microsoft.com/office/drawing/2014/main" xmlns="" id="{68BAB1CB-F303-4C42-8C32-C753B0C754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828" r="14813"/>
          <a:stretch/>
        </p:blipFill>
        <p:spPr>
          <a:xfrm>
            <a:off x="406401" y="986564"/>
            <a:ext cx="2973238" cy="2078575"/>
          </a:xfrm>
          <a:prstGeom prst="rect">
            <a:avLst/>
          </a:prstGeom>
        </p:spPr>
      </p:pic>
      <p:sp>
        <p:nvSpPr>
          <p:cNvPr id="23" name="Rectangle 22">
            <a:extLst>
              <a:ext uri="{FF2B5EF4-FFF2-40B4-BE49-F238E27FC236}">
                <a16:creationId xmlns:a16="http://schemas.microsoft.com/office/drawing/2014/main" xmlns="" id="{C24F77B6-3AFC-4981-A39A-15994073E1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xmlns="" id="{E622A300-A12E-4C3D-A574-71AFFA8F2B5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26">
            <a:extLst>
              <a:ext uri="{FF2B5EF4-FFF2-40B4-BE49-F238E27FC236}">
                <a16:creationId xmlns:a16="http://schemas.microsoft.com/office/drawing/2014/main" xmlns="" id="{B7D21A87-2874-4438-84BA-E02F7C6327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xmlns="" id="{0B0A69F5-520C-404C-9614-071AAE1387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97114B1F-AE12-44F5-9D6A-302BB3DAA092}"/>
              </a:ext>
            </a:extLst>
          </p:cNvPr>
          <p:cNvPicPr>
            <a:picLocks noChangeAspect="1"/>
          </p:cNvPicPr>
          <p:nvPr/>
        </p:nvPicPr>
        <p:blipFill rotWithShape="1">
          <a:blip r:embed="rId3"/>
          <a:srcRect t="29902"/>
          <a:stretch/>
        </p:blipFill>
        <p:spPr>
          <a:xfrm>
            <a:off x="3664752" y="3680457"/>
            <a:ext cx="2295082" cy="1073878"/>
          </a:xfrm>
          <a:prstGeom prst="rect">
            <a:avLst/>
          </a:prstGeom>
        </p:spPr>
      </p:pic>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6331131" y="2198914"/>
            <a:ext cx="5608320" cy="3944122"/>
          </a:xfrm>
        </p:spPr>
        <p:txBody>
          <a:bodyPr>
            <a:normAutofit lnSpcReduction="10000"/>
          </a:bodyPr>
          <a:lstStyle/>
          <a:p>
            <a:r>
              <a:rPr lang="en-US" dirty="0"/>
              <a:t>Defined as the presence of left ventricular hypertrophy (LVH), LV wall thickness ≥15 mm in any myocardial segment that is not explained solely by loading conditions.</a:t>
            </a:r>
          </a:p>
          <a:p>
            <a:r>
              <a:rPr lang="en-US" dirty="0"/>
              <a:t>It appears to be inherited as autosomal dominant. It is a leading cause of </a:t>
            </a:r>
            <a:r>
              <a:rPr lang="en-US" b="1" dirty="0"/>
              <a:t>sudden death among athletes </a:t>
            </a:r>
            <a:r>
              <a:rPr lang="en-US" dirty="0"/>
              <a:t>aged less than 35 years</a:t>
            </a:r>
          </a:p>
          <a:p>
            <a:pPr marL="0" indent="0">
              <a:buNone/>
            </a:pPr>
            <a:endParaRPr lang="en-US" dirty="0"/>
          </a:p>
          <a:p>
            <a:r>
              <a:rPr lang="en-US" dirty="0"/>
              <a:t>2 types</a:t>
            </a:r>
          </a:p>
          <a:p>
            <a:pPr marL="0" indent="0">
              <a:buNone/>
            </a:pPr>
            <a:r>
              <a:rPr lang="en-US" dirty="0"/>
              <a:t>     Obstructive </a:t>
            </a:r>
          </a:p>
          <a:p>
            <a:pPr marL="0" indent="0">
              <a:buNone/>
            </a:pPr>
            <a:r>
              <a:rPr lang="en-US" dirty="0"/>
              <a:t>     Non-obstructive ( about one third )</a:t>
            </a:r>
          </a:p>
        </p:txBody>
      </p:sp>
      <p:sp>
        <p:nvSpPr>
          <p:cNvPr id="36" name="Rectangle 30">
            <a:extLst>
              <a:ext uri="{FF2B5EF4-FFF2-40B4-BE49-F238E27FC236}">
                <a16:creationId xmlns:a16="http://schemas.microsoft.com/office/drawing/2014/main" xmlns="" id="{54D683B1-E7B7-4AF5-8BF1-00757F13FB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xmlns="" id="{7B07ECB0-AC96-4F4F-AB0C-44EA1353CE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a:extLst>
              <a:ext uri="{FF2B5EF4-FFF2-40B4-BE49-F238E27FC236}">
                <a16:creationId xmlns:a16="http://schemas.microsoft.com/office/drawing/2014/main" xmlns="" id="{7A57B3D8-7CC6-4834-9EF0-67CD4F50D1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753641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25C8D2C1-DA83-420D-9635-D52CE066B5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5" name="Rectangle 74">
            <a:extLst>
              <a:ext uri="{FF2B5EF4-FFF2-40B4-BE49-F238E27FC236}">
                <a16:creationId xmlns:a16="http://schemas.microsoft.com/office/drawing/2014/main" xmlns="" id="{434F74C9-6A0B-409E-AD1C-45B58BE91B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7" name="Straight Connector 76">
            <a:extLst>
              <a:ext uri="{FF2B5EF4-FFF2-40B4-BE49-F238E27FC236}">
                <a16:creationId xmlns:a16="http://schemas.microsoft.com/office/drawing/2014/main" xmlns="" id="{F5486A9D-1265-4B57-91E6-68E666B978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5600" b="1" dirty="0">
                <a:solidFill>
                  <a:schemeClr val="tx1">
                    <a:lumMod val="85000"/>
                    <a:lumOff val="15000"/>
                  </a:schemeClr>
                </a:solidFill>
              </a:rPr>
              <a:t>Obstructive Cardiomyopathy</a:t>
            </a:r>
            <a:endParaRPr lang="en-US" sz="5600" dirty="0">
              <a:solidFill>
                <a:schemeClr val="tx1">
                  <a:lumMod val="85000"/>
                  <a:lumOff val="15000"/>
                </a:schemeClr>
              </a:solidFill>
            </a:endParaRPr>
          </a:p>
        </p:txBody>
      </p:sp>
      <p:pic>
        <p:nvPicPr>
          <p:cNvPr id="1028" name="Picture 4">
            <a:extLst>
              <a:ext uri="{FF2B5EF4-FFF2-40B4-BE49-F238E27FC236}">
                <a16:creationId xmlns:a16="http://schemas.microsoft.com/office/drawing/2014/main" xmlns="" id="{77990AA9-261A-49BD-922A-BBCAC116018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34"/>
          <a:stretch/>
        </p:blipFill>
        <p:spPr bwMode="auto">
          <a:xfrm>
            <a:off x="633999" y="640081"/>
            <a:ext cx="5462001"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xmlns="" id="{F85B92BC-678C-4E14-97E6-3227DEF863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5" name="Rectangle 84">
            <a:extLst>
              <a:ext uri="{FF2B5EF4-FFF2-40B4-BE49-F238E27FC236}">
                <a16:creationId xmlns:a16="http://schemas.microsoft.com/office/drawing/2014/main" xmlns="" id="{D2644120-A6B9-4D5C-8A60-E2F4CC220E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a:extLst>
              <a:ext uri="{FF2B5EF4-FFF2-40B4-BE49-F238E27FC236}">
                <a16:creationId xmlns:a16="http://schemas.microsoft.com/office/drawing/2014/main" xmlns="" id="{5F00BAEB-A5A2-49A5-8E01-4C1E022A8D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761344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vert="horz" lIns="91440" tIns="45720" rIns="91440" bIns="45720" rtlCol="0">
            <a:normAutofit/>
          </a:bodyPr>
          <a:lstStyle/>
          <a:p>
            <a:pPr algn="ctr"/>
            <a:r>
              <a:rPr lang="en-US" b="1" dirty="0"/>
              <a:t>Hypertrophic Obstructive Cardiomyopathy (HOCM)</a:t>
            </a:r>
            <a:endParaRPr lang="en-US" dirty="0"/>
          </a:p>
        </p:txBody>
      </p:sp>
      <p:pic>
        <p:nvPicPr>
          <p:cNvPr id="26" name="Graphic 25" descr="Heart">
            <a:extLst>
              <a:ext uri="{FF2B5EF4-FFF2-40B4-BE49-F238E27FC236}">
                <a16:creationId xmlns:a16="http://schemas.microsoft.com/office/drawing/2014/main" xmlns="" id="{3C1B343E-534B-42C5-9E4A-1C569D5766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76432" y="2104325"/>
            <a:ext cx="3094997" cy="3094997"/>
          </a:xfrm>
          <a:prstGeom prst="rect">
            <a:avLst/>
          </a:prstGeom>
        </p:spPr>
      </p:pic>
      <p:sp>
        <p:nvSpPr>
          <p:cNvPr id="4" name="Content Placeholder 3">
            <a:extLst>
              <a:ext uri="{FF2B5EF4-FFF2-40B4-BE49-F238E27FC236}">
                <a16:creationId xmlns:a16="http://schemas.microsoft.com/office/drawing/2014/main" xmlns="" id="{EC5F67E4-B86E-4454-98D2-B879DD492E94}"/>
              </a:ext>
            </a:extLst>
          </p:cNvPr>
          <p:cNvSpPr>
            <a:spLocks noGrp="1"/>
          </p:cNvSpPr>
          <p:nvPr>
            <p:ph idx="1"/>
          </p:nvPr>
        </p:nvSpPr>
        <p:spPr>
          <a:xfrm>
            <a:off x="4639733" y="1845734"/>
            <a:ext cx="6515947" cy="4023360"/>
          </a:xfrm>
        </p:spPr>
        <p:txBody>
          <a:bodyPr>
            <a:normAutofit/>
          </a:bodyPr>
          <a:lstStyle/>
          <a:p>
            <a:r>
              <a:rPr lang="en-US" dirty="0"/>
              <a:t>The </a:t>
            </a:r>
            <a:r>
              <a:rPr lang="en-US" b="1" dirty="0"/>
              <a:t>septum thickens and bulges into the left ventricle        </a:t>
            </a:r>
            <a:r>
              <a:rPr lang="en-US" dirty="0"/>
              <a:t>blocks the flow of blood into the aorta       the ventricle must work much harder to pump blood past the blockage </a:t>
            </a:r>
          </a:p>
          <a:p>
            <a:r>
              <a:rPr lang="en-US" dirty="0"/>
              <a:t>Symptoms of LCO can include chest pain, dizziness, shortness of breath, or fainting.</a:t>
            </a:r>
          </a:p>
          <a:p>
            <a:r>
              <a:rPr lang="en-US" dirty="0"/>
              <a:t>It can also affect the mitral valve, causing blood to leak backward through the valve.</a:t>
            </a:r>
          </a:p>
        </p:txBody>
      </p:sp>
      <p:sp>
        <p:nvSpPr>
          <p:cNvPr id="6" name="Arrow: Right 5">
            <a:extLst>
              <a:ext uri="{FF2B5EF4-FFF2-40B4-BE49-F238E27FC236}">
                <a16:creationId xmlns:a16="http://schemas.microsoft.com/office/drawing/2014/main" xmlns="" id="{908E2F4D-49A0-4137-8211-D224CB172F94}"/>
              </a:ext>
            </a:extLst>
          </p:cNvPr>
          <p:cNvSpPr/>
          <p:nvPr/>
        </p:nvSpPr>
        <p:spPr>
          <a:xfrm>
            <a:off x="8704553" y="2232107"/>
            <a:ext cx="343654" cy="197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xmlns="" id="{A4280F18-84BE-48B0-883D-150C645CA031}"/>
              </a:ext>
            </a:extLst>
          </p:cNvPr>
          <p:cNvSpPr/>
          <p:nvPr/>
        </p:nvSpPr>
        <p:spPr>
          <a:xfrm>
            <a:off x="10348680" y="1931995"/>
            <a:ext cx="506437" cy="239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254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vert="horz" lIns="91440" tIns="45720" rIns="91440" bIns="45720" rtlCol="0">
            <a:normAutofit/>
          </a:bodyPr>
          <a:lstStyle/>
          <a:p>
            <a:pPr algn="ctr"/>
            <a:r>
              <a:rPr lang="en-US" b="1" dirty="0"/>
              <a:t>Hypertrophic Non-obstructive Cardiomyopathy</a:t>
            </a:r>
            <a:endParaRPr lang="en-US" dirty="0"/>
          </a:p>
        </p:txBody>
      </p:sp>
      <p:sp>
        <p:nvSpPr>
          <p:cNvPr id="4" name="Content Placeholder 3">
            <a:extLst>
              <a:ext uri="{FF2B5EF4-FFF2-40B4-BE49-F238E27FC236}">
                <a16:creationId xmlns:a16="http://schemas.microsoft.com/office/drawing/2014/main" xmlns="" id="{EC5F67E4-B86E-4454-98D2-B879DD492E94}"/>
              </a:ext>
            </a:extLst>
          </p:cNvPr>
          <p:cNvSpPr>
            <a:spLocks noGrp="1"/>
          </p:cNvSpPr>
          <p:nvPr>
            <p:ph idx="1"/>
          </p:nvPr>
        </p:nvSpPr>
        <p:spPr>
          <a:xfrm>
            <a:off x="1097279" y="1845734"/>
            <a:ext cx="6454987" cy="4023360"/>
          </a:xfrm>
        </p:spPr>
        <p:txBody>
          <a:bodyPr>
            <a:normAutofit/>
          </a:bodyPr>
          <a:lstStyle/>
          <a:p>
            <a:r>
              <a:rPr lang="en-US" dirty="0"/>
              <a:t>The entire ventricle may become thicker (symmetric ventricular hypertrophy) or it may happen only at the bottom of the heart (apical hypertrophy).</a:t>
            </a:r>
          </a:p>
          <a:p>
            <a:pPr marL="0" indent="0">
              <a:buNone/>
            </a:pPr>
            <a:endParaRPr lang="en-US" dirty="0"/>
          </a:p>
          <a:p>
            <a:r>
              <a:rPr lang="en-US" dirty="0"/>
              <a:t>The right ventricle also may be affected.</a:t>
            </a:r>
          </a:p>
        </p:txBody>
      </p:sp>
      <p:pic>
        <p:nvPicPr>
          <p:cNvPr id="26" name="Graphic 25" descr="Heart">
            <a:extLst>
              <a:ext uri="{FF2B5EF4-FFF2-40B4-BE49-F238E27FC236}">
                <a16:creationId xmlns:a16="http://schemas.microsoft.com/office/drawing/2014/main" xmlns="" id="{3C1B343E-534B-42C5-9E4A-1C569D5766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pic>
        <p:nvPicPr>
          <p:cNvPr id="7" name="Picture 6">
            <a:extLst>
              <a:ext uri="{FF2B5EF4-FFF2-40B4-BE49-F238E27FC236}">
                <a16:creationId xmlns:a16="http://schemas.microsoft.com/office/drawing/2014/main" xmlns="" id="{94A20DAA-FBB1-494D-82FE-D656B0790E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953947" cy="953947"/>
          </a:xfrm>
          <a:prstGeom prst="flowChartConnector">
            <a:avLst/>
          </a:prstGeom>
          <a:noFill/>
          <a:ln>
            <a:noFill/>
          </a:ln>
        </p:spPr>
      </p:pic>
    </p:spTree>
    <p:extLst>
      <p:ext uri="{BB962C8B-B14F-4D97-AF65-F5344CB8AC3E}">
        <p14:creationId xmlns:p14="http://schemas.microsoft.com/office/powerpoint/2010/main" val="12828143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r>
              <a:rPr lang="en-US" b="1" dirty="0">
                <a:solidFill>
                  <a:srgbClr val="FFFFFF"/>
                </a:solidFill>
              </a:rPr>
              <a:t>Etiology:</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Content Placeholder 6">
            <a:extLst>
              <a:ext uri="{FF2B5EF4-FFF2-40B4-BE49-F238E27FC236}">
                <a16:creationId xmlns:a16="http://schemas.microsoft.com/office/drawing/2014/main" xmlns="" id="{D9AB044F-2457-4056-8A18-1B0967F5EB51}"/>
              </a:ext>
            </a:extLst>
          </p:cNvPr>
          <p:cNvSpPr>
            <a:spLocks noGrp="1"/>
          </p:cNvSpPr>
          <p:nvPr>
            <p:ph idx="1"/>
          </p:nvPr>
        </p:nvSpPr>
        <p:spPr>
          <a:xfrm>
            <a:off x="4742016" y="1220755"/>
            <a:ext cx="6413663" cy="4605280"/>
          </a:xfrm>
        </p:spPr>
        <p:txBody>
          <a:bodyPr anchor="ctr">
            <a:normAutofit/>
          </a:bodyPr>
          <a:lstStyle/>
          <a:p>
            <a:r>
              <a:rPr lang="en-US" dirty="0"/>
              <a:t>Inherited as </a:t>
            </a:r>
            <a:r>
              <a:rPr lang="en-US" b="1" dirty="0"/>
              <a:t>autosomal dominant </a:t>
            </a:r>
            <a:r>
              <a:rPr lang="en-US" dirty="0"/>
              <a:t>because of a gene mutation in cardiac sarcomere protein genes , small percentage of adult cases are caused by other genetic disorders .</a:t>
            </a:r>
          </a:p>
          <a:p>
            <a:r>
              <a:rPr lang="en-US" dirty="0"/>
              <a:t>Some patients have non-genetic disorders that mimic genetic forms of the disease, for example amyloidosis</a:t>
            </a:r>
          </a:p>
        </p:txBody>
      </p:sp>
      <p:pic>
        <p:nvPicPr>
          <p:cNvPr id="6" name="Picture 5">
            <a:extLst>
              <a:ext uri="{FF2B5EF4-FFF2-40B4-BE49-F238E27FC236}">
                <a16:creationId xmlns:a16="http://schemas.microsoft.com/office/drawing/2014/main" xmlns="" id="{4E0A784A-ADBE-4F75-BA26-D6BAE1647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189455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863029" y="1012004"/>
            <a:ext cx="3416158" cy="4795408"/>
          </a:xfrm>
        </p:spPr>
        <p:txBody>
          <a:bodyPr>
            <a:normAutofit/>
          </a:bodyPr>
          <a:lstStyle/>
          <a:p>
            <a:r>
              <a:rPr lang="en-US" sz="3700">
                <a:solidFill>
                  <a:srgbClr val="FFFFFF"/>
                </a:solidFill>
              </a:rPr>
              <a:t>Pathophysiology</a:t>
            </a:r>
          </a:p>
        </p:txBody>
      </p:sp>
      <p:graphicFrame>
        <p:nvGraphicFramePr>
          <p:cNvPr id="14" name="Content Placeholder 2">
            <a:extLst>
              <a:ext uri="{FF2B5EF4-FFF2-40B4-BE49-F238E27FC236}">
                <a16:creationId xmlns:a16="http://schemas.microsoft.com/office/drawing/2014/main" xmlns="" id="{37AB7A71-A1D1-4E8A-B23C-2F936D5BCF74}"/>
              </a:ext>
            </a:extLst>
          </p:cNvPr>
          <p:cNvGraphicFramePr>
            <a:graphicFrameLocks noGrp="1"/>
          </p:cNvGraphicFramePr>
          <p:nvPr>
            <p:ph idx="1"/>
            <p:extLst>
              <p:ext uri="{D42A27DB-BD31-4B8C-83A1-F6EECF244321}">
                <p14:modId xmlns:p14="http://schemas.microsoft.com/office/powerpoint/2010/main" val="1532677022"/>
              </p:ext>
            </p:extLst>
          </p:nvPr>
        </p:nvGraphicFramePr>
        <p:xfrm>
          <a:off x="4865105" y="466995"/>
          <a:ext cx="7326895"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Down 3">
            <a:extLst>
              <a:ext uri="{FF2B5EF4-FFF2-40B4-BE49-F238E27FC236}">
                <a16:creationId xmlns:a16="http://schemas.microsoft.com/office/drawing/2014/main" xmlns="" id="{D60FE4A6-782E-4720-BFD4-D7A09D624D23}"/>
              </a:ext>
            </a:extLst>
          </p:cNvPr>
          <p:cNvSpPr/>
          <p:nvPr/>
        </p:nvSpPr>
        <p:spPr>
          <a:xfrm>
            <a:off x="8154264" y="3033648"/>
            <a:ext cx="484632" cy="752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xmlns="" id="{2F811DD6-8002-4E78-BD56-4EE82B7BAD77}"/>
              </a:ext>
            </a:extLst>
          </p:cNvPr>
          <p:cNvSpPr/>
          <p:nvPr/>
        </p:nvSpPr>
        <p:spPr>
          <a:xfrm>
            <a:off x="8286236" y="5525375"/>
            <a:ext cx="484632" cy="827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xmlns="" id="{2B1E8113-A0BD-4372-BA47-3551E11EF4D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
        <p:nvSpPr>
          <p:cNvPr id="17" name="Title 1">
            <a:extLst>
              <a:ext uri="{FF2B5EF4-FFF2-40B4-BE49-F238E27FC236}">
                <a16:creationId xmlns:a16="http://schemas.microsoft.com/office/drawing/2014/main" xmlns="" id="{1B8102F8-5B5C-44BF-9CBE-820E0C926E07}"/>
              </a:ext>
            </a:extLst>
          </p:cNvPr>
          <p:cNvSpPr txBox="1">
            <a:spLocks/>
          </p:cNvSpPr>
          <p:nvPr/>
        </p:nvSpPr>
        <p:spPr>
          <a:xfrm>
            <a:off x="669970" y="1791040"/>
            <a:ext cx="3802276" cy="786697"/>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100" dirty="0"/>
              <a:t>Pathophysiology</a:t>
            </a:r>
          </a:p>
        </p:txBody>
      </p:sp>
      <p:sp>
        <p:nvSpPr>
          <p:cNvPr id="5" name="Right Arrow 4"/>
          <p:cNvSpPr/>
          <p:nvPr/>
        </p:nvSpPr>
        <p:spPr>
          <a:xfrm>
            <a:off x="11826243" y="1677828"/>
            <a:ext cx="261254" cy="113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216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21868" y="605896"/>
            <a:ext cx="3084844" cy="5646208"/>
          </a:xfrm>
        </p:spPr>
        <p:txBody>
          <a:bodyPr anchor="ctr">
            <a:normAutofit/>
          </a:bodyPr>
          <a:lstStyle/>
          <a:p>
            <a:pPr algn="ctr"/>
            <a:r>
              <a:rPr lang="en-US" sz="3600" dirty="0">
                <a:solidFill>
                  <a:srgbClr val="FFFFFF"/>
                </a:solidFill>
              </a:rPr>
              <a:t>History and physical examination</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918761" cy="5646208"/>
          </a:xfrm>
        </p:spPr>
        <p:txBody>
          <a:bodyPr anchor="ctr">
            <a:normAutofit/>
          </a:bodyPr>
          <a:lstStyle/>
          <a:p>
            <a:pPr>
              <a:buFont typeface="Wingdings" panose="05000000000000000000" pitchFamily="2" charset="2"/>
              <a:buChar char="§"/>
            </a:pPr>
            <a:r>
              <a:rPr lang="en-US" sz="2800" dirty="0"/>
              <a:t>Age is one of the most important factors to take into account when considering the possible causes for HCM. </a:t>
            </a:r>
          </a:p>
          <a:p>
            <a:pPr>
              <a:buFont typeface="Wingdings" panose="05000000000000000000" pitchFamily="2" charset="2"/>
              <a:buChar char="§"/>
            </a:pPr>
            <a:r>
              <a:rPr lang="en-US" sz="2800" dirty="0"/>
              <a:t>Family </a:t>
            </a:r>
            <a:r>
              <a:rPr lang="en-US" sz="2800" dirty="0" smtClean="0"/>
              <a:t>-, </a:t>
            </a:r>
            <a:r>
              <a:rPr lang="en-US" sz="2800" dirty="0"/>
              <a:t>unexplained heart failure, cardiac transplantation, pacemaker and defibrillator implants)</a:t>
            </a:r>
          </a:p>
          <a:p>
            <a:pPr>
              <a:buFont typeface="Wingdings" panose="05000000000000000000" pitchFamily="2" charset="2"/>
              <a:buChar char="§"/>
            </a:pPr>
            <a:r>
              <a:rPr lang="en-US" sz="2800" dirty="0"/>
              <a:t>Many </a:t>
            </a:r>
            <a:r>
              <a:rPr lang="en-US" sz="2800" dirty="0" smtClean="0"/>
              <a:t>individuals with HCM complain </a:t>
            </a:r>
            <a:r>
              <a:rPr lang="en-US" sz="2800" dirty="0"/>
              <a:t>of few, if any symptoms. In such cases the diagnosis can be incidental</a:t>
            </a: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35109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21868" y="605896"/>
            <a:ext cx="3084844" cy="5646208"/>
          </a:xfrm>
        </p:spPr>
        <p:txBody>
          <a:bodyPr anchor="ctr">
            <a:normAutofit/>
          </a:bodyPr>
          <a:lstStyle/>
          <a:p>
            <a:pPr algn="ctr"/>
            <a:r>
              <a:rPr lang="en-US" sz="3600" dirty="0">
                <a:solidFill>
                  <a:srgbClr val="FFFFFF"/>
                </a:solidFill>
              </a:rPr>
              <a:t>History and physical examination</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918761" cy="5646208"/>
          </a:xfrm>
        </p:spPr>
        <p:txBody>
          <a:bodyPr anchor="ctr">
            <a:normAutofit/>
          </a:bodyPr>
          <a:lstStyle/>
          <a:p>
            <a:pPr>
              <a:buFont typeface="Wingdings" panose="05000000000000000000" pitchFamily="2" charset="2"/>
              <a:buChar char="§"/>
            </a:pPr>
            <a:r>
              <a:rPr lang="en-US" sz="2800" dirty="0"/>
              <a:t>Some patients experience angina, </a:t>
            </a:r>
            <a:r>
              <a:rPr lang="en-US" sz="2800" dirty="0" err="1"/>
              <a:t>dyspnoea</a:t>
            </a:r>
            <a:r>
              <a:rPr lang="en-US" sz="2800" dirty="0"/>
              <a:t>, palpitations and syncope. </a:t>
            </a:r>
          </a:p>
          <a:p>
            <a:pPr>
              <a:buFont typeface="Wingdings" panose="05000000000000000000" pitchFamily="2" charset="2"/>
              <a:buChar char="§"/>
            </a:pPr>
            <a:r>
              <a:rPr lang="en-US" sz="2800" dirty="0"/>
              <a:t>General examination can provide diagnostic clues in patients with syndromic or metabolic causes of HCM.</a:t>
            </a:r>
          </a:p>
          <a:p>
            <a:pPr>
              <a:buFont typeface="Wingdings" panose="05000000000000000000" pitchFamily="2" charset="2"/>
              <a:buChar char="§"/>
            </a:pPr>
            <a:r>
              <a:rPr lang="en-US" sz="2800" dirty="0"/>
              <a:t>Cardiovascular examination is often normal but, in patients with (LVOTO) an </a:t>
            </a:r>
            <a:r>
              <a:rPr lang="en-US" sz="2800" b="1" dirty="0"/>
              <a:t>ejection systolic murmur</a:t>
            </a:r>
            <a:r>
              <a:rPr lang="en-US" sz="2800" dirty="0"/>
              <a:t> at the left sternal edge that radiates to the right upper sternal edge and apex.</a:t>
            </a:r>
          </a:p>
          <a:p>
            <a:pPr>
              <a:buFont typeface="Wingdings" panose="05000000000000000000" pitchFamily="2" charset="2"/>
              <a:buChar char="§"/>
            </a:pPr>
            <a:r>
              <a:rPr lang="en-US" sz="2800" dirty="0"/>
              <a:t>Most patients with LVOTO also have signs of </a:t>
            </a:r>
            <a:r>
              <a:rPr lang="en-US" sz="2800" b="1" dirty="0"/>
              <a:t>mitral regurgitation.</a:t>
            </a: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4909867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21868" y="605896"/>
            <a:ext cx="3084844" cy="5646208"/>
          </a:xfrm>
        </p:spPr>
        <p:txBody>
          <a:bodyPr anchor="ctr">
            <a:normAutofit/>
          </a:bodyPr>
          <a:lstStyle/>
          <a:p>
            <a:pPr algn="ctr"/>
            <a:r>
              <a:rPr lang="en-US" sz="3600" dirty="0">
                <a:solidFill>
                  <a:srgbClr val="FFFFFF"/>
                </a:solidFill>
              </a:rPr>
              <a:t>DIAGNOSTIC TESTING </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918761" cy="5646208"/>
          </a:xfrm>
        </p:spPr>
        <p:txBody>
          <a:bodyPr anchor="ctr">
            <a:normAutofit lnSpcReduction="10000"/>
          </a:bodyPr>
          <a:lstStyle/>
          <a:p>
            <a:pPr>
              <a:buFont typeface="Wingdings" panose="05000000000000000000" pitchFamily="2" charset="2"/>
              <a:buChar char="§"/>
            </a:pPr>
            <a:r>
              <a:rPr lang="en-US" sz="2800" dirty="0"/>
              <a:t>ECG:</a:t>
            </a:r>
          </a:p>
          <a:p>
            <a:pPr marL="0" indent="0">
              <a:buNone/>
            </a:pPr>
            <a:r>
              <a:rPr lang="en-US" sz="2800" dirty="0"/>
              <a:t>No specific changes that are pathognomonic for HCM. Could be Evidence of atrial enlargement, Q-waves in the </a:t>
            </a:r>
            <a:r>
              <a:rPr lang="en-US" sz="2800" dirty="0" err="1"/>
              <a:t>inferolateral</a:t>
            </a:r>
            <a:r>
              <a:rPr lang="en-US" sz="2800" dirty="0"/>
              <a:t> leads,  Voltage criteria for large negative precordial T-waves.</a:t>
            </a:r>
          </a:p>
          <a:p>
            <a:pPr>
              <a:buFont typeface="Wingdings" panose="05000000000000000000" pitchFamily="2" charset="2"/>
              <a:buChar char="§"/>
            </a:pPr>
            <a:r>
              <a:rPr lang="en-US" sz="2800" dirty="0"/>
              <a:t>Echocardiography </a:t>
            </a:r>
          </a:p>
          <a:p>
            <a:pPr marL="0" indent="0">
              <a:buNone/>
            </a:pPr>
            <a:r>
              <a:rPr lang="en-US" sz="2800" dirty="0"/>
              <a:t>is the </a:t>
            </a:r>
            <a:r>
              <a:rPr lang="en-US" sz="2800" b="1" dirty="0">
                <a:solidFill>
                  <a:srgbClr val="FF0000"/>
                </a:solidFill>
              </a:rPr>
              <a:t>preferred diagnostic </a:t>
            </a:r>
            <a:r>
              <a:rPr lang="en-US" sz="2800" dirty="0"/>
              <a:t>method because of its high sensitivity and low-risk profile. It allows characterization of the site and mechanism of obstruction, assessment for </a:t>
            </a:r>
            <a:r>
              <a:rPr lang="en-US" sz="2800" b="1" dirty="0">
                <a:solidFill>
                  <a:srgbClr val="FF0000"/>
                </a:solidFill>
              </a:rPr>
              <a:t>increased wall thickness. Recognition of mitral regurgitation </a:t>
            </a:r>
            <a:r>
              <a:rPr lang="en-US" sz="2800" dirty="0"/>
              <a:t>(MR).</a:t>
            </a:r>
          </a:p>
          <a:p>
            <a:pPr>
              <a:buFont typeface="Wingdings" panose="05000000000000000000" pitchFamily="2" charset="2"/>
              <a:buChar char="§"/>
            </a:pPr>
            <a:r>
              <a:rPr lang="en-US" sz="2800" dirty="0"/>
              <a:t>Magnetic resonance imaging (MRI)</a:t>
            </a: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83663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Treatment of </a:t>
            </a:r>
            <a:br>
              <a:rPr lang="en-US" sz="3600" dirty="0">
                <a:solidFill>
                  <a:srgbClr val="FFFFFF"/>
                </a:solidFill>
              </a:rPr>
            </a:br>
            <a:r>
              <a:rPr lang="en-US" sz="3600" dirty="0">
                <a:solidFill>
                  <a:srgbClr val="FFFFFF"/>
                </a:solidFill>
              </a:rPr>
              <a:t>hypertrophic cardiomyopathy </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sz="2800" dirty="0"/>
              <a:t>Goals of management</a:t>
            </a:r>
          </a:p>
          <a:p>
            <a:pPr marL="514350" indent="-514350">
              <a:buAutoNum type="arabicParenBoth"/>
            </a:pPr>
            <a:r>
              <a:rPr lang="en-US" sz="2800" dirty="0"/>
              <a:t>treating symptoms of heart failure, arrhythmias, angina, and </a:t>
            </a:r>
            <a:r>
              <a:rPr lang="en-US" sz="2800" dirty="0" err="1"/>
              <a:t>presyncope</a:t>
            </a:r>
            <a:r>
              <a:rPr lang="en-US" sz="2800" dirty="0"/>
              <a:t> or syncope. </a:t>
            </a:r>
          </a:p>
          <a:p>
            <a:pPr marL="514350" indent="-514350">
              <a:buAutoNum type="arabicParenBoth"/>
            </a:pPr>
            <a:r>
              <a:rPr lang="en-US" sz="2800" b="1" dirty="0">
                <a:solidFill>
                  <a:srgbClr val="FF0000"/>
                </a:solidFill>
              </a:rPr>
              <a:t>preventing sudden death.</a:t>
            </a:r>
            <a:endParaRPr lang="en-US" b="1" dirty="0">
              <a:solidFill>
                <a:srgbClr val="FF0000"/>
              </a:solidFill>
              <a:latin typeface="+mj-lt"/>
            </a:endParaRP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0814868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576743" y="348343"/>
            <a:ext cx="3558675" cy="1908313"/>
          </a:xfrm>
        </p:spPr>
        <p:txBody>
          <a:bodyPr>
            <a:normAutofit/>
          </a:bodyPr>
          <a:lstStyle/>
          <a:p>
            <a:pPr algn="ctr"/>
            <a:r>
              <a:rPr lang="en-US" sz="4000" dirty="0">
                <a:solidFill>
                  <a:srgbClr val="000000">
                    <a:lumMod val="85000"/>
                    <a:lumOff val="15000"/>
                  </a:srgbClr>
                </a:solidFill>
              </a:rPr>
              <a:t>Cardiomyopathy</a:t>
            </a:r>
            <a:r>
              <a:rPr lang="en-US" sz="4000" dirty="0">
                <a:solidFill>
                  <a:schemeClr val="bg1"/>
                </a:solidFill>
              </a:rPr>
              <a:t>uction</a:t>
            </a:r>
          </a:p>
        </p:txBody>
      </p:sp>
      <p:graphicFrame>
        <p:nvGraphicFramePr>
          <p:cNvPr id="14" name="Content Placeholder 2">
            <a:extLst>
              <a:ext uri="{FF2B5EF4-FFF2-40B4-BE49-F238E27FC236}">
                <a16:creationId xmlns:a16="http://schemas.microsoft.com/office/drawing/2014/main" xmlns="" id="{33B68A12-C17A-49D7-8D89-255B786CCDE8}"/>
              </a:ext>
            </a:extLst>
          </p:cNvPr>
          <p:cNvGraphicFramePr>
            <a:graphicFrameLocks noGrp="1"/>
          </p:cNvGraphicFramePr>
          <p:nvPr>
            <p:ph idx="1"/>
            <p:extLst>
              <p:ext uri="{D42A27DB-BD31-4B8C-83A1-F6EECF244321}">
                <p14:modId xmlns:p14="http://schemas.microsoft.com/office/powerpoint/2010/main" val="870990510"/>
              </p:ext>
            </p:extLst>
          </p:nvPr>
        </p:nvGraphicFramePr>
        <p:xfrm>
          <a:off x="5277282" y="792622"/>
          <a:ext cx="6240463" cy="5417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xmlns="" id="{F70C8A2F-360C-4BEE-8093-30FA42ADB25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151801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Treatment of </a:t>
            </a:r>
            <a:br>
              <a:rPr lang="en-US" sz="3600" dirty="0">
                <a:solidFill>
                  <a:srgbClr val="FFFFFF"/>
                </a:solidFill>
              </a:rPr>
            </a:br>
            <a:r>
              <a:rPr lang="en-US" sz="3600" dirty="0">
                <a:solidFill>
                  <a:srgbClr val="FFFFFF"/>
                </a:solidFill>
              </a:rPr>
              <a:t>hypertrophic cardiomyopathy </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sz="2800" dirty="0"/>
              <a:t>Goals of management</a:t>
            </a:r>
          </a:p>
          <a:p>
            <a:pPr marL="514350" indent="-514350">
              <a:buAutoNum type="arabicParenBoth"/>
            </a:pPr>
            <a:r>
              <a:rPr lang="en-US" sz="2800" dirty="0"/>
              <a:t>treating symptoms of heart failure, arrhythmias, angina, and </a:t>
            </a:r>
            <a:r>
              <a:rPr lang="en-US" sz="2800" dirty="0" err="1"/>
              <a:t>presyncope</a:t>
            </a:r>
            <a:r>
              <a:rPr lang="en-US" sz="2800" dirty="0"/>
              <a:t> or syncope. </a:t>
            </a:r>
          </a:p>
          <a:p>
            <a:pPr marL="514350" indent="-514350">
              <a:buAutoNum type="arabicParenBoth"/>
            </a:pPr>
            <a:r>
              <a:rPr lang="en-US" sz="2800" dirty="0"/>
              <a:t>preventing sudden death.</a:t>
            </a:r>
            <a:endParaRPr lang="en-US" dirty="0">
              <a:latin typeface="+mj-lt"/>
            </a:endParaRP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435061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Treatment of </a:t>
            </a:r>
            <a:br>
              <a:rPr lang="en-US" sz="3600" dirty="0">
                <a:solidFill>
                  <a:srgbClr val="FFFFFF"/>
                </a:solidFill>
              </a:rPr>
            </a:br>
            <a:r>
              <a:rPr lang="en-US" sz="3600" dirty="0">
                <a:solidFill>
                  <a:srgbClr val="FFFFFF"/>
                </a:solidFill>
              </a:rPr>
              <a:t>hypertrophic cardiomyopathy </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7040681" cy="5646208"/>
          </a:xfrm>
        </p:spPr>
        <p:txBody>
          <a:bodyPr anchor="ctr">
            <a:normAutofit/>
          </a:bodyPr>
          <a:lstStyle/>
          <a:p>
            <a:pPr>
              <a:buFont typeface="Wingdings" panose="05000000000000000000" pitchFamily="2" charset="2"/>
              <a:buChar char="§"/>
            </a:pPr>
            <a:r>
              <a:rPr lang="en-US" sz="2800" dirty="0"/>
              <a:t>Pharmacological treatment</a:t>
            </a:r>
          </a:p>
          <a:p>
            <a:pPr marL="0" indent="0">
              <a:buNone/>
            </a:pPr>
            <a:r>
              <a:rPr lang="en-US" sz="2800" dirty="0"/>
              <a:t> *</a:t>
            </a:r>
            <a:r>
              <a:rPr lang="en-US" sz="2800" b="1" dirty="0"/>
              <a:t>β-Blockers</a:t>
            </a:r>
            <a:r>
              <a:rPr lang="en-US" sz="2800" dirty="0"/>
              <a:t> are </a:t>
            </a:r>
            <a:r>
              <a:rPr lang="en-US" sz="2800" b="1" dirty="0">
                <a:solidFill>
                  <a:srgbClr val="FF0000"/>
                </a:solidFill>
              </a:rPr>
              <a:t>considered first-line therapy</a:t>
            </a:r>
            <a:r>
              <a:rPr lang="en-US" sz="2800" dirty="0"/>
              <a:t>, it </a:t>
            </a:r>
            <a:r>
              <a:rPr lang="en-US" sz="2800" u="sng" dirty="0"/>
              <a:t>inhibits sympathetic stimulation by the negative inotropic and chronotropic properties.</a:t>
            </a:r>
          </a:p>
          <a:p>
            <a:pPr marL="0" indent="0">
              <a:buNone/>
            </a:pPr>
            <a:r>
              <a:rPr lang="en-US" sz="2800" dirty="0">
                <a:latin typeface="+mj-lt"/>
              </a:rPr>
              <a:t>*</a:t>
            </a:r>
            <a:r>
              <a:rPr lang="en-US" sz="2800" b="1" dirty="0"/>
              <a:t>Calcium channel blockers </a:t>
            </a:r>
            <a:r>
              <a:rPr lang="en-US" sz="2800" dirty="0"/>
              <a:t>are considered to be second-line agents.</a:t>
            </a:r>
          </a:p>
          <a:p>
            <a:pPr marL="0" indent="0">
              <a:buNone/>
            </a:pPr>
            <a:r>
              <a:rPr lang="en-US" sz="2800" dirty="0"/>
              <a:t>*</a:t>
            </a:r>
            <a:r>
              <a:rPr lang="en-US" sz="2800" b="1" dirty="0" err="1"/>
              <a:t>Disopyramide</a:t>
            </a:r>
            <a:r>
              <a:rPr lang="en-US" sz="2800" dirty="0"/>
              <a:t>, a class </a:t>
            </a:r>
            <a:r>
              <a:rPr lang="en-US" sz="2800" dirty="0" err="1"/>
              <a:t>Ia</a:t>
            </a:r>
            <a:r>
              <a:rPr lang="en-US" sz="2800" dirty="0"/>
              <a:t> antiarrhythmic agent, may be an effective alternative or adjunct to β-blocker and CCB therapy. </a:t>
            </a:r>
          </a:p>
          <a:p>
            <a:pPr marL="0" indent="0">
              <a:buNone/>
            </a:pPr>
            <a:r>
              <a:rPr lang="en-US" sz="2800" dirty="0"/>
              <a:t>*</a:t>
            </a:r>
            <a:r>
              <a:rPr lang="en-US" sz="2800" b="1" dirty="0"/>
              <a:t>Diuretics</a:t>
            </a:r>
            <a:r>
              <a:rPr lang="en-US" sz="2800" dirty="0"/>
              <a:t> should be used cautiously for symptom reduction in the setting of pulmonary edema.</a:t>
            </a: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799135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6411685" y="634946"/>
            <a:ext cx="5127171" cy="1450757"/>
          </a:xfrm>
        </p:spPr>
        <p:txBody>
          <a:bodyPr>
            <a:noAutofit/>
          </a:bodyPr>
          <a:lstStyle/>
          <a:p>
            <a:r>
              <a:rPr lang="en-US" sz="3600" b="1" dirty="0"/>
              <a:t>Treatment of </a:t>
            </a:r>
            <a:br>
              <a:rPr lang="en-US" sz="3600" b="1" dirty="0"/>
            </a:br>
            <a:r>
              <a:rPr lang="en-US" sz="3600" b="1" dirty="0"/>
              <a:t>hypertrophic cardiomyopathy:</a:t>
            </a:r>
          </a:p>
        </p:txBody>
      </p:sp>
      <p:pic>
        <p:nvPicPr>
          <p:cNvPr id="5" name="Picture 4" descr="A close up of a sign&#10;&#10;Description automatically generated">
            <a:extLst>
              <a:ext uri="{FF2B5EF4-FFF2-40B4-BE49-F238E27FC236}">
                <a16:creationId xmlns:a16="http://schemas.microsoft.com/office/drawing/2014/main" xmlns="" id="{35EC5F87-A7E6-4E0D-ADA4-A3C97D0C2321}"/>
              </a:ext>
            </a:extLst>
          </p:cNvPr>
          <p:cNvPicPr>
            <a:picLocks noChangeAspect="1"/>
          </p:cNvPicPr>
          <p:nvPr/>
        </p:nvPicPr>
        <p:blipFill rotWithShape="1">
          <a:blip r:embed="rId2">
            <a:extLst>
              <a:ext uri="{28A0092B-C50C-407E-A947-70E740481C1C}">
                <a14:useLocalDpi xmlns:a14="http://schemas.microsoft.com/office/drawing/2010/main" val="0"/>
              </a:ext>
            </a:extLst>
          </a:blip>
          <a:srcRect t="6385" r="1" b="1"/>
          <a:stretch/>
        </p:blipFill>
        <p:spPr>
          <a:xfrm>
            <a:off x="643192" y="1112733"/>
            <a:ext cx="5451627" cy="4312493"/>
          </a:xfrm>
          <a:prstGeom prst="rect">
            <a:avLst/>
          </a:prstGeom>
        </p:spPr>
      </p:pic>
      <p:cxnSp>
        <p:nvCxnSpPr>
          <p:cNvPr id="16" name="Straight Connector 15">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6411683" y="2198913"/>
            <a:ext cx="5451627" cy="4312491"/>
          </a:xfrm>
        </p:spPr>
        <p:txBody>
          <a:bodyPr>
            <a:normAutofit/>
          </a:bodyPr>
          <a:lstStyle/>
          <a:p>
            <a:pPr marL="0" indent="0">
              <a:buNone/>
            </a:pPr>
            <a:r>
              <a:rPr lang="en-US" b="1" dirty="0">
                <a:latin typeface="+mj-lt"/>
              </a:rPr>
              <a:t>Avoid</a:t>
            </a:r>
          </a:p>
          <a:p>
            <a:pPr>
              <a:buFont typeface="Wingdings" panose="05000000000000000000" pitchFamily="2" charset="2"/>
              <a:buChar char="§"/>
            </a:pPr>
            <a:r>
              <a:rPr lang="en-US" sz="2400" dirty="0"/>
              <a:t>Inotropic drugs. </a:t>
            </a:r>
          </a:p>
          <a:p>
            <a:pPr>
              <a:buFont typeface="Wingdings" panose="05000000000000000000" pitchFamily="2" charset="2"/>
              <a:buChar char="§"/>
            </a:pPr>
            <a:r>
              <a:rPr lang="en-US" sz="2400" dirty="0"/>
              <a:t>β-Blockers with additional α-blocking properties, such as carvedilol and labetalol, should be avoided because of their additional </a:t>
            </a:r>
            <a:r>
              <a:rPr lang="en-US" sz="2400" dirty="0" err="1"/>
              <a:t>vasodilatory</a:t>
            </a:r>
            <a:r>
              <a:rPr lang="en-US" sz="2400" dirty="0"/>
              <a:t> properties.</a:t>
            </a:r>
          </a:p>
          <a:p>
            <a:pPr>
              <a:buFont typeface="Wingdings" panose="05000000000000000000" pitchFamily="2" charset="2"/>
              <a:buChar char="§"/>
            </a:pPr>
            <a:r>
              <a:rPr lang="en-US" sz="2400" dirty="0"/>
              <a:t>Digitalis</a:t>
            </a:r>
          </a:p>
          <a:p>
            <a:pPr marL="0" indent="0">
              <a:buNone/>
            </a:pPr>
            <a:endParaRPr lang="en-US" dirty="0">
              <a:latin typeface="+mj-lt"/>
            </a:endParaRPr>
          </a:p>
        </p:txBody>
      </p:sp>
      <p:sp>
        <p:nvSpPr>
          <p:cNvPr id="18" name="Rectangle 17">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xmlns="" id="{D0B86DD9-649D-45BE-ABC2-25D137CC9B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066489" cy="1066489"/>
          </a:xfrm>
          <a:prstGeom prst="flowChartConnector">
            <a:avLst/>
          </a:prstGeom>
          <a:noFill/>
          <a:ln>
            <a:noFill/>
          </a:ln>
        </p:spPr>
      </p:pic>
    </p:spTree>
    <p:extLst>
      <p:ext uri="{BB962C8B-B14F-4D97-AF65-F5344CB8AC3E}">
        <p14:creationId xmlns:p14="http://schemas.microsoft.com/office/powerpoint/2010/main" val="802935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Treatment of </a:t>
            </a:r>
            <a:br>
              <a:rPr lang="en-US" sz="3600" dirty="0">
                <a:solidFill>
                  <a:srgbClr val="FFFFFF"/>
                </a:solidFill>
              </a:rPr>
            </a:br>
            <a:r>
              <a:rPr lang="en-US" sz="3600" dirty="0">
                <a:solidFill>
                  <a:srgbClr val="FFFFFF"/>
                </a:solidFill>
              </a:rPr>
              <a:t>hypertrophic cardiomyopathy </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7040681" cy="5646208"/>
          </a:xfrm>
        </p:spPr>
        <p:txBody>
          <a:bodyPr anchor="ctr">
            <a:normAutofit/>
          </a:bodyPr>
          <a:lstStyle/>
          <a:p>
            <a:pPr>
              <a:buFont typeface="Wingdings" panose="05000000000000000000" pitchFamily="2" charset="2"/>
              <a:buChar char="§"/>
            </a:pPr>
            <a:r>
              <a:rPr lang="en-US" sz="2800" dirty="0"/>
              <a:t>Non Pharmacological treatment</a:t>
            </a:r>
          </a:p>
          <a:p>
            <a:pPr marL="0" indent="0">
              <a:buNone/>
            </a:pPr>
            <a:r>
              <a:rPr lang="en-US" sz="2800" dirty="0"/>
              <a:t>For those patients with symptoms despite optimal medical therapy</a:t>
            </a:r>
          </a:p>
          <a:p>
            <a:pPr marL="0" indent="0">
              <a:buNone/>
            </a:pPr>
            <a:r>
              <a:rPr lang="en-US" sz="2800" dirty="0"/>
              <a:t> *</a:t>
            </a:r>
            <a:r>
              <a:rPr lang="en-US" sz="2800" b="1" dirty="0"/>
              <a:t>Septal </a:t>
            </a:r>
            <a:r>
              <a:rPr lang="en-US" sz="2800" b="1" dirty="0" err="1"/>
              <a:t>myectomy</a:t>
            </a:r>
            <a:r>
              <a:rPr lang="en-US" sz="2800" dirty="0"/>
              <a:t>.</a:t>
            </a:r>
          </a:p>
          <a:p>
            <a:pPr marL="0" indent="0">
              <a:buNone/>
            </a:pPr>
            <a:r>
              <a:rPr lang="en-US" sz="2800" dirty="0">
                <a:latin typeface="+mj-lt"/>
              </a:rPr>
              <a:t>*</a:t>
            </a:r>
            <a:r>
              <a:rPr lang="en-US" sz="2800" b="1" dirty="0"/>
              <a:t>Alcohol septal ablation</a:t>
            </a:r>
            <a:r>
              <a:rPr lang="en-US" sz="2800" dirty="0"/>
              <a:t>.</a:t>
            </a:r>
          </a:p>
          <a:p>
            <a:pPr marL="0" indent="0">
              <a:buNone/>
            </a:pPr>
            <a:r>
              <a:rPr lang="en-US" sz="2800" dirty="0"/>
              <a:t>*</a:t>
            </a:r>
            <a:r>
              <a:rPr lang="en-US" sz="2800" b="1" dirty="0"/>
              <a:t>Dual-chamber pacing</a:t>
            </a:r>
            <a:r>
              <a:rPr lang="en-US" sz="2800" dirty="0"/>
              <a:t>.</a:t>
            </a: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547073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8141110" y="639097"/>
            <a:ext cx="3401961" cy="3686015"/>
          </a:xfrm>
        </p:spPr>
        <p:txBody>
          <a:bodyPr vert="horz" lIns="91440" tIns="45720" rIns="91440" bIns="45720" rtlCol="0" anchor="b">
            <a:normAutofit/>
          </a:bodyPr>
          <a:lstStyle/>
          <a:p>
            <a:pPr algn="ctr"/>
            <a:r>
              <a:rPr lang="en-US" sz="3600" dirty="0">
                <a:solidFill>
                  <a:schemeClr val="tx1">
                    <a:lumMod val="85000"/>
                    <a:lumOff val="15000"/>
                  </a:schemeClr>
                </a:solidFill>
              </a:rPr>
              <a:t>Restrictive</a:t>
            </a:r>
            <a:br>
              <a:rPr lang="en-US" sz="3600" dirty="0">
                <a:solidFill>
                  <a:schemeClr val="tx1">
                    <a:lumMod val="85000"/>
                    <a:lumOff val="15000"/>
                  </a:schemeClr>
                </a:solidFill>
              </a:rPr>
            </a:br>
            <a:r>
              <a:rPr lang="en-US" sz="3600" dirty="0">
                <a:solidFill>
                  <a:schemeClr val="tx1">
                    <a:lumMod val="85000"/>
                    <a:lumOff val="15000"/>
                  </a:schemeClr>
                </a:solidFill>
              </a:rPr>
              <a:t>Cardiomyopathy </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8141110" y="4455621"/>
            <a:ext cx="3417990" cy="1238616"/>
          </a:xfrm>
        </p:spPr>
        <p:txBody>
          <a:bodyPr vert="horz" lIns="91440" tIns="45720" rIns="91440" bIns="45720" rtlCol="0">
            <a:normAutofit/>
          </a:bodyPr>
          <a:lstStyle/>
          <a:p>
            <a:pPr marL="0" indent="0">
              <a:buNone/>
            </a:pPr>
            <a:r>
              <a:rPr lang="en-US" cap="all" spc="200" dirty="0">
                <a:solidFill>
                  <a:schemeClr val="tx1">
                    <a:lumMod val="85000"/>
                    <a:lumOff val="15000"/>
                  </a:schemeClr>
                </a:solidFill>
                <a:latin typeface="+mj-lt"/>
              </a:rPr>
              <a:t>tends to mostly affect older adults</a:t>
            </a:r>
          </a:p>
        </p:txBody>
      </p:sp>
      <p:cxnSp>
        <p:nvCxnSpPr>
          <p:cNvPr id="27" name="Straight Connector 26">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xmlns="" id="{5A9459F4-15B7-4325-87B6-60B9D4A602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041" y="408825"/>
            <a:ext cx="1221233" cy="1221233"/>
          </a:xfrm>
          <a:prstGeom prst="flowChartConnector">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670" y="2038310"/>
            <a:ext cx="5174524" cy="3309258"/>
          </a:xfrm>
          <a:prstGeom prst="rect">
            <a:avLst/>
          </a:prstGeom>
        </p:spPr>
      </p:pic>
    </p:spTree>
    <p:extLst>
      <p:ext uri="{BB962C8B-B14F-4D97-AF65-F5344CB8AC3E}">
        <p14:creationId xmlns:p14="http://schemas.microsoft.com/office/powerpoint/2010/main" val="3579265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227739" y="1480456"/>
            <a:ext cx="3611709" cy="1306286"/>
          </a:xfrm>
        </p:spPr>
        <p:txBody>
          <a:bodyPr anchor="ctr">
            <a:normAutofit fontScale="90000"/>
          </a:bodyPr>
          <a:lstStyle/>
          <a:p>
            <a:pPr algn="ctr"/>
            <a:r>
              <a:rPr lang="en-US" sz="3600" dirty="0">
                <a:solidFill>
                  <a:srgbClr val="FFFFFF"/>
                </a:solidFill>
              </a:rPr>
              <a:t/>
            </a:r>
            <a:br>
              <a:rPr lang="en-US" sz="3600" dirty="0">
                <a:solidFill>
                  <a:srgbClr val="FFFFFF"/>
                </a:solidFill>
              </a:rPr>
            </a:br>
            <a:r>
              <a:rPr lang="en-US" sz="3600" dirty="0">
                <a:solidFill>
                  <a:srgbClr val="FFFFFF"/>
                </a:solidFill>
              </a:rPr>
              <a:t>Restrictive</a:t>
            </a:r>
            <a:br>
              <a:rPr lang="en-US" sz="3600" dirty="0">
                <a:solidFill>
                  <a:srgbClr val="FFFFFF"/>
                </a:solidFill>
              </a:rPr>
            </a:br>
            <a:r>
              <a:rPr lang="en-US" sz="3600" dirty="0">
                <a:solidFill>
                  <a:srgbClr val="FFFFFF"/>
                </a:solidFill>
              </a:rPr>
              <a:t>Cardiomyopathy</a:t>
            </a:r>
            <a:br>
              <a:rPr lang="en-US" sz="3600" dirty="0">
                <a:solidFill>
                  <a:srgbClr val="FFFFFF"/>
                </a:solidFill>
              </a:rPr>
            </a:br>
            <a:r>
              <a:rPr lang="en-US" sz="3600" dirty="0">
                <a:solidFill>
                  <a:srgbClr val="FFFFFF"/>
                </a:solidFill>
              </a:rPr>
              <a:t>(RCM) </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567040" y="470724"/>
            <a:ext cx="7507957" cy="5646208"/>
          </a:xfrm>
        </p:spPr>
        <p:txBody>
          <a:bodyPr anchor="ctr">
            <a:normAutofit/>
          </a:bodyPr>
          <a:lstStyle/>
          <a:p>
            <a:pPr marL="0" indent="0">
              <a:buNone/>
            </a:pPr>
            <a:r>
              <a:rPr lang="en-US" sz="2800" dirty="0"/>
              <a:t>RCM are a heterogeneous group of diseases characterized by a </a:t>
            </a:r>
            <a:r>
              <a:rPr lang="en-US" sz="2800" b="1" dirty="0" err="1">
                <a:solidFill>
                  <a:srgbClr val="FF0000"/>
                </a:solidFill>
              </a:rPr>
              <a:t>nondilated</a:t>
            </a:r>
            <a:r>
              <a:rPr lang="en-US" sz="2800" b="1" dirty="0">
                <a:solidFill>
                  <a:srgbClr val="FF0000"/>
                </a:solidFill>
              </a:rPr>
              <a:t> left ventricle</a:t>
            </a:r>
            <a:r>
              <a:rPr lang="en-US" sz="2800" dirty="0"/>
              <a:t>, often with a </a:t>
            </a:r>
            <a:r>
              <a:rPr lang="en-US" sz="2800" b="1" dirty="0"/>
              <a:t>well-preserved ejection fraction</a:t>
            </a:r>
            <a:r>
              <a:rPr lang="en-US" sz="2800" dirty="0"/>
              <a:t>.</a:t>
            </a:r>
          </a:p>
          <a:p>
            <a:pPr marL="0" indent="0">
              <a:buNone/>
            </a:pPr>
            <a:r>
              <a:rPr lang="en-US" sz="2800" dirty="0"/>
              <a:t>The predominant manifestation is </a:t>
            </a:r>
            <a:r>
              <a:rPr lang="en-US" sz="2800" b="1" u="sng" dirty="0">
                <a:solidFill>
                  <a:srgbClr val="FF0000"/>
                </a:solidFill>
              </a:rPr>
              <a:t>diastolic dysfunction</a:t>
            </a:r>
            <a:r>
              <a:rPr lang="en-US" sz="2800" dirty="0"/>
              <a:t> as a result of myocardial disease.</a:t>
            </a:r>
          </a:p>
          <a:p>
            <a:pPr marL="0" indent="0">
              <a:buNone/>
            </a:pPr>
            <a:r>
              <a:rPr lang="en-US" sz="2800" dirty="0"/>
              <a:t>Some infiltrative cardiac diseases such as </a:t>
            </a:r>
            <a:r>
              <a:rPr lang="en-US" sz="2800" b="1" dirty="0">
                <a:solidFill>
                  <a:srgbClr val="FF0000"/>
                </a:solidFill>
              </a:rPr>
              <a:t>amyloidosis produce an RCM</a:t>
            </a:r>
            <a:r>
              <a:rPr lang="en-US" sz="2800" dirty="0"/>
              <a:t>, whereas others, such as </a:t>
            </a:r>
            <a:r>
              <a:rPr lang="en-US" sz="2800" b="1" dirty="0">
                <a:solidFill>
                  <a:srgbClr val="FF0000"/>
                </a:solidFill>
              </a:rPr>
              <a:t>sarcoidosis</a:t>
            </a:r>
            <a:r>
              <a:rPr lang="en-US" sz="2800" dirty="0"/>
              <a:t>, have an infiltrative component but are predominantly manifested as DCM.</a:t>
            </a:r>
          </a:p>
        </p:txBody>
      </p:sp>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2357522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227739" y="1480456"/>
            <a:ext cx="3611709" cy="1306286"/>
          </a:xfrm>
        </p:spPr>
        <p:txBody>
          <a:bodyPr anchor="ctr">
            <a:normAutofit fontScale="90000"/>
          </a:bodyPr>
          <a:lstStyle/>
          <a:p>
            <a:pPr algn="ctr"/>
            <a:r>
              <a:rPr lang="en-US" sz="3600" dirty="0">
                <a:solidFill>
                  <a:srgbClr val="FFFFFF"/>
                </a:solidFill>
              </a:rPr>
              <a:t/>
            </a:r>
            <a:br>
              <a:rPr lang="en-US" sz="3600" dirty="0">
                <a:solidFill>
                  <a:srgbClr val="FFFFFF"/>
                </a:solidFill>
              </a:rPr>
            </a:br>
            <a:r>
              <a:rPr lang="en-US" sz="3600" dirty="0">
                <a:solidFill>
                  <a:srgbClr val="FFFFFF"/>
                </a:solidFill>
              </a:rPr>
              <a:t>Restrictive</a:t>
            </a:r>
            <a:br>
              <a:rPr lang="en-US" sz="3600" dirty="0">
                <a:solidFill>
                  <a:srgbClr val="FFFFFF"/>
                </a:solidFill>
              </a:rPr>
            </a:br>
            <a:r>
              <a:rPr lang="en-US" sz="3600" dirty="0">
                <a:solidFill>
                  <a:srgbClr val="FFFFFF"/>
                </a:solidFill>
              </a:rPr>
              <a:t>Cardiomyopathy</a:t>
            </a:r>
            <a:br>
              <a:rPr lang="en-US" sz="3600" dirty="0">
                <a:solidFill>
                  <a:srgbClr val="FFFFFF"/>
                </a:solidFill>
              </a:rPr>
            </a:br>
            <a:r>
              <a:rPr lang="en-US" sz="3600" dirty="0">
                <a:solidFill>
                  <a:srgbClr val="FFFFFF"/>
                </a:solidFill>
              </a:rPr>
              <a:t>(RCM) </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7218" y="775057"/>
            <a:ext cx="7507287" cy="5307886"/>
          </a:xfrm>
        </p:spPr>
      </p:pic>
      <p:pic>
        <p:nvPicPr>
          <p:cNvPr id="7" name="Picture 6">
            <a:extLst>
              <a:ext uri="{FF2B5EF4-FFF2-40B4-BE49-F238E27FC236}">
                <a16:creationId xmlns:a16="http://schemas.microsoft.com/office/drawing/2014/main" xmlns="" id="{42786C4D-8F66-4882-9A66-75097FC088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971933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516835"/>
            <a:ext cx="3084844" cy="5772840"/>
          </a:xfrm>
        </p:spPr>
        <p:txBody>
          <a:bodyPr anchor="ctr">
            <a:normAutofit/>
          </a:bodyPr>
          <a:lstStyle/>
          <a:p>
            <a:r>
              <a:rPr lang="en-US" sz="3300" dirty="0">
                <a:solidFill>
                  <a:srgbClr val="FFFFFF"/>
                </a:solidFill>
              </a:rPr>
              <a:t>Pathophysiology</a:t>
            </a:r>
          </a:p>
        </p:txBody>
      </p:sp>
      <p:sp>
        <p:nvSpPr>
          <p:cNvPr id="18" name="Rectangle 17">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xmlns="" id="{8788E339-2501-4580-B29D-739E27C69E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graphicFrame>
        <p:nvGraphicFramePr>
          <p:cNvPr id="9" name="Content Placeholder 6">
            <a:extLst>
              <a:ext uri="{FF2B5EF4-FFF2-40B4-BE49-F238E27FC236}">
                <a16:creationId xmlns:a16="http://schemas.microsoft.com/office/drawing/2014/main" xmlns="" id="{B92E0316-2256-490F-AC96-67B0459FD440}"/>
              </a:ext>
            </a:extLst>
          </p:cNvPr>
          <p:cNvGraphicFramePr>
            <a:graphicFrameLocks noGrp="1"/>
          </p:cNvGraphicFramePr>
          <p:nvPr>
            <p:ph idx="1"/>
            <p:extLst>
              <p:ext uri="{D42A27DB-BD31-4B8C-83A1-F6EECF244321}">
                <p14:modId xmlns:p14="http://schemas.microsoft.com/office/powerpoint/2010/main" val="284735722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4871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516835"/>
            <a:ext cx="3084844" cy="5772840"/>
          </a:xfrm>
        </p:spPr>
        <p:txBody>
          <a:bodyPr anchor="ctr">
            <a:normAutofit/>
          </a:bodyPr>
          <a:lstStyle/>
          <a:p>
            <a:pPr algn="ctr"/>
            <a:r>
              <a:rPr lang="en-US" sz="3200" dirty="0">
                <a:solidFill>
                  <a:srgbClr val="FFFFFF"/>
                </a:solidFill>
              </a:rPr>
              <a:t>Clinical Features of Idiopathic</a:t>
            </a:r>
            <a:br>
              <a:rPr lang="en-US" sz="3200" dirty="0">
                <a:solidFill>
                  <a:srgbClr val="FFFFFF"/>
                </a:solidFill>
              </a:rPr>
            </a:br>
            <a:r>
              <a:rPr lang="en-US" sz="3200" dirty="0">
                <a:solidFill>
                  <a:srgbClr val="FFFFFF"/>
                </a:solidFill>
              </a:rPr>
              <a:t>(RCM)</a:t>
            </a:r>
            <a:endParaRPr lang="en-US" sz="3300" dirty="0">
              <a:solidFill>
                <a:srgbClr val="FFFFFF"/>
              </a:solidFill>
            </a:endParaRPr>
          </a:p>
        </p:txBody>
      </p:sp>
      <p:sp>
        <p:nvSpPr>
          <p:cNvPr id="18" name="Rectangle 17">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xmlns="" id="{8788E339-2501-4580-B29D-739E27C69E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graphicFrame>
        <p:nvGraphicFramePr>
          <p:cNvPr id="9" name="Content Placeholder 6">
            <a:extLst>
              <a:ext uri="{FF2B5EF4-FFF2-40B4-BE49-F238E27FC236}">
                <a16:creationId xmlns:a16="http://schemas.microsoft.com/office/drawing/2014/main" xmlns="" id="{B92E0316-2256-490F-AC96-67B0459FD440}"/>
              </a:ext>
            </a:extLst>
          </p:cNvPr>
          <p:cNvGraphicFramePr>
            <a:graphicFrameLocks noGrp="1"/>
          </p:cNvGraphicFramePr>
          <p:nvPr>
            <p:ph idx="1"/>
            <p:extLst>
              <p:ext uri="{D42A27DB-BD31-4B8C-83A1-F6EECF244321}">
                <p14:modId xmlns:p14="http://schemas.microsoft.com/office/powerpoint/2010/main" val="1261010557"/>
              </p:ext>
            </p:extLst>
          </p:nvPr>
        </p:nvGraphicFramePr>
        <p:xfrm>
          <a:off x="4741863" y="313508"/>
          <a:ext cx="6797675" cy="6470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0862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3461B9A0-9EE5-4522-BE69-F53B9F76EA5C}"/>
              </a:ext>
            </a:extLst>
          </p:cNvPr>
          <p:cNvPicPr>
            <a:picLocks noChangeAspect="1"/>
          </p:cNvPicPr>
          <p:nvPr/>
        </p:nvPicPr>
        <p:blipFill rotWithShape="1">
          <a:blip r:embed="rId2"/>
          <a:srcRect l="2129"/>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448972" y="1259051"/>
            <a:ext cx="3438144" cy="494834"/>
          </a:xfrm>
        </p:spPr>
        <p:txBody>
          <a:bodyPr anchor="b">
            <a:normAutofit/>
          </a:bodyPr>
          <a:lstStyle/>
          <a:p>
            <a:r>
              <a:rPr lang="en-US" sz="2800" b="1" dirty="0"/>
              <a:t>Investigations:</a:t>
            </a:r>
          </a:p>
        </p:txBody>
      </p:sp>
      <p:sp>
        <p:nvSpPr>
          <p:cNvPr id="4" name="Content Placeholder 3">
            <a:extLst>
              <a:ext uri="{FF2B5EF4-FFF2-40B4-BE49-F238E27FC236}">
                <a16:creationId xmlns:a16="http://schemas.microsoft.com/office/drawing/2014/main" xmlns="" id="{EA6EB367-889C-4D6C-A40C-BC27818CDE84}"/>
              </a:ext>
            </a:extLst>
          </p:cNvPr>
          <p:cNvSpPr>
            <a:spLocks noGrp="1"/>
          </p:cNvSpPr>
          <p:nvPr>
            <p:ph idx="1"/>
          </p:nvPr>
        </p:nvSpPr>
        <p:spPr>
          <a:xfrm>
            <a:off x="527848" y="2002971"/>
            <a:ext cx="8529066" cy="4519749"/>
          </a:xfrm>
        </p:spPr>
        <p:txBody>
          <a:bodyPr anchor="t">
            <a:normAutofit fontScale="40000" lnSpcReduction="20000"/>
          </a:bodyPr>
          <a:lstStyle/>
          <a:p>
            <a:r>
              <a:rPr lang="en-US" sz="5000" dirty="0"/>
              <a:t>ECG:  has normal voltage, with only a minority of patients showing intraventricular conduction delay</a:t>
            </a:r>
          </a:p>
          <a:p>
            <a:r>
              <a:rPr lang="en-US" sz="5000" dirty="0"/>
              <a:t>Echocardiography:</a:t>
            </a:r>
          </a:p>
          <a:p>
            <a:r>
              <a:rPr lang="en-US" sz="5000" dirty="0"/>
              <a:t>Reveals a typical pattern of </a:t>
            </a:r>
            <a:r>
              <a:rPr lang="en-US" sz="5000" b="1" u="sng" dirty="0" err="1">
                <a:solidFill>
                  <a:srgbClr val="FF0000"/>
                </a:solidFill>
              </a:rPr>
              <a:t>biatrial</a:t>
            </a:r>
            <a:r>
              <a:rPr lang="en-US" sz="5000" b="1" u="sng" dirty="0">
                <a:solidFill>
                  <a:srgbClr val="FF0000"/>
                </a:solidFill>
              </a:rPr>
              <a:t> enlargemen</a:t>
            </a:r>
            <a:r>
              <a:rPr lang="en-US" sz="5000" dirty="0"/>
              <a:t>t and </a:t>
            </a:r>
            <a:r>
              <a:rPr lang="en-US" sz="5000" b="1" dirty="0" err="1">
                <a:solidFill>
                  <a:srgbClr val="FF0000"/>
                </a:solidFill>
              </a:rPr>
              <a:t>nondilated</a:t>
            </a:r>
            <a:r>
              <a:rPr lang="en-US" sz="5000" b="1" dirty="0">
                <a:solidFill>
                  <a:srgbClr val="FF0000"/>
                </a:solidFill>
              </a:rPr>
              <a:t> ventricles </a:t>
            </a:r>
            <a:r>
              <a:rPr lang="en-US" sz="5000" dirty="0"/>
              <a:t>with a </a:t>
            </a:r>
            <a:r>
              <a:rPr lang="en-US" sz="5000" b="1" dirty="0"/>
              <a:t>normal LV ejection fractio</a:t>
            </a:r>
            <a:r>
              <a:rPr lang="en-US" sz="5000" dirty="0"/>
              <a:t>n </a:t>
            </a:r>
            <a:r>
              <a:rPr lang="en-US" sz="5000" b="1" dirty="0"/>
              <a:t>and LV wall thickness .</a:t>
            </a:r>
          </a:p>
          <a:p>
            <a:r>
              <a:rPr lang="en-US" sz="5000" b="1" dirty="0">
                <a:solidFill>
                  <a:srgbClr val="FF0000"/>
                </a:solidFill>
              </a:rPr>
              <a:t>Cardiac magnetic resonance imaging (MRI</a:t>
            </a:r>
            <a:r>
              <a:rPr lang="en-US" sz="5000" b="1" dirty="0" smtClean="0">
                <a:solidFill>
                  <a:srgbClr val="FF0000"/>
                </a:solidFill>
              </a:rPr>
              <a:t>) (most important)</a:t>
            </a:r>
            <a:endParaRPr lang="en-US" sz="5000" b="1" dirty="0">
              <a:solidFill>
                <a:srgbClr val="FF0000"/>
              </a:solidFill>
            </a:endParaRPr>
          </a:p>
          <a:p>
            <a:pPr marL="0" indent="0">
              <a:buNone/>
            </a:pPr>
            <a:r>
              <a:rPr lang="en-US" sz="5000" dirty="0"/>
              <a:t>Labs:</a:t>
            </a:r>
          </a:p>
          <a:p>
            <a:r>
              <a:rPr lang="en-US" sz="5000" dirty="0"/>
              <a:t>Comprehensive metabolic panel</a:t>
            </a:r>
          </a:p>
          <a:p>
            <a:r>
              <a:rPr lang="en-US" sz="5000" dirty="0"/>
              <a:t>Thyroid function tests</a:t>
            </a:r>
          </a:p>
          <a:p>
            <a:r>
              <a:rPr lang="en-US" sz="5000" dirty="0"/>
              <a:t>Renal and liver function tests</a:t>
            </a:r>
          </a:p>
          <a:p>
            <a:r>
              <a:rPr lang="en-US" sz="5000" dirty="0"/>
              <a:t>Cardiac biomarkers</a:t>
            </a:r>
          </a:p>
          <a:p>
            <a:r>
              <a:rPr lang="en-US" sz="5000" dirty="0"/>
              <a:t>B-type natriuretic peptide assay</a:t>
            </a:r>
          </a:p>
          <a:p>
            <a:endParaRPr lang="en-US" sz="3400" dirty="0"/>
          </a:p>
          <a:p>
            <a:endParaRPr lang="en-US" sz="1400" dirty="0"/>
          </a:p>
        </p:txBody>
      </p:sp>
      <p:pic>
        <p:nvPicPr>
          <p:cNvPr id="10" name="Picture 9">
            <a:extLst>
              <a:ext uri="{FF2B5EF4-FFF2-40B4-BE49-F238E27FC236}">
                <a16:creationId xmlns:a16="http://schemas.microsoft.com/office/drawing/2014/main" xmlns="" id="{C68AEF53-4312-401D-AE2C-65FACB3B96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415787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76582B67-980F-1796-55FD-47EBF0FC5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D799432-C8E3-DC1E-030A-DDD074D1A5C4}"/>
              </a:ext>
            </a:extLst>
          </p:cNvPr>
          <p:cNvSpPr>
            <a:spLocks noGrp="1"/>
          </p:cNvSpPr>
          <p:nvPr>
            <p:ph type="title"/>
          </p:nvPr>
        </p:nvSpPr>
        <p:spPr>
          <a:xfrm>
            <a:off x="1097280" y="286603"/>
            <a:ext cx="10058400" cy="1450757"/>
          </a:xfrm>
        </p:spPr>
        <p:txBody>
          <a:bodyPr>
            <a:normAutofit/>
          </a:bodyPr>
          <a:lstStyle/>
          <a:p>
            <a:r>
              <a:rPr lang="en-US" dirty="0"/>
              <a:t>cardiomyopathy </a:t>
            </a:r>
          </a:p>
        </p:txBody>
      </p:sp>
      <p:sp>
        <p:nvSpPr>
          <p:cNvPr id="3" name="Content Placeholder 2">
            <a:extLst>
              <a:ext uri="{FF2B5EF4-FFF2-40B4-BE49-F238E27FC236}">
                <a16:creationId xmlns:a16="http://schemas.microsoft.com/office/drawing/2014/main" xmlns="" id="{219B848C-AF00-4021-B8AB-83A174686B86}"/>
              </a:ext>
            </a:extLst>
          </p:cNvPr>
          <p:cNvSpPr>
            <a:spLocks noGrp="1"/>
          </p:cNvSpPr>
          <p:nvPr>
            <p:ph idx="1"/>
          </p:nvPr>
        </p:nvSpPr>
        <p:spPr>
          <a:xfrm>
            <a:off x="576774" y="1845734"/>
            <a:ext cx="8410207" cy="402336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l"/>
            <a:r>
              <a:rPr lang="en-US" sz="1800" b="1" i="0" u="none" strike="noStrike" baseline="0" dirty="0">
                <a:latin typeface="GillSansNova-Bold"/>
              </a:rPr>
              <a:t>Morphological and functional traits used to describe cardiomyopathy phenotypes</a:t>
            </a:r>
          </a:p>
          <a:p>
            <a:pPr algn="l"/>
            <a:r>
              <a:rPr lang="en-US" sz="1800" b="1" i="0" u="none" strike="noStrike" baseline="0" dirty="0">
                <a:highlight>
                  <a:srgbClr val="0000FF"/>
                </a:highlight>
                <a:latin typeface="GillSansNova-Bold"/>
              </a:rPr>
              <a:t>Morphological traits</a:t>
            </a:r>
          </a:p>
          <a:p>
            <a:pPr algn="l"/>
            <a:r>
              <a:rPr lang="en-US" sz="1800" b="0" i="0" u="none" strike="noStrike" baseline="0" dirty="0">
                <a:latin typeface="GillSansNova-Book"/>
              </a:rPr>
              <a:t>Ventricular hypertrophy: left and/or right</a:t>
            </a:r>
          </a:p>
          <a:p>
            <a:pPr algn="l"/>
            <a:r>
              <a:rPr lang="en-US" sz="1800" b="0" i="0" u="none" strike="noStrike" baseline="0" dirty="0">
                <a:latin typeface="GillSansNova-Book"/>
              </a:rPr>
              <a:t>Ventricular dilatation: left and/or right</a:t>
            </a:r>
          </a:p>
          <a:p>
            <a:pPr algn="l"/>
            <a:r>
              <a:rPr lang="en-US" sz="1800" b="0" i="0" u="none" strike="noStrike" baseline="0" dirty="0">
                <a:latin typeface="GillSansNova-Book"/>
              </a:rPr>
              <a:t>Non-</a:t>
            </a:r>
            <a:r>
              <a:rPr lang="en-US" sz="1800" b="0" i="0" u="none" strike="noStrike" baseline="0" dirty="0" err="1">
                <a:latin typeface="GillSansNova-Book"/>
              </a:rPr>
              <a:t>ischaemic</a:t>
            </a:r>
            <a:r>
              <a:rPr lang="en-US" sz="1800" b="0" i="0" u="none" strike="noStrike" baseline="0" dirty="0">
                <a:latin typeface="GillSansNova-Book"/>
              </a:rPr>
              <a:t> ventricular scar and other myocardial tissue characterization features on cardiac magnetic resonance</a:t>
            </a:r>
          </a:p>
          <a:p>
            <a:pPr algn="l"/>
            <a:r>
              <a:rPr lang="en-US" sz="1800" b="1" i="0" u="none" strike="noStrike" baseline="0" dirty="0">
                <a:highlight>
                  <a:srgbClr val="0000FF"/>
                </a:highlight>
                <a:latin typeface="GillSansNova-Bold"/>
              </a:rPr>
              <a:t>Functional traits</a:t>
            </a:r>
          </a:p>
          <a:p>
            <a:pPr algn="l"/>
            <a:r>
              <a:rPr lang="en-US" sz="1800" b="0" i="0" u="none" strike="noStrike" baseline="0" dirty="0">
                <a:latin typeface="GillSansNova-Book"/>
              </a:rPr>
              <a:t>Ventricular systolic dysfunction (global, regional)</a:t>
            </a:r>
          </a:p>
          <a:p>
            <a:pPr algn="l"/>
            <a:r>
              <a:rPr lang="en-US" sz="1800" b="0" i="0" u="none" strike="noStrike" baseline="0" dirty="0">
                <a:latin typeface="GillSansNova-Book"/>
              </a:rPr>
              <a:t>Ventricular diastolic dysfunction (restrictive physiology)</a:t>
            </a:r>
            <a:endParaRPr lang="en-US" sz="3200" dirty="0"/>
          </a:p>
        </p:txBody>
      </p:sp>
      <p:pic>
        <p:nvPicPr>
          <p:cNvPr id="11" name="Graphic 10" descr="Heart">
            <a:extLst>
              <a:ext uri="{FF2B5EF4-FFF2-40B4-BE49-F238E27FC236}">
                <a16:creationId xmlns:a16="http://schemas.microsoft.com/office/drawing/2014/main" xmlns="" id="{9185C8FC-9E25-4A16-83D5-9292301A6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741007" y="2024441"/>
            <a:ext cx="3135109" cy="3135109"/>
          </a:xfrm>
          <a:prstGeom prst="rect">
            <a:avLst/>
          </a:prstGeom>
        </p:spPr>
      </p:pic>
      <p:pic>
        <p:nvPicPr>
          <p:cNvPr id="7" name="Picture 6">
            <a:extLst>
              <a:ext uri="{FF2B5EF4-FFF2-40B4-BE49-F238E27FC236}">
                <a16:creationId xmlns:a16="http://schemas.microsoft.com/office/drawing/2014/main" xmlns="" id="{BA20FFD0-8586-1A96-3239-63D9FCF2B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432254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3461B9A0-9EE5-4522-BE69-F53B9F76EA5C}"/>
              </a:ext>
            </a:extLst>
          </p:cNvPr>
          <p:cNvPicPr>
            <a:picLocks noChangeAspect="1"/>
          </p:cNvPicPr>
          <p:nvPr/>
        </p:nvPicPr>
        <p:blipFill rotWithShape="1">
          <a:blip r:embed="rId2"/>
          <a:srcRect l="2129"/>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233242" y="1034367"/>
            <a:ext cx="3438144" cy="741512"/>
          </a:xfrm>
        </p:spPr>
        <p:txBody>
          <a:bodyPr anchor="b">
            <a:normAutofit/>
          </a:bodyPr>
          <a:lstStyle/>
          <a:p>
            <a:r>
              <a:rPr lang="en-US" sz="2800" b="1" dirty="0"/>
              <a:t>Investigations:</a:t>
            </a:r>
            <a:endParaRPr lang="en-US" sz="2800" dirty="0"/>
          </a:p>
        </p:txBody>
      </p:sp>
      <p:sp>
        <p:nvSpPr>
          <p:cNvPr id="4" name="Content Placeholder 3">
            <a:extLst>
              <a:ext uri="{FF2B5EF4-FFF2-40B4-BE49-F238E27FC236}">
                <a16:creationId xmlns:a16="http://schemas.microsoft.com/office/drawing/2014/main" xmlns="" id="{EA6EB367-889C-4D6C-A40C-BC27818CDE84}"/>
              </a:ext>
            </a:extLst>
          </p:cNvPr>
          <p:cNvSpPr>
            <a:spLocks noGrp="1"/>
          </p:cNvSpPr>
          <p:nvPr>
            <p:ph idx="1"/>
          </p:nvPr>
        </p:nvSpPr>
        <p:spPr>
          <a:xfrm>
            <a:off x="371094" y="2443480"/>
            <a:ext cx="8152420" cy="4135980"/>
          </a:xfrm>
        </p:spPr>
        <p:txBody>
          <a:bodyPr anchor="t">
            <a:normAutofit/>
          </a:bodyPr>
          <a:lstStyle/>
          <a:p>
            <a:r>
              <a:rPr lang="en-US" dirty="0"/>
              <a:t>Endocardial biopsy.</a:t>
            </a:r>
          </a:p>
          <a:p>
            <a:endParaRPr lang="en-US" dirty="0"/>
          </a:p>
          <a:p>
            <a:r>
              <a:rPr lang="en-US" dirty="0"/>
              <a:t>Cardiac catheterization.</a:t>
            </a:r>
          </a:p>
          <a:p>
            <a:endParaRPr lang="en-US" dirty="0"/>
          </a:p>
          <a:p>
            <a:endParaRPr lang="en-US" sz="1400" dirty="0"/>
          </a:p>
          <a:p>
            <a:pPr marL="0" indent="0">
              <a:buNone/>
            </a:pPr>
            <a:r>
              <a:rPr lang="en-US" dirty="0"/>
              <a:t> </a:t>
            </a:r>
            <a:endParaRPr lang="en-US" sz="1400" dirty="0"/>
          </a:p>
        </p:txBody>
      </p:sp>
      <p:sp>
        <p:nvSpPr>
          <p:cNvPr id="3" name="Rectangle 2">
            <a:extLst>
              <a:ext uri="{FF2B5EF4-FFF2-40B4-BE49-F238E27FC236}">
                <a16:creationId xmlns:a16="http://schemas.microsoft.com/office/drawing/2014/main" xmlns="" id="{0DA9579C-6ECD-41F0-945B-C16477A54AC7}"/>
              </a:ext>
            </a:extLst>
          </p:cNvPr>
          <p:cNvSpPr/>
          <p:nvPr/>
        </p:nvSpPr>
        <p:spPr>
          <a:xfrm>
            <a:off x="371094" y="4730486"/>
            <a:ext cx="11103455" cy="130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N.B. </a:t>
            </a:r>
            <a:r>
              <a:rPr lang="en-US" sz="2000" dirty="0" err="1"/>
              <a:t>Endomyocardial</a:t>
            </a:r>
            <a:r>
              <a:rPr lang="en-US" sz="2000" dirty="0"/>
              <a:t> biopsy demonstrates nonspecific findings such as myocyte hypertrophy, interstitial fibrosis, and, not uncommonly, endocardial </a:t>
            </a:r>
            <a:r>
              <a:rPr lang="en-US" sz="2000" dirty="0" err="1"/>
              <a:t>fibrosisand</a:t>
            </a:r>
            <a:r>
              <a:rPr lang="en-US" sz="2000" dirty="0"/>
              <a:t> it may be helpful in diagnosing </a:t>
            </a:r>
            <a:r>
              <a:rPr lang="en-US" sz="2000" b="1" dirty="0"/>
              <a:t>myocarditis, connective tissue disorders, and amyloidosis.</a:t>
            </a:r>
          </a:p>
        </p:txBody>
      </p:sp>
      <p:pic>
        <p:nvPicPr>
          <p:cNvPr id="11" name="Picture 10">
            <a:extLst>
              <a:ext uri="{FF2B5EF4-FFF2-40B4-BE49-F238E27FC236}">
                <a16:creationId xmlns:a16="http://schemas.microsoft.com/office/drawing/2014/main" xmlns="" id="{DD81C0E4-2F4E-4ECA-BB5A-E1F4557E75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767165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300" dirty="0">
                <a:solidFill>
                  <a:srgbClr val="FFFFFF"/>
                </a:solidFill>
              </a:rPr>
              <a:t>Differential diagnosis of RCM from constrictive pericarditis </a:t>
            </a:r>
            <a:br>
              <a:rPr lang="en-US" sz="3300" dirty="0">
                <a:solidFill>
                  <a:srgbClr val="FFFFFF"/>
                </a:solidFill>
              </a:rPr>
            </a:br>
            <a:endParaRPr lang="en-US" sz="3300" dirty="0">
              <a:solidFill>
                <a:srgbClr val="FFFFFF"/>
              </a:solidFill>
            </a:endParaRP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413663" cy="5646208"/>
          </a:xfrm>
        </p:spPr>
        <p:txBody>
          <a:bodyPr anchor="ctr">
            <a:normAutofit/>
          </a:bodyPr>
          <a:lstStyle/>
          <a:p>
            <a:r>
              <a:rPr lang="en-US" dirty="0"/>
              <a:t>Constrictive pericarditis is more difficult to differentiate from RCM because most of the clinical features overlap between the two disorders. </a:t>
            </a:r>
          </a:p>
          <a:p>
            <a:r>
              <a:rPr lang="en-US" b="1" dirty="0">
                <a:solidFill>
                  <a:srgbClr val="FF0000"/>
                </a:solidFill>
              </a:rPr>
              <a:t>A thickened pericardium </a:t>
            </a:r>
            <a:r>
              <a:rPr lang="en-US" dirty="0"/>
              <a:t>noted on echocardiography, CT, or CMR in a patient with heart failure and a preserved ejection fraction without wall thickening suggests </a:t>
            </a:r>
            <a:r>
              <a:rPr lang="en-US" b="1" dirty="0">
                <a:solidFill>
                  <a:srgbClr val="FF0000"/>
                </a:solidFill>
              </a:rPr>
              <a:t>constrictive pericarditis.</a:t>
            </a:r>
          </a:p>
          <a:p>
            <a:r>
              <a:rPr lang="en-US" dirty="0"/>
              <a:t> Advanced echocardiographic techniques may be of help in distinguishing constrictive pericarditis from RCM, but </a:t>
            </a:r>
            <a:r>
              <a:rPr lang="en-US" dirty="0" err="1"/>
              <a:t>endomyocardial</a:t>
            </a:r>
            <a:r>
              <a:rPr lang="en-US" dirty="0"/>
              <a:t> biopsy may be required unless an alternative diagnosis is clear.</a:t>
            </a:r>
          </a:p>
        </p:txBody>
      </p:sp>
      <p:pic>
        <p:nvPicPr>
          <p:cNvPr id="7" name="Picture 6">
            <a:extLst>
              <a:ext uri="{FF2B5EF4-FFF2-40B4-BE49-F238E27FC236}">
                <a16:creationId xmlns:a16="http://schemas.microsoft.com/office/drawing/2014/main" xmlns="" id="{A85B948B-2A5C-4E39-B4C3-614BFD1739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206578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300" dirty="0">
                <a:solidFill>
                  <a:srgbClr val="FFFFFF"/>
                </a:solidFill>
              </a:rPr>
              <a:t>Treatment of </a:t>
            </a:r>
            <a:br>
              <a:rPr lang="en-US" sz="3300" dirty="0">
                <a:solidFill>
                  <a:srgbClr val="FFFFFF"/>
                </a:solidFill>
              </a:rPr>
            </a:br>
            <a:r>
              <a:rPr lang="en-US" sz="3300" dirty="0">
                <a:solidFill>
                  <a:srgbClr val="FFFFFF"/>
                </a:solidFill>
              </a:rPr>
              <a:t>RCM</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413663" cy="5646208"/>
          </a:xfrm>
        </p:spPr>
        <p:txBody>
          <a:bodyPr anchor="ctr">
            <a:normAutofit/>
          </a:bodyPr>
          <a:lstStyle/>
          <a:p>
            <a:r>
              <a:rPr lang="en-US" dirty="0"/>
              <a:t>Restrictive cardiomyopathy (RCM) has no specific treatment. However, therapies directed at individual causes of RCM have been proven to be effective</a:t>
            </a:r>
          </a:p>
          <a:p>
            <a:r>
              <a:rPr lang="en-US" dirty="0"/>
              <a:t>The mainstays of medical treatment is generally limited to </a:t>
            </a:r>
            <a:r>
              <a:rPr lang="en-US" dirty="0" smtClean="0"/>
              <a:t>medical treatment of heart failure,  diuretics, vasodilators, </a:t>
            </a:r>
            <a:r>
              <a:rPr lang="en-US" dirty="0"/>
              <a:t>and angiotensin-converting enzyme inhibitors (ACEIs) as indicated, as well as anticoagulation (if not contraindicated)</a:t>
            </a:r>
          </a:p>
          <a:p>
            <a:r>
              <a:rPr lang="en-US" dirty="0"/>
              <a:t>In selected patients, permanent pacing, left ventricular assist device (LVAD) therapy, and transplantation (heart or heart-liver) may be considered.</a:t>
            </a:r>
          </a:p>
        </p:txBody>
      </p:sp>
      <p:pic>
        <p:nvPicPr>
          <p:cNvPr id="7" name="Picture 6">
            <a:extLst>
              <a:ext uri="{FF2B5EF4-FFF2-40B4-BE49-F238E27FC236}">
                <a16:creationId xmlns:a16="http://schemas.microsoft.com/office/drawing/2014/main" xmlns="" id="{A85B948B-2A5C-4E39-B4C3-614BFD1739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987629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6384725" y="447355"/>
            <a:ext cx="3084844" cy="891978"/>
          </a:xfrm>
        </p:spPr>
        <p:txBody>
          <a:bodyPr anchor="ctr">
            <a:normAutofit/>
          </a:bodyPr>
          <a:lstStyle/>
          <a:p>
            <a:pPr algn="ctr"/>
            <a:r>
              <a:rPr lang="en-US" sz="2400" b="1" dirty="0">
                <a:latin typeface="+mn-lt"/>
                <a:ea typeface="+mn-ea"/>
                <a:cs typeface="+mn-cs"/>
              </a:rPr>
              <a:t>Myocarditis</a:t>
            </a:r>
          </a:p>
        </p:txBody>
      </p:sp>
      <p:sp>
        <p:nvSpPr>
          <p:cNvPr id="20"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692338" cy="5646208"/>
          </a:xfrm>
        </p:spPr>
        <p:txBody>
          <a:bodyPr anchor="ctr">
            <a:normAutofit/>
          </a:bodyPr>
          <a:lstStyle/>
          <a:p>
            <a:r>
              <a:rPr lang="en-US" b="1" dirty="0"/>
              <a:t>Definition</a:t>
            </a:r>
          </a:p>
          <a:p>
            <a:r>
              <a:rPr lang="en-US" dirty="0"/>
              <a:t>Inflammation of the myocardium with associated necrosis or degeneration, or both, and often with pericardial inflammation (</a:t>
            </a:r>
            <a:r>
              <a:rPr lang="en-US" dirty="0" err="1"/>
              <a:t>myopericarditis</a:t>
            </a:r>
            <a:r>
              <a:rPr lang="en-US" dirty="0"/>
              <a:t>).</a:t>
            </a:r>
          </a:p>
          <a:p>
            <a:r>
              <a:rPr lang="en-US" b="1" dirty="0"/>
              <a:t>Incidence</a:t>
            </a:r>
            <a:endParaRPr lang="en-US" dirty="0"/>
          </a:p>
          <a:p>
            <a:r>
              <a:rPr lang="en-US" dirty="0"/>
              <a:t>Unclear; the syndrome is underdiagnosed because of the large number of asymptomatic cases. Myocarditis usually affects younger individuals; the median age of patients with lymphocytic myocarditis is 42 years</a:t>
            </a:r>
          </a:p>
        </p:txBody>
      </p:sp>
      <p:pic>
        <p:nvPicPr>
          <p:cNvPr id="7" name="Picture 6">
            <a:extLst>
              <a:ext uri="{FF2B5EF4-FFF2-40B4-BE49-F238E27FC236}">
                <a16:creationId xmlns:a16="http://schemas.microsoft.com/office/drawing/2014/main" xmlns="" id="{A85B948B-2A5C-4E39-B4C3-614BFD1739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052421" cy="1052421"/>
          </a:xfrm>
          <a:prstGeom prst="flowChartConnector">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31" y="1609725"/>
            <a:ext cx="3876340" cy="3638550"/>
          </a:xfrm>
          <a:prstGeom prst="rect">
            <a:avLst/>
          </a:prstGeom>
        </p:spPr>
      </p:pic>
    </p:spTree>
    <p:extLst>
      <p:ext uri="{BB962C8B-B14F-4D97-AF65-F5344CB8AC3E}">
        <p14:creationId xmlns:p14="http://schemas.microsoft.com/office/powerpoint/2010/main" val="4185153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300" dirty="0">
                <a:solidFill>
                  <a:srgbClr val="FFFFFF"/>
                </a:solidFill>
              </a:rPr>
              <a:t>Etiology of </a:t>
            </a:r>
            <a:br>
              <a:rPr lang="en-US" sz="3300" dirty="0">
                <a:solidFill>
                  <a:srgbClr val="FFFFFF"/>
                </a:solidFill>
              </a:rPr>
            </a:br>
            <a:r>
              <a:rPr lang="en-US" sz="3300" dirty="0">
                <a:solidFill>
                  <a:srgbClr val="FFFFFF"/>
                </a:solidFill>
              </a:rPr>
              <a:t>Myocarditis</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513664" y="605896"/>
            <a:ext cx="6642015" cy="5646208"/>
          </a:xfrm>
        </p:spPr>
        <p:txBody>
          <a:bodyPr anchor="ctr">
            <a:normAutofit/>
          </a:bodyPr>
          <a:lstStyle/>
          <a:p>
            <a:r>
              <a:rPr lang="en-US" dirty="0"/>
              <a:t>Exposure to :</a:t>
            </a:r>
          </a:p>
          <a:p>
            <a:pPr>
              <a:buFont typeface="Wingdings" panose="05000000000000000000" pitchFamily="2" charset="2"/>
              <a:buChar char="§"/>
            </a:pPr>
            <a:r>
              <a:rPr lang="en-US" dirty="0"/>
              <a:t> external antigens, such as viruses, bacteria, parasites, toxins, or drugs </a:t>
            </a:r>
          </a:p>
          <a:p>
            <a:pPr>
              <a:buFont typeface="Wingdings" panose="05000000000000000000" pitchFamily="2" charset="2"/>
              <a:buChar char="§"/>
            </a:pPr>
            <a:r>
              <a:rPr lang="en-US" dirty="0"/>
              <a:t>internal triggers, such as autoimmune activation against self-antigens.</a:t>
            </a:r>
          </a:p>
          <a:p>
            <a:pPr>
              <a:buFont typeface="Wingdings" panose="05000000000000000000" pitchFamily="2" charset="2"/>
              <a:buChar char="§"/>
            </a:pPr>
            <a:r>
              <a:rPr lang="en-US" dirty="0"/>
              <a:t>The primary causes of myocarditis are viral infections (</a:t>
            </a:r>
            <a:r>
              <a:rPr lang="en-US" dirty="0" err="1"/>
              <a:t>coxsackie</a:t>
            </a:r>
            <a:r>
              <a:rPr lang="en-US" dirty="0"/>
              <a:t> virus , adenovirus, parvovirus B19 and human herpes virus 6)  and a variety of toxic and noninfectious triggers.</a:t>
            </a:r>
          </a:p>
        </p:txBody>
      </p:sp>
      <p:pic>
        <p:nvPicPr>
          <p:cNvPr id="7" name="Picture 6">
            <a:extLst>
              <a:ext uri="{FF2B5EF4-FFF2-40B4-BE49-F238E27FC236}">
                <a16:creationId xmlns:a16="http://schemas.microsoft.com/office/drawing/2014/main" xmlns="" id="{A85B948B-2A5C-4E39-B4C3-614BFD1739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922129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8108524" y="667418"/>
            <a:ext cx="3401961" cy="2069592"/>
          </a:xfrm>
        </p:spPr>
        <p:txBody>
          <a:bodyPr vert="horz" lIns="91440" tIns="45720" rIns="91440" bIns="45720" rtlCol="0" anchor="b">
            <a:normAutofit/>
          </a:bodyPr>
          <a:lstStyle/>
          <a:p>
            <a:pPr algn="ctr"/>
            <a:r>
              <a:rPr lang="en-US" sz="5600" dirty="0">
                <a:solidFill>
                  <a:schemeClr val="tx1">
                    <a:lumMod val="85000"/>
                    <a:lumOff val="15000"/>
                  </a:schemeClr>
                </a:solidFill>
              </a:rPr>
              <a:t>Etiology of myocarditis</a:t>
            </a:r>
          </a:p>
        </p:txBody>
      </p:sp>
      <p:pic>
        <p:nvPicPr>
          <p:cNvPr id="4" name="Content Placeholder 3">
            <a:extLst>
              <a:ext uri="{FF2B5EF4-FFF2-40B4-BE49-F238E27FC236}">
                <a16:creationId xmlns:a16="http://schemas.microsoft.com/office/drawing/2014/main" xmlns="" id="{68750086-FA0E-4EFA-AC9F-10752D8F1D6A}"/>
              </a:ext>
            </a:extLst>
          </p:cNvPr>
          <p:cNvPicPr>
            <a:picLocks noGrp="1" noChangeAspect="1"/>
          </p:cNvPicPr>
          <p:nvPr>
            <p:ph idx="1"/>
          </p:nvPr>
        </p:nvPicPr>
        <p:blipFill>
          <a:blip r:embed="rId2"/>
          <a:stretch>
            <a:fillRect/>
          </a:stretch>
        </p:blipFill>
        <p:spPr>
          <a:xfrm>
            <a:off x="737269" y="640081"/>
            <a:ext cx="6705677" cy="5054156"/>
          </a:xfrm>
          <a:prstGeom prst="rect">
            <a:avLst/>
          </a:prstGeom>
        </p:spPr>
      </p:pic>
      <p:cxnSp>
        <p:nvCxnSpPr>
          <p:cNvPr id="20" name="Straight Connector 19">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xmlns="" id="{A85B948B-2A5C-4E39-B4C3-614BFD1739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052421" cy="1052421"/>
          </a:xfrm>
          <a:prstGeom prst="flowChartConnector">
            <a:avLst/>
          </a:prstGeom>
          <a:noFill/>
          <a:ln>
            <a:noFill/>
          </a:ln>
        </p:spPr>
      </p:pic>
    </p:spTree>
    <p:extLst>
      <p:ext uri="{BB962C8B-B14F-4D97-AF65-F5344CB8AC3E}">
        <p14:creationId xmlns:p14="http://schemas.microsoft.com/office/powerpoint/2010/main" val="1402832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BD6DD-2F85-4695-8507-4CC835386F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F22A785-3A75-46AD-94EA-366BF72C6E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B54A8B2C-B41C-469D-8581-31A5CEDBEE70}"/>
              </a:ext>
            </a:extLst>
          </p:cNvPr>
          <p:cNvPicPr>
            <a:picLocks noChangeAspect="1"/>
          </p:cNvPicPr>
          <p:nvPr/>
        </p:nvPicPr>
        <p:blipFill>
          <a:blip r:embed="rId2"/>
          <a:stretch>
            <a:fillRect/>
          </a:stretch>
        </p:blipFill>
        <p:spPr>
          <a:xfrm>
            <a:off x="838199" y="365125"/>
            <a:ext cx="10515600" cy="5164244"/>
          </a:xfrm>
          <a:prstGeom prst="rect">
            <a:avLst/>
          </a:prstGeom>
        </p:spPr>
      </p:pic>
      <p:sp>
        <p:nvSpPr>
          <p:cNvPr id="5" name="Rectangle 4">
            <a:extLst>
              <a:ext uri="{FF2B5EF4-FFF2-40B4-BE49-F238E27FC236}">
                <a16:creationId xmlns:a16="http://schemas.microsoft.com/office/drawing/2014/main" xmlns="" id="{66F35B18-A830-4F4E-A481-94880D59C0D0}"/>
              </a:ext>
            </a:extLst>
          </p:cNvPr>
          <p:cNvSpPr/>
          <p:nvPr/>
        </p:nvSpPr>
        <p:spPr>
          <a:xfrm>
            <a:off x="4210586" y="5664306"/>
            <a:ext cx="3602268" cy="261610"/>
          </a:xfrm>
          <a:prstGeom prst="rect">
            <a:avLst/>
          </a:prstGeom>
        </p:spPr>
        <p:txBody>
          <a:bodyPr wrap="none">
            <a:spAutoFit/>
          </a:bodyPr>
          <a:lstStyle/>
          <a:p>
            <a:r>
              <a:rPr lang="en-US" sz="1100" i="1" dirty="0"/>
              <a:t>https://www.slideshare.net/magdyelmasry1422/myocarditi</a:t>
            </a:r>
          </a:p>
        </p:txBody>
      </p:sp>
    </p:spTree>
    <p:extLst>
      <p:ext uri="{BB962C8B-B14F-4D97-AF65-F5344CB8AC3E}">
        <p14:creationId xmlns:p14="http://schemas.microsoft.com/office/powerpoint/2010/main" val="22667884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xmlns="" id="{1949EEB2-54BE-4576-8394-6E8FEE9D4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4" y="281354"/>
            <a:ext cx="9711397" cy="5416062"/>
          </a:xfrm>
          <a:prstGeom prst="rect">
            <a:avLst/>
          </a:prstGeom>
        </p:spPr>
      </p:pic>
      <p:sp>
        <p:nvSpPr>
          <p:cNvPr id="4" name="Rectangle 3">
            <a:extLst>
              <a:ext uri="{FF2B5EF4-FFF2-40B4-BE49-F238E27FC236}">
                <a16:creationId xmlns:a16="http://schemas.microsoft.com/office/drawing/2014/main" xmlns="" id="{5A8B1610-40D3-49FD-BC50-6F8431CD1705}"/>
              </a:ext>
            </a:extLst>
          </p:cNvPr>
          <p:cNvSpPr/>
          <p:nvPr/>
        </p:nvSpPr>
        <p:spPr>
          <a:xfrm>
            <a:off x="1237957" y="5820899"/>
            <a:ext cx="10325686" cy="261610"/>
          </a:xfrm>
          <a:prstGeom prst="rect">
            <a:avLst/>
          </a:prstGeom>
        </p:spPr>
        <p:txBody>
          <a:bodyPr wrap="square">
            <a:spAutoFit/>
          </a:bodyPr>
          <a:lstStyle/>
          <a:p>
            <a:r>
              <a:rPr lang="en-US" sz="1100" i="1" dirty="0"/>
              <a:t>Https://image.slideserve.com/761169/pathophysiology-of-myocarditis-the-domino-effect-l.jpg</a:t>
            </a:r>
          </a:p>
        </p:txBody>
      </p:sp>
      <p:sp>
        <p:nvSpPr>
          <p:cNvPr id="5" name="Rectangle 4">
            <a:extLst>
              <a:ext uri="{FF2B5EF4-FFF2-40B4-BE49-F238E27FC236}">
                <a16:creationId xmlns:a16="http://schemas.microsoft.com/office/drawing/2014/main" xmlns="" id="{F94110F5-DBFB-4A4B-B9A0-FDD9AEB8A7FF}"/>
              </a:ext>
            </a:extLst>
          </p:cNvPr>
          <p:cNvSpPr/>
          <p:nvPr/>
        </p:nvSpPr>
        <p:spPr>
          <a:xfrm>
            <a:off x="1350498" y="478302"/>
            <a:ext cx="8168640" cy="8721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t>Pathophysiology of myocarditis</a:t>
            </a:r>
          </a:p>
        </p:txBody>
      </p:sp>
    </p:spTree>
    <p:extLst>
      <p:ext uri="{BB962C8B-B14F-4D97-AF65-F5344CB8AC3E}">
        <p14:creationId xmlns:p14="http://schemas.microsoft.com/office/powerpoint/2010/main" val="4027553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CLINICAL SYNDROMES</a:t>
            </a:r>
          </a:p>
        </p:txBody>
      </p:sp>
      <p:sp>
        <p:nvSpPr>
          <p:cNvPr id="21"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278530" y="605896"/>
            <a:ext cx="7608670" cy="5646208"/>
          </a:xfrm>
        </p:spPr>
        <p:txBody>
          <a:bodyPr anchor="ctr">
            <a:noAutofit/>
          </a:bodyPr>
          <a:lstStyle/>
          <a:p>
            <a:pPr>
              <a:buFont typeface="Wingdings" panose="05000000000000000000" pitchFamily="2" charset="2"/>
              <a:buChar char="§"/>
            </a:pPr>
            <a:r>
              <a:rPr lang="en-US" dirty="0"/>
              <a:t>A wide-range of potential clinical presentations</a:t>
            </a:r>
          </a:p>
          <a:p>
            <a:pPr>
              <a:buFont typeface="Wingdings" panose="05000000000000000000" pitchFamily="2" charset="2"/>
              <a:buChar char="§"/>
            </a:pPr>
            <a:r>
              <a:rPr lang="en-US" dirty="0" err="1"/>
              <a:t>Asymptmatic</a:t>
            </a:r>
            <a:r>
              <a:rPr lang="en-US" dirty="0"/>
              <a:t> ECG or echocardiographic abnormalities. </a:t>
            </a:r>
          </a:p>
          <a:p>
            <a:pPr>
              <a:buFont typeface="Wingdings" panose="05000000000000000000" pitchFamily="2" charset="2"/>
              <a:buChar char="§"/>
            </a:pPr>
            <a:r>
              <a:rPr lang="en-US" dirty="0"/>
              <a:t>Classically, present with nonspecific symptoms related to the heart</a:t>
            </a:r>
          </a:p>
          <a:p>
            <a:pPr>
              <a:buFont typeface="Wingdings" panose="05000000000000000000" pitchFamily="2" charset="2"/>
              <a:buChar char="§"/>
            </a:pPr>
            <a:r>
              <a:rPr lang="en-US" dirty="0"/>
              <a:t>The most common symptoms included fatigue (82%), dyspnea on exertion (81%), arrhythmias (55%, both supraventricular and ventricular), palpitations (49%), and chest pain at rest (26%). </a:t>
            </a:r>
          </a:p>
          <a:p>
            <a:pPr>
              <a:buFont typeface="Wingdings" panose="05000000000000000000" pitchFamily="2" charset="2"/>
              <a:buChar char="§"/>
            </a:pPr>
            <a:r>
              <a:rPr lang="en-US" dirty="0"/>
              <a:t>The viral </a:t>
            </a:r>
            <a:r>
              <a:rPr lang="en-US" dirty="0" err="1"/>
              <a:t>prodrome</a:t>
            </a:r>
            <a:r>
              <a:rPr lang="en-US" dirty="0"/>
              <a:t> of fever, chills, </a:t>
            </a:r>
            <a:r>
              <a:rPr lang="en-US" dirty="0" err="1"/>
              <a:t>myalgias</a:t>
            </a:r>
            <a:r>
              <a:rPr lang="en-US" dirty="0"/>
              <a:t>, and constitutional symptoms occurs in 20% to 80% of the cases.</a:t>
            </a:r>
          </a:p>
          <a:p>
            <a:pPr>
              <a:buFont typeface="Wingdings" panose="05000000000000000000" pitchFamily="2" charset="2"/>
              <a:buChar char="§"/>
            </a:pPr>
            <a:r>
              <a:rPr lang="en-US" dirty="0"/>
              <a:t>Many cases of myocarditis present with de novo onset of heart failure, particularly when the patient is middle aged or older.</a:t>
            </a:r>
            <a:endParaRPr lang="en-US" sz="2800" dirty="0"/>
          </a:p>
        </p:txBody>
      </p:sp>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2124068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CLINICAL SYNDROMES</a:t>
            </a:r>
          </a:p>
        </p:txBody>
      </p:sp>
      <p:sp>
        <p:nvSpPr>
          <p:cNvPr id="21"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278530" y="605896"/>
            <a:ext cx="7608670" cy="5646208"/>
          </a:xfrm>
        </p:spPr>
        <p:txBody>
          <a:bodyPr anchor="ctr">
            <a:noAutofit/>
          </a:bodyPr>
          <a:lstStyle/>
          <a:p>
            <a:pPr lvl="0"/>
            <a:r>
              <a:rPr lang="en-US" b="1" dirty="0"/>
              <a:t>Signs</a:t>
            </a:r>
          </a:p>
          <a:p>
            <a:pPr lvl="0"/>
            <a:r>
              <a:rPr lang="en-US" dirty="0"/>
              <a:t>Patients often present with signs of acute decompensated heart failure, </a:t>
            </a:r>
          </a:p>
          <a:p>
            <a:pPr lvl="0"/>
            <a:r>
              <a:rPr lang="en-US" dirty="0"/>
              <a:t>including </a:t>
            </a:r>
            <a:r>
              <a:rPr lang="en-US" b="1" dirty="0"/>
              <a:t>an </a:t>
            </a:r>
            <a:r>
              <a:rPr lang="en-US" b="1" dirty="0">
                <a:solidFill>
                  <a:srgbClr val="FF0000"/>
                </a:solidFill>
              </a:rPr>
              <a:t>S3 gallop</a:t>
            </a:r>
            <a:r>
              <a:rPr lang="en-US" dirty="0"/>
              <a:t>, central and peripheral edema, jugular venous </a:t>
            </a:r>
          </a:p>
          <a:p>
            <a:pPr lvl="0"/>
            <a:r>
              <a:rPr lang="en-US" dirty="0"/>
              <a:t>distention, and tachycardia. An audible pericardial friction rub may </a:t>
            </a:r>
          </a:p>
          <a:p>
            <a:pPr lvl="0"/>
            <a:r>
              <a:rPr lang="en-US" dirty="0"/>
              <a:t>accompany concomitant </a:t>
            </a:r>
            <a:r>
              <a:rPr lang="en-US" dirty="0" err="1"/>
              <a:t>myopericarditis</a:t>
            </a:r>
            <a:r>
              <a:rPr lang="en-US" dirty="0"/>
              <a:t>.</a:t>
            </a:r>
            <a:endParaRPr lang="en-US" sz="2800" dirty="0"/>
          </a:p>
        </p:txBody>
      </p:sp>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245732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dirty="0"/>
              <a:t>Types of cardiomyopathy </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586010" y="1848950"/>
            <a:ext cx="8668825" cy="402336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r>
              <a:rPr lang="en-US" sz="3200" dirty="0"/>
              <a:t>Cardiomyopathy phenotypes are:</a:t>
            </a:r>
          </a:p>
          <a:p>
            <a:pPr marL="0" indent="0">
              <a:buNone/>
            </a:pPr>
            <a:r>
              <a:rPr lang="en-US" sz="3200" dirty="0"/>
              <a:t> 1. Dilated cardiomyopathy</a:t>
            </a:r>
          </a:p>
          <a:p>
            <a:pPr marL="0" indent="0">
              <a:buNone/>
            </a:pPr>
            <a:r>
              <a:rPr lang="en-US" sz="3200" dirty="0"/>
              <a:t> 2. Non-dilated left ventricular cardiomyopathy</a:t>
            </a:r>
          </a:p>
          <a:p>
            <a:r>
              <a:rPr lang="en-US" sz="3200" dirty="0"/>
              <a:t>3. Hypertrophic cardiomyopathy</a:t>
            </a:r>
          </a:p>
          <a:p>
            <a:r>
              <a:rPr lang="en-US" sz="3200" dirty="0"/>
              <a:t>4. Restrictive cardiomyopathy</a:t>
            </a:r>
          </a:p>
          <a:p>
            <a:pPr algn="l"/>
            <a:r>
              <a:rPr lang="en-US" sz="3200" dirty="0"/>
              <a:t>5. Arrhythmogenic right ventricular cardiomyopathy</a:t>
            </a:r>
          </a:p>
        </p:txBody>
      </p:sp>
      <p:pic>
        <p:nvPicPr>
          <p:cNvPr id="11" name="Graphic 10" descr="Heart">
            <a:extLst>
              <a:ext uri="{FF2B5EF4-FFF2-40B4-BE49-F238E27FC236}">
                <a16:creationId xmlns:a16="http://schemas.microsoft.com/office/drawing/2014/main" xmlns="" id="{FD51B031-7CDF-473E-9871-86E1BBF81B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056891" y="2024441"/>
            <a:ext cx="3135109" cy="3135109"/>
          </a:xfrm>
          <a:prstGeom prst="rect">
            <a:avLst/>
          </a:prstGeom>
        </p:spPr>
      </p:pic>
      <p:pic>
        <p:nvPicPr>
          <p:cNvPr id="7" name="Picture 6">
            <a:extLst>
              <a:ext uri="{FF2B5EF4-FFF2-40B4-BE49-F238E27FC236}">
                <a16:creationId xmlns:a16="http://schemas.microsoft.com/office/drawing/2014/main" xmlns="" id="{F58B3581-A76C-48AF-B3E5-6ACB49CCB5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929181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DIAGNOSTIC APPROACHES</a:t>
            </a:r>
          </a:p>
        </p:txBody>
      </p:sp>
      <p:sp>
        <p:nvSpPr>
          <p:cNvPr id="21"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278530" y="605896"/>
            <a:ext cx="7608670" cy="5646208"/>
          </a:xfrm>
        </p:spPr>
        <p:txBody>
          <a:bodyPr anchor="ctr">
            <a:noAutofit/>
          </a:bodyPr>
          <a:lstStyle/>
          <a:p>
            <a:pPr lvl="0">
              <a:buFont typeface="Wingdings" panose="05000000000000000000" pitchFamily="2" charset="2"/>
              <a:buChar char="§"/>
            </a:pPr>
            <a:r>
              <a:rPr lang="en-US" dirty="0"/>
              <a:t>A high level of clinical suspicion, together with clinical, laboratory criteria and new imaging modalities, may help secure the diagnosis without necessarily resorting to biopsy in all cases.</a:t>
            </a:r>
            <a:endParaRPr lang="en-US" sz="2800" dirty="0"/>
          </a:p>
        </p:txBody>
      </p:sp>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4151270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sz="2800" b="1" dirty="0"/>
              <a:t>DIAGNOSTIC APPROACHES:</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1097279" y="1845734"/>
            <a:ext cx="6454987" cy="4023360"/>
          </a:xfrm>
        </p:spPr>
        <p:txBody>
          <a:bodyPr>
            <a:normAutofit/>
          </a:bodyPr>
          <a:lstStyle/>
          <a:p>
            <a:r>
              <a:rPr lang="en-US" b="1" dirty="0"/>
              <a:t>Laboratory Testing</a:t>
            </a:r>
          </a:p>
          <a:p>
            <a:endParaRPr lang="en-US" dirty="0"/>
          </a:p>
          <a:p>
            <a:pPr>
              <a:buFont typeface="Wingdings" panose="05000000000000000000" pitchFamily="2" charset="2"/>
              <a:buChar char="§"/>
            </a:pPr>
            <a:r>
              <a:rPr lang="en-US" dirty="0"/>
              <a:t>Inflammatory markers of myocarditis (CBC, elevated acute phase reactants such as ESR or C-reactive protein) </a:t>
            </a:r>
          </a:p>
          <a:p>
            <a:pPr>
              <a:buFont typeface="Wingdings" panose="05000000000000000000" pitchFamily="2" charset="2"/>
              <a:buChar char="§"/>
            </a:pPr>
            <a:r>
              <a:rPr lang="en-US" dirty="0"/>
              <a:t>Serum viral antibody titers.</a:t>
            </a:r>
          </a:p>
          <a:p>
            <a:pPr>
              <a:buFont typeface="Wingdings" panose="05000000000000000000" pitchFamily="2" charset="2"/>
              <a:buChar char="§"/>
            </a:pPr>
            <a:r>
              <a:rPr lang="en-US" dirty="0"/>
              <a:t>Serum cardiac enzymes (markers of </a:t>
            </a:r>
            <a:r>
              <a:rPr lang="en-US" dirty="0" err="1"/>
              <a:t>myonecrosis</a:t>
            </a:r>
            <a:r>
              <a:rPr lang="en-US" dirty="0"/>
              <a:t>)</a:t>
            </a:r>
          </a:p>
        </p:txBody>
      </p:sp>
      <p:pic>
        <p:nvPicPr>
          <p:cNvPr id="11" name="Graphic 10" descr="Skeleton">
            <a:extLst>
              <a:ext uri="{FF2B5EF4-FFF2-40B4-BE49-F238E27FC236}">
                <a16:creationId xmlns:a16="http://schemas.microsoft.com/office/drawing/2014/main" xmlns="" id="{7AD59BB8-5961-4640-86ED-87E350FFFD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951051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sz="2800" b="1" dirty="0"/>
              <a:t>DIAGNOSTIC APPROACHES:</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838355" y="1871859"/>
            <a:ext cx="7829007" cy="4023360"/>
          </a:xfrm>
        </p:spPr>
        <p:txBody>
          <a:bodyPr>
            <a:normAutofit lnSpcReduction="10000"/>
          </a:bodyPr>
          <a:lstStyle/>
          <a:p>
            <a:r>
              <a:rPr lang="en-US" b="1" dirty="0"/>
              <a:t>Noninvasive diagnostic test</a:t>
            </a:r>
            <a:endParaRPr lang="en-US" dirty="0"/>
          </a:p>
          <a:p>
            <a:pPr marL="0" indent="0">
              <a:buNone/>
            </a:pPr>
            <a:endParaRPr lang="en-US" dirty="0"/>
          </a:p>
          <a:p>
            <a:pPr>
              <a:buFont typeface="Wingdings" panose="05000000000000000000" pitchFamily="2" charset="2"/>
              <a:buChar char="§"/>
            </a:pPr>
            <a:r>
              <a:rPr lang="en-US" dirty="0"/>
              <a:t>ECG : </a:t>
            </a:r>
          </a:p>
          <a:p>
            <a:pPr marL="0" indent="0">
              <a:buNone/>
            </a:pPr>
            <a:r>
              <a:rPr lang="en-US" dirty="0"/>
              <a:t>sensitivity for myocarditis is low (47%) and pathognomonic findings are lacking, but nonspecific repolarization changes and sinus tachycardia are common. </a:t>
            </a:r>
            <a:r>
              <a:rPr lang="en-US" b="1" dirty="0">
                <a:solidFill>
                  <a:srgbClr val="FF0000"/>
                </a:solidFill>
              </a:rPr>
              <a:t>PR-segment depression and diffuse ST-segment elevation </a:t>
            </a:r>
            <a:r>
              <a:rPr lang="en-US" dirty="0"/>
              <a:t>may accompany a clinical presentation of </a:t>
            </a:r>
            <a:r>
              <a:rPr lang="en-US" dirty="0" err="1"/>
              <a:t>myopericarditis</a:t>
            </a:r>
            <a:r>
              <a:rPr lang="en-US" dirty="0"/>
              <a:t>. </a:t>
            </a:r>
          </a:p>
          <a:p>
            <a:pPr lvl="0">
              <a:buFont typeface="Wingdings" panose="05000000000000000000" pitchFamily="2" charset="2"/>
              <a:buChar char="§"/>
            </a:pPr>
            <a:r>
              <a:rPr lang="en-US" dirty="0"/>
              <a:t>Echocardiography </a:t>
            </a:r>
          </a:p>
          <a:p>
            <a:r>
              <a:rPr lang="en-US" dirty="0"/>
              <a:t>Is </a:t>
            </a:r>
            <a:r>
              <a:rPr lang="en-US" b="1" dirty="0"/>
              <a:t>an excellent choice for imaging although </a:t>
            </a:r>
            <a:r>
              <a:rPr lang="en-US" dirty="0"/>
              <a:t>there are no specific echocardiographic features of myocarditis. The commonest pattern In acute cardiomyopathy is a dilated, spherical ventricle with reduced systolic function.</a:t>
            </a:r>
          </a:p>
        </p:txBody>
      </p:sp>
      <p:pic>
        <p:nvPicPr>
          <p:cNvPr id="11" name="Graphic 10" descr="Skeleton">
            <a:extLst>
              <a:ext uri="{FF2B5EF4-FFF2-40B4-BE49-F238E27FC236}">
                <a16:creationId xmlns:a16="http://schemas.microsoft.com/office/drawing/2014/main" xmlns="" id="{7AD59BB8-5961-4640-86ED-87E350FFFD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4836910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sz="2800" b="1" dirty="0"/>
              <a:t>DIAGNOSTIC APPROACHES:</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838355" y="1871859"/>
            <a:ext cx="7829007" cy="4023360"/>
          </a:xfrm>
        </p:spPr>
        <p:txBody>
          <a:bodyPr>
            <a:normAutofit/>
          </a:bodyPr>
          <a:lstStyle/>
          <a:p>
            <a:r>
              <a:rPr lang="en-US" b="1" dirty="0"/>
              <a:t>Noninvasive diagnostic test</a:t>
            </a:r>
            <a:endParaRPr lang="en-US" dirty="0"/>
          </a:p>
          <a:p>
            <a:pPr marL="0" indent="0">
              <a:buNone/>
            </a:pPr>
            <a:endParaRPr lang="en-US" dirty="0"/>
          </a:p>
          <a:p>
            <a:pPr>
              <a:buFont typeface="Wingdings" panose="05000000000000000000" pitchFamily="2" charset="2"/>
              <a:buChar char="§"/>
            </a:pPr>
            <a:r>
              <a:rPr lang="en-US" dirty="0" err="1"/>
              <a:t>Antimyosin</a:t>
            </a:r>
            <a:r>
              <a:rPr lang="en-US" dirty="0"/>
              <a:t> scintigraphy provides identification of myocardial inflammation, with a high sensitivity (91% to 100%) but low specificity (28% to 33%). </a:t>
            </a:r>
          </a:p>
          <a:p>
            <a:pPr lvl="0">
              <a:buFont typeface="Wingdings" panose="05000000000000000000" pitchFamily="2" charset="2"/>
              <a:buChar char="§"/>
            </a:pPr>
            <a:r>
              <a:rPr lang="en-US" dirty="0"/>
              <a:t>Gallium scanning identifies severe myocardial cellular infiltration with high specificity (98%) but low sensitivity (36%).</a:t>
            </a:r>
          </a:p>
          <a:p>
            <a:pPr lvl="0">
              <a:buFont typeface="Wingdings" panose="05000000000000000000" pitchFamily="2" charset="2"/>
              <a:buChar char="§"/>
            </a:pPr>
            <a:r>
              <a:rPr lang="en-US" dirty="0"/>
              <a:t>Magnetic resonance imaging (MRI) Gadolinium-enhanced is being used more frequently for diagnosis that have found up to 100% sensitivity and specificity.</a:t>
            </a:r>
          </a:p>
        </p:txBody>
      </p:sp>
      <p:pic>
        <p:nvPicPr>
          <p:cNvPr id="11" name="Graphic 10" descr="Skeleton">
            <a:extLst>
              <a:ext uri="{FF2B5EF4-FFF2-40B4-BE49-F238E27FC236}">
                <a16:creationId xmlns:a16="http://schemas.microsoft.com/office/drawing/2014/main" xmlns="" id="{7AD59BB8-5961-4640-86ED-87E350FFFD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9965609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sz="2800" b="1" dirty="0"/>
              <a:t>DIAGNOSTIC APPROACHES:</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838355" y="1871859"/>
            <a:ext cx="7829007" cy="4023360"/>
          </a:xfrm>
        </p:spPr>
        <p:txBody>
          <a:bodyPr>
            <a:normAutofit/>
          </a:bodyPr>
          <a:lstStyle/>
          <a:p>
            <a:r>
              <a:rPr lang="en-US" b="1" dirty="0"/>
              <a:t>Invasive diagnostic test</a:t>
            </a:r>
            <a:endParaRPr lang="en-US" dirty="0"/>
          </a:p>
          <a:p>
            <a:pPr marL="0" indent="0">
              <a:buNone/>
            </a:pPr>
            <a:endParaRPr lang="en-US" dirty="0"/>
          </a:p>
          <a:p>
            <a:pPr lvl="0">
              <a:buFont typeface="Wingdings" panose="05000000000000000000" pitchFamily="2" charset="2"/>
              <a:buChar char="§"/>
            </a:pPr>
            <a:r>
              <a:rPr lang="en-US" dirty="0" err="1"/>
              <a:t>Endomyocardial</a:t>
            </a:r>
            <a:r>
              <a:rPr lang="en-US" dirty="0"/>
              <a:t> Biopsy (EMB)</a:t>
            </a:r>
          </a:p>
          <a:p>
            <a:r>
              <a:rPr lang="en-US" dirty="0"/>
              <a:t>EMB remains essential for the diagnosis of specific forms of myocarditis. Because myocarditis may only involve regions of one ventricle, several cardiac centers are routinely performing left as well as right ventricular biopsy.</a:t>
            </a:r>
          </a:p>
          <a:p>
            <a:pPr lvl="0">
              <a:buFont typeface="Wingdings" panose="05000000000000000000" pitchFamily="2" charset="2"/>
              <a:buChar char="§"/>
            </a:pPr>
            <a:r>
              <a:rPr lang="en-US" dirty="0"/>
              <a:t>Coronary angiography. </a:t>
            </a:r>
          </a:p>
          <a:p>
            <a:r>
              <a:rPr lang="en-US" dirty="0"/>
              <a:t>Is often indicated to rule out coronary artery disease as the cause of new-onset heart failure, because the clinical presentation of myocarditis may mimic myocardial infarction.</a:t>
            </a:r>
          </a:p>
        </p:txBody>
      </p:sp>
      <p:pic>
        <p:nvPicPr>
          <p:cNvPr id="11" name="Graphic 10" descr="Skeleton">
            <a:extLst>
              <a:ext uri="{FF2B5EF4-FFF2-40B4-BE49-F238E27FC236}">
                <a16:creationId xmlns:a16="http://schemas.microsoft.com/office/drawing/2014/main" xmlns="" id="{7AD59BB8-5961-4640-86ED-87E350FFFD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310251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Treatment:</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278530" y="605896"/>
            <a:ext cx="7685731" cy="5980884"/>
          </a:xfrm>
        </p:spPr>
        <p:txBody>
          <a:bodyPr anchor="ctr">
            <a:normAutofit/>
          </a:bodyPr>
          <a:lstStyle/>
          <a:p>
            <a:pPr>
              <a:buFont typeface="Wingdings" panose="05000000000000000000" pitchFamily="2" charset="2"/>
              <a:buChar char="§"/>
            </a:pPr>
            <a:r>
              <a:rPr lang="en-US" dirty="0"/>
              <a:t>The main treatment is supportive, guideline-based therapy for heart failure treatment with standard doses of beta-blockers, angiotensin-converting enzyme (ACE) inhibitors, diuretics , and aldosterone antagonists.</a:t>
            </a:r>
          </a:p>
          <a:p>
            <a:pPr>
              <a:buFont typeface="Wingdings" panose="05000000000000000000" pitchFamily="2" charset="2"/>
              <a:buChar char="§"/>
            </a:pPr>
            <a:r>
              <a:rPr lang="en-US" dirty="0"/>
              <a:t>Anticoagulation to prevent thromboembolic events is usually recommended in patients with apical aneurysm with thrombus.</a:t>
            </a:r>
          </a:p>
          <a:p>
            <a:pPr>
              <a:buFont typeface="Wingdings" panose="05000000000000000000" pitchFamily="2" charset="2"/>
              <a:buChar char="§"/>
            </a:pPr>
            <a:r>
              <a:rPr lang="en-US" dirty="0"/>
              <a:t>A temporary external pacemaker or defibrillator vest may be used for short-term management of symptomatic heart block or ventricular arrhythmias</a:t>
            </a:r>
          </a:p>
          <a:p>
            <a:pPr>
              <a:buFont typeface="Wingdings" panose="05000000000000000000" pitchFamily="2" charset="2"/>
              <a:buChar char="§"/>
            </a:pPr>
            <a:r>
              <a:rPr lang="en-US" dirty="0"/>
              <a:t>Some patients will require hemodynamic support with inotropes; in selected cases, intra-aortic balloon pump or ventricular assist devices may also be necessary as bridges to recovery or transplantation</a:t>
            </a:r>
            <a:endParaRPr lang="en-US" i="1" dirty="0"/>
          </a:p>
        </p:txBody>
      </p:sp>
      <p:pic>
        <p:nvPicPr>
          <p:cNvPr id="7" name="Picture 6">
            <a:extLst>
              <a:ext uri="{FF2B5EF4-FFF2-40B4-BE49-F238E27FC236}">
                <a16:creationId xmlns:a16="http://schemas.microsoft.com/office/drawing/2014/main" xmlns="" id="{B699669D-7F4B-457A-9D66-48C2C832F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0788272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Take home message:</a:t>
            </a: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4742016" y="605896"/>
            <a:ext cx="6413663" cy="5646208"/>
          </a:xfrm>
        </p:spPr>
        <p:txBody>
          <a:bodyPr anchor="ctr">
            <a:normAutofit/>
          </a:bodyPr>
          <a:lstStyle/>
          <a:p>
            <a:endParaRPr lang="en-US" dirty="0"/>
          </a:p>
          <a:p>
            <a:endParaRPr lang="en-US" dirty="0"/>
          </a:p>
          <a:p>
            <a:pPr>
              <a:buFont typeface="Wingdings" panose="05000000000000000000" pitchFamily="2" charset="2"/>
              <a:buChar char="§"/>
            </a:pPr>
            <a:r>
              <a:rPr lang="en-US" dirty="0"/>
              <a:t>Cardiomyopathy is a progressive disease of heart muscle that is characterized by ventricular chamber contractile dysfunction</a:t>
            </a:r>
          </a:p>
          <a:p>
            <a:pPr>
              <a:buFont typeface="Wingdings" panose="05000000000000000000" pitchFamily="2" charset="2"/>
              <a:buChar char="§"/>
            </a:pPr>
            <a:r>
              <a:rPr lang="en-US" dirty="0"/>
              <a:t>Acute myocarditis presents multiple challenges in diagnosis and treatment</a:t>
            </a:r>
          </a:p>
        </p:txBody>
      </p:sp>
      <p:pic>
        <p:nvPicPr>
          <p:cNvPr id="7" name="Picture 6">
            <a:extLst>
              <a:ext uri="{FF2B5EF4-FFF2-40B4-BE49-F238E27FC236}">
                <a16:creationId xmlns:a16="http://schemas.microsoft.com/office/drawing/2014/main" xmlns="" id="{9E23F34D-74E7-4F8F-8A21-587E08AC5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2648843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4" name="Straight Connector 23">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xmlns="" id="{AE220058-3FCE-496E-ADF2-D8A6961F39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xmlns="" id="{E193F809-7E50-4AAD-8E26-878207931C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3836504" y="758952"/>
            <a:ext cx="7319175" cy="3566160"/>
          </a:xfrm>
        </p:spPr>
        <p:txBody>
          <a:bodyPr vert="horz" lIns="91440" tIns="45720" rIns="91440" bIns="45720" rtlCol="0" anchor="b">
            <a:normAutofit fontScale="90000"/>
          </a:bodyPr>
          <a:lstStyle/>
          <a:p>
            <a:pPr>
              <a:buClr>
                <a:schemeClr val="tx1"/>
              </a:buClr>
            </a:pP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2000" b="1" dirty="0">
                <a:solidFill>
                  <a:schemeClr val="tx1">
                    <a:lumMod val="85000"/>
                    <a:lumOff val="15000"/>
                  </a:schemeClr>
                </a:solidFill>
              </a:rPr>
              <a:t/>
            </a:r>
            <a:br>
              <a:rPr lang="en-US" sz="2000" b="1" dirty="0">
                <a:solidFill>
                  <a:schemeClr val="tx1">
                    <a:lumMod val="85000"/>
                    <a:lumOff val="15000"/>
                  </a:schemeClr>
                </a:solidFill>
              </a:rPr>
            </a:br>
            <a:r>
              <a:rPr lang="en-US" sz="6000" b="1" dirty="0">
                <a:solidFill>
                  <a:schemeClr val="tx1">
                    <a:lumMod val="85000"/>
                    <a:lumOff val="15000"/>
                  </a:schemeClr>
                </a:solidFill>
              </a:rPr>
              <a:t/>
            </a:r>
            <a:br>
              <a:rPr lang="en-US" sz="6000" b="1" dirty="0">
                <a:solidFill>
                  <a:schemeClr val="tx1">
                    <a:lumMod val="85000"/>
                    <a:lumOff val="15000"/>
                  </a:schemeClr>
                </a:solidFill>
              </a:rPr>
            </a:br>
            <a:r>
              <a:rPr lang="en-US" sz="6000" b="1" dirty="0">
                <a:solidFill>
                  <a:schemeClr val="tx1">
                    <a:lumMod val="85000"/>
                    <a:lumOff val="15000"/>
                  </a:schemeClr>
                </a:solidFill>
              </a:rPr>
              <a:t>   Thank you</a:t>
            </a:r>
            <a:br>
              <a:rPr lang="en-US" sz="6000" b="1" dirty="0">
                <a:solidFill>
                  <a:schemeClr val="tx1">
                    <a:lumMod val="85000"/>
                    <a:lumOff val="15000"/>
                  </a:schemeClr>
                </a:solidFill>
              </a:rPr>
            </a:b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a:solidFill>
                  <a:schemeClr val="tx1">
                    <a:lumMod val="85000"/>
                    <a:lumOff val="15000"/>
                  </a:schemeClr>
                </a:solidFill>
              </a:rPr>
              <a:t> </a:t>
            </a:r>
          </a:p>
        </p:txBody>
      </p:sp>
      <p:pic>
        <p:nvPicPr>
          <p:cNvPr id="17" name="Graphic 16" descr="Smiling Face with No Fill">
            <a:extLst>
              <a:ext uri="{FF2B5EF4-FFF2-40B4-BE49-F238E27FC236}">
                <a16:creationId xmlns:a16="http://schemas.microsoft.com/office/drawing/2014/main" xmlns="" id="{6F22D9C6-C777-4F08-B32A-EFE513FF3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9818" y="1944907"/>
            <a:ext cx="2449486" cy="2449486"/>
          </a:xfrm>
          <a:prstGeom prst="rect">
            <a:avLst/>
          </a:prstGeom>
        </p:spPr>
      </p:pic>
      <p:sp>
        <p:nvSpPr>
          <p:cNvPr id="30" name="Rectangle 29">
            <a:extLst>
              <a:ext uri="{FF2B5EF4-FFF2-40B4-BE49-F238E27FC236}">
                <a16:creationId xmlns:a16="http://schemas.microsoft.com/office/drawing/2014/main" xmlns="" id="{3E9C5090-7D25-41E3-A6D3-CCAEE505E7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xmlns="" id="{11BF8809-0DAC-41E5-A212-ACB4A01BE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xmlns="" id="{A88E6F5D-4EB6-496E-B12C-4CA47EA338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0004486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2">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14">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16">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8">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3600" b="1">
                <a:solidFill>
                  <a:schemeClr val="tx1">
                    <a:lumMod val="85000"/>
                    <a:lumOff val="15000"/>
                  </a:schemeClr>
                </a:solidFill>
              </a:rPr>
              <a:t>Dilated Cardiomyopathy</a:t>
            </a:r>
            <a:endParaRPr lang="en-US" sz="3600">
              <a:solidFill>
                <a:schemeClr val="tx1">
                  <a:lumMod val="85000"/>
                  <a:lumOff val="15000"/>
                </a:schemeClr>
              </a:solidFill>
            </a:endParaRPr>
          </a:p>
        </p:txBody>
      </p:sp>
      <p:pic>
        <p:nvPicPr>
          <p:cNvPr id="5" name="Content Placeholder 4" descr="A picture containing food&#10;&#10;Description automatically generated">
            <a:extLst>
              <a:ext uri="{FF2B5EF4-FFF2-40B4-BE49-F238E27FC236}">
                <a16:creationId xmlns:a16="http://schemas.microsoft.com/office/drawing/2014/main" xmlns="" id="{489AF214-398B-4A06-9EFA-1A613D3AE8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84"/>
          <a:stretch/>
        </p:blipFill>
        <p:spPr>
          <a:xfrm>
            <a:off x="895881" y="640081"/>
            <a:ext cx="6388452" cy="5054156"/>
          </a:xfrm>
          <a:prstGeom prst="rect">
            <a:avLst/>
          </a:prstGeom>
        </p:spPr>
      </p:pic>
      <p:cxnSp>
        <p:nvCxnSpPr>
          <p:cNvPr id="30" name="Straight Connector 20">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22">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a:extLst>
              <a:ext uri="{FF2B5EF4-FFF2-40B4-BE49-F238E27FC236}">
                <a16:creationId xmlns:a16="http://schemas.microsoft.com/office/drawing/2014/main" xmlns="" id="{DFBC1383-3E6F-4EE3-B5B7-6E3C52C092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665548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dirty="0"/>
              <a:t>Dilated Cardiomyopathy (DCM) </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1097570" y="2651828"/>
            <a:ext cx="6454987" cy="2735502"/>
          </a:xfrm>
        </p:spPr>
        <p:txBody>
          <a:bodyPr>
            <a:normAutofit/>
          </a:bodyPr>
          <a:lstStyle/>
          <a:p>
            <a:r>
              <a:rPr lang="en-US" dirty="0"/>
              <a:t>Dilated Cardiomyopathy  is a spectrum of heterogeneous </a:t>
            </a:r>
          </a:p>
          <a:p>
            <a:pPr algn="l"/>
            <a:r>
              <a:rPr lang="en-US" dirty="0"/>
              <a:t>myocardial disorders that are characterized by the presence</a:t>
            </a:r>
          </a:p>
          <a:p>
            <a:pPr algn="l"/>
            <a:r>
              <a:rPr lang="en-US" dirty="0"/>
              <a:t> of </a:t>
            </a:r>
            <a:r>
              <a:rPr lang="en-US" b="1" dirty="0">
                <a:solidFill>
                  <a:srgbClr val="FF0000"/>
                </a:solidFill>
              </a:rPr>
              <a:t>LV dilatation and systolic dysfunction </a:t>
            </a:r>
            <a:r>
              <a:rPr lang="en-US" dirty="0"/>
              <a:t>unexplained solely</a:t>
            </a:r>
          </a:p>
          <a:p>
            <a:pPr algn="l"/>
            <a:r>
              <a:rPr lang="en-US" dirty="0"/>
              <a:t> by abnormal loading conditions or </a:t>
            </a:r>
            <a:r>
              <a:rPr lang="en-US" b="1" dirty="0">
                <a:solidFill>
                  <a:srgbClr val="FF0000"/>
                </a:solidFill>
              </a:rPr>
              <a:t>ischemic heart disease</a:t>
            </a:r>
            <a:r>
              <a:rPr lang="en-US" b="1" dirty="0"/>
              <a:t>.</a:t>
            </a:r>
          </a:p>
        </p:txBody>
      </p:sp>
      <p:pic>
        <p:nvPicPr>
          <p:cNvPr id="14" name="Picture 13">
            <a:extLst>
              <a:ext uri="{FF2B5EF4-FFF2-40B4-BE49-F238E27FC236}">
                <a16:creationId xmlns:a16="http://schemas.microsoft.com/office/drawing/2014/main" xmlns="" id="{97114B1F-AE12-44F5-9D6A-302BB3DAA092}"/>
              </a:ext>
            </a:extLst>
          </p:cNvPr>
          <p:cNvPicPr>
            <a:picLocks noChangeAspect="1"/>
          </p:cNvPicPr>
          <p:nvPr/>
        </p:nvPicPr>
        <p:blipFill rotWithShape="1">
          <a:blip r:embed="rId2"/>
          <a:srcRect l="26627" r="13082"/>
          <a:stretch/>
        </p:blipFill>
        <p:spPr>
          <a:xfrm>
            <a:off x="8020570" y="1916318"/>
            <a:ext cx="3135109" cy="3471012"/>
          </a:xfrm>
          <a:prstGeom prst="rect">
            <a:avLst/>
          </a:prstGeom>
        </p:spPr>
      </p:pic>
      <p:pic>
        <p:nvPicPr>
          <p:cNvPr id="7" name="Picture 6">
            <a:extLst>
              <a:ext uri="{FF2B5EF4-FFF2-40B4-BE49-F238E27FC236}">
                <a16:creationId xmlns:a16="http://schemas.microsoft.com/office/drawing/2014/main" xmlns="" id="{9D1C401C-10F6-44BD-985A-392D808462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1737489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dirty="0"/>
              <a:t>Etiology of Dilated Cardiomyopathy </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326002" y="1640144"/>
            <a:ext cx="6923291" cy="4023360"/>
          </a:xfrm>
        </p:spPr>
        <p:txBody>
          <a:bodyPr>
            <a:normAutofit fontScale="92500" lnSpcReduction="20000"/>
          </a:bodyPr>
          <a:lstStyle/>
          <a:p>
            <a:r>
              <a:rPr lang="en-US" dirty="0"/>
              <a:t>*Genetic (familial) </a:t>
            </a:r>
          </a:p>
          <a:p>
            <a:pPr marL="0" indent="0">
              <a:buNone/>
            </a:pPr>
            <a:r>
              <a:rPr lang="en-US" dirty="0"/>
              <a:t>*Toxins (alcohol, cocaine, chemotherapy such as </a:t>
            </a:r>
            <a:r>
              <a:rPr lang="en-US" dirty="0" err="1"/>
              <a:t>anthracycline</a:t>
            </a:r>
            <a:r>
              <a:rPr lang="en-US" dirty="0"/>
              <a:t>) </a:t>
            </a:r>
          </a:p>
          <a:p>
            <a:pPr marL="0" indent="0">
              <a:buNone/>
            </a:pPr>
            <a:r>
              <a:rPr lang="en-US" dirty="0"/>
              <a:t>*Inflammatory (such as collagen vascular disease, hypersensitivity myocarditis) </a:t>
            </a:r>
          </a:p>
          <a:p>
            <a:r>
              <a:rPr lang="en-US" dirty="0"/>
              <a:t>*Nutritional (thiamine and selenium deficiencies) </a:t>
            </a:r>
          </a:p>
          <a:p>
            <a:r>
              <a:rPr lang="en-US" dirty="0"/>
              <a:t>*</a:t>
            </a:r>
            <a:r>
              <a:rPr lang="en-US" dirty="0" err="1"/>
              <a:t>Peripartum</a:t>
            </a:r>
            <a:r>
              <a:rPr lang="en-US" dirty="0"/>
              <a:t> cardiomyopathy </a:t>
            </a:r>
          </a:p>
          <a:p>
            <a:r>
              <a:rPr lang="en-US" dirty="0"/>
              <a:t>*Endocrine (diabetes, hypothyroidism, and hyperthyroidism) </a:t>
            </a:r>
          </a:p>
          <a:p>
            <a:r>
              <a:rPr lang="en-US" dirty="0"/>
              <a:t>*Tachycardia-mediated </a:t>
            </a:r>
          </a:p>
          <a:p>
            <a:r>
              <a:rPr lang="en-US" dirty="0"/>
              <a:t>*Stress induced (</a:t>
            </a:r>
            <a:r>
              <a:rPr lang="en-US" dirty="0" err="1"/>
              <a:t>takotsubo</a:t>
            </a:r>
            <a:r>
              <a:rPr lang="en-US" dirty="0"/>
              <a:t>) </a:t>
            </a:r>
          </a:p>
          <a:p>
            <a:r>
              <a:rPr lang="en-US" dirty="0"/>
              <a:t>*Chagas disease </a:t>
            </a:r>
          </a:p>
          <a:p>
            <a:r>
              <a:rPr lang="en-US" dirty="0"/>
              <a:t>*Viral (post myocarditis, HIV-related) </a:t>
            </a:r>
          </a:p>
          <a:p>
            <a:endParaRPr lang="en-US" dirty="0"/>
          </a:p>
        </p:txBody>
      </p:sp>
      <p:pic>
        <p:nvPicPr>
          <p:cNvPr id="14" name="Picture 13">
            <a:extLst>
              <a:ext uri="{FF2B5EF4-FFF2-40B4-BE49-F238E27FC236}">
                <a16:creationId xmlns:a16="http://schemas.microsoft.com/office/drawing/2014/main" xmlns="" id="{97114B1F-AE12-44F5-9D6A-302BB3DAA092}"/>
              </a:ext>
            </a:extLst>
          </p:cNvPr>
          <p:cNvPicPr>
            <a:picLocks noChangeAspect="1"/>
          </p:cNvPicPr>
          <p:nvPr/>
        </p:nvPicPr>
        <p:blipFill rotWithShape="1">
          <a:blip r:embed="rId2"/>
          <a:srcRect l="26627" r="13082"/>
          <a:stretch/>
        </p:blipFill>
        <p:spPr>
          <a:xfrm>
            <a:off x="8020570" y="1916318"/>
            <a:ext cx="3135109" cy="3471012"/>
          </a:xfrm>
          <a:prstGeom prst="rect">
            <a:avLst/>
          </a:prstGeom>
        </p:spPr>
      </p:pic>
      <p:pic>
        <p:nvPicPr>
          <p:cNvPr id="7" name="Picture 6">
            <a:extLst>
              <a:ext uri="{FF2B5EF4-FFF2-40B4-BE49-F238E27FC236}">
                <a16:creationId xmlns:a16="http://schemas.microsoft.com/office/drawing/2014/main" xmlns="" id="{9D1C401C-10F6-44BD-985A-392D808462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32829668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678C-F8BD-48DD-A606-10E33CE58826}"/>
              </a:ext>
            </a:extLst>
          </p:cNvPr>
          <p:cNvSpPr>
            <a:spLocks noGrp="1"/>
          </p:cNvSpPr>
          <p:nvPr>
            <p:ph type="title"/>
          </p:nvPr>
        </p:nvSpPr>
        <p:spPr>
          <a:xfrm>
            <a:off x="1097280" y="286603"/>
            <a:ext cx="10058400" cy="1450757"/>
          </a:xfrm>
        </p:spPr>
        <p:txBody>
          <a:bodyPr>
            <a:normAutofit/>
          </a:bodyPr>
          <a:lstStyle/>
          <a:p>
            <a:r>
              <a:rPr lang="en-US" dirty="0"/>
              <a:t>Dilated Cardiomyopathy </a:t>
            </a:r>
          </a:p>
        </p:txBody>
      </p:sp>
      <p:sp>
        <p:nvSpPr>
          <p:cNvPr id="3" name="Content Placeholder 2">
            <a:extLst>
              <a:ext uri="{FF2B5EF4-FFF2-40B4-BE49-F238E27FC236}">
                <a16:creationId xmlns:a16="http://schemas.microsoft.com/office/drawing/2014/main" xmlns="" id="{E717D30E-57B4-45BA-A328-6D6F94085593}"/>
              </a:ext>
            </a:extLst>
          </p:cNvPr>
          <p:cNvSpPr>
            <a:spLocks noGrp="1"/>
          </p:cNvSpPr>
          <p:nvPr>
            <p:ph idx="1"/>
          </p:nvPr>
        </p:nvSpPr>
        <p:spPr>
          <a:xfrm>
            <a:off x="1097279" y="1845734"/>
            <a:ext cx="6801395" cy="4023360"/>
          </a:xfrm>
        </p:spPr>
        <p:txBody>
          <a:bodyPr>
            <a:normAutofit/>
          </a:bodyPr>
          <a:lstStyle/>
          <a:p>
            <a:endParaRPr lang="en-US" dirty="0"/>
          </a:p>
          <a:p>
            <a:r>
              <a:rPr lang="en-US" dirty="0"/>
              <a:t>Most common form of cardiomyopathy occurs in male adults aged 20 to 60 years</a:t>
            </a:r>
          </a:p>
          <a:p>
            <a:r>
              <a:rPr lang="en-US" dirty="0"/>
              <a:t>C/P: </a:t>
            </a:r>
          </a:p>
          <a:p>
            <a:r>
              <a:rPr lang="en-US" dirty="0"/>
              <a:t>symptoms of heart failure: fatigue, edema, and SOB</a:t>
            </a:r>
          </a:p>
          <a:p>
            <a:r>
              <a:rPr lang="en-US" dirty="0"/>
              <a:t>It can also lead to </a:t>
            </a:r>
            <a:r>
              <a:rPr lang="en-US" b="1" dirty="0" err="1"/>
              <a:t>valvular</a:t>
            </a:r>
            <a:r>
              <a:rPr lang="en-US" b="1" dirty="0"/>
              <a:t> regurgitation,  arrhythmias, and </a:t>
            </a:r>
            <a:r>
              <a:rPr lang="en-US" b="1" dirty="0" err="1"/>
              <a:t>intracardiac</a:t>
            </a:r>
            <a:r>
              <a:rPr lang="en-US" b="1" dirty="0"/>
              <a:t> thrombosis, emboli formation</a:t>
            </a:r>
          </a:p>
        </p:txBody>
      </p:sp>
      <p:pic>
        <p:nvPicPr>
          <p:cNvPr id="14" name="Picture 13">
            <a:extLst>
              <a:ext uri="{FF2B5EF4-FFF2-40B4-BE49-F238E27FC236}">
                <a16:creationId xmlns:a16="http://schemas.microsoft.com/office/drawing/2014/main" xmlns="" id="{97114B1F-AE12-44F5-9D6A-302BB3DAA092}"/>
              </a:ext>
            </a:extLst>
          </p:cNvPr>
          <p:cNvPicPr>
            <a:picLocks noChangeAspect="1"/>
          </p:cNvPicPr>
          <p:nvPr/>
        </p:nvPicPr>
        <p:blipFill rotWithShape="1">
          <a:blip r:embed="rId2"/>
          <a:srcRect l="26627" r="13082"/>
          <a:stretch/>
        </p:blipFill>
        <p:spPr>
          <a:xfrm>
            <a:off x="8020570" y="1916318"/>
            <a:ext cx="3135109" cy="3471012"/>
          </a:xfrm>
          <a:prstGeom prst="rect">
            <a:avLst/>
          </a:prstGeom>
        </p:spPr>
      </p:pic>
      <p:pic>
        <p:nvPicPr>
          <p:cNvPr id="7" name="Picture 6">
            <a:extLst>
              <a:ext uri="{FF2B5EF4-FFF2-40B4-BE49-F238E27FC236}">
                <a16:creationId xmlns:a16="http://schemas.microsoft.com/office/drawing/2014/main" xmlns="" id="{9D1C401C-10F6-44BD-985A-392D808462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39" y="-478"/>
            <a:ext cx="1221233" cy="1221233"/>
          </a:xfrm>
          <a:prstGeom prst="flowChartConnector">
            <a:avLst/>
          </a:prstGeom>
          <a:noFill/>
          <a:ln>
            <a:noFill/>
          </a:ln>
        </p:spPr>
      </p:pic>
    </p:spTree>
    <p:extLst>
      <p:ext uri="{BB962C8B-B14F-4D97-AF65-F5344CB8AC3E}">
        <p14:creationId xmlns:p14="http://schemas.microsoft.com/office/powerpoint/2010/main" val="4256783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1232</TotalTime>
  <Words>2908</Words>
  <Application>Microsoft Office PowerPoint</Application>
  <PresentationFormat>Widescreen</PresentationFormat>
  <Paragraphs>294</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GillSansNova-Bold</vt:lpstr>
      <vt:lpstr>GillSansNova-Book</vt:lpstr>
      <vt:lpstr>Wingdings</vt:lpstr>
      <vt:lpstr>Retrospect</vt:lpstr>
      <vt:lpstr>Cardiomyopathy</vt:lpstr>
      <vt:lpstr>ILOs</vt:lpstr>
      <vt:lpstr>Cardiomyopathyuction</vt:lpstr>
      <vt:lpstr>cardiomyopathy </vt:lpstr>
      <vt:lpstr>Types of cardiomyopathy </vt:lpstr>
      <vt:lpstr>Dilated Cardiomyopathy</vt:lpstr>
      <vt:lpstr>Dilated Cardiomyopathy (DCM) </vt:lpstr>
      <vt:lpstr>Etiology of Dilated Cardiomyopathy </vt:lpstr>
      <vt:lpstr>Dilated Cardiomyopathy </vt:lpstr>
      <vt:lpstr>On  examination:</vt:lpstr>
      <vt:lpstr>Pathophysiology</vt:lpstr>
      <vt:lpstr>Pathophysiology</vt:lpstr>
      <vt:lpstr>Etiology</vt:lpstr>
      <vt:lpstr>Etiology</vt:lpstr>
      <vt:lpstr>Etiology</vt:lpstr>
      <vt:lpstr>Treatment:</vt:lpstr>
      <vt:lpstr>Treatment of  DCM</vt:lpstr>
      <vt:lpstr>Treatment of  DCM:</vt:lpstr>
      <vt:lpstr>Treatment of DCM:</vt:lpstr>
      <vt:lpstr>Hypertrophic Cardiomyopathy </vt:lpstr>
      <vt:lpstr>Obstructive Cardiomyopathy</vt:lpstr>
      <vt:lpstr>Hypertrophic Obstructive Cardiomyopathy (HOCM)</vt:lpstr>
      <vt:lpstr>Hypertrophic Non-obstructive Cardiomyopathy</vt:lpstr>
      <vt:lpstr>Etiology:</vt:lpstr>
      <vt:lpstr>Pathophysiology</vt:lpstr>
      <vt:lpstr>History and physical examination</vt:lpstr>
      <vt:lpstr>History and physical examination</vt:lpstr>
      <vt:lpstr>DIAGNOSTIC TESTING </vt:lpstr>
      <vt:lpstr>Treatment of  hypertrophic cardiomyopathy </vt:lpstr>
      <vt:lpstr>Treatment of  hypertrophic cardiomyopathy </vt:lpstr>
      <vt:lpstr>Treatment of  hypertrophic cardiomyopathy </vt:lpstr>
      <vt:lpstr>Treatment of  hypertrophic cardiomyopathy:</vt:lpstr>
      <vt:lpstr>Treatment of  hypertrophic cardiomyopathy </vt:lpstr>
      <vt:lpstr>Restrictive Cardiomyopathy </vt:lpstr>
      <vt:lpstr> Restrictive Cardiomyopathy (RCM) </vt:lpstr>
      <vt:lpstr> Restrictive Cardiomyopathy (RCM) </vt:lpstr>
      <vt:lpstr>Pathophysiology</vt:lpstr>
      <vt:lpstr>Clinical Features of Idiopathic (RCM)</vt:lpstr>
      <vt:lpstr>Investigations:</vt:lpstr>
      <vt:lpstr>Investigations:</vt:lpstr>
      <vt:lpstr>Differential diagnosis of RCM from constrictive pericarditis  </vt:lpstr>
      <vt:lpstr>Treatment of  RCM</vt:lpstr>
      <vt:lpstr>Myocarditis</vt:lpstr>
      <vt:lpstr>Etiology of  Myocarditis</vt:lpstr>
      <vt:lpstr>Etiology of myocarditis</vt:lpstr>
      <vt:lpstr>PowerPoint Presentation</vt:lpstr>
      <vt:lpstr>PowerPoint Presentation</vt:lpstr>
      <vt:lpstr>CLINICAL SYNDROMES</vt:lpstr>
      <vt:lpstr>CLINICAL SYNDROMES</vt:lpstr>
      <vt:lpstr>DIAGNOSTIC APPROACHES</vt:lpstr>
      <vt:lpstr>DIAGNOSTIC APPROACHES:</vt:lpstr>
      <vt:lpstr>DIAGNOSTIC APPROACHES:</vt:lpstr>
      <vt:lpstr>DIAGNOSTIC APPROACHES:</vt:lpstr>
      <vt:lpstr>DIAGNOSTIC APPROACHES:</vt:lpstr>
      <vt:lpstr>Treatment:</vt:lpstr>
      <vt:lpstr>Take home message:</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Mohey</dc:creator>
  <cp:lastModifiedBy>Abdul Rahman Ashraf Hussein Mohamed Abo El-Majd</cp:lastModifiedBy>
  <cp:revision>133</cp:revision>
  <dcterms:created xsi:type="dcterms:W3CDTF">2020-05-12T18:26:52Z</dcterms:created>
  <dcterms:modified xsi:type="dcterms:W3CDTF">2025-06-23T17:48:05Z</dcterms:modified>
</cp:coreProperties>
</file>