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Proxima Nov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3Hld3+BFH6GrmAVsvEYzRCwD1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D202F5-208C-48C6-B05A-9462917A3AD2}">
  <a:tblStyle styleId="{B8D202F5-208C-48C6-B05A-9462917A3AD2}"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1DCDC5-6F44-4063-94AE-A04FD888810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4660"/>
  </p:normalViewPr>
  <p:slideViewPr>
    <p:cSldViewPr snapToGrid="0">
      <p:cViewPr varScale="1">
        <p:scale>
          <a:sx n="80" d="100"/>
          <a:sy n="80" d="100"/>
        </p:scale>
        <p:origin x="1172"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13323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733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19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965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2A2A2A"/>
                </a:solidFill>
                <a:latin typeface="Proxima Nova"/>
                <a:ea typeface="Proxima Nova"/>
                <a:cs typeface="Proxima Nova"/>
                <a:sym typeface="Proxima Nova"/>
              </a:rPr>
              <a:t>Neonatal physiologic jaundice results from increase Bilirubin production from breakdown of fetal erythrocytes Hepatic excretory capacity is low both because of low concentrations of the binding protein ligandin in the hepatocytes and because of low activity of glucuronyl transferase</a:t>
            </a:r>
            <a:endParaRPr/>
          </a:p>
        </p:txBody>
      </p:sp>
      <p:sp>
        <p:nvSpPr>
          <p:cNvPr id="275" name="Google Shape;27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78537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203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96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3220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220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768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529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6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62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766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426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651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297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06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67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1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4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0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04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7336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669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77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741098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406400" algn="l">
              <a:spcBef>
                <a:spcPts val="560"/>
              </a:spcBef>
              <a:spcAft>
                <a:spcPts val="0"/>
              </a:spcAft>
              <a:buClr>
                <a:schemeClr val="dk1"/>
              </a:buClr>
              <a:buSzPts val="2800"/>
              <a:buChar char="–"/>
              <a:defRPr sz="2800"/>
            </a:lvl2pPr>
            <a:lvl3pPr marL="1371600" lvl="2" indent="-406400" algn="l">
              <a:spcBef>
                <a:spcPts val="560"/>
              </a:spcBef>
              <a:spcAft>
                <a:spcPts val="0"/>
              </a:spcAft>
              <a:buClr>
                <a:schemeClr val="dk1"/>
              </a:buClr>
              <a:buSzPts val="2800"/>
              <a:buChar char="•"/>
              <a:defRPr sz="2800"/>
            </a:lvl3pPr>
            <a:lvl4pPr marL="1828800" lvl="3" indent="-406400" algn="l">
              <a:spcBef>
                <a:spcPts val="560"/>
              </a:spcBef>
              <a:spcAft>
                <a:spcPts val="0"/>
              </a:spcAft>
              <a:buClr>
                <a:schemeClr val="dk1"/>
              </a:buClr>
              <a:buSzPts val="2800"/>
              <a:buChar char="–"/>
              <a:defRPr sz="2800"/>
            </a:lvl4pPr>
            <a:lvl5pPr marL="2286000" lvl="4" indent="-406400" algn="l">
              <a:spcBef>
                <a:spcPts val="560"/>
              </a:spcBef>
              <a:spcAft>
                <a:spcPts val="0"/>
              </a:spcAft>
              <a:buClr>
                <a:schemeClr val="dk1"/>
              </a:buClr>
              <a:buSzPts val="2800"/>
              <a:buChar char="»"/>
              <a:defRPr sz="2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20" name="Google Shape;20;p28"/>
          <p:cNvGrpSpPr/>
          <p:nvPr/>
        </p:nvGrpSpPr>
        <p:grpSpPr>
          <a:xfrm>
            <a:off x="405729" y="462858"/>
            <a:ext cx="8281071" cy="832542"/>
            <a:chOff x="405729" y="462858"/>
            <a:chExt cx="8281071" cy="551383"/>
          </a:xfrm>
        </p:grpSpPr>
        <p:sp>
          <p:nvSpPr>
            <p:cNvPr id="21" name="Google Shape;21;p28"/>
            <p:cNvSpPr/>
            <p:nvPr/>
          </p:nvSpPr>
          <p:spPr>
            <a:xfrm>
              <a:off x="405729" y="462858"/>
              <a:ext cx="8281071" cy="548521"/>
            </a:xfrm>
            <a:prstGeom prst="roundRect">
              <a:avLst>
                <a:gd name="adj" fmla="val 9389"/>
              </a:avLst>
            </a:prstGeom>
            <a:gradFill>
              <a:gsLst>
                <a:gs pos="0">
                  <a:srgbClr val="FFFFFF"/>
                </a:gs>
                <a:gs pos="100000">
                  <a:srgbClr val="FFFFFF"/>
                </a:gs>
              </a:gsLst>
              <a:lin ang="5400000" scaled="0"/>
            </a:gradFill>
            <a:ln w="114300" cap="flat" cmpd="thickThin">
              <a:solidFill>
                <a:srgbClr val="D4A940"/>
              </a:solidFill>
              <a:prstDash val="solid"/>
              <a:round/>
              <a:headEnd type="none" w="sm" len="sm"/>
              <a:tailEnd type="none" w="sm" len="sm"/>
            </a:ln>
          </p:spPr>
          <p:txBody>
            <a:bodyPr spcFirstLastPara="1" wrap="square" lIns="91425" tIns="45700" rIns="91425" bIns="45700" anchor="ctr" anchorCtr="0">
              <a:spAutoFit/>
            </a:bodyPr>
            <a:lstStyle/>
            <a:p>
              <a:pPr marL="88900" marR="0" lvl="0" indent="0" algn="ctr" rtl="0">
                <a:spcBef>
                  <a:spcPts val="0"/>
                </a:spcBef>
                <a:spcAft>
                  <a:spcPts val="0"/>
                </a:spcAft>
                <a:buClr>
                  <a:schemeClr val="dk1"/>
                </a:buClr>
                <a:buSzPts val="2800"/>
                <a:buFont typeface="Arial"/>
                <a:buNone/>
              </a:pPr>
              <a:endParaRPr sz="2800" b="1" i="0" u="none" strike="noStrike" cap="none">
                <a:solidFill>
                  <a:srgbClr val="FFFF00"/>
                </a:solidFill>
                <a:latin typeface="Times New Roman"/>
                <a:ea typeface="Times New Roman"/>
                <a:cs typeface="Times New Roman"/>
                <a:sym typeface="Times New Roman"/>
              </a:endParaRPr>
            </a:p>
          </p:txBody>
        </p:sp>
        <p:pic>
          <p:nvPicPr>
            <p:cNvPr id="22" name="Google Shape;22;p28"/>
            <p:cNvPicPr preferRelativeResize="0"/>
            <p:nvPr/>
          </p:nvPicPr>
          <p:blipFill rotWithShape="1">
            <a:blip r:embed="rId2">
              <a:alphaModFix/>
            </a:blip>
            <a:srcRect/>
            <a:stretch/>
          </p:blipFill>
          <p:spPr>
            <a:xfrm>
              <a:off x="7848600" y="488237"/>
              <a:ext cx="683678" cy="526004"/>
            </a:xfrm>
            <a:prstGeom prst="flowChartConnector">
              <a:avLst/>
            </a:prstGeom>
            <a:noFill/>
            <a:ln>
              <a:noFill/>
            </a:ln>
          </p:spPr>
        </p:pic>
      </p:grpSp>
      <p:sp>
        <p:nvSpPr>
          <p:cNvPr id="23" name="Google Shape;23;p28"/>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C00000"/>
              </a:buClr>
              <a:buSzPts val="3600"/>
              <a:buFont typeface="Calibri"/>
              <a:buNone/>
              <a:defRPr sz="3600" b="1">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9"/>
          <p:cNvSpPr/>
          <p:nvPr/>
        </p:nvSpPr>
        <p:spPr>
          <a:xfrm>
            <a:off x="609600" y="3505200"/>
            <a:ext cx="7924800" cy="2286000"/>
          </a:xfrm>
          <a:prstGeom prst="roundRect">
            <a:avLst>
              <a:gd name="adj" fmla="val 9389"/>
            </a:avLst>
          </a:prstGeom>
          <a:gradFill>
            <a:gsLst>
              <a:gs pos="0">
                <a:srgbClr val="FFFFFF"/>
              </a:gs>
              <a:gs pos="100000">
                <a:srgbClr val="FFFFFF"/>
              </a:gs>
            </a:gsLst>
            <a:lin ang="5400000" scaled="0"/>
          </a:gradFill>
          <a:ln w="114300" cap="flat" cmpd="thickThin">
            <a:solidFill>
              <a:srgbClr val="D4A940"/>
            </a:solidFill>
            <a:prstDash val="solid"/>
            <a:round/>
            <a:headEnd type="none" w="sm" len="sm"/>
            <a:tailEnd type="none" w="sm" len="sm"/>
          </a:ln>
        </p:spPr>
        <p:txBody>
          <a:bodyPr spcFirstLastPara="1" wrap="square" lIns="91425" tIns="45700" rIns="91425" bIns="45700" anchor="ctr" anchorCtr="0">
            <a:spAutoFit/>
          </a:bodyPr>
          <a:lstStyle/>
          <a:p>
            <a:pPr marL="712788" marR="0" lvl="0" indent="-623888" algn="ctr" rtl="1">
              <a:lnSpc>
                <a:spcPct val="90000"/>
              </a:lnSpc>
              <a:spcBef>
                <a:spcPts val="0"/>
              </a:spcBef>
              <a:spcAft>
                <a:spcPts val="0"/>
              </a:spcAft>
              <a:buClr>
                <a:schemeClr val="dk1"/>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
        <p:nvSpPr>
          <p:cNvPr id="26" name="Google Shape;26;p29"/>
          <p:cNvSpPr txBox="1">
            <a:spLocks noGrp="1"/>
          </p:cNvSpPr>
          <p:nvPr>
            <p:ph type="subTitle" idx="1"/>
          </p:nvPr>
        </p:nvSpPr>
        <p:spPr>
          <a:xfrm>
            <a:off x="1219200" y="5029200"/>
            <a:ext cx="6400800" cy="68580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chemeClr val="dk1"/>
              </a:buClr>
              <a:buSzPts val="2400"/>
              <a:buNone/>
              <a:defRPr sz="2400" b="1">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29"/>
          <p:cNvPicPr preferRelativeResize="0"/>
          <p:nvPr/>
        </p:nvPicPr>
        <p:blipFill rotWithShape="1">
          <a:blip r:embed="rId2">
            <a:alphaModFix/>
          </a:blip>
          <a:srcRect/>
          <a:stretch/>
        </p:blipFill>
        <p:spPr>
          <a:xfrm>
            <a:off x="3473877" y="1143000"/>
            <a:ext cx="2241123" cy="2241123"/>
          </a:xfrm>
          <a:prstGeom prst="flowChartConnector">
            <a:avLst/>
          </a:prstGeom>
          <a:noFill/>
          <a:ln>
            <a:noFill/>
          </a:ln>
        </p:spPr>
      </p:pic>
      <p:sp>
        <p:nvSpPr>
          <p:cNvPr id="31" name="Google Shape;31;p29"/>
          <p:cNvSpPr txBox="1">
            <a:spLocks noGrp="1"/>
          </p:cNvSpPr>
          <p:nvPr>
            <p:ph type="ctrTitle"/>
          </p:nvPr>
        </p:nvSpPr>
        <p:spPr>
          <a:xfrm>
            <a:off x="685800" y="344244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C00000"/>
              </a:buClr>
              <a:buSzPts val="4400"/>
              <a:buFont typeface="Calibri"/>
              <a:buNone/>
              <a:defRPr b="1">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3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3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3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3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3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6"/>
          <p:cNvSpPr>
            <a:spLocks noGrp="1"/>
          </p:cNvSpPr>
          <p:nvPr>
            <p:ph type="pic" idx="2"/>
          </p:nvPr>
        </p:nvSpPr>
        <p:spPr>
          <a:xfrm>
            <a:off x="1792288" y="612775"/>
            <a:ext cx="5486400" cy="4114800"/>
          </a:xfrm>
          <a:prstGeom prst="rect">
            <a:avLst/>
          </a:prstGeom>
          <a:noFill/>
          <a:ln>
            <a:noFill/>
          </a:ln>
        </p:spPr>
      </p:sp>
      <p:sp>
        <p:nvSpPr>
          <p:cNvPr id="73" name="Google Shape;73;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gsia.tums.ac.ir/Images/Download/9762/Cecil_Essential_Of_Medicine.pdf"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www.namrata.co/case-studies-jaundice/" TargetMode="External"/><Relationship Id="rId5" Type="http://schemas.openxmlformats.org/officeDocument/2006/relationships/hyperlink" Target="https://www.youtube.com/watch?v=-bZmC07L394" TargetMode="External"/><Relationship Id="rId4" Type="http://schemas.openxmlformats.org/officeDocument/2006/relationships/hyperlink" Target="https://www.youtube.com/watch?v=gIACp5js4MU"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7.xml"/><Relationship Id="rId16"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a:stretch/>
        </p:blipFill>
        <p:spPr>
          <a:xfrm>
            <a:off x="3276600" y="1121823"/>
            <a:ext cx="2241123" cy="2241123"/>
          </a:xfrm>
          <a:prstGeom prst="flowChartConnector">
            <a:avLst/>
          </a:prstGeom>
          <a:noFill/>
          <a:ln>
            <a:noFill/>
          </a:ln>
        </p:spPr>
      </p:pic>
      <p:sp>
        <p:nvSpPr>
          <p:cNvPr id="94" name="Google Shape;94;p1"/>
          <p:cNvSpPr/>
          <p:nvPr/>
        </p:nvSpPr>
        <p:spPr>
          <a:xfrm>
            <a:off x="1179904" y="3705601"/>
            <a:ext cx="6434514" cy="1176093"/>
          </a:xfrm>
          <a:prstGeom prst="roundRect">
            <a:avLst>
              <a:gd name="adj" fmla="val 9389"/>
            </a:avLst>
          </a:prstGeom>
          <a:gradFill>
            <a:gsLst>
              <a:gs pos="0">
                <a:srgbClr val="FFFFFF"/>
              </a:gs>
              <a:gs pos="100000">
                <a:srgbClr val="FFFFFF"/>
              </a:gs>
            </a:gsLst>
            <a:lin ang="5400000" scaled="0"/>
          </a:gradFill>
          <a:ln w="114300" cap="flat" cmpd="thickThin">
            <a:solidFill>
              <a:srgbClr val="D4A940"/>
            </a:solidFill>
            <a:prstDash val="solid"/>
            <a:round/>
            <a:headEnd type="none" w="sm" len="sm"/>
            <a:tailEnd type="none" w="sm" len="sm"/>
          </a:ln>
        </p:spPr>
        <p:txBody>
          <a:bodyPr spcFirstLastPara="1" wrap="square" lIns="91425" tIns="45700" rIns="91425" bIns="45700" anchor="ctr" anchorCtr="0">
            <a:spAutoFit/>
          </a:bodyPr>
          <a:lstStyle/>
          <a:p>
            <a:pPr marL="712788" marR="0" lvl="0" indent="-623888" algn="ctr" rtl="1">
              <a:lnSpc>
                <a:spcPct val="90000"/>
              </a:lnSpc>
              <a:spcBef>
                <a:spcPts val="0"/>
              </a:spcBef>
              <a:spcAft>
                <a:spcPts val="0"/>
              </a:spcAft>
              <a:buClr>
                <a:schemeClr val="dk1"/>
              </a:buClr>
              <a:buSzPts val="500"/>
              <a:buFont typeface="Arial"/>
              <a:buNone/>
            </a:pPr>
            <a:endParaRPr sz="500" b="1" i="0" u="none" strike="noStrike" cap="none">
              <a:solidFill>
                <a:srgbClr val="FFFF00"/>
              </a:solidFill>
              <a:latin typeface="Times New Roman"/>
              <a:ea typeface="Times New Roman"/>
              <a:cs typeface="Times New Roman"/>
              <a:sym typeface="Times New Roman"/>
            </a:endParaRPr>
          </a:p>
          <a:p>
            <a:pPr marL="88900" marR="0" lvl="0" indent="0" algn="ctr" rtl="1">
              <a:lnSpc>
                <a:spcPct val="100000"/>
              </a:lnSpc>
              <a:spcBef>
                <a:spcPts val="560"/>
              </a:spcBef>
              <a:spcAft>
                <a:spcPts val="0"/>
              </a:spcAft>
              <a:buClr>
                <a:srgbClr val="663300"/>
              </a:buClr>
              <a:buSzPts val="2800"/>
              <a:buFont typeface="Times New Roman"/>
              <a:buNone/>
            </a:pPr>
            <a:r>
              <a:rPr lang="en-US" sz="2800" b="1" i="0" u="none" strike="noStrike" cap="none">
                <a:solidFill>
                  <a:srgbClr val="663300"/>
                </a:solidFill>
                <a:latin typeface="Times New Roman"/>
                <a:ea typeface="Times New Roman"/>
                <a:cs typeface="Times New Roman"/>
                <a:sym typeface="Times New Roman"/>
              </a:rPr>
              <a:t>Armed Forces College of Medicine</a:t>
            </a:r>
            <a:endParaRPr/>
          </a:p>
          <a:p>
            <a:pPr marL="88900" marR="0" lvl="0" indent="0" algn="ctr" rtl="1">
              <a:lnSpc>
                <a:spcPct val="100000"/>
              </a:lnSpc>
              <a:spcBef>
                <a:spcPts val="480"/>
              </a:spcBef>
              <a:spcAft>
                <a:spcPts val="0"/>
              </a:spcAft>
              <a:buClr>
                <a:srgbClr val="663300"/>
              </a:buClr>
              <a:buSzPts val="2400"/>
              <a:buFont typeface="Times New Roman"/>
              <a:buNone/>
            </a:pPr>
            <a:r>
              <a:rPr lang="en-US" sz="2400" b="1" i="0" u="none" strike="noStrike" cap="none">
                <a:solidFill>
                  <a:srgbClr val="663300"/>
                </a:solidFill>
                <a:latin typeface="Times New Roman"/>
                <a:ea typeface="Times New Roman"/>
                <a:cs typeface="Times New Roman"/>
                <a:sym typeface="Times New Roman"/>
              </a:rPr>
              <a:t>AFCM</a:t>
            </a:r>
            <a:endParaRPr sz="2400" b="1" i="0" u="none" strike="noStrike" cap="none">
              <a:solidFill>
                <a:srgbClr val="6633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a:spLocks noGrp="1"/>
          </p:cNvSpPr>
          <p:nvPr>
            <p:ph type="title"/>
          </p:nvPr>
        </p:nvSpPr>
        <p:spPr>
          <a:xfrm>
            <a:off x="467544" y="533400"/>
            <a:ext cx="7258072" cy="72204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Calibri"/>
              <a:buNone/>
            </a:pPr>
            <a:r>
              <a:rPr lang="en-US" b="1"/>
              <a:t>Prehepatic Causes</a:t>
            </a:r>
            <a:endParaRPr sz="2700" b="1"/>
          </a:p>
        </p:txBody>
      </p:sp>
      <p:sp>
        <p:nvSpPr>
          <p:cNvPr id="257" name="Google Shape;257;p10"/>
          <p:cNvSpPr txBox="1">
            <a:spLocks noGrp="1"/>
          </p:cNvSpPr>
          <p:nvPr>
            <p:ph type="body" idx="1"/>
          </p:nvPr>
        </p:nvSpPr>
        <p:spPr>
          <a:xfrm>
            <a:off x="304800" y="1951037"/>
            <a:ext cx="8382000" cy="4525963"/>
          </a:xfrm>
          <a:prstGeom prst="rect">
            <a:avLst/>
          </a:prstGeom>
          <a:noFill/>
          <a:ln>
            <a:noFill/>
          </a:ln>
        </p:spPr>
        <p:txBody>
          <a:bodyPr spcFirstLastPara="1" wrap="square" lIns="91425" tIns="45700" rIns="91425" bIns="45700" anchor="ctr" anchorCtr="0">
            <a:normAutofit/>
          </a:bodyPr>
          <a:lstStyle/>
          <a:p>
            <a:pPr marL="742950" lvl="1" indent="-285750" algn="just" rtl="0">
              <a:spcBef>
                <a:spcPts val="0"/>
              </a:spcBef>
              <a:spcAft>
                <a:spcPts val="0"/>
              </a:spcAft>
              <a:buClr>
                <a:srgbClr val="C00000"/>
              </a:buClr>
              <a:buSzPts val="2400"/>
              <a:buFont typeface="Noto Sans Symbols"/>
              <a:buChar char="▪"/>
            </a:pPr>
            <a:r>
              <a:rPr lang="en-US" sz="2400" dirty="0"/>
              <a:t>Hemolysis (e.g., </a:t>
            </a:r>
            <a:r>
              <a:rPr lang="en-US" sz="2400" b="1" dirty="0"/>
              <a:t>sickle cell disease, autoimmune hemolytic anemia, mechanical cardiac valve</a:t>
            </a:r>
            <a:r>
              <a:rPr lang="en-US" sz="2400" dirty="0"/>
              <a:t> with accelerated red cell destruction).</a:t>
            </a:r>
            <a:endParaRPr dirty="0"/>
          </a:p>
          <a:p>
            <a:pPr marL="742950" lvl="1" indent="-285750" algn="just" rtl="0">
              <a:spcBef>
                <a:spcPts val="480"/>
              </a:spcBef>
              <a:spcAft>
                <a:spcPts val="0"/>
              </a:spcAft>
              <a:buClr>
                <a:srgbClr val="C00000"/>
              </a:buClr>
              <a:buSzPts val="2400"/>
              <a:buFont typeface="Noto Sans Symbols"/>
              <a:buChar char="▪"/>
            </a:pPr>
            <a:r>
              <a:rPr lang="en-US" sz="2400" dirty="0"/>
              <a:t>Microbe-induced hemolysis (malaria, leptospirosis).</a:t>
            </a:r>
            <a:endParaRPr dirty="0"/>
          </a:p>
          <a:p>
            <a:pPr marL="285750" indent="-285750" algn="just">
              <a:spcBef>
                <a:spcPts val="480"/>
              </a:spcBef>
              <a:buClr>
                <a:srgbClr val="C00000"/>
              </a:buClr>
              <a:buSzPts val="2400"/>
              <a:buFont typeface="Noto Sans Symbols"/>
              <a:buChar char="▪"/>
            </a:pPr>
            <a:r>
              <a:rPr lang="en-US" sz="2400" b="1" u="sng" dirty="0">
                <a:solidFill>
                  <a:srgbClr val="FF0000"/>
                </a:solidFill>
              </a:rPr>
              <a:t>Ineffective erythropoiesis (e.g., </a:t>
            </a:r>
            <a:r>
              <a:rPr lang="en-US" sz="2400" b="1" u="sng" dirty="0" err="1">
                <a:solidFill>
                  <a:srgbClr val="FF0000"/>
                </a:solidFill>
              </a:rPr>
              <a:t>megaloblastic</a:t>
            </a:r>
            <a:r>
              <a:rPr lang="en-US" sz="2400" b="1" u="sng" dirty="0">
                <a:solidFill>
                  <a:srgbClr val="FF0000"/>
                </a:solidFill>
              </a:rPr>
              <a:t> </a:t>
            </a:r>
            <a:r>
              <a:rPr lang="en-US" sz="2400" b="1" u="sng" dirty="0" err="1">
                <a:solidFill>
                  <a:srgbClr val="FF0000"/>
                </a:solidFill>
              </a:rPr>
              <a:t>anemias</a:t>
            </a:r>
            <a:r>
              <a:rPr lang="en-US" sz="2400" u="sng" dirty="0"/>
              <a:t>)</a:t>
            </a:r>
            <a:endParaRPr u="sng" dirty="0"/>
          </a:p>
          <a:p>
            <a:pPr marL="742950" lvl="1" indent="-285750" algn="just" rtl="0">
              <a:spcBef>
                <a:spcPts val="480"/>
              </a:spcBef>
              <a:spcAft>
                <a:spcPts val="0"/>
              </a:spcAft>
              <a:buClr>
                <a:srgbClr val="C00000"/>
              </a:buClr>
              <a:buSzPts val="2400"/>
              <a:buFont typeface="Noto Sans Symbols"/>
              <a:buChar char="▪"/>
            </a:pPr>
            <a:r>
              <a:rPr lang="en-US" sz="2400" dirty="0"/>
              <a:t>Hematoma resolution.</a:t>
            </a:r>
            <a:endParaRPr dirty="0"/>
          </a:p>
          <a:p>
            <a:pPr marL="742950" lvl="1" indent="-285750" algn="just" rtl="0">
              <a:spcBef>
                <a:spcPts val="480"/>
              </a:spcBef>
              <a:spcAft>
                <a:spcPts val="0"/>
              </a:spcAft>
              <a:buClr>
                <a:srgbClr val="C00000"/>
              </a:buClr>
              <a:buSzPts val="2400"/>
              <a:buFont typeface="Noto Sans Symbols"/>
              <a:buChar char="▪"/>
            </a:pPr>
            <a:r>
              <a:rPr lang="en-US" sz="2400" dirty="0"/>
              <a:t>Drugs induced hemolysis: </a:t>
            </a:r>
            <a:r>
              <a:rPr lang="en-US" sz="2400" b="1" dirty="0">
                <a:solidFill>
                  <a:srgbClr val="FF0000"/>
                </a:solidFill>
              </a:rPr>
              <a:t>Ribavirin, </a:t>
            </a:r>
            <a:r>
              <a:rPr lang="en-US" sz="2400" b="1" dirty="0" err="1">
                <a:solidFill>
                  <a:srgbClr val="FF0000"/>
                </a:solidFill>
              </a:rPr>
              <a:t>Cephalosporins</a:t>
            </a:r>
            <a:r>
              <a:rPr lang="en-US" sz="2400" dirty="0"/>
              <a:t>, </a:t>
            </a:r>
            <a:r>
              <a:rPr lang="en-US" sz="2400" b="1" dirty="0"/>
              <a:t>Penicillin</a:t>
            </a:r>
            <a:r>
              <a:rPr lang="en-US" sz="2400" dirty="0"/>
              <a:t> and its derivatives,</a:t>
            </a:r>
            <a:r>
              <a:rPr lang="en-US" sz="2400" b="1" dirty="0"/>
              <a:t> </a:t>
            </a:r>
            <a:r>
              <a:rPr lang="en-US" sz="2400" dirty="0" err="1"/>
              <a:t>Nitrofurantoin</a:t>
            </a:r>
            <a:r>
              <a:rPr lang="en-US" sz="2400" dirty="0"/>
              <a:t>, Levofloxacin, Levodopa, Quinidine, </a:t>
            </a:r>
            <a:endParaRPr dirty="0"/>
          </a:p>
        </p:txBody>
      </p:sp>
      <p:sp>
        <p:nvSpPr>
          <p:cNvPr id="258" name="Google Shape;258;p10"/>
          <p:cNvSpPr txBox="1"/>
          <p:nvPr/>
        </p:nvSpPr>
        <p:spPr>
          <a:xfrm>
            <a:off x="838200" y="1452737"/>
            <a:ext cx="7715200" cy="604663"/>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fontScale="92500"/>
          </a:bodyPr>
          <a:lstStyle/>
          <a:p>
            <a:pPr marL="342900" marR="0" lvl="0" indent="-342900" algn="ctr" rtl="0">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Predominantly Unconjugated </a:t>
            </a:r>
            <a:r>
              <a:rPr lang="en-US" sz="2800" b="1" i="0" u="none" strike="noStrike" cap="none" dirty="0" err="1">
                <a:solidFill>
                  <a:schemeClr val="dk1"/>
                </a:solidFill>
                <a:latin typeface="Calibri"/>
                <a:ea typeface="Calibri"/>
                <a:cs typeface="Calibri"/>
                <a:sym typeface="Calibri"/>
              </a:rPr>
              <a:t>Hyperbilirubinemia</a:t>
            </a:r>
            <a:r>
              <a:rPr lang="en-US" sz="2800" b="1" i="0" u="none" strike="noStrike" cap="none" dirty="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10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1000"/>
                                        <p:tgtEl>
                                          <p:spTgt spid="2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2" end="2"/>
                                            </p:txEl>
                                          </p:spTgt>
                                        </p:tgtEl>
                                        <p:attrNameLst>
                                          <p:attrName>style.visibility</p:attrName>
                                        </p:attrNameLst>
                                      </p:cBhvr>
                                      <p:to>
                                        <p:strVal val="visible"/>
                                      </p:to>
                                    </p:set>
                                    <p:animEffect transition="in" filter="fade">
                                      <p:cBhvr>
                                        <p:cTn id="17" dur="1000"/>
                                        <p:tgtEl>
                                          <p:spTgt spid="2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xEl>
                                              <p:pRg st="3" end="3"/>
                                            </p:txEl>
                                          </p:spTgt>
                                        </p:tgtEl>
                                        <p:attrNameLst>
                                          <p:attrName>style.visibility</p:attrName>
                                        </p:attrNameLst>
                                      </p:cBhvr>
                                      <p:to>
                                        <p:strVal val="visible"/>
                                      </p:to>
                                    </p:set>
                                    <p:animEffect transition="in" filter="fade">
                                      <p:cBhvr>
                                        <p:cTn id="22" dur="1000"/>
                                        <p:tgtEl>
                                          <p:spTgt spid="2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xEl>
                                              <p:pRg st="4" end="4"/>
                                            </p:txEl>
                                          </p:spTgt>
                                        </p:tgtEl>
                                        <p:attrNameLst>
                                          <p:attrName>style.visibility</p:attrName>
                                        </p:attrNameLst>
                                      </p:cBhvr>
                                      <p:to>
                                        <p:strVal val="visible"/>
                                      </p:to>
                                    </p:set>
                                    <p:animEffect transition="in" filter="fade">
                                      <p:cBhvr>
                                        <p:cTn id="27" dur="1000"/>
                                        <p:tgtEl>
                                          <p:spTgt spid="2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1"/>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dirty="0"/>
              <a:t/>
            </a:r>
            <a:br>
              <a:rPr lang="en-US" dirty="0"/>
            </a:br>
            <a:r>
              <a:rPr lang="en-US" dirty="0"/>
              <a:t>Hepatic causes</a:t>
            </a:r>
            <a:br>
              <a:rPr lang="en-US" dirty="0"/>
            </a:br>
            <a:endParaRPr dirty="0"/>
          </a:p>
        </p:txBody>
      </p:sp>
      <p:sp>
        <p:nvSpPr>
          <p:cNvPr id="264" name="Google Shape;264;p11"/>
          <p:cNvSpPr/>
          <p:nvPr/>
        </p:nvSpPr>
        <p:spPr>
          <a:xfrm>
            <a:off x="533400" y="1447800"/>
            <a:ext cx="39624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(1)Unconjugated</a:t>
            </a:r>
            <a:endParaRPr/>
          </a:p>
        </p:txBody>
      </p:sp>
      <p:sp>
        <p:nvSpPr>
          <p:cNvPr id="265" name="Google Shape;265;p11"/>
          <p:cNvSpPr/>
          <p:nvPr/>
        </p:nvSpPr>
        <p:spPr>
          <a:xfrm>
            <a:off x="4572001" y="1447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(2) Conjugated</a:t>
            </a:r>
            <a:endParaRPr/>
          </a:p>
        </p:txBody>
      </p:sp>
      <p:sp>
        <p:nvSpPr>
          <p:cNvPr id="266" name="Google Shape;266;p11"/>
          <p:cNvSpPr/>
          <p:nvPr/>
        </p:nvSpPr>
        <p:spPr>
          <a:xfrm>
            <a:off x="533400" y="1828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1900" b="1" i="0" u="none" strike="noStrike" cap="none" dirty="0">
                <a:solidFill>
                  <a:schemeClr val="dk1"/>
                </a:solidFill>
                <a:latin typeface="Calibri"/>
                <a:ea typeface="Calibri"/>
                <a:cs typeface="Calibri"/>
                <a:sym typeface="Calibri"/>
              </a:rPr>
              <a:t>↓Hepatic uptake</a:t>
            </a:r>
            <a:endParaRPr sz="1900" b="1" i="0" u="none" strike="noStrike" cap="none" dirty="0">
              <a:solidFill>
                <a:schemeClr val="dk1"/>
              </a:solidFill>
              <a:latin typeface="Calibri"/>
              <a:ea typeface="Calibri"/>
              <a:cs typeface="Calibri"/>
              <a:sym typeface="Calibri"/>
            </a:endParaRPr>
          </a:p>
        </p:txBody>
      </p:sp>
      <p:sp>
        <p:nvSpPr>
          <p:cNvPr id="267" name="Google Shape;267;p11"/>
          <p:cNvSpPr/>
          <p:nvPr/>
        </p:nvSpPr>
        <p:spPr>
          <a:xfrm>
            <a:off x="2590800" y="1828800"/>
            <a:ext cx="19050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↓Conjugation</a:t>
            </a:r>
            <a:endParaRPr sz="2000" b="1" i="0" u="none" strike="noStrike" cap="none">
              <a:solidFill>
                <a:schemeClr val="dk1"/>
              </a:solidFill>
              <a:latin typeface="Calibri"/>
              <a:ea typeface="Calibri"/>
              <a:cs typeface="Calibri"/>
              <a:sym typeface="Calibri"/>
            </a:endParaRPr>
          </a:p>
        </p:txBody>
      </p:sp>
      <p:sp>
        <p:nvSpPr>
          <p:cNvPr id="268" name="Google Shape;268;p11"/>
          <p:cNvSpPr/>
          <p:nvPr/>
        </p:nvSpPr>
        <p:spPr>
          <a:xfrm>
            <a:off x="6629400" y="1447800"/>
            <a:ext cx="21336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(3) Combined</a:t>
            </a:r>
            <a:endParaRPr/>
          </a:p>
        </p:txBody>
      </p:sp>
      <p:sp>
        <p:nvSpPr>
          <p:cNvPr id="269" name="Google Shape;269;p11"/>
          <p:cNvSpPr/>
          <p:nvPr/>
        </p:nvSpPr>
        <p:spPr>
          <a:xfrm>
            <a:off x="1295400" y="2209800"/>
            <a:ext cx="381000" cy="457200"/>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 name="Google Shape;270;p11"/>
          <p:cNvSpPr/>
          <p:nvPr/>
        </p:nvSpPr>
        <p:spPr>
          <a:xfrm flipH="1">
            <a:off x="609600" y="2745160"/>
            <a:ext cx="8066856" cy="1826840"/>
          </a:xfrm>
          <a:prstGeom prst="round2DiagRect">
            <a:avLst>
              <a:gd name="adj1" fmla="val 16667"/>
              <a:gd name="adj2" fmla="val 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spcBef>
                <a:spcPts val="0"/>
              </a:spcBef>
              <a:spcAft>
                <a:spcPts val="0"/>
              </a:spcAft>
              <a:buClr>
                <a:srgbClr val="C00000"/>
              </a:buClr>
              <a:buSzPts val="2400"/>
              <a:buFont typeface="Noto Sans Symbols"/>
              <a:buChar char="▪"/>
            </a:pPr>
            <a:r>
              <a:rPr lang="en-US" sz="2400" b="0" i="0" u="none" strike="noStrike" cap="none" dirty="0">
                <a:solidFill>
                  <a:schemeClr val="dk1"/>
                </a:solidFill>
                <a:latin typeface="Calibri"/>
                <a:ea typeface="Calibri"/>
                <a:cs typeface="Calibri"/>
                <a:sym typeface="Calibri"/>
              </a:rPr>
              <a:t>Drugs: </a:t>
            </a:r>
            <a:r>
              <a:rPr lang="en-US" sz="2400" b="1" i="0" u="none" strike="noStrike" cap="none" dirty="0">
                <a:solidFill>
                  <a:srgbClr val="FF0000"/>
                </a:solidFill>
                <a:latin typeface="Calibri"/>
                <a:ea typeface="Calibri"/>
                <a:cs typeface="Calibri"/>
                <a:sym typeface="Calibri"/>
              </a:rPr>
              <a:t>rifampin, </a:t>
            </a:r>
            <a:r>
              <a:rPr lang="en-US" sz="2400" b="1" i="0" u="none" strike="noStrike" cap="none" dirty="0" err="1">
                <a:solidFill>
                  <a:srgbClr val="FF0000"/>
                </a:solidFill>
                <a:latin typeface="Calibri"/>
                <a:ea typeface="Calibri"/>
                <a:cs typeface="Calibri"/>
                <a:sym typeface="Calibri"/>
              </a:rPr>
              <a:t>probenecid</a:t>
            </a:r>
            <a:r>
              <a:rPr lang="en-US" sz="2400" b="1" i="0" u="none" strike="noStrike" cap="none" dirty="0">
                <a:solidFill>
                  <a:srgbClr val="FF0000"/>
                </a:solidFill>
                <a:latin typeface="Calibri"/>
                <a:ea typeface="Calibri"/>
                <a:cs typeface="Calibri"/>
                <a:sym typeface="Calibri"/>
              </a:rPr>
              <a:t>, sulfonamides</a:t>
            </a:r>
            <a:r>
              <a:rPr lang="en-US" sz="2400" b="0" i="0" u="none" strike="noStrike" cap="none" dirty="0">
                <a:solidFill>
                  <a:schemeClr val="dk1"/>
                </a:solidFill>
                <a:latin typeface="Calibri"/>
                <a:ea typeface="Calibri"/>
                <a:cs typeface="Calibri"/>
                <a:sym typeface="Calibri"/>
              </a:rPr>
              <a:t>.</a:t>
            </a:r>
            <a:endParaRPr dirty="0"/>
          </a:p>
          <a:p>
            <a:pPr marL="342900" marR="0" lvl="0" indent="-342900" algn="l" rtl="0">
              <a:spcBef>
                <a:spcPts val="480"/>
              </a:spcBef>
              <a:spcAft>
                <a:spcPts val="0"/>
              </a:spcAft>
              <a:buClr>
                <a:srgbClr val="C00000"/>
              </a:buClr>
              <a:buSzPts val="2400"/>
              <a:buFont typeface="Noto Sans Symbols"/>
              <a:buChar char="▪"/>
            </a:pPr>
            <a:r>
              <a:rPr lang="en-US" sz="2400" b="0" i="0" u="none" strike="noStrike" cap="none" dirty="0">
                <a:solidFill>
                  <a:schemeClr val="dk1"/>
                </a:solidFill>
                <a:latin typeface="Calibri"/>
                <a:ea typeface="Calibri"/>
                <a:cs typeface="Calibri"/>
                <a:sym typeface="Calibri"/>
              </a:rPr>
              <a:t>Herbal </a:t>
            </a:r>
            <a:r>
              <a:rPr lang="en-US" sz="2400" b="0" i="0" u="none" strike="noStrike" cap="none" dirty="0" smtClean="0">
                <a:solidFill>
                  <a:schemeClr val="dk1"/>
                </a:solidFill>
                <a:latin typeface="Calibri"/>
                <a:ea typeface="Calibri"/>
                <a:cs typeface="Calibri"/>
                <a:sym typeface="Calibri"/>
              </a:rPr>
              <a:t>medicines </a:t>
            </a:r>
            <a:r>
              <a:rPr lang="ar-EG" sz="2400" b="0" i="0" u="none" strike="noStrike" cap="none" dirty="0" smtClean="0">
                <a:solidFill>
                  <a:schemeClr val="dk1"/>
                </a:solidFill>
                <a:latin typeface="Calibri"/>
                <a:ea typeface="Calibri"/>
                <a:cs typeface="Calibri"/>
                <a:sym typeface="Calibri"/>
              </a:rPr>
              <a:t>الاعشاب </a:t>
            </a:r>
            <a:r>
              <a:rPr lang="en-US" sz="2400" b="0" i="0" u="none" strike="noStrike" cap="none" dirty="0" smtClean="0">
                <a:solidFill>
                  <a:schemeClr val="dk1"/>
                </a:solidFill>
                <a:latin typeface="Calibri"/>
                <a:ea typeface="Calibri"/>
                <a:cs typeface="Calibri"/>
                <a:sym typeface="Calibri"/>
              </a:rPr>
              <a:t> </a:t>
            </a:r>
            <a:endParaRPr dirty="0"/>
          </a:p>
          <a:p>
            <a:pPr marL="342900" marR="0" lvl="0" indent="-342900" algn="l" rtl="0">
              <a:spcBef>
                <a:spcPts val="480"/>
              </a:spcBef>
              <a:spcAft>
                <a:spcPts val="0"/>
              </a:spcAft>
              <a:buClr>
                <a:srgbClr val="C00000"/>
              </a:buClr>
              <a:buSzPts val="2400"/>
              <a:buFont typeface="Noto Sans Symbols"/>
              <a:buChar char="▪"/>
            </a:pPr>
            <a:r>
              <a:rPr lang="en-US" sz="2400" b="0" i="0" u="none" strike="noStrike" cap="none" dirty="0">
                <a:solidFill>
                  <a:schemeClr val="dk1"/>
                </a:solidFill>
                <a:latin typeface="Calibri"/>
                <a:ea typeface="Calibri"/>
                <a:cs typeface="Calibri"/>
                <a:sym typeface="Calibri"/>
              </a:rPr>
              <a:t>Diminished uptake in newborn or premature infants</a:t>
            </a:r>
            <a:endParaRPr dirty="0"/>
          </a:p>
        </p:txBody>
      </p:sp>
      <p:sp>
        <p:nvSpPr>
          <p:cNvPr id="271" name="Google Shape;271;p11"/>
          <p:cNvSpPr/>
          <p:nvPr/>
        </p:nvSpPr>
        <p:spPr>
          <a:xfrm>
            <a:off x="4572000" y="1828800"/>
            <a:ext cx="1981201" cy="525172"/>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i="0" u="none" strike="noStrike" cap="none">
                <a:solidFill>
                  <a:schemeClr val="dk1"/>
                </a:solidFill>
                <a:latin typeface="Calibri"/>
                <a:ea typeface="Calibri"/>
                <a:cs typeface="Calibri"/>
                <a:sym typeface="Calibri"/>
              </a:rPr>
              <a:t>Intrahepatic cholestasis</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10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
                                        </p:tgtEl>
                                        <p:attrNameLst>
                                          <p:attrName>style.visibility</p:attrName>
                                        </p:attrNameLst>
                                      </p:cBhvr>
                                      <p:to>
                                        <p:strVal val="visible"/>
                                      </p:to>
                                    </p:set>
                                    <p:animEffect transition="in" filter="fade">
                                      <p:cBhvr>
                                        <p:cTn id="17" dur="1000"/>
                                        <p:tgtEl>
                                          <p:spTgt spid="2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8"/>
                                        </p:tgtEl>
                                        <p:attrNameLst>
                                          <p:attrName>style.visibility</p:attrName>
                                        </p:attrNameLst>
                                      </p:cBhvr>
                                      <p:to>
                                        <p:strVal val="visible"/>
                                      </p:to>
                                    </p:set>
                                    <p:animEffect transition="in" filter="fade">
                                      <p:cBhvr>
                                        <p:cTn id="22" dur="1000"/>
                                        <p:tgtEl>
                                          <p:spTgt spid="2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6"/>
                                        </p:tgtEl>
                                        <p:attrNameLst>
                                          <p:attrName>style.visibility</p:attrName>
                                        </p:attrNameLst>
                                      </p:cBhvr>
                                      <p:to>
                                        <p:strVal val="visible"/>
                                      </p:to>
                                    </p:set>
                                    <p:animEffect transition="in" filter="fade">
                                      <p:cBhvr>
                                        <p:cTn id="27" dur="1000"/>
                                        <p:tgtEl>
                                          <p:spTgt spid="2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7"/>
                                        </p:tgtEl>
                                        <p:attrNameLst>
                                          <p:attrName>style.visibility</p:attrName>
                                        </p:attrNameLst>
                                      </p:cBhvr>
                                      <p:to>
                                        <p:strVal val="visible"/>
                                      </p:to>
                                    </p:set>
                                    <p:animEffect transition="in" filter="fade">
                                      <p:cBhvr>
                                        <p:cTn id="32" dur="1000"/>
                                        <p:tgtEl>
                                          <p:spTgt spid="26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9"/>
                                        </p:tgtEl>
                                        <p:attrNameLst>
                                          <p:attrName>style.visibility</p:attrName>
                                        </p:attrNameLst>
                                      </p:cBhvr>
                                      <p:to>
                                        <p:strVal val="visible"/>
                                      </p:to>
                                    </p:set>
                                    <p:animEffect transition="in" filter="fade">
                                      <p:cBhvr>
                                        <p:cTn id="37" dur="1000"/>
                                        <p:tgtEl>
                                          <p:spTgt spid="269"/>
                                        </p:tgtEl>
                                      </p:cBhvr>
                                    </p:animEffect>
                                  </p:childTnLst>
                                </p:cTn>
                              </p:par>
                              <p:par>
                                <p:cTn id="38" presetID="10" presetClass="entr" presetSubtype="0" fill="hold" nodeType="withEffect">
                                  <p:stCondLst>
                                    <p:cond delay="0"/>
                                  </p:stCondLst>
                                  <p:childTnLst>
                                    <p:set>
                                      <p:cBhvr>
                                        <p:cTn id="39" dur="1" fill="hold">
                                          <p:stCondLst>
                                            <p:cond delay="0"/>
                                          </p:stCondLst>
                                        </p:cTn>
                                        <p:tgtEl>
                                          <p:spTgt spid="270"/>
                                        </p:tgtEl>
                                        <p:attrNameLst>
                                          <p:attrName>style.visibility</p:attrName>
                                        </p:attrNameLst>
                                      </p:cBhvr>
                                      <p:to>
                                        <p:strVal val="visible"/>
                                      </p:to>
                                    </p:set>
                                    <p:animEffect transition="in" filter="fade">
                                      <p:cBhvr>
                                        <p:cTn id="40" dur="10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2"/>
          <p:cNvSpPr/>
          <p:nvPr/>
        </p:nvSpPr>
        <p:spPr>
          <a:xfrm>
            <a:off x="4572000" y="1828800"/>
            <a:ext cx="1981201" cy="525172"/>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i="0" u="none" strike="noStrike" cap="none">
                <a:solidFill>
                  <a:schemeClr val="dk1"/>
                </a:solidFill>
                <a:latin typeface="Calibri"/>
                <a:ea typeface="Calibri"/>
                <a:cs typeface="Calibri"/>
                <a:sym typeface="Calibri"/>
              </a:rPr>
              <a:t>Intrahepatic cholestasis</a:t>
            </a:r>
            <a:endParaRPr/>
          </a:p>
        </p:txBody>
      </p:sp>
      <p:sp>
        <p:nvSpPr>
          <p:cNvPr id="278" name="Google Shape;278;p12"/>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
            </a:r>
            <a:br>
              <a:rPr lang="en-US"/>
            </a:br>
            <a:r>
              <a:rPr lang="en-US"/>
              <a:t>Hepatic causes</a:t>
            </a:r>
            <a:br>
              <a:rPr lang="en-US"/>
            </a:br>
            <a:endParaRPr/>
          </a:p>
        </p:txBody>
      </p:sp>
      <p:sp>
        <p:nvSpPr>
          <p:cNvPr id="279" name="Google Shape;279;p12"/>
          <p:cNvSpPr/>
          <p:nvPr/>
        </p:nvSpPr>
        <p:spPr>
          <a:xfrm>
            <a:off x="533400" y="1447800"/>
            <a:ext cx="39624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(1)Unconjugated</a:t>
            </a:r>
            <a:endParaRPr/>
          </a:p>
        </p:txBody>
      </p:sp>
      <p:sp>
        <p:nvSpPr>
          <p:cNvPr id="280" name="Google Shape;280;p12"/>
          <p:cNvSpPr/>
          <p:nvPr/>
        </p:nvSpPr>
        <p:spPr>
          <a:xfrm>
            <a:off x="4572001" y="1447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(2) Conjugated</a:t>
            </a:r>
            <a:endParaRPr/>
          </a:p>
        </p:txBody>
      </p:sp>
      <p:sp>
        <p:nvSpPr>
          <p:cNvPr id="281" name="Google Shape;281;p12"/>
          <p:cNvSpPr/>
          <p:nvPr/>
        </p:nvSpPr>
        <p:spPr>
          <a:xfrm>
            <a:off x="533400" y="1828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1900" b="1" i="0" u="none" strike="noStrike" cap="none">
                <a:solidFill>
                  <a:schemeClr val="dk1"/>
                </a:solidFill>
                <a:latin typeface="Calibri"/>
                <a:ea typeface="Calibri"/>
                <a:cs typeface="Calibri"/>
                <a:sym typeface="Calibri"/>
              </a:rPr>
              <a:t>↓Hepatic uptake</a:t>
            </a:r>
            <a:endParaRPr sz="1900" b="1" i="0" u="none" strike="noStrike" cap="none">
              <a:solidFill>
                <a:schemeClr val="dk1"/>
              </a:solidFill>
              <a:latin typeface="Calibri"/>
              <a:ea typeface="Calibri"/>
              <a:cs typeface="Calibri"/>
              <a:sym typeface="Calibri"/>
            </a:endParaRPr>
          </a:p>
        </p:txBody>
      </p:sp>
      <p:sp>
        <p:nvSpPr>
          <p:cNvPr id="282" name="Google Shape;282;p12"/>
          <p:cNvSpPr/>
          <p:nvPr/>
        </p:nvSpPr>
        <p:spPr>
          <a:xfrm>
            <a:off x="2590800" y="1828800"/>
            <a:ext cx="19050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↓Conjugation</a:t>
            </a:r>
            <a:endParaRPr sz="2000" b="1" i="0" u="none" strike="noStrike" cap="none">
              <a:solidFill>
                <a:schemeClr val="dk1"/>
              </a:solidFill>
              <a:latin typeface="Calibri"/>
              <a:ea typeface="Calibri"/>
              <a:cs typeface="Calibri"/>
              <a:sym typeface="Calibri"/>
            </a:endParaRPr>
          </a:p>
        </p:txBody>
      </p:sp>
      <p:sp>
        <p:nvSpPr>
          <p:cNvPr id="283" name="Google Shape;283;p12"/>
          <p:cNvSpPr/>
          <p:nvPr/>
        </p:nvSpPr>
        <p:spPr>
          <a:xfrm>
            <a:off x="6629400" y="1447800"/>
            <a:ext cx="21336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(3) Combined</a:t>
            </a:r>
            <a:endParaRPr/>
          </a:p>
        </p:txBody>
      </p:sp>
      <p:sp>
        <p:nvSpPr>
          <p:cNvPr id="284" name="Google Shape;284;p12"/>
          <p:cNvSpPr/>
          <p:nvPr/>
        </p:nvSpPr>
        <p:spPr>
          <a:xfrm>
            <a:off x="3352800" y="2209800"/>
            <a:ext cx="381000" cy="457200"/>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 name="Google Shape;285;p12"/>
          <p:cNvSpPr/>
          <p:nvPr/>
        </p:nvSpPr>
        <p:spPr>
          <a:xfrm flipH="1">
            <a:off x="609600" y="2745160"/>
            <a:ext cx="8066856" cy="3960440"/>
          </a:xfrm>
          <a:prstGeom prst="round2DiagRect">
            <a:avLst>
              <a:gd name="adj1" fmla="val 16667"/>
              <a:gd name="adj2" fmla="val 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Clr>
                <a:srgbClr val="C00000"/>
              </a:buClr>
              <a:buSzPts val="2400"/>
              <a:buFont typeface="Noto Sans Symbols"/>
              <a:buNone/>
            </a:pPr>
            <a:r>
              <a:rPr lang="en-US" sz="2400" b="1" i="0" u="none" strike="noStrike" cap="none">
                <a:solidFill>
                  <a:schemeClr val="dk1"/>
                </a:solidFill>
                <a:latin typeface="Calibri"/>
                <a:ea typeface="Calibri"/>
                <a:cs typeface="Calibri"/>
                <a:sym typeface="Calibri"/>
              </a:rPr>
              <a:t>Due to limited uridine glucuronyl transferase activity</a:t>
            </a:r>
            <a:endParaRPr/>
          </a:p>
          <a:p>
            <a:pPr marL="342900" marR="0" lvl="0" indent="-342900" algn="just" rtl="0">
              <a:spcBef>
                <a:spcPts val="48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Inherited conditions</a:t>
            </a:r>
            <a:endParaRPr/>
          </a:p>
          <a:p>
            <a:pPr marL="0" marR="0" lvl="0" indent="0" algn="just" rtl="0">
              <a:spcBef>
                <a:spcPts val="480"/>
              </a:spcBef>
              <a:spcAft>
                <a:spcPts val="0"/>
              </a:spcAft>
              <a:buClr>
                <a:srgbClr val="C00000"/>
              </a:buClr>
              <a:buSzPts val="2400"/>
              <a:buFont typeface="Noto Sans Symbols"/>
              <a:buNone/>
            </a:pPr>
            <a:r>
              <a:rPr lang="en-US" sz="2400" b="0" i="0" u="none" strike="noStrike" cap="none">
                <a:solidFill>
                  <a:schemeClr val="dk1"/>
                </a:solidFill>
                <a:latin typeface="Calibri"/>
                <a:ea typeface="Calibri"/>
                <a:cs typeface="Calibri"/>
                <a:sym typeface="Calibri"/>
              </a:rPr>
              <a:t>	- Gilbert’s syndrome</a:t>
            </a:r>
            <a:endParaRPr/>
          </a:p>
          <a:p>
            <a:pPr marL="0" marR="0" lvl="0" indent="0" algn="just" rtl="0">
              <a:spcBef>
                <a:spcPts val="480"/>
              </a:spcBef>
              <a:spcAft>
                <a:spcPts val="0"/>
              </a:spcAft>
              <a:buClr>
                <a:srgbClr val="C00000"/>
              </a:buClr>
              <a:buSzPts val="2400"/>
              <a:buFont typeface="Noto Sans Symbols"/>
              <a:buNone/>
            </a:pPr>
            <a:r>
              <a:rPr lang="en-US" sz="2400" b="0" i="0" u="none" strike="noStrike" cap="none">
                <a:solidFill>
                  <a:schemeClr val="dk1"/>
                </a:solidFill>
                <a:latin typeface="Calibri"/>
                <a:ea typeface="Calibri"/>
                <a:cs typeface="Calibri"/>
                <a:sym typeface="Calibri"/>
              </a:rPr>
              <a:t>	- Crigler-Najjar syndrome types I and II</a:t>
            </a:r>
            <a:endParaRPr/>
          </a:p>
          <a:p>
            <a:pPr marL="342900" marR="0" lvl="0" indent="-342900" algn="just" rtl="0">
              <a:spcBef>
                <a:spcPts val="48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Physiological jaundice of neonates</a:t>
            </a:r>
            <a:endParaRPr/>
          </a:p>
          <a:p>
            <a:pPr marL="342900" marR="0" lvl="0" indent="-342900" algn="just" rtl="0">
              <a:spcBef>
                <a:spcPts val="48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Breast-milk jaundice</a:t>
            </a:r>
            <a:endParaRPr/>
          </a:p>
          <a:p>
            <a:pPr marL="342900" marR="0" lvl="0" indent="-342900" algn="just" rtl="0">
              <a:spcBef>
                <a:spcPts val="480"/>
              </a:spcBef>
              <a:spcAft>
                <a:spcPts val="0"/>
              </a:spcAft>
              <a:buClr>
                <a:srgbClr val="C00000"/>
              </a:buClr>
              <a:buSzPts val="2400"/>
              <a:buFont typeface="Noto Sans Symbols"/>
              <a:buChar char="▪"/>
            </a:pPr>
            <a:r>
              <a:rPr lang="en-US" sz="2400" b="0" i="0" u="none" strike="noStrike" cap="none">
                <a:solidFill>
                  <a:schemeClr val="dk1"/>
                </a:solidFill>
                <a:latin typeface="Calibri"/>
                <a:ea typeface="Calibri"/>
                <a:cs typeface="Calibri"/>
                <a:sym typeface="Calibri"/>
              </a:rPr>
              <a:t>Drug-induced inhibition (e.g. ketoconazole, chloramphenicol, HIV Protease inhibitors – Indinavir &amp; Atazanavir)</a:t>
            </a:r>
            <a:endParaRPr sz="2400" b="0" i="0" u="none" strike="noStrike" cap="none">
              <a:solidFill>
                <a:schemeClr val="dk1"/>
              </a:solidFill>
              <a:latin typeface="Calibri"/>
              <a:ea typeface="Calibri"/>
              <a:cs typeface="Calibri"/>
              <a:sym typeface="Calibri"/>
            </a:endParaRPr>
          </a:p>
        </p:txBody>
      </p:sp>
      <p:pic>
        <p:nvPicPr>
          <p:cNvPr id="286" name="Google Shape;286;p12"/>
          <p:cNvPicPr preferRelativeResize="0"/>
          <p:nvPr/>
        </p:nvPicPr>
        <p:blipFill rotWithShape="1">
          <a:blip r:embed="rId3">
            <a:alphaModFix/>
          </a:blip>
          <a:srcRect/>
          <a:stretch/>
        </p:blipFill>
        <p:spPr>
          <a:xfrm>
            <a:off x="1066800" y="2819400"/>
            <a:ext cx="3012282" cy="3867150"/>
          </a:xfrm>
          <a:prstGeom prst="rect">
            <a:avLst/>
          </a:prstGeom>
          <a:noFill/>
          <a:ln>
            <a:noFill/>
          </a:ln>
        </p:spPr>
      </p:pic>
      <p:pic>
        <p:nvPicPr>
          <p:cNvPr id="287" name="Google Shape;287;p12"/>
          <p:cNvPicPr preferRelativeResize="0"/>
          <p:nvPr/>
        </p:nvPicPr>
        <p:blipFill rotWithShape="1">
          <a:blip r:embed="rId4">
            <a:alphaModFix/>
          </a:blip>
          <a:srcRect/>
          <a:stretch/>
        </p:blipFill>
        <p:spPr>
          <a:xfrm>
            <a:off x="5105400" y="2819400"/>
            <a:ext cx="3262791" cy="373493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5">
                                            <p:txEl>
                                              <p:pRg st="0" end="0"/>
                                            </p:txEl>
                                          </p:spTgt>
                                        </p:tgtEl>
                                        <p:attrNameLst>
                                          <p:attrName>style.visibility</p:attrName>
                                        </p:attrNameLst>
                                      </p:cBhvr>
                                      <p:to>
                                        <p:strVal val="visible"/>
                                      </p:to>
                                    </p:set>
                                    <p:animEffect transition="in" filter="fade">
                                      <p:cBhvr>
                                        <p:cTn id="11" dur="2000"/>
                                        <p:tgtEl>
                                          <p:spTgt spid="285">
                                            <p:txEl>
                                              <p:pRg st="0" end="0"/>
                                            </p:txEl>
                                          </p:spTgt>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285">
                                            <p:txEl>
                                              <p:pRg st="1" end="1"/>
                                            </p:txEl>
                                          </p:spTgt>
                                        </p:tgtEl>
                                        <p:attrNameLst>
                                          <p:attrName>style.visibility</p:attrName>
                                        </p:attrNameLst>
                                      </p:cBhvr>
                                      <p:to>
                                        <p:strVal val="visible"/>
                                      </p:to>
                                    </p:set>
                                    <p:animEffect transition="in" filter="fade">
                                      <p:cBhvr>
                                        <p:cTn id="15" dur="2000"/>
                                        <p:tgtEl>
                                          <p:spTgt spid="285">
                                            <p:txEl>
                                              <p:pRg st="1" end="1"/>
                                            </p:txEl>
                                          </p:spTgt>
                                        </p:tgtEl>
                                      </p:cBhvr>
                                    </p:animEffect>
                                  </p:childTnLst>
                                </p:cTn>
                              </p:par>
                            </p:childTnLst>
                          </p:cTn>
                        </p:par>
                        <p:par>
                          <p:cTn id="16" fill="hold">
                            <p:stCondLst>
                              <p:cond delay="5000"/>
                            </p:stCondLst>
                            <p:childTnLst>
                              <p:par>
                                <p:cTn id="17" presetID="10" presetClass="entr" presetSubtype="0" fill="hold" nodeType="afterEffect">
                                  <p:stCondLst>
                                    <p:cond delay="0"/>
                                  </p:stCondLst>
                                  <p:childTnLst>
                                    <p:set>
                                      <p:cBhvr>
                                        <p:cTn id="18" dur="1" fill="hold">
                                          <p:stCondLst>
                                            <p:cond delay="0"/>
                                          </p:stCondLst>
                                        </p:cTn>
                                        <p:tgtEl>
                                          <p:spTgt spid="285">
                                            <p:txEl>
                                              <p:pRg st="2" end="2"/>
                                            </p:txEl>
                                          </p:spTgt>
                                        </p:tgtEl>
                                        <p:attrNameLst>
                                          <p:attrName>style.visibility</p:attrName>
                                        </p:attrNameLst>
                                      </p:cBhvr>
                                      <p:to>
                                        <p:strVal val="visible"/>
                                      </p:to>
                                    </p:set>
                                    <p:animEffect transition="in" filter="fade">
                                      <p:cBhvr>
                                        <p:cTn id="19" dur="2000"/>
                                        <p:tgtEl>
                                          <p:spTgt spid="285">
                                            <p:txEl>
                                              <p:pRg st="2" end="2"/>
                                            </p:txEl>
                                          </p:spTgt>
                                        </p:tgtEl>
                                      </p:cBhvr>
                                    </p:animEffect>
                                  </p:childTnLst>
                                </p:cTn>
                              </p:par>
                            </p:childTnLst>
                          </p:cTn>
                        </p:par>
                        <p:par>
                          <p:cTn id="20" fill="hold">
                            <p:stCondLst>
                              <p:cond delay="7000"/>
                            </p:stCondLst>
                            <p:childTnLst>
                              <p:par>
                                <p:cTn id="21" presetID="10" presetClass="entr" presetSubtype="0" fill="hold" nodeType="afterEffect">
                                  <p:stCondLst>
                                    <p:cond delay="0"/>
                                  </p:stCondLst>
                                  <p:childTnLst>
                                    <p:set>
                                      <p:cBhvr>
                                        <p:cTn id="22" dur="1" fill="hold">
                                          <p:stCondLst>
                                            <p:cond delay="0"/>
                                          </p:stCondLst>
                                        </p:cTn>
                                        <p:tgtEl>
                                          <p:spTgt spid="285">
                                            <p:txEl>
                                              <p:pRg st="3" end="3"/>
                                            </p:txEl>
                                          </p:spTgt>
                                        </p:tgtEl>
                                        <p:attrNameLst>
                                          <p:attrName>style.visibility</p:attrName>
                                        </p:attrNameLst>
                                      </p:cBhvr>
                                      <p:to>
                                        <p:strVal val="visible"/>
                                      </p:to>
                                    </p:set>
                                    <p:animEffect transition="in" filter="fade">
                                      <p:cBhvr>
                                        <p:cTn id="23" dur="2000"/>
                                        <p:tgtEl>
                                          <p:spTgt spid="285">
                                            <p:txEl>
                                              <p:pRg st="3" end="3"/>
                                            </p:txEl>
                                          </p:spTgt>
                                        </p:tgtEl>
                                      </p:cBhvr>
                                    </p:animEffect>
                                  </p:childTnLst>
                                </p:cTn>
                              </p:par>
                            </p:childTnLst>
                          </p:cTn>
                        </p:par>
                        <p:par>
                          <p:cTn id="24" fill="hold">
                            <p:stCondLst>
                              <p:cond delay="9000"/>
                            </p:stCondLst>
                            <p:childTnLst>
                              <p:par>
                                <p:cTn id="25" presetID="10" presetClass="entr" presetSubtype="0" fill="hold" nodeType="afterEffect">
                                  <p:stCondLst>
                                    <p:cond delay="0"/>
                                  </p:stCondLst>
                                  <p:childTnLst>
                                    <p:set>
                                      <p:cBhvr>
                                        <p:cTn id="26" dur="1" fill="hold">
                                          <p:stCondLst>
                                            <p:cond delay="0"/>
                                          </p:stCondLst>
                                        </p:cTn>
                                        <p:tgtEl>
                                          <p:spTgt spid="285">
                                            <p:txEl>
                                              <p:pRg st="4" end="4"/>
                                            </p:txEl>
                                          </p:spTgt>
                                        </p:tgtEl>
                                        <p:attrNameLst>
                                          <p:attrName>style.visibility</p:attrName>
                                        </p:attrNameLst>
                                      </p:cBhvr>
                                      <p:to>
                                        <p:strVal val="visible"/>
                                      </p:to>
                                    </p:set>
                                    <p:animEffect transition="in" filter="fade">
                                      <p:cBhvr>
                                        <p:cTn id="27" dur="2000"/>
                                        <p:tgtEl>
                                          <p:spTgt spid="285">
                                            <p:txEl>
                                              <p:pRg st="4" end="4"/>
                                            </p:txEl>
                                          </p:spTgt>
                                        </p:tgtEl>
                                      </p:cBhvr>
                                    </p:animEffect>
                                  </p:childTnLst>
                                </p:cTn>
                              </p:par>
                            </p:childTnLst>
                          </p:cTn>
                        </p:par>
                        <p:par>
                          <p:cTn id="28" fill="hold">
                            <p:stCondLst>
                              <p:cond delay="11000"/>
                            </p:stCondLst>
                            <p:childTnLst>
                              <p:par>
                                <p:cTn id="29" presetID="10" presetClass="entr" presetSubtype="0" fill="hold" nodeType="afterEffect">
                                  <p:stCondLst>
                                    <p:cond delay="0"/>
                                  </p:stCondLst>
                                  <p:childTnLst>
                                    <p:set>
                                      <p:cBhvr>
                                        <p:cTn id="30" dur="1" fill="hold">
                                          <p:stCondLst>
                                            <p:cond delay="0"/>
                                          </p:stCondLst>
                                        </p:cTn>
                                        <p:tgtEl>
                                          <p:spTgt spid="285">
                                            <p:txEl>
                                              <p:pRg st="5" end="5"/>
                                            </p:txEl>
                                          </p:spTgt>
                                        </p:tgtEl>
                                        <p:attrNameLst>
                                          <p:attrName>style.visibility</p:attrName>
                                        </p:attrNameLst>
                                      </p:cBhvr>
                                      <p:to>
                                        <p:strVal val="visible"/>
                                      </p:to>
                                    </p:set>
                                    <p:animEffect transition="in" filter="fade">
                                      <p:cBhvr>
                                        <p:cTn id="31" dur="2000"/>
                                        <p:tgtEl>
                                          <p:spTgt spid="285">
                                            <p:txEl>
                                              <p:pRg st="5" end="5"/>
                                            </p:txEl>
                                          </p:spTgt>
                                        </p:tgtEl>
                                      </p:cBhvr>
                                    </p:animEffect>
                                  </p:childTnLst>
                                </p:cTn>
                              </p:par>
                            </p:childTnLst>
                          </p:cTn>
                        </p:par>
                        <p:par>
                          <p:cTn id="32" fill="hold">
                            <p:stCondLst>
                              <p:cond delay="13000"/>
                            </p:stCondLst>
                            <p:childTnLst>
                              <p:par>
                                <p:cTn id="33" presetID="10" presetClass="entr" presetSubtype="0" fill="hold" nodeType="afterEffect">
                                  <p:stCondLst>
                                    <p:cond delay="0"/>
                                  </p:stCondLst>
                                  <p:childTnLst>
                                    <p:set>
                                      <p:cBhvr>
                                        <p:cTn id="34" dur="1" fill="hold">
                                          <p:stCondLst>
                                            <p:cond delay="0"/>
                                          </p:stCondLst>
                                        </p:cTn>
                                        <p:tgtEl>
                                          <p:spTgt spid="285">
                                            <p:txEl>
                                              <p:pRg st="6" end="6"/>
                                            </p:txEl>
                                          </p:spTgt>
                                        </p:tgtEl>
                                        <p:attrNameLst>
                                          <p:attrName>style.visibility</p:attrName>
                                        </p:attrNameLst>
                                      </p:cBhvr>
                                      <p:to>
                                        <p:strVal val="visible"/>
                                      </p:to>
                                    </p:set>
                                    <p:animEffect transition="in" filter="fade">
                                      <p:cBhvr>
                                        <p:cTn id="35" dur="2000"/>
                                        <p:tgtEl>
                                          <p:spTgt spid="28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6"/>
                                        </p:tgtEl>
                                        <p:attrNameLst>
                                          <p:attrName>style.visibility</p:attrName>
                                        </p:attrNameLst>
                                      </p:cBhvr>
                                      <p:to>
                                        <p:strVal val="visible"/>
                                      </p:to>
                                    </p:set>
                                    <p:animEffect transition="in" filter="fade">
                                      <p:cBhvr>
                                        <p:cTn id="40" dur="1000"/>
                                        <p:tgtEl>
                                          <p:spTgt spid="28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7"/>
                                        </p:tgtEl>
                                        <p:attrNameLst>
                                          <p:attrName>style.visibility</p:attrName>
                                        </p:attrNameLst>
                                      </p:cBhvr>
                                      <p:to>
                                        <p:strVal val="visible"/>
                                      </p:to>
                                    </p:set>
                                    <p:animEffect transition="in" filter="fade">
                                      <p:cBhvr>
                                        <p:cTn id="45" dur="1000"/>
                                        <p:tgtEl>
                                          <p:spTgt spid="28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86"/>
                                        </p:tgtEl>
                                      </p:cBhvr>
                                    </p:animEffect>
                                    <p:set>
                                      <p:cBhvr>
                                        <p:cTn id="50" dur="1" fill="hold">
                                          <p:stCondLst>
                                            <p:cond delay="500"/>
                                          </p:stCondLst>
                                        </p:cTn>
                                        <p:tgtEl>
                                          <p:spTgt spid="28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87"/>
                                        </p:tgtEl>
                                      </p:cBhvr>
                                    </p:animEffect>
                                    <p:set>
                                      <p:cBhvr>
                                        <p:cTn id="53" dur="1" fill="hold">
                                          <p:stCondLst>
                                            <p:cond delay="500"/>
                                          </p:stCondLst>
                                        </p:cTn>
                                        <p:tgtEl>
                                          <p:spTgt spid="2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3"/>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
            </a:r>
            <a:br>
              <a:rPr lang="en-US"/>
            </a:br>
            <a:r>
              <a:rPr lang="en-US"/>
              <a:t>Hepatic causes</a:t>
            </a:r>
            <a:br>
              <a:rPr lang="en-US"/>
            </a:br>
            <a:endParaRPr/>
          </a:p>
        </p:txBody>
      </p:sp>
      <p:sp>
        <p:nvSpPr>
          <p:cNvPr id="293" name="Google Shape;293;p13"/>
          <p:cNvSpPr/>
          <p:nvPr/>
        </p:nvSpPr>
        <p:spPr>
          <a:xfrm>
            <a:off x="533400" y="1447800"/>
            <a:ext cx="39624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(1)Unconjugated</a:t>
            </a:r>
            <a:endParaRPr/>
          </a:p>
        </p:txBody>
      </p:sp>
      <p:sp>
        <p:nvSpPr>
          <p:cNvPr id="294" name="Google Shape;294;p13"/>
          <p:cNvSpPr/>
          <p:nvPr/>
        </p:nvSpPr>
        <p:spPr>
          <a:xfrm>
            <a:off x="4572001" y="1447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(2) Conjugated</a:t>
            </a:r>
            <a:endParaRPr/>
          </a:p>
        </p:txBody>
      </p:sp>
      <p:sp>
        <p:nvSpPr>
          <p:cNvPr id="295" name="Google Shape;295;p13"/>
          <p:cNvSpPr/>
          <p:nvPr/>
        </p:nvSpPr>
        <p:spPr>
          <a:xfrm>
            <a:off x="533400" y="1828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1900" b="1" i="0" u="none" strike="noStrike" cap="none">
                <a:solidFill>
                  <a:schemeClr val="dk1"/>
                </a:solidFill>
                <a:latin typeface="Calibri"/>
                <a:ea typeface="Calibri"/>
                <a:cs typeface="Calibri"/>
                <a:sym typeface="Calibri"/>
              </a:rPr>
              <a:t>↓Hepatic uptake</a:t>
            </a:r>
            <a:endParaRPr sz="1900" b="1" i="0" u="none" strike="noStrike" cap="none">
              <a:solidFill>
                <a:schemeClr val="dk1"/>
              </a:solidFill>
              <a:latin typeface="Calibri"/>
              <a:ea typeface="Calibri"/>
              <a:cs typeface="Calibri"/>
              <a:sym typeface="Calibri"/>
            </a:endParaRPr>
          </a:p>
        </p:txBody>
      </p:sp>
      <p:sp>
        <p:nvSpPr>
          <p:cNvPr id="296" name="Google Shape;296;p13"/>
          <p:cNvSpPr/>
          <p:nvPr/>
        </p:nvSpPr>
        <p:spPr>
          <a:xfrm>
            <a:off x="2590800" y="1828800"/>
            <a:ext cx="19050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↓Conjugation</a:t>
            </a:r>
            <a:endParaRPr sz="2000" b="1" i="0" u="none" strike="noStrike" cap="none">
              <a:solidFill>
                <a:schemeClr val="dk1"/>
              </a:solidFill>
              <a:latin typeface="Calibri"/>
              <a:ea typeface="Calibri"/>
              <a:cs typeface="Calibri"/>
              <a:sym typeface="Calibri"/>
            </a:endParaRPr>
          </a:p>
        </p:txBody>
      </p:sp>
      <p:sp>
        <p:nvSpPr>
          <p:cNvPr id="297" name="Google Shape;297;p13"/>
          <p:cNvSpPr/>
          <p:nvPr/>
        </p:nvSpPr>
        <p:spPr>
          <a:xfrm>
            <a:off x="6629400" y="1447800"/>
            <a:ext cx="21336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(3) Combined</a:t>
            </a:r>
            <a:endParaRPr/>
          </a:p>
        </p:txBody>
      </p:sp>
      <p:sp>
        <p:nvSpPr>
          <p:cNvPr id="298" name="Google Shape;298;p13"/>
          <p:cNvSpPr/>
          <p:nvPr/>
        </p:nvSpPr>
        <p:spPr>
          <a:xfrm>
            <a:off x="5372100" y="2406089"/>
            <a:ext cx="381000" cy="371260"/>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 name="Google Shape;299;p13"/>
          <p:cNvSpPr/>
          <p:nvPr/>
        </p:nvSpPr>
        <p:spPr>
          <a:xfrm flipH="1">
            <a:off x="708074" y="2773296"/>
            <a:ext cx="8066856" cy="3960440"/>
          </a:xfrm>
          <a:prstGeom prst="round2DiagRect">
            <a:avLst>
              <a:gd name="adj1" fmla="val 16667"/>
              <a:gd name="adj2" fmla="val 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Clr>
                <a:srgbClr val="C00000"/>
              </a:buClr>
              <a:buSzPts val="2200"/>
              <a:buFont typeface="Noto Sans Symbols"/>
              <a:buChar char="▪"/>
            </a:pPr>
            <a:r>
              <a:rPr lang="en-US" sz="2200" b="0" i="0" u="none" strike="noStrike" cap="none">
                <a:solidFill>
                  <a:schemeClr val="dk1"/>
                </a:solidFill>
                <a:latin typeface="Calibri"/>
                <a:ea typeface="Calibri"/>
                <a:cs typeface="Calibri"/>
                <a:sym typeface="Calibri"/>
              </a:rPr>
              <a:t>Familial cholestatic disorders (Dubin-Johnson syndrome, Rotor’s syndrome, benign  recurrent cholestasis, cholestasis of pregnancy)</a:t>
            </a:r>
            <a:endParaRPr/>
          </a:p>
          <a:p>
            <a:pPr marL="342900" marR="0" lvl="0" indent="-342900" algn="just" rtl="0">
              <a:spcBef>
                <a:spcPts val="440"/>
              </a:spcBef>
              <a:spcAft>
                <a:spcPts val="0"/>
              </a:spcAft>
              <a:buClr>
                <a:srgbClr val="C00000"/>
              </a:buClr>
              <a:buSzPts val="2200"/>
              <a:buFont typeface="Noto Sans Symbols"/>
              <a:buChar char="▪"/>
            </a:pPr>
            <a:r>
              <a:rPr lang="en-US" sz="2200" b="0" i="0" u="none" strike="noStrike" cap="none">
                <a:solidFill>
                  <a:schemeClr val="dk1"/>
                </a:solidFill>
                <a:latin typeface="Calibri"/>
                <a:ea typeface="Calibri"/>
                <a:cs typeface="Calibri"/>
                <a:sym typeface="Calibri"/>
              </a:rPr>
              <a:t>Inflammation of intrahepatic bile ductules and/or portal tracts: Primary Biliary cholangitis, liver allograft rejection, graft-versus-host disease, drugs (e.g., chlorpromazine, erythromycin, anabolic and contraceptive steroids)</a:t>
            </a:r>
            <a:endParaRPr sz="2200" b="0" i="0" u="none" strike="noStrike" cap="none">
              <a:solidFill>
                <a:schemeClr val="dk1"/>
              </a:solidFill>
              <a:latin typeface="Calibri"/>
              <a:ea typeface="Calibri"/>
              <a:cs typeface="Calibri"/>
              <a:sym typeface="Calibri"/>
            </a:endParaRPr>
          </a:p>
          <a:p>
            <a:pPr marL="342900" marR="0" lvl="0" indent="-342900" algn="just" rtl="0">
              <a:spcBef>
                <a:spcPts val="440"/>
              </a:spcBef>
              <a:spcAft>
                <a:spcPts val="0"/>
              </a:spcAft>
              <a:buClr>
                <a:srgbClr val="C00000"/>
              </a:buClr>
              <a:buSzPts val="2200"/>
              <a:buFont typeface="Noto Sans Symbols"/>
              <a:buChar char="▪"/>
            </a:pPr>
            <a:r>
              <a:rPr lang="en-US" sz="2200" b="0" i="0" u="none" strike="noStrike" cap="none">
                <a:solidFill>
                  <a:schemeClr val="dk1"/>
                </a:solidFill>
                <a:latin typeface="Calibri"/>
                <a:ea typeface="Calibri"/>
                <a:cs typeface="Calibri"/>
                <a:sym typeface="Calibri"/>
              </a:rPr>
              <a:t>Diffuse infiltrative disorders (Lymphoma, Sarcoidosis, infiltrative malignancies &amp; metastases)</a:t>
            </a:r>
            <a:endParaRPr/>
          </a:p>
          <a:p>
            <a:pPr marL="342900" marR="0" lvl="0" indent="-342900" algn="just" rtl="0">
              <a:spcBef>
                <a:spcPts val="440"/>
              </a:spcBef>
              <a:spcAft>
                <a:spcPts val="0"/>
              </a:spcAft>
              <a:buClr>
                <a:srgbClr val="C00000"/>
              </a:buClr>
              <a:buSzPts val="2200"/>
              <a:buFont typeface="Noto Sans Symbols"/>
              <a:buChar char="▪"/>
            </a:pPr>
            <a:r>
              <a:rPr lang="en-US" sz="2200" b="0" i="0" u="none" strike="noStrike" cap="none">
                <a:solidFill>
                  <a:schemeClr val="dk1"/>
                </a:solidFill>
                <a:latin typeface="Calibri"/>
                <a:ea typeface="Calibri"/>
                <a:cs typeface="Calibri"/>
                <a:sym typeface="Calibri"/>
              </a:rPr>
              <a:t>Uncommon presentations of viral or alcoholic hepatitis, Sepsis</a:t>
            </a:r>
            <a:endParaRPr/>
          </a:p>
          <a:p>
            <a:pPr marL="342900" marR="0" lvl="0" indent="-203200" algn="just" rtl="0">
              <a:spcBef>
                <a:spcPts val="440"/>
              </a:spcBef>
              <a:spcAft>
                <a:spcPts val="0"/>
              </a:spcAft>
              <a:buClr>
                <a:srgbClr val="C00000"/>
              </a:buClr>
              <a:buSzPts val="2200"/>
              <a:buFont typeface="Noto Sans Symbols"/>
              <a:buNone/>
            </a:pPr>
            <a:endParaRPr sz="2200" b="0" i="0" u="none" strike="noStrike" cap="none">
              <a:solidFill>
                <a:schemeClr val="dk1"/>
              </a:solidFill>
              <a:latin typeface="Calibri"/>
              <a:ea typeface="Calibri"/>
              <a:cs typeface="Calibri"/>
              <a:sym typeface="Calibri"/>
            </a:endParaRPr>
          </a:p>
          <a:p>
            <a:pPr marL="342900" marR="0" lvl="0" indent="-203200" algn="just" rtl="0">
              <a:spcBef>
                <a:spcPts val="440"/>
              </a:spcBef>
              <a:spcAft>
                <a:spcPts val="0"/>
              </a:spcAft>
              <a:buClr>
                <a:srgbClr val="C00000"/>
              </a:buClr>
              <a:buSzPts val="2200"/>
              <a:buFont typeface="Noto Sans Symbols"/>
              <a:buNone/>
            </a:pPr>
            <a:endParaRPr sz="2200" b="0" i="0" u="none" strike="noStrike" cap="none">
              <a:solidFill>
                <a:schemeClr val="dk1"/>
              </a:solidFill>
              <a:latin typeface="Calibri"/>
              <a:ea typeface="Calibri"/>
              <a:cs typeface="Calibri"/>
              <a:sym typeface="Calibri"/>
            </a:endParaRPr>
          </a:p>
        </p:txBody>
      </p:sp>
      <p:pic>
        <p:nvPicPr>
          <p:cNvPr id="300" name="Google Shape;300;p13"/>
          <p:cNvPicPr preferRelativeResize="0"/>
          <p:nvPr/>
        </p:nvPicPr>
        <p:blipFill rotWithShape="1">
          <a:blip r:embed="rId3">
            <a:alphaModFix/>
          </a:blip>
          <a:srcRect/>
          <a:stretch/>
        </p:blipFill>
        <p:spPr>
          <a:xfrm>
            <a:off x="1752600" y="2819400"/>
            <a:ext cx="6163993" cy="3817557"/>
          </a:xfrm>
          <a:prstGeom prst="rect">
            <a:avLst/>
          </a:prstGeom>
          <a:noFill/>
          <a:ln>
            <a:noFill/>
          </a:ln>
        </p:spPr>
      </p:pic>
      <p:sp>
        <p:nvSpPr>
          <p:cNvPr id="301" name="Google Shape;301;p13"/>
          <p:cNvSpPr/>
          <p:nvPr/>
        </p:nvSpPr>
        <p:spPr>
          <a:xfrm>
            <a:off x="4572000" y="1828800"/>
            <a:ext cx="1981201" cy="525172"/>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i="0" u="none" strike="noStrike" cap="none">
                <a:solidFill>
                  <a:schemeClr val="dk1"/>
                </a:solidFill>
                <a:latin typeface="Calibri"/>
                <a:ea typeface="Calibri"/>
                <a:cs typeface="Calibri"/>
                <a:sym typeface="Calibri"/>
              </a:rPr>
              <a:t>Intrahepatic cholestasis</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1000"/>
                                        <p:tgtEl>
                                          <p:spTgt spid="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xEl>
                                              <p:pRg st="1" end="1"/>
                                            </p:txEl>
                                          </p:spTgt>
                                        </p:tgtEl>
                                        <p:attrNameLst>
                                          <p:attrName>style.visibility</p:attrName>
                                        </p:attrNameLst>
                                      </p:cBhvr>
                                      <p:to>
                                        <p:strVal val="visible"/>
                                      </p:to>
                                    </p:set>
                                    <p:animEffect transition="in" filter="fade">
                                      <p:cBhvr>
                                        <p:cTn id="12" dur="1000"/>
                                        <p:tgtEl>
                                          <p:spTgt spid="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9">
                                            <p:txEl>
                                              <p:pRg st="2" end="2"/>
                                            </p:txEl>
                                          </p:spTgt>
                                        </p:tgtEl>
                                        <p:attrNameLst>
                                          <p:attrName>style.visibility</p:attrName>
                                        </p:attrNameLst>
                                      </p:cBhvr>
                                      <p:to>
                                        <p:strVal val="visible"/>
                                      </p:to>
                                    </p:set>
                                    <p:animEffect transition="in" filter="fade">
                                      <p:cBhvr>
                                        <p:cTn id="17" dur="1000"/>
                                        <p:tgtEl>
                                          <p:spTgt spid="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xEl>
                                              <p:pRg st="3" end="3"/>
                                            </p:txEl>
                                          </p:spTgt>
                                        </p:tgtEl>
                                        <p:attrNameLst>
                                          <p:attrName>style.visibility</p:attrName>
                                        </p:attrNameLst>
                                      </p:cBhvr>
                                      <p:to>
                                        <p:strVal val="visible"/>
                                      </p:to>
                                    </p:set>
                                    <p:animEffect transition="in" filter="fade">
                                      <p:cBhvr>
                                        <p:cTn id="22" dur="1000"/>
                                        <p:tgtEl>
                                          <p:spTgt spid="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9">
                                            <p:txEl>
                                              <p:pRg st="4" end="4"/>
                                            </p:txEl>
                                          </p:spTgt>
                                        </p:tgtEl>
                                        <p:attrNameLst>
                                          <p:attrName>style.visibility</p:attrName>
                                        </p:attrNameLst>
                                      </p:cBhvr>
                                      <p:to>
                                        <p:strVal val="visible"/>
                                      </p:to>
                                    </p:set>
                                    <p:animEffect transition="in" filter="fade">
                                      <p:cBhvr>
                                        <p:cTn id="27" dur="1000"/>
                                        <p:tgtEl>
                                          <p:spTgt spid="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9">
                                            <p:txEl>
                                              <p:pRg st="5" end="5"/>
                                            </p:txEl>
                                          </p:spTgt>
                                        </p:tgtEl>
                                        <p:attrNameLst>
                                          <p:attrName>style.visibility</p:attrName>
                                        </p:attrNameLst>
                                      </p:cBhvr>
                                      <p:to>
                                        <p:strVal val="visible"/>
                                      </p:to>
                                    </p:set>
                                    <p:animEffect transition="in" filter="fade">
                                      <p:cBhvr>
                                        <p:cTn id="32" dur="1000"/>
                                        <p:tgtEl>
                                          <p:spTgt spid="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0"/>
                                        </p:tgtEl>
                                        <p:attrNameLst>
                                          <p:attrName>style.visibility</p:attrName>
                                        </p:attrNameLst>
                                      </p:cBhvr>
                                      <p:to>
                                        <p:strVal val="visible"/>
                                      </p:to>
                                    </p:set>
                                    <p:animEffect transition="in" filter="fade">
                                      <p:cBhvr>
                                        <p:cTn id="37" dur="2000"/>
                                        <p:tgtEl>
                                          <p:spTgt spid="30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1"/>
                                          </p:stCondLst>
                                        </p:cTn>
                                        <p:tgtEl>
                                          <p:spTgt spid="30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1000"/>
                                        <p:tgtEl>
                                          <p:spTgt spid="298"/>
                                        </p:tgtEl>
                                      </p:cBhvr>
                                    </p:animEffect>
                                    <p:set>
                                      <p:cBhvr>
                                        <p:cTn id="46" dur="1" fill="hold">
                                          <p:stCondLst>
                                            <p:cond delay="1000"/>
                                          </p:stCondLst>
                                        </p:cTn>
                                        <p:tgtEl>
                                          <p:spTgt spid="298"/>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1000"/>
                                        <p:tgtEl>
                                          <p:spTgt spid="299">
                                            <p:txEl>
                                              <p:pRg st="0" end="0"/>
                                            </p:txEl>
                                          </p:spTgt>
                                        </p:tgtEl>
                                      </p:cBhvr>
                                    </p:animEffect>
                                    <p:set>
                                      <p:cBhvr>
                                        <p:cTn id="49" dur="1" fill="hold">
                                          <p:stCondLst>
                                            <p:cond delay="1000"/>
                                          </p:stCondLst>
                                        </p:cTn>
                                        <p:tgtEl>
                                          <p:spTgt spid="299">
                                            <p:txEl>
                                              <p:pRg st="0" end="0"/>
                                            </p:txEl>
                                          </p:spTgt>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1000"/>
                                        <p:tgtEl>
                                          <p:spTgt spid="299">
                                            <p:txEl>
                                              <p:pRg st="1" end="1"/>
                                            </p:txEl>
                                          </p:spTgt>
                                        </p:tgtEl>
                                      </p:cBhvr>
                                    </p:animEffect>
                                    <p:set>
                                      <p:cBhvr>
                                        <p:cTn id="52" dur="1" fill="hold">
                                          <p:stCondLst>
                                            <p:cond delay="1000"/>
                                          </p:stCondLst>
                                        </p:cTn>
                                        <p:tgtEl>
                                          <p:spTgt spid="299">
                                            <p:txEl>
                                              <p:pRg st="1" end="1"/>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299">
                                            <p:txEl>
                                              <p:pRg st="2" end="2"/>
                                            </p:txEl>
                                          </p:spTgt>
                                        </p:tgtEl>
                                      </p:cBhvr>
                                    </p:animEffect>
                                    <p:set>
                                      <p:cBhvr>
                                        <p:cTn id="55" dur="1" fill="hold">
                                          <p:stCondLst>
                                            <p:cond delay="1000"/>
                                          </p:stCondLst>
                                        </p:cTn>
                                        <p:tgtEl>
                                          <p:spTgt spid="299">
                                            <p:txEl>
                                              <p:pRg st="2" end="2"/>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299">
                                            <p:txEl>
                                              <p:pRg st="3" end="3"/>
                                            </p:txEl>
                                          </p:spTgt>
                                        </p:tgtEl>
                                      </p:cBhvr>
                                    </p:animEffect>
                                    <p:set>
                                      <p:cBhvr>
                                        <p:cTn id="58" dur="1" fill="hold">
                                          <p:stCondLst>
                                            <p:cond delay="1000"/>
                                          </p:stCondLst>
                                        </p:cTn>
                                        <p:tgtEl>
                                          <p:spTgt spid="299">
                                            <p:txEl>
                                              <p:pRg st="3" end="3"/>
                                            </p:txEl>
                                          </p:spTgt>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1000"/>
                                        <p:tgtEl>
                                          <p:spTgt spid="299">
                                            <p:txEl>
                                              <p:pRg st="4" end="4"/>
                                            </p:txEl>
                                          </p:spTgt>
                                        </p:tgtEl>
                                      </p:cBhvr>
                                    </p:animEffect>
                                    <p:set>
                                      <p:cBhvr>
                                        <p:cTn id="61" dur="1" fill="hold">
                                          <p:stCondLst>
                                            <p:cond delay="1000"/>
                                          </p:stCondLst>
                                        </p:cTn>
                                        <p:tgtEl>
                                          <p:spTgt spid="299">
                                            <p:txEl>
                                              <p:pRg st="4" end="4"/>
                                            </p:txEl>
                                          </p:spTgt>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1000"/>
                                        <p:tgtEl>
                                          <p:spTgt spid="299">
                                            <p:txEl>
                                              <p:pRg st="5" end="5"/>
                                            </p:txEl>
                                          </p:spTgt>
                                        </p:tgtEl>
                                      </p:cBhvr>
                                    </p:animEffect>
                                    <p:set>
                                      <p:cBhvr>
                                        <p:cTn id="64" dur="1" fill="hold">
                                          <p:stCondLst>
                                            <p:cond delay="1000"/>
                                          </p:stCondLst>
                                        </p:cTn>
                                        <p:tgtEl>
                                          <p:spTgt spid="299">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4"/>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
            </a:r>
            <a:br>
              <a:rPr lang="en-US"/>
            </a:br>
            <a:r>
              <a:rPr lang="en-US"/>
              <a:t>Hepatic causes</a:t>
            </a:r>
            <a:br>
              <a:rPr lang="en-US"/>
            </a:br>
            <a:endParaRPr/>
          </a:p>
        </p:txBody>
      </p:sp>
      <p:sp>
        <p:nvSpPr>
          <p:cNvPr id="307" name="Google Shape;307;p14"/>
          <p:cNvSpPr/>
          <p:nvPr/>
        </p:nvSpPr>
        <p:spPr>
          <a:xfrm>
            <a:off x="533400" y="1447800"/>
            <a:ext cx="39624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(1)Unconjugated</a:t>
            </a:r>
            <a:endParaRPr/>
          </a:p>
        </p:txBody>
      </p:sp>
      <p:sp>
        <p:nvSpPr>
          <p:cNvPr id="308" name="Google Shape;308;p14"/>
          <p:cNvSpPr/>
          <p:nvPr/>
        </p:nvSpPr>
        <p:spPr>
          <a:xfrm>
            <a:off x="4572001" y="1447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(2) Conjugated</a:t>
            </a:r>
            <a:endParaRPr/>
          </a:p>
        </p:txBody>
      </p:sp>
      <p:sp>
        <p:nvSpPr>
          <p:cNvPr id="309" name="Google Shape;309;p14"/>
          <p:cNvSpPr/>
          <p:nvPr/>
        </p:nvSpPr>
        <p:spPr>
          <a:xfrm>
            <a:off x="533400" y="1828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1900" b="1" i="0" u="none" strike="noStrike" cap="none">
                <a:solidFill>
                  <a:schemeClr val="dk1"/>
                </a:solidFill>
                <a:latin typeface="Calibri"/>
                <a:ea typeface="Calibri"/>
                <a:cs typeface="Calibri"/>
                <a:sym typeface="Calibri"/>
              </a:rPr>
              <a:t>↓Hepatic uptake</a:t>
            </a:r>
            <a:endParaRPr sz="1900" b="1" i="0" u="none" strike="noStrike" cap="none">
              <a:solidFill>
                <a:schemeClr val="dk1"/>
              </a:solidFill>
              <a:latin typeface="Calibri"/>
              <a:ea typeface="Calibri"/>
              <a:cs typeface="Calibri"/>
              <a:sym typeface="Calibri"/>
            </a:endParaRPr>
          </a:p>
        </p:txBody>
      </p:sp>
      <p:sp>
        <p:nvSpPr>
          <p:cNvPr id="310" name="Google Shape;310;p14"/>
          <p:cNvSpPr/>
          <p:nvPr/>
        </p:nvSpPr>
        <p:spPr>
          <a:xfrm>
            <a:off x="2590800" y="1828800"/>
            <a:ext cx="19050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↓Conjugation</a:t>
            </a:r>
            <a:endParaRPr sz="2000" b="1" i="0" u="none" strike="noStrike" cap="none">
              <a:solidFill>
                <a:schemeClr val="dk1"/>
              </a:solidFill>
              <a:latin typeface="Calibri"/>
              <a:ea typeface="Calibri"/>
              <a:cs typeface="Calibri"/>
              <a:sym typeface="Calibri"/>
            </a:endParaRPr>
          </a:p>
        </p:txBody>
      </p:sp>
      <p:sp>
        <p:nvSpPr>
          <p:cNvPr id="311" name="Google Shape;311;p14"/>
          <p:cNvSpPr/>
          <p:nvPr/>
        </p:nvSpPr>
        <p:spPr>
          <a:xfrm>
            <a:off x="6629400" y="1447800"/>
            <a:ext cx="21336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(3) Combined</a:t>
            </a:r>
            <a:endParaRPr/>
          </a:p>
        </p:txBody>
      </p:sp>
      <p:sp>
        <p:nvSpPr>
          <p:cNvPr id="312" name="Google Shape;312;p14"/>
          <p:cNvSpPr/>
          <p:nvPr/>
        </p:nvSpPr>
        <p:spPr>
          <a:xfrm>
            <a:off x="7505700" y="1855762"/>
            <a:ext cx="381000" cy="735037"/>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313" name="Google Shape;313;p14"/>
          <p:cNvGraphicFramePr/>
          <p:nvPr/>
        </p:nvGraphicFramePr>
        <p:xfrm>
          <a:off x="838200" y="3048000"/>
          <a:ext cx="7543800" cy="3383290"/>
        </p:xfrm>
        <a:graphic>
          <a:graphicData uri="http://schemas.openxmlformats.org/drawingml/2006/table">
            <a:tbl>
              <a:tblPr firstRow="1" bandRow="1">
                <a:noFill/>
                <a:tableStyleId>{B8D202F5-208C-48C6-B05A-9462917A3AD2}</a:tableStyleId>
              </a:tblPr>
              <a:tblGrid>
                <a:gridCol w="3771900"/>
                <a:gridCol w="3771900"/>
              </a:tblGrid>
              <a:tr h="3307075">
                <a:tc>
                  <a:txBody>
                    <a:bodyPr/>
                    <a:lstStyle/>
                    <a:p>
                      <a:pPr marL="0" marR="0" lvl="0" indent="-152400" algn="just" rtl="0">
                        <a:spcBef>
                          <a:spcPts val="0"/>
                        </a:spcBef>
                        <a:spcAft>
                          <a:spcPts val="0"/>
                        </a:spcAft>
                        <a:buClr>
                          <a:schemeClr val="dk1"/>
                        </a:buClr>
                        <a:buSzPts val="2400"/>
                        <a:buFont typeface="Arial"/>
                        <a:buChar char="•"/>
                      </a:pPr>
                      <a:r>
                        <a:rPr lang="en-US" sz="2400" b="1" u="none" strike="noStrike" cap="none"/>
                        <a:t>Hepatitis:</a:t>
                      </a:r>
                      <a:endParaRPr/>
                    </a:p>
                    <a:p>
                      <a:pPr marL="0" marR="0" lvl="0" indent="-152400" algn="just" rtl="0">
                        <a:spcBef>
                          <a:spcPts val="0"/>
                        </a:spcBef>
                        <a:spcAft>
                          <a:spcPts val="0"/>
                        </a:spcAft>
                        <a:buClr>
                          <a:schemeClr val="dk1"/>
                        </a:buClr>
                        <a:buSzPts val="2400"/>
                        <a:buFont typeface="Calibri"/>
                        <a:buChar char="-"/>
                      </a:pPr>
                      <a:r>
                        <a:rPr lang="en-US" sz="2400" u="none" strike="noStrike" cap="none"/>
                        <a:t>Viral: HAV, HBV, HCV, HEV , EBV, CMV</a:t>
                      </a:r>
                      <a:endParaRPr/>
                    </a:p>
                    <a:p>
                      <a:pPr marL="0" marR="0" lvl="0" indent="-152400" algn="just" rtl="0">
                        <a:spcBef>
                          <a:spcPts val="0"/>
                        </a:spcBef>
                        <a:spcAft>
                          <a:spcPts val="0"/>
                        </a:spcAft>
                        <a:buClr>
                          <a:schemeClr val="dk1"/>
                        </a:buClr>
                        <a:buSzPts val="2400"/>
                        <a:buFont typeface="Calibri"/>
                        <a:buChar char="-"/>
                      </a:pPr>
                      <a:r>
                        <a:rPr lang="en-US" sz="2400" u="none" strike="noStrike" cap="none"/>
                        <a:t>ALD, NAFLD</a:t>
                      </a:r>
                      <a:endParaRPr/>
                    </a:p>
                    <a:p>
                      <a:pPr marL="0" marR="0" lvl="0" indent="-152400" algn="just" rtl="0">
                        <a:spcBef>
                          <a:spcPts val="0"/>
                        </a:spcBef>
                        <a:spcAft>
                          <a:spcPts val="0"/>
                        </a:spcAft>
                        <a:buClr>
                          <a:schemeClr val="dk1"/>
                        </a:buClr>
                        <a:buSzPts val="2400"/>
                        <a:buFont typeface="Calibri"/>
                        <a:buChar char="-"/>
                      </a:pPr>
                      <a:r>
                        <a:rPr lang="en-US" sz="2400" u="none" strike="noStrike" cap="none"/>
                        <a:t>Autoimmune diseases</a:t>
                      </a:r>
                      <a:endParaRPr/>
                    </a:p>
                    <a:p>
                      <a:pPr marL="0" marR="0" lvl="0" indent="-152400" algn="just" rtl="0">
                        <a:spcBef>
                          <a:spcPts val="0"/>
                        </a:spcBef>
                        <a:spcAft>
                          <a:spcPts val="0"/>
                        </a:spcAft>
                        <a:buClr>
                          <a:schemeClr val="dk1"/>
                        </a:buClr>
                        <a:buSzPts val="2400"/>
                        <a:buFont typeface="Calibri"/>
                        <a:buChar char="-"/>
                      </a:pPr>
                      <a:r>
                        <a:rPr lang="en-US" sz="2400" u="none" strike="noStrike" cap="none"/>
                        <a:t>Wilson's disease</a:t>
                      </a:r>
                      <a:endParaRPr/>
                    </a:p>
                    <a:p>
                      <a:pPr marL="0" marR="0" lvl="0" indent="-152400" algn="just" rtl="0">
                        <a:spcBef>
                          <a:spcPts val="0"/>
                        </a:spcBef>
                        <a:spcAft>
                          <a:spcPts val="0"/>
                        </a:spcAft>
                        <a:buClr>
                          <a:schemeClr val="dk1"/>
                        </a:buClr>
                        <a:buSzPts val="2400"/>
                        <a:buFont typeface="Calibri"/>
                        <a:buChar char="-"/>
                      </a:pPr>
                      <a:r>
                        <a:rPr lang="en-US" sz="2400" u="none" strike="noStrike" cap="none"/>
                        <a:t>Hemochromatosis</a:t>
                      </a:r>
                      <a:endParaRPr/>
                    </a:p>
                    <a:p>
                      <a:pPr marL="0" marR="0" lvl="0" indent="-152400" algn="just" rtl="0">
                        <a:spcBef>
                          <a:spcPts val="0"/>
                        </a:spcBef>
                        <a:spcAft>
                          <a:spcPts val="0"/>
                        </a:spcAft>
                        <a:buClr>
                          <a:schemeClr val="dk1"/>
                        </a:buClr>
                        <a:buSzPts val="2400"/>
                        <a:buFont typeface="Calibri"/>
                        <a:buChar char="-"/>
                      </a:pPr>
                      <a:r>
                        <a:rPr lang="en-US" sz="2400" u="none" strike="noStrike" cap="none"/>
                        <a:t>α1-antitrypsin deficiency</a:t>
                      </a:r>
                      <a:endParaRPr/>
                    </a:p>
                    <a:p>
                      <a:pPr marL="0" marR="0" lvl="0" indent="-152400" algn="just" rtl="0">
                        <a:spcBef>
                          <a:spcPts val="0"/>
                        </a:spcBef>
                        <a:spcAft>
                          <a:spcPts val="0"/>
                        </a:spcAft>
                        <a:buClr>
                          <a:schemeClr val="dk1"/>
                        </a:buClr>
                        <a:buSzPts val="2400"/>
                        <a:buFont typeface="Calibri"/>
                        <a:buChar char="-"/>
                      </a:pPr>
                      <a:r>
                        <a:rPr lang="en-US" sz="2400" u="none" strike="noStrike" cap="none"/>
                        <a:t> Ischemia</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285750" algn="l" rtl="0">
                        <a:lnSpc>
                          <a:spcPct val="100000"/>
                        </a:lnSpc>
                        <a:spcBef>
                          <a:spcPts val="0"/>
                        </a:spcBef>
                        <a:spcAft>
                          <a:spcPts val="0"/>
                        </a:spcAft>
                        <a:buClr>
                          <a:schemeClr val="dk1"/>
                        </a:buClr>
                        <a:buSzPts val="2400"/>
                        <a:buFont typeface="Arial"/>
                        <a:buChar char="•"/>
                      </a:pPr>
                      <a:r>
                        <a:rPr lang="en-US" sz="2400" b="1" u="none" strike="noStrike" cap="none"/>
                        <a:t>Liver cirrhosis</a:t>
                      </a:r>
                      <a:endParaRPr sz="2400" u="none" strike="noStrike" cap="none"/>
                    </a:p>
                    <a:p>
                      <a:pPr marL="0" marR="0" lvl="0" indent="-152400" algn="just" rtl="0">
                        <a:spcBef>
                          <a:spcPts val="0"/>
                        </a:spcBef>
                        <a:spcAft>
                          <a:spcPts val="0"/>
                        </a:spcAft>
                        <a:buClr>
                          <a:schemeClr val="dk1"/>
                        </a:buClr>
                        <a:buSzPts val="2400"/>
                        <a:buFont typeface="Arial"/>
                        <a:buChar char="•"/>
                      </a:pPr>
                      <a:r>
                        <a:rPr lang="en-US" sz="2400" b="1" u="none" strike="noStrike" cap="none"/>
                        <a:t>Drug: </a:t>
                      </a:r>
                      <a:r>
                        <a:rPr lang="en-US" sz="2400" u="none" strike="noStrike" cap="none"/>
                        <a:t>(acetaminophen, INH, α-methyldopa, halothane)</a:t>
                      </a:r>
                      <a:endParaRPr/>
                    </a:p>
                    <a:p>
                      <a:pPr marL="0" marR="0" lvl="0" indent="-152400" algn="just" rtl="0">
                        <a:spcBef>
                          <a:spcPts val="0"/>
                        </a:spcBef>
                        <a:spcAft>
                          <a:spcPts val="0"/>
                        </a:spcAft>
                        <a:buClr>
                          <a:schemeClr val="dk1"/>
                        </a:buClr>
                        <a:buSzPts val="2400"/>
                        <a:buFont typeface="Arial"/>
                        <a:buChar char="•"/>
                      </a:pPr>
                      <a:r>
                        <a:rPr lang="en-US" sz="2400" b="1" u="none" strike="noStrike" cap="none"/>
                        <a:t>Congestive HF</a:t>
                      </a:r>
                      <a:endParaRPr/>
                    </a:p>
                    <a:p>
                      <a:pPr marL="0" marR="0" lvl="0" indent="-152400" algn="just" rtl="0">
                        <a:spcBef>
                          <a:spcPts val="0"/>
                        </a:spcBef>
                        <a:spcAft>
                          <a:spcPts val="0"/>
                        </a:spcAft>
                        <a:buClr>
                          <a:schemeClr val="dk1"/>
                        </a:buClr>
                        <a:buSzPts val="2400"/>
                        <a:buFont typeface="Arial"/>
                        <a:buChar char="•"/>
                      </a:pPr>
                      <a:r>
                        <a:rPr lang="en-US" sz="2400" b="1" u="none" strike="noStrike" cap="none"/>
                        <a:t>Sepsis</a:t>
                      </a:r>
                      <a:endParaRPr/>
                    </a:p>
                    <a:p>
                      <a:pPr marL="0" marR="0" lvl="0" indent="0" algn="l" rtl="0">
                        <a:spcBef>
                          <a:spcPts val="0"/>
                        </a:spcBef>
                        <a:spcAft>
                          <a:spcPts val="0"/>
                        </a:spcAft>
                        <a:buNone/>
                      </a:pPr>
                      <a:endParaRPr sz="2400"/>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314" name="Google Shape;314;p14"/>
          <p:cNvSpPr/>
          <p:nvPr/>
        </p:nvSpPr>
        <p:spPr>
          <a:xfrm>
            <a:off x="4572000" y="1828800"/>
            <a:ext cx="1981201" cy="525172"/>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i="0" u="none" strike="noStrike" cap="none">
                <a:solidFill>
                  <a:schemeClr val="dk1"/>
                </a:solidFill>
                <a:latin typeface="Calibri"/>
                <a:ea typeface="Calibri"/>
                <a:cs typeface="Calibri"/>
                <a:sym typeface="Calibri"/>
              </a:rPr>
              <a:t>Intrahepatic cholestasis</a:t>
            </a:r>
            <a:endParaRPr/>
          </a:p>
        </p:txBody>
      </p:sp>
      <p:sp>
        <p:nvSpPr>
          <p:cNvPr id="315" name="Google Shape;315;p14"/>
          <p:cNvSpPr/>
          <p:nvPr/>
        </p:nvSpPr>
        <p:spPr>
          <a:xfrm flipH="1">
            <a:off x="609600" y="2745160"/>
            <a:ext cx="8066856" cy="3960440"/>
          </a:xfrm>
          <a:prstGeom prst="round2DiagRect">
            <a:avLst>
              <a:gd name="adj1" fmla="val 16667"/>
              <a:gd name="adj2" fmla="val 0"/>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marR="0" lvl="0" indent="-228600" algn="just" rtl="0">
              <a:spcBef>
                <a:spcPts val="0"/>
              </a:spcBef>
              <a:spcAft>
                <a:spcPts val="0"/>
              </a:spcAft>
              <a:buClr>
                <a:srgbClr val="C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1000"/>
                                        <p:tgtEl>
                                          <p:spTgt spid="312"/>
                                        </p:tgtEl>
                                      </p:cBhvr>
                                    </p:animEffect>
                                  </p:childTnLst>
                                </p:cTn>
                              </p:par>
                              <p:par>
                                <p:cTn id="8" presetID="10" presetClass="entr" presetSubtype="0" fill="hold" nodeType="withEffect">
                                  <p:stCondLst>
                                    <p:cond delay="0"/>
                                  </p:stCondLst>
                                  <p:childTnLst>
                                    <p:set>
                                      <p:cBhvr>
                                        <p:cTn id="9" dur="1" fill="hold">
                                          <p:stCondLst>
                                            <p:cond delay="0"/>
                                          </p:stCondLst>
                                        </p:cTn>
                                        <p:tgtEl>
                                          <p:spTgt spid="315"/>
                                        </p:tgtEl>
                                        <p:attrNameLst>
                                          <p:attrName>style.visibility</p:attrName>
                                        </p:attrNameLst>
                                      </p:cBhvr>
                                      <p:to>
                                        <p:strVal val="visible"/>
                                      </p:to>
                                    </p:set>
                                    <p:animEffect transition="in" filter="fade">
                                      <p:cBhvr>
                                        <p:cTn id="10" dur="1000"/>
                                        <p:tgtEl>
                                          <p:spTgt spid="315"/>
                                        </p:tgtEl>
                                      </p:cBhvr>
                                    </p:animEffect>
                                  </p:childTnLst>
                                </p:cTn>
                              </p:par>
                              <p:par>
                                <p:cTn id="11" presetID="10" presetClass="entr" presetSubtype="0" fill="hold" nodeType="withEffect">
                                  <p:stCondLst>
                                    <p:cond delay="0"/>
                                  </p:stCondLst>
                                  <p:childTnLst>
                                    <p:set>
                                      <p:cBhvr>
                                        <p:cTn id="12" dur="1" fill="hold">
                                          <p:stCondLst>
                                            <p:cond delay="0"/>
                                          </p:stCondLst>
                                        </p:cTn>
                                        <p:tgtEl>
                                          <p:spTgt spid="313"/>
                                        </p:tgtEl>
                                        <p:attrNameLst>
                                          <p:attrName>style.visibility</p:attrName>
                                        </p:attrNameLst>
                                      </p:cBhvr>
                                      <p:to>
                                        <p:strVal val="visible"/>
                                      </p:to>
                                    </p:set>
                                    <p:animEffect transition="in" filter="fade">
                                      <p:cBhvr>
                                        <p:cTn id="13"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5"/>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
            </a:r>
            <a:br>
              <a:rPr lang="en-US"/>
            </a:br>
            <a:r>
              <a:rPr lang="en-US"/>
              <a:t>Hepatic causes</a:t>
            </a:r>
            <a:br>
              <a:rPr lang="en-US"/>
            </a:br>
            <a:endParaRPr/>
          </a:p>
        </p:txBody>
      </p:sp>
      <p:sp>
        <p:nvSpPr>
          <p:cNvPr id="321" name="Google Shape;321;p15"/>
          <p:cNvSpPr/>
          <p:nvPr/>
        </p:nvSpPr>
        <p:spPr>
          <a:xfrm>
            <a:off x="533400" y="1447800"/>
            <a:ext cx="39624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(1)Unconjugated</a:t>
            </a:r>
            <a:endParaRPr/>
          </a:p>
        </p:txBody>
      </p:sp>
      <p:sp>
        <p:nvSpPr>
          <p:cNvPr id="322" name="Google Shape;322;p15"/>
          <p:cNvSpPr/>
          <p:nvPr/>
        </p:nvSpPr>
        <p:spPr>
          <a:xfrm>
            <a:off x="533400" y="2209800"/>
            <a:ext cx="1981200" cy="4419600"/>
          </a:xfrm>
          <a:custGeom>
            <a:avLst/>
            <a:gdLst/>
            <a:ahLst/>
            <a:cxnLst/>
            <a:rect l="l" t="t" r="r" b="b"/>
            <a:pathLst>
              <a:path w="2848570" h="4023925" extrusionOk="0">
                <a:moveTo>
                  <a:pt x="0" y="0"/>
                </a:moveTo>
                <a:lnTo>
                  <a:pt x="2848570" y="0"/>
                </a:lnTo>
                <a:lnTo>
                  <a:pt x="2848570" y="4023925"/>
                </a:lnTo>
                <a:lnTo>
                  <a:pt x="0" y="4023925"/>
                </a:lnTo>
                <a:lnTo>
                  <a:pt x="0" y="0"/>
                </a:lnTo>
                <a:close/>
              </a:path>
            </a:pathLst>
          </a:custGeom>
          <a:solidFill>
            <a:srgbClr val="DDE5D0">
              <a:alpha val="89803"/>
            </a:srgbClr>
          </a:solidFill>
          <a:ln>
            <a:noFill/>
          </a:ln>
        </p:spPr>
        <p:txBody>
          <a:bodyPr spcFirstLastPara="1" wrap="square" lIns="80000" tIns="80000" rIns="106675" bIns="120000" anchor="t" anchorCtr="0">
            <a:noAutofit/>
          </a:bodyPr>
          <a:lstStyle/>
          <a:p>
            <a:pPr marL="0" marR="0" lvl="1" indent="0" algn="l" rtl="0">
              <a:lnSpc>
                <a:spcPct val="90000"/>
              </a:lnSpc>
              <a:spcBef>
                <a:spcPts val="0"/>
              </a:spcBef>
              <a:spcAft>
                <a:spcPts val="0"/>
              </a:spcAft>
              <a:buClr>
                <a:schemeClr val="dk1"/>
              </a:buClr>
              <a:buSzPts val="1700"/>
              <a:buFont typeface="Calibri"/>
              <a:buChar char="•"/>
            </a:pPr>
            <a:r>
              <a:rPr lang="en-US" sz="1700" b="0" i="0" u="none" strike="noStrike" cap="none" dirty="0">
                <a:solidFill>
                  <a:schemeClr val="dk1"/>
                </a:solidFill>
                <a:latin typeface="Calibri"/>
                <a:ea typeface="Calibri"/>
                <a:cs typeface="Calibri"/>
                <a:sym typeface="Calibri"/>
              </a:rPr>
              <a:t>Drugs: </a:t>
            </a:r>
            <a:endParaRPr dirty="0"/>
          </a:p>
          <a:p>
            <a:pPr marL="0" marR="0" lvl="1" indent="0" algn="l" rtl="0">
              <a:lnSpc>
                <a:spcPct val="90000"/>
              </a:lnSpc>
              <a:spcBef>
                <a:spcPts val="255"/>
              </a:spcBef>
              <a:spcAft>
                <a:spcPts val="0"/>
              </a:spcAft>
              <a:buNone/>
            </a:pPr>
            <a:r>
              <a:rPr lang="en-US" sz="1700" b="0" i="0" u="none" strike="noStrike" cap="none" dirty="0">
                <a:solidFill>
                  <a:schemeClr val="dk1"/>
                </a:solidFill>
                <a:latin typeface="Calibri"/>
                <a:ea typeface="Calibri"/>
                <a:cs typeface="Calibri"/>
                <a:sym typeface="Calibri"/>
              </a:rPr>
              <a:t>rifampin, </a:t>
            </a:r>
            <a:r>
              <a:rPr lang="en-US" sz="1800" b="0" i="0" u="none" strike="noStrike" cap="none" dirty="0" err="1">
                <a:solidFill>
                  <a:schemeClr val="dk1"/>
                </a:solidFill>
                <a:latin typeface="Calibri"/>
                <a:ea typeface="Calibri"/>
                <a:cs typeface="Calibri"/>
                <a:sym typeface="Calibri"/>
              </a:rPr>
              <a:t>Probenecid</a:t>
            </a:r>
            <a:r>
              <a:rPr lang="en-US" sz="1800" b="0" i="0" u="none" strike="noStrike" cap="none" dirty="0">
                <a:solidFill>
                  <a:schemeClr val="dk1"/>
                </a:solidFill>
                <a:latin typeface="Calibri"/>
                <a:ea typeface="Calibri"/>
                <a:cs typeface="Calibri"/>
                <a:sym typeface="Calibri"/>
              </a:rPr>
              <a:t>, sulfonamides </a:t>
            </a:r>
            <a:endParaRPr dirty="0"/>
          </a:p>
          <a:p>
            <a:pPr marL="0" marR="0" lvl="1" indent="-107950" algn="l" rtl="0">
              <a:lnSpc>
                <a:spcPct val="90000"/>
              </a:lnSpc>
              <a:spcBef>
                <a:spcPts val="270"/>
              </a:spcBef>
              <a:spcAft>
                <a:spcPts val="0"/>
              </a:spcAft>
              <a:buClr>
                <a:schemeClr val="dk1"/>
              </a:buClr>
              <a:buSzPts val="1700"/>
              <a:buFont typeface="Arial"/>
              <a:buChar char="•"/>
            </a:pPr>
            <a:r>
              <a:rPr lang="en-US" sz="1700" b="0" i="0" u="none" strike="noStrike" cap="none" dirty="0">
                <a:solidFill>
                  <a:schemeClr val="dk1"/>
                </a:solidFill>
                <a:latin typeface="Calibri"/>
                <a:ea typeface="Calibri"/>
                <a:cs typeface="Calibri"/>
                <a:sym typeface="Calibri"/>
              </a:rPr>
              <a:t>Herbal medicines </a:t>
            </a:r>
            <a:endParaRPr dirty="0"/>
          </a:p>
          <a:p>
            <a:pPr marL="0" marR="0" lvl="0" indent="-107950" algn="l" rtl="0">
              <a:spcBef>
                <a:spcPts val="255"/>
              </a:spcBef>
              <a:spcAft>
                <a:spcPts val="0"/>
              </a:spcAft>
              <a:buClr>
                <a:schemeClr val="dk1"/>
              </a:buClr>
              <a:buSzPts val="1700"/>
              <a:buFont typeface="Arial"/>
              <a:buChar char="•"/>
            </a:pPr>
            <a:r>
              <a:rPr lang="en-US" sz="1700" b="0" i="0" u="none" strike="noStrike" cap="none" dirty="0">
                <a:solidFill>
                  <a:schemeClr val="dk1"/>
                </a:solidFill>
                <a:latin typeface="Calibri"/>
                <a:ea typeface="Calibri"/>
                <a:cs typeface="Calibri"/>
                <a:sym typeface="Calibri"/>
              </a:rPr>
              <a:t>Newborn or premature infants</a:t>
            </a:r>
            <a:endParaRPr dirty="0"/>
          </a:p>
        </p:txBody>
      </p:sp>
      <p:sp>
        <p:nvSpPr>
          <p:cNvPr id="323" name="Google Shape;323;p15"/>
          <p:cNvSpPr/>
          <p:nvPr/>
        </p:nvSpPr>
        <p:spPr>
          <a:xfrm>
            <a:off x="4572001" y="1447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dirty="0">
                <a:solidFill>
                  <a:schemeClr val="dk1"/>
                </a:solidFill>
                <a:latin typeface="Calibri"/>
                <a:ea typeface="Calibri"/>
                <a:cs typeface="Calibri"/>
                <a:sym typeface="Calibri"/>
              </a:rPr>
              <a:t>(2) Conjugated</a:t>
            </a:r>
            <a:endParaRPr dirty="0"/>
          </a:p>
        </p:txBody>
      </p:sp>
      <p:sp>
        <p:nvSpPr>
          <p:cNvPr id="324" name="Google Shape;324;p15"/>
          <p:cNvSpPr/>
          <p:nvPr/>
        </p:nvSpPr>
        <p:spPr>
          <a:xfrm>
            <a:off x="2560320" y="2138289"/>
            <a:ext cx="1935480" cy="4491111"/>
          </a:xfrm>
          <a:custGeom>
            <a:avLst/>
            <a:gdLst/>
            <a:ahLst/>
            <a:cxnLst/>
            <a:rect l="l" t="t" r="r" b="b"/>
            <a:pathLst>
              <a:path w="2848570" h="4117676" extrusionOk="0">
                <a:moveTo>
                  <a:pt x="0" y="0"/>
                </a:moveTo>
                <a:lnTo>
                  <a:pt x="2848570" y="0"/>
                </a:lnTo>
                <a:lnTo>
                  <a:pt x="2848570" y="4117676"/>
                </a:lnTo>
                <a:lnTo>
                  <a:pt x="0" y="4117676"/>
                </a:lnTo>
                <a:lnTo>
                  <a:pt x="0" y="0"/>
                </a:lnTo>
                <a:close/>
              </a:path>
            </a:pathLst>
          </a:custGeom>
          <a:solidFill>
            <a:srgbClr val="DDE5D0">
              <a:alpha val="89803"/>
            </a:srgbClr>
          </a:solidFill>
          <a:ln>
            <a:noFill/>
          </a:ln>
        </p:spPr>
        <p:txBody>
          <a:bodyPr spcFirstLastPara="1" wrap="square" lIns="80000" tIns="80000" rIns="106675" bIns="120000" anchor="t" anchorCtr="0">
            <a:noAutofit/>
          </a:bodyPr>
          <a:lstStyle/>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Gilbert’s syndrome</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alibri"/>
                <a:ea typeface="Calibri"/>
                <a:cs typeface="Calibri"/>
                <a:sym typeface="Calibri"/>
              </a:rPr>
              <a:t>Crigler-Najjar</a:t>
            </a:r>
            <a:r>
              <a:rPr lang="en-US" sz="1600" b="0" i="0" u="none" strike="noStrike" cap="none" dirty="0">
                <a:solidFill>
                  <a:schemeClr val="dk1"/>
                </a:solidFill>
                <a:latin typeface="Calibri"/>
                <a:ea typeface="Calibri"/>
                <a:cs typeface="Calibri"/>
                <a:sym typeface="Calibri"/>
              </a:rPr>
              <a:t> syndrome types I and II</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Physiological neonatal jaundice</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Breast-milk jaundice</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Drug-induced inhibition (e.g., </a:t>
            </a:r>
            <a:r>
              <a:rPr lang="en-US" sz="1600" b="1" i="0" u="none" strike="noStrike" cap="none" dirty="0">
                <a:solidFill>
                  <a:srgbClr val="FF0000"/>
                </a:solidFill>
                <a:latin typeface="Calibri"/>
                <a:ea typeface="Calibri"/>
                <a:cs typeface="Calibri"/>
                <a:sym typeface="Calibri"/>
              </a:rPr>
              <a:t>ketoconazole, chloramphenicol</a:t>
            </a:r>
            <a:r>
              <a:rPr lang="en-US" sz="1600" b="0" i="0" u="none" strike="noStrike" cap="none" dirty="0">
                <a:solidFill>
                  <a:schemeClr val="dk1"/>
                </a:solidFill>
                <a:latin typeface="Calibri"/>
                <a:ea typeface="Calibri"/>
                <a:cs typeface="Calibri"/>
                <a:sym typeface="Calibri"/>
              </a:rPr>
              <a:t>, HIV Protease inhibitors – </a:t>
            </a:r>
            <a:r>
              <a:rPr lang="en-US" sz="1600" b="0" i="0" u="none" strike="noStrike" cap="none" dirty="0" err="1">
                <a:solidFill>
                  <a:schemeClr val="dk1"/>
                </a:solidFill>
                <a:latin typeface="Calibri"/>
                <a:ea typeface="Calibri"/>
                <a:cs typeface="Calibri"/>
                <a:sym typeface="Calibri"/>
              </a:rPr>
              <a:t>Indinavir</a:t>
            </a:r>
            <a:r>
              <a:rPr lang="en-US" sz="1600" b="0" i="0" u="none" strike="noStrike" cap="none" dirty="0">
                <a:solidFill>
                  <a:schemeClr val="dk1"/>
                </a:solidFill>
                <a:latin typeface="Calibri"/>
                <a:ea typeface="Calibri"/>
                <a:cs typeface="Calibri"/>
                <a:sym typeface="Calibri"/>
              </a:rPr>
              <a:t> &amp; </a:t>
            </a:r>
            <a:r>
              <a:rPr lang="en-US" sz="1600" b="0" i="0" u="none" strike="noStrike" cap="none" dirty="0" err="1">
                <a:solidFill>
                  <a:schemeClr val="dk1"/>
                </a:solidFill>
                <a:latin typeface="Calibri"/>
                <a:ea typeface="Calibri"/>
                <a:cs typeface="Calibri"/>
                <a:sym typeface="Calibri"/>
              </a:rPr>
              <a:t>Atazanavir</a:t>
            </a:r>
            <a:r>
              <a:rPr lang="en-US" sz="1600" b="0" i="0" u="none" strike="noStrike" cap="none" dirty="0">
                <a:solidFill>
                  <a:schemeClr val="dk1"/>
                </a:solidFill>
                <a:latin typeface="Calibri"/>
                <a:ea typeface="Calibri"/>
                <a:cs typeface="Calibri"/>
                <a:sym typeface="Calibri"/>
              </a:rPr>
              <a:t>)</a:t>
            </a:r>
            <a:endParaRPr sz="1400" b="0" i="0" u="none" strike="noStrike" cap="none" dirty="0">
              <a:solidFill>
                <a:schemeClr val="dk1"/>
              </a:solidFill>
              <a:latin typeface="Calibri"/>
              <a:ea typeface="Calibri"/>
              <a:cs typeface="Calibri"/>
              <a:sym typeface="Calibri"/>
            </a:endParaRPr>
          </a:p>
        </p:txBody>
      </p:sp>
      <p:sp>
        <p:nvSpPr>
          <p:cNvPr id="325" name="Google Shape;325;p15"/>
          <p:cNvSpPr/>
          <p:nvPr/>
        </p:nvSpPr>
        <p:spPr>
          <a:xfrm>
            <a:off x="533400" y="1828800"/>
            <a:ext cx="19812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1900" b="1" i="0" u="none" strike="noStrike" cap="none">
                <a:solidFill>
                  <a:schemeClr val="dk1"/>
                </a:solidFill>
                <a:latin typeface="Calibri"/>
                <a:ea typeface="Calibri"/>
                <a:cs typeface="Calibri"/>
                <a:sym typeface="Calibri"/>
              </a:rPr>
              <a:t>↓Hepatic uptake</a:t>
            </a:r>
            <a:endParaRPr sz="1900" b="1" i="0" u="none" strike="noStrike" cap="none">
              <a:solidFill>
                <a:schemeClr val="dk1"/>
              </a:solidFill>
              <a:latin typeface="Calibri"/>
              <a:ea typeface="Calibri"/>
              <a:cs typeface="Calibri"/>
              <a:sym typeface="Calibri"/>
            </a:endParaRPr>
          </a:p>
        </p:txBody>
      </p:sp>
      <p:sp>
        <p:nvSpPr>
          <p:cNvPr id="326" name="Google Shape;326;p15"/>
          <p:cNvSpPr/>
          <p:nvPr/>
        </p:nvSpPr>
        <p:spPr>
          <a:xfrm>
            <a:off x="6629400" y="1828800"/>
            <a:ext cx="2133600" cy="4800600"/>
          </a:xfrm>
          <a:custGeom>
            <a:avLst/>
            <a:gdLst/>
            <a:ahLst/>
            <a:cxnLst/>
            <a:rect l="l" t="t" r="r" b="b"/>
            <a:pathLst>
              <a:path w="2848570" h="4117676" extrusionOk="0">
                <a:moveTo>
                  <a:pt x="0" y="0"/>
                </a:moveTo>
                <a:lnTo>
                  <a:pt x="2848570" y="0"/>
                </a:lnTo>
                <a:lnTo>
                  <a:pt x="2848570" y="4117676"/>
                </a:lnTo>
                <a:lnTo>
                  <a:pt x="0" y="4117676"/>
                </a:lnTo>
                <a:lnTo>
                  <a:pt x="0" y="0"/>
                </a:lnTo>
                <a:close/>
              </a:path>
            </a:pathLst>
          </a:custGeom>
          <a:solidFill>
            <a:srgbClr val="DDE5D0">
              <a:alpha val="89803"/>
            </a:srgbClr>
          </a:solidFill>
          <a:ln>
            <a:noFill/>
          </a:ln>
        </p:spPr>
        <p:txBody>
          <a:bodyPr spcFirstLastPara="1" wrap="square" lIns="80000" tIns="80000" rIns="106675" bIns="120000" anchor="t" anchorCtr="0">
            <a:noAutofit/>
          </a:bodyPr>
          <a:lstStyle/>
          <a:p>
            <a:pPr marL="0" marR="0" lvl="0" indent="-101600" algn="just"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Hepatitis:</a:t>
            </a:r>
            <a:endParaRPr dirty="0"/>
          </a:p>
          <a:p>
            <a:pPr marL="0" marR="0" lvl="0" indent="-101600" algn="just" rtl="0">
              <a:spcBef>
                <a:spcPts val="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Viral: HAV, HBV, HCV, HEV , EBV, CMV</a:t>
            </a:r>
            <a:endParaRPr dirty="0"/>
          </a:p>
          <a:p>
            <a:pPr marL="0" marR="0" lvl="0" indent="-101600" algn="just" rtl="0">
              <a:spcBef>
                <a:spcPts val="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ALD, NAFLD</a:t>
            </a:r>
            <a:endParaRPr dirty="0"/>
          </a:p>
          <a:p>
            <a:pPr marL="0" marR="0" lvl="0" indent="-101600" algn="just" rtl="0">
              <a:spcBef>
                <a:spcPts val="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Autoimmune diseases</a:t>
            </a:r>
            <a:endParaRPr dirty="0"/>
          </a:p>
          <a:p>
            <a:pPr marL="0" marR="0" lvl="0" indent="-101600" algn="just" rtl="0">
              <a:spcBef>
                <a:spcPts val="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Wilson's disease</a:t>
            </a:r>
            <a:endParaRPr dirty="0"/>
          </a:p>
          <a:p>
            <a:pPr marL="0" marR="0" lvl="0" indent="-101600" algn="just" rtl="0">
              <a:spcBef>
                <a:spcPts val="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Hemochromatosis</a:t>
            </a:r>
            <a:endParaRPr dirty="0"/>
          </a:p>
          <a:p>
            <a:pPr marL="0" marR="0" lvl="0" indent="-101600" algn="just" rtl="0">
              <a:spcBef>
                <a:spcPts val="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α1-antitrypsin deficiency</a:t>
            </a:r>
            <a:endParaRPr dirty="0"/>
          </a:p>
          <a:p>
            <a:pPr marL="0" marR="0" lvl="0" indent="-101600" algn="just"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Liver cirrhosis</a:t>
            </a:r>
            <a:endParaRPr dirty="0"/>
          </a:p>
          <a:p>
            <a:pPr marL="0" marR="0" lvl="0" indent="-101600" algn="just"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Drug: (acetaminophen, INH, α-methyldopa, halothane)</a:t>
            </a:r>
            <a:endParaRPr dirty="0"/>
          </a:p>
          <a:p>
            <a:pPr marL="0" marR="0" lvl="0" indent="-101600" algn="just"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Congestive HF</a:t>
            </a:r>
            <a:endParaRPr dirty="0"/>
          </a:p>
          <a:p>
            <a:pPr marL="0" marR="0" lvl="0" indent="-101600" algn="just"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Sepsis</a:t>
            </a:r>
            <a:endParaRPr dirty="0"/>
          </a:p>
        </p:txBody>
      </p:sp>
      <p:sp>
        <p:nvSpPr>
          <p:cNvPr id="327" name="Google Shape;327;p15"/>
          <p:cNvSpPr/>
          <p:nvPr/>
        </p:nvSpPr>
        <p:spPr>
          <a:xfrm>
            <a:off x="2590800" y="1828800"/>
            <a:ext cx="19050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↓Conjugation</a:t>
            </a:r>
            <a:endParaRPr sz="2000" b="1" i="0" u="none" strike="noStrike" cap="none">
              <a:solidFill>
                <a:schemeClr val="dk1"/>
              </a:solidFill>
              <a:latin typeface="Calibri"/>
              <a:ea typeface="Calibri"/>
              <a:cs typeface="Calibri"/>
              <a:sym typeface="Calibri"/>
            </a:endParaRPr>
          </a:p>
        </p:txBody>
      </p:sp>
      <p:sp>
        <p:nvSpPr>
          <p:cNvPr id="328" name="Google Shape;328;p15"/>
          <p:cNvSpPr/>
          <p:nvPr/>
        </p:nvSpPr>
        <p:spPr>
          <a:xfrm>
            <a:off x="4572000" y="1828800"/>
            <a:ext cx="1981200" cy="4800600"/>
          </a:xfrm>
          <a:custGeom>
            <a:avLst/>
            <a:gdLst/>
            <a:ahLst/>
            <a:cxnLst/>
            <a:rect l="l" t="t" r="r" b="b"/>
            <a:pathLst>
              <a:path w="2848570" h="4117676" extrusionOk="0">
                <a:moveTo>
                  <a:pt x="0" y="0"/>
                </a:moveTo>
                <a:lnTo>
                  <a:pt x="2848570" y="0"/>
                </a:lnTo>
                <a:lnTo>
                  <a:pt x="2848570" y="4117676"/>
                </a:lnTo>
                <a:lnTo>
                  <a:pt x="0" y="4117676"/>
                </a:lnTo>
                <a:lnTo>
                  <a:pt x="0" y="0"/>
                </a:lnTo>
                <a:close/>
              </a:path>
            </a:pathLst>
          </a:custGeom>
          <a:solidFill>
            <a:srgbClr val="DDE5D0">
              <a:alpha val="89803"/>
            </a:srgbClr>
          </a:solidFill>
          <a:ln>
            <a:noFill/>
          </a:ln>
        </p:spPr>
        <p:txBody>
          <a:bodyPr spcFirstLastPara="1" wrap="square" lIns="80000" tIns="80000" rIns="106675" bIns="120000" anchor="t" anchorCtr="0">
            <a:noAutofit/>
          </a:bodyPr>
          <a:lstStyle/>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Familial </a:t>
            </a:r>
            <a:r>
              <a:rPr lang="en-US" sz="1600" b="0" i="0" u="none" strike="noStrike" cap="none" dirty="0" err="1">
                <a:solidFill>
                  <a:schemeClr val="dk1"/>
                </a:solidFill>
                <a:latin typeface="Calibri"/>
                <a:ea typeface="Calibri"/>
                <a:cs typeface="Calibri"/>
                <a:sym typeface="Calibri"/>
              </a:rPr>
              <a:t>cholestatic</a:t>
            </a:r>
            <a:r>
              <a:rPr lang="en-US" sz="1600" b="0" i="0" u="none" strike="noStrike" cap="none" dirty="0">
                <a:solidFill>
                  <a:schemeClr val="dk1"/>
                </a:solidFill>
                <a:latin typeface="Calibri"/>
                <a:ea typeface="Calibri"/>
                <a:cs typeface="Calibri"/>
                <a:sym typeface="Calibri"/>
              </a:rPr>
              <a:t> disorders (</a:t>
            </a:r>
            <a:r>
              <a:rPr lang="en-US" sz="1600" b="0" i="0" u="none" strike="noStrike" cap="none" dirty="0" err="1">
                <a:solidFill>
                  <a:schemeClr val="dk1"/>
                </a:solidFill>
                <a:latin typeface="Calibri"/>
                <a:ea typeface="Calibri"/>
                <a:cs typeface="Calibri"/>
                <a:sym typeface="Calibri"/>
              </a:rPr>
              <a:t>Dubin</a:t>
            </a:r>
            <a:r>
              <a:rPr lang="en-US" sz="1600" b="0" i="0" u="none" strike="noStrike" cap="none" dirty="0">
                <a:solidFill>
                  <a:schemeClr val="dk1"/>
                </a:solidFill>
                <a:latin typeface="Calibri"/>
                <a:ea typeface="Calibri"/>
                <a:cs typeface="Calibri"/>
                <a:sym typeface="Calibri"/>
              </a:rPr>
              <a:t>-Johnson syndrome, Rotor’s syndrome, benign  recurrent cholestasis, cholestasis of pregnancy)</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PBC, PSC</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liver allograft rejection, graft-versus-host disease</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Drugs: anabolic erythromycin, chlorpromazine, contraceptive steroid</a:t>
            </a:r>
            <a:endParaRPr dirty="0"/>
          </a:p>
          <a:p>
            <a:pPr marL="0" marR="0" lvl="0" indent="-10160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Calibri"/>
                <a:ea typeface="Calibri"/>
                <a:cs typeface="Calibri"/>
                <a:sym typeface="Calibri"/>
              </a:rPr>
              <a:t>Hepatic Infiltration by lymphoma, sarcoidosis, extensive metastases</a:t>
            </a:r>
            <a:endParaRPr dirty="0"/>
          </a:p>
          <a:p>
            <a:pPr marL="0" marR="0" lvl="0" indent="0" algn="l" rtl="0">
              <a:spcBef>
                <a:spcPts val="0"/>
              </a:spcBef>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p:txBody>
      </p:sp>
      <p:sp>
        <p:nvSpPr>
          <p:cNvPr id="329" name="Google Shape;329;p15"/>
          <p:cNvSpPr/>
          <p:nvPr/>
        </p:nvSpPr>
        <p:spPr>
          <a:xfrm>
            <a:off x="6629400" y="1447800"/>
            <a:ext cx="2133600" cy="3048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solidFill>
            <a:schemeClr val="accent3"/>
          </a:soli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(3) Combined</a:t>
            </a:r>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6"/>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00"/>
              <a:buFont typeface="Calibri"/>
              <a:buNone/>
            </a:pPr>
            <a:r>
              <a:rPr lang="en-US" sz="2800"/>
              <a:t/>
            </a:r>
            <a:br>
              <a:rPr lang="en-US" sz="2800"/>
            </a:br>
            <a:r>
              <a:rPr lang="en-US" sz="2800"/>
              <a:t>Posthepatic causes = Extrahepatic cholestasis</a:t>
            </a:r>
            <a:br>
              <a:rPr lang="en-US" sz="2800"/>
            </a:br>
            <a:endParaRPr sz="2800"/>
          </a:p>
        </p:txBody>
      </p:sp>
      <p:sp>
        <p:nvSpPr>
          <p:cNvPr id="335" name="Google Shape;335;p16"/>
          <p:cNvSpPr/>
          <p:nvPr/>
        </p:nvSpPr>
        <p:spPr>
          <a:xfrm>
            <a:off x="381000" y="1905000"/>
            <a:ext cx="2667000" cy="4038600"/>
          </a:xfrm>
          <a:custGeom>
            <a:avLst/>
            <a:gdLst/>
            <a:ahLst/>
            <a:cxnLst/>
            <a:rect l="l" t="t" r="r" b="b"/>
            <a:pathLst>
              <a:path w="2848570" h="4117676" extrusionOk="0">
                <a:moveTo>
                  <a:pt x="0" y="0"/>
                </a:moveTo>
                <a:lnTo>
                  <a:pt x="2848570" y="0"/>
                </a:lnTo>
                <a:lnTo>
                  <a:pt x="2848570" y="4117676"/>
                </a:lnTo>
                <a:lnTo>
                  <a:pt x="0" y="4117676"/>
                </a:lnTo>
                <a:lnTo>
                  <a:pt x="0" y="0"/>
                </a:lnTo>
                <a:close/>
              </a:path>
            </a:pathLst>
          </a:custGeom>
          <a:solidFill>
            <a:srgbClr val="DDE5D0">
              <a:alpha val="89803"/>
            </a:srgbClr>
          </a:solidFill>
          <a:ln>
            <a:noFill/>
          </a:ln>
        </p:spPr>
        <p:txBody>
          <a:bodyPr spcFirstLastPara="1" wrap="square" lIns="80000" tIns="80000" rIns="106675" bIns="120000" anchor="t" anchorCtr="0">
            <a:noAutofit/>
          </a:bodyPr>
          <a:lstStyle/>
          <a:p>
            <a:pPr marL="0" marR="0" lvl="0" indent="-11430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 Gallstones</a:t>
            </a:r>
            <a:endParaRPr dirty="0"/>
          </a:p>
          <a:p>
            <a:pPr marL="0" marR="0" lvl="0" indent="-11430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 Parasites: </a:t>
            </a:r>
            <a:r>
              <a:rPr lang="en-US" sz="1800" b="0" i="0" u="none" strike="noStrike" cap="none" dirty="0" err="1">
                <a:solidFill>
                  <a:schemeClr val="dk1"/>
                </a:solidFill>
                <a:latin typeface="Calibri"/>
                <a:ea typeface="Calibri"/>
                <a:cs typeface="Calibri"/>
                <a:sym typeface="Calibri"/>
              </a:rPr>
              <a:t>Ascaris</a:t>
            </a:r>
            <a:r>
              <a:rPr lang="en-US" sz="1800" b="0" i="0" u="none" strike="noStrike" cap="none" dirty="0">
                <a:solidFill>
                  <a:schemeClr val="dk1"/>
                </a:solidFill>
                <a:latin typeface="Calibri"/>
                <a:ea typeface="Calibri"/>
                <a:cs typeface="Calibri"/>
                <a:sym typeface="Calibri"/>
              </a:rPr>
              <a:t> – </a:t>
            </a:r>
            <a:r>
              <a:rPr lang="en-US" sz="1800" b="0" i="0" u="none" strike="noStrike" cap="none" dirty="0" err="1">
                <a:solidFill>
                  <a:schemeClr val="dk1"/>
                </a:solidFill>
                <a:latin typeface="Calibri"/>
                <a:ea typeface="Calibri"/>
                <a:cs typeface="Calibri"/>
                <a:sym typeface="Calibri"/>
              </a:rPr>
              <a:t>Fasciola</a:t>
            </a:r>
            <a:r>
              <a:rPr lang="en-US" sz="1800" b="0" i="0" u="none" strike="noStrike" cap="none" dirty="0">
                <a:solidFill>
                  <a:schemeClr val="dk1"/>
                </a:solidFill>
                <a:latin typeface="Calibri"/>
                <a:ea typeface="Calibri"/>
                <a:cs typeface="Calibri"/>
                <a:sym typeface="Calibri"/>
              </a:rPr>
              <a:t> hepatica</a:t>
            </a:r>
            <a:endParaRPr dirty="0"/>
          </a:p>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36" name="Google Shape;336;p16"/>
          <p:cNvSpPr/>
          <p:nvPr/>
        </p:nvSpPr>
        <p:spPr>
          <a:xfrm>
            <a:off x="381000" y="1447800"/>
            <a:ext cx="2667000" cy="3810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Lumen</a:t>
            </a:r>
            <a:endParaRPr sz="2000" b="1" i="0" u="none" strike="noStrike" cap="none">
              <a:solidFill>
                <a:schemeClr val="dk1"/>
              </a:solidFill>
              <a:latin typeface="Calibri"/>
              <a:ea typeface="Calibri"/>
              <a:cs typeface="Calibri"/>
              <a:sym typeface="Calibri"/>
            </a:endParaRPr>
          </a:p>
        </p:txBody>
      </p:sp>
      <p:sp>
        <p:nvSpPr>
          <p:cNvPr id="337" name="Google Shape;337;p16"/>
          <p:cNvSpPr/>
          <p:nvPr/>
        </p:nvSpPr>
        <p:spPr>
          <a:xfrm>
            <a:off x="6096000" y="1447800"/>
            <a:ext cx="2590800" cy="3810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i="0" u="none" strike="noStrike" cap="none">
                <a:solidFill>
                  <a:schemeClr val="dk1"/>
                </a:solidFill>
                <a:latin typeface="Calibri"/>
                <a:ea typeface="Calibri"/>
                <a:cs typeface="Calibri"/>
                <a:sym typeface="Calibri"/>
              </a:rPr>
              <a:t>Extrinsic Compression</a:t>
            </a:r>
            <a:endParaRPr sz="1800" b="1" i="0" u="none" strike="noStrike" cap="none">
              <a:solidFill>
                <a:schemeClr val="dk1"/>
              </a:solidFill>
              <a:latin typeface="Calibri"/>
              <a:ea typeface="Calibri"/>
              <a:cs typeface="Calibri"/>
              <a:sym typeface="Calibri"/>
            </a:endParaRPr>
          </a:p>
        </p:txBody>
      </p:sp>
      <p:sp>
        <p:nvSpPr>
          <p:cNvPr id="338" name="Google Shape;338;p16"/>
          <p:cNvSpPr/>
          <p:nvPr/>
        </p:nvSpPr>
        <p:spPr>
          <a:xfrm>
            <a:off x="6096000" y="1905000"/>
            <a:ext cx="2590800" cy="4038600"/>
          </a:xfrm>
          <a:custGeom>
            <a:avLst/>
            <a:gdLst/>
            <a:ahLst/>
            <a:cxnLst/>
            <a:rect l="l" t="t" r="r" b="b"/>
            <a:pathLst>
              <a:path w="2848570" h="4117676" extrusionOk="0">
                <a:moveTo>
                  <a:pt x="0" y="0"/>
                </a:moveTo>
                <a:lnTo>
                  <a:pt x="2848570" y="0"/>
                </a:lnTo>
                <a:lnTo>
                  <a:pt x="2848570" y="4117676"/>
                </a:lnTo>
                <a:lnTo>
                  <a:pt x="0" y="4117676"/>
                </a:lnTo>
                <a:lnTo>
                  <a:pt x="0" y="0"/>
                </a:lnTo>
                <a:close/>
              </a:path>
            </a:pathLst>
          </a:custGeom>
          <a:solidFill>
            <a:srgbClr val="DDE5D0">
              <a:alpha val="89803"/>
            </a:srgbClr>
          </a:solidFill>
          <a:ln>
            <a:noFill/>
          </a:ln>
        </p:spPr>
        <p:txBody>
          <a:bodyPr spcFirstLastPara="1" wrap="square" lIns="80000" tIns="80000" rIns="106675" bIns="120000" anchor="t" anchorCtr="0">
            <a:noAutofit/>
          </a:bodyPr>
          <a:lstStyle/>
          <a:p>
            <a:pPr marL="0" marR="0" lvl="0" indent="-1143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 Neoplasms</a:t>
            </a:r>
            <a:endParaRPr dirty="0"/>
          </a:p>
          <a:p>
            <a:pPr marL="0" marR="0" lvl="0" indent="-11430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Pancreatic carcinoma </a:t>
            </a:r>
            <a:endParaRPr dirty="0"/>
          </a:p>
          <a:p>
            <a:pPr marL="0" marR="0" lvl="0" indent="-11430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Malignant involvement of the </a:t>
            </a:r>
            <a:r>
              <a:rPr lang="en-US" sz="1800" b="0" i="0" u="none" strike="noStrike" cap="none" dirty="0" err="1">
                <a:solidFill>
                  <a:schemeClr val="dk1"/>
                </a:solidFill>
                <a:latin typeface="Calibri"/>
                <a:ea typeface="Calibri"/>
                <a:cs typeface="Calibri"/>
                <a:sym typeface="Calibri"/>
              </a:rPr>
              <a:t>porta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hepatis</a:t>
            </a:r>
            <a:r>
              <a:rPr lang="en-US" sz="1800" b="0" i="1" u="none" strike="noStrike" cap="none" dirty="0">
                <a:solidFill>
                  <a:schemeClr val="dk1"/>
                </a:solidFill>
                <a:latin typeface="Calibri"/>
                <a:ea typeface="Calibri"/>
                <a:cs typeface="Calibri"/>
                <a:sym typeface="Calibri"/>
              </a:rPr>
              <a:t>: </a:t>
            </a:r>
            <a:r>
              <a:rPr lang="en-US" sz="1800" b="0" i="0" u="none" strike="noStrike" cap="none" dirty="0">
                <a:solidFill>
                  <a:schemeClr val="dk1"/>
                </a:solidFill>
                <a:latin typeface="Calibri"/>
                <a:ea typeface="Calibri"/>
                <a:cs typeface="Calibri"/>
                <a:sym typeface="Calibri"/>
              </a:rPr>
              <a:t>Metastatic LN, </a:t>
            </a:r>
            <a:r>
              <a:rPr lang="en-US" sz="1800" b="0" i="0" u="none" strike="noStrike" cap="none" dirty="0" err="1">
                <a:solidFill>
                  <a:schemeClr val="dk1"/>
                </a:solidFill>
                <a:latin typeface="Calibri"/>
                <a:ea typeface="Calibri"/>
                <a:cs typeface="Calibri"/>
                <a:sym typeface="Calibri"/>
              </a:rPr>
              <a:t>Hepatoma</a:t>
            </a:r>
            <a:endParaRPr dirty="0"/>
          </a:p>
          <a:p>
            <a:pPr marL="0" marR="0" lvl="0" indent="-1143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 Chronic Pancreatitis with or without </a:t>
            </a:r>
            <a:r>
              <a:rPr lang="en-US" sz="1800" b="1" i="0" u="none" strike="noStrike" cap="none" dirty="0" err="1">
                <a:solidFill>
                  <a:schemeClr val="dk1"/>
                </a:solidFill>
                <a:latin typeface="Calibri"/>
                <a:ea typeface="Calibri"/>
                <a:cs typeface="Calibri"/>
                <a:sym typeface="Calibri"/>
              </a:rPr>
              <a:t>pseudocyst</a:t>
            </a:r>
            <a:r>
              <a:rPr lang="en-US" sz="1800" b="1" i="0" u="none" strike="noStrike" cap="none" dirty="0">
                <a:solidFill>
                  <a:schemeClr val="dk1"/>
                </a:solidFill>
                <a:latin typeface="Calibri"/>
                <a:ea typeface="Calibri"/>
                <a:cs typeface="Calibri"/>
                <a:sym typeface="Calibri"/>
              </a:rPr>
              <a:t> formation </a:t>
            </a:r>
            <a:r>
              <a:rPr lang="en-US" sz="1800" b="0" i="0" u="none" strike="noStrike" cap="none" dirty="0">
                <a:solidFill>
                  <a:schemeClr val="dk1"/>
                </a:solidFill>
                <a:latin typeface="Calibri"/>
                <a:ea typeface="Calibri"/>
                <a:cs typeface="Calibri"/>
                <a:sym typeface="Calibri"/>
              </a:rPr>
              <a:t>(fibrosis)</a:t>
            </a:r>
            <a:endParaRPr sz="1800" b="0" i="0" u="none" strike="noStrike" cap="none" dirty="0">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 Vascular enlargement </a:t>
            </a:r>
            <a:endParaRPr dirty="0"/>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Aneurysm</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Cavernous transformation of portal vein</a:t>
            </a:r>
            <a:endParaRPr dirty="0"/>
          </a:p>
        </p:txBody>
      </p:sp>
      <p:sp>
        <p:nvSpPr>
          <p:cNvPr id="339" name="Google Shape;339;p16"/>
          <p:cNvSpPr/>
          <p:nvPr/>
        </p:nvSpPr>
        <p:spPr>
          <a:xfrm>
            <a:off x="3200400" y="1447800"/>
            <a:ext cx="2743200" cy="381000"/>
          </a:xfrm>
          <a:custGeom>
            <a:avLst/>
            <a:gdLst/>
            <a:ahLst/>
            <a:cxnLst/>
            <a:rect l="l" t="t" r="r" b="b"/>
            <a:pathLst>
              <a:path w="2848570" h="432000" extrusionOk="0">
                <a:moveTo>
                  <a:pt x="0" y="0"/>
                </a:moveTo>
                <a:lnTo>
                  <a:pt x="2848570" y="0"/>
                </a:lnTo>
                <a:lnTo>
                  <a:pt x="2848570" y="432000"/>
                </a:lnTo>
                <a:lnTo>
                  <a:pt x="0" y="432000"/>
                </a:lnTo>
                <a:lnTo>
                  <a:pt x="0" y="0"/>
                </a:lnTo>
                <a:close/>
              </a:path>
            </a:pathLst>
          </a:cu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106675" tIns="60950" rIns="106675" bIns="60950" anchor="ctr" anchorCtr="0">
            <a:noAutofit/>
          </a:bodyPr>
          <a:lstStyle/>
          <a:p>
            <a:pPr marL="0" marR="0" lvl="0" indent="0" algn="ctr" rtl="0">
              <a:lnSpc>
                <a:spcPct val="90000"/>
              </a:lnSpc>
              <a:spcBef>
                <a:spcPts val="0"/>
              </a:spcBef>
              <a:spcAft>
                <a:spcPts val="0"/>
              </a:spcAft>
              <a:buNone/>
            </a:pPr>
            <a:r>
              <a:rPr lang="en-US" sz="2000" b="1">
                <a:solidFill>
                  <a:schemeClr val="dk1"/>
                </a:solidFill>
                <a:latin typeface="Calibri"/>
                <a:ea typeface="Calibri"/>
                <a:cs typeface="Calibri"/>
                <a:sym typeface="Calibri"/>
              </a:rPr>
              <a:t>Wall (Stricture)</a:t>
            </a:r>
            <a:endParaRPr sz="2000" b="1">
              <a:solidFill>
                <a:schemeClr val="dk1"/>
              </a:solidFill>
              <a:latin typeface="Calibri"/>
              <a:ea typeface="Calibri"/>
              <a:cs typeface="Calibri"/>
              <a:sym typeface="Calibri"/>
            </a:endParaRPr>
          </a:p>
        </p:txBody>
      </p:sp>
      <p:sp>
        <p:nvSpPr>
          <p:cNvPr id="340" name="Google Shape;340;p16"/>
          <p:cNvSpPr/>
          <p:nvPr/>
        </p:nvSpPr>
        <p:spPr>
          <a:xfrm>
            <a:off x="3200400" y="1905000"/>
            <a:ext cx="2743200" cy="4038600"/>
          </a:xfrm>
          <a:custGeom>
            <a:avLst/>
            <a:gdLst/>
            <a:ahLst/>
            <a:cxnLst/>
            <a:rect l="l" t="t" r="r" b="b"/>
            <a:pathLst>
              <a:path w="2848570" h="4117676" extrusionOk="0">
                <a:moveTo>
                  <a:pt x="0" y="0"/>
                </a:moveTo>
                <a:lnTo>
                  <a:pt x="2848570" y="0"/>
                </a:lnTo>
                <a:lnTo>
                  <a:pt x="2848570" y="4117676"/>
                </a:lnTo>
                <a:lnTo>
                  <a:pt x="0" y="4117676"/>
                </a:lnTo>
                <a:lnTo>
                  <a:pt x="0" y="0"/>
                </a:lnTo>
                <a:close/>
              </a:path>
            </a:pathLst>
          </a:custGeom>
          <a:solidFill>
            <a:srgbClr val="DDE5D0">
              <a:alpha val="89803"/>
            </a:srgbClr>
          </a:solidFill>
          <a:ln>
            <a:noFill/>
          </a:ln>
        </p:spPr>
        <p:txBody>
          <a:bodyPr spcFirstLastPara="1" wrap="square" lIns="80000" tIns="80000" rIns="106675" bIns="120000" anchor="t" anchorCtr="0">
            <a:noAutofit/>
          </a:bodyPr>
          <a:lstStyle/>
          <a:p>
            <a:pPr marL="0" marR="0" lvl="0" indent="-11430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 Inflammation, infection:</a:t>
            </a:r>
            <a:r>
              <a:rPr lang="en-US" sz="1800" i="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Primary </a:t>
            </a:r>
            <a:r>
              <a:rPr lang="en-US" sz="1800" dirty="0" err="1">
                <a:solidFill>
                  <a:schemeClr val="dk1"/>
                </a:solidFill>
                <a:latin typeface="Calibri"/>
                <a:ea typeface="Calibri"/>
                <a:cs typeface="Calibri"/>
                <a:sym typeface="Calibri"/>
              </a:rPr>
              <a:t>sclerosing</a:t>
            </a:r>
            <a:r>
              <a:rPr lang="en-US" sz="1800" dirty="0">
                <a:solidFill>
                  <a:schemeClr val="dk1"/>
                </a:solidFill>
                <a:latin typeface="Calibri"/>
                <a:ea typeface="Calibri"/>
                <a:cs typeface="Calibri"/>
                <a:sym typeface="Calibri"/>
              </a:rPr>
              <a:t> cholangitis </a:t>
            </a:r>
            <a:endParaRPr dirty="0"/>
          </a:p>
          <a:p>
            <a:pPr marL="0" marR="0" lvl="0" indent="-1143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 AIDS </a:t>
            </a:r>
            <a:r>
              <a:rPr lang="en-US" sz="1800" dirty="0" err="1">
                <a:solidFill>
                  <a:schemeClr val="dk1"/>
                </a:solidFill>
                <a:latin typeface="Calibri"/>
                <a:ea typeface="Calibri"/>
                <a:cs typeface="Calibri"/>
                <a:sym typeface="Calibri"/>
              </a:rPr>
              <a:t>cholangiopathy</a:t>
            </a:r>
            <a:r>
              <a:rPr lang="en-US" sz="1800" dirty="0">
                <a:solidFill>
                  <a:schemeClr val="dk1"/>
                </a:solidFill>
                <a:latin typeface="Calibri"/>
                <a:ea typeface="Calibri"/>
                <a:cs typeface="Calibri"/>
                <a:sym typeface="Calibri"/>
              </a:rPr>
              <a:t> </a:t>
            </a:r>
            <a:endParaRPr dirty="0"/>
          </a:p>
          <a:p>
            <a:pPr marL="0" marR="0" lvl="0" indent="-1143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 Hepatic arterial chemotherapy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Postsurgical strictures</a:t>
            </a:r>
            <a:endParaRPr dirty="0"/>
          </a:p>
          <a:p>
            <a:pPr marL="0" marR="0" lvl="0" indent="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Neoplasms: </a:t>
            </a:r>
            <a:endParaRPr dirty="0"/>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Cholangiocarcinoma</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Congenital disorders </a:t>
            </a:r>
            <a:r>
              <a:rPr lang="en-US" sz="1800" dirty="0">
                <a:solidFill>
                  <a:schemeClr val="dk1"/>
                </a:solidFill>
                <a:latin typeface="Calibri"/>
                <a:ea typeface="Calibri"/>
                <a:cs typeface="Calibri"/>
                <a:sym typeface="Calibri"/>
              </a:rPr>
              <a:t>biliary atresia, cystic fibrosis</a:t>
            </a:r>
            <a:endParaRPr sz="1800" dirty="0">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000"/>
                                        <p:tgtEl>
                                          <p:spTgt spid="3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gtEl>
                                        <p:attrNameLst>
                                          <p:attrName>style.visibility</p:attrName>
                                        </p:attrNameLst>
                                      </p:cBhvr>
                                      <p:to>
                                        <p:strVal val="visible"/>
                                      </p:to>
                                    </p:set>
                                    <p:animEffect transition="in" filter="fade">
                                      <p:cBhvr>
                                        <p:cTn id="12" dur="1000"/>
                                        <p:tgtEl>
                                          <p:spTgt spid="3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7"/>
                                        </p:tgtEl>
                                        <p:attrNameLst>
                                          <p:attrName>style.visibility</p:attrName>
                                        </p:attrNameLst>
                                      </p:cBhvr>
                                      <p:to>
                                        <p:strVal val="visible"/>
                                      </p:to>
                                    </p:set>
                                    <p:animEffect transition="in" filter="fade">
                                      <p:cBhvr>
                                        <p:cTn id="17" dur="1000"/>
                                        <p:tgtEl>
                                          <p:spTgt spid="3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5"/>
                                        </p:tgtEl>
                                        <p:attrNameLst>
                                          <p:attrName>style.visibility</p:attrName>
                                        </p:attrNameLst>
                                      </p:cBhvr>
                                      <p:to>
                                        <p:strVal val="visible"/>
                                      </p:to>
                                    </p:set>
                                    <p:animEffect transition="in" filter="fade">
                                      <p:cBhvr>
                                        <p:cTn id="22" dur="1000"/>
                                        <p:tgtEl>
                                          <p:spTgt spid="3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0"/>
                                        </p:tgtEl>
                                        <p:attrNameLst>
                                          <p:attrName>style.visibility</p:attrName>
                                        </p:attrNameLst>
                                      </p:cBhvr>
                                      <p:to>
                                        <p:strVal val="visible"/>
                                      </p:to>
                                    </p:set>
                                    <p:animEffect transition="in" filter="fade">
                                      <p:cBhvr>
                                        <p:cTn id="27" dur="1000"/>
                                        <p:tgtEl>
                                          <p:spTgt spid="3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8"/>
                                        </p:tgtEl>
                                        <p:attrNameLst>
                                          <p:attrName>style.visibility</p:attrName>
                                        </p:attrNameLst>
                                      </p:cBhvr>
                                      <p:to>
                                        <p:strVal val="visible"/>
                                      </p:to>
                                    </p:set>
                                    <p:animEffect transition="in" filter="fade">
                                      <p:cBhvr>
                                        <p:cTn id="32"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sz="3600" b="1"/>
              <a:t>Lab Diagnosis of Jaundice – D.D</a:t>
            </a:r>
            <a:endParaRPr/>
          </a:p>
        </p:txBody>
      </p:sp>
      <p:graphicFrame>
        <p:nvGraphicFramePr>
          <p:cNvPr id="346" name="Google Shape;346;p17"/>
          <p:cNvGraphicFramePr/>
          <p:nvPr>
            <p:extLst>
              <p:ext uri="{D42A27DB-BD31-4B8C-83A1-F6EECF244321}">
                <p14:modId xmlns:p14="http://schemas.microsoft.com/office/powerpoint/2010/main" val="1253549291"/>
              </p:ext>
            </p:extLst>
          </p:nvPr>
        </p:nvGraphicFramePr>
        <p:xfrm>
          <a:off x="183704" y="1524000"/>
          <a:ext cx="8807900" cy="5382460"/>
        </p:xfrm>
        <a:graphic>
          <a:graphicData uri="http://schemas.openxmlformats.org/drawingml/2006/table">
            <a:tbl>
              <a:tblPr firstRow="1" bandRow="1">
                <a:noFill/>
                <a:tableStyleId>{D21DCDC5-6F44-4063-94AE-A04FD8888103}</a:tableStyleId>
              </a:tblPr>
              <a:tblGrid>
                <a:gridCol w="2020150"/>
                <a:gridCol w="2072400"/>
                <a:gridCol w="3134362"/>
                <a:gridCol w="1580988"/>
              </a:tblGrid>
              <a:tr h="1021650">
                <a:tc>
                  <a:txBody>
                    <a:bodyPr/>
                    <a:lstStyle/>
                    <a:p>
                      <a:pPr marL="0" marR="0" lvl="0" indent="0" algn="l" rtl="0">
                        <a:lnSpc>
                          <a:spcPct val="100000"/>
                        </a:lnSpc>
                        <a:spcBef>
                          <a:spcPts val="0"/>
                        </a:spcBef>
                        <a:spcAft>
                          <a:spcPts val="0"/>
                        </a:spcAft>
                        <a:buNone/>
                      </a:pPr>
                      <a:r>
                        <a:rPr lang="en-US" sz="2400" b="1" dirty="0"/>
                        <a:t>Features</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Prehepatic</a:t>
                      </a:r>
                      <a:endParaRPr/>
                    </a:p>
                    <a:p>
                      <a:pPr marL="0" marR="0" lvl="0" indent="0" algn="ctr" rtl="0">
                        <a:lnSpc>
                          <a:spcPct val="100000"/>
                        </a:lnSpc>
                        <a:spcBef>
                          <a:spcPts val="0"/>
                        </a:spcBef>
                        <a:spcAft>
                          <a:spcPts val="0"/>
                        </a:spcAft>
                        <a:buNone/>
                      </a:pPr>
                      <a:r>
                        <a:rPr lang="en-US" sz="2400" b="1"/>
                        <a:t>(Heamolytic)</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Intrahepatic</a:t>
                      </a:r>
                      <a:endParaRPr sz="2400" b="1"/>
                    </a:p>
                    <a:p>
                      <a:pPr marL="0" marR="0" lvl="0" indent="0" algn="ctr" rtl="0">
                        <a:lnSpc>
                          <a:spcPct val="100000"/>
                        </a:lnSpc>
                        <a:spcBef>
                          <a:spcPts val="0"/>
                        </a:spcBef>
                        <a:spcAft>
                          <a:spcPts val="0"/>
                        </a:spcAft>
                        <a:buNone/>
                      </a:pPr>
                      <a:r>
                        <a:rPr lang="en-US" sz="2400" b="1"/>
                        <a:t>(Hepatocellular)</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Posthepatic</a:t>
                      </a:r>
                      <a:endParaRPr sz="2400" b="1"/>
                    </a:p>
                    <a:p>
                      <a:pPr marL="0" marR="0" lvl="0" indent="0" algn="ctr" rtl="0">
                        <a:lnSpc>
                          <a:spcPct val="100000"/>
                        </a:lnSpc>
                        <a:spcBef>
                          <a:spcPts val="0"/>
                        </a:spcBef>
                        <a:spcAft>
                          <a:spcPts val="0"/>
                        </a:spcAft>
                        <a:buNone/>
                      </a:pPr>
                      <a:r>
                        <a:rPr lang="en-US" sz="2400" b="1"/>
                        <a:t>(Obstructive)</a:t>
                      </a:r>
                      <a:endParaRPr sz="2400" b="1">
                        <a:latin typeface="Calibri"/>
                        <a:ea typeface="Calibri"/>
                        <a:cs typeface="Calibri"/>
                        <a:sym typeface="Calibri"/>
                      </a:endParaRPr>
                    </a:p>
                  </a:txBody>
                  <a:tcPr marL="91450" marR="91450" marT="45725" marB="45725" anchor="ctr"/>
                </a:tc>
              </a:tr>
              <a:tr h="601000">
                <a:tc>
                  <a:txBody>
                    <a:bodyPr/>
                    <a:lstStyle/>
                    <a:p>
                      <a:pPr marL="0" marR="0" lvl="0" indent="0" algn="l" rtl="0">
                        <a:lnSpc>
                          <a:spcPct val="100000"/>
                        </a:lnSpc>
                        <a:spcBef>
                          <a:spcPts val="0"/>
                        </a:spcBef>
                        <a:spcAft>
                          <a:spcPts val="0"/>
                        </a:spcAft>
                        <a:buNone/>
                      </a:pPr>
                      <a:r>
                        <a:rPr lang="en-US" sz="2400" b="1" dirty="0"/>
                        <a:t>Unconjugated</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dirty="0"/>
                        <a:t>↑</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b="1" dirty="0"/>
                        <a:t>↑</a:t>
                      </a:r>
                      <a:endParaRPr sz="2400" b="1" dirty="0">
                        <a:solidFill>
                          <a:schemeClr val="dk1"/>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dirty="0"/>
                        <a:t>Normal</a:t>
                      </a:r>
                      <a:endParaRPr sz="2400" b="1" dirty="0">
                        <a:latin typeface="Calibri"/>
                        <a:ea typeface="Calibri"/>
                        <a:cs typeface="Calibri"/>
                        <a:sym typeface="Calibri"/>
                      </a:endParaRPr>
                    </a:p>
                  </a:txBody>
                  <a:tcPr marL="91450" marR="91450" marT="45725" marB="45725" anchor="ctr"/>
                </a:tc>
              </a:tr>
              <a:tr h="601000">
                <a:tc>
                  <a:txBody>
                    <a:bodyPr/>
                    <a:lstStyle/>
                    <a:p>
                      <a:pPr marL="0" marR="0" lvl="0" indent="0" algn="l" rtl="0">
                        <a:lnSpc>
                          <a:spcPct val="100000"/>
                        </a:lnSpc>
                        <a:spcBef>
                          <a:spcPts val="0"/>
                        </a:spcBef>
                        <a:spcAft>
                          <a:spcPts val="0"/>
                        </a:spcAft>
                        <a:buNone/>
                      </a:pPr>
                      <a:r>
                        <a:rPr lang="en-US" sz="2400" b="1"/>
                        <a:t>Conjugated</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b="1"/>
                        <a:t>Normal</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b="1" dirty="0"/>
                        <a:t>↑</a:t>
                      </a:r>
                      <a:endParaRPr sz="2400" b="1" dirty="0">
                        <a:solidFill>
                          <a:schemeClr val="dk1"/>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b="1" u="none" strike="noStrike" cap="none" dirty="0"/>
                        <a:t>↑</a:t>
                      </a:r>
                      <a:endParaRPr sz="2400" b="1" dirty="0">
                        <a:latin typeface="Calibri"/>
                        <a:ea typeface="Calibri"/>
                        <a:cs typeface="Calibri"/>
                        <a:sym typeface="Calibri"/>
                      </a:endParaRPr>
                    </a:p>
                  </a:txBody>
                  <a:tcPr marL="91450" marR="91450" marT="45725" marB="45725" anchor="ctr"/>
                </a:tc>
              </a:tr>
              <a:tr h="601000">
                <a:tc>
                  <a:txBody>
                    <a:bodyPr/>
                    <a:lstStyle/>
                    <a:p>
                      <a:pPr marL="0" marR="0" lvl="0" indent="0" algn="l" rtl="0">
                        <a:lnSpc>
                          <a:spcPct val="100000"/>
                        </a:lnSpc>
                        <a:spcBef>
                          <a:spcPts val="0"/>
                        </a:spcBef>
                        <a:spcAft>
                          <a:spcPts val="0"/>
                        </a:spcAft>
                        <a:buNone/>
                      </a:pPr>
                      <a:r>
                        <a:rPr lang="en-US" sz="2400" b="1" dirty="0"/>
                        <a:t>AST or ALT</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Normal</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b="1" u="none" strike="noStrike" cap="none" dirty="0"/>
                        <a:t>↑ ↑</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Normal</a:t>
                      </a:r>
                      <a:endParaRPr sz="2400" b="1">
                        <a:latin typeface="Calibri"/>
                        <a:ea typeface="Calibri"/>
                        <a:cs typeface="Calibri"/>
                        <a:sym typeface="Calibri"/>
                      </a:endParaRPr>
                    </a:p>
                  </a:txBody>
                  <a:tcPr marL="91450" marR="91450" marT="45725" marB="45725" anchor="ctr"/>
                </a:tc>
              </a:tr>
              <a:tr h="822950">
                <a:tc>
                  <a:txBody>
                    <a:bodyPr/>
                    <a:lstStyle/>
                    <a:p>
                      <a:pPr marL="0" marR="0" lvl="0" indent="0" algn="l" rtl="0">
                        <a:lnSpc>
                          <a:spcPct val="100000"/>
                        </a:lnSpc>
                        <a:spcBef>
                          <a:spcPts val="0"/>
                        </a:spcBef>
                        <a:spcAft>
                          <a:spcPts val="0"/>
                        </a:spcAft>
                        <a:buNone/>
                      </a:pPr>
                      <a:r>
                        <a:rPr lang="en-US" sz="2400" b="1" dirty="0"/>
                        <a:t>Alkaline </a:t>
                      </a:r>
                      <a:r>
                        <a:rPr lang="en-US" sz="2400" b="1" dirty="0" err="1"/>
                        <a:t>phos</a:t>
                      </a:r>
                      <a:r>
                        <a:rPr lang="en-US" sz="2400" b="1" dirty="0"/>
                        <a:t>.</a:t>
                      </a:r>
                      <a:endParaRPr dirty="0"/>
                    </a:p>
                    <a:p>
                      <a:pPr marL="0" marR="0" lvl="0" indent="0" algn="l" rtl="0">
                        <a:lnSpc>
                          <a:spcPct val="100000"/>
                        </a:lnSpc>
                        <a:spcBef>
                          <a:spcPts val="0"/>
                        </a:spcBef>
                        <a:spcAft>
                          <a:spcPts val="0"/>
                        </a:spcAft>
                        <a:buNone/>
                      </a:pPr>
                      <a:r>
                        <a:rPr lang="en-US" sz="2400" b="1" dirty="0"/>
                        <a:t>and GGT</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Normal</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Normal</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b="1" u="none" strike="noStrike" cap="none"/>
                        <a:t>↑ ↑</a:t>
                      </a:r>
                      <a:endParaRPr sz="2400" b="1">
                        <a:latin typeface="Calibri"/>
                        <a:ea typeface="Calibri"/>
                        <a:cs typeface="Calibri"/>
                        <a:sym typeface="Calibri"/>
                      </a:endParaRPr>
                    </a:p>
                  </a:txBody>
                  <a:tcPr marL="91450" marR="91450" marT="45725" marB="45725" anchor="ctr"/>
                </a:tc>
              </a:tr>
              <a:tr h="601000">
                <a:tc>
                  <a:txBody>
                    <a:bodyPr/>
                    <a:lstStyle/>
                    <a:p>
                      <a:pPr marL="0" marR="0" lvl="0" indent="0" algn="l" rtl="0">
                        <a:lnSpc>
                          <a:spcPct val="100000"/>
                        </a:lnSpc>
                        <a:spcBef>
                          <a:spcPts val="0"/>
                        </a:spcBef>
                        <a:spcAft>
                          <a:spcPts val="0"/>
                        </a:spcAft>
                        <a:buNone/>
                      </a:pPr>
                      <a:r>
                        <a:rPr lang="en-US" sz="2400" b="1" dirty="0"/>
                        <a:t>Urine bilirubin</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Absent</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dirty="0"/>
                        <a:t>Present</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dirty="0"/>
                        <a:t>Increased</a:t>
                      </a:r>
                      <a:endParaRPr sz="2400" b="1" dirty="0">
                        <a:latin typeface="Calibri"/>
                        <a:ea typeface="Calibri"/>
                        <a:cs typeface="Calibri"/>
                        <a:sym typeface="Calibri"/>
                      </a:endParaRPr>
                    </a:p>
                  </a:txBody>
                  <a:tcPr marL="91450" marR="91450" marT="45725" marB="45725" anchor="ctr"/>
                </a:tc>
              </a:tr>
              <a:tr h="601000">
                <a:tc>
                  <a:txBody>
                    <a:bodyPr/>
                    <a:lstStyle/>
                    <a:p>
                      <a:pPr marL="0" marR="0" lvl="0" indent="0" algn="l" rtl="0">
                        <a:lnSpc>
                          <a:spcPct val="100000"/>
                        </a:lnSpc>
                        <a:spcBef>
                          <a:spcPts val="0"/>
                        </a:spcBef>
                        <a:spcAft>
                          <a:spcPts val="0"/>
                        </a:spcAft>
                        <a:buNone/>
                      </a:pPr>
                      <a:r>
                        <a:rPr lang="en-US" sz="2400" b="1" dirty="0" err="1"/>
                        <a:t>Urobilinogen</a:t>
                      </a:r>
                      <a:endParaRPr sz="2400" b="1" dirty="0">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Increased</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a:t>Present</a:t>
                      </a:r>
                      <a:endParaRPr sz="2400" b="1">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b="1" dirty="0"/>
                        <a:t>Absent</a:t>
                      </a:r>
                      <a:endParaRPr sz="2400" b="1" dirty="0">
                        <a:latin typeface="Calibri"/>
                        <a:ea typeface="Calibri"/>
                        <a:cs typeface="Calibri"/>
                        <a:sym typeface="Calibri"/>
                      </a:endParaRPr>
                    </a:p>
                  </a:txBody>
                  <a:tcPr marL="91450" marR="91450" marT="45725" marB="457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5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8"/>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b="1"/>
              <a:t>Clinical Aspects of Jaundice</a:t>
            </a:r>
            <a:endParaRPr/>
          </a:p>
        </p:txBody>
      </p:sp>
      <p:sp>
        <p:nvSpPr>
          <p:cNvPr id="352" name="Google Shape;352;p18"/>
          <p:cNvSpPr txBox="1">
            <a:spLocks noGrp="1"/>
          </p:cNvSpPr>
          <p:nvPr>
            <p:ph type="body" idx="1"/>
          </p:nvPr>
        </p:nvSpPr>
        <p:spPr>
          <a:xfrm>
            <a:off x="405729" y="1484784"/>
            <a:ext cx="8587680" cy="4800600"/>
          </a:xfrm>
          <a:prstGeom prst="rect">
            <a:avLst/>
          </a:prstGeom>
          <a:noFill/>
          <a:ln>
            <a:noFill/>
          </a:ln>
        </p:spPr>
        <p:txBody>
          <a:bodyPr spcFirstLastPara="1" wrap="square" lIns="91425" tIns="45700" rIns="91425" bIns="45700" anchor="t" anchorCtr="0">
            <a:noAutofit/>
          </a:bodyPr>
          <a:lstStyle/>
          <a:p>
            <a:pPr marL="411480" lvl="0" indent="-342900" algn="just" rtl="0">
              <a:spcBef>
                <a:spcPts val="0"/>
              </a:spcBef>
              <a:spcAft>
                <a:spcPts val="0"/>
              </a:spcAft>
              <a:buClr>
                <a:schemeClr val="dk1"/>
              </a:buClr>
              <a:buSzPts val="2800"/>
              <a:buFont typeface="Noto Sans Symbols"/>
              <a:buChar char="▪"/>
            </a:pPr>
            <a:r>
              <a:rPr lang="en-US" b="1" dirty="0"/>
              <a:t>Clinically detectable </a:t>
            </a:r>
            <a:r>
              <a:rPr lang="en-US" dirty="0"/>
              <a:t>if SB is &gt;2.0 mg%</a:t>
            </a:r>
            <a:endParaRPr dirty="0"/>
          </a:p>
          <a:p>
            <a:pPr marL="411480" lvl="0" indent="-342900" algn="just" rtl="0">
              <a:spcBef>
                <a:spcPts val="0"/>
              </a:spcBef>
              <a:spcAft>
                <a:spcPts val="0"/>
              </a:spcAft>
              <a:buClr>
                <a:schemeClr val="dk1"/>
              </a:buClr>
              <a:buSzPts val="2800"/>
              <a:buFont typeface="Noto Sans Symbols"/>
              <a:buChar char="▪"/>
            </a:pPr>
            <a:r>
              <a:rPr lang="en-US" b="1" dirty="0">
                <a:solidFill>
                  <a:srgbClr val="FF0000"/>
                </a:solidFill>
              </a:rPr>
              <a:t>What is special about the sclera ? – Rich Elastin </a:t>
            </a:r>
            <a:endParaRPr b="1" dirty="0">
              <a:solidFill>
                <a:srgbClr val="FF0000"/>
              </a:solidFill>
            </a:endParaRPr>
          </a:p>
          <a:p>
            <a:pPr marL="411480" lvl="0" indent="-342900" algn="just" rtl="0">
              <a:spcBef>
                <a:spcPts val="0"/>
              </a:spcBef>
              <a:spcAft>
                <a:spcPts val="0"/>
              </a:spcAft>
              <a:buClr>
                <a:schemeClr val="dk1"/>
              </a:buClr>
              <a:buSzPts val="2800"/>
              <a:buFont typeface="Noto Sans Symbols"/>
              <a:buChar char="▪"/>
            </a:pPr>
            <a:r>
              <a:rPr lang="en-US" b="1" dirty="0"/>
              <a:t>Skin discoloration </a:t>
            </a:r>
            <a:r>
              <a:rPr lang="en-US" dirty="0"/>
              <a:t>– Yellowish, </a:t>
            </a:r>
            <a:r>
              <a:rPr lang="en-US" dirty="0" err="1"/>
              <a:t>Carotinemia</a:t>
            </a:r>
            <a:r>
              <a:rPr lang="en-US" dirty="0"/>
              <a:t> (normal sclera)</a:t>
            </a:r>
            <a:endParaRPr dirty="0"/>
          </a:p>
          <a:p>
            <a:pPr marL="411480" lvl="0" indent="-342900" algn="just" rtl="0">
              <a:spcBef>
                <a:spcPts val="0"/>
              </a:spcBef>
              <a:spcAft>
                <a:spcPts val="0"/>
              </a:spcAft>
              <a:buClr>
                <a:schemeClr val="dk1"/>
              </a:buClr>
              <a:buSzPts val="2800"/>
              <a:buFont typeface="Noto Sans Symbols"/>
              <a:buChar char="▪"/>
            </a:pPr>
            <a:r>
              <a:rPr lang="en-US" b="1" dirty="0"/>
              <a:t>Greenish</a:t>
            </a:r>
            <a:r>
              <a:rPr lang="en-US" dirty="0"/>
              <a:t> hue of skin and sclera - due </a:t>
            </a:r>
            <a:r>
              <a:rPr lang="en-US" dirty="0" err="1"/>
              <a:t>Biliverdin</a:t>
            </a:r>
            <a:r>
              <a:rPr lang="en-US" dirty="0"/>
              <a:t> – indicates long standing jaundice</a:t>
            </a:r>
            <a:endParaRPr dirty="0"/>
          </a:p>
          <a:p>
            <a:pPr marL="411480" lvl="0" indent="-342900" algn="just" rtl="0">
              <a:spcBef>
                <a:spcPts val="0"/>
              </a:spcBef>
              <a:spcAft>
                <a:spcPts val="0"/>
              </a:spcAft>
              <a:buClr>
                <a:schemeClr val="dk1"/>
              </a:buClr>
              <a:buSzPts val="2800"/>
              <a:buFont typeface="Noto Sans Symbols"/>
              <a:buChar char="▪"/>
            </a:pPr>
            <a:r>
              <a:rPr lang="en-US" b="1" dirty="0">
                <a:solidFill>
                  <a:srgbClr val="FF0000"/>
                </a:solidFill>
              </a:rPr>
              <a:t>Generalized Pruritus</a:t>
            </a:r>
            <a:r>
              <a:rPr lang="en-US" dirty="0">
                <a:solidFill>
                  <a:srgbClr val="FF0000"/>
                </a:solidFill>
              </a:rPr>
              <a:t>  </a:t>
            </a:r>
            <a:r>
              <a:rPr lang="en-US" dirty="0"/>
              <a:t>(Obstructive Jaundice).</a:t>
            </a:r>
            <a:endParaRPr dirty="0"/>
          </a:p>
          <a:p>
            <a:pPr marL="411480" lvl="0" indent="-342900" algn="just" rtl="0">
              <a:spcBef>
                <a:spcPts val="0"/>
              </a:spcBef>
              <a:spcAft>
                <a:spcPts val="0"/>
              </a:spcAft>
              <a:buClr>
                <a:schemeClr val="dk1"/>
              </a:buClr>
              <a:buSzPts val="2800"/>
              <a:buFont typeface="Noto Sans Symbols"/>
              <a:buChar char="▪"/>
            </a:pPr>
            <a:r>
              <a:rPr lang="en-US" dirty="0"/>
              <a:t>With </a:t>
            </a:r>
            <a:r>
              <a:rPr lang="en-US" b="1" dirty="0"/>
              <a:t>edema and dark skin </a:t>
            </a:r>
            <a:r>
              <a:rPr lang="en-US" dirty="0"/>
              <a:t>– Jaundice is masked</a:t>
            </a:r>
            <a:endParaRPr dirty="0"/>
          </a:p>
          <a:p>
            <a:pPr marL="411480" lvl="0" indent="-342900" algn="just" rtl="0">
              <a:spcBef>
                <a:spcPts val="0"/>
              </a:spcBef>
              <a:spcAft>
                <a:spcPts val="0"/>
              </a:spcAft>
              <a:buClr>
                <a:schemeClr val="dk1"/>
              </a:buClr>
              <a:buSzPts val="2800"/>
              <a:buFont typeface="Noto Sans Symbols"/>
              <a:buChar char="▪"/>
            </a:pPr>
            <a:r>
              <a:rPr lang="en-US" b="1" dirty="0"/>
              <a:t>Mucosa</a:t>
            </a:r>
            <a:r>
              <a:rPr lang="en-US" dirty="0"/>
              <a:t> – hard palate (in dark skinned)</a:t>
            </a:r>
            <a:endParaRPr dirty="0"/>
          </a:p>
          <a:p>
            <a:pPr marL="411480" lvl="0" indent="-342900" algn="just" rtl="0">
              <a:spcBef>
                <a:spcPts val="0"/>
              </a:spcBef>
              <a:spcAft>
                <a:spcPts val="0"/>
              </a:spcAft>
              <a:buClr>
                <a:schemeClr val="dk1"/>
              </a:buClr>
              <a:buSzPts val="2800"/>
              <a:buFont typeface="Noto Sans Symbols"/>
              <a:buChar char="▪"/>
            </a:pPr>
            <a:r>
              <a:rPr lang="en-US" b="1" dirty="0"/>
              <a:t>Darkening of the urine </a:t>
            </a:r>
            <a:r>
              <a:rPr lang="en-US" dirty="0"/>
              <a:t>– Differential Diagnosis</a:t>
            </a:r>
            <a:endParaRPr dirty="0"/>
          </a:p>
          <a:p>
            <a:pPr marL="411480" lvl="0" indent="-165100" algn="just" rtl="0">
              <a:spcBef>
                <a:spcPts val="0"/>
              </a:spcBef>
              <a:spcAft>
                <a:spcPts val="0"/>
              </a:spcAft>
              <a:buClr>
                <a:schemeClr val="dk1"/>
              </a:buClr>
              <a:buSzPts val="2800"/>
              <a:buFont typeface="Noto Sans Symbols"/>
              <a:buNone/>
            </a:pPr>
            <a:endParaRPr dirty="0"/>
          </a:p>
          <a:p>
            <a:pPr marL="411480" lvl="0" indent="-165100" algn="just" rtl="0">
              <a:spcBef>
                <a:spcPts val="0"/>
              </a:spcBef>
              <a:spcAft>
                <a:spcPts val="0"/>
              </a:spcAft>
              <a:buClr>
                <a:schemeClr val="dk1"/>
              </a:buClr>
              <a:buSzPts val="2800"/>
              <a:buFont typeface="Noto Sans Symbols"/>
              <a:buNone/>
            </a:pPr>
            <a:endParaRPr dirty="0"/>
          </a:p>
          <a:p>
            <a:pPr marL="411480" lvl="0" indent="-165100" algn="just" rtl="0">
              <a:spcBef>
                <a:spcPts val="0"/>
              </a:spcBef>
              <a:spcAft>
                <a:spcPts val="0"/>
              </a:spcAft>
              <a:buClr>
                <a:schemeClr val="dk1"/>
              </a:buClr>
              <a:buSzPts val="2800"/>
              <a:buFont typeface="Noto Sans Symbols"/>
              <a:buNone/>
            </a:pPr>
            <a:endParaRPr dirty="0"/>
          </a:p>
          <a:p>
            <a:pPr marL="411480" lvl="0" indent="-165100" algn="just" rtl="0">
              <a:spcBef>
                <a:spcPts val="0"/>
              </a:spcBef>
              <a:spcAft>
                <a:spcPts val="0"/>
              </a:spcAft>
              <a:buClr>
                <a:schemeClr val="dk1"/>
              </a:buClr>
              <a:buSzPts val="2800"/>
              <a:buFont typeface="Noto Sans Symbols"/>
              <a:buNone/>
            </a:pPr>
            <a:endParaRPr dirty="0"/>
          </a:p>
          <a:p>
            <a:pPr marL="411480" lvl="0" indent="-165100" algn="just" rtl="0">
              <a:spcBef>
                <a:spcPts val="0"/>
              </a:spcBef>
              <a:spcAft>
                <a:spcPts val="0"/>
              </a:spcAft>
              <a:buClr>
                <a:schemeClr val="dk1"/>
              </a:buClr>
              <a:buSzPts val="2800"/>
              <a:buFont typeface="Noto Sans Symbols"/>
              <a:buNone/>
            </a:pPr>
            <a:endParaRPr dirty="0"/>
          </a:p>
          <a:p>
            <a:pPr marL="411480" lvl="0" indent="-165100" algn="just" rtl="0">
              <a:spcBef>
                <a:spcPts val="0"/>
              </a:spcBef>
              <a:spcAft>
                <a:spcPts val="0"/>
              </a:spcAft>
              <a:buClr>
                <a:schemeClr val="dk1"/>
              </a:buClr>
              <a:buSzPts val="2800"/>
              <a:buFont typeface="Noto Sans Symbols"/>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anim calcmode="lin" valueType="num">
                                      <p:cBhvr additive="base">
                                        <p:cTn id="7" dur="500"/>
                                        <p:tgtEl>
                                          <p:spTgt spid="3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2">
                                            <p:txEl>
                                              <p:pRg st="1" end="1"/>
                                            </p:txEl>
                                          </p:spTgt>
                                        </p:tgtEl>
                                        <p:attrNameLst>
                                          <p:attrName>style.visibility</p:attrName>
                                        </p:attrNameLst>
                                      </p:cBhvr>
                                      <p:to>
                                        <p:strVal val="visible"/>
                                      </p:to>
                                    </p:set>
                                    <p:anim calcmode="lin" valueType="num">
                                      <p:cBhvr additive="base">
                                        <p:cTn id="12" dur="500"/>
                                        <p:tgtEl>
                                          <p:spTgt spid="35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2">
                                            <p:txEl>
                                              <p:pRg st="2" end="2"/>
                                            </p:txEl>
                                          </p:spTgt>
                                        </p:tgtEl>
                                        <p:attrNameLst>
                                          <p:attrName>style.visibility</p:attrName>
                                        </p:attrNameLst>
                                      </p:cBhvr>
                                      <p:to>
                                        <p:strVal val="visible"/>
                                      </p:to>
                                    </p:set>
                                    <p:anim calcmode="lin" valueType="num">
                                      <p:cBhvr additive="base">
                                        <p:cTn id="17" dur="500"/>
                                        <p:tgtEl>
                                          <p:spTgt spid="35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52">
                                            <p:txEl>
                                              <p:pRg st="3" end="3"/>
                                            </p:txEl>
                                          </p:spTgt>
                                        </p:tgtEl>
                                        <p:attrNameLst>
                                          <p:attrName>style.visibility</p:attrName>
                                        </p:attrNameLst>
                                      </p:cBhvr>
                                      <p:to>
                                        <p:strVal val="visible"/>
                                      </p:to>
                                    </p:set>
                                    <p:anim calcmode="lin" valueType="num">
                                      <p:cBhvr additive="base">
                                        <p:cTn id="22" dur="500"/>
                                        <p:tgtEl>
                                          <p:spTgt spid="35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52">
                                            <p:txEl>
                                              <p:pRg st="4" end="4"/>
                                            </p:txEl>
                                          </p:spTgt>
                                        </p:tgtEl>
                                        <p:attrNameLst>
                                          <p:attrName>style.visibility</p:attrName>
                                        </p:attrNameLst>
                                      </p:cBhvr>
                                      <p:to>
                                        <p:strVal val="visible"/>
                                      </p:to>
                                    </p:set>
                                    <p:anim calcmode="lin" valueType="num">
                                      <p:cBhvr additive="base">
                                        <p:cTn id="27" dur="500"/>
                                        <p:tgtEl>
                                          <p:spTgt spid="35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52">
                                            <p:txEl>
                                              <p:pRg st="5" end="5"/>
                                            </p:txEl>
                                          </p:spTgt>
                                        </p:tgtEl>
                                        <p:attrNameLst>
                                          <p:attrName>style.visibility</p:attrName>
                                        </p:attrNameLst>
                                      </p:cBhvr>
                                      <p:to>
                                        <p:strVal val="visible"/>
                                      </p:to>
                                    </p:set>
                                    <p:anim calcmode="lin" valueType="num">
                                      <p:cBhvr additive="base">
                                        <p:cTn id="32" dur="500"/>
                                        <p:tgtEl>
                                          <p:spTgt spid="35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2">
                                            <p:txEl>
                                              <p:pRg st="6" end="6"/>
                                            </p:txEl>
                                          </p:spTgt>
                                        </p:tgtEl>
                                        <p:attrNameLst>
                                          <p:attrName>style.visibility</p:attrName>
                                        </p:attrNameLst>
                                      </p:cBhvr>
                                      <p:to>
                                        <p:strVal val="visible"/>
                                      </p:to>
                                    </p:set>
                                    <p:anim calcmode="lin" valueType="num">
                                      <p:cBhvr additive="base">
                                        <p:cTn id="37" dur="500"/>
                                        <p:tgtEl>
                                          <p:spTgt spid="35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52">
                                            <p:txEl>
                                              <p:pRg st="7" end="7"/>
                                            </p:txEl>
                                          </p:spTgt>
                                        </p:tgtEl>
                                        <p:attrNameLst>
                                          <p:attrName>style.visibility</p:attrName>
                                        </p:attrNameLst>
                                      </p:cBhvr>
                                      <p:to>
                                        <p:strVal val="visible"/>
                                      </p:to>
                                    </p:set>
                                    <p:anim calcmode="lin" valueType="num">
                                      <p:cBhvr additive="base">
                                        <p:cTn id="42" dur="500"/>
                                        <p:tgtEl>
                                          <p:spTgt spid="35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52">
                                            <p:txEl>
                                              <p:pRg st="8" end="8"/>
                                            </p:txEl>
                                          </p:spTgt>
                                        </p:tgtEl>
                                        <p:attrNameLst>
                                          <p:attrName>style.visibility</p:attrName>
                                        </p:attrNameLst>
                                      </p:cBhvr>
                                      <p:to>
                                        <p:strVal val="visible"/>
                                      </p:to>
                                    </p:set>
                                    <p:anim calcmode="lin" valueType="num">
                                      <p:cBhvr additive="base">
                                        <p:cTn id="47" dur="500"/>
                                        <p:tgtEl>
                                          <p:spTgt spid="35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52">
                                            <p:txEl>
                                              <p:pRg st="9" end="9"/>
                                            </p:txEl>
                                          </p:spTgt>
                                        </p:tgtEl>
                                        <p:attrNameLst>
                                          <p:attrName>style.visibility</p:attrName>
                                        </p:attrNameLst>
                                      </p:cBhvr>
                                      <p:to>
                                        <p:strVal val="visible"/>
                                      </p:to>
                                    </p:set>
                                    <p:anim calcmode="lin" valueType="num">
                                      <p:cBhvr additive="base">
                                        <p:cTn id="52" dur="500"/>
                                        <p:tgtEl>
                                          <p:spTgt spid="35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52">
                                            <p:txEl>
                                              <p:pRg st="10" end="10"/>
                                            </p:txEl>
                                          </p:spTgt>
                                        </p:tgtEl>
                                        <p:attrNameLst>
                                          <p:attrName>style.visibility</p:attrName>
                                        </p:attrNameLst>
                                      </p:cBhvr>
                                      <p:to>
                                        <p:strVal val="visible"/>
                                      </p:to>
                                    </p:set>
                                    <p:anim calcmode="lin" valueType="num">
                                      <p:cBhvr additive="base">
                                        <p:cTn id="57" dur="500"/>
                                        <p:tgtEl>
                                          <p:spTgt spid="35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52">
                                            <p:txEl>
                                              <p:pRg st="11" end="11"/>
                                            </p:txEl>
                                          </p:spTgt>
                                        </p:tgtEl>
                                        <p:attrNameLst>
                                          <p:attrName>style.visibility</p:attrName>
                                        </p:attrNameLst>
                                      </p:cBhvr>
                                      <p:to>
                                        <p:strVal val="visible"/>
                                      </p:to>
                                    </p:set>
                                    <p:anim calcmode="lin" valueType="num">
                                      <p:cBhvr additive="base">
                                        <p:cTn id="62" dur="500"/>
                                        <p:tgtEl>
                                          <p:spTgt spid="35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52">
                                            <p:txEl>
                                              <p:pRg st="12" end="12"/>
                                            </p:txEl>
                                          </p:spTgt>
                                        </p:tgtEl>
                                        <p:attrNameLst>
                                          <p:attrName>style.visibility</p:attrName>
                                        </p:attrNameLst>
                                      </p:cBhvr>
                                      <p:to>
                                        <p:strVal val="visible"/>
                                      </p:to>
                                    </p:set>
                                    <p:anim calcmode="lin" valueType="num">
                                      <p:cBhvr additive="base">
                                        <p:cTn id="67" dur="500"/>
                                        <p:tgtEl>
                                          <p:spTgt spid="35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52">
                                            <p:txEl>
                                              <p:pRg st="13" end="13"/>
                                            </p:txEl>
                                          </p:spTgt>
                                        </p:tgtEl>
                                        <p:attrNameLst>
                                          <p:attrName>style.visibility</p:attrName>
                                        </p:attrNameLst>
                                      </p:cBhvr>
                                      <p:to>
                                        <p:strVal val="visible"/>
                                      </p:to>
                                    </p:set>
                                    <p:anim calcmode="lin" valueType="num">
                                      <p:cBhvr additive="base">
                                        <p:cTn id="72" dur="500"/>
                                        <p:tgtEl>
                                          <p:spTgt spid="35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9"/>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200"/>
              <a:buFont typeface="Calibri"/>
              <a:buNone/>
            </a:pPr>
            <a:r>
              <a:rPr lang="en-US" sz="3200" b="1"/>
              <a:t>Differential </a:t>
            </a:r>
            <a:r>
              <a:rPr lang="en-US" sz="3200"/>
              <a:t>Diagnosis of Colored Urine </a:t>
            </a:r>
            <a:endParaRPr sz="3200" b="1"/>
          </a:p>
        </p:txBody>
      </p:sp>
      <p:sp>
        <p:nvSpPr>
          <p:cNvPr id="358" name="Google Shape;358;p19"/>
          <p:cNvSpPr txBox="1">
            <a:spLocks noGrp="1"/>
          </p:cNvSpPr>
          <p:nvPr>
            <p:ph type="body" idx="1"/>
          </p:nvPr>
        </p:nvSpPr>
        <p:spPr>
          <a:xfrm>
            <a:off x="323528" y="1927373"/>
            <a:ext cx="8784976" cy="4525963"/>
          </a:xfrm>
          <a:prstGeom prst="rect">
            <a:avLst/>
          </a:prstGeom>
          <a:noFill/>
          <a:ln>
            <a:noFill/>
          </a:ln>
        </p:spPr>
        <p:txBody>
          <a:bodyPr spcFirstLastPara="1" wrap="square" lIns="91425" tIns="45700" rIns="91425" bIns="45700" anchor="t" anchorCtr="0">
            <a:noAutofit/>
          </a:bodyPr>
          <a:lstStyle/>
          <a:p>
            <a:pPr marL="411480" lvl="0" indent="-342900" algn="just" rtl="0">
              <a:lnSpc>
                <a:spcPct val="140000"/>
              </a:lnSpc>
              <a:spcBef>
                <a:spcPts val="0"/>
              </a:spcBef>
              <a:spcAft>
                <a:spcPts val="0"/>
              </a:spcAft>
              <a:buClr>
                <a:schemeClr val="dk1"/>
              </a:buClr>
              <a:buSzPts val="2800"/>
              <a:buFont typeface="Noto Sans Symbols"/>
              <a:buChar char="▪"/>
            </a:pPr>
            <a:r>
              <a:rPr lang="en-US" dirty="0"/>
              <a:t>Bilirubin in urine due to Jaundice (CB).</a:t>
            </a:r>
            <a:endParaRPr dirty="0"/>
          </a:p>
          <a:p>
            <a:pPr marL="411480" lvl="0" indent="-342900" algn="just" rtl="0">
              <a:lnSpc>
                <a:spcPct val="140000"/>
              </a:lnSpc>
              <a:spcBef>
                <a:spcPts val="0"/>
              </a:spcBef>
              <a:spcAft>
                <a:spcPts val="0"/>
              </a:spcAft>
              <a:buClr>
                <a:schemeClr val="dk1"/>
              </a:buClr>
              <a:buSzPts val="2800"/>
              <a:buFont typeface="Noto Sans Symbols"/>
              <a:buChar char="▪"/>
            </a:pPr>
            <a:r>
              <a:rPr lang="en-US" dirty="0"/>
              <a:t>Concentrated urine in dehydration. </a:t>
            </a:r>
            <a:endParaRPr dirty="0"/>
          </a:p>
          <a:p>
            <a:pPr marL="411480" lvl="0" indent="-342900" algn="just" rtl="0">
              <a:lnSpc>
                <a:spcPct val="140000"/>
              </a:lnSpc>
              <a:spcBef>
                <a:spcPts val="0"/>
              </a:spcBef>
              <a:spcAft>
                <a:spcPts val="0"/>
              </a:spcAft>
              <a:buClr>
                <a:schemeClr val="dk1"/>
              </a:buClr>
              <a:buSzPts val="2800"/>
              <a:buFont typeface="Noto Sans Symbols"/>
              <a:buChar char="▪"/>
            </a:pPr>
            <a:r>
              <a:rPr lang="en-US" dirty="0"/>
              <a:t>Sulfasalazine use – for Ulcerative colitis</a:t>
            </a:r>
            <a:endParaRPr dirty="0"/>
          </a:p>
          <a:p>
            <a:pPr marL="411480" lvl="0" indent="-342900" algn="just" rtl="0">
              <a:lnSpc>
                <a:spcPct val="140000"/>
              </a:lnSpc>
              <a:spcBef>
                <a:spcPts val="0"/>
              </a:spcBef>
              <a:spcAft>
                <a:spcPts val="0"/>
              </a:spcAft>
              <a:buClr>
                <a:schemeClr val="dk1"/>
              </a:buClr>
              <a:buSzPts val="2800"/>
              <a:buFont typeface="Noto Sans Symbols"/>
              <a:buChar char="▪"/>
            </a:pPr>
            <a:r>
              <a:rPr lang="en-US" dirty="0"/>
              <a:t>Rifampicin, </a:t>
            </a:r>
            <a:r>
              <a:rPr lang="en-US" dirty="0" err="1"/>
              <a:t>Pyridium</a:t>
            </a:r>
            <a:r>
              <a:rPr lang="en-US" dirty="0"/>
              <a:t> and Thiamine use</a:t>
            </a:r>
            <a:endParaRPr dirty="0"/>
          </a:p>
          <a:p>
            <a:pPr marL="411480" lvl="0" indent="-342900" algn="just" rtl="0">
              <a:lnSpc>
                <a:spcPct val="140000"/>
              </a:lnSpc>
              <a:spcBef>
                <a:spcPts val="0"/>
              </a:spcBef>
              <a:spcAft>
                <a:spcPts val="0"/>
              </a:spcAft>
              <a:buClr>
                <a:schemeClr val="dk1"/>
              </a:buClr>
              <a:buSzPts val="2800"/>
              <a:buFont typeface="Noto Sans Symbols"/>
              <a:buChar char="▪"/>
            </a:pPr>
            <a:r>
              <a:rPr lang="en-US" dirty="0"/>
              <a:t>Red urine – Porphyria. </a:t>
            </a:r>
            <a:endParaRPr dirty="0"/>
          </a:p>
          <a:p>
            <a:pPr marL="411480" lvl="0" indent="-342900" algn="just" rtl="0">
              <a:lnSpc>
                <a:spcPct val="140000"/>
              </a:lnSpc>
              <a:spcBef>
                <a:spcPts val="0"/>
              </a:spcBef>
              <a:spcAft>
                <a:spcPts val="0"/>
              </a:spcAft>
              <a:buClr>
                <a:schemeClr val="dk1"/>
              </a:buClr>
              <a:buSzPts val="2800"/>
              <a:buFont typeface="Noto Sans Symbols"/>
              <a:buChar char="▪"/>
            </a:pPr>
            <a:r>
              <a:rPr lang="en-US" dirty="0"/>
              <a:t>Hemoglobin &amp; </a:t>
            </a:r>
            <a:r>
              <a:rPr lang="en-US" dirty="0" err="1"/>
              <a:t>Myoglobinuria</a:t>
            </a:r>
            <a:r>
              <a:rPr lang="en-US" dirty="0"/>
              <a:t>, Hematuria.</a:t>
            </a:r>
            <a:endParaRPr dirty="0"/>
          </a:p>
          <a:p>
            <a:pPr marL="411480" lvl="0" indent="-342900" algn="just" rtl="0">
              <a:lnSpc>
                <a:spcPct val="140000"/>
              </a:lnSpc>
              <a:spcBef>
                <a:spcPts val="0"/>
              </a:spcBef>
              <a:spcAft>
                <a:spcPts val="0"/>
              </a:spcAft>
              <a:buClr>
                <a:schemeClr val="dk1"/>
              </a:buClr>
              <a:buSzPts val="2800"/>
              <a:buFont typeface="Noto Sans Symbols"/>
              <a:buChar char="▪"/>
            </a:pPr>
            <a:r>
              <a:rPr lang="en-US" dirty="0"/>
              <a:t>Others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
                                            <p:txEl>
                                              <p:pRg st="0" end="0"/>
                                            </p:txEl>
                                          </p:spTgt>
                                        </p:tgtEl>
                                        <p:attrNameLst>
                                          <p:attrName>style.visibility</p:attrName>
                                        </p:attrNameLst>
                                      </p:cBhvr>
                                      <p:to>
                                        <p:strVal val="visible"/>
                                      </p:to>
                                    </p:set>
                                    <p:anim calcmode="lin" valueType="num">
                                      <p:cBhvr additive="base">
                                        <p:cTn id="7" dur="500"/>
                                        <p:tgtEl>
                                          <p:spTgt spid="3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8">
                                            <p:txEl>
                                              <p:pRg st="1" end="1"/>
                                            </p:txEl>
                                          </p:spTgt>
                                        </p:tgtEl>
                                        <p:attrNameLst>
                                          <p:attrName>style.visibility</p:attrName>
                                        </p:attrNameLst>
                                      </p:cBhvr>
                                      <p:to>
                                        <p:strVal val="visible"/>
                                      </p:to>
                                    </p:set>
                                    <p:anim calcmode="lin" valueType="num">
                                      <p:cBhvr additive="base">
                                        <p:cTn id="12" dur="500"/>
                                        <p:tgtEl>
                                          <p:spTgt spid="3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8">
                                            <p:txEl>
                                              <p:pRg st="2" end="2"/>
                                            </p:txEl>
                                          </p:spTgt>
                                        </p:tgtEl>
                                        <p:attrNameLst>
                                          <p:attrName>style.visibility</p:attrName>
                                        </p:attrNameLst>
                                      </p:cBhvr>
                                      <p:to>
                                        <p:strVal val="visible"/>
                                      </p:to>
                                    </p:set>
                                    <p:anim calcmode="lin" valueType="num">
                                      <p:cBhvr additive="base">
                                        <p:cTn id="17" dur="500"/>
                                        <p:tgtEl>
                                          <p:spTgt spid="3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58">
                                            <p:txEl>
                                              <p:pRg st="3" end="3"/>
                                            </p:txEl>
                                          </p:spTgt>
                                        </p:tgtEl>
                                        <p:attrNameLst>
                                          <p:attrName>style.visibility</p:attrName>
                                        </p:attrNameLst>
                                      </p:cBhvr>
                                      <p:to>
                                        <p:strVal val="visible"/>
                                      </p:to>
                                    </p:set>
                                    <p:anim calcmode="lin" valueType="num">
                                      <p:cBhvr additive="base">
                                        <p:cTn id="22" dur="500"/>
                                        <p:tgtEl>
                                          <p:spTgt spid="3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58">
                                            <p:txEl>
                                              <p:pRg st="4" end="4"/>
                                            </p:txEl>
                                          </p:spTgt>
                                        </p:tgtEl>
                                        <p:attrNameLst>
                                          <p:attrName>style.visibility</p:attrName>
                                        </p:attrNameLst>
                                      </p:cBhvr>
                                      <p:to>
                                        <p:strVal val="visible"/>
                                      </p:to>
                                    </p:set>
                                    <p:anim calcmode="lin" valueType="num">
                                      <p:cBhvr additive="base">
                                        <p:cTn id="27" dur="500"/>
                                        <p:tgtEl>
                                          <p:spTgt spid="35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58">
                                            <p:txEl>
                                              <p:pRg st="5" end="5"/>
                                            </p:txEl>
                                          </p:spTgt>
                                        </p:tgtEl>
                                        <p:attrNameLst>
                                          <p:attrName>style.visibility</p:attrName>
                                        </p:attrNameLst>
                                      </p:cBhvr>
                                      <p:to>
                                        <p:strVal val="visible"/>
                                      </p:to>
                                    </p:set>
                                    <p:anim calcmode="lin" valueType="num">
                                      <p:cBhvr additive="base">
                                        <p:cTn id="32" dur="500"/>
                                        <p:tgtEl>
                                          <p:spTgt spid="35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
                                            <p:txEl>
                                              <p:pRg st="6" end="6"/>
                                            </p:txEl>
                                          </p:spTgt>
                                        </p:tgtEl>
                                        <p:attrNameLst>
                                          <p:attrName>style.visibility</p:attrName>
                                        </p:attrNameLst>
                                      </p:cBhvr>
                                      <p:to>
                                        <p:strVal val="visible"/>
                                      </p:to>
                                    </p:set>
                                    <p:anim calcmode="lin" valueType="num">
                                      <p:cBhvr additive="base">
                                        <p:cTn id="37" dur="500"/>
                                        <p:tgtEl>
                                          <p:spTgt spid="35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subTitle" idx="1"/>
          </p:nvPr>
        </p:nvSpPr>
        <p:spPr>
          <a:xfrm>
            <a:off x="1371600" y="5029200"/>
            <a:ext cx="6400800" cy="685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400"/>
              <a:buNone/>
            </a:pPr>
            <a:endParaRPr sz="2400" b="1" i="0" u="none" strike="noStrike" cap="none">
              <a:solidFill>
                <a:schemeClr val="dk1"/>
              </a:solidFill>
              <a:latin typeface="Calibri"/>
              <a:ea typeface="Calibri"/>
              <a:cs typeface="Calibri"/>
              <a:sym typeface="Calibri"/>
            </a:endParaRPr>
          </a:p>
        </p:txBody>
      </p:sp>
      <p:sp>
        <p:nvSpPr>
          <p:cNvPr id="100" name="Google Shape;100;p2"/>
          <p:cNvSpPr txBox="1">
            <a:spLocks noGrp="1"/>
          </p:cNvSpPr>
          <p:nvPr>
            <p:ph type="ctrTitle"/>
          </p:nvPr>
        </p:nvSpPr>
        <p:spPr>
          <a:xfrm>
            <a:off x="838200" y="3442447"/>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2"/>
              </a:buClr>
              <a:buSzPts val="4400"/>
              <a:buFont typeface="Calibri"/>
              <a:buNone/>
            </a:pPr>
            <a:r>
              <a:rPr lang="en-US">
                <a:solidFill>
                  <a:schemeClr val="accent2"/>
                </a:solidFill>
              </a:rPr>
              <a:t>Jaundice - 1</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0"/>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b="1"/>
              <a:t>Clinical History – Imp clues</a:t>
            </a:r>
            <a:endParaRPr/>
          </a:p>
        </p:txBody>
      </p:sp>
      <p:sp>
        <p:nvSpPr>
          <p:cNvPr id="364" name="Google Shape;364;p20"/>
          <p:cNvSpPr txBox="1">
            <a:spLocks noGrp="1"/>
          </p:cNvSpPr>
          <p:nvPr>
            <p:ph type="body" idx="1"/>
          </p:nvPr>
        </p:nvSpPr>
        <p:spPr>
          <a:xfrm>
            <a:off x="323528" y="1524000"/>
            <a:ext cx="8591872" cy="4572000"/>
          </a:xfrm>
          <a:prstGeom prst="rect">
            <a:avLst/>
          </a:prstGeom>
          <a:noFill/>
          <a:ln>
            <a:noFill/>
          </a:ln>
        </p:spPr>
        <p:txBody>
          <a:bodyPr spcFirstLastPara="1" wrap="square" lIns="91425" tIns="45700" rIns="91425" bIns="45700" anchor="t" anchorCtr="0">
            <a:noAutofit/>
          </a:bodyPr>
          <a:lstStyle/>
          <a:p>
            <a:pPr marL="411480" lvl="0" indent="-342900" algn="just" rtl="0">
              <a:spcBef>
                <a:spcPts val="0"/>
              </a:spcBef>
              <a:spcAft>
                <a:spcPts val="0"/>
              </a:spcAft>
              <a:buClr>
                <a:schemeClr val="dk1"/>
              </a:buClr>
              <a:buSzPts val="2800"/>
              <a:buFont typeface="Noto Sans Symbols"/>
              <a:buChar char="▪"/>
            </a:pPr>
            <a:r>
              <a:rPr lang="en-US" sz="2800" b="1" dirty="0"/>
              <a:t>Duration of jaundice: </a:t>
            </a:r>
            <a:r>
              <a:rPr lang="en-US" sz="2800" dirty="0"/>
              <a:t>Acute / Chronic.</a:t>
            </a:r>
            <a:endParaRPr dirty="0"/>
          </a:p>
          <a:p>
            <a:pPr marL="411480" lvl="0" indent="-342900" algn="just" rtl="0">
              <a:spcBef>
                <a:spcPts val="560"/>
              </a:spcBef>
              <a:spcAft>
                <a:spcPts val="0"/>
              </a:spcAft>
              <a:buClr>
                <a:schemeClr val="dk1"/>
              </a:buClr>
              <a:buSzPts val="2800"/>
              <a:buFont typeface="Noto Sans Symbols"/>
              <a:buChar char="▪"/>
            </a:pPr>
            <a:r>
              <a:rPr lang="en-US" sz="2800" b="1" dirty="0"/>
              <a:t>Abdominal</a:t>
            </a:r>
            <a:r>
              <a:rPr lang="en-US" sz="2800" dirty="0"/>
              <a:t> </a:t>
            </a:r>
            <a:r>
              <a:rPr lang="en-US" sz="2800" b="1" dirty="0"/>
              <a:t>pain</a:t>
            </a:r>
            <a:r>
              <a:rPr lang="en-US" sz="2800" dirty="0"/>
              <a:t> </a:t>
            </a:r>
            <a:r>
              <a:rPr lang="en-US" sz="2800" b="1" dirty="0"/>
              <a:t>vs painless </a:t>
            </a:r>
            <a:r>
              <a:rPr lang="en-US" sz="2800" dirty="0"/>
              <a:t>jaundice.</a:t>
            </a:r>
            <a:endParaRPr dirty="0"/>
          </a:p>
          <a:p>
            <a:pPr marL="411480" lvl="0" indent="-342900" algn="just" rtl="0">
              <a:spcBef>
                <a:spcPts val="560"/>
              </a:spcBef>
              <a:spcAft>
                <a:spcPts val="0"/>
              </a:spcAft>
              <a:buClr>
                <a:schemeClr val="dk1"/>
              </a:buClr>
              <a:buSzPts val="2800"/>
              <a:buFont typeface="Noto Sans Symbols"/>
              <a:buChar char="▪"/>
            </a:pPr>
            <a:r>
              <a:rPr lang="en-US" sz="2800" b="1" dirty="0"/>
              <a:t>Fever</a:t>
            </a:r>
            <a:r>
              <a:rPr lang="en-US" dirty="0"/>
              <a:t>: </a:t>
            </a:r>
            <a:r>
              <a:rPr lang="en-US" sz="2800" dirty="0"/>
              <a:t>Viral / bacteria /sepsis.</a:t>
            </a:r>
            <a:endParaRPr dirty="0"/>
          </a:p>
          <a:p>
            <a:pPr marL="411480" lvl="0" indent="-342900" algn="just" rtl="0">
              <a:spcBef>
                <a:spcPts val="560"/>
              </a:spcBef>
              <a:spcAft>
                <a:spcPts val="0"/>
              </a:spcAft>
              <a:buClr>
                <a:schemeClr val="dk1"/>
              </a:buClr>
              <a:buSzPts val="2800"/>
              <a:buFont typeface="Noto Sans Symbols"/>
              <a:buChar char="▪"/>
            </a:pPr>
            <a:r>
              <a:rPr lang="en-US" sz="2800" b="1" dirty="0"/>
              <a:t>Appetite</a:t>
            </a:r>
            <a:r>
              <a:rPr lang="en-US" sz="2800" dirty="0"/>
              <a:t> – Hepatocellular / Malignancy</a:t>
            </a:r>
            <a:endParaRPr dirty="0"/>
          </a:p>
          <a:p>
            <a:pPr marL="411480" lvl="0" indent="-342900" algn="just" rtl="0">
              <a:spcBef>
                <a:spcPts val="560"/>
              </a:spcBef>
              <a:spcAft>
                <a:spcPts val="0"/>
              </a:spcAft>
              <a:buClr>
                <a:schemeClr val="dk1"/>
              </a:buClr>
              <a:buSzPts val="2800"/>
              <a:buFont typeface="Noto Sans Symbols"/>
              <a:buChar char="▪"/>
            </a:pPr>
            <a:r>
              <a:rPr lang="en-US" sz="2800" b="1" dirty="0"/>
              <a:t>Weight loss </a:t>
            </a:r>
            <a:r>
              <a:rPr lang="en-US" sz="2800" dirty="0"/>
              <a:t>– Malignancy </a:t>
            </a:r>
            <a:endParaRPr dirty="0"/>
          </a:p>
          <a:p>
            <a:pPr marL="411480" lvl="0" indent="-342900" algn="just" rtl="0">
              <a:spcBef>
                <a:spcPts val="560"/>
              </a:spcBef>
              <a:spcAft>
                <a:spcPts val="0"/>
              </a:spcAft>
              <a:buClr>
                <a:schemeClr val="dk1"/>
              </a:buClr>
              <a:buSzPts val="2800"/>
              <a:buFont typeface="Noto Sans Symbols"/>
              <a:buChar char="▪"/>
            </a:pPr>
            <a:r>
              <a:rPr lang="en-US" sz="2800" b="1" dirty="0" err="1"/>
              <a:t>Colour</a:t>
            </a:r>
            <a:r>
              <a:rPr lang="en-US" sz="2800" b="1" dirty="0"/>
              <a:t> of stools</a:t>
            </a:r>
            <a:r>
              <a:rPr lang="en-US" sz="2800" dirty="0"/>
              <a:t> –chalky white –obstructive</a:t>
            </a:r>
            <a:endParaRPr dirty="0"/>
          </a:p>
          <a:p>
            <a:pPr marL="411480" lvl="0" indent="-342900" algn="just" rtl="0">
              <a:spcBef>
                <a:spcPts val="560"/>
              </a:spcBef>
              <a:spcAft>
                <a:spcPts val="0"/>
              </a:spcAft>
              <a:buClr>
                <a:schemeClr val="dk1"/>
              </a:buClr>
              <a:buSzPts val="2800"/>
              <a:buFont typeface="Noto Sans Symbols"/>
              <a:buChar char="▪"/>
            </a:pPr>
            <a:r>
              <a:rPr lang="en-US" sz="2800" b="1" dirty="0"/>
              <a:t>Family</a:t>
            </a:r>
            <a:r>
              <a:rPr lang="en-US" sz="2800" dirty="0"/>
              <a:t> </a:t>
            </a:r>
            <a:r>
              <a:rPr lang="en-US" sz="2800" b="1" dirty="0"/>
              <a:t>history</a:t>
            </a:r>
            <a:r>
              <a:rPr lang="en-US" sz="2800" dirty="0"/>
              <a:t> – Hemolytic – Inherited dis.</a:t>
            </a:r>
            <a:endParaRPr dirty="0"/>
          </a:p>
          <a:p>
            <a:pPr marL="411480" lvl="0" indent="-342900" algn="just" rtl="0">
              <a:spcBef>
                <a:spcPts val="560"/>
              </a:spcBef>
              <a:spcAft>
                <a:spcPts val="0"/>
              </a:spcAft>
              <a:buClr>
                <a:schemeClr val="dk1"/>
              </a:buClr>
              <a:buSzPts val="2800"/>
              <a:buFont typeface="Noto Sans Symbols"/>
              <a:buChar char="▪"/>
            </a:pPr>
            <a:r>
              <a:rPr lang="en-US" sz="2800" dirty="0"/>
              <a:t>History of blood transfusion</a:t>
            </a:r>
            <a:endParaRPr dirty="0"/>
          </a:p>
          <a:p>
            <a:pPr marL="411480" lvl="0" indent="-342900" algn="just" rtl="0">
              <a:spcBef>
                <a:spcPts val="560"/>
              </a:spcBef>
              <a:spcAft>
                <a:spcPts val="0"/>
              </a:spcAft>
              <a:buClr>
                <a:schemeClr val="dk1"/>
              </a:buClr>
              <a:buSzPts val="2800"/>
              <a:buFont typeface="Noto Sans Symbols"/>
              <a:buChar char="▪"/>
            </a:pPr>
            <a:r>
              <a:rPr lang="en-US" sz="2800" dirty="0"/>
              <a:t>Alcohol abuse, Medications – INH, Erythromycin</a:t>
            </a:r>
            <a:endParaRPr dirty="0"/>
          </a:p>
          <a:p>
            <a:pPr marL="411480" lvl="0" indent="-165100" algn="just" rtl="0">
              <a:spcBef>
                <a:spcPts val="560"/>
              </a:spcBef>
              <a:spcAft>
                <a:spcPts val="0"/>
              </a:spcAft>
              <a:buClr>
                <a:schemeClr val="dk1"/>
              </a:buClr>
              <a:buSzPts val="2800"/>
              <a:buFont typeface="Noto Sans Symbols"/>
              <a:buNone/>
            </a:pP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 calcmode="lin" valueType="num">
                                      <p:cBhvr additive="base">
                                        <p:cTn id="7" dur="500"/>
                                        <p:tgtEl>
                                          <p:spTgt spid="36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 calcmode="lin" valueType="num">
                                      <p:cBhvr additive="base">
                                        <p:cTn id="12" dur="500"/>
                                        <p:tgtEl>
                                          <p:spTgt spid="3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4">
                                            <p:txEl>
                                              <p:pRg st="2" end="2"/>
                                            </p:txEl>
                                          </p:spTgt>
                                        </p:tgtEl>
                                        <p:attrNameLst>
                                          <p:attrName>style.visibility</p:attrName>
                                        </p:attrNameLst>
                                      </p:cBhvr>
                                      <p:to>
                                        <p:strVal val="visible"/>
                                      </p:to>
                                    </p:set>
                                    <p:anim calcmode="lin" valueType="num">
                                      <p:cBhvr additive="base">
                                        <p:cTn id="17" dur="500"/>
                                        <p:tgtEl>
                                          <p:spTgt spid="3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64">
                                            <p:txEl>
                                              <p:pRg st="3" end="3"/>
                                            </p:txEl>
                                          </p:spTgt>
                                        </p:tgtEl>
                                        <p:attrNameLst>
                                          <p:attrName>style.visibility</p:attrName>
                                        </p:attrNameLst>
                                      </p:cBhvr>
                                      <p:to>
                                        <p:strVal val="visible"/>
                                      </p:to>
                                    </p:set>
                                    <p:anim calcmode="lin" valueType="num">
                                      <p:cBhvr additive="base">
                                        <p:cTn id="22" dur="500"/>
                                        <p:tgtEl>
                                          <p:spTgt spid="3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4">
                                            <p:txEl>
                                              <p:pRg st="4" end="4"/>
                                            </p:txEl>
                                          </p:spTgt>
                                        </p:tgtEl>
                                        <p:attrNameLst>
                                          <p:attrName>style.visibility</p:attrName>
                                        </p:attrNameLst>
                                      </p:cBhvr>
                                      <p:to>
                                        <p:strVal val="visible"/>
                                      </p:to>
                                    </p:set>
                                    <p:anim calcmode="lin" valueType="num">
                                      <p:cBhvr additive="base">
                                        <p:cTn id="27" dur="500"/>
                                        <p:tgtEl>
                                          <p:spTgt spid="36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64">
                                            <p:txEl>
                                              <p:pRg st="5" end="5"/>
                                            </p:txEl>
                                          </p:spTgt>
                                        </p:tgtEl>
                                        <p:attrNameLst>
                                          <p:attrName>style.visibility</p:attrName>
                                        </p:attrNameLst>
                                      </p:cBhvr>
                                      <p:to>
                                        <p:strVal val="visible"/>
                                      </p:to>
                                    </p:set>
                                    <p:anim calcmode="lin" valueType="num">
                                      <p:cBhvr additive="base">
                                        <p:cTn id="32" dur="500"/>
                                        <p:tgtEl>
                                          <p:spTgt spid="36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4">
                                            <p:txEl>
                                              <p:pRg st="6" end="6"/>
                                            </p:txEl>
                                          </p:spTgt>
                                        </p:tgtEl>
                                        <p:attrNameLst>
                                          <p:attrName>style.visibility</p:attrName>
                                        </p:attrNameLst>
                                      </p:cBhvr>
                                      <p:to>
                                        <p:strVal val="visible"/>
                                      </p:to>
                                    </p:set>
                                    <p:anim calcmode="lin" valueType="num">
                                      <p:cBhvr additive="base">
                                        <p:cTn id="37" dur="500"/>
                                        <p:tgtEl>
                                          <p:spTgt spid="36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64">
                                            <p:txEl>
                                              <p:pRg st="7" end="7"/>
                                            </p:txEl>
                                          </p:spTgt>
                                        </p:tgtEl>
                                        <p:attrNameLst>
                                          <p:attrName>style.visibility</p:attrName>
                                        </p:attrNameLst>
                                      </p:cBhvr>
                                      <p:to>
                                        <p:strVal val="visible"/>
                                      </p:to>
                                    </p:set>
                                    <p:anim calcmode="lin" valueType="num">
                                      <p:cBhvr additive="base">
                                        <p:cTn id="42" dur="500"/>
                                        <p:tgtEl>
                                          <p:spTgt spid="36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64">
                                            <p:txEl>
                                              <p:pRg st="8" end="8"/>
                                            </p:txEl>
                                          </p:spTgt>
                                        </p:tgtEl>
                                        <p:attrNameLst>
                                          <p:attrName>style.visibility</p:attrName>
                                        </p:attrNameLst>
                                      </p:cBhvr>
                                      <p:to>
                                        <p:strVal val="visible"/>
                                      </p:to>
                                    </p:set>
                                    <p:anim calcmode="lin" valueType="num">
                                      <p:cBhvr additive="base">
                                        <p:cTn id="47" dur="500"/>
                                        <p:tgtEl>
                                          <p:spTgt spid="36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64">
                                            <p:txEl>
                                              <p:pRg st="9" end="9"/>
                                            </p:txEl>
                                          </p:spTgt>
                                        </p:tgtEl>
                                        <p:attrNameLst>
                                          <p:attrName>style.visibility</p:attrName>
                                        </p:attrNameLst>
                                      </p:cBhvr>
                                      <p:to>
                                        <p:strVal val="visible"/>
                                      </p:to>
                                    </p:set>
                                    <p:anim calcmode="lin" valueType="num">
                                      <p:cBhvr additive="base">
                                        <p:cTn id="52" dur="500"/>
                                        <p:tgtEl>
                                          <p:spTgt spid="36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1"/>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b="1"/>
              <a:t>Algorithmic approach for Jaundice</a:t>
            </a:r>
            <a:endParaRPr b="1"/>
          </a:p>
        </p:txBody>
      </p:sp>
      <p:sp>
        <p:nvSpPr>
          <p:cNvPr id="370" name="Google Shape;370;p21"/>
          <p:cNvSpPr txBox="1">
            <a:spLocks noGrp="1"/>
          </p:cNvSpPr>
          <p:nvPr>
            <p:ph type="body" idx="1"/>
          </p:nvPr>
        </p:nvSpPr>
        <p:spPr>
          <a:xfrm>
            <a:off x="457200" y="1600200"/>
            <a:ext cx="8229600" cy="3535363"/>
          </a:xfrm>
          <a:prstGeom prst="rect">
            <a:avLst/>
          </a:prstGeom>
          <a:noFill/>
          <a:ln>
            <a:noFill/>
          </a:ln>
        </p:spPr>
        <p:txBody>
          <a:bodyPr spcFirstLastPara="1" wrap="square" lIns="91425" tIns="45700" rIns="91425" bIns="45700" anchor="ctr" anchorCtr="0">
            <a:normAutofit/>
          </a:bodyPr>
          <a:lstStyle/>
          <a:p>
            <a:pPr marL="342900" lvl="0" indent="-342900" algn="l" rtl="0">
              <a:lnSpc>
                <a:spcPct val="170000"/>
              </a:lnSpc>
              <a:spcBef>
                <a:spcPts val="0"/>
              </a:spcBef>
              <a:spcAft>
                <a:spcPts val="0"/>
              </a:spcAft>
              <a:buClr>
                <a:schemeClr val="dk1"/>
              </a:buClr>
              <a:buSzPts val="3600"/>
              <a:buNone/>
            </a:pPr>
            <a:r>
              <a:rPr lang="en-US" sz="3600"/>
              <a:t>How to clinically evaluate the patient ?</a:t>
            </a:r>
            <a:endParaRPr/>
          </a:p>
          <a:p>
            <a:pPr marL="342900" lvl="0" indent="-342900" algn="l" rtl="0">
              <a:lnSpc>
                <a:spcPct val="170000"/>
              </a:lnSpc>
              <a:spcBef>
                <a:spcPts val="720"/>
              </a:spcBef>
              <a:spcAft>
                <a:spcPts val="0"/>
              </a:spcAft>
              <a:buClr>
                <a:schemeClr val="dk1"/>
              </a:buClr>
              <a:buSzPts val="3600"/>
              <a:buNone/>
            </a:pPr>
            <a:r>
              <a:rPr lang="en-US" sz="3600"/>
              <a:t>What tests will help us in D.D ?</a:t>
            </a:r>
            <a:endParaRPr/>
          </a:p>
          <a:p>
            <a:pPr marL="342900" lvl="0" indent="-342900" algn="l" rtl="0">
              <a:lnSpc>
                <a:spcPct val="170000"/>
              </a:lnSpc>
              <a:spcBef>
                <a:spcPts val="720"/>
              </a:spcBef>
              <a:spcAft>
                <a:spcPts val="0"/>
              </a:spcAft>
              <a:buClr>
                <a:schemeClr val="dk1"/>
              </a:buClr>
              <a:buSzPts val="3600"/>
              <a:buNone/>
            </a:pPr>
            <a:r>
              <a:rPr lang="en-US" sz="3600"/>
              <a:t>What imaging modalities will be useful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 calcmode="lin" valueType="num">
                                      <p:cBhvr additive="base">
                                        <p:cTn id="7" dur="500"/>
                                        <p:tgtEl>
                                          <p:spTgt spid="3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0">
                                            <p:txEl>
                                              <p:pRg st="1" end="1"/>
                                            </p:txEl>
                                          </p:spTgt>
                                        </p:tgtEl>
                                        <p:attrNameLst>
                                          <p:attrName>style.visibility</p:attrName>
                                        </p:attrNameLst>
                                      </p:cBhvr>
                                      <p:to>
                                        <p:strVal val="visible"/>
                                      </p:to>
                                    </p:set>
                                    <p:anim calcmode="lin" valueType="num">
                                      <p:cBhvr additive="base">
                                        <p:cTn id="12" dur="500"/>
                                        <p:tgtEl>
                                          <p:spTgt spid="3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0">
                                            <p:txEl>
                                              <p:pRg st="2" end="2"/>
                                            </p:txEl>
                                          </p:spTgt>
                                        </p:tgtEl>
                                        <p:attrNameLst>
                                          <p:attrName>style.visibility</p:attrName>
                                        </p:attrNameLst>
                                      </p:cBhvr>
                                      <p:to>
                                        <p:strVal val="visible"/>
                                      </p:to>
                                    </p:set>
                                    <p:anim calcmode="lin" valueType="num">
                                      <p:cBhvr additive="base">
                                        <p:cTn id="17" dur="500"/>
                                        <p:tgtEl>
                                          <p:spTgt spid="3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2"/>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 </a:t>
            </a:r>
            <a:endParaRPr/>
          </a:p>
        </p:txBody>
      </p:sp>
      <p:pic>
        <p:nvPicPr>
          <p:cNvPr id="376" name="Google Shape;376;p22" descr="Capture.JPG"/>
          <p:cNvPicPr preferRelativeResize="0"/>
          <p:nvPr/>
        </p:nvPicPr>
        <p:blipFill rotWithShape="1">
          <a:blip r:embed="rId3">
            <a:alphaModFix/>
          </a:blip>
          <a:srcRect/>
          <a:stretch/>
        </p:blipFill>
        <p:spPr>
          <a:xfrm>
            <a:off x="228600" y="352865"/>
            <a:ext cx="8610600" cy="1143000"/>
          </a:xfrm>
          <a:prstGeom prst="rect">
            <a:avLst/>
          </a:prstGeom>
          <a:noFill/>
          <a:ln>
            <a:noFill/>
          </a:ln>
        </p:spPr>
      </p:pic>
      <p:sp>
        <p:nvSpPr>
          <p:cNvPr id="377" name="Google Shape;377;p22"/>
          <p:cNvSpPr/>
          <p:nvPr/>
        </p:nvSpPr>
        <p:spPr>
          <a:xfrm>
            <a:off x="838200" y="76200"/>
            <a:ext cx="2209800" cy="457200"/>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Patient with Jaundice</a:t>
            </a:r>
            <a:endParaRPr/>
          </a:p>
        </p:txBody>
      </p:sp>
      <p:sp>
        <p:nvSpPr>
          <p:cNvPr id="378" name="Google Shape;378;p22"/>
          <p:cNvSpPr/>
          <p:nvPr/>
        </p:nvSpPr>
        <p:spPr>
          <a:xfrm>
            <a:off x="3429000" y="33600"/>
            <a:ext cx="2209800" cy="576000"/>
          </a:xfrm>
          <a:prstGeom prst="roundRect">
            <a:avLst>
              <a:gd name="adj" fmla="val 16667"/>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 History: Focus on recent drug history or </a:t>
            </a:r>
            <a:r>
              <a:rPr lang="en-US" sz="1200" dirty="0" err="1">
                <a:solidFill>
                  <a:schemeClr val="dk1"/>
                </a:solidFill>
                <a:latin typeface="Calibri"/>
                <a:ea typeface="Calibri"/>
                <a:cs typeface="Calibri"/>
                <a:sym typeface="Calibri"/>
              </a:rPr>
              <a:t>anaesthesia</a:t>
            </a:r>
            <a:r>
              <a:rPr lang="en-US" sz="1200" dirty="0">
                <a:solidFill>
                  <a:schemeClr val="dk1"/>
                </a:solidFill>
                <a:latin typeface="Calibri"/>
                <a:ea typeface="Calibri"/>
                <a:cs typeface="Calibri"/>
                <a:sym typeface="Calibri"/>
              </a:rPr>
              <a:t> exposure</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Physical examination </a:t>
            </a:r>
            <a:endParaRPr dirty="0"/>
          </a:p>
        </p:txBody>
      </p:sp>
      <p:cxnSp>
        <p:nvCxnSpPr>
          <p:cNvPr id="379" name="Google Shape;379;p22"/>
          <p:cNvCxnSpPr/>
          <p:nvPr/>
        </p:nvCxnSpPr>
        <p:spPr>
          <a:xfrm>
            <a:off x="4572000" y="618000"/>
            <a:ext cx="0" cy="14400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380" name="Google Shape;380;p22"/>
          <p:cNvSpPr/>
          <p:nvPr/>
        </p:nvSpPr>
        <p:spPr>
          <a:xfrm>
            <a:off x="3467100" y="762000"/>
            <a:ext cx="2209800" cy="5334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Bilirubin (Total &amp; direct), ALT, AST, ALP, GGT, PT, Albumin</a:t>
            </a:r>
            <a:endParaRPr dirty="0"/>
          </a:p>
        </p:txBody>
      </p:sp>
      <p:sp>
        <p:nvSpPr>
          <p:cNvPr id="381" name="Google Shape;381;p22"/>
          <p:cNvSpPr/>
          <p:nvPr/>
        </p:nvSpPr>
        <p:spPr>
          <a:xfrm rot="10800000">
            <a:off x="1917000" y="990600"/>
            <a:ext cx="151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2" name="Google Shape;382;p22"/>
          <p:cNvSpPr/>
          <p:nvPr/>
        </p:nvSpPr>
        <p:spPr>
          <a:xfrm rot="10800000" flipH="1">
            <a:off x="5727000" y="990601"/>
            <a:ext cx="151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3" name="Google Shape;383;p22"/>
          <p:cNvSpPr/>
          <p:nvPr/>
        </p:nvSpPr>
        <p:spPr>
          <a:xfrm>
            <a:off x="1219200" y="1295400"/>
            <a:ext cx="1524000" cy="457200"/>
          </a:xfrm>
          <a:prstGeom prst="roundRect">
            <a:avLst>
              <a:gd name="adj"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Isolated Bilirubin elevation</a:t>
            </a:r>
            <a:endParaRPr dirty="0"/>
          </a:p>
        </p:txBody>
      </p:sp>
      <p:sp>
        <p:nvSpPr>
          <p:cNvPr id="384" name="Google Shape;384;p22"/>
          <p:cNvSpPr/>
          <p:nvPr/>
        </p:nvSpPr>
        <p:spPr>
          <a:xfrm>
            <a:off x="6248400" y="1295400"/>
            <a:ext cx="1828800" cy="457200"/>
          </a:xfrm>
          <a:prstGeom prst="roundRect">
            <a:avLst>
              <a:gd name="adj"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Elevated Bilirubin and other liver enzymes</a:t>
            </a:r>
            <a:endParaRPr/>
          </a:p>
        </p:txBody>
      </p:sp>
      <p:sp>
        <p:nvSpPr>
          <p:cNvPr id="385" name="Google Shape;385;p22"/>
          <p:cNvSpPr/>
          <p:nvPr/>
        </p:nvSpPr>
        <p:spPr>
          <a:xfrm rot="10800000">
            <a:off x="838200" y="1905000"/>
            <a:ext cx="1143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22"/>
          <p:cNvSpPr/>
          <p:nvPr/>
        </p:nvSpPr>
        <p:spPr>
          <a:xfrm rot="10800000" flipH="1">
            <a:off x="1981200" y="1905000"/>
            <a:ext cx="76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87" name="Google Shape;387;p22"/>
          <p:cNvCxnSpPr/>
          <p:nvPr/>
        </p:nvCxnSpPr>
        <p:spPr>
          <a:xfrm rot="10800000">
            <a:off x="1981200" y="1752600"/>
            <a:ext cx="0" cy="144000"/>
          </a:xfrm>
          <a:prstGeom prst="straightConnector1">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cxnSp>
      <p:sp>
        <p:nvSpPr>
          <p:cNvPr id="388" name="Google Shape;388;p22"/>
          <p:cNvSpPr/>
          <p:nvPr/>
        </p:nvSpPr>
        <p:spPr>
          <a:xfrm>
            <a:off x="152400" y="2209800"/>
            <a:ext cx="15240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Indirect Hyperbilirubinemia</a:t>
            </a:r>
            <a:endParaRPr/>
          </a:p>
        </p:txBody>
      </p:sp>
      <p:sp>
        <p:nvSpPr>
          <p:cNvPr id="389" name="Google Shape;389;p22"/>
          <p:cNvSpPr/>
          <p:nvPr/>
        </p:nvSpPr>
        <p:spPr>
          <a:xfrm>
            <a:off x="1981200" y="2209800"/>
            <a:ext cx="15240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Direct Hyperbilirubinemia</a:t>
            </a:r>
            <a:endParaRPr/>
          </a:p>
        </p:txBody>
      </p:sp>
      <p:cxnSp>
        <p:nvCxnSpPr>
          <p:cNvPr id="390" name="Google Shape;390;p22"/>
          <p:cNvCxnSpPr/>
          <p:nvPr/>
        </p:nvCxnSpPr>
        <p:spPr>
          <a:xfrm rot="10800000">
            <a:off x="2743200" y="2743200"/>
            <a:ext cx="0" cy="216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391" name="Google Shape;391;p22"/>
          <p:cNvSpPr/>
          <p:nvPr/>
        </p:nvSpPr>
        <p:spPr>
          <a:xfrm>
            <a:off x="1981200" y="2895600"/>
            <a:ext cx="1522800" cy="7620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Inherited disorders</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Dubin-Johnson syn.</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Rotor Syndrome</a:t>
            </a:r>
            <a:endParaRPr/>
          </a:p>
        </p:txBody>
      </p:sp>
      <p:sp>
        <p:nvSpPr>
          <p:cNvPr id="392" name="Google Shape;392;p22"/>
          <p:cNvSpPr/>
          <p:nvPr/>
        </p:nvSpPr>
        <p:spPr>
          <a:xfrm>
            <a:off x="304800" y="2895600"/>
            <a:ext cx="1522800" cy="7620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Haemolysis</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Ineffective erythropoiesis (</a:t>
            </a:r>
            <a:r>
              <a:rPr lang="en-US" sz="1200" dirty="0" err="1">
                <a:solidFill>
                  <a:schemeClr val="dk1"/>
                </a:solidFill>
                <a:latin typeface="Calibri"/>
                <a:ea typeface="Calibri"/>
                <a:cs typeface="Calibri"/>
                <a:sym typeface="Calibri"/>
              </a:rPr>
              <a:t>Vit</a:t>
            </a:r>
            <a:r>
              <a:rPr lang="en-US" sz="1200" dirty="0">
                <a:solidFill>
                  <a:schemeClr val="dk1"/>
                </a:solidFill>
                <a:latin typeface="Calibri"/>
                <a:ea typeface="Calibri"/>
                <a:cs typeface="Calibri"/>
                <a:sym typeface="Calibri"/>
              </a:rPr>
              <a:t>. B12 deficiency)</a:t>
            </a:r>
            <a:endParaRPr dirty="0"/>
          </a:p>
        </p:txBody>
      </p:sp>
      <p:sp>
        <p:nvSpPr>
          <p:cNvPr id="393" name="Google Shape;393;p22"/>
          <p:cNvSpPr/>
          <p:nvPr/>
        </p:nvSpPr>
        <p:spPr>
          <a:xfrm>
            <a:off x="304800" y="3810000"/>
            <a:ext cx="1522800" cy="6858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Drugs</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Rifampicin</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Probenecid</a:t>
            </a:r>
            <a:endParaRPr/>
          </a:p>
        </p:txBody>
      </p:sp>
      <p:sp>
        <p:nvSpPr>
          <p:cNvPr id="394" name="Google Shape;394;p22"/>
          <p:cNvSpPr/>
          <p:nvPr/>
        </p:nvSpPr>
        <p:spPr>
          <a:xfrm>
            <a:off x="304800" y="4724400"/>
            <a:ext cx="1522800" cy="6858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Inherited disorders</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Gilbert’s syndrome</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Crigler-Najjar syn.</a:t>
            </a:r>
            <a:endParaRPr/>
          </a:p>
        </p:txBody>
      </p:sp>
      <p:cxnSp>
        <p:nvCxnSpPr>
          <p:cNvPr id="395" name="Google Shape;395;p22"/>
          <p:cNvCxnSpPr/>
          <p:nvPr/>
        </p:nvCxnSpPr>
        <p:spPr>
          <a:xfrm>
            <a:off x="152399" y="2743200"/>
            <a:ext cx="0" cy="2304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396" name="Google Shape;396;p22"/>
          <p:cNvCxnSpPr/>
          <p:nvPr/>
        </p:nvCxnSpPr>
        <p:spPr>
          <a:xfrm rot="10800000">
            <a:off x="152400" y="4191000"/>
            <a:ext cx="144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397" name="Google Shape;397;p22"/>
          <p:cNvCxnSpPr/>
          <p:nvPr/>
        </p:nvCxnSpPr>
        <p:spPr>
          <a:xfrm rot="10800000">
            <a:off x="152400" y="3200400"/>
            <a:ext cx="144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398" name="Google Shape;398;p22"/>
          <p:cNvCxnSpPr/>
          <p:nvPr/>
        </p:nvCxnSpPr>
        <p:spPr>
          <a:xfrm rot="10800000">
            <a:off x="152400" y="5029200"/>
            <a:ext cx="144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399" name="Google Shape;399;p22"/>
          <p:cNvSpPr/>
          <p:nvPr/>
        </p:nvSpPr>
        <p:spPr>
          <a:xfrm rot="10800000">
            <a:off x="4953000" y="1905000"/>
            <a:ext cx="22098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0" name="Google Shape;400;p22"/>
          <p:cNvSpPr/>
          <p:nvPr/>
        </p:nvSpPr>
        <p:spPr>
          <a:xfrm rot="10800000" flipH="1">
            <a:off x="7162800" y="1905000"/>
            <a:ext cx="76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2"/>
          <p:cNvSpPr/>
          <p:nvPr/>
        </p:nvSpPr>
        <p:spPr>
          <a:xfrm>
            <a:off x="4267200" y="2209800"/>
            <a:ext cx="1524000" cy="5334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ALT &amp; AST elevated out of proportion to ALP &amp;GGT</a:t>
            </a:r>
            <a:endParaRPr dirty="0"/>
          </a:p>
        </p:txBody>
      </p:sp>
      <p:sp>
        <p:nvSpPr>
          <p:cNvPr id="402" name="Google Shape;402;p22"/>
          <p:cNvSpPr/>
          <p:nvPr/>
        </p:nvSpPr>
        <p:spPr>
          <a:xfrm>
            <a:off x="7162800" y="2209800"/>
            <a:ext cx="1524000" cy="5334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ALP &amp;GGT elevated out of proportion to ALT &amp; AST </a:t>
            </a:r>
            <a:endParaRPr dirty="0"/>
          </a:p>
        </p:txBody>
      </p:sp>
      <p:cxnSp>
        <p:nvCxnSpPr>
          <p:cNvPr id="403" name="Google Shape;403;p22"/>
          <p:cNvCxnSpPr/>
          <p:nvPr/>
        </p:nvCxnSpPr>
        <p:spPr>
          <a:xfrm rot="10800000">
            <a:off x="7162800" y="1752600"/>
            <a:ext cx="0" cy="144000"/>
          </a:xfrm>
          <a:prstGeom prst="straightConnector1">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cxnSp>
      <p:cxnSp>
        <p:nvCxnSpPr>
          <p:cNvPr id="404" name="Google Shape;404;p22"/>
          <p:cNvCxnSpPr/>
          <p:nvPr/>
        </p:nvCxnSpPr>
        <p:spPr>
          <a:xfrm rot="10800000">
            <a:off x="5029200" y="2743200"/>
            <a:ext cx="0" cy="216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405" name="Google Shape;405;p22"/>
          <p:cNvSpPr/>
          <p:nvPr/>
        </p:nvSpPr>
        <p:spPr>
          <a:xfrm>
            <a:off x="4267200" y="2895600"/>
            <a:ext cx="1524000" cy="3810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Hepatocellular pattern</a:t>
            </a:r>
            <a:endParaRPr/>
          </a:p>
        </p:txBody>
      </p:sp>
      <p:cxnSp>
        <p:nvCxnSpPr>
          <p:cNvPr id="406" name="Google Shape;406;p22"/>
          <p:cNvCxnSpPr/>
          <p:nvPr/>
        </p:nvCxnSpPr>
        <p:spPr>
          <a:xfrm rot="10800000">
            <a:off x="7924800" y="2743200"/>
            <a:ext cx="0" cy="216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407" name="Google Shape;407;p22"/>
          <p:cNvSpPr/>
          <p:nvPr/>
        </p:nvSpPr>
        <p:spPr>
          <a:xfrm>
            <a:off x="7162800" y="2895600"/>
            <a:ext cx="1524000" cy="3810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Cholestatic pattern</a:t>
            </a:r>
            <a:endParaRPr/>
          </a:p>
        </p:txBody>
      </p:sp>
      <p:cxnSp>
        <p:nvCxnSpPr>
          <p:cNvPr id="408" name="Google Shape;408;p22"/>
          <p:cNvCxnSpPr/>
          <p:nvPr/>
        </p:nvCxnSpPr>
        <p:spPr>
          <a:xfrm>
            <a:off x="5029200" y="3276600"/>
            <a:ext cx="0" cy="228600"/>
          </a:xfrm>
          <a:prstGeom prst="straightConnector1">
            <a:avLst/>
          </a:prstGeom>
          <a:noFill/>
          <a:ln w="9525" cap="flat" cmpd="sng">
            <a:solidFill>
              <a:schemeClr val="dk1"/>
            </a:solidFill>
            <a:prstDash val="solid"/>
            <a:round/>
            <a:headEnd type="none" w="sm" len="sm"/>
            <a:tailEnd type="stealth" w="med" len="med"/>
          </a:ln>
        </p:spPr>
      </p:cxnSp>
      <p:sp>
        <p:nvSpPr>
          <p:cNvPr id="409" name="Google Shape;409;p22"/>
          <p:cNvSpPr/>
          <p:nvPr/>
        </p:nvSpPr>
        <p:spPr>
          <a:xfrm>
            <a:off x="4267200" y="3581400"/>
            <a:ext cx="1600200" cy="1260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1- </a:t>
            </a:r>
            <a:r>
              <a:rPr lang="en-US" sz="1200" dirty="0" err="1">
                <a:solidFill>
                  <a:schemeClr val="dk1"/>
                </a:solidFill>
                <a:latin typeface="Calibri"/>
                <a:ea typeface="Calibri"/>
                <a:cs typeface="Calibri"/>
                <a:sym typeface="Calibri"/>
              </a:rPr>
              <a:t>Virological</a:t>
            </a:r>
            <a:r>
              <a:rPr lang="en-US" sz="1200" dirty="0">
                <a:solidFill>
                  <a:schemeClr val="dk1"/>
                </a:solidFill>
                <a:latin typeface="Calibri"/>
                <a:ea typeface="Calibri"/>
                <a:cs typeface="Calibri"/>
                <a:sym typeface="Calibri"/>
              </a:rPr>
              <a:t> markers</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HAV </a:t>
            </a:r>
            <a:r>
              <a:rPr lang="en-US" sz="1200" dirty="0" err="1">
                <a:solidFill>
                  <a:schemeClr val="dk1"/>
                </a:solidFill>
                <a:latin typeface="Calibri"/>
                <a:ea typeface="Calibri"/>
                <a:cs typeface="Calibri"/>
                <a:sym typeface="Calibri"/>
              </a:rPr>
              <a:t>IgM</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HBsAg</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HBcIgM</a:t>
            </a:r>
            <a:r>
              <a:rPr lang="en-US" sz="1200" dirty="0">
                <a:solidFill>
                  <a:schemeClr val="dk1"/>
                </a:solidFill>
                <a:latin typeface="Calibri"/>
                <a:ea typeface="Calibri"/>
                <a:cs typeface="Calibri"/>
                <a:sym typeface="Calibri"/>
              </a:rPr>
              <a:t>, HCV AB /PCR</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2-ANA, ASMA, SPEP</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3- </a:t>
            </a:r>
            <a:r>
              <a:rPr lang="en-US" sz="1200" dirty="0" err="1">
                <a:solidFill>
                  <a:schemeClr val="dk1"/>
                </a:solidFill>
                <a:latin typeface="Calibri"/>
                <a:ea typeface="Calibri"/>
                <a:cs typeface="Calibri"/>
                <a:sym typeface="Calibri"/>
              </a:rPr>
              <a:t>Ceruloplasmin</a:t>
            </a:r>
            <a:r>
              <a:rPr lang="en-US" sz="1200" dirty="0">
                <a:solidFill>
                  <a:schemeClr val="dk1"/>
                </a:solidFill>
                <a:latin typeface="Calibri"/>
                <a:ea typeface="Calibri"/>
                <a:cs typeface="Calibri"/>
                <a:sym typeface="Calibri"/>
              </a:rPr>
              <a:t> (&lt;40)</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4- Acetaminophen level</a:t>
            </a:r>
            <a:endParaRPr dirty="0"/>
          </a:p>
        </p:txBody>
      </p:sp>
      <p:cxnSp>
        <p:nvCxnSpPr>
          <p:cNvPr id="410" name="Google Shape;410;p22"/>
          <p:cNvCxnSpPr/>
          <p:nvPr/>
        </p:nvCxnSpPr>
        <p:spPr>
          <a:xfrm>
            <a:off x="5029200" y="4876800"/>
            <a:ext cx="0" cy="228600"/>
          </a:xfrm>
          <a:prstGeom prst="straightConnector1">
            <a:avLst/>
          </a:prstGeom>
          <a:noFill/>
          <a:ln w="9525" cap="flat" cmpd="sng">
            <a:solidFill>
              <a:schemeClr val="dk1"/>
            </a:solidFill>
            <a:prstDash val="solid"/>
            <a:round/>
            <a:headEnd type="none" w="sm" len="sm"/>
            <a:tailEnd type="stealth" w="med" len="med"/>
          </a:ln>
        </p:spPr>
      </p:cxnSp>
      <p:sp>
        <p:nvSpPr>
          <p:cNvPr id="411" name="Google Shape;411;p22"/>
          <p:cNvSpPr/>
          <p:nvPr/>
        </p:nvSpPr>
        <p:spPr>
          <a:xfrm>
            <a:off x="4267200" y="5105400"/>
            <a:ext cx="1600200" cy="6858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1- EBV - CMV</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2-HEV IgM , HDV Ab (in HBV patients)</a:t>
            </a:r>
            <a:endParaRPr/>
          </a:p>
        </p:txBody>
      </p:sp>
      <p:sp>
        <p:nvSpPr>
          <p:cNvPr id="412" name="Google Shape;412;p22"/>
          <p:cNvSpPr txBox="1"/>
          <p:nvPr/>
        </p:nvSpPr>
        <p:spPr>
          <a:xfrm>
            <a:off x="3657600" y="4828401"/>
            <a:ext cx="16002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negative results</a:t>
            </a:r>
            <a:endParaRPr/>
          </a:p>
        </p:txBody>
      </p:sp>
      <p:cxnSp>
        <p:nvCxnSpPr>
          <p:cNvPr id="413" name="Google Shape;413;p22"/>
          <p:cNvCxnSpPr/>
          <p:nvPr/>
        </p:nvCxnSpPr>
        <p:spPr>
          <a:xfrm>
            <a:off x="5029200" y="5791200"/>
            <a:ext cx="0" cy="228600"/>
          </a:xfrm>
          <a:prstGeom prst="straightConnector1">
            <a:avLst/>
          </a:prstGeom>
          <a:noFill/>
          <a:ln w="9525" cap="flat" cmpd="sng">
            <a:solidFill>
              <a:schemeClr val="dk1"/>
            </a:solidFill>
            <a:prstDash val="solid"/>
            <a:round/>
            <a:headEnd type="none" w="sm" len="sm"/>
            <a:tailEnd type="stealth" w="med" len="med"/>
          </a:ln>
        </p:spPr>
      </p:cxnSp>
      <p:sp>
        <p:nvSpPr>
          <p:cNvPr id="414" name="Google Shape;414;p22"/>
          <p:cNvSpPr txBox="1"/>
          <p:nvPr/>
        </p:nvSpPr>
        <p:spPr>
          <a:xfrm>
            <a:off x="3657600" y="5819001"/>
            <a:ext cx="16002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negative results</a:t>
            </a:r>
            <a:endParaRPr/>
          </a:p>
        </p:txBody>
      </p:sp>
      <p:sp>
        <p:nvSpPr>
          <p:cNvPr id="415" name="Google Shape;415;p22"/>
          <p:cNvSpPr/>
          <p:nvPr/>
        </p:nvSpPr>
        <p:spPr>
          <a:xfrm>
            <a:off x="4572000" y="6096000"/>
            <a:ext cx="9906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Liver biopsy</a:t>
            </a:r>
            <a:endParaRPr dirty="0"/>
          </a:p>
        </p:txBody>
      </p:sp>
      <p:cxnSp>
        <p:nvCxnSpPr>
          <p:cNvPr id="416" name="Google Shape;416;p22"/>
          <p:cNvCxnSpPr/>
          <p:nvPr/>
        </p:nvCxnSpPr>
        <p:spPr>
          <a:xfrm rot="10800000">
            <a:off x="7924800" y="3810000"/>
            <a:ext cx="0" cy="144000"/>
          </a:xfrm>
          <a:prstGeom prst="straightConnector1">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cxnSp>
      <p:sp>
        <p:nvSpPr>
          <p:cNvPr id="417" name="Google Shape;417;p22"/>
          <p:cNvSpPr/>
          <p:nvPr/>
        </p:nvSpPr>
        <p:spPr>
          <a:xfrm rot="10800000">
            <a:off x="6781800" y="3962400"/>
            <a:ext cx="1143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8" name="Google Shape;418;p22"/>
          <p:cNvSpPr/>
          <p:nvPr/>
        </p:nvSpPr>
        <p:spPr>
          <a:xfrm rot="10800000" flipH="1">
            <a:off x="7924800" y="3962400"/>
            <a:ext cx="5334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19" name="Google Shape;419;p22"/>
          <p:cNvCxnSpPr/>
          <p:nvPr/>
        </p:nvCxnSpPr>
        <p:spPr>
          <a:xfrm>
            <a:off x="7924800" y="3276600"/>
            <a:ext cx="0" cy="228600"/>
          </a:xfrm>
          <a:prstGeom prst="straightConnector1">
            <a:avLst/>
          </a:prstGeom>
          <a:noFill/>
          <a:ln w="9525" cap="flat" cmpd="sng">
            <a:solidFill>
              <a:schemeClr val="dk1"/>
            </a:solidFill>
            <a:prstDash val="solid"/>
            <a:round/>
            <a:headEnd type="none" w="sm" len="sm"/>
            <a:tailEnd type="stealth" w="med" len="med"/>
          </a:ln>
        </p:spPr>
      </p:cxnSp>
      <p:sp>
        <p:nvSpPr>
          <p:cNvPr id="420" name="Google Shape;420;p22"/>
          <p:cNvSpPr/>
          <p:nvPr/>
        </p:nvSpPr>
        <p:spPr>
          <a:xfrm>
            <a:off x="7315200" y="3505200"/>
            <a:ext cx="1219200" cy="3048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Abdominal U/S</a:t>
            </a:r>
            <a:endParaRPr/>
          </a:p>
        </p:txBody>
      </p:sp>
      <p:sp>
        <p:nvSpPr>
          <p:cNvPr id="421" name="Google Shape;421;p22"/>
          <p:cNvSpPr/>
          <p:nvPr/>
        </p:nvSpPr>
        <p:spPr>
          <a:xfrm>
            <a:off x="6248400" y="4267200"/>
            <a:ext cx="11520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Dilated ducts → </a:t>
            </a:r>
            <a:r>
              <a:rPr lang="en-US" sz="1200" b="1" dirty="0" err="1">
                <a:solidFill>
                  <a:schemeClr val="dk1"/>
                </a:solidFill>
                <a:latin typeface="Calibri"/>
                <a:ea typeface="Calibri"/>
                <a:cs typeface="Calibri"/>
                <a:sym typeface="Calibri"/>
              </a:rPr>
              <a:t>Extrahepatic</a:t>
            </a:r>
            <a:r>
              <a:rPr lang="en-US" sz="1200" b="1" dirty="0">
                <a:solidFill>
                  <a:schemeClr val="dk1"/>
                </a:solidFill>
                <a:latin typeface="Calibri"/>
                <a:ea typeface="Calibri"/>
                <a:cs typeface="Calibri"/>
                <a:sym typeface="Calibri"/>
              </a:rPr>
              <a:t> cholestasis</a:t>
            </a:r>
            <a:endParaRPr dirty="0"/>
          </a:p>
        </p:txBody>
      </p:sp>
      <p:cxnSp>
        <p:nvCxnSpPr>
          <p:cNvPr id="422" name="Google Shape;422;p22"/>
          <p:cNvCxnSpPr/>
          <p:nvPr/>
        </p:nvCxnSpPr>
        <p:spPr>
          <a:xfrm>
            <a:off x="6781800" y="4800600"/>
            <a:ext cx="0" cy="228600"/>
          </a:xfrm>
          <a:prstGeom prst="straightConnector1">
            <a:avLst/>
          </a:prstGeom>
          <a:noFill/>
          <a:ln w="9525" cap="flat" cmpd="sng">
            <a:solidFill>
              <a:schemeClr val="dk1"/>
            </a:solidFill>
            <a:prstDash val="solid"/>
            <a:round/>
            <a:headEnd type="none" w="sm" len="sm"/>
            <a:tailEnd type="stealth" w="med" len="med"/>
          </a:ln>
        </p:spPr>
      </p:cxnSp>
      <p:sp>
        <p:nvSpPr>
          <p:cNvPr id="423" name="Google Shape;423;p22"/>
          <p:cNvSpPr/>
          <p:nvPr/>
        </p:nvSpPr>
        <p:spPr>
          <a:xfrm>
            <a:off x="6248400" y="5029200"/>
            <a:ext cx="11520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CT/MRCP/ERCP</a:t>
            </a:r>
            <a:endParaRPr/>
          </a:p>
        </p:txBody>
      </p:sp>
      <p:sp>
        <p:nvSpPr>
          <p:cNvPr id="424" name="Google Shape;424;p22"/>
          <p:cNvSpPr/>
          <p:nvPr/>
        </p:nvSpPr>
        <p:spPr>
          <a:xfrm>
            <a:off x="7696200" y="4267200"/>
            <a:ext cx="12954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No dilated ducts → </a:t>
            </a:r>
            <a:r>
              <a:rPr lang="en-US" sz="1200" b="1">
                <a:solidFill>
                  <a:schemeClr val="dk1"/>
                </a:solidFill>
                <a:latin typeface="Calibri"/>
                <a:ea typeface="Calibri"/>
                <a:cs typeface="Calibri"/>
                <a:sym typeface="Calibri"/>
              </a:rPr>
              <a:t>Intrahepatic cholestasis</a:t>
            </a:r>
            <a:endParaRPr/>
          </a:p>
        </p:txBody>
      </p:sp>
      <p:cxnSp>
        <p:nvCxnSpPr>
          <p:cNvPr id="425" name="Google Shape;425;p22"/>
          <p:cNvCxnSpPr/>
          <p:nvPr/>
        </p:nvCxnSpPr>
        <p:spPr>
          <a:xfrm>
            <a:off x="8382000" y="4800600"/>
            <a:ext cx="0" cy="228600"/>
          </a:xfrm>
          <a:prstGeom prst="straightConnector1">
            <a:avLst/>
          </a:prstGeom>
          <a:noFill/>
          <a:ln w="9525" cap="flat" cmpd="sng">
            <a:solidFill>
              <a:schemeClr val="dk1"/>
            </a:solidFill>
            <a:prstDash val="solid"/>
            <a:round/>
            <a:headEnd type="none" w="sm" len="sm"/>
            <a:tailEnd type="stealth" w="med" len="med"/>
          </a:ln>
        </p:spPr>
      </p:cxnSp>
      <p:sp>
        <p:nvSpPr>
          <p:cNvPr id="426" name="Google Shape;426;p22"/>
          <p:cNvSpPr/>
          <p:nvPr/>
        </p:nvSpPr>
        <p:spPr>
          <a:xfrm>
            <a:off x="7848600" y="5029200"/>
            <a:ext cx="1152000" cy="762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AMA</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Virological markers</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Drug history</a:t>
            </a:r>
            <a:endParaRPr/>
          </a:p>
        </p:txBody>
      </p:sp>
      <p:sp>
        <p:nvSpPr>
          <p:cNvPr id="427" name="Google Shape;427;p22"/>
          <p:cNvSpPr/>
          <p:nvPr/>
        </p:nvSpPr>
        <p:spPr>
          <a:xfrm rot="10800000">
            <a:off x="6705600" y="5714998"/>
            <a:ext cx="1143000" cy="228601"/>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8" name="Google Shape;428;p22"/>
          <p:cNvSpPr txBox="1"/>
          <p:nvPr/>
        </p:nvSpPr>
        <p:spPr>
          <a:xfrm>
            <a:off x="6553200" y="5438001"/>
            <a:ext cx="16002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negative results</a:t>
            </a:r>
            <a:endParaRPr/>
          </a:p>
        </p:txBody>
      </p:sp>
      <p:sp>
        <p:nvSpPr>
          <p:cNvPr id="429" name="Google Shape;429;p22"/>
          <p:cNvSpPr/>
          <p:nvPr/>
        </p:nvSpPr>
        <p:spPr>
          <a:xfrm>
            <a:off x="6019800" y="6096000"/>
            <a:ext cx="15240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MRCP/Liver biopsy</a:t>
            </a:r>
            <a:endParaRPr/>
          </a:p>
        </p:txBody>
      </p:sp>
      <p:sp>
        <p:nvSpPr>
          <p:cNvPr id="430" name="Google Shape;430;p22"/>
          <p:cNvSpPr/>
          <p:nvPr/>
        </p:nvSpPr>
        <p:spPr>
          <a:xfrm>
            <a:off x="8382000" y="5791200"/>
            <a:ext cx="152400" cy="304800"/>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22"/>
          <p:cNvSpPr txBox="1"/>
          <p:nvPr/>
        </p:nvSpPr>
        <p:spPr>
          <a:xfrm>
            <a:off x="7543800" y="5819001"/>
            <a:ext cx="9906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AMA +ve</a:t>
            </a:r>
            <a:endParaRPr sz="1200">
              <a:solidFill>
                <a:schemeClr val="dk1"/>
              </a:solidFill>
              <a:latin typeface="Calibri"/>
              <a:ea typeface="Calibri"/>
              <a:cs typeface="Calibri"/>
              <a:sym typeface="Calibri"/>
            </a:endParaRPr>
          </a:p>
        </p:txBody>
      </p:sp>
      <p:sp>
        <p:nvSpPr>
          <p:cNvPr id="432" name="Google Shape;432;p22"/>
          <p:cNvSpPr/>
          <p:nvPr/>
        </p:nvSpPr>
        <p:spPr>
          <a:xfrm>
            <a:off x="8001000" y="6172200"/>
            <a:ext cx="9906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Liver biopsy</a:t>
            </a:r>
            <a:endParaRPr/>
          </a:p>
        </p:txBody>
      </p:sp>
      <p:cxnSp>
        <p:nvCxnSpPr>
          <p:cNvPr id="433" name="Google Shape;433;p22"/>
          <p:cNvCxnSpPr/>
          <p:nvPr/>
        </p:nvCxnSpPr>
        <p:spPr>
          <a:xfrm>
            <a:off x="3048000" y="304800"/>
            <a:ext cx="381000"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434" name="Google Shape;434;p22"/>
          <p:cNvSpPr txBox="1"/>
          <p:nvPr/>
        </p:nvSpPr>
        <p:spPr>
          <a:xfrm>
            <a:off x="3940668" y="1417357"/>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1</a:t>
            </a:r>
            <a:endParaRPr/>
          </a:p>
        </p:txBody>
      </p:sp>
      <p:sp>
        <p:nvSpPr>
          <p:cNvPr id="435" name="Google Shape;435;p22"/>
          <p:cNvSpPr txBox="1"/>
          <p:nvPr/>
        </p:nvSpPr>
        <p:spPr>
          <a:xfrm>
            <a:off x="6166461" y="2846772"/>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2</a:t>
            </a:r>
            <a:endParaRPr/>
          </a:p>
        </p:txBody>
      </p:sp>
      <p:sp>
        <p:nvSpPr>
          <p:cNvPr id="436" name="Google Shape;436;p22"/>
          <p:cNvSpPr txBox="1"/>
          <p:nvPr/>
        </p:nvSpPr>
        <p:spPr>
          <a:xfrm>
            <a:off x="6172200" y="3733800"/>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3</a:t>
            </a:r>
            <a:endParaRPr/>
          </a:p>
        </p:txBody>
      </p:sp>
      <p:sp>
        <p:nvSpPr>
          <p:cNvPr id="437" name="Google Shape;437;p22"/>
          <p:cNvSpPr txBox="1"/>
          <p:nvPr/>
        </p:nvSpPr>
        <p:spPr>
          <a:xfrm>
            <a:off x="1659678" y="2044172"/>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2</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3"/>
                                        </p:tgtEl>
                                        <p:attrNameLst>
                                          <p:attrName>style.visibility</p:attrName>
                                        </p:attrNameLst>
                                      </p:cBhvr>
                                      <p:to>
                                        <p:strVal val="visible"/>
                                      </p:to>
                                    </p:set>
                                    <p:animEffect transition="in" filter="fade">
                                      <p:cBhvr>
                                        <p:cTn id="7" dur="1000"/>
                                        <p:tgtEl>
                                          <p:spTgt spid="433"/>
                                        </p:tgtEl>
                                      </p:cBhvr>
                                    </p:animEffect>
                                  </p:childTnLst>
                                </p:cTn>
                              </p:par>
                              <p:par>
                                <p:cTn id="8" presetID="10" presetClass="entr" presetSubtype="0" fill="hold" nodeType="withEffect">
                                  <p:stCondLst>
                                    <p:cond delay="0"/>
                                  </p:stCondLst>
                                  <p:childTnLst>
                                    <p:set>
                                      <p:cBhvr>
                                        <p:cTn id="9" dur="1" fill="hold">
                                          <p:stCondLst>
                                            <p:cond delay="0"/>
                                          </p:stCondLst>
                                        </p:cTn>
                                        <p:tgtEl>
                                          <p:spTgt spid="378"/>
                                        </p:tgtEl>
                                        <p:attrNameLst>
                                          <p:attrName>style.visibility</p:attrName>
                                        </p:attrNameLst>
                                      </p:cBhvr>
                                      <p:to>
                                        <p:strVal val="visible"/>
                                      </p:to>
                                    </p:set>
                                    <p:animEffect transition="in" filter="fade">
                                      <p:cBhvr>
                                        <p:cTn id="10" dur="1000"/>
                                        <p:tgtEl>
                                          <p:spTgt spid="3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9"/>
                                        </p:tgtEl>
                                        <p:attrNameLst>
                                          <p:attrName>style.visibility</p:attrName>
                                        </p:attrNameLst>
                                      </p:cBhvr>
                                      <p:to>
                                        <p:strVal val="visible"/>
                                      </p:to>
                                    </p:set>
                                    <p:animEffect transition="in" filter="fade">
                                      <p:cBhvr>
                                        <p:cTn id="15" dur="1000"/>
                                        <p:tgtEl>
                                          <p:spTgt spid="379"/>
                                        </p:tgtEl>
                                      </p:cBhvr>
                                    </p:animEffect>
                                  </p:childTnLst>
                                </p:cTn>
                              </p:par>
                              <p:par>
                                <p:cTn id="16" presetID="10" presetClass="entr" presetSubtype="0" fill="hold" nodeType="withEffect">
                                  <p:stCondLst>
                                    <p:cond delay="0"/>
                                  </p:stCondLst>
                                  <p:childTnLst>
                                    <p:set>
                                      <p:cBhvr>
                                        <p:cTn id="17" dur="1" fill="hold">
                                          <p:stCondLst>
                                            <p:cond delay="0"/>
                                          </p:stCondLst>
                                        </p:cTn>
                                        <p:tgtEl>
                                          <p:spTgt spid="380"/>
                                        </p:tgtEl>
                                        <p:attrNameLst>
                                          <p:attrName>style.visibility</p:attrName>
                                        </p:attrNameLst>
                                      </p:cBhvr>
                                      <p:to>
                                        <p:strVal val="visible"/>
                                      </p:to>
                                    </p:set>
                                    <p:animEffect transition="in" filter="fade">
                                      <p:cBhvr>
                                        <p:cTn id="18" dur="1000"/>
                                        <p:tgtEl>
                                          <p:spTgt spid="3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81"/>
                                        </p:tgtEl>
                                        <p:attrNameLst>
                                          <p:attrName>style.visibility</p:attrName>
                                        </p:attrNameLst>
                                      </p:cBhvr>
                                      <p:to>
                                        <p:strVal val="visible"/>
                                      </p:to>
                                    </p:set>
                                    <p:animEffect transition="in" filter="fade">
                                      <p:cBhvr>
                                        <p:cTn id="23" dur="500"/>
                                        <p:tgtEl>
                                          <p:spTgt spid="381"/>
                                        </p:tgtEl>
                                      </p:cBhvr>
                                    </p:animEffect>
                                  </p:childTnLst>
                                </p:cTn>
                              </p:par>
                              <p:par>
                                <p:cTn id="24" presetID="10" presetClass="entr" presetSubtype="0" fill="hold" nodeType="withEffect">
                                  <p:stCondLst>
                                    <p:cond delay="0"/>
                                  </p:stCondLst>
                                  <p:childTnLst>
                                    <p:set>
                                      <p:cBhvr>
                                        <p:cTn id="25" dur="1" fill="hold">
                                          <p:stCondLst>
                                            <p:cond delay="0"/>
                                          </p:stCondLst>
                                        </p:cTn>
                                        <p:tgtEl>
                                          <p:spTgt spid="383"/>
                                        </p:tgtEl>
                                        <p:attrNameLst>
                                          <p:attrName>style.visibility</p:attrName>
                                        </p:attrNameLst>
                                      </p:cBhvr>
                                      <p:to>
                                        <p:strVal val="visible"/>
                                      </p:to>
                                    </p:set>
                                    <p:animEffect transition="in" filter="fade">
                                      <p:cBhvr>
                                        <p:cTn id="26" dur="500"/>
                                        <p:tgtEl>
                                          <p:spTgt spid="38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7"/>
                                        </p:tgtEl>
                                        <p:attrNameLst>
                                          <p:attrName>style.visibility</p:attrName>
                                        </p:attrNameLst>
                                      </p:cBhvr>
                                      <p:to>
                                        <p:strVal val="visible"/>
                                      </p:to>
                                    </p:set>
                                    <p:animEffect transition="in" filter="fade">
                                      <p:cBhvr>
                                        <p:cTn id="31" dur="1000"/>
                                        <p:tgtEl>
                                          <p:spTgt spid="387"/>
                                        </p:tgtEl>
                                      </p:cBhvr>
                                    </p:animEffect>
                                  </p:childTnLst>
                                </p:cTn>
                              </p:par>
                              <p:par>
                                <p:cTn id="32" presetID="10" presetClass="entr" presetSubtype="0" fill="hold" nodeType="withEffect">
                                  <p:stCondLst>
                                    <p:cond delay="0"/>
                                  </p:stCondLst>
                                  <p:childTnLst>
                                    <p:set>
                                      <p:cBhvr>
                                        <p:cTn id="33" dur="1" fill="hold">
                                          <p:stCondLst>
                                            <p:cond delay="0"/>
                                          </p:stCondLst>
                                        </p:cTn>
                                        <p:tgtEl>
                                          <p:spTgt spid="385"/>
                                        </p:tgtEl>
                                        <p:attrNameLst>
                                          <p:attrName>style.visibility</p:attrName>
                                        </p:attrNameLst>
                                      </p:cBhvr>
                                      <p:to>
                                        <p:strVal val="visible"/>
                                      </p:to>
                                    </p:set>
                                    <p:animEffect transition="in" filter="fade">
                                      <p:cBhvr>
                                        <p:cTn id="34" dur="1000"/>
                                        <p:tgtEl>
                                          <p:spTgt spid="385"/>
                                        </p:tgtEl>
                                      </p:cBhvr>
                                    </p:animEffect>
                                  </p:childTnLst>
                                </p:cTn>
                              </p:par>
                              <p:par>
                                <p:cTn id="35" presetID="10" presetClass="entr" presetSubtype="0" fill="hold" nodeType="withEffect">
                                  <p:stCondLst>
                                    <p:cond delay="0"/>
                                  </p:stCondLst>
                                  <p:childTnLst>
                                    <p:set>
                                      <p:cBhvr>
                                        <p:cTn id="36" dur="1" fill="hold">
                                          <p:stCondLst>
                                            <p:cond delay="0"/>
                                          </p:stCondLst>
                                        </p:cTn>
                                        <p:tgtEl>
                                          <p:spTgt spid="388"/>
                                        </p:tgtEl>
                                        <p:attrNameLst>
                                          <p:attrName>style.visibility</p:attrName>
                                        </p:attrNameLst>
                                      </p:cBhvr>
                                      <p:to>
                                        <p:strVal val="visible"/>
                                      </p:to>
                                    </p:set>
                                    <p:animEffect transition="in" filter="fade">
                                      <p:cBhvr>
                                        <p:cTn id="37" dur="1000"/>
                                        <p:tgtEl>
                                          <p:spTgt spid="38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6"/>
                                        </p:tgtEl>
                                        <p:attrNameLst>
                                          <p:attrName>style.visibility</p:attrName>
                                        </p:attrNameLst>
                                      </p:cBhvr>
                                      <p:to>
                                        <p:strVal val="visible"/>
                                      </p:to>
                                    </p:set>
                                    <p:animEffect transition="in" filter="fade">
                                      <p:cBhvr>
                                        <p:cTn id="42" dur="1000"/>
                                        <p:tgtEl>
                                          <p:spTgt spid="386"/>
                                        </p:tgtEl>
                                      </p:cBhvr>
                                    </p:animEffect>
                                  </p:childTnLst>
                                </p:cTn>
                              </p:par>
                              <p:par>
                                <p:cTn id="43" presetID="10" presetClass="entr" presetSubtype="0" fill="hold" nodeType="withEffect">
                                  <p:stCondLst>
                                    <p:cond delay="0"/>
                                  </p:stCondLst>
                                  <p:childTnLst>
                                    <p:set>
                                      <p:cBhvr>
                                        <p:cTn id="44" dur="1" fill="hold">
                                          <p:stCondLst>
                                            <p:cond delay="0"/>
                                          </p:stCondLst>
                                        </p:cTn>
                                        <p:tgtEl>
                                          <p:spTgt spid="389"/>
                                        </p:tgtEl>
                                        <p:attrNameLst>
                                          <p:attrName>style.visibility</p:attrName>
                                        </p:attrNameLst>
                                      </p:cBhvr>
                                      <p:to>
                                        <p:strVal val="visible"/>
                                      </p:to>
                                    </p:set>
                                    <p:animEffect transition="in" filter="fade">
                                      <p:cBhvr>
                                        <p:cTn id="45" dur="1000"/>
                                        <p:tgtEl>
                                          <p:spTgt spid="3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7"/>
                                        </p:tgtEl>
                                        <p:attrNameLst>
                                          <p:attrName>style.visibility</p:attrName>
                                        </p:attrNameLst>
                                      </p:cBhvr>
                                      <p:to>
                                        <p:strVal val="visible"/>
                                      </p:to>
                                    </p:set>
                                    <p:animEffect transition="in" filter="fade">
                                      <p:cBhvr>
                                        <p:cTn id="50" dur="500"/>
                                        <p:tgtEl>
                                          <p:spTgt spid="397"/>
                                        </p:tgtEl>
                                      </p:cBhvr>
                                    </p:animEffect>
                                  </p:childTnLst>
                                </p:cTn>
                              </p:par>
                              <p:par>
                                <p:cTn id="51" presetID="10" presetClass="entr" presetSubtype="0" fill="hold" nodeType="withEffect">
                                  <p:stCondLst>
                                    <p:cond delay="0"/>
                                  </p:stCondLst>
                                  <p:childTnLst>
                                    <p:set>
                                      <p:cBhvr>
                                        <p:cTn id="52" dur="1" fill="hold">
                                          <p:stCondLst>
                                            <p:cond delay="0"/>
                                          </p:stCondLst>
                                        </p:cTn>
                                        <p:tgtEl>
                                          <p:spTgt spid="396"/>
                                        </p:tgtEl>
                                        <p:attrNameLst>
                                          <p:attrName>style.visibility</p:attrName>
                                        </p:attrNameLst>
                                      </p:cBhvr>
                                      <p:to>
                                        <p:strVal val="visible"/>
                                      </p:to>
                                    </p:set>
                                    <p:animEffect transition="in" filter="fade">
                                      <p:cBhvr>
                                        <p:cTn id="53" dur="500"/>
                                        <p:tgtEl>
                                          <p:spTgt spid="396"/>
                                        </p:tgtEl>
                                      </p:cBhvr>
                                    </p:animEffect>
                                  </p:childTnLst>
                                </p:cTn>
                              </p:par>
                              <p:par>
                                <p:cTn id="54" presetID="10" presetClass="entr" presetSubtype="0" fill="hold" nodeType="withEffect">
                                  <p:stCondLst>
                                    <p:cond delay="0"/>
                                  </p:stCondLst>
                                  <p:childTnLst>
                                    <p:set>
                                      <p:cBhvr>
                                        <p:cTn id="55" dur="1" fill="hold">
                                          <p:stCondLst>
                                            <p:cond delay="0"/>
                                          </p:stCondLst>
                                        </p:cTn>
                                        <p:tgtEl>
                                          <p:spTgt spid="398"/>
                                        </p:tgtEl>
                                        <p:attrNameLst>
                                          <p:attrName>style.visibility</p:attrName>
                                        </p:attrNameLst>
                                      </p:cBhvr>
                                      <p:to>
                                        <p:strVal val="visible"/>
                                      </p:to>
                                    </p:set>
                                    <p:animEffect transition="in" filter="fade">
                                      <p:cBhvr>
                                        <p:cTn id="56" dur="500"/>
                                        <p:tgtEl>
                                          <p:spTgt spid="398"/>
                                        </p:tgtEl>
                                      </p:cBhvr>
                                    </p:animEffect>
                                  </p:childTnLst>
                                </p:cTn>
                              </p:par>
                              <p:par>
                                <p:cTn id="57" presetID="10" presetClass="entr" presetSubtype="0" fill="hold" nodeType="withEffect">
                                  <p:stCondLst>
                                    <p:cond delay="0"/>
                                  </p:stCondLst>
                                  <p:childTnLst>
                                    <p:set>
                                      <p:cBhvr>
                                        <p:cTn id="58" dur="1" fill="hold">
                                          <p:stCondLst>
                                            <p:cond delay="0"/>
                                          </p:stCondLst>
                                        </p:cTn>
                                        <p:tgtEl>
                                          <p:spTgt spid="395"/>
                                        </p:tgtEl>
                                        <p:attrNameLst>
                                          <p:attrName>style.visibility</p:attrName>
                                        </p:attrNameLst>
                                      </p:cBhvr>
                                      <p:to>
                                        <p:strVal val="visible"/>
                                      </p:to>
                                    </p:set>
                                    <p:animEffect transition="in" filter="fade">
                                      <p:cBhvr>
                                        <p:cTn id="59" dur="500"/>
                                        <p:tgtEl>
                                          <p:spTgt spid="39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92"/>
                                        </p:tgtEl>
                                        <p:attrNameLst>
                                          <p:attrName>style.visibility</p:attrName>
                                        </p:attrNameLst>
                                      </p:cBhvr>
                                      <p:to>
                                        <p:strVal val="visible"/>
                                      </p:to>
                                    </p:set>
                                    <p:animEffect transition="in" filter="fade">
                                      <p:cBhvr>
                                        <p:cTn id="64" dur="500"/>
                                        <p:tgtEl>
                                          <p:spTgt spid="39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93"/>
                                        </p:tgtEl>
                                        <p:attrNameLst>
                                          <p:attrName>style.visibility</p:attrName>
                                        </p:attrNameLst>
                                      </p:cBhvr>
                                      <p:to>
                                        <p:strVal val="visible"/>
                                      </p:to>
                                    </p:set>
                                    <p:animEffect transition="in" filter="fade">
                                      <p:cBhvr>
                                        <p:cTn id="69" dur="500"/>
                                        <p:tgtEl>
                                          <p:spTgt spid="39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94"/>
                                        </p:tgtEl>
                                        <p:attrNameLst>
                                          <p:attrName>style.visibility</p:attrName>
                                        </p:attrNameLst>
                                      </p:cBhvr>
                                      <p:to>
                                        <p:strVal val="visible"/>
                                      </p:to>
                                    </p:set>
                                    <p:animEffect transition="in" filter="fade">
                                      <p:cBhvr>
                                        <p:cTn id="74" dur="500"/>
                                        <p:tgtEl>
                                          <p:spTgt spid="39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90"/>
                                        </p:tgtEl>
                                        <p:attrNameLst>
                                          <p:attrName>style.visibility</p:attrName>
                                        </p:attrNameLst>
                                      </p:cBhvr>
                                      <p:to>
                                        <p:strVal val="visible"/>
                                      </p:to>
                                    </p:set>
                                    <p:animEffect transition="in" filter="fade">
                                      <p:cBhvr>
                                        <p:cTn id="79" dur="500"/>
                                        <p:tgtEl>
                                          <p:spTgt spid="390"/>
                                        </p:tgtEl>
                                      </p:cBhvr>
                                    </p:animEffect>
                                  </p:childTnLst>
                                </p:cTn>
                              </p:par>
                              <p:par>
                                <p:cTn id="80" presetID="10" presetClass="entr" presetSubtype="0" fill="hold" nodeType="withEffect">
                                  <p:stCondLst>
                                    <p:cond delay="0"/>
                                  </p:stCondLst>
                                  <p:childTnLst>
                                    <p:set>
                                      <p:cBhvr>
                                        <p:cTn id="81" dur="1" fill="hold">
                                          <p:stCondLst>
                                            <p:cond delay="0"/>
                                          </p:stCondLst>
                                        </p:cTn>
                                        <p:tgtEl>
                                          <p:spTgt spid="391"/>
                                        </p:tgtEl>
                                        <p:attrNameLst>
                                          <p:attrName>style.visibility</p:attrName>
                                        </p:attrNameLst>
                                      </p:cBhvr>
                                      <p:to>
                                        <p:strVal val="visible"/>
                                      </p:to>
                                    </p:set>
                                    <p:animEffect transition="in" filter="fade">
                                      <p:cBhvr>
                                        <p:cTn id="82" dur="500"/>
                                        <p:tgtEl>
                                          <p:spTgt spid="39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82"/>
                                        </p:tgtEl>
                                        <p:attrNameLst>
                                          <p:attrName>style.visibility</p:attrName>
                                        </p:attrNameLst>
                                      </p:cBhvr>
                                      <p:to>
                                        <p:strVal val="visible"/>
                                      </p:to>
                                    </p:set>
                                    <p:animEffect transition="in" filter="fade">
                                      <p:cBhvr>
                                        <p:cTn id="87" dur="500"/>
                                        <p:tgtEl>
                                          <p:spTgt spid="382"/>
                                        </p:tgtEl>
                                      </p:cBhvr>
                                    </p:animEffect>
                                  </p:childTnLst>
                                </p:cTn>
                              </p:par>
                              <p:par>
                                <p:cTn id="88" presetID="10" presetClass="entr" presetSubtype="0" fill="hold" nodeType="withEffect">
                                  <p:stCondLst>
                                    <p:cond delay="0"/>
                                  </p:stCondLst>
                                  <p:childTnLst>
                                    <p:set>
                                      <p:cBhvr>
                                        <p:cTn id="89" dur="1" fill="hold">
                                          <p:stCondLst>
                                            <p:cond delay="0"/>
                                          </p:stCondLst>
                                        </p:cTn>
                                        <p:tgtEl>
                                          <p:spTgt spid="384"/>
                                        </p:tgtEl>
                                        <p:attrNameLst>
                                          <p:attrName>style.visibility</p:attrName>
                                        </p:attrNameLst>
                                      </p:cBhvr>
                                      <p:to>
                                        <p:strVal val="visible"/>
                                      </p:to>
                                    </p:set>
                                    <p:animEffect transition="in" filter="fade">
                                      <p:cBhvr>
                                        <p:cTn id="90" dur="500"/>
                                        <p:tgtEl>
                                          <p:spTgt spid="38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99"/>
                                        </p:tgtEl>
                                        <p:attrNameLst>
                                          <p:attrName>style.visibility</p:attrName>
                                        </p:attrNameLst>
                                      </p:cBhvr>
                                      <p:to>
                                        <p:strVal val="visible"/>
                                      </p:to>
                                    </p:set>
                                    <p:animEffect transition="in" filter="fade">
                                      <p:cBhvr>
                                        <p:cTn id="95" dur="1000"/>
                                        <p:tgtEl>
                                          <p:spTgt spid="399"/>
                                        </p:tgtEl>
                                      </p:cBhvr>
                                    </p:animEffect>
                                  </p:childTnLst>
                                </p:cTn>
                              </p:par>
                              <p:par>
                                <p:cTn id="96" presetID="10" presetClass="entr" presetSubtype="0" fill="hold" nodeType="withEffect">
                                  <p:stCondLst>
                                    <p:cond delay="0"/>
                                  </p:stCondLst>
                                  <p:childTnLst>
                                    <p:set>
                                      <p:cBhvr>
                                        <p:cTn id="97" dur="1" fill="hold">
                                          <p:stCondLst>
                                            <p:cond delay="0"/>
                                          </p:stCondLst>
                                        </p:cTn>
                                        <p:tgtEl>
                                          <p:spTgt spid="401"/>
                                        </p:tgtEl>
                                        <p:attrNameLst>
                                          <p:attrName>style.visibility</p:attrName>
                                        </p:attrNameLst>
                                      </p:cBhvr>
                                      <p:to>
                                        <p:strVal val="visible"/>
                                      </p:to>
                                    </p:set>
                                    <p:animEffect transition="in" filter="fade">
                                      <p:cBhvr>
                                        <p:cTn id="98" dur="1000"/>
                                        <p:tgtEl>
                                          <p:spTgt spid="401"/>
                                        </p:tgtEl>
                                      </p:cBhvr>
                                    </p:animEffect>
                                  </p:childTnLst>
                                </p:cTn>
                              </p:par>
                              <p:par>
                                <p:cTn id="99" presetID="10" presetClass="entr" presetSubtype="0" fill="hold" nodeType="withEffect">
                                  <p:stCondLst>
                                    <p:cond delay="0"/>
                                  </p:stCondLst>
                                  <p:childTnLst>
                                    <p:set>
                                      <p:cBhvr>
                                        <p:cTn id="100" dur="1" fill="hold">
                                          <p:stCondLst>
                                            <p:cond delay="0"/>
                                          </p:stCondLst>
                                        </p:cTn>
                                        <p:tgtEl>
                                          <p:spTgt spid="403"/>
                                        </p:tgtEl>
                                        <p:attrNameLst>
                                          <p:attrName>style.visibility</p:attrName>
                                        </p:attrNameLst>
                                      </p:cBhvr>
                                      <p:to>
                                        <p:strVal val="visible"/>
                                      </p:to>
                                    </p:set>
                                    <p:animEffect transition="in" filter="fade">
                                      <p:cBhvr>
                                        <p:cTn id="101" dur="1000"/>
                                        <p:tgtEl>
                                          <p:spTgt spid="40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404"/>
                                        </p:tgtEl>
                                        <p:attrNameLst>
                                          <p:attrName>style.visibility</p:attrName>
                                        </p:attrNameLst>
                                      </p:cBhvr>
                                      <p:to>
                                        <p:strVal val="visible"/>
                                      </p:to>
                                    </p:set>
                                    <p:animEffect transition="in" filter="fade">
                                      <p:cBhvr>
                                        <p:cTn id="106" dur="1000"/>
                                        <p:tgtEl>
                                          <p:spTgt spid="404"/>
                                        </p:tgtEl>
                                      </p:cBhvr>
                                    </p:animEffect>
                                  </p:childTnLst>
                                </p:cTn>
                              </p:par>
                              <p:par>
                                <p:cTn id="107" presetID="10" presetClass="entr" presetSubtype="0" fill="hold" nodeType="withEffect">
                                  <p:stCondLst>
                                    <p:cond delay="0"/>
                                  </p:stCondLst>
                                  <p:childTnLst>
                                    <p:set>
                                      <p:cBhvr>
                                        <p:cTn id="108" dur="1" fill="hold">
                                          <p:stCondLst>
                                            <p:cond delay="0"/>
                                          </p:stCondLst>
                                        </p:cTn>
                                        <p:tgtEl>
                                          <p:spTgt spid="405"/>
                                        </p:tgtEl>
                                        <p:attrNameLst>
                                          <p:attrName>style.visibility</p:attrName>
                                        </p:attrNameLst>
                                      </p:cBhvr>
                                      <p:to>
                                        <p:strVal val="visible"/>
                                      </p:to>
                                    </p:set>
                                    <p:animEffect transition="in" filter="fade">
                                      <p:cBhvr>
                                        <p:cTn id="109" dur="1000"/>
                                        <p:tgtEl>
                                          <p:spTgt spid="40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02"/>
                                        </p:tgtEl>
                                        <p:attrNameLst>
                                          <p:attrName>style.visibility</p:attrName>
                                        </p:attrNameLst>
                                      </p:cBhvr>
                                      <p:to>
                                        <p:strVal val="visible"/>
                                      </p:to>
                                    </p:set>
                                    <p:animEffect transition="in" filter="fade">
                                      <p:cBhvr>
                                        <p:cTn id="114" dur="1000"/>
                                        <p:tgtEl>
                                          <p:spTgt spid="402"/>
                                        </p:tgtEl>
                                      </p:cBhvr>
                                    </p:animEffect>
                                  </p:childTnLst>
                                </p:cTn>
                              </p:par>
                              <p:par>
                                <p:cTn id="115" presetID="10" presetClass="entr" presetSubtype="0" fill="hold" nodeType="withEffect">
                                  <p:stCondLst>
                                    <p:cond delay="0"/>
                                  </p:stCondLst>
                                  <p:childTnLst>
                                    <p:set>
                                      <p:cBhvr>
                                        <p:cTn id="116" dur="1" fill="hold">
                                          <p:stCondLst>
                                            <p:cond delay="0"/>
                                          </p:stCondLst>
                                        </p:cTn>
                                        <p:tgtEl>
                                          <p:spTgt spid="400"/>
                                        </p:tgtEl>
                                        <p:attrNameLst>
                                          <p:attrName>style.visibility</p:attrName>
                                        </p:attrNameLst>
                                      </p:cBhvr>
                                      <p:to>
                                        <p:strVal val="visible"/>
                                      </p:to>
                                    </p:set>
                                    <p:animEffect transition="in" filter="fade">
                                      <p:cBhvr>
                                        <p:cTn id="117" dur="1000"/>
                                        <p:tgtEl>
                                          <p:spTgt spid="40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406"/>
                                        </p:tgtEl>
                                        <p:attrNameLst>
                                          <p:attrName>style.visibility</p:attrName>
                                        </p:attrNameLst>
                                      </p:cBhvr>
                                      <p:to>
                                        <p:strVal val="visible"/>
                                      </p:to>
                                    </p:set>
                                    <p:animEffect transition="in" filter="fade">
                                      <p:cBhvr>
                                        <p:cTn id="122" dur="1000"/>
                                        <p:tgtEl>
                                          <p:spTgt spid="406"/>
                                        </p:tgtEl>
                                      </p:cBhvr>
                                    </p:animEffect>
                                  </p:childTnLst>
                                </p:cTn>
                              </p:par>
                              <p:par>
                                <p:cTn id="123" presetID="10" presetClass="entr" presetSubtype="0" fill="hold" nodeType="withEffect">
                                  <p:stCondLst>
                                    <p:cond delay="0"/>
                                  </p:stCondLst>
                                  <p:childTnLst>
                                    <p:set>
                                      <p:cBhvr>
                                        <p:cTn id="124" dur="1" fill="hold">
                                          <p:stCondLst>
                                            <p:cond delay="0"/>
                                          </p:stCondLst>
                                        </p:cTn>
                                        <p:tgtEl>
                                          <p:spTgt spid="407"/>
                                        </p:tgtEl>
                                        <p:attrNameLst>
                                          <p:attrName>style.visibility</p:attrName>
                                        </p:attrNameLst>
                                      </p:cBhvr>
                                      <p:to>
                                        <p:strVal val="visible"/>
                                      </p:to>
                                    </p:set>
                                    <p:animEffect transition="in" filter="fade">
                                      <p:cBhvr>
                                        <p:cTn id="125" dur="1000"/>
                                        <p:tgtEl>
                                          <p:spTgt spid="407"/>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408"/>
                                        </p:tgtEl>
                                        <p:attrNameLst>
                                          <p:attrName>style.visibility</p:attrName>
                                        </p:attrNameLst>
                                      </p:cBhvr>
                                      <p:to>
                                        <p:strVal val="visible"/>
                                      </p:to>
                                    </p:set>
                                    <p:animEffect transition="in" filter="fade">
                                      <p:cBhvr>
                                        <p:cTn id="130" dur="1000"/>
                                        <p:tgtEl>
                                          <p:spTgt spid="408"/>
                                        </p:tgtEl>
                                      </p:cBhvr>
                                    </p:animEffect>
                                  </p:childTnLst>
                                </p:cTn>
                              </p:par>
                              <p:par>
                                <p:cTn id="131" presetID="10" presetClass="entr" presetSubtype="0" fill="hold" nodeType="withEffect">
                                  <p:stCondLst>
                                    <p:cond delay="0"/>
                                  </p:stCondLst>
                                  <p:childTnLst>
                                    <p:set>
                                      <p:cBhvr>
                                        <p:cTn id="132" dur="1" fill="hold">
                                          <p:stCondLst>
                                            <p:cond delay="0"/>
                                          </p:stCondLst>
                                        </p:cTn>
                                        <p:tgtEl>
                                          <p:spTgt spid="409"/>
                                        </p:tgtEl>
                                        <p:attrNameLst>
                                          <p:attrName>style.visibility</p:attrName>
                                        </p:attrNameLst>
                                      </p:cBhvr>
                                      <p:to>
                                        <p:strVal val="visible"/>
                                      </p:to>
                                    </p:set>
                                    <p:animEffect transition="in" filter="fade">
                                      <p:cBhvr>
                                        <p:cTn id="133" dur="1000"/>
                                        <p:tgtEl>
                                          <p:spTgt spid="40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12"/>
                                        </p:tgtEl>
                                        <p:attrNameLst>
                                          <p:attrName>style.visibility</p:attrName>
                                        </p:attrNameLst>
                                      </p:cBhvr>
                                      <p:to>
                                        <p:strVal val="visible"/>
                                      </p:to>
                                    </p:set>
                                    <p:animEffect transition="in" filter="fade">
                                      <p:cBhvr>
                                        <p:cTn id="138" dur="500"/>
                                        <p:tgtEl>
                                          <p:spTgt spid="41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10"/>
                                        </p:tgtEl>
                                        <p:attrNameLst>
                                          <p:attrName>style.visibility</p:attrName>
                                        </p:attrNameLst>
                                      </p:cBhvr>
                                      <p:to>
                                        <p:strVal val="visible"/>
                                      </p:to>
                                    </p:set>
                                    <p:animEffect transition="in" filter="fade">
                                      <p:cBhvr>
                                        <p:cTn id="143" dur="1000"/>
                                        <p:tgtEl>
                                          <p:spTgt spid="410"/>
                                        </p:tgtEl>
                                      </p:cBhvr>
                                    </p:animEffect>
                                  </p:childTnLst>
                                </p:cTn>
                              </p:par>
                              <p:par>
                                <p:cTn id="144" presetID="10" presetClass="entr" presetSubtype="0" fill="hold" nodeType="withEffect">
                                  <p:stCondLst>
                                    <p:cond delay="0"/>
                                  </p:stCondLst>
                                  <p:childTnLst>
                                    <p:set>
                                      <p:cBhvr>
                                        <p:cTn id="145" dur="1" fill="hold">
                                          <p:stCondLst>
                                            <p:cond delay="0"/>
                                          </p:stCondLst>
                                        </p:cTn>
                                        <p:tgtEl>
                                          <p:spTgt spid="411"/>
                                        </p:tgtEl>
                                        <p:attrNameLst>
                                          <p:attrName>style.visibility</p:attrName>
                                        </p:attrNameLst>
                                      </p:cBhvr>
                                      <p:to>
                                        <p:strVal val="visible"/>
                                      </p:to>
                                    </p:set>
                                    <p:animEffect transition="in" filter="fade">
                                      <p:cBhvr>
                                        <p:cTn id="146" dur="1000"/>
                                        <p:tgtEl>
                                          <p:spTgt spid="41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414"/>
                                        </p:tgtEl>
                                        <p:attrNameLst>
                                          <p:attrName>style.visibility</p:attrName>
                                        </p:attrNameLst>
                                      </p:cBhvr>
                                      <p:to>
                                        <p:strVal val="visible"/>
                                      </p:to>
                                    </p:set>
                                    <p:animEffect transition="in" filter="fade">
                                      <p:cBhvr>
                                        <p:cTn id="151" dur="500"/>
                                        <p:tgtEl>
                                          <p:spTgt spid="41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413"/>
                                        </p:tgtEl>
                                        <p:attrNameLst>
                                          <p:attrName>style.visibility</p:attrName>
                                        </p:attrNameLst>
                                      </p:cBhvr>
                                      <p:to>
                                        <p:strVal val="visible"/>
                                      </p:to>
                                    </p:set>
                                    <p:animEffect transition="in" filter="fade">
                                      <p:cBhvr>
                                        <p:cTn id="156" dur="1000"/>
                                        <p:tgtEl>
                                          <p:spTgt spid="413"/>
                                        </p:tgtEl>
                                      </p:cBhvr>
                                    </p:animEffect>
                                  </p:childTnLst>
                                </p:cTn>
                              </p:par>
                              <p:par>
                                <p:cTn id="157" presetID="10" presetClass="entr" presetSubtype="0" fill="hold" nodeType="withEffect">
                                  <p:stCondLst>
                                    <p:cond delay="0"/>
                                  </p:stCondLst>
                                  <p:childTnLst>
                                    <p:set>
                                      <p:cBhvr>
                                        <p:cTn id="158" dur="1" fill="hold">
                                          <p:stCondLst>
                                            <p:cond delay="0"/>
                                          </p:stCondLst>
                                        </p:cTn>
                                        <p:tgtEl>
                                          <p:spTgt spid="415"/>
                                        </p:tgtEl>
                                        <p:attrNameLst>
                                          <p:attrName>style.visibility</p:attrName>
                                        </p:attrNameLst>
                                      </p:cBhvr>
                                      <p:to>
                                        <p:strVal val="visible"/>
                                      </p:to>
                                    </p:set>
                                    <p:animEffect transition="in" filter="fade">
                                      <p:cBhvr>
                                        <p:cTn id="159" dur="1000"/>
                                        <p:tgtEl>
                                          <p:spTgt spid="415"/>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419"/>
                                        </p:tgtEl>
                                        <p:attrNameLst>
                                          <p:attrName>style.visibility</p:attrName>
                                        </p:attrNameLst>
                                      </p:cBhvr>
                                      <p:to>
                                        <p:strVal val="visible"/>
                                      </p:to>
                                    </p:set>
                                    <p:animEffect transition="in" filter="fade">
                                      <p:cBhvr>
                                        <p:cTn id="164" dur="1000"/>
                                        <p:tgtEl>
                                          <p:spTgt spid="419"/>
                                        </p:tgtEl>
                                      </p:cBhvr>
                                    </p:animEffect>
                                  </p:childTnLst>
                                </p:cTn>
                              </p:par>
                              <p:par>
                                <p:cTn id="165" presetID="10" presetClass="entr" presetSubtype="0" fill="hold" nodeType="withEffect">
                                  <p:stCondLst>
                                    <p:cond delay="0"/>
                                  </p:stCondLst>
                                  <p:childTnLst>
                                    <p:set>
                                      <p:cBhvr>
                                        <p:cTn id="166" dur="1" fill="hold">
                                          <p:stCondLst>
                                            <p:cond delay="0"/>
                                          </p:stCondLst>
                                        </p:cTn>
                                        <p:tgtEl>
                                          <p:spTgt spid="420"/>
                                        </p:tgtEl>
                                        <p:attrNameLst>
                                          <p:attrName>style.visibility</p:attrName>
                                        </p:attrNameLst>
                                      </p:cBhvr>
                                      <p:to>
                                        <p:strVal val="visible"/>
                                      </p:to>
                                    </p:set>
                                    <p:animEffect transition="in" filter="fade">
                                      <p:cBhvr>
                                        <p:cTn id="167" dur="1000"/>
                                        <p:tgtEl>
                                          <p:spTgt spid="420"/>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416"/>
                                        </p:tgtEl>
                                        <p:attrNameLst>
                                          <p:attrName>style.visibility</p:attrName>
                                        </p:attrNameLst>
                                      </p:cBhvr>
                                      <p:to>
                                        <p:strVal val="visible"/>
                                      </p:to>
                                    </p:set>
                                    <p:animEffect transition="in" filter="fade">
                                      <p:cBhvr>
                                        <p:cTn id="172" dur="1000"/>
                                        <p:tgtEl>
                                          <p:spTgt spid="416"/>
                                        </p:tgtEl>
                                      </p:cBhvr>
                                    </p:animEffect>
                                  </p:childTnLst>
                                </p:cTn>
                              </p:par>
                              <p:par>
                                <p:cTn id="173" presetID="10" presetClass="entr" presetSubtype="0" fill="hold" nodeType="withEffect">
                                  <p:stCondLst>
                                    <p:cond delay="0"/>
                                  </p:stCondLst>
                                  <p:childTnLst>
                                    <p:set>
                                      <p:cBhvr>
                                        <p:cTn id="174" dur="1" fill="hold">
                                          <p:stCondLst>
                                            <p:cond delay="0"/>
                                          </p:stCondLst>
                                        </p:cTn>
                                        <p:tgtEl>
                                          <p:spTgt spid="417"/>
                                        </p:tgtEl>
                                        <p:attrNameLst>
                                          <p:attrName>style.visibility</p:attrName>
                                        </p:attrNameLst>
                                      </p:cBhvr>
                                      <p:to>
                                        <p:strVal val="visible"/>
                                      </p:to>
                                    </p:set>
                                    <p:animEffect transition="in" filter="fade">
                                      <p:cBhvr>
                                        <p:cTn id="175" dur="1000"/>
                                        <p:tgtEl>
                                          <p:spTgt spid="417"/>
                                        </p:tgtEl>
                                      </p:cBhvr>
                                    </p:animEffect>
                                  </p:childTnLst>
                                </p:cTn>
                              </p:par>
                              <p:par>
                                <p:cTn id="176" presetID="10" presetClass="entr" presetSubtype="0" fill="hold" nodeType="withEffect">
                                  <p:stCondLst>
                                    <p:cond delay="0"/>
                                  </p:stCondLst>
                                  <p:childTnLst>
                                    <p:set>
                                      <p:cBhvr>
                                        <p:cTn id="177" dur="1" fill="hold">
                                          <p:stCondLst>
                                            <p:cond delay="0"/>
                                          </p:stCondLst>
                                        </p:cTn>
                                        <p:tgtEl>
                                          <p:spTgt spid="421"/>
                                        </p:tgtEl>
                                        <p:attrNameLst>
                                          <p:attrName>style.visibility</p:attrName>
                                        </p:attrNameLst>
                                      </p:cBhvr>
                                      <p:to>
                                        <p:strVal val="visible"/>
                                      </p:to>
                                    </p:set>
                                    <p:animEffect transition="in" filter="fade">
                                      <p:cBhvr>
                                        <p:cTn id="178" dur="1000"/>
                                        <p:tgtEl>
                                          <p:spTgt spid="421"/>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422"/>
                                        </p:tgtEl>
                                        <p:attrNameLst>
                                          <p:attrName>style.visibility</p:attrName>
                                        </p:attrNameLst>
                                      </p:cBhvr>
                                      <p:to>
                                        <p:strVal val="visible"/>
                                      </p:to>
                                    </p:set>
                                    <p:animEffect transition="in" filter="fade">
                                      <p:cBhvr>
                                        <p:cTn id="183" dur="1000"/>
                                        <p:tgtEl>
                                          <p:spTgt spid="422"/>
                                        </p:tgtEl>
                                      </p:cBhvr>
                                    </p:animEffect>
                                  </p:childTnLst>
                                </p:cTn>
                              </p:par>
                              <p:par>
                                <p:cTn id="184" presetID="10" presetClass="entr" presetSubtype="0" fill="hold" nodeType="withEffect">
                                  <p:stCondLst>
                                    <p:cond delay="0"/>
                                  </p:stCondLst>
                                  <p:childTnLst>
                                    <p:set>
                                      <p:cBhvr>
                                        <p:cTn id="185" dur="1" fill="hold">
                                          <p:stCondLst>
                                            <p:cond delay="0"/>
                                          </p:stCondLst>
                                        </p:cTn>
                                        <p:tgtEl>
                                          <p:spTgt spid="423"/>
                                        </p:tgtEl>
                                        <p:attrNameLst>
                                          <p:attrName>style.visibility</p:attrName>
                                        </p:attrNameLst>
                                      </p:cBhvr>
                                      <p:to>
                                        <p:strVal val="visible"/>
                                      </p:to>
                                    </p:set>
                                    <p:animEffect transition="in" filter="fade">
                                      <p:cBhvr>
                                        <p:cTn id="186" dur="1000"/>
                                        <p:tgtEl>
                                          <p:spTgt spid="423"/>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418"/>
                                        </p:tgtEl>
                                        <p:attrNameLst>
                                          <p:attrName>style.visibility</p:attrName>
                                        </p:attrNameLst>
                                      </p:cBhvr>
                                      <p:to>
                                        <p:strVal val="visible"/>
                                      </p:to>
                                    </p:set>
                                    <p:animEffect transition="in" filter="fade">
                                      <p:cBhvr>
                                        <p:cTn id="191" dur="1000"/>
                                        <p:tgtEl>
                                          <p:spTgt spid="418"/>
                                        </p:tgtEl>
                                      </p:cBhvr>
                                    </p:animEffect>
                                  </p:childTnLst>
                                </p:cTn>
                              </p:par>
                              <p:par>
                                <p:cTn id="192" presetID="10" presetClass="entr" presetSubtype="0" fill="hold" nodeType="withEffect">
                                  <p:stCondLst>
                                    <p:cond delay="0"/>
                                  </p:stCondLst>
                                  <p:childTnLst>
                                    <p:set>
                                      <p:cBhvr>
                                        <p:cTn id="193" dur="1" fill="hold">
                                          <p:stCondLst>
                                            <p:cond delay="0"/>
                                          </p:stCondLst>
                                        </p:cTn>
                                        <p:tgtEl>
                                          <p:spTgt spid="424"/>
                                        </p:tgtEl>
                                        <p:attrNameLst>
                                          <p:attrName>style.visibility</p:attrName>
                                        </p:attrNameLst>
                                      </p:cBhvr>
                                      <p:to>
                                        <p:strVal val="visible"/>
                                      </p:to>
                                    </p:set>
                                    <p:animEffect transition="in" filter="fade">
                                      <p:cBhvr>
                                        <p:cTn id="194" dur="1000"/>
                                        <p:tgtEl>
                                          <p:spTgt spid="424"/>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425"/>
                                        </p:tgtEl>
                                        <p:attrNameLst>
                                          <p:attrName>style.visibility</p:attrName>
                                        </p:attrNameLst>
                                      </p:cBhvr>
                                      <p:to>
                                        <p:strVal val="visible"/>
                                      </p:to>
                                    </p:set>
                                    <p:animEffect transition="in" filter="fade">
                                      <p:cBhvr>
                                        <p:cTn id="199" dur="1000"/>
                                        <p:tgtEl>
                                          <p:spTgt spid="425"/>
                                        </p:tgtEl>
                                      </p:cBhvr>
                                    </p:animEffect>
                                  </p:childTnLst>
                                </p:cTn>
                              </p:par>
                              <p:par>
                                <p:cTn id="200" presetID="10" presetClass="entr" presetSubtype="0" fill="hold" nodeType="withEffect">
                                  <p:stCondLst>
                                    <p:cond delay="0"/>
                                  </p:stCondLst>
                                  <p:childTnLst>
                                    <p:set>
                                      <p:cBhvr>
                                        <p:cTn id="201" dur="1" fill="hold">
                                          <p:stCondLst>
                                            <p:cond delay="0"/>
                                          </p:stCondLst>
                                        </p:cTn>
                                        <p:tgtEl>
                                          <p:spTgt spid="426"/>
                                        </p:tgtEl>
                                        <p:attrNameLst>
                                          <p:attrName>style.visibility</p:attrName>
                                        </p:attrNameLst>
                                      </p:cBhvr>
                                      <p:to>
                                        <p:strVal val="visible"/>
                                      </p:to>
                                    </p:set>
                                    <p:animEffect transition="in" filter="fade">
                                      <p:cBhvr>
                                        <p:cTn id="202" dur="1000"/>
                                        <p:tgtEl>
                                          <p:spTgt spid="426"/>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431"/>
                                        </p:tgtEl>
                                        <p:attrNameLst>
                                          <p:attrName>style.visibility</p:attrName>
                                        </p:attrNameLst>
                                      </p:cBhvr>
                                      <p:to>
                                        <p:strVal val="visible"/>
                                      </p:to>
                                    </p:set>
                                    <p:animEffect transition="in" filter="fade">
                                      <p:cBhvr>
                                        <p:cTn id="207" dur="500"/>
                                        <p:tgtEl>
                                          <p:spTgt spid="431"/>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430"/>
                                        </p:tgtEl>
                                        <p:attrNameLst>
                                          <p:attrName>style.visibility</p:attrName>
                                        </p:attrNameLst>
                                      </p:cBhvr>
                                      <p:to>
                                        <p:strVal val="visible"/>
                                      </p:to>
                                    </p:set>
                                    <p:animEffect transition="in" filter="fade">
                                      <p:cBhvr>
                                        <p:cTn id="212" dur="1000"/>
                                        <p:tgtEl>
                                          <p:spTgt spid="430"/>
                                        </p:tgtEl>
                                      </p:cBhvr>
                                    </p:animEffect>
                                  </p:childTnLst>
                                </p:cTn>
                              </p:par>
                              <p:par>
                                <p:cTn id="213" presetID="10" presetClass="entr" presetSubtype="0" fill="hold" nodeType="withEffect">
                                  <p:stCondLst>
                                    <p:cond delay="0"/>
                                  </p:stCondLst>
                                  <p:childTnLst>
                                    <p:set>
                                      <p:cBhvr>
                                        <p:cTn id="214" dur="1" fill="hold">
                                          <p:stCondLst>
                                            <p:cond delay="0"/>
                                          </p:stCondLst>
                                        </p:cTn>
                                        <p:tgtEl>
                                          <p:spTgt spid="432"/>
                                        </p:tgtEl>
                                        <p:attrNameLst>
                                          <p:attrName>style.visibility</p:attrName>
                                        </p:attrNameLst>
                                      </p:cBhvr>
                                      <p:to>
                                        <p:strVal val="visible"/>
                                      </p:to>
                                    </p:set>
                                    <p:animEffect transition="in" filter="fade">
                                      <p:cBhvr>
                                        <p:cTn id="215" dur="1000"/>
                                        <p:tgtEl>
                                          <p:spTgt spid="432"/>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428"/>
                                        </p:tgtEl>
                                        <p:attrNameLst>
                                          <p:attrName>style.visibility</p:attrName>
                                        </p:attrNameLst>
                                      </p:cBhvr>
                                      <p:to>
                                        <p:strVal val="visible"/>
                                      </p:to>
                                    </p:set>
                                    <p:animEffect transition="in" filter="fade">
                                      <p:cBhvr>
                                        <p:cTn id="220" dur="500"/>
                                        <p:tgtEl>
                                          <p:spTgt spid="428"/>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427"/>
                                        </p:tgtEl>
                                        <p:attrNameLst>
                                          <p:attrName>style.visibility</p:attrName>
                                        </p:attrNameLst>
                                      </p:cBhvr>
                                      <p:to>
                                        <p:strVal val="visible"/>
                                      </p:to>
                                    </p:set>
                                    <p:animEffect transition="in" filter="fade">
                                      <p:cBhvr>
                                        <p:cTn id="225" dur="500"/>
                                        <p:tgtEl>
                                          <p:spTgt spid="427"/>
                                        </p:tgtEl>
                                      </p:cBhvr>
                                    </p:animEffect>
                                  </p:childTnLst>
                                </p:cTn>
                              </p:par>
                              <p:par>
                                <p:cTn id="226" presetID="10" presetClass="entr" presetSubtype="0" fill="hold" nodeType="withEffect">
                                  <p:stCondLst>
                                    <p:cond delay="0"/>
                                  </p:stCondLst>
                                  <p:childTnLst>
                                    <p:set>
                                      <p:cBhvr>
                                        <p:cTn id="227" dur="1" fill="hold">
                                          <p:stCondLst>
                                            <p:cond delay="0"/>
                                          </p:stCondLst>
                                        </p:cTn>
                                        <p:tgtEl>
                                          <p:spTgt spid="429"/>
                                        </p:tgtEl>
                                        <p:attrNameLst>
                                          <p:attrName>style.visibility</p:attrName>
                                        </p:attrNameLst>
                                      </p:cBhvr>
                                      <p:to>
                                        <p:strVal val="visible"/>
                                      </p:to>
                                    </p:set>
                                    <p:animEffect transition="in" filter="fade">
                                      <p:cBhvr>
                                        <p:cTn id="228" dur="500"/>
                                        <p:tgtEl>
                                          <p:spTgt spid="429"/>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434"/>
                                        </p:tgtEl>
                                        <p:attrNameLst>
                                          <p:attrName>style.visibility</p:attrName>
                                        </p:attrNameLst>
                                      </p:cBhvr>
                                      <p:to>
                                        <p:strVal val="visible"/>
                                      </p:to>
                                    </p:set>
                                    <p:animEffect transition="in" filter="fade">
                                      <p:cBhvr>
                                        <p:cTn id="233" dur="500"/>
                                        <p:tgtEl>
                                          <p:spTgt spid="434"/>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437"/>
                                        </p:tgtEl>
                                        <p:attrNameLst>
                                          <p:attrName>style.visibility</p:attrName>
                                        </p:attrNameLst>
                                      </p:cBhvr>
                                      <p:to>
                                        <p:strVal val="visible"/>
                                      </p:to>
                                    </p:set>
                                    <p:animEffect transition="in" filter="fade">
                                      <p:cBhvr>
                                        <p:cTn id="238" dur="500"/>
                                        <p:tgtEl>
                                          <p:spTgt spid="437"/>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435"/>
                                        </p:tgtEl>
                                        <p:attrNameLst>
                                          <p:attrName>style.visibility</p:attrName>
                                        </p:attrNameLst>
                                      </p:cBhvr>
                                      <p:to>
                                        <p:strVal val="visible"/>
                                      </p:to>
                                    </p:set>
                                    <p:animEffect transition="in" filter="fade">
                                      <p:cBhvr>
                                        <p:cTn id="243" dur="500"/>
                                        <p:tgtEl>
                                          <p:spTgt spid="435"/>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436"/>
                                        </p:tgtEl>
                                        <p:attrNameLst>
                                          <p:attrName>style.visibility</p:attrName>
                                        </p:attrNameLst>
                                      </p:cBhvr>
                                      <p:to>
                                        <p:strVal val="visible"/>
                                      </p:to>
                                    </p:set>
                                    <p:animEffect transition="in" filter="fade">
                                      <p:cBhvr>
                                        <p:cTn id="248"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3"/>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 </a:t>
            </a:r>
            <a:endParaRPr/>
          </a:p>
        </p:txBody>
      </p:sp>
      <p:pic>
        <p:nvPicPr>
          <p:cNvPr id="443" name="Google Shape;443;p23" descr="Capture.JPG"/>
          <p:cNvPicPr preferRelativeResize="0"/>
          <p:nvPr/>
        </p:nvPicPr>
        <p:blipFill rotWithShape="1">
          <a:blip r:embed="rId3">
            <a:alphaModFix/>
          </a:blip>
          <a:srcRect/>
          <a:stretch/>
        </p:blipFill>
        <p:spPr>
          <a:xfrm>
            <a:off x="228600" y="352865"/>
            <a:ext cx="8610600" cy="1143000"/>
          </a:xfrm>
          <a:prstGeom prst="rect">
            <a:avLst/>
          </a:prstGeom>
          <a:noFill/>
          <a:ln>
            <a:noFill/>
          </a:ln>
        </p:spPr>
      </p:pic>
      <p:sp>
        <p:nvSpPr>
          <p:cNvPr id="444" name="Google Shape;444;p23"/>
          <p:cNvSpPr/>
          <p:nvPr/>
        </p:nvSpPr>
        <p:spPr>
          <a:xfrm>
            <a:off x="838200" y="76200"/>
            <a:ext cx="2209800" cy="457200"/>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Patient with Jaundice</a:t>
            </a:r>
            <a:endParaRPr/>
          </a:p>
        </p:txBody>
      </p:sp>
      <p:sp>
        <p:nvSpPr>
          <p:cNvPr id="445" name="Google Shape;445;p23"/>
          <p:cNvSpPr/>
          <p:nvPr/>
        </p:nvSpPr>
        <p:spPr>
          <a:xfrm>
            <a:off x="3429000" y="33600"/>
            <a:ext cx="2209800" cy="576000"/>
          </a:xfrm>
          <a:prstGeom prst="roundRect">
            <a:avLst>
              <a:gd name="adj" fmla="val 16667"/>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History: Focus on recent drug history or anaesthesia exposure</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Physical examination </a:t>
            </a:r>
            <a:endParaRPr/>
          </a:p>
        </p:txBody>
      </p:sp>
      <p:cxnSp>
        <p:nvCxnSpPr>
          <p:cNvPr id="446" name="Google Shape;446;p23"/>
          <p:cNvCxnSpPr/>
          <p:nvPr/>
        </p:nvCxnSpPr>
        <p:spPr>
          <a:xfrm>
            <a:off x="4572000" y="618000"/>
            <a:ext cx="0" cy="14400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447" name="Google Shape;447;p23"/>
          <p:cNvSpPr/>
          <p:nvPr/>
        </p:nvSpPr>
        <p:spPr>
          <a:xfrm>
            <a:off x="3467100" y="762000"/>
            <a:ext cx="2209800" cy="5334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Bilirubin (Total &amp; direct), ALT, AST, ALP, GGT, PT, Albumin</a:t>
            </a:r>
            <a:endParaRPr/>
          </a:p>
        </p:txBody>
      </p:sp>
      <p:sp>
        <p:nvSpPr>
          <p:cNvPr id="448" name="Google Shape;448;p23"/>
          <p:cNvSpPr/>
          <p:nvPr/>
        </p:nvSpPr>
        <p:spPr>
          <a:xfrm rot="10800000">
            <a:off x="1917000" y="990600"/>
            <a:ext cx="151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23"/>
          <p:cNvSpPr/>
          <p:nvPr/>
        </p:nvSpPr>
        <p:spPr>
          <a:xfrm rot="10800000" flipH="1">
            <a:off x="5727000" y="990601"/>
            <a:ext cx="151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23"/>
          <p:cNvSpPr/>
          <p:nvPr/>
        </p:nvSpPr>
        <p:spPr>
          <a:xfrm>
            <a:off x="1219200" y="1295400"/>
            <a:ext cx="1524000" cy="457200"/>
          </a:xfrm>
          <a:prstGeom prst="roundRect">
            <a:avLst>
              <a:gd name="adj"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Isolated Bilirubin elevation</a:t>
            </a:r>
            <a:endParaRPr/>
          </a:p>
        </p:txBody>
      </p:sp>
      <p:sp>
        <p:nvSpPr>
          <p:cNvPr id="451" name="Google Shape;451;p23"/>
          <p:cNvSpPr/>
          <p:nvPr/>
        </p:nvSpPr>
        <p:spPr>
          <a:xfrm>
            <a:off x="6248400" y="1295400"/>
            <a:ext cx="1828800" cy="457200"/>
          </a:xfrm>
          <a:prstGeom prst="roundRect">
            <a:avLst>
              <a:gd name="adj" fmla="val 16667"/>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Elevated Bilirubin and other liver enzymes</a:t>
            </a:r>
            <a:endParaRPr/>
          </a:p>
        </p:txBody>
      </p:sp>
      <p:sp>
        <p:nvSpPr>
          <p:cNvPr id="452" name="Google Shape;452;p23"/>
          <p:cNvSpPr/>
          <p:nvPr/>
        </p:nvSpPr>
        <p:spPr>
          <a:xfrm rot="10800000">
            <a:off x="838200" y="1905000"/>
            <a:ext cx="1143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23"/>
          <p:cNvSpPr/>
          <p:nvPr/>
        </p:nvSpPr>
        <p:spPr>
          <a:xfrm rot="10800000" flipH="1">
            <a:off x="1981200" y="1905000"/>
            <a:ext cx="76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54" name="Google Shape;454;p23"/>
          <p:cNvCxnSpPr/>
          <p:nvPr/>
        </p:nvCxnSpPr>
        <p:spPr>
          <a:xfrm rot="10800000">
            <a:off x="1981200" y="1752600"/>
            <a:ext cx="0" cy="144000"/>
          </a:xfrm>
          <a:prstGeom prst="straightConnector1">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cxnSp>
      <p:sp>
        <p:nvSpPr>
          <p:cNvPr id="455" name="Google Shape;455;p23"/>
          <p:cNvSpPr/>
          <p:nvPr/>
        </p:nvSpPr>
        <p:spPr>
          <a:xfrm>
            <a:off x="152400" y="2209800"/>
            <a:ext cx="15240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Indirect Hyperbilirubinemia</a:t>
            </a:r>
            <a:endParaRPr/>
          </a:p>
        </p:txBody>
      </p:sp>
      <p:sp>
        <p:nvSpPr>
          <p:cNvPr id="456" name="Google Shape;456;p23"/>
          <p:cNvSpPr/>
          <p:nvPr/>
        </p:nvSpPr>
        <p:spPr>
          <a:xfrm>
            <a:off x="1981200" y="2209800"/>
            <a:ext cx="15240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Direct Hyperbilirubinemia</a:t>
            </a:r>
            <a:endParaRPr/>
          </a:p>
        </p:txBody>
      </p:sp>
      <p:cxnSp>
        <p:nvCxnSpPr>
          <p:cNvPr id="457" name="Google Shape;457;p23"/>
          <p:cNvCxnSpPr/>
          <p:nvPr/>
        </p:nvCxnSpPr>
        <p:spPr>
          <a:xfrm rot="10800000">
            <a:off x="2743200" y="2743200"/>
            <a:ext cx="0" cy="216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458" name="Google Shape;458;p23"/>
          <p:cNvSpPr/>
          <p:nvPr/>
        </p:nvSpPr>
        <p:spPr>
          <a:xfrm>
            <a:off x="1981200" y="2895600"/>
            <a:ext cx="1522800" cy="7620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Inherited disorders</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Dubin-Johnson syn.</a:t>
            </a:r>
            <a:endParaRPr/>
          </a:p>
          <a:p>
            <a:pPr marL="0" marR="0" lvl="0" indent="0" algn="ctr" rtl="0">
              <a:spcBef>
                <a:spcPts val="0"/>
              </a:spcBef>
              <a:spcAft>
                <a:spcPts val="0"/>
              </a:spcAft>
              <a:buNone/>
            </a:pPr>
            <a:r>
              <a:rPr lang="en-US" sz="1200">
                <a:solidFill>
                  <a:schemeClr val="dk1"/>
                </a:solidFill>
                <a:latin typeface="Calibri"/>
                <a:ea typeface="Calibri"/>
                <a:cs typeface="Calibri"/>
                <a:sym typeface="Calibri"/>
              </a:rPr>
              <a:t>Rotor Syndrome</a:t>
            </a:r>
            <a:endParaRPr/>
          </a:p>
        </p:txBody>
      </p:sp>
      <p:sp>
        <p:nvSpPr>
          <p:cNvPr id="459" name="Google Shape;459;p23"/>
          <p:cNvSpPr/>
          <p:nvPr/>
        </p:nvSpPr>
        <p:spPr>
          <a:xfrm>
            <a:off x="304800" y="2895600"/>
            <a:ext cx="1522800" cy="7620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Haemolysis</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Ineffective erythropoiesis (Vit. B12 deficiency)</a:t>
            </a:r>
            <a:endParaRPr/>
          </a:p>
        </p:txBody>
      </p:sp>
      <p:sp>
        <p:nvSpPr>
          <p:cNvPr id="460" name="Google Shape;460;p23"/>
          <p:cNvSpPr/>
          <p:nvPr/>
        </p:nvSpPr>
        <p:spPr>
          <a:xfrm>
            <a:off x="304800" y="3810000"/>
            <a:ext cx="1522800" cy="6858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Drugs</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Rifampicin</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Probenecid</a:t>
            </a:r>
            <a:endParaRPr/>
          </a:p>
        </p:txBody>
      </p:sp>
      <p:sp>
        <p:nvSpPr>
          <p:cNvPr id="461" name="Google Shape;461;p23"/>
          <p:cNvSpPr/>
          <p:nvPr/>
        </p:nvSpPr>
        <p:spPr>
          <a:xfrm>
            <a:off x="304800" y="4724400"/>
            <a:ext cx="1522800" cy="6858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Inherited disorders</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Gilbert’s syndrome</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Crigler-Najjar syn.</a:t>
            </a:r>
            <a:endParaRPr/>
          </a:p>
        </p:txBody>
      </p:sp>
      <p:cxnSp>
        <p:nvCxnSpPr>
          <p:cNvPr id="462" name="Google Shape;462;p23"/>
          <p:cNvCxnSpPr/>
          <p:nvPr/>
        </p:nvCxnSpPr>
        <p:spPr>
          <a:xfrm>
            <a:off x="152400" y="2743200"/>
            <a:ext cx="0" cy="2304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463" name="Google Shape;463;p23"/>
          <p:cNvCxnSpPr/>
          <p:nvPr/>
        </p:nvCxnSpPr>
        <p:spPr>
          <a:xfrm rot="10800000">
            <a:off x="152400" y="4191000"/>
            <a:ext cx="144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464" name="Google Shape;464;p23"/>
          <p:cNvCxnSpPr/>
          <p:nvPr/>
        </p:nvCxnSpPr>
        <p:spPr>
          <a:xfrm rot="10800000">
            <a:off x="152400" y="3200400"/>
            <a:ext cx="144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465" name="Google Shape;465;p23"/>
          <p:cNvCxnSpPr/>
          <p:nvPr/>
        </p:nvCxnSpPr>
        <p:spPr>
          <a:xfrm rot="10800000">
            <a:off x="152400" y="5029200"/>
            <a:ext cx="144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466" name="Google Shape;466;p23"/>
          <p:cNvSpPr/>
          <p:nvPr/>
        </p:nvSpPr>
        <p:spPr>
          <a:xfrm rot="10800000">
            <a:off x="4953000" y="1905000"/>
            <a:ext cx="22098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23"/>
          <p:cNvSpPr/>
          <p:nvPr/>
        </p:nvSpPr>
        <p:spPr>
          <a:xfrm rot="10800000" flipH="1">
            <a:off x="7162800" y="1905000"/>
            <a:ext cx="762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8" name="Google Shape;468;p23"/>
          <p:cNvSpPr/>
          <p:nvPr/>
        </p:nvSpPr>
        <p:spPr>
          <a:xfrm>
            <a:off x="4267200" y="2209800"/>
            <a:ext cx="1524000" cy="5334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ALT &amp; AST elevated out of proportion to ALP &amp;GGT</a:t>
            </a:r>
            <a:endParaRPr/>
          </a:p>
        </p:txBody>
      </p:sp>
      <p:sp>
        <p:nvSpPr>
          <p:cNvPr id="469" name="Google Shape;469;p23"/>
          <p:cNvSpPr/>
          <p:nvPr/>
        </p:nvSpPr>
        <p:spPr>
          <a:xfrm>
            <a:off x="7162800" y="2209800"/>
            <a:ext cx="1524000" cy="5334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ALP &amp;GGT elevated out of proportion to ALT &amp; AST </a:t>
            </a:r>
            <a:endParaRPr/>
          </a:p>
        </p:txBody>
      </p:sp>
      <p:cxnSp>
        <p:nvCxnSpPr>
          <p:cNvPr id="470" name="Google Shape;470;p23"/>
          <p:cNvCxnSpPr/>
          <p:nvPr/>
        </p:nvCxnSpPr>
        <p:spPr>
          <a:xfrm rot="10800000">
            <a:off x="7162800" y="1752600"/>
            <a:ext cx="0" cy="144000"/>
          </a:xfrm>
          <a:prstGeom prst="straightConnector1">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cxnSp>
      <p:cxnSp>
        <p:nvCxnSpPr>
          <p:cNvPr id="471" name="Google Shape;471;p23"/>
          <p:cNvCxnSpPr/>
          <p:nvPr/>
        </p:nvCxnSpPr>
        <p:spPr>
          <a:xfrm rot="10800000">
            <a:off x="5029200" y="2743200"/>
            <a:ext cx="0" cy="216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472" name="Google Shape;472;p23"/>
          <p:cNvSpPr/>
          <p:nvPr/>
        </p:nvSpPr>
        <p:spPr>
          <a:xfrm>
            <a:off x="4267200" y="2895600"/>
            <a:ext cx="1524000" cy="3810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Hepatocellular pattern</a:t>
            </a:r>
            <a:endParaRPr/>
          </a:p>
        </p:txBody>
      </p:sp>
      <p:cxnSp>
        <p:nvCxnSpPr>
          <p:cNvPr id="473" name="Google Shape;473;p23"/>
          <p:cNvCxnSpPr/>
          <p:nvPr/>
        </p:nvCxnSpPr>
        <p:spPr>
          <a:xfrm rot="10800000">
            <a:off x="7924800" y="2743200"/>
            <a:ext cx="0" cy="21600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474" name="Google Shape;474;p23"/>
          <p:cNvSpPr/>
          <p:nvPr/>
        </p:nvSpPr>
        <p:spPr>
          <a:xfrm>
            <a:off x="7162800" y="2895600"/>
            <a:ext cx="1524000" cy="3810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Cholestatic pattern</a:t>
            </a:r>
            <a:endParaRPr/>
          </a:p>
        </p:txBody>
      </p:sp>
      <p:cxnSp>
        <p:nvCxnSpPr>
          <p:cNvPr id="475" name="Google Shape;475;p23"/>
          <p:cNvCxnSpPr/>
          <p:nvPr/>
        </p:nvCxnSpPr>
        <p:spPr>
          <a:xfrm>
            <a:off x="5029200" y="3276600"/>
            <a:ext cx="0" cy="228600"/>
          </a:xfrm>
          <a:prstGeom prst="straightConnector1">
            <a:avLst/>
          </a:prstGeom>
          <a:noFill/>
          <a:ln w="9525" cap="flat" cmpd="sng">
            <a:solidFill>
              <a:schemeClr val="dk1"/>
            </a:solidFill>
            <a:prstDash val="solid"/>
            <a:round/>
            <a:headEnd type="none" w="sm" len="sm"/>
            <a:tailEnd type="stealth" w="med" len="med"/>
          </a:ln>
        </p:spPr>
      </p:cxnSp>
      <p:sp>
        <p:nvSpPr>
          <p:cNvPr id="476" name="Google Shape;476;p23"/>
          <p:cNvSpPr/>
          <p:nvPr/>
        </p:nvSpPr>
        <p:spPr>
          <a:xfrm>
            <a:off x="4267200" y="3581400"/>
            <a:ext cx="1600200" cy="1260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1- Virological markers</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HAV IgM, HBsAg, HBcIgM, HCV AB /PCR</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2-ANA, ASMA, SPEP</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3- Ceruloplasmin (&lt;40)</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4- Acetaminophen level</a:t>
            </a:r>
            <a:endParaRPr/>
          </a:p>
        </p:txBody>
      </p:sp>
      <p:cxnSp>
        <p:nvCxnSpPr>
          <p:cNvPr id="477" name="Google Shape;477;p23"/>
          <p:cNvCxnSpPr/>
          <p:nvPr/>
        </p:nvCxnSpPr>
        <p:spPr>
          <a:xfrm>
            <a:off x="5029200" y="4876800"/>
            <a:ext cx="0" cy="228600"/>
          </a:xfrm>
          <a:prstGeom prst="straightConnector1">
            <a:avLst/>
          </a:prstGeom>
          <a:noFill/>
          <a:ln w="9525" cap="flat" cmpd="sng">
            <a:solidFill>
              <a:schemeClr val="dk1"/>
            </a:solidFill>
            <a:prstDash val="solid"/>
            <a:round/>
            <a:headEnd type="none" w="sm" len="sm"/>
            <a:tailEnd type="stealth" w="med" len="med"/>
          </a:ln>
        </p:spPr>
      </p:cxnSp>
      <p:sp>
        <p:nvSpPr>
          <p:cNvPr id="478" name="Google Shape;478;p23"/>
          <p:cNvSpPr/>
          <p:nvPr/>
        </p:nvSpPr>
        <p:spPr>
          <a:xfrm>
            <a:off x="4267200" y="5105400"/>
            <a:ext cx="1600200" cy="6858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1- EBV - CMV</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2-HEV IgM , HDV Ab (in HBV patients)</a:t>
            </a:r>
            <a:endParaRPr/>
          </a:p>
        </p:txBody>
      </p:sp>
      <p:sp>
        <p:nvSpPr>
          <p:cNvPr id="479" name="Google Shape;479;p23"/>
          <p:cNvSpPr txBox="1"/>
          <p:nvPr/>
        </p:nvSpPr>
        <p:spPr>
          <a:xfrm>
            <a:off x="3657600" y="4828401"/>
            <a:ext cx="16002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negative results</a:t>
            </a:r>
            <a:endParaRPr/>
          </a:p>
        </p:txBody>
      </p:sp>
      <p:cxnSp>
        <p:nvCxnSpPr>
          <p:cNvPr id="480" name="Google Shape;480;p23"/>
          <p:cNvCxnSpPr/>
          <p:nvPr/>
        </p:nvCxnSpPr>
        <p:spPr>
          <a:xfrm>
            <a:off x="5029200" y="5791200"/>
            <a:ext cx="0" cy="228600"/>
          </a:xfrm>
          <a:prstGeom prst="straightConnector1">
            <a:avLst/>
          </a:prstGeom>
          <a:noFill/>
          <a:ln w="9525" cap="flat" cmpd="sng">
            <a:solidFill>
              <a:schemeClr val="dk1"/>
            </a:solidFill>
            <a:prstDash val="solid"/>
            <a:round/>
            <a:headEnd type="none" w="sm" len="sm"/>
            <a:tailEnd type="stealth" w="med" len="med"/>
          </a:ln>
        </p:spPr>
      </p:cxnSp>
      <p:sp>
        <p:nvSpPr>
          <p:cNvPr id="481" name="Google Shape;481;p23"/>
          <p:cNvSpPr txBox="1"/>
          <p:nvPr/>
        </p:nvSpPr>
        <p:spPr>
          <a:xfrm>
            <a:off x="3657600" y="5819001"/>
            <a:ext cx="16002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negative results</a:t>
            </a:r>
            <a:endParaRPr/>
          </a:p>
        </p:txBody>
      </p:sp>
      <p:sp>
        <p:nvSpPr>
          <p:cNvPr id="482" name="Google Shape;482;p23"/>
          <p:cNvSpPr/>
          <p:nvPr/>
        </p:nvSpPr>
        <p:spPr>
          <a:xfrm>
            <a:off x="4572000" y="6096000"/>
            <a:ext cx="9906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Liver biopsy</a:t>
            </a:r>
            <a:endParaRPr/>
          </a:p>
        </p:txBody>
      </p:sp>
      <p:cxnSp>
        <p:nvCxnSpPr>
          <p:cNvPr id="483" name="Google Shape;483;p23"/>
          <p:cNvCxnSpPr/>
          <p:nvPr/>
        </p:nvCxnSpPr>
        <p:spPr>
          <a:xfrm rot="10800000">
            <a:off x="7924800" y="3810000"/>
            <a:ext cx="0" cy="144000"/>
          </a:xfrm>
          <a:prstGeom prst="straightConnector1">
            <a:avLst/>
          </a:prstGeom>
          <a:noFill/>
          <a:ln w="38100" cap="flat" cmpd="sng">
            <a:solidFill>
              <a:schemeClr val="dk2"/>
            </a:solidFill>
            <a:prstDash val="solid"/>
            <a:round/>
            <a:headEnd type="none" w="sm" len="sm"/>
            <a:tailEnd type="none" w="sm" len="sm"/>
          </a:ln>
          <a:effectLst>
            <a:outerShdw blurRad="40000" dist="23000" dir="5400000" rotWithShape="0">
              <a:srgbClr val="000000">
                <a:alpha val="34901"/>
              </a:srgbClr>
            </a:outerShdw>
          </a:effectLst>
        </p:spPr>
      </p:cxnSp>
      <p:sp>
        <p:nvSpPr>
          <p:cNvPr id="484" name="Google Shape;484;p23"/>
          <p:cNvSpPr/>
          <p:nvPr/>
        </p:nvSpPr>
        <p:spPr>
          <a:xfrm rot="10800000">
            <a:off x="6781800" y="3962400"/>
            <a:ext cx="11430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23"/>
          <p:cNvSpPr/>
          <p:nvPr/>
        </p:nvSpPr>
        <p:spPr>
          <a:xfrm rot="10800000" flipH="1">
            <a:off x="7924800" y="3962400"/>
            <a:ext cx="533400" cy="228600"/>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86" name="Google Shape;486;p23"/>
          <p:cNvCxnSpPr/>
          <p:nvPr/>
        </p:nvCxnSpPr>
        <p:spPr>
          <a:xfrm>
            <a:off x="7924800" y="3276600"/>
            <a:ext cx="0" cy="228600"/>
          </a:xfrm>
          <a:prstGeom prst="straightConnector1">
            <a:avLst/>
          </a:prstGeom>
          <a:noFill/>
          <a:ln w="9525" cap="flat" cmpd="sng">
            <a:solidFill>
              <a:schemeClr val="dk1"/>
            </a:solidFill>
            <a:prstDash val="solid"/>
            <a:round/>
            <a:headEnd type="none" w="sm" len="sm"/>
            <a:tailEnd type="stealth" w="med" len="med"/>
          </a:ln>
        </p:spPr>
      </p:cxnSp>
      <p:sp>
        <p:nvSpPr>
          <p:cNvPr id="487" name="Google Shape;487;p23"/>
          <p:cNvSpPr/>
          <p:nvPr/>
        </p:nvSpPr>
        <p:spPr>
          <a:xfrm>
            <a:off x="7315200" y="3505200"/>
            <a:ext cx="1219200" cy="3048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Abdominal U/S</a:t>
            </a:r>
            <a:endParaRPr/>
          </a:p>
        </p:txBody>
      </p:sp>
      <p:sp>
        <p:nvSpPr>
          <p:cNvPr id="488" name="Google Shape;488;p23"/>
          <p:cNvSpPr/>
          <p:nvPr/>
        </p:nvSpPr>
        <p:spPr>
          <a:xfrm>
            <a:off x="6248400" y="4267200"/>
            <a:ext cx="11520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Dilated ducts → </a:t>
            </a:r>
            <a:r>
              <a:rPr lang="en-US" sz="1200" b="1">
                <a:solidFill>
                  <a:schemeClr val="dk1"/>
                </a:solidFill>
                <a:latin typeface="Calibri"/>
                <a:ea typeface="Calibri"/>
                <a:cs typeface="Calibri"/>
                <a:sym typeface="Calibri"/>
              </a:rPr>
              <a:t>Extrahepatic cholestasis</a:t>
            </a:r>
            <a:endParaRPr/>
          </a:p>
        </p:txBody>
      </p:sp>
      <p:cxnSp>
        <p:nvCxnSpPr>
          <p:cNvPr id="489" name="Google Shape;489;p23"/>
          <p:cNvCxnSpPr/>
          <p:nvPr/>
        </p:nvCxnSpPr>
        <p:spPr>
          <a:xfrm>
            <a:off x="6781800" y="4800600"/>
            <a:ext cx="0" cy="228600"/>
          </a:xfrm>
          <a:prstGeom prst="straightConnector1">
            <a:avLst/>
          </a:prstGeom>
          <a:noFill/>
          <a:ln w="9525" cap="flat" cmpd="sng">
            <a:solidFill>
              <a:schemeClr val="dk1"/>
            </a:solidFill>
            <a:prstDash val="solid"/>
            <a:round/>
            <a:headEnd type="none" w="sm" len="sm"/>
            <a:tailEnd type="stealth" w="med" len="med"/>
          </a:ln>
        </p:spPr>
      </p:cxnSp>
      <p:sp>
        <p:nvSpPr>
          <p:cNvPr id="490" name="Google Shape;490;p23"/>
          <p:cNvSpPr/>
          <p:nvPr/>
        </p:nvSpPr>
        <p:spPr>
          <a:xfrm>
            <a:off x="6248400" y="5029200"/>
            <a:ext cx="11520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CT/MRCP/ERCP</a:t>
            </a:r>
            <a:endParaRPr/>
          </a:p>
        </p:txBody>
      </p:sp>
      <p:sp>
        <p:nvSpPr>
          <p:cNvPr id="491" name="Google Shape;491;p23"/>
          <p:cNvSpPr/>
          <p:nvPr/>
        </p:nvSpPr>
        <p:spPr>
          <a:xfrm>
            <a:off x="7696200" y="4267200"/>
            <a:ext cx="1295400"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No dilated ducts → </a:t>
            </a:r>
            <a:r>
              <a:rPr lang="en-US" sz="1200" b="1">
                <a:solidFill>
                  <a:schemeClr val="dk1"/>
                </a:solidFill>
                <a:latin typeface="Calibri"/>
                <a:ea typeface="Calibri"/>
                <a:cs typeface="Calibri"/>
                <a:sym typeface="Calibri"/>
              </a:rPr>
              <a:t>Intrahepatic cholestasis</a:t>
            </a:r>
            <a:endParaRPr/>
          </a:p>
        </p:txBody>
      </p:sp>
      <p:cxnSp>
        <p:nvCxnSpPr>
          <p:cNvPr id="492" name="Google Shape;492;p23"/>
          <p:cNvCxnSpPr/>
          <p:nvPr/>
        </p:nvCxnSpPr>
        <p:spPr>
          <a:xfrm>
            <a:off x="8382000" y="4800600"/>
            <a:ext cx="0" cy="228600"/>
          </a:xfrm>
          <a:prstGeom prst="straightConnector1">
            <a:avLst/>
          </a:prstGeom>
          <a:noFill/>
          <a:ln w="9525" cap="flat" cmpd="sng">
            <a:solidFill>
              <a:schemeClr val="dk1"/>
            </a:solidFill>
            <a:prstDash val="solid"/>
            <a:round/>
            <a:headEnd type="none" w="sm" len="sm"/>
            <a:tailEnd type="stealth" w="med" len="med"/>
          </a:ln>
        </p:spPr>
      </p:cxnSp>
      <p:sp>
        <p:nvSpPr>
          <p:cNvPr id="493" name="Google Shape;493;p23"/>
          <p:cNvSpPr/>
          <p:nvPr/>
        </p:nvSpPr>
        <p:spPr>
          <a:xfrm>
            <a:off x="7848600" y="5029200"/>
            <a:ext cx="1152000" cy="762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AMA</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Virological markers</a:t>
            </a:r>
            <a:endParaRPr/>
          </a:p>
          <a:p>
            <a:pPr marL="0" marR="0" lvl="0" indent="-76200" algn="l" rtl="0">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Drug history</a:t>
            </a:r>
            <a:endParaRPr/>
          </a:p>
        </p:txBody>
      </p:sp>
      <p:sp>
        <p:nvSpPr>
          <p:cNvPr id="494" name="Google Shape;494;p23"/>
          <p:cNvSpPr/>
          <p:nvPr/>
        </p:nvSpPr>
        <p:spPr>
          <a:xfrm rot="10800000">
            <a:off x="6705600" y="5714998"/>
            <a:ext cx="1143000" cy="228601"/>
          </a:xfrm>
          <a:prstGeom prst="bentUpArrow">
            <a:avLst>
              <a:gd name="adj1" fmla="val 25000"/>
              <a:gd name="adj2" fmla="val 25000"/>
              <a:gd name="adj3"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5" name="Google Shape;495;p23"/>
          <p:cNvSpPr txBox="1"/>
          <p:nvPr/>
        </p:nvSpPr>
        <p:spPr>
          <a:xfrm>
            <a:off x="6553200" y="5438001"/>
            <a:ext cx="16002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negative results</a:t>
            </a:r>
            <a:endParaRPr/>
          </a:p>
        </p:txBody>
      </p:sp>
      <p:sp>
        <p:nvSpPr>
          <p:cNvPr id="496" name="Google Shape;496;p23"/>
          <p:cNvSpPr/>
          <p:nvPr/>
        </p:nvSpPr>
        <p:spPr>
          <a:xfrm>
            <a:off x="6019800" y="6096000"/>
            <a:ext cx="15240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MRCP/Liver biopsy</a:t>
            </a:r>
            <a:endParaRPr/>
          </a:p>
        </p:txBody>
      </p:sp>
      <p:sp>
        <p:nvSpPr>
          <p:cNvPr id="497" name="Google Shape;497;p23"/>
          <p:cNvSpPr/>
          <p:nvPr/>
        </p:nvSpPr>
        <p:spPr>
          <a:xfrm>
            <a:off x="8382000" y="5791200"/>
            <a:ext cx="152400" cy="304800"/>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8" name="Google Shape;498;p23"/>
          <p:cNvSpPr txBox="1"/>
          <p:nvPr/>
        </p:nvSpPr>
        <p:spPr>
          <a:xfrm>
            <a:off x="7543800" y="5819001"/>
            <a:ext cx="9906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If AMA +ve</a:t>
            </a:r>
            <a:endParaRPr sz="1200">
              <a:solidFill>
                <a:schemeClr val="dk1"/>
              </a:solidFill>
              <a:latin typeface="Calibri"/>
              <a:ea typeface="Calibri"/>
              <a:cs typeface="Calibri"/>
              <a:sym typeface="Calibri"/>
            </a:endParaRPr>
          </a:p>
        </p:txBody>
      </p:sp>
      <p:sp>
        <p:nvSpPr>
          <p:cNvPr id="499" name="Google Shape;499;p23"/>
          <p:cNvSpPr/>
          <p:nvPr/>
        </p:nvSpPr>
        <p:spPr>
          <a:xfrm>
            <a:off x="8001000" y="6172200"/>
            <a:ext cx="990600" cy="381000"/>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Liver biopsy</a:t>
            </a:r>
            <a:endParaRPr/>
          </a:p>
        </p:txBody>
      </p:sp>
      <p:cxnSp>
        <p:nvCxnSpPr>
          <p:cNvPr id="500" name="Google Shape;500;p23"/>
          <p:cNvCxnSpPr/>
          <p:nvPr/>
        </p:nvCxnSpPr>
        <p:spPr>
          <a:xfrm>
            <a:off x="3048000" y="304800"/>
            <a:ext cx="381000"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501" name="Google Shape;501;p23"/>
          <p:cNvSpPr txBox="1"/>
          <p:nvPr/>
        </p:nvSpPr>
        <p:spPr>
          <a:xfrm>
            <a:off x="3940668" y="1417357"/>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1</a:t>
            </a:r>
            <a:endParaRPr/>
          </a:p>
        </p:txBody>
      </p:sp>
      <p:sp>
        <p:nvSpPr>
          <p:cNvPr id="502" name="Google Shape;502;p23"/>
          <p:cNvSpPr txBox="1"/>
          <p:nvPr/>
        </p:nvSpPr>
        <p:spPr>
          <a:xfrm>
            <a:off x="6166461" y="2846772"/>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2</a:t>
            </a:r>
            <a:endParaRPr/>
          </a:p>
        </p:txBody>
      </p:sp>
      <p:sp>
        <p:nvSpPr>
          <p:cNvPr id="503" name="Google Shape;503;p23"/>
          <p:cNvSpPr txBox="1"/>
          <p:nvPr/>
        </p:nvSpPr>
        <p:spPr>
          <a:xfrm>
            <a:off x="6172200" y="3733800"/>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3</a:t>
            </a:r>
            <a:endParaRPr/>
          </a:p>
        </p:txBody>
      </p:sp>
      <p:sp>
        <p:nvSpPr>
          <p:cNvPr id="504" name="Google Shape;504;p23"/>
          <p:cNvSpPr txBox="1"/>
          <p:nvPr/>
        </p:nvSpPr>
        <p:spPr>
          <a:xfrm>
            <a:off x="1659678" y="2044172"/>
            <a:ext cx="397721" cy="402455"/>
          </a:xfrm>
          <a:prstGeom prst="rect">
            <a:avLst/>
          </a:prstGeom>
          <a:solidFill>
            <a:srgbClr val="FFFF00"/>
          </a:solidFill>
          <a:ln w="285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2</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
                                        </p:tgtEl>
                                        <p:attrNameLst>
                                          <p:attrName>style.visibility</p:attrName>
                                        </p:attrNameLst>
                                      </p:cBhvr>
                                      <p:to>
                                        <p:strVal val="visible"/>
                                      </p:to>
                                    </p:set>
                                    <p:animEffect transition="in" filter="fade">
                                      <p:cBhvr>
                                        <p:cTn id="12" dur="500"/>
                                        <p:tgtEl>
                                          <p:spTgt spid="5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
                                        </p:tgtEl>
                                        <p:attrNameLst>
                                          <p:attrName>style.visibility</p:attrName>
                                        </p:attrNameLst>
                                      </p:cBhvr>
                                      <p:to>
                                        <p:strVal val="visible"/>
                                      </p:to>
                                    </p:set>
                                    <p:animEffect transition="in" filter="fade">
                                      <p:cBhvr>
                                        <p:cTn id="17" dur="500"/>
                                        <p:tgtEl>
                                          <p:spTgt spid="5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3"/>
                                        </p:tgtEl>
                                        <p:attrNameLst>
                                          <p:attrName>style.visibility</p:attrName>
                                        </p:attrNameLst>
                                      </p:cBhvr>
                                      <p:to>
                                        <p:strVal val="visible"/>
                                      </p:to>
                                    </p:set>
                                    <p:animEffect transition="in" filter="fade">
                                      <p:cBhvr>
                                        <p:cTn id="22"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4"/>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b="1"/>
              <a:t>What imaging we need?</a:t>
            </a:r>
            <a:endParaRPr/>
          </a:p>
        </p:txBody>
      </p:sp>
      <p:sp>
        <p:nvSpPr>
          <p:cNvPr id="510" name="Google Shape;510;p24"/>
          <p:cNvSpPr txBox="1">
            <a:spLocks noGrp="1"/>
          </p:cNvSpPr>
          <p:nvPr>
            <p:ph type="body" idx="1"/>
          </p:nvPr>
        </p:nvSpPr>
        <p:spPr>
          <a:xfrm>
            <a:off x="457200" y="1711349"/>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800"/>
              <a:buChar char="•"/>
            </a:pPr>
            <a:r>
              <a:rPr lang="en-US" sz="2800"/>
              <a:t>Ultrasonography – 98% Sp, 90% Sen.</a:t>
            </a:r>
            <a:endParaRPr/>
          </a:p>
          <a:p>
            <a:pPr marL="742950" lvl="1" indent="-285750" algn="l" rtl="0">
              <a:lnSpc>
                <a:spcPct val="150000"/>
              </a:lnSpc>
              <a:spcBef>
                <a:spcPts val="480"/>
              </a:spcBef>
              <a:spcAft>
                <a:spcPts val="0"/>
              </a:spcAft>
              <a:buClr>
                <a:schemeClr val="dk1"/>
              </a:buClr>
              <a:buSzPts val="2400"/>
              <a:buChar char="–"/>
            </a:pPr>
            <a:r>
              <a:rPr lang="en-US" sz="2400"/>
              <a:t>For GB stones USG better than CT</a:t>
            </a:r>
            <a:endParaRPr/>
          </a:p>
          <a:p>
            <a:pPr marL="742950" lvl="1" indent="-285750" algn="l" rtl="0">
              <a:lnSpc>
                <a:spcPct val="150000"/>
              </a:lnSpc>
              <a:spcBef>
                <a:spcPts val="480"/>
              </a:spcBef>
              <a:spcAft>
                <a:spcPts val="0"/>
              </a:spcAft>
              <a:buClr>
                <a:schemeClr val="dk1"/>
              </a:buClr>
              <a:buSzPts val="2400"/>
              <a:buChar char="–"/>
            </a:pPr>
            <a:r>
              <a:rPr lang="en-US" sz="2400"/>
              <a:t>For duct stones –only 40% seen in USG</a:t>
            </a:r>
            <a:endParaRPr/>
          </a:p>
          <a:p>
            <a:pPr marL="342900" lvl="0" indent="-342900" algn="l" rtl="0">
              <a:lnSpc>
                <a:spcPct val="150000"/>
              </a:lnSpc>
              <a:spcBef>
                <a:spcPts val="560"/>
              </a:spcBef>
              <a:spcAft>
                <a:spcPts val="0"/>
              </a:spcAft>
              <a:buClr>
                <a:schemeClr val="dk1"/>
              </a:buClr>
              <a:buSzPts val="2800"/>
              <a:buChar char="•"/>
            </a:pPr>
            <a:r>
              <a:rPr lang="en-US"/>
              <a:t>MRCP – Most useful for duct stones</a:t>
            </a:r>
            <a:endParaRPr/>
          </a:p>
          <a:p>
            <a:pPr marL="342900" lvl="0" indent="-342900" algn="l" rtl="0">
              <a:lnSpc>
                <a:spcPct val="150000"/>
              </a:lnSpc>
              <a:spcBef>
                <a:spcPts val="560"/>
              </a:spcBef>
              <a:spcAft>
                <a:spcPts val="0"/>
              </a:spcAft>
              <a:buClr>
                <a:schemeClr val="dk1"/>
              </a:buClr>
              <a:buSzPts val="2800"/>
              <a:buChar char="•"/>
            </a:pPr>
            <a:r>
              <a:rPr lang="en-US"/>
              <a:t>ERCP – Distal biliary obstruction Dx. Rx.</a:t>
            </a:r>
            <a:endParaRPr/>
          </a:p>
          <a:p>
            <a:pPr marL="342900" lvl="0" indent="-342900" algn="l" rtl="0">
              <a:lnSpc>
                <a:spcPct val="150000"/>
              </a:lnSpc>
              <a:spcBef>
                <a:spcPts val="560"/>
              </a:spcBef>
              <a:spcAft>
                <a:spcPts val="0"/>
              </a:spcAft>
              <a:buClr>
                <a:schemeClr val="dk1"/>
              </a:buClr>
              <a:buSzPts val="2800"/>
              <a:buChar char="•"/>
            </a:pPr>
            <a:r>
              <a:rPr lang="en-US" sz="2800"/>
              <a:t>PTC – Extrahepatic obstr. – drainage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 calcmode="lin" valueType="num">
                                      <p:cBhvr additive="base">
                                        <p:cTn id="7" dur="500"/>
                                        <p:tgtEl>
                                          <p:spTgt spid="5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0">
                                            <p:txEl>
                                              <p:pRg st="1" end="1"/>
                                            </p:txEl>
                                          </p:spTgt>
                                        </p:tgtEl>
                                        <p:attrNameLst>
                                          <p:attrName>style.visibility</p:attrName>
                                        </p:attrNameLst>
                                      </p:cBhvr>
                                      <p:to>
                                        <p:strVal val="visible"/>
                                      </p:to>
                                    </p:set>
                                    <p:anim calcmode="lin" valueType="num">
                                      <p:cBhvr additive="base">
                                        <p:cTn id="12" dur="500"/>
                                        <p:tgtEl>
                                          <p:spTgt spid="5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0">
                                            <p:txEl>
                                              <p:pRg st="2" end="2"/>
                                            </p:txEl>
                                          </p:spTgt>
                                        </p:tgtEl>
                                        <p:attrNameLst>
                                          <p:attrName>style.visibility</p:attrName>
                                        </p:attrNameLst>
                                      </p:cBhvr>
                                      <p:to>
                                        <p:strVal val="visible"/>
                                      </p:to>
                                    </p:set>
                                    <p:anim calcmode="lin" valueType="num">
                                      <p:cBhvr additive="base">
                                        <p:cTn id="17" dur="500"/>
                                        <p:tgtEl>
                                          <p:spTgt spid="5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0">
                                            <p:txEl>
                                              <p:pRg st="3" end="3"/>
                                            </p:txEl>
                                          </p:spTgt>
                                        </p:tgtEl>
                                        <p:attrNameLst>
                                          <p:attrName>style.visibility</p:attrName>
                                        </p:attrNameLst>
                                      </p:cBhvr>
                                      <p:to>
                                        <p:strVal val="visible"/>
                                      </p:to>
                                    </p:set>
                                    <p:anim calcmode="lin" valueType="num">
                                      <p:cBhvr additive="base">
                                        <p:cTn id="22" dur="500"/>
                                        <p:tgtEl>
                                          <p:spTgt spid="5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0">
                                            <p:txEl>
                                              <p:pRg st="4" end="4"/>
                                            </p:txEl>
                                          </p:spTgt>
                                        </p:tgtEl>
                                        <p:attrNameLst>
                                          <p:attrName>style.visibility</p:attrName>
                                        </p:attrNameLst>
                                      </p:cBhvr>
                                      <p:to>
                                        <p:strVal val="visible"/>
                                      </p:to>
                                    </p:set>
                                    <p:anim calcmode="lin" valueType="num">
                                      <p:cBhvr additive="base">
                                        <p:cTn id="27" dur="500"/>
                                        <p:tgtEl>
                                          <p:spTgt spid="5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10">
                                            <p:txEl>
                                              <p:pRg st="5" end="5"/>
                                            </p:txEl>
                                          </p:spTgt>
                                        </p:tgtEl>
                                        <p:attrNameLst>
                                          <p:attrName>style.visibility</p:attrName>
                                        </p:attrNameLst>
                                      </p:cBhvr>
                                      <p:to>
                                        <p:strVal val="visible"/>
                                      </p:to>
                                    </p:set>
                                    <p:anim calcmode="lin" valueType="num">
                                      <p:cBhvr additive="base">
                                        <p:cTn id="32" dur="500"/>
                                        <p:tgtEl>
                                          <p:spTgt spid="5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5"/>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References</a:t>
            </a:r>
            <a:endParaRPr/>
          </a:p>
        </p:txBody>
      </p:sp>
      <p:sp>
        <p:nvSpPr>
          <p:cNvPr id="516" name="Google Shape;516;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US" sz="2800"/>
              <a:t>Cecil essential PDF</a:t>
            </a:r>
            <a:endParaRPr/>
          </a:p>
          <a:p>
            <a:pPr marL="742950" lvl="1" indent="-285750" algn="just" rtl="0">
              <a:spcBef>
                <a:spcPts val="560"/>
              </a:spcBef>
              <a:spcAft>
                <a:spcPts val="0"/>
              </a:spcAft>
              <a:buClr>
                <a:schemeClr val="dk1"/>
              </a:buClr>
              <a:buSzPts val="2800"/>
              <a:buChar char="–"/>
            </a:pPr>
            <a:r>
              <a:rPr lang="en-US" u="sng">
                <a:solidFill>
                  <a:schemeClr val="hlink"/>
                </a:solidFill>
                <a:hlinkClick r:id="rId3"/>
              </a:rPr>
              <a:t>http://gsia.tums.ac.ir/Images/Download/9762/Cecil_Essential_Of_Medicine.pdf</a:t>
            </a:r>
            <a:r>
              <a:rPr lang="en-US"/>
              <a:t> </a:t>
            </a:r>
            <a:endParaRPr/>
          </a:p>
          <a:p>
            <a:pPr marL="342900" lvl="0" indent="-342900" algn="just" rtl="0">
              <a:spcBef>
                <a:spcPts val="560"/>
              </a:spcBef>
              <a:spcAft>
                <a:spcPts val="0"/>
              </a:spcAft>
              <a:buClr>
                <a:schemeClr val="dk1"/>
              </a:buClr>
              <a:buSzPts val="2800"/>
              <a:buChar char="•"/>
            </a:pPr>
            <a:r>
              <a:rPr lang="en-US" sz="2800"/>
              <a:t>Jaundice</a:t>
            </a:r>
            <a:endParaRPr/>
          </a:p>
          <a:p>
            <a:pPr marL="742950" lvl="1" indent="-285750" algn="just" rtl="0">
              <a:spcBef>
                <a:spcPts val="560"/>
              </a:spcBef>
              <a:spcAft>
                <a:spcPts val="0"/>
              </a:spcAft>
              <a:buClr>
                <a:schemeClr val="dk1"/>
              </a:buClr>
              <a:buSzPts val="2800"/>
              <a:buChar char="–"/>
            </a:pPr>
            <a:r>
              <a:rPr lang="en-US" u="sng">
                <a:solidFill>
                  <a:schemeClr val="hlink"/>
                </a:solidFill>
                <a:hlinkClick r:id="rId4"/>
              </a:rPr>
              <a:t>https://www.youtube.com/watch?v=gIACp5js4MU</a:t>
            </a:r>
            <a:endParaRPr/>
          </a:p>
          <a:p>
            <a:pPr marL="342900" lvl="0" indent="-342900" algn="just" rtl="0">
              <a:spcBef>
                <a:spcPts val="560"/>
              </a:spcBef>
              <a:spcAft>
                <a:spcPts val="0"/>
              </a:spcAft>
              <a:buClr>
                <a:schemeClr val="dk1"/>
              </a:buClr>
              <a:buSzPts val="2800"/>
              <a:buChar char="•"/>
            </a:pPr>
            <a:r>
              <a:rPr lang="en-US" sz="2800"/>
              <a:t>Bilirubin metabolism</a:t>
            </a:r>
            <a:endParaRPr/>
          </a:p>
          <a:p>
            <a:pPr marL="742950" lvl="1" indent="-285750" algn="just" rtl="0">
              <a:spcBef>
                <a:spcPts val="560"/>
              </a:spcBef>
              <a:spcAft>
                <a:spcPts val="0"/>
              </a:spcAft>
              <a:buClr>
                <a:schemeClr val="dk1"/>
              </a:buClr>
              <a:buSzPts val="2800"/>
              <a:buChar char="–"/>
            </a:pPr>
            <a:r>
              <a:rPr lang="en-US" u="sng">
                <a:solidFill>
                  <a:schemeClr val="hlink"/>
                </a:solidFill>
                <a:hlinkClick r:id="rId5"/>
              </a:rPr>
              <a:t>https://www.youtube.com/watch?v=-bZmC07L394</a:t>
            </a:r>
            <a:r>
              <a:rPr lang="en-US"/>
              <a:t> </a:t>
            </a:r>
            <a:endParaRPr/>
          </a:p>
          <a:p>
            <a:pPr marL="342900" lvl="0" indent="-342900" algn="just" rtl="0">
              <a:spcBef>
                <a:spcPts val="560"/>
              </a:spcBef>
              <a:spcAft>
                <a:spcPts val="0"/>
              </a:spcAft>
              <a:buClr>
                <a:schemeClr val="dk1"/>
              </a:buClr>
              <a:buSzPts val="2800"/>
              <a:buChar char="•"/>
            </a:pPr>
            <a:r>
              <a:rPr lang="en-US" sz="2800" u="sng">
                <a:solidFill>
                  <a:schemeClr val="hlink"/>
                </a:solidFill>
                <a:hlinkClick r:id="rId6"/>
              </a:rPr>
              <a:t>http://www.namrata.co/case-studies-jaundice/</a:t>
            </a:r>
            <a:r>
              <a:rPr lang="en-US" sz="2800"/>
              <a:t> </a:t>
            </a:r>
            <a:endParaRPr/>
          </a:p>
          <a:p>
            <a:pPr marL="742950" lvl="1" indent="-107950" algn="just" rtl="0">
              <a:spcBef>
                <a:spcPts val="560"/>
              </a:spcBef>
              <a:spcAft>
                <a:spcPts val="0"/>
              </a:spcAft>
              <a:buClr>
                <a:schemeClr val="dk1"/>
              </a:buClr>
              <a:buSzPts val="2800"/>
              <a:buNone/>
            </a:pPr>
            <a:endParaRPr/>
          </a:p>
          <a:p>
            <a:pPr marL="342900" lvl="0" indent="-165100" algn="just" rtl="0">
              <a:spcBef>
                <a:spcPts val="560"/>
              </a:spcBef>
              <a:spcAft>
                <a:spcPts val="0"/>
              </a:spcAft>
              <a:buClr>
                <a:schemeClr val="dk1"/>
              </a:buClr>
              <a:buSzPts val="2800"/>
              <a:buNone/>
            </a:pPr>
            <a:endParaRPr sz="2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520"/>
        <p:cNvGrpSpPr/>
        <p:nvPr/>
      </p:nvGrpSpPr>
      <p:grpSpPr>
        <a:xfrm>
          <a:off x="0" y="0"/>
          <a:ext cx="0" cy="0"/>
          <a:chOff x="0" y="0"/>
          <a:chExt cx="0" cy="0"/>
        </a:xfrm>
      </p:grpSpPr>
      <p:sp>
        <p:nvSpPr>
          <p:cNvPr id="521" name="Google Shape;521;p26"/>
          <p:cNvSpPr txBox="1">
            <a:spLocks noGrp="1"/>
          </p:cNvSpPr>
          <p:nvPr>
            <p:ph type="title"/>
          </p:nvPr>
        </p:nvSpPr>
        <p:spPr>
          <a:xfrm>
            <a:off x="1524000" y="2631162"/>
            <a:ext cx="6096000" cy="1107996"/>
          </a:xfrm>
          <a:prstGeom prst="rect">
            <a:avLst/>
          </a:prstGeom>
          <a:gradFill>
            <a:gsLst>
              <a:gs pos="0">
                <a:srgbClr val="FFFFFF"/>
              </a:gs>
              <a:gs pos="100000">
                <a:srgbClr val="FFFFFF"/>
              </a:gs>
            </a:gsLst>
            <a:lin ang="5400000" scaled="0"/>
          </a:gradFill>
          <a:ln w="114300" cap="flat" cmpd="thickThin">
            <a:solidFill>
              <a:srgbClr val="D4A940"/>
            </a:solidFill>
            <a:prstDash val="solid"/>
            <a:round/>
            <a:headEnd type="none" w="sm" len="sm"/>
            <a:tailEnd type="none" w="sm" len="sm"/>
          </a:ln>
        </p:spPr>
        <p:txBody>
          <a:bodyPr spcFirstLastPara="1" wrap="square" lIns="91425" tIns="45700" rIns="91425" bIns="45700" anchor="ctr" anchorCtr="0">
            <a:spAutoFit/>
          </a:bodyPr>
          <a:lstStyle/>
          <a:p>
            <a:pPr marL="88900" lvl="0" indent="0" algn="ctr" rtl="0">
              <a:spcBef>
                <a:spcPts val="0"/>
              </a:spcBef>
              <a:spcAft>
                <a:spcPts val="0"/>
              </a:spcAft>
              <a:buClr>
                <a:srgbClr val="C00000"/>
              </a:buClr>
              <a:buSzPts val="6600"/>
              <a:buFont typeface="Times New Roman"/>
              <a:buNone/>
            </a:pPr>
            <a:r>
              <a:rPr lang="en-US" sz="6600">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a:buNone/>
            </a:pPr>
            <a:r>
              <a:rPr lang="en-US" sz="3600"/>
              <a:t>Intended learning outcomes (ILOs)</a:t>
            </a:r>
            <a:endParaRPr sz="3600"/>
          </a:p>
        </p:txBody>
      </p:sp>
      <p:sp>
        <p:nvSpPr>
          <p:cNvPr id="106" name="Google Shape;10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None/>
            </a:pPr>
            <a:r>
              <a:rPr lang="en-US" sz="2800"/>
              <a:t>By the end of this lecture the student will be able to:</a:t>
            </a:r>
            <a:endParaRPr/>
          </a:p>
          <a:p>
            <a:pPr marL="342900" lvl="0" indent="-342900" algn="l" rtl="0">
              <a:spcBef>
                <a:spcPts val="560"/>
              </a:spcBef>
              <a:spcAft>
                <a:spcPts val="0"/>
              </a:spcAft>
              <a:buClr>
                <a:schemeClr val="dk1"/>
              </a:buClr>
              <a:buSzPts val="2800"/>
              <a:buChar char="•"/>
            </a:pPr>
            <a:r>
              <a:rPr lang="en-US" sz="2800"/>
              <a:t>Define jaundice and its types</a:t>
            </a:r>
            <a:endParaRPr/>
          </a:p>
          <a:p>
            <a:pPr marL="342900" lvl="0" indent="-342900" algn="l" rtl="0">
              <a:spcBef>
                <a:spcPts val="560"/>
              </a:spcBef>
              <a:spcAft>
                <a:spcPts val="0"/>
              </a:spcAft>
              <a:buClr>
                <a:schemeClr val="dk1"/>
              </a:buClr>
              <a:buSzPts val="2800"/>
              <a:buChar char="•"/>
            </a:pPr>
            <a:r>
              <a:rPr lang="en-US" sz="2800"/>
              <a:t>Recognize basic concepts of bilirubin metabolism</a:t>
            </a:r>
            <a:endParaRPr/>
          </a:p>
          <a:p>
            <a:pPr marL="342900" lvl="0" indent="-342900" algn="l" rtl="0">
              <a:spcBef>
                <a:spcPts val="560"/>
              </a:spcBef>
              <a:spcAft>
                <a:spcPts val="0"/>
              </a:spcAft>
              <a:buClr>
                <a:schemeClr val="dk1"/>
              </a:buClr>
              <a:buSzPts val="2800"/>
              <a:buChar char="•"/>
            </a:pPr>
            <a:r>
              <a:rPr lang="en-US" sz="2800"/>
              <a:t>List the causes of jaundice </a:t>
            </a:r>
            <a:endParaRPr/>
          </a:p>
          <a:p>
            <a:pPr marL="342900" lvl="0" indent="-342900" algn="l" rtl="0">
              <a:spcBef>
                <a:spcPts val="560"/>
              </a:spcBef>
              <a:spcAft>
                <a:spcPts val="0"/>
              </a:spcAft>
              <a:buClr>
                <a:schemeClr val="dk1"/>
              </a:buClr>
              <a:buSzPts val="2800"/>
              <a:buChar char="•"/>
            </a:pPr>
            <a:r>
              <a:rPr lang="en-US" sz="2800"/>
              <a:t>Differentiate between causes of jaundice</a:t>
            </a:r>
            <a:endParaRPr/>
          </a:p>
          <a:p>
            <a:pPr marL="342900" lvl="0" indent="-342900" algn="l" rtl="0">
              <a:spcBef>
                <a:spcPts val="560"/>
              </a:spcBef>
              <a:spcAft>
                <a:spcPts val="0"/>
              </a:spcAft>
              <a:buClr>
                <a:schemeClr val="dk1"/>
              </a:buClr>
              <a:buSzPts val="2800"/>
              <a:buChar char="•"/>
            </a:pPr>
            <a:r>
              <a:rPr lang="en-US" sz="2800"/>
              <a:t>Define important clues in history</a:t>
            </a:r>
            <a:endParaRPr/>
          </a:p>
          <a:p>
            <a:pPr marL="342900" lvl="0" indent="-342900" algn="l" rtl="0">
              <a:spcBef>
                <a:spcPts val="560"/>
              </a:spcBef>
              <a:spcAft>
                <a:spcPts val="0"/>
              </a:spcAft>
              <a:buClr>
                <a:schemeClr val="dk1"/>
              </a:buClr>
              <a:buSzPts val="2800"/>
              <a:buChar char="•"/>
            </a:pPr>
            <a:r>
              <a:rPr lang="en-US" sz="2800"/>
              <a:t>Ask and interpret proper lab tests</a:t>
            </a:r>
            <a:endParaRPr/>
          </a:p>
          <a:p>
            <a:pPr marL="342900" lvl="0" indent="-342900" algn="l" rtl="0">
              <a:spcBef>
                <a:spcPts val="560"/>
              </a:spcBef>
              <a:spcAft>
                <a:spcPts val="0"/>
              </a:spcAft>
              <a:buClr>
                <a:schemeClr val="dk1"/>
              </a:buClr>
              <a:buSzPts val="2800"/>
              <a:buChar char="•"/>
            </a:pPr>
            <a:r>
              <a:rPr lang="en-US" sz="2800"/>
              <a:t>Asks for proper imaging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 calcmode="lin" valueType="num">
                                      <p:cBhvr additive="base">
                                        <p:cTn id="7" dur="500"/>
                                        <p:tgtEl>
                                          <p:spTgt spid="1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6">
                                            <p:txEl>
                                              <p:pRg st="1" end="1"/>
                                            </p:txEl>
                                          </p:spTgt>
                                        </p:tgtEl>
                                        <p:attrNameLst>
                                          <p:attrName>style.visibility</p:attrName>
                                        </p:attrNameLst>
                                      </p:cBhvr>
                                      <p:to>
                                        <p:strVal val="visible"/>
                                      </p:to>
                                    </p:set>
                                    <p:anim calcmode="lin" valueType="num">
                                      <p:cBhvr additive="base">
                                        <p:cTn id="12" dur="500"/>
                                        <p:tgtEl>
                                          <p:spTgt spid="1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6">
                                            <p:txEl>
                                              <p:pRg st="2" end="2"/>
                                            </p:txEl>
                                          </p:spTgt>
                                        </p:tgtEl>
                                        <p:attrNameLst>
                                          <p:attrName>style.visibility</p:attrName>
                                        </p:attrNameLst>
                                      </p:cBhvr>
                                      <p:to>
                                        <p:strVal val="visible"/>
                                      </p:to>
                                    </p:set>
                                    <p:anim calcmode="lin" valueType="num">
                                      <p:cBhvr additive="base">
                                        <p:cTn id="17" dur="500"/>
                                        <p:tgtEl>
                                          <p:spTgt spid="10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6">
                                            <p:txEl>
                                              <p:pRg st="3" end="3"/>
                                            </p:txEl>
                                          </p:spTgt>
                                        </p:tgtEl>
                                        <p:attrNameLst>
                                          <p:attrName>style.visibility</p:attrName>
                                        </p:attrNameLst>
                                      </p:cBhvr>
                                      <p:to>
                                        <p:strVal val="visible"/>
                                      </p:to>
                                    </p:set>
                                    <p:anim calcmode="lin" valueType="num">
                                      <p:cBhvr additive="base">
                                        <p:cTn id="22" dur="500"/>
                                        <p:tgtEl>
                                          <p:spTgt spid="10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6">
                                            <p:txEl>
                                              <p:pRg st="4" end="4"/>
                                            </p:txEl>
                                          </p:spTgt>
                                        </p:tgtEl>
                                        <p:attrNameLst>
                                          <p:attrName>style.visibility</p:attrName>
                                        </p:attrNameLst>
                                      </p:cBhvr>
                                      <p:to>
                                        <p:strVal val="visible"/>
                                      </p:to>
                                    </p:set>
                                    <p:anim calcmode="lin" valueType="num">
                                      <p:cBhvr additive="base">
                                        <p:cTn id="27" dur="500"/>
                                        <p:tgtEl>
                                          <p:spTgt spid="10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6">
                                            <p:txEl>
                                              <p:pRg st="5" end="5"/>
                                            </p:txEl>
                                          </p:spTgt>
                                        </p:tgtEl>
                                        <p:attrNameLst>
                                          <p:attrName>style.visibility</p:attrName>
                                        </p:attrNameLst>
                                      </p:cBhvr>
                                      <p:to>
                                        <p:strVal val="visible"/>
                                      </p:to>
                                    </p:set>
                                    <p:anim calcmode="lin" valueType="num">
                                      <p:cBhvr additive="base">
                                        <p:cTn id="32" dur="500"/>
                                        <p:tgtEl>
                                          <p:spTgt spid="10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6">
                                            <p:txEl>
                                              <p:pRg st="6" end="6"/>
                                            </p:txEl>
                                          </p:spTgt>
                                        </p:tgtEl>
                                        <p:attrNameLst>
                                          <p:attrName>style.visibility</p:attrName>
                                        </p:attrNameLst>
                                      </p:cBhvr>
                                      <p:to>
                                        <p:strVal val="visible"/>
                                      </p:to>
                                    </p:set>
                                    <p:anim calcmode="lin" valueType="num">
                                      <p:cBhvr additive="base">
                                        <p:cTn id="37" dur="500"/>
                                        <p:tgtEl>
                                          <p:spTgt spid="10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6">
                                            <p:txEl>
                                              <p:pRg st="7" end="7"/>
                                            </p:txEl>
                                          </p:spTgt>
                                        </p:tgtEl>
                                        <p:attrNameLst>
                                          <p:attrName>style.visibility</p:attrName>
                                        </p:attrNameLst>
                                      </p:cBhvr>
                                      <p:to>
                                        <p:strVal val="visible"/>
                                      </p:to>
                                    </p:set>
                                    <p:anim calcmode="lin" valueType="num">
                                      <p:cBhvr additive="base">
                                        <p:cTn id="42" dur="500"/>
                                        <p:tgtEl>
                                          <p:spTgt spid="10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200" y="260648"/>
            <a:ext cx="725807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00000"/>
              </a:buClr>
              <a:buSzPts val="3600"/>
              <a:buFont typeface="Calibri"/>
              <a:buNone/>
            </a:pPr>
            <a:r>
              <a:rPr lang="en-US"/>
              <a:t>Introduction </a:t>
            </a:r>
            <a:endParaRPr/>
          </a:p>
        </p:txBody>
      </p:sp>
      <p:sp>
        <p:nvSpPr>
          <p:cNvPr id="112" name="Google Shape;112;p4"/>
          <p:cNvSpPr txBox="1">
            <a:spLocks noGrp="1"/>
          </p:cNvSpPr>
          <p:nvPr>
            <p:ph type="body" idx="1"/>
          </p:nvPr>
        </p:nvSpPr>
        <p:spPr>
          <a:xfrm>
            <a:off x="457200" y="1412776"/>
            <a:ext cx="8229600" cy="748679"/>
          </a:xfrm>
          <a:prstGeom prst="rect">
            <a:avLst/>
          </a:prstGeom>
          <a:noFill/>
          <a:ln>
            <a:noFill/>
          </a:ln>
        </p:spPr>
        <p:txBody>
          <a:bodyPr spcFirstLastPara="1" wrap="square" lIns="91425" tIns="45700" rIns="91425" bIns="45700" anchor="ctr" anchorCtr="0">
            <a:normAutofit/>
          </a:bodyPr>
          <a:lstStyle/>
          <a:p>
            <a:pPr marL="342900" lvl="0" indent="-342900" algn="just" rtl="0">
              <a:spcBef>
                <a:spcPts val="0"/>
              </a:spcBef>
              <a:spcAft>
                <a:spcPts val="0"/>
              </a:spcAft>
              <a:buClr>
                <a:schemeClr val="dk1"/>
              </a:buClr>
              <a:buSzPts val="2800"/>
              <a:buChar char="•"/>
            </a:pPr>
            <a:r>
              <a:rPr lang="en-US" dirty="0"/>
              <a:t>The term </a:t>
            </a:r>
            <a:r>
              <a:rPr lang="en-US" b="1" i="1" dirty="0"/>
              <a:t>jaundice</a:t>
            </a:r>
            <a:r>
              <a:rPr lang="en-US" i="1" dirty="0"/>
              <a:t> </a:t>
            </a:r>
            <a:r>
              <a:rPr lang="en-US" dirty="0"/>
              <a:t>refers to yellow pigmentation of</a:t>
            </a:r>
            <a:endParaRPr dirty="0"/>
          </a:p>
        </p:txBody>
      </p:sp>
      <p:pic>
        <p:nvPicPr>
          <p:cNvPr id="113" name="Google Shape;113;p4"/>
          <p:cNvPicPr preferRelativeResize="0"/>
          <p:nvPr/>
        </p:nvPicPr>
        <p:blipFill rotWithShape="1">
          <a:blip r:embed="rId3">
            <a:alphaModFix/>
          </a:blip>
          <a:srcRect/>
          <a:stretch/>
        </p:blipFill>
        <p:spPr>
          <a:xfrm>
            <a:off x="4211960" y="2075284"/>
            <a:ext cx="1080120" cy="2752564"/>
          </a:xfrm>
          <a:prstGeom prst="rect">
            <a:avLst/>
          </a:prstGeom>
          <a:noFill/>
          <a:ln>
            <a:noFill/>
          </a:ln>
        </p:spPr>
      </p:pic>
      <p:sp>
        <p:nvSpPr>
          <p:cNvPr id="114" name="Google Shape;114;p4"/>
          <p:cNvSpPr txBox="1"/>
          <p:nvPr/>
        </p:nvSpPr>
        <p:spPr>
          <a:xfrm>
            <a:off x="539552" y="5200600"/>
            <a:ext cx="8229600" cy="1036712"/>
          </a:xfrm>
          <a:prstGeom prst="rect">
            <a:avLst/>
          </a:prstGeom>
          <a:noFill/>
          <a:ln>
            <a:noFill/>
          </a:ln>
        </p:spPr>
        <p:txBody>
          <a:bodyPr spcFirstLastPara="1" wrap="square" lIns="91425" tIns="45700" rIns="91425" bIns="45700" anchor="ctr" anchorCtr="0">
            <a:noAutofit/>
          </a:bodyPr>
          <a:lstStyle/>
          <a:p>
            <a:pPr marL="342900" marR="0" lvl="0" indent="-342900" algn="just" rtl="0">
              <a:spcBef>
                <a:spcPts val="0"/>
              </a:spcBef>
              <a:spcAft>
                <a:spcPts val="0"/>
              </a:spcAft>
              <a:buClr>
                <a:srgbClr val="C00000"/>
              </a:buClr>
              <a:buSzPts val="2200"/>
              <a:buFont typeface="Noto Sans Symbols"/>
              <a:buChar char="▪"/>
            </a:pPr>
            <a:r>
              <a:rPr lang="en-US" sz="2200" b="0" i="0" u="none" strike="noStrike" cap="none" dirty="0">
                <a:solidFill>
                  <a:schemeClr val="dk1"/>
                </a:solidFill>
                <a:latin typeface="Calibri"/>
                <a:ea typeface="Calibri"/>
                <a:cs typeface="Calibri"/>
                <a:sym typeface="Calibri"/>
              </a:rPr>
              <a:t>It is caused by elevated serum bilirubin levels  </a:t>
            </a:r>
            <a:r>
              <a:rPr lang="en-US" sz="2200" b="1" i="0" u="none" strike="noStrike" cap="none" dirty="0" err="1">
                <a:solidFill>
                  <a:schemeClr val="dk1"/>
                </a:solidFill>
                <a:latin typeface="Calibri"/>
                <a:ea typeface="Calibri"/>
                <a:cs typeface="Calibri"/>
                <a:sym typeface="Calibri"/>
              </a:rPr>
              <a:t>hyperbilirubinemia</a:t>
            </a:r>
            <a:r>
              <a:rPr lang="en-US" sz="2200" b="1" i="0" u="none" strike="noStrike" cap="none" dirty="0">
                <a:solidFill>
                  <a:schemeClr val="dk1"/>
                </a:solidFill>
                <a:latin typeface="Calibri"/>
                <a:ea typeface="Calibri"/>
                <a:cs typeface="Calibri"/>
                <a:sym typeface="Calibri"/>
              </a:rPr>
              <a:t>).</a:t>
            </a:r>
            <a:endParaRPr dirty="0"/>
          </a:p>
          <a:p>
            <a:pPr marL="342900" marR="0" lvl="0" indent="-342900" algn="just" rtl="0">
              <a:spcBef>
                <a:spcPts val="440"/>
              </a:spcBef>
              <a:spcAft>
                <a:spcPts val="0"/>
              </a:spcAft>
              <a:buClr>
                <a:srgbClr val="C00000"/>
              </a:buClr>
              <a:buSzPts val="2200"/>
              <a:buFont typeface="Noto Sans Symbols"/>
              <a:buChar char="▪"/>
            </a:pPr>
            <a:r>
              <a:rPr lang="en-US" sz="2200" b="0" i="0" u="none" strike="noStrike" cap="none" dirty="0">
                <a:solidFill>
                  <a:schemeClr val="dk1"/>
                </a:solidFill>
                <a:latin typeface="Calibri"/>
                <a:ea typeface="Calibri"/>
                <a:cs typeface="Calibri"/>
                <a:sym typeface="Calibri"/>
              </a:rPr>
              <a:t>Normal serum bilirubin levels range from 0.5 to 1.0 mg/</a:t>
            </a:r>
            <a:r>
              <a:rPr lang="en-US" sz="2200" b="0" i="0" u="none" strike="noStrike" cap="none" dirty="0" err="1">
                <a:solidFill>
                  <a:schemeClr val="dk1"/>
                </a:solidFill>
                <a:latin typeface="Calibri"/>
                <a:ea typeface="Calibri"/>
                <a:cs typeface="Calibri"/>
                <a:sym typeface="Calibri"/>
              </a:rPr>
              <a:t>dL</a:t>
            </a:r>
            <a:r>
              <a:rPr lang="en-US" sz="2200" b="0" i="0" u="none" strike="noStrike" cap="none" dirty="0">
                <a:solidFill>
                  <a:schemeClr val="dk1"/>
                </a:solidFill>
                <a:latin typeface="Calibri"/>
                <a:ea typeface="Calibri"/>
                <a:cs typeface="Calibri"/>
                <a:sym typeface="Calibri"/>
              </a:rPr>
              <a:t>, and plasma bilirubin concentrations typically must exceed 2.5 mg/</a:t>
            </a:r>
            <a:r>
              <a:rPr lang="en-US" sz="2200" b="0" i="0" u="none" strike="noStrike" cap="none" dirty="0" err="1">
                <a:solidFill>
                  <a:schemeClr val="dk1"/>
                </a:solidFill>
                <a:latin typeface="Calibri"/>
                <a:ea typeface="Calibri"/>
                <a:cs typeface="Calibri"/>
                <a:sym typeface="Calibri"/>
              </a:rPr>
              <a:t>dL</a:t>
            </a:r>
            <a:r>
              <a:rPr lang="en-US" sz="2200" b="0" i="0" u="none" strike="noStrike" cap="none" dirty="0">
                <a:solidFill>
                  <a:schemeClr val="dk1"/>
                </a:solidFill>
                <a:latin typeface="Calibri"/>
                <a:ea typeface="Calibri"/>
                <a:cs typeface="Calibri"/>
                <a:sym typeface="Calibri"/>
              </a:rPr>
              <a:t> before jaundice becomes evident clinically.</a:t>
            </a:r>
            <a:endParaRPr dirty="0"/>
          </a:p>
        </p:txBody>
      </p:sp>
      <p:pic>
        <p:nvPicPr>
          <p:cNvPr id="115" name="Google Shape;115;p4"/>
          <p:cNvPicPr preferRelativeResize="0"/>
          <p:nvPr/>
        </p:nvPicPr>
        <p:blipFill rotWithShape="1">
          <a:blip r:embed="rId4">
            <a:alphaModFix/>
          </a:blip>
          <a:srcRect/>
          <a:stretch/>
        </p:blipFill>
        <p:spPr>
          <a:xfrm>
            <a:off x="5310361" y="2897882"/>
            <a:ext cx="485775" cy="819150"/>
          </a:xfrm>
          <a:prstGeom prst="rect">
            <a:avLst/>
          </a:prstGeom>
          <a:noFill/>
          <a:ln>
            <a:noFill/>
          </a:ln>
        </p:spPr>
      </p:pic>
      <p:pic>
        <p:nvPicPr>
          <p:cNvPr id="116" name="Google Shape;116;p4"/>
          <p:cNvPicPr preferRelativeResize="0"/>
          <p:nvPr/>
        </p:nvPicPr>
        <p:blipFill rotWithShape="1">
          <a:blip r:embed="rId5">
            <a:alphaModFix/>
          </a:blip>
          <a:srcRect/>
          <a:stretch/>
        </p:blipFill>
        <p:spPr>
          <a:xfrm>
            <a:off x="5868144" y="2149971"/>
            <a:ext cx="2057400" cy="2143125"/>
          </a:xfrm>
          <a:prstGeom prst="rect">
            <a:avLst/>
          </a:prstGeom>
          <a:noFill/>
          <a:ln>
            <a:noFill/>
          </a:ln>
        </p:spPr>
      </p:pic>
      <p:pic>
        <p:nvPicPr>
          <p:cNvPr id="117" name="Google Shape;117;p4"/>
          <p:cNvPicPr preferRelativeResize="0"/>
          <p:nvPr/>
        </p:nvPicPr>
        <p:blipFill rotWithShape="1">
          <a:blip r:embed="rId6">
            <a:alphaModFix/>
          </a:blip>
          <a:srcRect/>
          <a:stretch/>
        </p:blipFill>
        <p:spPr>
          <a:xfrm>
            <a:off x="866031" y="2042637"/>
            <a:ext cx="2409825" cy="838200"/>
          </a:xfrm>
          <a:prstGeom prst="rect">
            <a:avLst/>
          </a:prstGeom>
          <a:noFill/>
          <a:ln>
            <a:noFill/>
          </a:ln>
        </p:spPr>
      </p:pic>
      <p:cxnSp>
        <p:nvCxnSpPr>
          <p:cNvPr id="118" name="Google Shape;118;p4"/>
          <p:cNvCxnSpPr/>
          <p:nvPr/>
        </p:nvCxnSpPr>
        <p:spPr>
          <a:xfrm>
            <a:off x="2632691" y="2943225"/>
            <a:ext cx="643165" cy="773807"/>
          </a:xfrm>
          <a:prstGeom prst="straightConnector1">
            <a:avLst/>
          </a:prstGeom>
          <a:noFill/>
          <a:ln w="38100" cap="flat" cmpd="sng">
            <a:solidFill>
              <a:srgbClr val="938953"/>
            </a:solidFill>
            <a:prstDash val="solid"/>
            <a:round/>
            <a:headEnd type="none" w="sm" len="sm"/>
            <a:tailEnd type="stealth" w="med" len="med"/>
          </a:ln>
        </p:spPr>
      </p:cxnSp>
      <p:pic>
        <p:nvPicPr>
          <p:cNvPr id="119" name="Google Shape;119;p4"/>
          <p:cNvPicPr preferRelativeResize="0"/>
          <p:nvPr/>
        </p:nvPicPr>
        <p:blipFill rotWithShape="1">
          <a:blip r:embed="rId7">
            <a:alphaModFix/>
          </a:blip>
          <a:srcRect/>
          <a:stretch/>
        </p:blipFill>
        <p:spPr>
          <a:xfrm>
            <a:off x="683568" y="3398304"/>
            <a:ext cx="1222802" cy="1542864"/>
          </a:xfrm>
          <a:prstGeom prst="rect">
            <a:avLst/>
          </a:prstGeom>
          <a:noFill/>
          <a:ln>
            <a:noFill/>
          </a:ln>
        </p:spPr>
      </p:pic>
      <p:pic>
        <p:nvPicPr>
          <p:cNvPr id="120" name="Google Shape;120;p4"/>
          <p:cNvPicPr preferRelativeResize="0"/>
          <p:nvPr/>
        </p:nvPicPr>
        <p:blipFill rotWithShape="1">
          <a:blip r:embed="rId8">
            <a:alphaModFix/>
          </a:blip>
          <a:srcRect/>
          <a:stretch/>
        </p:blipFill>
        <p:spPr>
          <a:xfrm>
            <a:off x="2642246" y="3784451"/>
            <a:ext cx="1027220" cy="1043397"/>
          </a:xfrm>
          <a:prstGeom prst="rect">
            <a:avLst/>
          </a:prstGeom>
          <a:noFill/>
          <a:ln>
            <a:noFill/>
          </a:ln>
        </p:spPr>
      </p:pic>
      <p:cxnSp>
        <p:nvCxnSpPr>
          <p:cNvPr id="121" name="Google Shape;121;p4"/>
          <p:cNvCxnSpPr/>
          <p:nvPr/>
        </p:nvCxnSpPr>
        <p:spPr>
          <a:xfrm flipH="1">
            <a:off x="1091285" y="3019425"/>
            <a:ext cx="816419" cy="625599"/>
          </a:xfrm>
          <a:prstGeom prst="straightConnector1">
            <a:avLst/>
          </a:prstGeom>
          <a:noFill/>
          <a:ln w="38100" cap="flat" cmpd="sng">
            <a:solidFill>
              <a:srgbClr val="FFCC00"/>
            </a:solidFill>
            <a:prstDash val="solid"/>
            <a:round/>
            <a:headEnd type="none" w="sm" len="sm"/>
            <a:tailEnd type="stealth"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additive="base">
                                        <p:cTn id="7" dur="500"/>
                                        <p:tgtEl>
                                          <p:spTgt spid="1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par>
                                <p:cTn id="13" presetID="10"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par>
                                <p:cTn id="16" presetID="10" presetClass="entr" presetSubtype="0" fill="hold" nodeType="withEffect">
                                  <p:stCondLst>
                                    <p:cond delay="0"/>
                                  </p:stCondLst>
                                  <p:childTnLst>
                                    <p:set>
                                      <p:cBhvr>
                                        <p:cTn id="17" dur="1" fill="hold">
                                          <p:stCondLst>
                                            <p:cond delay="0"/>
                                          </p:stCondLst>
                                        </p:cTn>
                                        <p:tgtEl>
                                          <p:spTgt spid="115"/>
                                        </p:tgtEl>
                                        <p:attrNameLst>
                                          <p:attrName>style.visibility</p:attrName>
                                        </p:attrNameLst>
                                      </p:cBhvr>
                                      <p:to>
                                        <p:strVal val="visible"/>
                                      </p:to>
                                    </p:set>
                                    <p:animEffect transition="in" filter="fade">
                                      <p:cBhvr>
                                        <p:cTn id="18" dur="500"/>
                                        <p:tgtEl>
                                          <p:spTgt spid="1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7"/>
                                        </p:tgtEl>
                                        <p:attrNameLst>
                                          <p:attrName>style.visibility</p:attrName>
                                        </p:attrNameLst>
                                      </p:cBhvr>
                                      <p:to>
                                        <p:strVal val="visible"/>
                                      </p:to>
                                    </p:set>
                                    <p:animEffect transition="in" filter="fade">
                                      <p:cBhvr>
                                        <p:cTn id="23" dur="500"/>
                                        <p:tgtEl>
                                          <p:spTgt spid="117"/>
                                        </p:tgtEl>
                                      </p:cBhvr>
                                    </p:animEffect>
                                  </p:childTnLst>
                                </p:cTn>
                              </p:par>
                              <p:par>
                                <p:cTn id="24" presetID="10" presetClass="entr" presetSubtype="0" fill="hold" nodeType="with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500"/>
                                        <p:tgtEl>
                                          <p:spTgt spid="121"/>
                                        </p:tgtEl>
                                      </p:cBhvr>
                                    </p:animEffect>
                                  </p:childTnLst>
                                </p:cTn>
                              </p:par>
                              <p:par>
                                <p:cTn id="27" presetID="10"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animEffect transition="in" filter="fade">
                                      <p:cBhvr>
                                        <p:cTn id="29" dur="500"/>
                                        <p:tgtEl>
                                          <p:spTgt spid="119"/>
                                        </p:tgtEl>
                                      </p:cBhvr>
                                    </p:animEffect>
                                  </p:childTnLst>
                                </p:cTn>
                              </p:par>
                              <p:par>
                                <p:cTn id="30" presetID="10" presetClass="entr" presetSubtype="0" fill="hold" nodeType="with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par>
                                <p:cTn id="33" presetID="10" presetClass="entr" presetSubtype="0" fill="hold" nodeType="withEffect">
                                  <p:stCondLst>
                                    <p:cond delay="0"/>
                                  </p:stCondLst>
                                  <p:childTnLst>
                                    <p:set>
                                      <p:cBhvr>
                                        <p:cTn id="34" dur="1" fill="hold">
                                          <p:stCondLst>
                                            <p:cond delay="0"/>
                                          </p:stCondLst>
                                        </p:cTn>
                                        <p:tgtEl>
                                          <p:spTgt spid="120"/>
                                        </p:tgtEl>
                                        <p:attrNameLst>
                                          <p:attrName>style.visibility</p:attrName>
                                        </p:attrNameLst>
                                      </p:cBhvr>
                                      <p:to>
                                        <p:strVal val="visible"/>
                                      </p:to>
                                    </p:set>
                                    <p:animEffect transition="in" filter="fade">
                                      <p:cBhvr>
                                        <p:cTn id="35" dur="500"/>
                                        <p:tgtEl>
                                          <p:spTgt spid="12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BILIRUBIN METABOLISM</a:t>
            </a:r>
            <a:endParaRPr/>
          </a:p>
        </p:txBody>
      </p:sp>
      <p:pic>
        <p:nvPicPr>
          <p:cNvPr id="127" name="Google Shape;127;p5"/>
          <p:cNvPicPr preferRelativeResize="0">
            <a:picLocks noGrp="1"/>
          </p:cNvPicPr>
          <p:nvPr>
            <p:ph type="body" idx="1"/>
          </p:nvPr>
        </p:nvPicPr>
        <p:blipFill rotWithShape="1">
          <a:blip r:embed="rId3">
            <a:alphaModFix/>
          </a:blip>
          <a:srcRect/>
          <a:stretch/>
        </p:blipFill>
        <p:spPr>
          <a:xfrm>
            <a:off x="-25871" y="1559398"/>
            <a:ext cx="1933575" cy="1190625"/>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1323400" y="1819138"/>
            <a:ext cx="6645287" cy="4778214"/>
          </a:xfrm>
          <a:prstGeom prst="rect">
            <a:avLst/>
          </a:prstGeom>
          <a:noFill/>
          <a:ln>
            <a:noFill/>
          </a:ln>
        </p:spPr>
      </p:pic>
      <p:pic>
        <p:nvPicPr>
          <p:cNvPr id="129" name="Google Shape;129;p5"/>
          <p:cNvPicPr preferRelativeResize="0"/>
          <p:nvPr/>
        </p:nvPicPr>
        <p:blipFill rotWithShape="1">
          <a:blip r:embed="rId5">
            <a:alphaModFix/>
          </a:blip>
          <a:srcRect/>
          <a:stretch/>
        </p:blipFill>
        <p:spPr>
          <a:xfrm>
            <a:off x="6084168" y="1412776"/>
            <a:ext cx="2952328" cy="734617"/>
          </a:xfrm>
          <a:prstGeom prst="rect">
            <a:avLst/>
          </a:prstGeom>
          <a:noFill/>
          <a:ln>
            <a:noFill/>
          </a:ln>
        </p:spPr>
      </p:pic>
      <p:pic>
        <p:nvPicPr>
          <p:cNvPr id="130" name="Google Shape;130;p5"/>
          <p:cNvPicPr preferRelativeResize="0"/>
          <p:nvPr/>
        </p:nvPicPr>
        <p:blipFill rotWithShape="1">
          <a:blip r:embed="rId6">
            <a:alphaModFix/>
          </a:blip>
          <a:srcRect l="3163"/>
          <a:stretch/>
        </p:blipFill>
        <p:spPr>
          <a:xfrm>
            <a:off x="0" y="1412776"/>
            <a:ext cx="1907705" cy="1695516"/>
          </a:xfrm>
          <a:prstGeom prst="rect">
            <a:avLst/>
          </a:prstGeom>
          <a:noFill/>
          <a:ln>
            <a:noFill/>
          </a:ln>
        </p:spPr>
      </p:pic>
      <p:pic>
        <p:nvPicPr>
          <p:cNvPr id="131" name="Google Shape;131;p5"/>
          <p:cNvPicPr preferRelativeResize="0"/>
          <p:nvPr/>
        </p:nvPicPr>
        <p:blipFill rotWithShape="1">
          <a:blip r:embed="rId7">
            <a:alphaModFix/>
          </a:blip>
          <a:srcRect/>
          <a:stretch/>
        </p:blipFill>
        <p:spPr>
          <a:xfrm>
            <a:off x="2553036" y="3113470"/>
            <a:ext cx="1042106" cy="831815"/>
          </a:xfrm>
          <a:prstGeom prst="rect">
            <a:avLst/>
          </a:prstGeom>
          <a:noFill/>
          <a:ln>
            <a:noFill/>
          </a:ln>
        </p:spPr>
      </p:pic>
      <p:pic>
        <p:nvPicPr>
          <p:cNvPr id="132" name="Google Shape;132;p5"/>
          <p:cNvPicPr preferRelativeResize="0"/>
          <p:nvPr/>
        </p:nvPicPr>
        <p:blipFill rotWithShape="1">
          <a:blip r:embed="rId8">
            <a:alphaModFix/>
          </a:blip>
          <a:srcRect/>
          <a:stretch/>
        </p:blipFill>
        <p:spPr>
          <a:xfrm>
            <a:off x="4219947" y="2852936"/>
            <a:ext cx="1000125" cy="438150"/>
          </a:xfrm>
          <a:prstGeom prst="rect">
            <a:avLst/>
          </a:prstGeom>
          <a:noFill/>
          <a:ln>
            <a:noFill/>
          </a:ln>
        </p:spPr>
      </p:pic>
      <p:pic>
        <p:nvPicPr>
          <p:cNvPr id="133" name="Google Shape;133;p5"/>
          <p:cNvPicPr preferRelativeResize="0"/>
          <p:nvPr/>
        </p:nvPicPr>
        <p:blipFill rotWithShape="1">
          <a:blip r:embed="rId9">
            <a:alphaModFix/>
          </a:blip>
          <a:srcRect/>
          <a:stretch/>
        </p:blipFill>
        <p:spPr>
          <a:xfrm>
            <a:off x="4205089" y="3607147"/>
            <a:ext cx="942975" cy="561975"/>
          </a:xfrm>
          <a:prstGeom prst="rect">
            <a:avLst/>
          </a:prstGeom>
          <a:noFill/>
          <a:ln>
            <a:noFill/>
          </a:ln>
        </p:spPr>
      </p:pic>
      <p:pic>
        <p:nvPicPr>
          <p:cNvPr id="134" name="Google Shape;134;p5"/>
          <p:cNvPicPr preferRelativeResize="0"/>
          <p:nvPr/>
        </p:nvPicPr>
        <p:blipFill rotWithShape="1">
          <a:blip r:embed="rId10">
            <a:alphaModFix/>
          </a:blip>
          <a:srcRect/>
          <a:stretch/>
        </p:blipFill>
        <p:spPr>
          <a:xfrm>
            <a:off x="5927179" y="2492896"/>
            <a:ext cx="1381125" cy="781050"/>
          </a:xfrm>
          <a:prstGeom prst="rect">
            <a:avLst/>
          </a:prstGeom>
          <a:noFill/>
          <a:ln>
            <a:noFill/>
          </a:ln>
        </p:spPr>
      </p:pic>
      <p:pic>
        <p:nvPicPr>
          <p:cNvPr id="135" name="Google Shape;135;p5"/>
          <p:cNvPicPr preferRelativeResize="0"/>
          <p:nvPr/>
        </p:nvPicPr>
        <p:blipFill rotWithShape="1">
          <a:blip r:embed="rId11">
            <a:alphaModFix/>
          </a:blip>
          <a:srcRect/>
          <a:stretch/>
        </p:blipFill>
        <p:spPr>
          <a:xfrm>
            <a:off x="5796136" y="3577580"/>
            <a:ext cx="990600" cy="571500"/>
          </a:xfrm>
          <a:prstGeom prst="rect">
            <a:avLst/>
          </a:prstGeom>
          <a:noFill/>
          <a:ln>
            <a:noFill/>
          </a:ln>
        </p:spPr>
      </p:pic>
      <p:pic>
        <p:nvPicPr>
          <p:cNvPr id="136" name="Google Shape;136;p5"/>
          <p:cNvPicPr preferRelativeResize="0"/>
          <p:nvPr/>
        </p:nvPicPr>
        <p:blipFill rotWithShape="1">
          <a:blip r:embed="rId12">
            <a:alphaModFix/>
          </a:blip>
          <a:srcRect/>
          <a:stretch/>
        </p:blipFill>
        <p:spPr>
          <a:xfrm>
            <a:off x="2932931" y="4437112"/>
            <a:ext cx="2143125" cy="819150"/>
          </a:xfrm>
          <a:prstGeom prst="rect">
            <a:avLst/>
          </a:prstGeom>
          <a:noFill/>
          <a:ln>
            <a:noFill/>
          </a:ln>
        </p:spPr>
      </p:pic>
      <p:cxnSp>
        <p:nvCxnSpPr>
          <p:cNvPr id="137" name="Google Shape;137;p5"/>
          <p:cNvCxnSpPr/>
          <p:nvPr/>
        </p:nvCxnSpPr>
        <p:spPr>
          <a:xfrm rot="10800000" flipH="1">
            <a:off x="3491880" y="3068961"/>
            <a:ext cx="690980" cy="222125"/>
          </a:xfrm>
          <a:prstGeom prst="straightConnector1">
            <a:avLst/>
          </a:prstGeom>
          <a:noFill/>
          <a:ln w="38100" cap="flat" cmpd="sng">
            <a:solidFill>
              <a:srgbClr val="C00000"/>
            </a:solidFill>
            <a:prstDash val="solid"/>
            <a:round/>
            <a:headEnd type="none" w="sm" len="sm"/>
            <a:tailEnd type="stealth" w="med" len="med"/>
          </a:ln>
        </p:spPr>
      </p:cxnSp>
      <p:cxnSp>
        <p:nvCxnSpPr>
          <p:cNvPr id="138" name="Google Shape;138;p5"/>
          <p:cNvCxnSpPr>
            <a:endCxn id="134" idx="1"/>
          </p:cNvCxnSpPr>
          <p:nvPr/>
        </p:nvCxnSpPr>
        <p:spPr>
          <a:xfrm rot="10800000" flipH="1">
            <a:off x="5220079" y="2883421"/>
            <a:ext cx="707100" cy="59700"/>
          </a:xfrm>
          <a:prstGeom prst="straightConnector1">
            <a:avLst/>
          </a:prstGeom>
          <a:noFill/>
          <a:ln w="38100" cap="flat" cmpd="sng">
            <a:solidFill>
              <a:srgbClr val="C00000"/>
            </a:solidFill>
            <a:prstDash val="solid"/>
            <a:round/>
            <a:headEnd type="none" w="sm" len="sm"/>
            <a:tailEnd type="stealth" w="med" len="med"/>
          </a:ln>
        </p:spPr>
      </p:cxnSp>
      <p:cxnSp>
        <p:nvCxnSpPr>
          <p:cNvPr id="139" name="Google Shape;139;p5"/>
          <p:cNvCxnSpPr/>
          <p:nvPr/>
        </p:nvCxnSpPr>
        <p:spPr>
          <a:xfrm flipH="1">
            <a:off x="3707904" y="4129459"/>
            <a:ext cx="928389" cy="591438"/>
          </a:xfrm>
          <a:prstGeom prst="straightConnector1">
            <a:avLst/>
          </a:prstGeom>
          <a:noFill/>
          <a:ln w="38100" cap="flat" cmpd="sng">
            <a:solidFill>
              <a:srgbClr val="C00000"/>
            </a:solidFill>
            <a:prstDash val="solid"/>
            <a:round/>
            <a:headEnd type="none" w="sm" len="sm"/>
            <a:tailEnd type="stealth" w="med" len="med"/>
          </a:ln>
        </p:spPr>
      </p:cxnSp>
      <p:cxnSp>
        <p:nvCxnSpPr>
          <p:cNvPr id="140" name="Google Shape;140;p5"/>
          <p:cNvCxnSpPr/>
          <p:nvPr/>
        </p:nvCxnSpPr>
        <p:spPr>
          <a:xfrm>
            <a:off x="5128344" y="3927462"/>
            <a:ext cx="643165" cy="17823"/>
          </a:xfrm>
          <a:prstGeom prst="straightConnector1">
            <a:avLst/>
          </a:prstGeom>
          <a:noFill/>
          <a:ln w="38100" cap="flat" cmpd="sng">
            <a:solidFill>
              <a:srgbClr val="C00000"/>
            </a:solidFill>
            <a:prstDash val="solid"/>
            <a:round/>
            <a:headEnd type="none" w="sm" len="sm"/>
            <a:tailEnd type="stealth" w="med" len="med"/>
          </a:ln>
        </p:spPr>
      </p:cxnSp>
      <p:cxnSp>
        <p:nvCxnSpPr>
          <p:cNvPr id="141" name="Google Shape;141;p5"/>
          <p:cNvCxnSpPr/>
          <p:nvPr/>
        </p:nvCxnSpPr>
        <p:spPr>
          <a:xfrm>
            <a:off x="4704802" y="4846686"/>
            <a:ext cx="903536" cy="344386"/>
          </a:xfrm>
          <a:prstGeom prst="straightConnector1">
            <a:avLst/>
          </a:prstGeom>
          <a:noFill/>
          <a:ln w="38100" cap="flat" cmpd="sng">
            <a:solidFill>
              <a:srgbClr val="C00000"/>
            </a:solidFill>
            <a:prstDash val="solid"/>
            <a:round/>
            <a:headEnd type="none" w="sm" len="sm"/>
            <a:tailEnd type="stealth" w="med" len="med"/>
          </a:ln>
        </p:spPr>
      </p:cxnSp>
      <p:cxnSp>
        <p:nvCxnSpPr>
          <p:cNvPr id="142" name="Google Shape;142;p5"/>
          <p:cNvCxnSpPr>
            <a:endCxn id="133" idx="1"/>
          </p:cNvCxnSpPr>
          <p:nvPr/>
        </p:nvCxnSpPr>
        <p:spPr>
          <a:xfrm>
            <a:off x="3528889" y="3829335"/>
            <a:ext cx="676200" cy="58800"/>
          </a:xfrm>
          <a:prstGeom prst="straightConnector1">
            <a:avLst/>
          </a:prstGeom>
          <a:noFill/>
          <a:ln w="38100" cap="flat" cmpd="sng">
            <a:solidFill>
              <a:srgbClr val="C00000"/>
            </a:solidFill>
            <a:prstDash val="solid"/>
            <a:round/>
            <a:headEnd type="none" w="sm" len="sm"/>
            <a:tailEnd type="stealth" w="med" len="med"/>
          </a:ln>
        </p:spPr>
      </p:cxnSp>
      <p:pic>
        <p:nvPicPr>
          <p:cNvPr id="143" name="Google Shape;143;p5"/>
          <p:cNvPicPr preferRelativeResize="0"/>
          <p:nvPr/>
        </p:nvPicPr>
        <p:blipFill rotWithShape="1">
          <a:blip r:embed="rId13">
            <a:alphaModFix/>
          </a:blip>
          <a:srcRect/>
          <a:stretch/>
        </p:blipFill>
        <p:spPr>
          <a:xfrm>
            <a:off x="5612186" y="4856181"/>
            <a:ext cx="1466850" cy="609600"/>
          </a:xfrm>
          <a:prstGeom prst="rect">
            <a:avLst/>
          </a:prstGeom>
          <a:noFill/>
          <a:ln>
            <a:noFill/>
          </a:ln>
        </p:spPr>
      </p:pic>
      <p:pic>
        <p:nvPicPr>
          <p:cNvPr id="144" name="Google Shape;144;p5"/>
          <p:cNvPicPr preferRelativeResize="0"/>
          <p:nvPr/>
        </p:nvPicPr>
        <p:blipFill rotWithShape="1">
          <a:blip r:embed="rId14">
            <a:alphaModFix/>
          </a:blip>
          <a:srcRect/>
          <a:stretch/>
        </p:blipFill>
        <p:spPr>
          <a:xfrm>
            <a:off x="6139036" y="5454058"/>
            <a:ext cx="647700" cy="504825"/>
          </a:xfrm>
          <a:prstGeom prst="rect">
            <a:avLst/>
          </a:prstGeom>
          <a:noFill/>
          <a:ln>
            <a:noFill/>
          </a:ln>
        </p:spPr>
      </p:pic>
      <p:pic>
        <p:nvPicPr>
          <p:cNvPr id="145" name="Google Shape;145;p5"/>
          <p:cNvPicPr preferRelativeResize="0"/>
          <p:nvPr/>
        </p:nvPicPr>
        <p:blipFill rotWithShape="1">
          <a:blip r:embed="rId15">
            <a:alphaModFix/>
          </a:blip>
          <a:srcRect/>
          <a:stretch/>
        </p:blipFill>
        <p:spPr>
          <a:xfrm>
            <a:off x="7452320" y="4293096"/>
            <a:ext cx="1463427" cy="830991"/>
          </a:xfrm>
          <a:prstGeom prst="rect">
            <a:avLst/>
          </a:prstGeom>
          <a:noFill/>
          <a:ln>
            <a:noFill/>
          </a:ln>
        </p:spPr>
      </p:pic>
      <p:pic>
        <p:nvPicPr>
          <p:cNvPr id="146" name="Google Shape;146;p5"/>
          <p:cNvPicPr preferRelativeResize="0"/>
          <p:nvPr/>
        </p:nvPicPr>
        <p:blipFill rotWithShape="1">
          <a:blip r:embed="rId16">
            <a:alphaModFix/>
          </a:blip>
          <a:srcRect/>
          <a:stretch/>
        </p:blipFill>
        <p:spPr>
          <a:xfrm>
            <a:off x="7778516" y="5017740"/>
            <a:ext cx="733425" cy="571500"/>
          </a:xfrm>
          <a:prstGeom prst="rect">
            <a:avLst/>
          </a:prstGeom>
          <a:noFill/>
          <a:ln>
            <a:noFill/>
          </a:ln>
        </p:spPr>
      </p:pic>
      <p:sp>
        <p:nvSpPr>
          <p:cNvPr id="147" name="Google Shape;147;p5"/>
          <p:cNvSpPr/>
          <p:nvPr/>
        </p:nvSpPr>
        <p:spPr>
          <a:xfrm rot="-2143995">
            <a:off x="2896476" y="3374798"/>
            <a:ext cx="587823" cy="338554"/>
          </a:xfrm>
          <a:prstGeom prst="rect">
            <a:avLst/>
          </a:prstGeom>
          <a:solidFill>
            <a:srgbClr val="FABF8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solidFill>
                  <a:schemeClr val="dk1"/>
                </a:solidFill>
                <a:latin typeface="Calibri"/>
                <a:ea typeface="Calibri"/>
                <a:cs typeface="Calibri"/>
                <a:sym typeface="Calibri"/>
              </a:rPr>
              <a:t>HB</a:t>
            </a:r>
            <a:endParaRPr sz="1600" b="1" i="0" u="none" strike="noStrike" cap="none">
              <a:solidFill>
                <a:schemeClr val="dk1"/>
              </a:solidFill>
              <a:latin typeface="Calibri"/>
              <a:ea typeface="Calibri"/>
              <a:cs typeface="Calibri"/>
              <a:sym typeface="Calibri"/>
            </a:endParaRPr>
          </a:p>
        </p:txBody>
      </p:sp>
      <p:sp>
        <p:nvSpPr>
          <p:cNvPr id="148" name="Google Shape;148;p5"/>
          <p:cNvSpPr/>
          <p:nvPr/>
        </p:nvSpPr>
        <p:spPr>
          <a:xfrm rot="-9349706">
            <a:off x="660310" y="2048729"/>
            <a:ext cx="3733506" cy="2684198"/>
          </a:xfrm>
          <a:prstGeom prst="arc">
            <a:avLst>
              <a:gd name="adj1" fmla="val 15630767"/>
              <a:gd name="adj2" fmla="val 21593246"/>
            </a:avLst>
          </a:prstGeom>
          <a:noFill/>
          <a:ln w="38100"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fade">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fade">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fade">
                                      <p:cBhvr>
                                        <p:cTn id="57" dur="500"/>
                                        <p:tgtEl>
                                          <p:spTgt spid="1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8"/>
                                        </p:tgtEl>
                                        <p:attrNameLst>
                                          <p:attrName>style.visibility</p:attrName>
                                        </p:attrNameLst>
                                      </p:cBhvr>
                                      <p:to>
                                        <p:strVal val="visible"/>
                                      </p:to>
                                    </p:set>
                                    <p:animEffect transition="in" filter="fade">
                                      <p:cBhvr>
                                        <p:cTn id="62" dur="500"/>
                                        <p:tgtEl>
                                          <p:spTgt spid="13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4"/>
                                        </p:tgtEl>
                                        <p:attrNameLst>
                                          <p:attrName>style.visibility</p:attrName>
                                        </p:attrNameLst>
                                      </p:cBhvr>
                                      <p:to>
                                        <p:strVal val="visible"/>
                                      </p:to>
                                    </p:set>
                                    <p:animEffect transition="in" filter="fade">
                                      <p:cBhvr>
                                        <p:cTn id="67" dur="500"/>
                                        <p:tgtEl>
                                          <p:spTgt spid="1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fade">
                                      <p:cBhvr>
                                        <p:cTn id="72" dur="500"/>
                                        <p:tgtEl>
                                          <p:spTgt spid="14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5"/>
                                        </p:tgtEl>
                                        <p:attrNameLst>
                                          <p:attrName>style.visibility</p:attrName>
                                        </p:attrNameLst>
                                      </p:cBhvr>
                                      <p:to>
                                        <p:strVal val="visible"/>
                                      </p:to>
                                    </p:set>
                                    <p:animEffect transition="in" filter="fade">
                                      <p:cBhvr>
                                        <p:cTn id="77" dur="500"/>
                                        <p:tgtEl>
                                          <p:spTgt spid="13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fade">
                                      <p:cBhvr>
                                        <p:cTn id="82" dur="500"/>
                                        <p:tgtEl>
                                          <p:spTgt spid="1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6"/>
                                        </p:tgtEl>
                                        <p:attrNameLst>
                                          <p:attrName>style.visibility</p:attrName>
                                        </p:attrNameLst>
                                      </p:cBhvr>
                                      <p:to>
                                        <p:strVal val="visible"/>
                                      </p:to>
                                    </p:set>
                                    <p:animEffect transition="in" filter="fade">
                                      <p:cBhvr>
                                        <p:cTn id="87" dur="500"/>
                                        <p:tgtEl>
                                          <p:spTgt spid="1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fade">
                                      <p:cBhvr>
                                        <p:cTn id="92" dur="500"/>
                                        <p:tgtEl>
                                          <p:spTgt spid="14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43"/>
                                        </p:tgtEl>
                                        <p:attrNameLst>
                                          <p:attrName>style.visibility</p:attrName>
                                        </p:attrNameLst>
                                      </p:cBhvr>
                                      <p:to>
                                        <p:strVal val="visible"/>
                                      </p:to>
                                    </p:set>
                                    <p:animEffect transition="in" filter="fade">
                                      <p:cBhvr>
                                        <p:cTn id="97" dur="500"/>
                                        <p:tgtEl>
                                          <p:spTgt spid="1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44"/>
                                        </p:tgtEl>
                                        <p:attrNameLst>
                                          <p:attrName>style.visibility</p:attrName>
                                        </p:attrNameLst>
                                      </p:cBhvr>
                                      <p:to>
                                        <p:strVal val="visible"/>
                                      </p:to>
                                    </p:set>
                                    <p:animEffect transition="in" filter="fade">
                                      <p:cBhvr>
                                        <p:cTn id="102" dur="500"/>
                                        <p:tgtEl>
                                          <p:spTgt spid="14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45"/>
                                        </p:tgtEl>
                                        <p:attrNameLst>
                                          <p:attrName>style.visibility</p:attrName>
                                        </p:attrNameLst>
                                      </p:cBhvr>
                                      <p:to>
                                        <p:strVal val="visible"/>
                                      </p:to>
                                    </p:set>
                                    <p:animEffect transition="in" filter="fade">
                                      <p:cBhvr>
                                        <p:cTn id="107" dur="500"/>
                                        <p:tgtEl>
                                          <p:spTgt spid="14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1"/>
                                          </p:stCondLst>
                                        </p:cTn>
                                        <p:tgtEl>
                                          <p:spTgt spid="14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46"/>
                                        </p:tgtEl>
                                        <p:attrNameLst>
                                          <p:attrName>style.visibility</p:attrName>
                                        </p:attrNameLst>
                                      </p:cBhvr>
                                      <p:to>
                                        <p:strVal val="visible"/>
                                      </p:to>
                                    </p:set>
                                    <p:animEffect transition="in" filter="fade">
                                      <p:cBhvr>
                                        <p:cTn id="11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482280" y="332656"/>
            <a:ext cx="7258072" cy="8549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BILIRUBIN METABOLISM</a:t>
            </a:r>
            <a:endParaRPr/>
          </a:p>
        </p:txBody>
      </p:sp>
      <p:pic>
        <p:nvPicPr>
          <p:cNvPr id="154" name="Google Shape;154;p6"/>
          <p:cNvPicPr preferRelativeResize="0">
            <a:picLocks noGrp="1"/>
          </p:cNvPicPr>
          <p:nvPr>
            <p:ph type="body" idx="1"/>
          </p:nvPr>
        </p:nvPicPr>
        <p:blipFill rotWithShape="1">
          <a:blip r:embed="rId3">
            <a:alphaModFix/>
          </a:blip>
          <a:srcRect/>
          <a:stretch/>
        </p:blipFill>
        <p:spPr>
          <a:xfrm>
            <a:off x="-36512" y="1916832"/>
            <a:ext cx="1551897" cy="1080120"/>
          </a:xfrm>
          <a:prstGeom prst="rect">
            <a:avLst/>
          </a:prstGeom>
          <a:noFill/>
          <a:ln>
            <a:noFill/>
          </a:ln>
        </p:spPr>
      </p:pic>
      <p:pic>
        <p:nvPicPr>
          <p:cNvPr id="155" name="Google Shape;155;p6"/>
          <p:cNvPicPr preferRelativeResize="0"/>
          <p:nvPr/>
        </p:nvPicPr>
        <p:blipFill rotWithShape="1">
          <a:blip r:embed="rId4">
            <a:alphaModFix/>
          </a:blip>
          <a:srcRect/>
          <a:stretch/>
        </p:blipFill>
        <p:spPr>
          <a:xfrm>
            <a:off x="-36512" y="3356991"/>
            <a:ext cx="1195631" cy="1080121"/>
          </a:xfrm>
          <a:prstGeom prst="rect">
            <a:avLst/>
          </a:prstGeom>
          <a:noFill/>
          <a:ln w="9525" cap="flat" cmpd="sng">
            <a:solidFill>
              <a:schemeClr val="dk1"/>
            </a:solidFill>
            <a:prstDash val="solid"/>
            <a:miter lim="800000"/>
            <a:headEnd type="none" w="sm" len="sm"/>
            <a:tailEnd type="none" w="sm" len="sm"/>
          </a:ln>
        </p:spPr>
      </p:pic>
      <p:pic>
        <p:nvPicPr>
          <p:cNvPr id="156" name="Google Shape;156;p6"/>
          <p:cNvPicPr preferRelativeResize="0"/>
          <p:nvPr/>
        </p:nvPicPr>
        <p:blipFill rotWithShape="1">
          <a:blip r:embed="rId5">
            <a:alphaModFix/>
          </a:blip>
          <a:srcRect/>
          <a:stretch/>
        </p:blipFill>
        <p:spPr>
          <a:xfrm>
            <a:off x="2019847" y="1916832"/>
            <a:ext cx="4883412" cy="4139480"/>
          </a:xfrm>
          <a:prstGeom prst="rect">
            <a:avLst/>
          </a:prstGeom>
          <a:noFill/>
          <a:ln>
            <a:noFill/>
          </a:ln>
        </p:spPr>
      </p:pic>
      <p:pic>
        <p:nvPicPr>
          <p:cNvPr id="157" name="Google Shape;157;p6"/>
          <p:cNvPicPr preferRelativeResize="0"/>
          <p:nvPr/>
        </p:nvPicPr>
        <p:blipFill rotWithShape="1">
          <a:blip r:embed="rId6">
            <a:alphaModFix/>
          </a:blip>
          <a:srcRect/>
          <a:stretch/>
        </p:blipFill>
        <p:spPr>
          <a:xfrm>
            <a:off x="2123728" y="3434705"/>
            <a:ext cx="904875" cy="714375"/>
          </a:xfrm>
          <a:prstGeom prst="rect">
            <a:avLst/>
          </a:prstGeom>
          <a:noFill/>
          <a:ln>
            <a:noFill/>
          </a:ln>
        </p:spPr>
      </p:pic>
      <p:sp>
        <p:nvSpPr>
          <p:cNvPr id="158" name="Google Shape;158;p6"/>
          <p:cNvSpPr/>
          <p:nvPr/>
        </p:nvSpPr>
        <p:spPr>
          <a:xfrm>
            <a:off x="683568" y="2348880"/>
            <a:ext cx="1416178" cy="2880320"/>
          </a:xfrm>
          <a:prstGeom prst="leftBrace">
            <a:avLst>
              <a:gd name="adj1" fmla="val 8333"/>
              <a:gd name="adj2" fmla="val 50000"/>
            </a:avLst>
          </a:prstGeom>
          <a:noFill/>
          <a:ln w="381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59" name="Google Shape;159;p6"/>
          <p:cNvPicPr preferRelativeResize="0"/>
          <p:nvPr/>
        </p:nvPicPr>
        <p:blipFill rotWithShape="1">
          <a:blip r:embed="rId7">
            <a:alphaModFix/>
          </a:blip>
          <a:srcRect/>
          <a:stretch/>
        </p:blipFill>
        <p:spPr>
          <a:xfrm>
            <a:off x="2699792" y="2518792"/>
            <a:ext cx="2609850" cy="838200"/>
          </a:xfrm>
          <a:prstGeom prst="rect">
            <a:avLst/>
          </a:prstGeom>
          <a:noFill/>
          <a:ln>
            <a:noFill/>
          </a:ln>
        </p:spPr>
      </p:pic>
      <p:cxnSp>
        <p:nvCxnSpPr>
          <p:cNvPr id="160" name="Google Shape;160;p6"/>
          <p:cNvCxnSpPr/>
          <p:nvPr/>
        </p:nvCxnSpPr>
        <p:spPr>
          <a:xfrm>
            <a:off x="2987824" y="3791892"/>
            <a:ext cx="1501105" cy="0"/>
          </a:xfrm>
          <a:prstGeom prst="straightConnector1">
            <a:avLst/>
          </a:prstGeom>
          <a:noFill/>
          <a:ln w="57150" cap="flat" cmpd="sng">
            <a:solidFill>
              <a:srgbClr val="FFCC00"/>
            </a:solidFill>
            <a:prstDash val="solid"/>
            <a:round/>
            <a:headEnd type="none" w="sm" len="sm"/>
            <a:tailEnd type="stealth" w="med" len="med"/>
          </a:ln>
        </p:spPr>
      </p:cxnSp>
      <p:cxnSp>
        <p:nvCxnSpPr>
          <p:cNvPr id="161" name="Google Shape;161;p6"/>
          <p:cNvCxnSpPr/>
          <p:nvPr/>
        </p:nvCxnSpPr>
        <p:spPr>
          <a:xfrm>
            <a:off x="3707904" y="3356992"/>
            <a:ext cx="0" cy="360040"/>
          </a:xfrm>
          <a:prstGeom prst="straightConnector1">
            <a:avLst/>
          </a:prstGeom>
          <a:noFill/>
          <a:ln w="38100" cap="flat" cmpd="sng">
            <a:solidFill>
              <a:srgbClr val="5F497A"/>
            </a:solidFill>
            <a:prstDash val="solid"/>
            <a:round/>
            <a:headEnd type="none" w="sm" len="sm"/>
            <a:tailEnd type="stealth" w="med" len="med"/>
          </a:ln>
        </p:spPr>
      </p:cxnSp>
      <p:pic>
        <p:nvPicPr>
          <p:cNvPr id="162" name="Google Shape;162;p6"/>
          <p:cNvPicPr preferRelativeResize="0"/>
          <p:nvPr/>
        </p:nvPicPr>
        <p:blipFill rotWithShape="1">
          <a:blip r:embed="rId8">
            <a:alphaModFix/>
          </a:blip>
          <a:srcRect/>
          <a:stretch/>
        </p:blipFill>
        <p:spPr>
          <a:xfrm>
            <a:off x="6588224" y="1268760"/>
            <a:ext cx="2445110" cy="4752528"/>
          </a:xfrm>
          <a:prstGeom prst="rect">
            <a:avLst/>
          </a:prstGeom>
          <a:noFill/>
          <a:ln>
            <a:noFill/>
          </a:ln>
        </p:spPr>
      </p:pic>
      <p:pic>
        <p:nvPicPr>
          <p:cNvPr id="163" name="Google Shape;163;p6"/>
          <p:cNvPicPr preferRelativeResize="0"/>
          <p:nvPr/>
        </p:nvPicPr>
        <p:blipFill rotWithShape="1">
          <a:blip r:embed="rId9">
            <a:alphaModFix/>
          </a:blip>
          <a:srcRect/>
          <a:stretch/>
        </p:blipFill>
        <p:spPr>
          <a:xfrm>
            <a:off x="4488929" y="3456806"/>
            <a:ext cx="1019175" cy="476250"/>
          </a:xfrm>
          <a:prstGeom prst="rect">
            <a:avLst/>
          </a:prstGeom>
          <a:noFill/>
          <a:ln>
            <a:noFill/>
          </a:ln>
        </p:spPr>
      </p:pic>
      <p:pic>
        <p:nvPicPr>
          <p:cNvPr id="164" name="Google Shape;164;p6"/>
          <p:cNvPicPr preferRelativeResize="0"/>
          <p:nvPr/>
        </p:nvPicPr>
        <p:blipFill rotWithShape="1">
          <a:blip r:embed="rId10">
            <a:alphaModFix/>
          </a:blip>
          <a:srcRect/>
          <a:stretch/>
        </p:blipFill>
        <p:spPr>
          <a:xfrm>
            <a:off x="6660232" y="3238500"/>
            <a:ext cx="476250" cy="381000"/>
          </a:xfrm>
          <a:prstGeom prst="rect">
            <a:avLst/>
          </a:prstGeom>
          <a:noFill/>
          <a:ln>
            <a:noFill/>
          </a:ln>
        </p:spPr>
      </p:pic>
      <p:pic>
        <p:nvPicPr>
          <p:cNvPr id="165" name="Google Shape;165;p6"/>
          <p:cNvPicPr preferRelativeResize="0"/>
          <p:nvPr/>
        </p:nvPicPr>
        <p:blipFill rotWithShape="1">
          <a:blip r:embed="rId11">
            <a:alphaModFix/>
          </a:blip>
          <a:srcRect/>
          <a:stretch/>
        </p:blipFill>
        <p:spPr>
          <a:xfrm>
            <a:off x="4355976" y="4077072"/>
            <a:ext cx="1114425" cy="504825"/>
          </a:xfrm>
          <a:prstGeom prst="rect">
            <a:avLst/>
          </a:prstGeom>
          <a:noFill/>
          <a:ln>
            <a:noFill/>
          </a:ln>
        </p:spPr>
      </p:pic>
      <p:pic>
        <p:nvPicPr>
          <p:cNvPr id="166" name="Google Shape;166;p6"/>
          <p:cNvPicPr preferRelativeResize="0"/>
          <p:nvPr/>
        </p:nvPicPr>
        <p:blipFill rotWithShape="1">
          <a:blip r:embed="rId12">
            <a:alphaModFix/>
          </a:blip>
          <a:srcRect/>
          <a:stretch/>
        </p:blipFill>
        <p:spPr>
          <a:xfrm>
            <a:off x="2555776" y="5949280"/>
            <a:ext cx="6448681" cy="844674"/>
          </a:xfrm>
          <a:prstGeom prst="rect">
            <a:avLst/>
          </a:prstGeom>
          <a:noFill/>
          <a:ln>
            <a:noFill/>
          </a:ln>
        </p:spPr>
      </p:pic>
      <p:pic>
        <p:nvPicPr>
          <p:cNvPr id="167" name="Google Shape;167;p6"/>
          <p:cNvPicPr preferRelativeResize="0"/>
          <p:nvPr/>
        </p:nvPicPr>
        <p:blipFill rotWithShape="1">
          <a:blip r:embed="rId10">
            <a:alphaModFix/>
          </a:blip>
          <a:srcRect/>
          <a:stretch/>
        </p:blipFill>
        <p:spPr>
          <a:xfrm>
            <a:off x="6588224" y="5661248"/>
            <a:ext cx="630070" cy="504056"/>
          </a:xfrm>
          <a:prstGeom prst="rect">
            <a:avLst/>
          </a:prstGeom>
          <a:noFill/>
          <a:ln>
            <a:noFill/>
          </a:ln>
        </p:spPr>
      </p:pic>
      <p:pic>
        <p:nvPicPr>
          <p:cNvPr id="168" name="Google Shape;168;p6"/>
          <p:cNvPicPr preferRelativeResize="0"/>
          <p:nvPr/>
        </p:nvPicPr>
        <p:blipFill rotWithShape="1">
          <a:blip r:embed="rId10">
            <a:alphaModFix/>
          </a:blip>
          <a:srcRect/>
          <a:stretch/>
        </p:blipFill>
        <p:spPr>
          <a:xfrm>
            <a:off x="4716016" y="6266115"/>
            <a:ext cx="504056" cy="403245"/>
          </a:xfrm>
          <a:prstGeom prst="rect">
            <a:avLst/>
          </a:prstGeom>
          <a:noFill/>
          <a:ln>
            <a:noFill/>
          </a:ln>
        </p:spPr>
      </p:pic>
      <p:pic>
        <p:nvPicPr>
          <p:cNvPr id="169" name="Google Shape;169;p6"/>
          <p:cNvPicPr preferRelativeResize="0"/>
          <p:nvPr/>
        </p:nvPicPr>
        <p:blipFill rotWithShape="1">
          <a:blip r:embed="rId13">
            <a:alphaModFix/>
          </a:blip>
          <a:srcRect/>
          <a:stretch/>
        </p:blipFill>
        <p:spPr>
          <a:xfrm>
            <a:off x="35169" y="4797152"/>
            <a:ext cx="1123950" cy="1752600"/>
          </a:xfrm>
          <a:prstGeom prst="rect">
            <a:avLst/>
          </a:prstGeom>
          <a:noFill/>
          <a:ln>
            <a:noFill/>
          </a:ln>
        </p:spPr>
      </p:pic>
      <p:sp>
        <p:nvSpPr>
          <p:cNvPr id="170" name="Google Shape;170;p6"/>
          <p:cNvSpPr txBox="1"/>
          <p:nvPr/>
        </p:nvSpPr>
        <p:spPr>
          <a:xfrm>
            <a:off x="7596336" y="6237312"/>
            <a:ext cx="151216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B050"/>
                </a:solidFill>
                <a:latin typeface="Calibri"/>
                <a:ea typeface="Calibri"/>
                <a:cs typeface="Calibri"/>
                <a:sym typeface="Calibri"/>
              </a:rPr>
              <a:t>Bile ducts</a:t>
            </a:r>
            <a:endParaRPr sz="2400" b="1" i="0" u="none" strike="noStrike" cap="none">
              <a:solidFill>
                <a:srgbClr val="00B050"/>
              </a:solidFill>
              <a:latin typeface="Calibri"/>
              <a:ea typeface="Calibri"/>
              <a:cs typeface="Calibri"/>
              <a:sym typeface="Calibri"/>
            </a:endParaRPr>
          </a:p>
        </p:txBody>
      </p:sp>
      <p:sp>
        <p:nvSpPr>
          <p:cNvPr id="171" name="Google Shape;171;p6"/>
          <p:cNvSpPr txBox="1"/>
          <p:nvPr/>
        </p:nvSpPr>
        <p:spPr>
          <a:xfrm>
            <a:off x="-108521" y="6389712"/>
            <a:ext cx="1770429"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i="0" u="none" strike="noStrike" cap="none">
                <a:solidFill>
                  <a:srgbClr val="00B050"/>
                </a:solidFill>
                <a:latin typeface="Calibri"/>
                <a:ea typeface="Calibri"/>
                <a:cs typeface="Calibri"/>
                <a:sym typeface="Calibri"/>
              </a:rPr>
              <a:t>Gall bladder</a:t>
            </a:r>
            <a:endParaRPr sz="2200" b="1" i="0" u="none" strike="noStrike" cap="none">
              <a:solidFill>
                <a:srgbClr val="00B050"/>
              </a:solidFill>
              <a:latin typeface="Calibri"/>
              <a:ea typeface="Calibri"/>
              <a:cs typeface="Calibri"/>
              <a:sym typeface="Calibri"/>
            </a:endParaRPr>
          </a:p>
        </p:txBody>
      </p:sp>
      <p:pic>
        <p:nvPicPr>
          <p:cNvPr id="172" name="Google Shape;172;p6"/>
          <p:cNvPicPr preferRelativeResize="0"/>
          <p:nvPr/>
        </p:nvPicPr>
        <p:blipFill rotWithShape="1">
          <a:blip r:embed="rId10">
            <a:alphaModFix/>
          </a:blip>
          <a:srcRect/>
          <a:stretch/>
        </p:blipFill>
        <p:spPr>
          <a:xfrm>
            <a:off x="907658" y="5218855"/>
            <a:ext cx="504056" cy="403245"/>
          </a:xfrm>
          <a:prstGeom prst="rect">
            <a:avLst/>
          </a:prstGeom>
          <a:noFill/>
          <a:ln>
            <a:noFill/>
          </a:ln>
        </p:spPr>
      </p:pic>
      <p:pic>
        <p:nvPicPr>
          <p:cNvPr id="173" name="Google Shape;173;p6"/>
          <p:cNvPicPr preferRelativeResize="0"/>
          <p:nvPr/>
        </p:nvPicPr>
        <p:blipFill rotWithShape="1">
          <a:blip r:embed="rId10">
            <a:alphaModFix/>
          </a:blip>
          <a:srcRect/>
          <a:stretch/>
        </p:blipFill>
        <p:spPr>
          <a:xfrm>
            <a:off x="179512" y="5762059"/>
            <a:ext cx="504056" cy="403245"/>
          </a:xfrm>
          <a:prstGeom prst="rect">
            <a:avLst/>
          </a:prstGeom>
          <a:noFill/>
          <a:ln>
            <a:noFill/>
          </a:ln>
        </p:spPr>
      </p:pic>
      <p:sp>
        <p:nvSpPr>
          <p:cNvPr id="174" name="Google Shape;174;p6"/>
          <p:cNvSpPr/>
          <p:nvPr/>
        </p:nvSpPr>
        <p:spPr>
          <a:xfrm>
            <a:off x="6336196" y="3310508"/>
            <a:ext cx="324036" cy="4065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6"/>
          <p:cNvSpPr/>
          <p:nvPr/>
        </p:nvSpPr>
        <p:spPr>
          <a:xfrm>
            <a:off x="1847718" y="3485964"/>
            <a:ext cx="252028" cy="27527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p6"/>
          <p:cNvSpPr/>
          <p:nvPr/>
        </p:nvSpPr>
        <p:spPr>
          <a:xfrm rot="-5400000">
            <a:off x="898722" y="3347411"/>
            <a:ext cx="1368152" cy="523220"/>
          </a:xfrm>
          <a:prstGeom prst="rect">
            <a:avLst/>
          </a:prstGeom>
          <a:solidFill>
            <a:srgbClr val="FABF8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a:solidFill>
                  <a:schemeClr val="dk1"/>
                </a:solidFill>
                <a:latin typeface="Calibri"/>
                <a:ea typeface="Calibri"/>
                <a:cs typeface="Calibri"/>
                <a:sym typeface="Calibri"/>
              </a:rPr>
              <a:t>Bilirubin transporter</a:t>
            </a:r>
            <a:endParaRPr sz="1400" b="1" i="0" u="none" strike="noStrike" cap="none">
              <a:solidFill>
                <a:schemeClr val="dk1"/>
              </a:solidFill>
              <a:latin typeface="Calibri"/>
              <a:ea typeface="Calibri"/>
              <a:cs typeface="Calibri"/>
              <a:sym typeface="Calibri"/>
            </a:endParaRPr>
          </a:p>
        </p:txBody>
      </p:sp>
      <p:sp>
        <p:nvSpPr>
          <p:cNvPr id="177" name="Google Shape;177;p6"/>
          <p:cNvSpPr/>
          <p:nvPr/>
        </p:nvSpPr>
        <p:spPr>
          <a:xfrm rot="-5400000">
            <a:off x="5031780" y="3238668"/>
            <a:ext cx="1798159" cy="738664"/>
          </a:xfrm>
          <a:prstGeom prst="rect">
            <a:avLst/>
          </a:prstGeom>
          <a:solidFill>
            <a:srgbClr val="FABF8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a:solidFill>
                  <a:schemeClr val="dk1"/>
                </a:solidFill>
                <a:latin typeface="Calibri"/>
                <a:ea typeface="Calibri"/>
                <a:cs typeface="Calibri"/>
                <a:sym typeface="Calibri"/>
              </a:rPr>
              <a:t>Multidrug resistant associated protein (MRP2)</a:t>
            </a:r>
            <a:endParaRPr sz="14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500"/>
                                        <p:tgtEl>
                                          <p:spTgt spid="1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fade">
                                      <p:cBhvr>
                                        <p:cTn id="27" dur="500"/>
                                        <p:tgtEl>
                                          <p:spTgt spid="17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
                                        </p:tgtEl>
                                        <p:attrNameLst>
                                          <p:attrName>style.visibility</p:attrName>
                                        </p:attrNameLst>
                                      </p:cBhvr>
                                      <p:to>
                                        <p:strVal val="visible"/>
                                      </p:to>
                                    </p:set>
                                    <p:animEffect transition="in" filter="fade">
                                      <p:cBhvr>
                                        <p:cTn id="32" dur="500"/>
                                        <p:tgtEl>
                                          <p:spTgt spid="17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7"/>
                                        </p:tgtEl>
                                        <p:attrNameLst>
                                          <p:attrName>style.visibility</p:attrName>
                                        </p:attrNameLst>
                                      </p:cBhvr>
                                      <p:to>
                                        <p:strVal val="visible"/>
                                      </p:to>
                                    </p:set>
                                    <p:animEffect transition="in" filter="fade">
                                      <p:cBhvr>
                                        <p:cTn id="37" dur="500"/>
                                        <p:tgtEl>
                                          <p:spTgt spid="1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fade">
                                      <p:cBhvr>
                                        <p:cTn id="42" dur="500"/>
                                        <p:tgtEl>
                                          <p:spTgt spid="16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9"/>
                                        </p:tgtEl>
                                        <p:attrNameLst>
                                          <p:attrName>style.visibility</p:attrName>
                                        </p:attrNameLst>
                                      </p:cBhvr>
                                      <p:to>
                                        <p:strVal val="visible"/>
                                      </p:to>
                                    </p:set>
                                    <p:animEffect transition="in" filter="fade">
                                      <p:cBhvr>
                                        <p:cTn id="47" dur="500"/>
                                        <p:tgtEl>
                                          <p:spTgt spid="15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1"/>
                                        </p:tgtEl>
                                        <p:attrNameLst>
                                          <p:attrName>style.visibility</p:attrName>
                                        </p:attrNameLst>
                                      </p:cBhvr>
                                      <p:to>
                                        <p:strVal val="visible"/>
                                      </p:to>
                                    </p:set>
                                    <p:animEffect transition="in" filter="fade">
                                      <p:cBhvr>
                                        <p:cTn id="52" dur="500"/>
                                        <p:tgtEl>
                                          <p:spTgt spid="16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3"/>
                                        </p:tgtEl>
                                        <p:attrNameLst>
                                          <p:attrName>style.visibility</p:attrName>
                                        </p:attrNameLst>
                                      </p:cBhvr>
                                      <p:to>
                                        <p:strVal val="visible"/>
                                      </p:to>
                                    </p:set>
                                    <p:animEffect transition="in" filter="fade">
                                      <p:cBhvr>
                                        <p:cTn id="57" dur="500"/>
                                        <p:tgtEl>
                                          <p:spTgt spid="16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5"/>
                                        </p:tgtEl>
                                        <p:attrNameLst>
                                          <p:attrName>style.visibility</p:attrName>
                                        </p:attrNameLst>
                                      </p:cBhvr>
                                      <p:to>
                                        <p:strVal val="visible"/>
                                      </p:to>
                                    </p:set>
                                    <p:animEffect transition="in" filter="fade">
                                      <p:cBhvr>
                                        <p:cTn id="62" dur="500"/>
                                        <p:tgtEl>
                                          <p:spTgt spid="16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4"/>
                                        </p:tgtEl>
                                        <p:attrNameLst>
                                          <p:attrName>style.visibility</p:attrName>
                                        </p:attrNameLst>
                                      </p:cBhvr>
                                      <p:to>
                                        <p:strVal val="visible"/>
                                      </p:to>
                                    </p:set>
                                    <p:animEffect transition="in" filter="fade">
                                      <p:cBhvr>
                                        <p:cTn id="67" dur="500"/>
                                        <p:tgtEl>
                                          <p:spTgt spid="17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fade">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500"/>
                                        <p:tgtEl>
                                          <p:spTgt spid="16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1"/>
                                          </p:stCondLst>
                                        </p:cTn>
                                        <p:tgtEl>
                                          <p:spTgt spid="16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64"/>
                                        </p:tgtEl>
                                        <p:attrNameLst>
                                          <p:attrName>style.visibility</p:attrName>
                                        </p:attrNameLst>
                                      </p:cBhvr>
                                      <p:to>
                                        <p:strVal val="visible"/>
                                      </p:to>
                                    </p:set>
                                    <p:animEffect transition="in" filter="fade">
                                      <p:cBhvr>
                                        <p:cTn id="86" dur="500"/>
                                        <p:tgtEl>
                                          <p:spTgt spid="16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1"/>
                                          </p:stCondLst>
                                        </p:cTn>
                                        <p:tgtEl>
                                          <p:spTgt spid="16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67"/>
                                        </p:tgtEl>
                                        <p:attrNameLst>
                                          <p:attrName>style.visibility</p:attrName>
                                        </p:attrNameLst>
                                      </p:cBhvr>
                                      <p:to>
                                        <p:strVal val="visible"/>
                                      </p:to>
                                    </p:set>
                                    <p:animEffect transition="in" filter="fade">
                                      <p:cBhvr>
                                        <p:cTn id="95" dur="500"/>
                                        <p:tgtEl>
                                          <p:spTgt spid="16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66"/>
                                        </p:tgtEl>
                                        <p:attrNameLst>
                                          <p:attrName>style.visibility</p:attrName>
                                        </p:attrNameLst>
                                      </p:cBhvr>
                                      <p:to>
                                        <p:strVal val="visible"/>
                                      </p:to>
                                    </p:set>
                                    <p:animEffect transition="in" filter="fade">
                                      <p:cBhvr>
                                        <p:cTn id="100" dur="500"/>
                                        <p:tgtEl>
                                          <p:spTgt spid="16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70"/>
                                        </p:tgtEl>
                                        <p:attrNameLst>
                                          <p:attrName>style.visibility</p:attrName>
                                        </p:attrNameLst>
                                      </p:cBhvr>
                                      <p:to>
                                        <p:strVal val="visible"/>
                                      </p:to>
                                    </p:set>
                                    <p:animEffect transition="in" filter="fade">
                                      <p:cBhvr>
                                        <p:cTn id="105" dur="500"/>
                                        <p:tgtEl>
                                          <p:spTgt spid="17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69"/>
                                        </p:tgtEl>
                                        <p:attrNameLst>
                                          <p:attrName>style.visibility</p:attrName>
                                        </p:attrNameLst>
                                      </p:cBhvr>
                                      <p:to>
                                        <p:strVal val="visible"/>
                                      </p:to>
                                    </p:set>
                                    <p:animEffect transition="in" filter="fade">
                                      <p:cBhvr>
                                        <p:cTn id="110" dur="500"/>
                                        <p:tgtEl>
                                          <p:spTgt spid="16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71"/>
                                        </p:tgtEl>
                                        <p:attrNameLst>
                                          <p:attrName>style.visibility</p:attrName>
                                        </p:attrNameLst>
                                      </p:cBhvr>
                                      <p:to>
                                        <p:strVal val="visible"/>
                                      </p:to>
                                    </p:set>
                                    <p:animEffect transition="in" filter="fade">
                                      <p:cBhvr>
                                        <p:cTn id="115" dur="500"/>
                                        <p:tgtEl>
                                          <p:spTgt spid="171"/>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1"/>
                                          </p:stCondLst>
                                        </p:cTn>
                                        <p:tgtEl>
                                          <p:spTgt spid="167"/>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68"/>
                                        </p:tgtEl>
                                        <p:attrNameLst>
                                          <p:attrName>style.visibility</p:attrName>
                                        </p:attrNameLst>
                                      </p:cBhvr>
                                      <p:to>
                                        <p:strVal val="visible"/>
                                      </p:to>
                                    </p:set>
                                    <p:animEffect transition="in" filter="fade">
                                      <p:cBhvr>
                                        <p:cTn id="124" dur="500"/>
                                        <p:tgtEl>
                                          <p:spTgt spid="168"/>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1"/>
                                          </p:stCondLst>
                                        </p:cTn>
                                        <p:tgtEl>
                                          <p:spTgt spid="16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72"/>
                                        </p:tgtEl>
                                        <p:attrNameLst>
                                          <p:attrName>style.visibility</p:attrName>
                                        </p:attrNameLst>
                                      </p:cBhvr>
                                      <p:to>
                                        <p:strVal val="visible"/>
                                      </p:to>
                                    </p:set>
                                    <p:animEffect transition="in" filter="fade">
                                      <p:cBhvr>
                                        <p:cTn id="133" dur="500"/>
                                        <p:tgtEl>
                                          <p:spTgt spid="172"/>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1"/>
                                          </p:stCondLst>
                                        </p:cTn>
                                        <p:tgtEl>
                                          <p:spTgt spid="172"/>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73"/>
                                        </p:tgtEl>
                                        <p:attrNameLst>
                                          <p:attrName>style.visibility</p:attrName>
                                        </p:attrNameLst>
                                      </p:cBhvr>
                                      <p:to>
                                        <p:strVal val="visible"/>
                                      </p:to>
                                    </p:set>
                                    <p:animEffect transition="in" filter="fade">
                                      <p:cBhvr>
                                        <p:cTn id="142"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BILIRUBIN METABOLISM</a:t>
            </a:r>
            <a:endParaRPr/>
          </a:p>
        </p:txBody>
      </p:sp>
      <p:pic>
        <p:nvPicPr>
          <p:cNvPr id="183" name="Google Shape;183;p7"/>
          <p:cNvPicPr preferRelativeResize="0">
            <a:picLocks noGrp="1"/>
          </p:cNvPicPr>
          <p:nvPr>
            <p:ph type="body" idx="1"/>
          </p:nvPr>
        </p:nvPicPr>
        <p:blipFill rotWithShape="1">
          <a:blip r:embed="rId3">
            <a:alphaModFix/>
          </a:blip>
          <a:srcRect/>
          <a:stretch/>
        </p:blipFill>
        <p:spPr>
          <a:xfrm>
            <a:off x="19472" y="5013176"/>
            <a:ext cx="1600200" cy="1924050"/>
          </a:xfrm>
          <a:prstGeom prst="rect">
            <a:avLst/>
          </a:prstGeom>
          <a:noFill/>
          <a:ln>
            <a:noFill/>
          </a:ln>
        </p:spPr>
      </p:pic>
      <p:pic>
        <p:nvPicPr>
          <p:cNvPr id="184" name="Google Shape;184;p7"/>
          <p:cNvPicPr preferRelativeResize="0"/>
          <p:nvPr/>
        </p:nvPicPr>
        <p:blipFill rotWithShape="1">
          <a:blip r:embed="rId4">
            <a:alphaModFix/>
          </a:blip>
          <a:srcRect/>
          <a:stretch/>
        </p:blipFill>
        <p:spPr>
          <a:xfrm>
            <a:off x="107504" y="2708920"/>
            <a:ext cx="1476375" cy="1133475"/>
          </a:xfrm>
          <a:prstGeom prst="rect">
            <a:avLst/>
          </a:prstGeom>
          <a:noFill/>
          <a:ln>
            <a:noFill/>
          </a:ln>
        </p:spPr>
      </p:pic>
      <p:pic>
        <p:nvPicPr>
          <p:cNvPr id="185" name="Google Shape;185;p7"/>
          <p:cNvPicPr preferRelativeResize="0"/>
          <p:nvPr/>
        </p:nvPicPr>
        <p:blipFill rotWithShape="1">
          <a:blip r:embed="rId5">
            <a:alphaModFix/>
          </a:blip>
          <a:srcRect/>
          <a:stretch/>
        </p:blipFill>
        <p:spPr>
          <a:xfrm>
            <a:off x="1763688" y="1412776"/>
            <a:ext cx="6257925" cy="3528392"/>
          </a:xfrm>
          <a:prstGeom prst="rect">
            <a:avLst/>
          </a:prstGeom>
          <a:noFill/>
          <a:ln>
            <a:noFill/>
          </a:ln>
        </p:spPr>
      </p:pic>
      <p:pic>
        <p:nvPicPr>
          <p:cNvPr id="186" name="Google Shape;186;p7"/>
          <p:cNvPicPr preferRelativeResize="0"/>
          <p:nvPr/>
        </p:nvPicPr>
        <p:blipFill rotWithShape="1">
          <a:blip r:embed="rId6">
            <a:alphaModFix/>
          </a:blip>
          <a:srcRect/>
          <a:stretch/>
        </p:blipFill>
        <p:spPr>
          <a:xfrm>
            <a:off x="2416696" y="2852936"/>
            <a:ext cx="1219200" cy="1123950"/>
          </a:xfrm>
          <a:prstGeom prst="rect">
            <a:avLst/>
          </a:prstGeom>
          <a:noFill/>
          <a:ln>
            <a:noFill/>
          </a:ln>
        </p:spPr>
      </p:pic>
      <p:cxnSp>
        <p:nvCxnSpPr>
          <p:cNvPr id="187" name="Google Shape;187;p7"/>
          <p:cNvCxnSpPr>
            <a:stCxn id="184" idx="3"/>
          </p:cNvCxnSpPr>
          <p:nvPr/>
        </p:nvCxnSpPr>
        <p:spPr>
          <a:xfrm>
            <a:off x="1583879" y="3275658"/>
            <a:ext cx="756000" cy="0"/>
          </a:xfrm>
          <a:prstGeom prst="straightConnector1">
            <a:avLst/>
          </a:prstGeom>
          <a:noFill/>
          <a:ln w="38100" cap="flat" cmpd="sng">
            <a:solidFill>
              <a:srgbClr val="D99593"/>
            </a:solidFill>
            <a:prstDash val="solid"/>
            <a:round/>
            <a:headEnd type="none" w="sm" len="sm"/>
            <a:tailEnd type="stealth" w="med" len="med"/>
          </a:ln>
        </p:spPr>
      </p:cxnSp>
      <p:pic>
        <p:nvPicPr>
          <p:cNvPr id="188" name="Google Shape;188;p7"/>
          <p:cNvPicPr preferRelativeResize="0"/>
          <p:nvPr/>
        </p:nvPicPr>
        <p:blipFill rotWithShape="1">
          <a:blip r:embed="rId7">
            <a:alphaModFix/>
          </a:blip>
          <a:srcRect/>
          <a:stretch/>
        </p:blipFill>
        <p:spPr>
          <a:xfrm>
            <a:off x="131220" y="2924944"/>
            <a:ext cx="3432668" cy="3672408"/>
          </a:xfrm>
          <a:prstGeom prst="rect">
            <a:avLst/>
          </a:prstGeom>
          <a:noFill/>
          <a:ln>
            <a:noFill/>
          </a:ln>
        </p:spPr>
      </p:pic>
      <p:pic>
        <p:nvPicPr>
          <p:cNvPr id="189" name="Google Shape;189;p7"/>
          <p:cNvPicPr preferRelativeResize="0"/>
          <p:nvPr/>
        </p:nvPicPr>
        <p:blipFill rotWithShape="1">
          <a:blip r:embed="rId8">
            <a:alphaModFix/>
          </a:blip>
          <a:srcRect/>
          <a:stretch/>
        </p:blipFill>
        <p:spPr>
          <a:xfrm>
            <a:off x="1691680" y="4941167"/>
            <a:ext cx="166688" cy="138113"/>
          </a:xfrm>
          <a:prstGeom prst="rect">
            <a:avLst/>
          </a:prstGeom>
          <a:noFill/>
          <a:ln>
            <a:noFill/>
          </a:ln>
        </p:spPr>
      </p:pic>
      <p:pic>
        <p:nvPicPr>
          <p:cNvPr id="190" name="Google Shape;190;p7"/>
          <p:cNvPicPr preferRelativeResize="0"/>
          <p:nvPr/>
        </p:nvPicPr>
        <p:blipFill rotWithShape="1">
          <a:blip r:embed="rId8">
            <a:alphaModFix/>
          </a:blip>
          <a:srcRect/>
          <a:stretch/>
        </p:blipFill>
        <p:spPr>
          <a:xfrm>
            <a:off x="2798465" y="3445618"/>
            <a:ext cx="333375" cy="276225"/>
          </a:xfrm>
          <a:prstGeom prst="rect">
            <a:avLst/>
          </a:prstGeom>
          <a:noFill/>
          <a:ln>
            <a:noFill/>
          </a:ln>
        </p:spPr>
      </p:pic>
      <p:pic>
        <p:nvPicPr>
          <p:cNvPr id="191" name="Google Shape;191;p7"/>
          <p:cNvPicPr preferRelativeResize="0"/>
          <p:nvPr/>
        </p:nvPicPr>
        <p:blipFill rotWithShape="1">
          <a:blip r:embed="rId8">
            <a:alphaModFix/>
          </a:blip>
          <a:srcRect/>
          <a:stretch/>
        </p:blipFill>
        <p:spPr>
          <a:xfrm>
            <a:off x="3563888" y="3429000"/>
            <a:ext cx="559060" cy="463221"/>
          </a:xfrm>
          <a:prstGeom prst="rect">
            <a:avLst/>
          </a:prstGeom>
          <a:noFill/>
          <a:ln>
            <a:noFill/>
          </a:ln>
        </p:spPr>
      </p:pic>
      <p:pic>
        <p:nvPicPr>
          <p:cNvPr id="192" name="Google Shape;192;p7"/>
          <p:cNvPicPr preferRelativeResize="0"/>
          <p:nvPr/>
        </p:nvPicPr>
        <p:blipFill rotWithShape="1">
          <a:blip r:embed="rId9">
            <a:alphaModFix/>
          </a:blip>
          <a:srcRect/>
          <a:stretch/>
        </p:blipFill>
        <p:spPr>
          <a:xfrm>
            <a:off x="3851920" y="3004567"/>
            <a:ext cx="1238250" cy="352425"/>
          </a:xfrm>
          <a:prstGeom prst="rect">
            <a:avLst/>
          </a:prstGeom>
          <a:noFill/>
          <a:ln>
            <a:noFill/>
          </a:ln>
        </p:spPr>
      </p:pic>
      <p:pic>
        <p:nvPicPr>
          <p:cNvPr id="193" name="Google Shape;193;p7"/>
          <p:cNvPicPr preferRelativeResize="0"/>
          <p:nvPr/>
        </p:nvPicPr>
        <p:blipFill rotWithShape="1">
          <a:blip r:embed="rId10">
            <a:alphaModFix/>
          </a:blip>
          <a:srcRect/>
          <a:stretch/>
        </p:blipFill>
        <p:spPr>
          <a:xfrm>
            <a:off x="4722841" y="3215149"/>
            <a:ext cx="1152525" cy="838200"/>
          </a:xfrm>
          <a:prstGeom prst="rect">
            <a:avLst/>
          </a:prstGeom>
          <a:noFill/>
          <a:ln>
            <a:noFill/>
          </a:ln>
        </p:spPr>
      </p:pic>
      <p:cxnSp>
        <p:nvCxnSpPr>
          <p:cNvPr id="194" name="Google Shape;194;p7"/>
          <p:cNvCxnSpPr/>
          <p:nvPr/>
        </p:nvCxnSpPr>
        <p:spPr>
          <a:xfrm rot="10800000" flipH="1">
            <a:off x="4168874" y="3573016"/>
            <a:ext cx="504056" cy="61233"/>
          </a:xfrm>
          <a:prstGeom prst="straightConnector1">
            <a:avLst/>
          </a:prstGeom>
          <a:noFill/>
          <a:ln w="38100" cap="flat" cmpd="sng">
            <a:solidFill>
              <a:srgbClr val="D99593"/>
            </a:solidFill>
            <a:prstDash val="solid"/>
            <a:round/>
            <a:headEnd type="none" w="sm" len="sm"/>
            <a:tailEnd type="stealth" w="med" len="med"/>
          </a:ln>
        </p:spPr>
      </p:cxnSp>
      <p:cxnSp>
        <p:nvCxnSpPr>
          <p:cNvPr id="195" name="Google Shape;195;p7"/>
          <p:cNvCxnSpPr/>
          <p:nvPr/>
        </p:nvCxnSpPr>
        <p:spPr>
          <a:xfrm>
            <a:off x="4391980" y="3275657"/>
            <a:ext cx="1" cy="308073"/>
          </a:xfrm>
          <a:prstGeom prst="straightConnector1">
            <a:avLst/>
          </a:prstGeom>
          <a:noFill/>
          <a:ln w="38100" cap="flat" cmpd="sng">
            <a:solidFill>
              <a:srgbClr val="5F497A"/>
            </a:solidFill>
            <a:prstDash val="solid"/>
            <a:round/>
            <a:headEnd type="none" w="sm" len="sm"/>
            <a:tailEnd type="stealth" w="med" len="med"/>
          </a:ln>
        </p:spPr>
      </p:cxnSp>
      <p:pic>
        <p:nvPicPr>
          <p:cNvPr id="196" name="Google Shape;196;p7"/>
          <p:cNvPicPr preferRelativeResize="0"/>
          <p:nvPr/>
        </p:nvPicPr>
        <p:blipFill rotWithShape="1">
          <a:blip r:embed="rId11">
            <a:alphaModFix/>
          </a:blip>
          <a:srcRect/>
          <a:stretch/>
        </p:blipFill>
        <p:spPr>
          <a:xfrm>
            <a:off x="5982047" y="2266950"/>
            <a:ext cx="1038225" cy="1162050"/>
          </a:xfrm>
          <a:prstGeom prst="rect">
            <a:avLst/>
          </a:prstGeom>
          <a:noFill/>
          <a:ln>
            <a:noFill/>
          </a:ln>
        </p:spPr>
      </p:pic>
      <p:cxnSp>
        <p:nvCxnSpPr>
          <p:cNvPr id="197" name="Google Shape;197;p7"/>
          <p:cNvCxnSpPr/>
          <p:nvPr/>
        </p:nvCxnSpPr>
        <p:spPr>
          <a:xfrm rot="10800000" flipH="1">
            <a:off x="5292080" y="3356992"/>
            <a:ext cx="504056" cy="61233"/>
          </a:xfrm>
          <a:prstGeom prst="straightConnector1">
            <a:avLst/>
          </a:prstGeom>
          <a:noFill/>
          <a:ln w="38100" cap="flat" cmpd="sng">
            <a:solidFill>
              <a:srgbClr val="D99593"/>
            </a:solidFill>
            <a:prstDash val="solid"/>
            <a:round/>
            <a:headEnd type="none" w="sm" len="sm"/>
            <a:tailEnd type="stealth" w="med" len="med"/>
          </a:ln>
        </p:spPr>
      </p:cxnSp>
      <p:cxnSp>
        <p:nvCxnSpPr>
          <p:cNvPr id="198" name="Google Shape;198;p7"/>
          <p:cNvCxnSpPr/>
          <p:nvPr/>
        </p:nvCxnSpPr>
        <p:spPr>
          <a:xfrm rot="10800000" flipH="1">
            <a:off x="6516216" y="2420888"/>
            <a:ext cx="1224136" cy="576065"/>
          </a:xfrm>
          <a:prstGeom prst="straightConnector1">
            <a:avLst/>
          </a:prstGeom>
          <a:noFill/>
          <a:ln w="38100" cap="flat" cmpd="sng">
            <a:solidFill>
              <a:srgbClr val="D99593"/>
            </a:solidFill>
            <a:prstDash val="solid"/>
            <a:round/>
            <a:headEnd type="none" w="sm" len="sm"/>
            <a:tailEnd type="stealth" w="med" len="med"/>
          </a:ln>
        </p:spPr>
      </p:cxnSp>
      <p:pic>
        <p:nvPicPr>
          <p:cNvPr id="199" name="Google Shape;199;p7"/>
          <p:cNvPicPr preferRelativeResize="0"/>
          <p:nvPr/>
        </p:nvPicPr>
        <p:blipFill rotWithShape="1">
          <a:blip r:embed="rId12">
            <a:alphaModFix/>
          </a:blip>
          <a:srcRect/>
          <a:stretch/>
        </p:blipFill>
        <p:spPr>
          <a:xfrm>
            <a:off x="7884368" y="1680220"/>
            <a:ext cx="885825" cy="1028700"/>
          </a:xfrm>
          <a:prstGeom prst="rect">
            <a:avLst/>
          </a:prstGeom>
          <a:noFill/>
          <a:ln>
            <a:noFill/>
          </a:ln>
        </p:spPr>
      </p:pic>
      <p:pic>
        <p:nvPicPr>
          <p:cNvPr id="200" name="Google Shape;200;p7"/>
          <p:cNvPicPr preferRelativeResize="0"/>
          <p:nvPr/>
        </p:nvPicPr>
        <p:blipFill rotWithShape="1">
          <a:blip r:embed="rId13">
            <a:alphaModFix/>
          </a:blip>
          <a:srcRect/>
          <a:stretch/>
        </p:blipFill>
        <p:spPr>
          <a:xfrm>
            <a:off x="6300192" y="4126210"/>
            <a:ext cx="1333500" cy="742950"/>
          </a:xfrm>
          <a:prstGeom prst="rect">
            <a:avLst/>
          </a:prstGeom>
          <a:noFill/>
          <a:ln>
            <a:noFill/>
          </a:ln>
        </p:spPr>
      </p:pic>
      <p:cxnSp>
        <p:nvCxnSpPr>
          <p:cNvPr id="201" name="Google Shape;201;p7"/>
          <p:cNvCxnSpPr/>
          <p:nvPr/>
        </p:nvCxnSpPr>
        <p:spPr>
          <a:xfrm>
            <a:off x="5436096" y="3976886"/>
            <a:ext cx="878210" cy="604242"/>
          </a:xfrm>
          <a:prstGeom prst="straightConnector1">
            <a:avLst/>
          </a:prstGeom>
          <a:noFill/>
          <a:ln w="38100" cap="flat" cmpd="sng">
            <a:solidFill>
              <a:srgbClr val="C00000"/>
            </a:solidFill>
            <a:prstDash val="solid"/>
            <a:round/>
            <a:headEnd type="none" w="sm" len="sm"/>
            <a:tailEnd type="stealth" w="med" len="med"/>
          </a:ln>
        </p:spPr>
      </p:cxnSp>
      <p:cxnSp>
        <p:nvCxnSpPr>
          <p:cNvPr id="202" name="Google Shape;202;p7"/>
          <p:cNvCxnSpPr/>
          <p:nvPr/>
        </p:nvCxnSpPr>
        <p:spPr>
          <a:xfrm>
            <a:off x="6876256" y="4797151"/>
            <a:ext cx="0" cy="720081"/>
          </a:xfrm>
          <a:prstGeom prst="straightConnector1">
            <a:avLst/>
          </a:prstGeom>
          <a:noFill/>
          <a:ln w="38100" cap="flat" cmpd="sng">
            <a:solidFill>
              <a:srgbClr val="C00000"/>
            </a:solidFill>
            <a:prstDash val="solid"/>
            <a:round/>
            <a:headEnd type="none" w="sm" len="sm"/>
            <a:tailEnd type="stealth" w="med" len="med"/>
          </a:ln>
        </p:spPr>
      </p:cxnSp>
      <p:pic>
        <p:nvPicPr>
          <p:cNvPr id="203" name="Google Shape;203;p7"/>
          <p:cNvPicPr preferRelativeResize="0"/>
          <p:nvPr/>
        </p:nvPicPr>
        <p:blipFill rotWithShape="1">
          <a:blip r:embed="rId14">
            <a:alphaModFix/>
          </a:blip>
          <a:srcRect/>
          <a:stretch/>
        </p:blipFill>
        <p:spPr>
          <a:xfrm>
            <a:off x="6372200" y="5517232"/>
            <a:ext cx="2228850" cy="762000"/>
          </a:xfrm>
          <a:prstGeom prst="rect">
            <a:avLst/>
          </a:prstGeom>
          <a:noFill/>
          <a:ln>
            <a:noFill/>
          </a:ln>
        </p:spPr>
      </p:pic>
      <p:cxnSp>
        <p:nvCxnSpPr>
          <p:cNvPr id="204" name="Google Shape;204;p7"/>
          <p:cNvCxnSpPr/>
          <p:nvPr/>
        </p:nvCxnSpPr>
        <p:spPr>
          <a:xfrm>
            <a:off x="6732240" y="6165304"/>
            <a:ext cx="995230" cy="460621"/>
          </a:xfrm>
          <a:prstGeom prst="straightConnector1">
            <a:avLst/>
          </a:prstGeom>
          <a:noFill/>
          <a:ln w="38100" cap="flat" cmpd="sng">
            <a:solidFill>
              <a:srgbClr val="C00000"/>
            </a:solidFill>
            <a:prstDash val="solid"/>
            <a:round/>
            <a:headEnd type="none" w="sm" len="sm"/>
            <a:tailEnd type="stealth" w="med" len="med"/>
          </a:ln>
        </p:spPr>
      </p:cxnSp>
      <p:pic>
        <p:nvPicPr>
          <p:cNvPr id="205" name="Google Shape;205;p7"/>
          <p:cNvPicPr preferRelativeResize="0"/>
          <p:nvPr/>
        </p:nvPicPr>
        <p:blipFill rotWithShape="1">
          <a:blip r:embed="rId15">
            <a:alphaModFix/>
          </a:blip>
          <a:srcRect/>
          <a:stretch/>
        </p:blipFill>
        <p:spPr>
          <a:xfrm>
            <a:off x="7751762" y="6166817"/>
            <a:ext cx="1428750" cy="790575"/>
          </a:xfrm>
          <a:prstGeom prst="rect">
            <a:avLst/>
          </a:prstGeom>
          <a:noFill/>
          <a:ln>
            <a:noFill/>
          </a:ln>
        </p:spPr>
      </p:pic>
      <p:cxnSp>
        <p:nvCxnSpPr>
          <p:cNvPr id="206" name="Google Shape;206;p7"/>
          <p:cNvCxnSpPr>
            <a:stCxn id="203" idx="1"/>
          </p:cNvCxnSpPr>
          <p:nvPr/>
        </p:nvCxnSpPr>
        <p:spPr>
          <a:xfrm rot="10800000">
            <a:off x="5576000" y="5747032"/>
            <a:ext cx="796200" cy="151200"/>
          </a:xfrm>
          <a:prstGeom prst="straightConnector1">
            <a:avLst/>
          </a:prstGeom>
          <a:noFill/>
          <a:ln w="38100" cap="flat" cmpd="sng">
            <a:solidFill>
              <a:srgbClr val="C00000"/>
            </a:solidFill>
            <a:prstDash val="solid"/>
            <a:round/>
            <a:headEnd type="none" w="sm" len="sm"/>
            <a:tailEnd type="stealth" w="med" len="med"/>
          </a:ln>
        </p:spPr>
      </p:cxnSp>
      <p:pic>
        <p:nvPicPr>
          <p:cNvPr id="207" name="Google Shape;207;p7"/>
          <p:cNvPicPr preferRelativeResize="0"/>
          <p:nvPr/>
        </p:nvPicPr>
        <p:blipFill rotWithShape="1">
          <a:blip r:embed="rId16">
            <a:alphaModFix/>
          </a:blip>
          <a:srcRect/>
          <a:stretch/>
        </p:blipFill>
        <p:spPr>
          <a:xfrm>
            <a:off x="3962003" y="5482671"/>
            <a:ext cx="1685925" cy="581025"/>
          </a:xfrm>
          <a:prstGeom prst="rect">
            <a:avLst/>
          </a:prstGeom>
          <a:noFill/>
          <a:ln>
            <a:noFill/>
          </a:ln>
        </p:spPr>
      </p:pic>
      <p:cxnSp>
        <p:nvCxnSpPr>
          <p:cNvPr id="208" name="Google Shape;208;p7"/>
          <p:cNvCxnSpPr/>
          <p:nvPr/>
        </p:nvCxnSpPr>
        <p:spPr>
          <a:xfrm flipH="1">
            <a:off x="3165748" y="5773184"/>
            <a:ext cx="796280" cy="290512"/>
          </a:xfrm>
          <a:prstGeom prst="straightConnector1">
            <a:avLst/>
          </a:prstGeom>
          <a:noFill/>
          <a:ln w="38100" cap="flat" cmpd="sng">
            <a:solidFill>
              <a:srgbClr val="C00000"/>
            </a:solidFill>
            <a:prstDash val="solid"/>
            <a:round/>
            <a:headEnd type="none" w="sm" len="sm"/>
            <a:tailEnd type="stealth" w="med" len="med"/>
          </a:ln>
        </p:spPr>
      </p:cxnSp>
      <p:pic>
        <p:nvPicPr>
          <p:cNvPr id="209" name="Google Shape;209;p7"/>
          <p:cNvPicPr preferRelativeResize="0"/>
          <p:nvPr/>
        </p:nvPicPr>
        <p:blipFill rotWithShape="1">
          <a:blip r:embed="rId17">
            <a:alphaModFix/>
          </a:blip>
          <a:srcRect/>
          <a:stretch/>
        </p:blipFill>
        <p:spPr>
          <a:xfrm>
            <a:off x="2426990" y="5910411"/>
            <a:ext cx="704850" cy="542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5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fade">
                                      <p:cBhvr>
                                        <p:cTn id="12" dur="500"/>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gtEl>
                                        <p:attrNameLst>
                                          <p:attrName>style.visibility</p:attrName>
                                        </p:attrNameLst>
                                      </p:cBhvr>
                                      <p:to>
                                        <p:strVal val="visible"/>
                                      </p:to>
                                    </p:set>
                                    <p:animEffect transition="in" filter="fade">
                                      <p:cBhvr>
                                        <p:cTn id="17" dur="500"/>
                                        <p:tgtEl>
                                          <p:spTgt spid="1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500"/>
                                        <p:tgtEl>
                                          <p:spTgt spid="1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fade">
                                      <p:cBhvr>
                                        <p:cTn id="27" dur="500"/>
                                        <p:tgtEl>
                                          <p:spTgt spid="1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9"/>
                                        </p:tgtEl>
                                        <p:attrNameLst>
                                          <p:attrName>style.visibility</p:attrName>
                                        </p:attrNameLst>
                                      </p:cBhvr>
                                      <p:to>
                                        <p:strVal val="visible"/>
                                      </p:to>
                                    </p:set>
                                    <p:animEffect transition="in" filter="fade">
                                      <p:cBhvr>
                                        <p:cTn id="32" dur="500"/>
                                        <p:tgtEl>
                                          <p:spTgt spid="18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18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0"/>
                                        </p:tgtEl>
                                        <p:attrNameLst>
                                          <p:attrName>style.visibility</p:attrName>
                                        </p:attrNameLst>
                                      </p:cBhvr>
                                      <p:to>
                                        <p:strVal val="visible"/>
                                      </p:to>
                                    </p:set>
                                    <p:animEffect transition="in" filter="fade">
                                      <p:cBhvr>
                                        <p:cTn id="41" dur="500"/>
                                        <p:tgtEl>
                                          <p:spTgt spid="19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1"/>
                                          </p:stCondLst>
                                        </p:cTn>
                                        <p:tgtEl>
                                          <p:spTgt spid="19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1"/>
                                        </p:tgtEl>
                                        <p:attrNameLst>
                                          <p:attrName>style.visibility</p:attrName>
                                        </p:attrNameLst>
                                      </p:cBhvr>
                                      <p:to>
                                        <p:strVal val="visible"/>
                                      </p:to>
                                    </p:set>
                                    <p:animEffect transition="in" filter="fade">
                                      <p:cBhvr>
                                        <p:cTn id="50" dur="500"/>
                                        <p:tgtEl>
                                          <p:spTgt spid="19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94"/>
                                        </p:tgtEl>
                                        <p:attrNameLst>
                                          <p:attrName>style.visibility</p:attrName>
                                        </p:attrNameLst>
                                      </p:cBhvr>
                                      <p:to>
                                        <p:strVal val="visible"/>
                                      </p:to>
                                    </p:set>
                                    <p:animEffect transition="in" filter="fade">
                                      <p:cBhvr>
                                        <p:cTn id="55" dur="500"/>
                                        <p:tgtEl>
                                          <p:spTgt spid="19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92"/>
                                        </p:tgtEl>
                                        <p:attrNameLst>
                                          <p:attrName>style.visibility</p:attrName>
                                        </p:attrNameLst>
                                      </p:cBhvr>
                                      <p:to>
                                        <p:strVal val="visible"/>
                                      </p:to>
                                    </p:set>
                                    <p:animEffect transition="in" filter="fade">
                                      <p:cBhvr>
                                        <p:cTn id="60" dur="500"/>
                                        <p:tgtEl>
                                          <p:spTgt spid="19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5"/>
                                        </p:tgtEl>
                                        <p:attrNameLst>
                                          <p:attrName>style.visibility</p:attrName>
                                        </p:attrNameLst>
                                      </p:cBhvr>
                                      <p:to>
                                        <p:strVal val="visible"/>
                                      </p:to>
                                    </p:set>
                                    <p:animEffect transition="in" filter="fade">
                                      <p:cBhvr>
                                        <p:cTn id="65" dur="500"/>
                                        <p:tgtEl>
                                          <p:spTgt spid="19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93"/>
                                        </p:tgtEl>
                                        <p:attrNameLst>
                                          <p:attrName>style.visibility</p:attrName>
                                        </p:attrNameLst>
                                      </p:cBhvr>
                                      <p:to>
                                        <p:strVal val="visible"/>
                                      </p:to>
                                    </p:set>
                                    <p:animEffect transition="in" filter="fade">
                                      <p:cBhvr>
                                        <p:cTn id="70" dur="500"/>
                                        <p:tgtEl>
                                          <p:spTgt spid="19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97"/>
                                        </p:tgtEl>
                                        <p:attrNameLst>
                                          <p:attrName>style.visibility</p:attrName>
                                        </p:attrNameLst>
                                      </p:cBhvr>
                                      <p:to>
                                        <p:strVal val="visible"/>
                                      </p:to>
                                    </p:set>
                                    <p:animEffect transition="in" filter="fade">
                                      <p:cBhvr>
                                        <p:cTn id="75" dur="500"/>
                                        <p:tgtEl>
                                          <p:spTgt spid="1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fade">
                                      <p:cBhvr>
                                        <p:cTn id="80" dur="500"/>
                                        <p:tgtEl>
                                          <p:spTgt spid="19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fade">
                                      <p:cBhvr>
                                        <p:cTn id="85" dur="500"/>
                                        <p:tgtEl>
                                          <p:spTgt spid="19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9"/>
                                        </p:tgtEl>
                                        <p:attrNameLst>
                                          <p:attrName>style.visibility</p:attrName>
                                        </p:attrNameLst>
                                      </p:cBhvr>
                                      <p:to>
                                        <p:strVal val="visible"/>
                                      </p:to>
                                    </p:set>
                                    <p:animEffect transition="in" filter="fade">
                                      <p:cBhvr>
                                        <p:cTn id="90" dur="500"/>
                                        <p:tgtEl>
                                          <p:spTgt spid="19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01"/>
                                        </p:tgtEl>
                                        <p:attrNameLst>
                                          <p:attrName>style.visibility</p:attrName>
                                        </p:attrNameLst>
                                      </p:cBhvr>
                                      <p:to>
                                        <p:strVal val="visible"/>
                                      </p:to>
                                    </p:set>
                                    <p:animEffect transition="in" filter="fade">
                                      <p:cBhvr>
                                        <p:cTn id="95" dur="500"/>
                                        <p:tgtEl>
                                          <p:spTgt spid="201"/>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00"/>
                                        </p:tgtEl>
                                        <p:attrNameLst>
                                          <p:attrName>style.visibility</p:attrName>
                                        </p:attrNameLst>
                                      </p:cBhvr>
                                      <p:to>
                                        <p:strVal val="visible"/>
                                      </p:to>
                                    </p:set>
                                    <p:animEffect transition="in" filter="fade">
                                      <p:cBhvr>
                                        <p:cTn id="100" dur="500"/>
                                        <p:tgtEl>
                                          <p:spTgt spid="20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02"/>
                                        </p:tgtEl>
                                        <p:attrNameLst>
                                          <p:attrName>style.visibility</p:attrName>
                                        </p:attrNameLst>
                                      </p:cBhvr>
                                      <p:to>
                                        <p:strVal val="visible"/>
                                      </p:to>
                                    </p:set>
                                    <p:animEffect transition="in" filter="fade">
                                      <p:cBhvr>
                                        <p:cTn id="105" dur="500"/>
                                        <p:tgtEl>
                                          <p:spTgt spid="20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03"/>
                                        </p:tgtEl>
                                        <p:attrNameLst>
                                          <p:attrName>style.visibility</p:attrName>
                                        </p:attrNameLst>
                                      </p:cBhvr>
                                      <p:to>
                                        <p:strVal val="visible"/>
                                      </p:to>
                                    </p:set>
                                    <p:animEffect transition="in" filter="fade">
                                      <p:cBhvr>
                                        <p:cTn id="110" dur="500"/>
                                        <p:tgtEl>
                                          <p:spTgt spid="203"/>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animEffect transition="in" filter="fade">
                                      <p:cBhvr>
                                        <p:cTn id="115" dur="500"/>
                                        <p:tgtEl>
                                          <p:spTgt spid="20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05"/>
                                        </p:tgtEl>
                                        <p:attrNameLst>
                                          <p:attrName>style.visibility</p:attrName>
                                        </p:attrNameLst>
                                      </p:cBhvr>
                                      <p:to>
                                        <p:strVal val="visible"/>
                                      </p:to>
                                    </p:set>
                                    <p:animEffect transition="in" filter="fade">
                                      <p:cBhvr>
                                        <p:cTn id="120" dur="500"/>
                                        <p:tgtEl>
                                          <p:spTgt spid="20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6"/>
                                        </p:tgtEl>
                                        <p:attrNameLst>
                                          <p:attrName>style.visibility</p:attrName>
                                        </p:attrNameLst>
                                      </p:cBhvr>
                                      <p:to>
                                        <p:strVal val="visible"/>
                                      </p:to>
                                    </p:set>
                                    <p:animEffect transition="in" filter="fade">
                                      <p:cBhvr>
                                        <p:cTn id="125" dur="500"/>
                                        <p:tgtEl>
                                          <p:spTgt spid="20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07"/>
                                        </p:tgtEl>
                                        <p:attrNameLst>
                                          <p:attrName>style.visibility</p:attrName>
                                        </p:attrNameLst>
                                      </p:cBhvr>
                                      <p:to>
                                        <p:strVal val="visible"/>
                                      </p:to>
                                    </p:set>
                                    <p:animEffect transition="in" filter="fade">
                                      <p:cBhvr>
                                        <p:cTn id="130" dur="500"/>
                                        <p:tgtEl>
                                          <p:spTgt spid="207"/>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208"/>
                                        </p:tgtEl>
                                        <p:attrNameLst>
                                          <p:attrName>style.visibility</p:attrName>
                                        </p:attrNameLst>
                                      </p:cBhvr>
                                      <p:to>
                                        <p:strVal val="visible"/>
                                      </p:to>
                                    </p:set>
                                    <p:animEffect transition="in" filter="fade">
                                      <p:cBhvr>
                                        <p:cTn id="135" dur="500"/>
                                        <p:tgtEl>
                                          <p:spTgt spid="208"/>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209"/>
                                        </p:tgtEl>
                                        <p:attrNameLst>
                                          <p:attrName>style.visibility</p:attrName>
                                        </p:attrNameLst>
                                      </p:cBhvr>
                                      <p:to>
                                        <p:strVal val="visible"/>
                                      </p:to>
                                    </p:set>
                                    <p:animEffect transition="in" filter="fade">
                                      <p:cBhvr>
                                        <p:cTn id="140"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8"/>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a:t>Pathophysiology and causes</a:t>
            </a:r>
            <a:endParaRPr/>
          </a:p>
        </p:txBody>
      </p:sp>
      <p:pic>
        <p:nvPicPr>
          <p:cNvPr id="215" name="Google Shape;215;p8"/>
          <p:cNvPicPr preferRelativeResize="0">
            <a:picLocks noGrp="1"/>
          </p:cNvPicPr>
          <p:nvPr>
            <p:ph type="body" idx="1"/>
          </p:nvPr>
        </p:nvPicPr>
        <p:blipFill rotWithShape="1">
          <a:blip r:embed="rId3">
            <a:alphaModFix/>
          </a:blip>
          <a:srcRect/>
          <a:stretch/>
        </p:blipFill>
        <p:spPr>
          <a:xfrm>
            <a:off x="1690687" y="2143919"/>
            <a:ext cx="5762625" cy="3438525"/>
          </a:xfrm>
          <a:prstGeom prst="rect">
            <a:avLst/>
          </a:prstGeom>
          <a:noFill/>
          <a:ln>
            <a:noFill/>
          </a:ln>
        </p:spPr>
      </p:pic>
      <p:pic>
        <p:nvPicPr>
          <p:cNvPr id="216" name="Google Shape;216;p8"/>
          <p:cNvPicPr preferRelativeResize="0"/>
          <p:nvPr/>
        </p:nvPicPr>
        <p:blipFill rotWithShape="1">
          <a:blip r:embed="rId4">
            <a:alphaModFix/>
          </a:blip>
          <a:srcRect/>
          <a:stretch/>
        </p:blipFill>
        <p:spPr>
          <a:xfrm>
            <a:off x="3945554" y="2852936"/>
            <a:ext cx="1362075" cy="485775"/>
          </a:xfrm>
          <a:prstGeom prst="rect">
            <a:avLst/>
          </a:prstGeom>
          <a:noFill/>
          <a:ln>
            <a:noFill/>
          </a:ln>
        </p:spPr>
      </p:pic>
      <p:cxnSp>
        <p:nvCxnSpPr>
          <p:cNvPr id="217" name="Google Shape;217;p8"/>
          <p:cNvCxnSpPr/>
          <p:nvPr/>
        </p:nvCxnSpPr>
        <p:spPr>
          <a:xfrm flipH="1">
            <a:off x="4425643" y="3589066"/>
            <a:ext cx="576064" cy="648072"/>
          </a:xfrm>
          <a:prstGeom prst="straightConnector1">
            <a:avLst/>
          </a:prstGeom>
          <a:noFill/>
          <a:ln w="57150" cap="flat" cmpd="sng">
            <a:solidFill>
              <a:srgbClr val="C00000"/>
            </a:solidFill>
            <a:prstDash val="solid"/>
            <a:round/>
            <a:headEnd type="none" w="sm" len="sm"/>
            <a:tailEnd type="none" w="sm" len="sm"/>
          </a:ln>
        </p:spPr>
      </p:cxnSp>
      <p:cxnSp>
        <p:nvCxnSpPr>
          <p:cNvPr id="218" name="Google Shape;218;p8"/>
          <p:cNvCxnSpPr/>
          <p:nvPr/>
        </p:nvCxnSpPr>
        <p:spPr>
          <a:xfrm>
            <a:off x="4499992" y="3573016"/>
            <a:ext cx="521473" cy="648072"/>
          </a:xfrm>
          <a:prstGeom prst="straightConnector1">
            <a:avLst/>
          </a:prstGeom>
          <a:noFill/>
          <a:ln w="57150" cap="flat" cmpd="sng">
            <a:solidFill>
              <a:srgbClr val="C00000"/>
            </a:solidFill>
            <a:prstDash val="solid"/>
            <a:round/>
            <a:headEnd type="none" w="sm" len="sm"/>
            <a:tailEnd type="none" w="sm" len="sm"/>
          </a:ln>
        </p:spPr>
      </p:cxnSp>
      <p:pic>
        <p:nvPicPr>
          <p:cNvPr id="219" name="Google Shape;219;p8"/>
          <p:cNvPicPr preferRelativeResize="0"/>
          <p:nvPr/>
        </p:nvPicPr>
        <p:blipFill rotWithShape="1">
          <a:blip r:embed="rId5">
            <a:alphaModFix/>
          </a:blip>
          <a:srcRect/>
          <a:stretch/>
        </p:blipFill>
        <p:spPr>
          <a:xfrm>
            <a:off x="2771800" y="2996952"/>
            <a:ext cx="1080120" cy="639316"/>
          </a:xfrm>
          <a:prstGeom prst="rect">
            <a:avLst/>
          </a:prstGeom>
          <a:noFill/>
          <a:ln>
            <a:noFill/>
          </a:ln>
        </p:spPr>
      </p:pic>
      <p:pic>
        <p:nvPicPr>
          <p:cNvPr id="220" name="Google Shape;220;p8"/>
          <p:cNvPicPr preferRelativeResize="0"/>
          <p:nvPr/>
        </p:nvPicPr>
        <p:blipFill rotWithShape="1">
          <a:blip r:embed="rId5">
            <a:alphaModFix/>
          </a:blip>
          <a:srcRect/>
          <a:stretch/>
        </p:blipFill>
        <p:spPr>
          <a:xfrm>
            <a:off x="2924200" y="4373860"/>
            <a:ext cx="1080120" cy="639316"/>
          </a:xfrm>
          <a:prstGeom prst="rect">
            <a:avLst/>
          </a:prstGeom>
          <a:noFill/>
          <a:ln>
            <a:noFill/>
          </a:ln>
        </p:spPr>
      </p:pic>
      <p:pic>
        <p:nvPicPr>
          <p:cNvPr id="221" name="Google Shape;221;p8"/>
          <p:cNvPicPr preferRelativeResize="0"/>
          <p:nvPr/>
        </p:nvPicPr>
        <p:blipFill rotWithShape="1">
          <a:blip r:embed="rId6">
            <a:alphaModFix/>
          </a:blip>
          <a:srcRect/>
          <a:stretch/>
        </p:blipFill>
        <p:spPr>
          <a:xfrm>
            <a:off x="395536" y="1621895"/>
            <a:ext cx="1800200" cy="4759433"/>
          </a:xfrm>
          <a:prstGeom prst="rect">
            <a:avLst/>
          </a:prstGeom>
          <a:noFill/>
          <a:ln>
            <a:noFill/>
          </a:ln>
        </p:spPr>
      </p:pic>
      <p:pic>
        <p:nvPicPr>
          <p:cNvPr id="222" name="Google Shape;222;p8"/>
          <p:cNvPicPr preferRelativeResize="0"/>
          <p:nvPr/>
        </p:nvPicPr>
        <p:blipFill rotWithShape="1">
          <a:blip r:embed="rId7">
            <a:alphaModFix/>
          </a:blip>
          <a:srcRect/>
          <a:stretch/>
        </p:blipFill>
        <p:spPr>
          <a:xfrm>
            <a:off x="827584" y="2420888"/>
            <a:ext cx="841251" cy="727568"/>
          </a:xfrm>
          <a:prstGeom prst="rect">
            <a:avLst/>
          </a:prstGeom>
          <a:noFill/>
          <a:ln>
            <a:noFill/>
          </a:ln>
        </p:spPr>
      </p:pic>
      <p:pic>
        <p:nvPicPr>
          <p:cNvPr id="223" name="Google Shape;223;p8"/>
          <p:cNvPicPr preferRelativeResize="0"/>
          <p:nvPr/>
        </p:nvPicPr>
        <p:blipFill rotWithShape="1">
          <a:blip r:embed="rId7">
            <a:alphaModFix/>
          </a:blip>
          <a:srcRect/>
          <a:stretch/>
        </p:blipFill>
        <p:spPr>
          <a:xfrm>
            <a:off x="827584" y="3205488"/>
            <a:ext cx="841251" cy="727568"/>
          </a:xfrm>
          <a:prstGeom prst="rect">
            <a:avLst/>
          </a:prstGeom>
          <a:noFill/>
          <a:ln>
            <a:noFill/>
          </a:ln>
        </p:spPr>
      </p:pic>
      <p:pic>
        <p:nvPicPr>
          <p:cNvPr id="224" name="Google Shape;224;p8"/>
          <p:cNvPicPr preferRelativeResize="0"/>
          <p:nvPr/>
        </p:nvPicPr>
        <p:blipFill rotWithShape="1">
          <a:blip r:embed="rId7">
            <a:alphaModFix/>
          </a:blip>
          <a:srcRect/>
          <a:stretch/>
        </p:blipFill>
        <p:spPr>
          <a:xfrm>
            <a:off x="909624" y="3965950"/>
            <a:ext cx="841251" cy="727568"/>
          </a:xfrm>
          <a:prstGeom prst="rect">
            <a:avLst/>
          </a:prstGeom>
          <a:noFill/>
          <a:ln>
            <a:noFill/>
          </a:ln>
        </p:spPr>
      </p:pic>
      <p:pic>
        <p:nvPicPr>
          <p:cNvPr id="225" name="Google Shape;225;p8"/>
          <p:cNvPicPr preferRelativeResize="0"/>
          <p:nvPr/>
        </p:nvPicPr>
        <p:blipFill rotWithShape="1">
          <a:blip r:embed="rId8">
            <a:alphaModFix/>
          </a:blip>
          <a:srcRect/>
          <a:stretch/>
        </p:blipFill>
        <p:spPr>
          <a:xfrm>
            <a:off x="627562" y="1670045"/>
            <a:ext cx="1019175" cy="809625"/>
          </a:xfrm>
          <a:prstGeom prst="rect">
            <a:avLst/>
          </a:prstGeom>
          <a:noFill/>
          <a:ln>
            <a:noFill/>
          </a:ln>
        </p:spPr>
      </p:pic>
      <p:pic>
        <p:nvPicPr>
          <p:cNvPr id="226" name="Google Shape;226;p8"/>
          <p:cNvPicPr preferRelativeResize="0"/>
          <p:nvPr/>
        </p:nvPicPr>
        <p:blipFill rotWithShape="1">
          <a:blip r:embed="rId8">
            <a:alphaModFix/>
          </a:blip>
          <a:srcRect/>
          <a:stretch/>
        </p:blipFill>
        <p:spPr>
          <a:xfrm>
            <a:off x="963526" y="4896395"/>
            <a:ext cx="872170" cy="692845"/>
          </a:xfrm>
          <a:prstGeom prst="rect">
            <a:avLst/>
          </a:prstGeom>
          <a:noFill/>
          <a:ln>
            <a:noFill/>
          </a:ln>
        </p:spPr>
      </p:pic>
      <p:pic>
        <p:nvPicPr>
          <p:cNvPr id="227" name="Google Shape;227;p8"/>
          <p:cNvPicPr preferRelativeResize="0"/>
          <p:nvPr/>
        </p:nvPicPr>
        <p:blipFill rotWithShape="1">
          <a:blip r:embed="rId5">
            <a:alphaModFix/>
          </a:blip>
          <a:srcRect/>
          <a:stretch/>
        </p:blipFill>
        <p:spPr>
          <a:xfrm>
            <a:off x="1835696" y="3365748"/>
            <a:ext cx="1014037" cy="600202"/>
          </a:xfrm>
          <a:prstGeom prst="rect">
            <a:avLst/>
          </a:prstGeom>
          <a:noFill/>
          <a:ln>
            <a:noFill/>
          </a:ln>
        </p:spPr>
      </p:pic>
      <p:pic>
        <p:nvPicPr>
          <p:cNvPr id="228" name="Google Shape;228;p8"/>
          <p:cNvPicPr preferRelativeResize="0"/>
          <p:nvPr/>
        </p:nvPicPr>
        <p:blipFill rotWithShape="1">
          <a:blip r:embed="rId9">
            <a:alphaModFix/>
          </a:blip>
          <a:srcRect/>
          <a:stretch/>
        </p:blipFill>
        <p:spPr>
          <a:xfrm>
            <a:off x="5940152" y="2277244"/>
            <a:ext cx="638175" cy="647700"/>
          </a:xfrm>
          <a:prstGeom prst="rect">
            <a:avLst/>
          </a:prstGeom>
          <a:noFill/>
          <a:ln>
            <a:noFill/>
          </a:ln>
        </p:spPr>
      </p:pic>
      <p:pic>
        <p:nvPicPr>
          <p:cNvPr id="229" name="Google Shape;229;p8"/>
          <p:cNvPicPr preferRelativeResize="0"/>
          <p:nvPr/>
        </p:nvPicPr>
        <p:blipFill rotWithShape="1">
          <a:blip r:embed="rId9">
            <a:alphaModFix/>
          </a:blip>
          <a:srcRect/>
          <a:stretch/>
        </p:blipFill>
        <p:spPr>
          <a:xfrm>
            <a:off x="5940152" y="5066719"/>
            <a:ext cx="638175" cy="647700"/>
          </a:xfrm>
          <a:prstGeom prst="rect">
            <a:avLst/>
          </a:prstGeom>
          <a:noFill/>
          <a:ln>
            <a:noFill/>
          </a:ln>
        </p:spPr>
      </p:pic>
      <p:pic>
        <p:nvPicPr>
          <p:cNvPr id="230" name="Google Shape;230;p8"/>
          <p:cNvPicPr preferRelativeResize="0"/>
          <p:nvPr/>
        </p:nvPicPr>
        <p:blipFill rotWithShape="1">
          <a:blip r:embed="rId10">
            <a:alphaModFix/>
          </a:blip>
          <a:srcRect/>
          <a:stretch/>
        </p:blipFill>
        <p:spPr>
          <a:xfrm>
            <a:off x="2430797" y="1412776"/>
            <a:ext cx="1762125" cy="685800"/>
          </a:xfrm>
          <a:prstGeom prst="rect">
            <a:avLst/>
          </a:prstGeom>
          <a:noFill/>
          <a:ln>
            <a:noFill/>
          </a:ln>
        </p:spPr>
      </p:pic>
      <p:pic>
        <p:nvPicPr>
          <p:cNvPr id="231" name="Google Shape;231;p8"/>
          <p:cNvPicPr preferRelativeResize="0"/>
          <p:nvPr/>
        </p:nvPicPr>
        <p:blipFill rotWithShape="1">
          <a:blip r:embed="rId11">
            <a:alphaModFix/>
          </a:blip>
          <a:srcRect/>
          <a:stretch/>
        </p:blipFill>
        <p:spPr>
          <a:xfrm>
            <a:off x="4154214" y="1412776"/>
            <a:ext cx="2105025" cy="1008112"/>
          </a:xfrm>
          <a:prstGeom prst="rect">
            <a:avLst/>
          </a:prstGeom>
          <a:noFill/>
          <a:ln>
            <a:noFill/>
          </a:ln>
        </p:spPr>
      </p:pic>
      <p:cxnSp>
        <p:nvCxnSpPr>
          <p:cNvPr id="232" name="Google Shape;232;p8"/>
          <p:cNvCxnSpPr/>
          <p:nvPr/>
        </p:nvCxnSpPr>
        <p:spPr>
          <a:xfrm>
            <a:off x="5966259" y="1760000"/>
            <a:ext cx="909997" cy="0"/>
          </a:xfrm>
          <a:prstGeom prst="straightConnector1">
            <a:avLst/>
          </a:prstGeom>
          <a:noFill/>
          <a:ln w="38100" cap="flat" cmpd="sng">
            <a:solidFill>
              <a:srgbClr val="D99593"/>
            </a:solidFill>
            <a:prstDash val="solid"/>
            <a:round/>
            <a:headEnd type="none" w="sm" len="sm"/>
            <a:tailEnd type="stealth" w="med" len="med"/>
          </a:ln>
        </p:spPr>
      </p:cxnSp>
      <p:pic>
        <p:nvPicPr>
          <p:cNvPr id="233" name="Google Shape;233;p8"/>
          <p:cNvPicPr preferRelativeResize="0"/>
          <p:nvPr/>
        </p:nvPicPr>
        <p:blipFill rotWithShape="1">
          <a:blip r:embed="rId12">
            <a:alphaModFix/>
          </a:blip>
          <a:srcRect/>
          <a:stretch/>
        </p:blipFill>
        <p:spPr>
          <a:xfrm>
            <a:off x="7020272" y="1569169"/>
            <a:ext cx="2016224" cy="695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gtEl>
                                        <p:attrNameLst>
                                          <p:attrName>style.visibility</p:attrName>
                                        </p:attrNameLst>
                                      </p:cBhvr>
                                      <p:to>
                                        <p:strVal val="visible"/>
                                      </p:to>
                                    </p:set>
                                    <p:animEffect transition="in" filter="fade">
                                      <p:cBhvr>
                                        <p:cTn id="12" dur="500"/>
                                        <p:tgtEl>
                                          <p:spTgt spid="2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fade">
                                      <p:cBhvr>
                                        <p:cTn id="17" dur="500"/>
                                        <p:tgtEl>
                                          <p:spTgt spid="2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9"/>
                                        </p:tgtEl>
                                        <p:attrNameLst>
                                          <p:attrName>style.visibility</p:attrName>
                                        </p:attrNameLst>
                                      </p:cBhvr>
                                      <p:to>
                                        <p:strVal val="visible"/>
                                      </p:to>
                                    </p:set>
                                    <p:animEffect transition="in" filter="fade">
                                      <p:cBhvr>
                                        <p:cTn id="27" dur="500"/>
                                        <p:tgtEl>
                                          <p:spTgt spid="2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fade">
                                      <p:cBhvr>
                                        <p:cTn id="32" dur="500"/>
                                        <p:tgtEl>
                                          <p:spTgt spid="2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1"/>
                                        </p:tgtEl>
                                        <p:attrNameLst>
                                          <p:attrName>style.visibility</p:attrName>
                                        </p:attrNameLst>
                                      </p:cBhvr>
                                      <p:to>
                                        <p:strVal val="visible"/>
                                      </p:to>
                                    </p:set>
                                    <p:animEffect transition="in" filter="fade">
                                      <p:cBhvr>
                                        <p:cTn id="37" dur="500"/>
                                        <p:tgtEl>
                                          <p:spTgt spid="2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7"/>
                                        </p:tgtEl>
                                        <p:attrNameLst>
                                          <p:attrName>style.visibility</p:attrName>
                                        </p:attrNameLst>
                                      </p:cBhvr>
                                      <p:to>
                                        <p:strVal val="visible"/>
                                      </p:to>
                                    </p:set>
                                    <p:animEffect transition="in" filter="fade">
                                      <p:cBhvr>
                                        <p:cTn id="42" dur="500"/>
                                        <p:tgtEl>
                                          <p:spTgt spid="22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1"/>
                                          </p:stCondLst>
                                        </p:cTn>
                                        <p:tgtEl>
                                          <p:spTgt spid="22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2"/>
                                        </p:tgtEl>
                                        <p:attrNameLst>
                                          <p:attrName>style.visibility</p:attrName>
                                        </p:attrNameLst>
                                      </p:cBhvr>
                                      <p:to>
                                        <p:strVal val="visible"/>
                                      </p:to>
                                    </p:set>
                                    <p:animEffect transition="in" filter="fade">
                                      <p:cBhvr>
                                        <p:cTn id="51" dur="500"/>
                                        <p:tgtEl>
                                          <p:spTgt spid="2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23"/>
                                        </p:tgtEl>
                                        <p:attrNameLst>
                                          <p:attrName>style.visibility</p:attrName>
                                        </p:attrNameLst>
                                      </p:cBhvr>
                                      <p:to>
                                        <p:strVal val="visible"/>
                                      </p:to>
                                    </p:set>
                                    <p:animEffect transition="in" filter="fade">
                                      <p:cBhvr>
                                        <p:cTn id="56" dur="500"/>
                                        <p:tgtEl>
                                          <p:spTgt spid="2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24"/>
                                        </p:tgtEl>
                                        <p:attrNameLst>
                                          <p:attrName>style.visibility</p:attrName>
                                        </p:attrNameLst>
                                      </p:cBhvr>
                                      <p:to>
                                        <p:strVal val="visible"/>
                                      </p:to>
                                    </p:set>
                                    <p:animEffect transition="in" filter="fade">
                                      <p:cBhvr>
                                        <p:cTn id="61" dur="500"/>
                                        <p:tgtEl>
                                          <p:spTgt spid="2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28"/>
                                        </p:tgtEl>
                                        <p:attrNameLst>
                                          <p:attrName>style.visibility</p:attrName>
                                        </p:attrNameLst>
                                      </p:cBhvr>
                                      <p:to>
                                        <p:strVal val="visible"/>
                                      </p:to>
                                    </p:set>
                                    <p:animEffect transition="in" filter="fade">
                                      <p:cBhvr>
                                        <p:cTn id="66" dur="500"/>
                                        <p:tgtEl>
                                          <p:spTgt spid="2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29"/>
                                        </p:tgtEl>
                                        <p:attrNameLst>
                                          <p:attrName>style.visibility</p:attrName>
                                        </p:attrNameLst>
                                      </p:cBhvr>
                                      <p:to>
                                        <p:strVal val="visible"/>
                                      </p:to>
                                    </p:set>
                                    <p:animEffect transition="in" filter="fade">
                                      <p:cBhvr>
                                        <p:cTn id="71" dur="500"/>
                                        <p:tgtEl>
                                          <p:spTgt spid="22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25"/>
                                        </p:tgtEl>
                                        <p:attrNameLst>
                                          <p:attrName>style.visibility</p:attrName>
                                        </p:attrNameLst>
                                      </p:cBhvr>
                                      <p:to>
                                        <p:strVal val="visible"/>
                                      </p:to>
                                    </p:set>
                                    <p:animEffect transition="in" filter="fade">
                                      <p:cBhvr>
                                        <p:cTn id="76" dur="500"/>
                                        <p:tgtEl>
                                          <p:spTgt spid="22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26"/>
                                        </p:tgtEl>
                                        <p:attrNameLst>
                                          <p:attrName>style.visibility</p:attrName>
                                        </p:attrNameLst>
                                      </p:cBhvr>
                                      <p:to>
                                        <p:strVal val="visible"/>
                                      </p:to>
                                    </p:set>
                                    <p:animEffect transition="in" filter="fade">
                                      <p:cBhvr>
                                        <p:cTn id="81" dur="500"/>
                                        <p:tgtEl>
                                          <p:spTgt spid="2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30"/>
                                        </p:tgtEl>
                                        <p:attrNameLst>
                                          <p:attrName>style.visibility</p:attrName>
                                        </p:attrNameLst>
                                      </p:cBhvr>
                                      <p:to>
                                        <p:strVal val="visible"/>
                                      </p:to>
                                    </p:set>
                                    <p:animEffect transition="in" filter="fade">
                                      <p:cBhvr>
                                        <p:cTn id="86" dur="500"/>
                                        <p:tgtEl>
                                          <p:spTgt spid="23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31"/>
                                        </p:tgtEl>
                                        <p:attrNameLst>
                                          <p:attrName>style.visibility</p:attrName>
                                        </p:attrNameLst>
                                      </p:cBhvr>
                                      <p:to>
                                        <p:strVal val="visible"/>
                                      </p:to>
                                    </p:set>
                                    <p:animEffect transition="in" filter="fade">
                                      <p:cBhvr>
                                        <p:cTn id="91" dur="500"/>
                                        <p:tgtEl>
                                          <p:spTgt spid="23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32"/>
                                        </p:tgtEl>
                                        <p:attrNameLst>
                                          <p:attrName>style.visibility</p:attrName>
                                        </p:attrNameLst>
                                      </p:cBhvr>
                                      <p:to>
                                        <p:strVal val="visible"/>
                                      </p:to>
                                    </p:set>
                                    <p:animEffect transition="in" filter="fade">
                                      <p:cBhvr>
                                        <p:cTn id="96" dur="500"/>
                                        <p:tgtEl>
                                          <p:spTgt spid="232"/>
                                        </p:tgtEl>
                                      </p:cBhvr>
                                    </p:animEffect>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nodeType="clickEffect">
                                  <p:stCondLst>
                                    <p:cond delay="0"/>
                                  </p:stCondLst>
                                  <p:childTnLst>
                                    <p:set>
                                      <p:cBhvr>
                                        <p:cTn id="100" dur="1" fill="hold">
                                          <p:stCondLst>
                                            <p:cond delay="0"/>
                                          </p:stCondLst>
                                        </p:cTn>
                                        <p:tgtEl>
                                          <p:spTgt spid="233"/>
                                        </p:tgtEl>
                                        <p:attrNameLst>
                                          <p:attrName>style.visibility</p:attrName>
                                        </p:attrNameLst>
                                      </p:cBhvr>
                                      <p:to>
                                        <p:strVal val="visible"/>
                                      </p:to>
                                    </p:set>
                                    <p:anim calcmode="lin" valueType="num">
                                      <p:cBhvr additive="base">
                                        <p:cTn id="101" dur="500"/>
                                        <p:tgtEl>
                                          <p:spTgt spid="233"/>
                                        </p:tgtEl>
                                        <p:attrNameLst>
                                          <p:attrName>ppt_w</p:attrName>
                                        </p:attrNameLst>
                                      </p:cBhvr>
                                      <p:tavLst>
                                        <p:tav tm="0">
                                          <p:val>
                                            <p:strVal val="0"/>
                                          </p:val>
                                        </p:tav>
                                        <p:tav tm="100000">
                                          <p:val>
                                            <p:strVal val="#ppt_w"/>
                                          </p:val>
                                        </p:tav>
                                      </p:tavLst>
                                    </p:anim>
                                    <p:anim calcmode="lin" valueType="num">
                                      <p:cBhvr additive="base">
                                        <p:cTn id="102" dur="500"/>
                                        <p:tgtEl>
                                          <p:spTgt spid="23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txBox="1">
            <a:spLocks noGrp="1"/>
          </p:cNvSpPr>
          <p:nvPr>
            <p:ph type="title"/>
          </p:nvPr>
        </p:nvSpPr>
        <p:spPr>
          <a:xfrm>
            <a:off x="405729" y="602707"/>
            <a:ext cx="7467600" cy="5485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600"/>
              <a:buFont typeface="Calibri"/>
              <a:buNone/>
            </a:pPr>
            <a:r>
              <a:rPr lang="en-US" b="1"/>
              <a:t>Classification </a:t>
            </a:r>
            <a:r>
              <a:rPr lang="en-US"/>
              <a:t>causes </a:t>
            </a:r>
            <a:r>
              <a:rPr lang="en-US" b="1"/>
              <a:t>of jaundice</a:t>
            </a:r>
            <a:endParaRPr b="1"/>
          </a:p>
        </p:txBody>
      </p:sp>
      <p:pic>
        <p:nvPicPr>
          <p:cNvPr id="240" name="Google Shape;240;p9"/>
          <p:cNvPicPr preferRelativeResize="0"/>
          <p:nvPr/>
        </p:nvPicPr>
        <p:blipFill rotWithShape="1">
          <a:blip r:embed="rId3">
            <a:alphaModFix/>
          </a:blip>
          <a:srcRect/>
          <a:stretch/>
        </p:blipFill>
        <p:spPr>
          <a:xfrm>
            <a:off x="-120825" y="1295400"/>
            <a:ext cx="9144000" cy="5928986"/>
          </a:xfrm>
          <a:prstGeom prst="rect">
            <a:avLst/>
          </a:prstGeom>
          <a:noFill/>
          <a:ln>
            <a:noFill/>
          </a:ln>
        </p:spPr>
      </p:pic>
      <p:sp>
        <p:nvSpPr>
          <p:cNvPr id="241" name="Google Shape;241;p9"/>
          <p:cNvSpPr txBox="1"/>
          <p:nvPr/>
        </p:nvSpPr>
        <p:spPr>
          <a:xfrm>
            <a:off x="4800600" y="1381940"/>
            <a:ext cx="1805136" cy="707886"/>
          </a:xfrm>
          <a:prstGeom prst="rect">
            <a:avLst/>
          </a:prstGeom>
          <a:solidFill>
            <a:srgbClr val="FF3399"/>
          </a:solidFill>
          <a:ln>
            <a:noFill/>
          </a:ln>
        </p:spPr>
        <p:txBody>
          <a:bodyPr spcFirstLastPara="1" wrap="square" lIns="91425" tIns="45700" rIns="91425" bIns="45700" anchor="ctr" anchorCtr="0">
            <a:normAutofit/>
          </a:bodyPr>
          <a:lstStyle/>
          <a:p>
            <a:pPr marL="0" marR="0" lvl="0" indent="0" algn="ctr" rtl="0">
              <a:spcBef>
                <a:spcPts val="0"/>
              </a:spcBef>
              <a:spcAft>
                <a:spcPts val="0"/>
              </a:spcAft>
              <a:buClr>
                <a:srgbClr val="C00000"/>
              </a:buClr>
              <a:buSzPts val="2000"/>
              <a:buFont typeface="Noto Sans Symbols"/>
              <a:buNone/>
            </a:pPr>
            <a:r>
              <a:rPr lang="en-US" sz="2000" b="1" i="0" u="sng" strike="noStrike" cap="none" dirty="0" err="1">
                <a:solidFill>
                  <a:schemeClr val="dk1"/>
                </a:solidFill>
                <a:latin typeface="Calibri"/>
                <a:ea typeface="Calibri"/>
                <a:cs typeface="Calibri"/>
                <a:sym typeface="Calibri"/>
              </a:rPr>
              <a:t>POSThepatic</a:t>
            </a:r>
            <a:r>
              <a:rPr lang="en-US" sz="2000" b="1" i="0" u="sng" strike="noStrike" cap="none" dirty="0">
                <a:solidFill>
                  <a:schemeClr val="dk1"/>
                </a:solidFill>
                <a:latin typeface="Calibri"/>
                <a:ea typeface="Calibri"/>
                <a:cs typeface="Calibri"/>
                <a:sym typeface="Calibri"/>
              </a:rPr>
              <a:t> causes</a:t>
            </a:r>
            <a:endParaRPr dirty="0"/>
          </a:p>
        </p:txBody>
      </p:sp>
      <p:sp>
        <p:nvSpPr>
          <p:cNvPr id="242" name="Google Shape;242;p9"/>
          <p:cNvSpPr txBox="1"/>
          <p:nvPr/>
        </p:nvSpPr>
        <p:spPr>
          <a:xfrm>
            <a:off x="88000" y="2072692"/>
            <a:ext cx="1805136" cy="707886"/>
          </a:xfrm>
          <a:prstGeom prst="rect">
            <a:avLst/>
          </a:prstGeom>
          <a:solidFill>
            <a:srgbClr val="FF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C00000"/>
              </a:buClr>
              <a:buSzPts val="2000"/>
              <a:buFont typeface="Noto Sans Symbols"/>
              <a:buNone/>
            </a:pPr>
            <a:r>
              <a:rPr lang="en-US" sz="2000" b="1" i="0" u="sng" strike="noStrike" cap="none">
                <a:solidFill>
                  <a:schemeClr val="dk1"/>
                </a:solidFill>
                <a:latin typeface="Calibri"/>
                <a:ea typeface="Calibri"/>
                <a:cs typeface="Calibri"/>
                <a:sym typeface="Calibri"/>
              </a:rPr>
              <a:t>PREhepatic causes</a:t>
            </a:r>
            <a:endParaRPr/>
          </a:p>
        </p:txBody>
      </p:sp>
      <p:sp>
        <p:nvSpPr>
          <p:cNvPr id="243" name="Google Shape;243;p9"/>
          <p:cNvSpPr txBox="1"/>
          <p:nvPr/>
        </p:nvSpPr>
        <p:spPr>
          <a:xfrm>
            <a:off x="3048000" y="4038600"/>
            <a:ext cx="1828800" cy="914400"/>
          </a:xfrm>
          <a:prstGeom prst="rect">
            <a:avLst/>
          </a:prstGeom>
          <a:solidFill>
            <a:srgbClr val="FF3399"/>
          </a:solidFill>
          <a:ln>
            <a:noFill/>
          </a:ln>
        </p:spPr>
        <p:txBody>
          <a:bodyPr spcFirstLastPara="1" wrap="square" lIns="91425" tIns="45700" rIns="91425" bIns="45700" anchor="ctr" anchorCtr="0">
            <a:normAutofit/>
          </a:bodyPr>
          <a:lstStyle/>
          <a:p>
            <a:pPr marL="0" marR="0" lvl="0" indent="0" algn="ctr" rtl="0">
              <a:spcBef>
                <a:spcPts val="0"/>
              </a:spcBef>
              <a:spcAft>
                <a:spcPts val="0"/>
              </a:spcAft>
              <a:buClr>
                <a:srgbClr val="C00000"/>
              </a:buClr>
              <a:buSzPts val="2000"/>
              <a:buFont typeface="Noto Sans Symbols"/>
              <a:buNone/>
            </a:pPr>
            <a:r>
              <a:rPr lang="en-US" sz="2000" b="1" i="0" u="sng" strike="noStrike" cap="none">
                <a:solidFill>
                  <a:schemeClr val="dk1"/>
                </a:solidFill>
                <a:latin typeface="Calibri"/>
                <a:ea typeface="Calibri"/>
                <a:cs typeface="Calibri"/>
                <a:sym typeface="Calibri"/>
              </a:rPr>
              <a:t>Hepatic causes</a:t>
            </a:r>
            <a:endParaRPr sz="2000" b="1" i="0" u="sng" strike="noStrike" cap="none">
              <a:solidFill>
                <a:schemeClr val="dk1"/>
              </a:solidFill>
              <a:latin typeface="Calibri"/>
              <a:ea typeface="Calibri"/>
              <a:cs typeface="Calibri"/>
              <a:sym typeface="Calibri"/>
            </a:endParaRPr>
          </a:p>
        </p:txBody>
      </p:sp>
      <p:sp>
        <p:nvSpPr>
          <p:cNvPr id="244" name="Google Shape;244;p9"/>
          <p:cNvSpPr/>
          <p:nvPr/>
        </p:nvSpPr>
        <p:spPr>
          <a:xfrm>
            <a:off x="501824" y="5455095"/>
            <a:ext cx="2241375" cy="646331"/>
          </a:xfrm>
          <a:prstGeom prst="rect">
            <a:avLst/>
          </a:prstGeom>
          <a:solidFill>
            <a:srgbClr val="FABF8E"/>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Unconjugated Hyperbilirubinemia</a:t>
            </a:r>
            <a:endParaRPr sz="1800" b="1" i="0" u="none" strike="noStrike" cap="none">
              <a:solidFill>
                <a:schemeClr val="dk1"/>
              </a:solidFill>
              <a:latin typeface="Calibri"/>
              <a:ea typeface="Calibri"/>
              <a:cs typeface="Calibri"/>
              <a:sym typeface="Calibri"/>
            </a:endParaRPr>
          </a:p>
        </p:txBody>
      </p:sp>
      <p:sp>
        <p:nvSpPr>
          <p:cNvPr id="245" name="Google Shape;245;p9"/>
          <p:cNvSpPr/>
          <p:nvPr/>
        </p:nvSpPr>
        <p:spPr>
          <a:xfrm>
            <a:off x="5562600" y="5471754"/>
            <a:ext cx="2265039" cy="646331"/>
          </a:xfrm>
          <a:prstGeom prst="rect">
            <a:avLst/>
          </a:prstGeom>
          <a:solidFill>
            <a:srgbClr val="FABF8E"/>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Conjugated (Direct) </a:t>
            </a:r>
            <a:r>
              <a:rPr lang="en-US" sz="1800" b="1" i="0" u="none" strike="noStrike" cap="none" dirty="0" err="1">
                <a:solidFill>
                  <a:schemeClr val="dk1"/>
                </a:solidFill>
                <a:latin typeface="Calibri"/>
                <a:ea typeface="Calibri"/>
                <a:cs typeface="Calibri"/>
                <a:sym typeface="Calibri"/>
              </a:rPr>
              <a:t>Hyperbilirubinemia</a:t>
            </a:r>
            <a:endParaRPr sz="1800" b="1" i="0" u="none" strike="noStrike" cap="none" dirty="0">
              <a:solidFill>
                <a:schemeClr val="dk1"/>
              </a:solidFill>
              <a:latin typeface="Calibri"/>
              <a:ea typeface="Calibri"/>
              <a:cs typeface="Calibri"/>
              <a:sym typeface="Calibri"/>
            </a:endParaRPr>
          </a:p>
        </p:txBody>
      </p:sp>
      <p:cxnSp>
        <p:nvCxnSpPr>
          <p:cNvPr id="246" name="Google Shape;246;p9"/>
          <p:cNvCxnSpPr/>
          <p:nvPr/>
        </p:nvCxnSpPr>
        <p:spPr>
          <a:xfrm>
            <a:off x="4038600" y="5083696"/>
            <a:ext cx="1447800" cy="707400"/>
          </a:xfrm>
          <a:prstGeom prst="bentConnector3">
            <a:avLst>
              <a:gd name="adj1" fmla="val 50000"/>
            </a:avLst>
          </a:prstGeom>
          <a:noFill/>
          <a:ln w="57150" cap="flat" cmpd="sng">
            <a:solidFill>
              <a:srgbClr val="00B050"/>
            </a:solidFill>
            <a:prstDash val="solid"/>
            <a:round/>
            <a:headEnd type="stealth" w="med" len="med"/>
            <a:tailEnd type="stealth" w="med" len="med"/>
          </a:ln>
        </p:spPr>
      </p:cxnSp>
      <p:cxnSp>
        <p:nvCxnSpPr>
          <p:cNvPr id="247" name="Google Shape;247;p9"/>
          <p:cNvCxnSpPr/>
          <p:nvPr/>
        </p:nvCxnSpPr>
        <p:spPr>
          <a:xfrm flipH="1">
            <a:off x="2770200" y="5105400"/>
            <a:ext cx="1116000" cy="747600"/>
          </a:xfrm>
          <a:prstGeom prst="bentConnector3">
            <a:avLst>
              <a:gd name="adj1" fmla="val 50000"/>
            </a:avLst>
          </a:prstGeom>
          <a:noFill/>
          <a:ln w="57150" cap="flat" cmpd="sng">
            <a:solidFill>
              <a:srgbClr val="00B050"/>
            </a:solidFill>
            <a:prstDash val="solid"/>
            <a:round/>
            <a:headEnd type="stealth" w="med" len="med"/>
            <a:tailEnd type="stealth" w="med" len="med"/>
          </a:ln>
        </p:spPr>
      </p:cxnSp>
      <p:sp>
        <p:nvSpPr>
          <p:cNvPr id="248" name="Google Shape;248;p9"/>
          <p:cNvSpPr/>
          <p:nvPr/>
        </p:nvSpPr>
        <p:spPr>
          <a:xfrm>
            <a:off x="4648200" y="2124670"/>
            <a:ext cx="2265039" cy="923330"/>
          </a:xfrm>
          <a:prstGeom prst="rect">
            <a:avLst/>
          </a:prstGeom>
          <a:solidFill>
            <a:srgbClr val="FABF8E"/>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Predominant Conjugated (Direct) </a:t>
            </a:r>
            <a:r>
              <a:rPr lang="en-US" sz="1800" b="1" i="0" u="none" strike="noStrike" cap="none" dirty="0" err="1">
                <a:solidFill>
                  <a:schemeClr val="dk1"/>
                </a:solidFill>
                <a:latin typeface="Calibri"/>
                <a:ea typeface="Calibri"/>
                <a:cs typeface="Calibri"/>
                <a:sym typeface="Calibri"/>
              </a:rPr>
              <a:t>Hyperbilirubinemia</a:t>
            </a:r>
            <a:endParaRPr sz="1800" b="1" i="0" u="none" strike="noStrike" cap="none" dirty="0">
              <a:solidFill>
                <a:schemeClr val="dk1"/>
              </a:solidFill>
              <a:latin typeface="Calibri"/>
              <a:ea typeface="Calibri"/>
              <a:cs typeface="Calibri"/>
              <a:sym typeface="Calibri"/>
            </a:endParaRPr>
          </a:p>
        </p:txBody>
      </p:sp>
      <p:sp>
        <p:nvSpPr>
          <p:cNvPr id="249" name="Google Shape;249;p9"/>
          <p:cNvSpPr/>
          <p:nvPr/>
        </p:nvSpPr>
        <p:spPr>
          <a:xfrm>
            <a:off x="-32760" y="2743200"/>
            <a:ext cx="2013960" cy="1200329"/>
          </a:xfrm>
          <a:prstGeom prst="rect">
            <a:avLst/>
          </a:prstGeom>
          <a:solidFill>
            <a:srgbClr val="FABF8E"/>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Predominant Unconjugated (Indirect) Hyperbilirubinemia</a:t>
            </a:r>
            <a:endParaRPr sz="1800" b="1" i="0" u="none" strike="noStrike" cap="none">
              <a:solidFill>
                <a:schemeClr val="dk1"/>
              </a:solidFill>
              <a:latin typeface="Calibri"/>
              <a:ea typeface="Calibri"/>
              <a:cs typeface="Calibri"/>
              <a:sym typeface="Calibri"/>
            </a:endParaRPr>
          </a:p>
        </p:txBody>
      </p:sp>
      <p:cxnSp>
        <p:nvCxnSpPr>
          <p:cNvPr id="250" name="Google Shape;250;p9"/>
          <p:cNvCxnSpPr/>
          <p:nvPr/>
        </p:nvCxnSpPr>
        <p:spPr>
          <a:xfrm>
            <a:off x="3962400" y="5257800"/>
            <a:ext cx="0" cy="762000"/>
          </a:xfrm>
          <a:prstGeom prst="straightConnector1">
            <a:avLst/>
          </a:prstGeom>
          <a:noFill/>
          <a:ln w="76200" cap="flat" cmpd="sng">
            <a:solidFill>
              <a:srgbClr val="00B050"/>
            </a:solidFill>
            <a:prstDash val="solid"/>
            <a:round/>
            <a:headEnd type="none" w="sm" len="sm"/>
            <a:tailEnd type="triangle" w="med" len="med"/>
          </a:ln>
          <a:effectLst>
            <a:outerShdw blurRad="40000" dist="23000" dir="5400000" rotWithShape="0">
              <a:srgbClr val="000000">
                <a:alpha val="34901"/>
              </a:srgbClr>
            </a:outerShdw>
          </a:effectLst>
        </p:spPr>
      </p:cxnSp>
      <p:sp>
        <p:nvSpPr>
          <p:cNvPr id="251" name="Google Shape;251;p9"/>
          <p:cNvSpPr/>
          <p:nvPr/>
        </p:nvSpPr>
        <p:spPr>
          <a:xfrm>
            <a:off x="2819400" y="6135469"/>
            <a:ext cx="2265039" cy="646331"/>
          </a:xfrm>
          <a:prstGeom prst="rect">
            <a:avLst/>
          </a:prstGeom>
          <a:solidFill>
            <a:srgbClr val="FABF8E"/>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Biphasic (combined) Hyperbilirubinemia</a:t>
            </a:r>
            <a:endParaRPr sz="18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5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500"/>
                                        <p:tgtEl>
                                          <p:spTgt spid="2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1"/>
                                        </p:tgtEl>
                                        <p:attrNameLst>
                                          <p:attrName>style.visibility</p:attrName>
                                        </p:attrNameLst>
                                      </p:cBhvr>
                                      <p:to>
                                        <p:strVal val="visible"/>
                                      </p:to>
                                    </p:set>
                                    <p:animEffect transition="in" filter="fade">
                                      <p:cBhvr>
                                        <p:cTn id="17" dur="500"/>
                                        <p:tgtEl>
                                          <p:spTgt spid="2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8"/>
                                        </p:tgtEl>
                                        <p:attrNameLst>
                                          <p:attrName>style.visibility</p:attrName>
                                        </p:attrNameLst>
                                      </p:cBhvr>
                                      <p:to>
                                        <p:strVal val="visible"/>
                                      </p:to>
                                    </p:set>
                                    <p:animEffect transition="in" filter="fade">
                                      <p:cBhvr>
                                        <p:cTn id="22" dur="500"/>
                                        <p:tgtEl>
                                          <p:spTgt spid="2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3"/>
                                        </p:tgtEl>
                                        <p:attrNameLst>
                                          <p:attrName>style.visibility</p:attrName>
                                        </p:attrNameLst>
                                      </p:cBhvr>
                                      <p:to>
                                        <p:strVal val="visible"/>
                                      </p:to>
                                    </p:set>
                                    <p:animEffect transition="in" filter="fade">
                                      <p:cBhvr>
                                        <p:cTn id="27" dur="500"/>
                                        <p:tgtEl>
                                          <p:spTgt spid="2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gtEl>
                                        <p:attrNameLst>
                                          <p:attrName>style.visibility</p:attrName>
                                        </p:attrNameLst>
                                      </p:cBhvr>
                                      <p:to>
                                        <p:strVal val="visible"/>
                                      </p:to>
                                    </p:set>
                                    <p:animEffect transition="in" filter="fade">
                                      <p:cBhvr>
                                        <p:cTn id="32" dur="500"/>
                                        <p:tgtEl>
                                          <p:spTgt spid="247"/>
                                        </p:tgtEl>
                                      </p:cBhvr>
                                    </p:animEffect>
                                  </p:childTnLst>
                                </p:cTn>
                              </p:par>
                              <p:par>
                                <p:cTn id="33" presetID="10" presetClass="entr" presetSubtype="0" fill="hold" nodeType="withEffect">
                                  <p:stCondLst>
                                    <p:cond delay="0"/>
                                  </p:stCondLst>
                                  <p:childTnLst>
                                    <p:set>
                                      <p:cBhvr>
                                        <p:cTn id="34" dur="1" fill="hold">
                                          <p:stCondLst>
                                            <p:cond delay="0"/>
                                          </p:stCondLst>
                                        </p:cTn>
                                        <p:tgtEl>
                                          <p:spTgt spid="244"/>
                                        </p:tgtEl>
                                        <p:attrNameLst>
                                          <p:attrName>style.visibility</p:attrName>
                                        </p:attrNameLst>
                                      </p:cBhvr>
                                      <p:to>
                                        <p:strVal val="visible"/>
                                      </p:to>
                                    </p:set>
                                    <p:animEffect transition="in" filter="fade">
                                      <p:cBhvr>
                                        <p:cTn id="35" dur="500"/>
                                        <p:tgtEl>
                                          <p:spTgt spid="24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6"/>
                                        </p:tgtEl>
                                        <p:attrNameLst>
                                          <p:attrName>style.visibility</p:attrName>
                                        </p:attrNameLst>
                                      </p:cBhvr>
                                      <p:to>
                                        <p:strVal val="visible"/>
                                      </p:to>
                                    </p:set>
                                    <p:animEffect transition="in" filter="fade">
                                      <p:cBhvr>
                                        <p:cTn id="40" dur="500"/>
                                        <p:tgtEl>
                                          <p:spTgt spid="246"/>
                                        </p:tgtEl>
                                      </p:cBhvr>
                                    </p:animEffect>
                                  </p:childTnLst>
                                </p:cTn>
                              </p:par>
                              <p:par>
                                <p:cTn id="41" presetID="10" presetClass="entr" presetSubtype="0" fill="hold" nodeType="withEffect">
                                  <p:stCondLst>
                                    <p:cond delay="0"/>
                                  </p:stCondLst>
                                  <p:childTnLst>
                                    <p:set>
                                      <p:cBhvr>
                                        <p:cTn id="42" dur="1" fill="hold">
                                          <p:stCondLst>
                                            <p:cond delay="0"/>
                                          </p:stCondLst>
                                        </p:cTn>
                                        <p:tgtEl>
                                          <p:spTgt spid="245"/>
                                        </p:tgtEl>
                                        <p:attrNameLst>
                                          <p:attrName>style.visibility</p:attrName>
                                        </p:attrNameLst>
                                      </p:cBhvr>
                                      <p:to>
                                        <p:strVal val="visible"/>
                                      </p:to>
                                    </p:set>
                                    <p:animEffect transition="in" filter="fade">
                                      <p:cBhvr>
                                        <p:cTn id="43" dur="500"/>
                                        <p:tgtEl>
                                          <p:spTgt spid="24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1"/>
                                        </p:tgtEl>
                                        <p:attrNameLst>
                                          <p:attrName>style.visibility</p:attrName>
                                        </p:attrNameLst>
                                      </p:cBhvr>
                                      <p:to>
                                        <p:strVal val="visible"/>
                                      </p:to>
                                    </p:set>
                                    <p:animEffect transition="in" filter="fade">
                                      <p:cBhvr>
                                        <p:cTn id="48" dur="500"/>
                                        <p:tgtEl>
                                          <p:spTgt spid="251"/>
                                        </p:tgtEl>
                                      </p:cBhvr>
                                    </p:animEffect>
                                  </p:childTnLst>
                                </p:cTn>
                              </p:par>
                              <p:par>
                                <p:cTn id="49" presetID="10" presetClass="entr" presetSubtype="0" fill="hold" nodeType="withEffect">
                                  <p:stCondLst>
                                    <p:cond delay="0"/>
                                  </p:stCondLst>
                                  <p:childTnLst>
                                    <p:set>
                                      <p:cBhvr>
                                        <p:cTn id="50" dur="1" fill="hold">
                                          <p:stCondLst>
                                            <p:cond delay="0"/>
                                          </p:stCondLst>
                                        </p:cTn>
                                        <p:tgtEl>
                                          <p:spTgt spid="250"/>
                                        </p:tgtEl>
                                        <p:attrNameLst>
                                          <p:attrName>style.visibility</p:attrName>
                                        </p:attrNameLst>
                                      </p:cBhvr>
                                      <p:to>
                                        <p:strVal val="visible"/>
                                      </p:to>
                                    </p:set>
                                    <p:animEffect transition="in" filter="fade">
                                      <p:cBhvr>
                                        <p:cTn id="51"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1392</Words>
  <Application>Microsoft Office PowerPoint</Application>
  <PresentationFormat>On-screen Show (4:3)</PresentationFormat>
  <Paragraphs>335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Noto Sans Symbols</vt:lpstr>
      <vt:lpstr>Times New Roman</vt:lpstr>
      <vt:lpstr>Arial</vt:lpstr>
      <vt:lpstr>Proxima Nova</vt:lpstr>
      <vt:lpstr>Office Theme</vt:lpstr>
      <vt:lpstr>PowerPoint Presentation</vt:lpstr>
      <vt:lpstr>Jaundice - 1</vt:lpstr>
      <vt:lpstr>Intended learning outcomes (ILOs)</vt:lpstr>
      <vt:lpstr>Introduction </vt:lpstr>
      <vt:lpstr>BILIRUBIN METABOLISM</vt:lpstr>
      <vt:lpstr>BILIRUBIN METABOLISM</vt:lpstr>
      <vt:lpstr>BILIRUBIN METABOLISM</vt:lpstr>
      <vt:lpstr>Pathophysiology and causes</vt:lpstr>
      <vt:lpstr>Classification causes of jaundice</vt:lpstr>
      <vt:lpstr>Prehepatic Causes</vt:lpstr>
      <vt:lpstr> Hepatic causes </vt:lpstr>
      <vt:lpstr> Hepatic causes </vt:lpstr>
      <vt:lpstr> Hepatic causes </vt:lpstr>
      <vt:lpstr> Hepatic causes </vt:lpstr>
      <vt:lpstr> Hepatic causes </vt:lpstr>
      <vt:lpstr> Posthepatic causes = Extrahepatic cholestasis </vt:lpstr>
      <vt:lpstr>Lab Diagnosis of Jaundice – D.D</vt:lpstr>
      <vt:lpstr>Clinical Aspects of Jaundice</vt:lpstr>
      <vt:lpstr>Differential Diagnosis of Colored Urine </vt:lpstr>
      <vt:lpstr>Clinical History – Imp clues</vt:lpstr>
      <vt:lpstr>Algorithmic approach for Jaundice</vt:lpstr>
      <vt:lpstr> </vt:lpstr>
      <vt:lpstr> </vt:lpstr>
      <vt:lpstr>What imaging we need?</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 cast</dc:creator>
  <cp:lastModifiedBy>Abdul Rahman Ashraf Hussein Mohamed Abo El-Majd</cp:lastModifiedBy>
  <cp:revision>10</cp:revision>
  <dcterms:created xsi:type="dcterms:W3CDTF">2016-09-30T17:20:15Z</dcterms:created>
  <dcterms:modified xsi:type="dcterms:W3CDTF">2025-06-20T09:10:48Z</dcterms:modified>
</cp:coreProperties>
</file>