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8" r:id="rId2"/>
    <p:sldId id="256" r:id="rId3"/>
    <p:sldId id="259" r:id="rId4"/>
    <p:sldId id="361" r:id="rId5"/>
    <p:sldId id="362" r:id="rId6"/>
    <p:sldId id="363" r:id="rId7"/>
    <p:sldId id="364" r:id="rId8"/>
    <p:sldId id="365" r:id="rId9"/>
    <p:sldId id="366" r:id="rId10"/>
    <p:sldId id="367" r:id="rId11"/>
    <p:sldId id="368" r:id="rId12"/>
    <p:sldId id="369" r:id="rId13"/>
    <p:sldId id="307" r:id="rId14"/>
    <p:sldId id="370" r:id="rId15"/>
    <p:sldId id="371" r:id="rId16"/>
    <p:sldId id="372" r:id="rId17"/>
    <p:sldId id="373" r:id="rId18"/>
    <p:sldId id="305" r:id="rId19"/>
    <p:sldId id="260" r:id="rId20"/>
    <p:sldId id="269" r:id="rId21"/>
    <p:sldId id="374" r:id="rId22"/>
    <p:sldId id="375" r:id="rId23"/>
    <p:sldId id="261" r:id="rId24"/>
    <p:sldId id="262" r:id="rId25"/>
    <p:sldId id="376" r:id="rId26"/>
    <p:sldId id="377" r:id="rId27"/>
    <p:sldId id="266" r:id="rId28"/>
    <p:sldId id="378" r:id="rId29"/>
    <p:sldId id="379" r:id="rId30"/>
    <p:sldId id="281" r:id="rId31"/>
    <p:sldId id="380" r:id="rId32"/>
    <p:sldId id="282" r:id="rId33"/>
    <p:sldId id="381" r:id="rId34"/>
    <p:sldId id="382" r:id="rId35"/>
    <p:sldId id="383" r:id="rId36"/>
    <p:sldId id="384" r:id="rId37"/>
    <p:sldId id="385" r:id="rId38"/>
    <p:sldId id="386" r:id="rId39"/>
    <p:sldId id="293" r:id="rId40"/>
    <p:sldId id="294" r:id="rId41"/>
    <p:sldId id="295" r:id="rId42"/>
    <p:sldId id="296" r:id="rId43"/>
    <p:sldId id="387" r:id="rId44"/>
    <p:sldId id="388" r:id="rId45"/>
    <p:sldId id="389" r:id="rId46"/>
    <p:sldId id="390" r:id="rId47"/>
    <p:sldId id="391" r:id="rId48"/>
    <p:sldId id="392" r:id="rId49"/>
    <p:sldId id="393" r:id="rId50"/>
    <p:sldId id="394" r:id="rId51"/>
    <p:sldId id="310" r:id="rId52"/>
    <p:sldId id="311" r:id="rId53"/>
    <p:sldId id="395" r:id="rId54"/>
    <p:sldId id="396" r:id="rId55"/>
    <p:sldId id="397" r:id="rId56"/>
    <p:sldId id="263"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21"/>
  </p:normalViewPr>
  <p:slideViewPr>
    <p:cSldViewPr>
      <p:cViewPr varScale="1">
        <p:scale>
          <a:sx n="80" d="100"/>
          <a:sy n="80" d="100"/>
        </p:scale>
        <p:origin x="880"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er elwasify" userId="289530e1cf457fc7" providerId="LiveId" clId="{B72CABCF-C8A0-47E9-94FE-892393D4EC8C}"/>
    <pc:docChg chg="undo redo custSel addSld delSld modSld">
      <pc:chgData name="tamer elwasify" userId="289530e1cf457fc7" providerId="LiveId" clId="{B72CABCF-C8A0-47E9-94FE-892393D4EC8C}" dt="2025-03-08T11:54:12.556" v="367" actId="20577"/>
      <pc:docMkLst>
        <pc:docMk/>
      </pc:docMkLst>
      <pc:sldChg chg="modSp mod">
        <pc:chgData name="tamer elwasify" userId="289530e1cf457fc7" providerId="LiveId" clId="{B72CABCF-C8A0-47E9-94FE-892393D4EC8C}" dt="2025-03-08T11:36:38.785" v="71" actId="20577"/>
        <pc:sldMkLst>
          <pc:docMk/>
          <pc:sldMk cId="2640133589" sldId="256"/>
        </pc:sldMkLst>
        <pc:spChg chg="mod">
          <ac:chgData name="tamer elwasify" userId="289530e1cf457fc7" providerId="LiveId" clId="{B72CABCF-C8A0-47E9-94FE-892393D4EC8C}" dt="2025-03-08T11:36:38.785" v="71" actId="20577"/>
          <ac:spMkLst>
            <pc:docMk/>
            <pc:sldMk cId="2640133589" sldId="256"/>
            <ac:spMk id="4" creationId="{00000000-0000-0000-0000-000000000000}"/>
          </ac:spMkLst>
        </pc:spChg>
        <pc:spChg chg="mod">
          <ac:chgData name="tamer elwasify" userId="289530e1cf457fc7" providerId="LiveId" clId="{B72CABCF-C8A0-47E9-94FE-892393D4EC8C}" dt="2025-03-08T11:36:17.024" v="13" actId="5793"/>
          <ac:spMkLst>
            <pc:docMk/>
            <pc:sldMk cId="2640133589" sldId="256"/>
            <ac:spMk id="5" creationId="{00000000-0000-0000-0000-000000000000}"/>
          </ac:spMkLst>
        </pc:spChg>
      </pc:sldChg>
      <pc:sldChg chg="modSp mod">
        <pc:chgData name="tamer elwasify" userId="289530e1cf457fc7" providerId="LiveId" clId="{B72CABCF-C8A0-47E9-94FE-892393D4EC8C}" dt="2025-03-08T11:43:29.687" v="145" actId="5793"/>
        <pc:sldMkLst>
          <pc:docMk/>
          <pc:sldMk cId="1468871768" sldId="259"/>
        </pc:sldMkLst>
        <pc:spChg chg="mod">
          <ac:chgData name="tamer elwasify" userId="289530e1cf457fc7" providerId="LiveId" clId="{B72CABCF-C8A0-47E9-94FE-892393D4EC8C}" dt="2025-03-08T11:43:29.687" v="145" actId="5793"/>
          <ac:spMkLst>
            <pc:docMk/>
            <pc:sldMk cId="1468871768" sldId="259"/>
            <ac:spMk id="2" creationId="{00000000-0000-0000-0000-000000000000}"/>
          </ac:spMkLst>
        </pc:spChg>
      </pc:sldChg>
      <pc:sldChg chg="modSp mod">
        <pc:chgData name="tamer elwasify" userId="289530e1cf457fc7" providerId="LiveId" clId="{B72CABCF-C8A0-47E9-94FE-892393D4EC8C}" dt="2025-03-08T11:47:16.362" v="230" actId="1076"/>
        <pc:sldMkLst>
          <pc:docMk/>
          <pc:sldMk cId="1859209330" sldId="261"/>
        </pc:sldMkLst>
        <pc:spChg chg="mod">
          <ac:chgData name="tamer elwasify" userId="289530e1cf457fc7" providerId="LiveId" clId="{B72CABCF-C8A0-47E9-94FE-892393D4EC8C}" dt="2025-03-08T11:47:16.362" v="230" actId="1076"/>
          <ac:spMkLst>
            <pc:docMk/>
            <pc:sldMk cId="1859209330" sldId="261"/>
            <ac:spMk id="2" creationId="{8B14447B-E22E-8FD8-6767-FCC820387873}"/>
          </ac:spMkLst>
        </pc:spChg>
      </pc:sldChg>
      <pc:sldChg chg="addSp modSp mod">
        <pc:chgData name="tamer elwasify" userId="289530e1cf457fc7" providerId="LiveId" clId="{B72CABCF-C8A0-47E9-94FE-892393D4EC8C}" dt="2025-03-08T11:47:34.885" v="231"/>
        <pc:sldMkLst>
          <pc:docMk/>
          <pc:sldMk cId="1741430190" sldId="262"/>
        </pc:sldMkLst>
        <pc:spChg chg="add mod">
          <ac:chgData name="tamer elwasify" userId="289530e1cf457fc7" providerId="LiveId" clId="{B72CABCF-C8A0-47E9-94FE-892393D4EC8C}" dt="2025-03-08T11:47:34.885" v="231"/>
          <ac:spMkLst>
            <pc:docMk/>
            <pc:sldMk cId="1741430190" sldId="262"/>
            <ac:spMk id="2" creationId="{9CBE1F2A-9420-714F-CC5C-86688AA99B18}"/>
          </ac:spMkLst>
        </pc:spChg>
        <pc:spChg chg="mod">
          <ac:chgData name="tamer elwasify" userId="289530e1cf457fc7" providerId="LiveId" clId="{B72CABCF-C8A0-47E9-94FE-892393D4EC8C}" dt="2025-03-08T11:40:02.617" v="99" actId="27636"/>
          <ac:spMkLst>
            <pc:docMk/>
            <pc:sldMk cId="1741430190" sldId="262"/>
            <ac:spMk id="3" creationId="{9F12D8B5-CE14-F3FF-F999-6F4E3EEB9B46}"/>
          </ac:spMkLst>
        </pc:spChg>
      </pc:sldChg>
      <pc:sldChg chg="add del">
        <pc:chgData name="tamer elwasify" userId="289530e1cf457fc7" providerId="LiveId" clId="{B72CABCF-C8A0-47E9-94FE-892393D4EC8C}" dt="2025-03-08T11:42:02.374" v="128" actId="47"/>
        <pc:sldMkLst>
          <pc:docMk/>
          <pc:sldMk cId="3491983721" sldId="264"/>
        </pc:sldMkLst>
      </pc:sldChg>
      <pc:sldChg chg="add del">
        <pc:chgData name="tamer elwasify" userId="289530e1cf457fc7" providerId="LiveId" clId="{B72CABCF-C8A0-47E9-94FE-892393D4EC8C}" dt="2025-03-08T11:42:02.374" v="128" actId="47"/>
        <pc:sldMkLst>
          <pc:docMk/>
          <pc:sldMk cId="66220893" sldId="265"/>
        </pc:sldMkLst>
      </pc:sldChg>
      <pc:sldChg chg="modSp mod">
        <pc:chgData name="tamer elwasify" userId="289530e1cf457fc7" providerId="LiveId" clId="{B72CABCF-C8A0-47E9-94FE-892393D4EC8C}" dt="2025-03-08T11:47:58.031" v="238" actId="1076"/>
        <pc:sldMkLst>
          <pc:docMk/>
          <pc:sldMk cId="1305949483" sldId="266"/>
        </pc:sldMkLst>
        <pc:picChg chg="mod">
          <ac:chgData name="tamer elwasify" userId="289530e1cf457fc7" providerId="LiveId" clId="{B72CABCF-C8A0-47E9-94FE-892393D4EC8C}" dt="2025-03-08T11:47:58.031" v="238" actId="1076"/>
          <ac:picMkLst>
            <pc:docMk/>
            <pc:sldMk cId="1305949483" sldId="266"/>
            <ac:picMk id="4" creationId="{D0D3E0D1-160D-F0F0-6C0F-F0281C7EB1DC}"/>
          </ac:picMkLst>
        </pc:picChg>
      </pc:sldChg>
      <pc:sldChg chg="del">
        <pc:chgData name="tamer elwasify" userId="289530e1cf457fc7" providerId="LiveId" clId="{B72CABCF-C8A0-47E9-94FE-892393D4EC8C}" dt="2025-03-08T11:41:39.631" v="125" actId="47"/>
        <pc:sldMkLst>
          <pc:docMk/>
          <pc:sldMk cId="1112277920" sldId="267"/>
        </pc:sldMkLst>
      </pc:sldChg>
      <pc:sldChg chg="del">
        <pc:chgData name="tamer elwasify" userId="289530e1cf457fc7" providerId="LiveId" clId="{B72CABCF-C8A0-47E9-94FE-892393D4EC8C}" dt="2025-03-08T11:41:39.631" v="125" actId="47"/>
        <pc:sldMkLst>
          <pc:docMk/>
          <pc:sldMk cId="4051766569" sldId="268"/>
        </pc:sldMkLst>
      </pc:sldChg>
      <pc:sldChg chg="modSp mod">
        <pc:chgData name="tamer elwasify" userId="289530e1cf457fc7" providerId="LiveId" clId="{B72CABCF-C8A0-47E9-94FE-892393D4EC8C}" dt="2025-03-08T11:40:02.491" v="97" actId="27636"/>
        <pc:sldMkLst>
          <pc:docMk/>
          <pc:sldMk cId="3744423628" sldId="269"/>
        </pc:sldMkLst>
        <pc:spChg chg="mod">
          <ac:chgData name="tamer elwasify" userId="289530e1cf457fc7" providerId="LiveId" clId="{B72CABCF-C8A0-47E9-94FE-892393D4EC8C}" dt="2025-03-08T11:40:02.491" v="97" actId="27636"/>
          <ac:spMkLst>
            <pc:docMk/>
            <pc:sldMk cId="3744423628" sldId="269"/>
            <ac:spMk id="6" creationId="{5722A375-45EA-A683-C11A-6A95A6D92C45}"/>
          </ac:spMkLst>
        </pc:spChg>
      </pc:sldChg>
      <pc:sldChg chg="del">
        <pc:chgData name="tamer elwasify" userId="289530e1cf457fc7" providerId="LiveId" clId="{B72CABCF-C8A0-47E9-94FE-892393D4EC8C}" dt="2025-03-08T11:41:39.631" v="125" actId="47"/>
        <pc:sldMkLst>
          <pc:docMk/>
          <pc:sldMk cId="11445182" sldId="270"/>
        </pc:sldMkLst>
      </pc:sldChg>
      <pc:sldChg chg="del">
        <pc:chgData name="tamer elwasify" userId="289530e1cf457fc7" providerId="LiveId" clId="{B72CABCF-C8A0-47E9-94FE-892393D4EC8C}" dt="2025-03-08T11:41:39.631" v="125" actId="47"/>
        <pc:sldMkLst>
          <pc:docMk/>
          <pc:sldMk cId="1596935846" sldId="271"/>
        </pc:sldMkLst>
      </pc:sldChg>
      <pc:sldChg chg="del">
        <pc:chgData name="tamer elwasify" userId="289530e1cf457fc7" providerId="LiveId" clId="{B72CABCF-C8A0-47E9-94FE-892393D4EC8C}" dt="2025-03-08T11:41:39.631" v="125" actId="47"/>
        <pc:sldMkLst>
          <pc:docMk/>
          <pc:sldMk cId="793788407" sldId="272"/>
        </pc:sldMkLst>
      </pc:sldChg>
      <pc:sldChg chg="del">
        <pc:chgData name="tamer elwasify" userId="289530e1cf457fc7" providerId="LiveId" clId="{B72CABCF-C8A0-47E9-94FE-892393D4EC8C}" dt="2025-03-08T11:41:34.459" v="124" actId="47"/>
        <pc:sldMkLst>
          <pc:docMk/>
          <pc:sldMk cId="3527036082" sldId="273"/>
        </pc:sldMkLst>
      </pc:sldChg>
      <pc:sldChg chg="del">
        <pc:chgData name="tamer elwasify" userId="289530e1cf457fc7" providerId="LiveId" clId="{B72CABCF-C8A0-47E9-94FE-892393D4EC8C}" dt="2025-03-08T11:41:34.459" v="124" actId="47"/>
        <pc:sldMkLst>
          <pc:docMk/>
          <pc:sldMk cId="3707338170" sldId="274"/>
        </pc:sldMkLst>
      </pc:sldChg>
      <pc:sldChg chg="del">
        <pc:chgData name="tamer elwasify" userId="289530e1cf457fc7" providerId="LiveId" clId="{B72CABCF-C8A0-47E9-94FE-892393D4EC8C}" dt="2025-03-08T11:41:34.459" v="124" actId="47"/>
        <pc:sldMkLst>
          <pc:docMk/>
          <pc:sldMk cId="985417647" sldId="275"/>
        </pc:sldMkLst>
      </pc:sldChg>
      <pc:sldChg chg="del">
        <pc:chgData name="tamer elwasify" userId="289530e1cf457fc7" providerId="LiveId" clId="{B72CABCF-C8A0-47E9-94FE-892393D4EC8C}" dt="2025-03-08T11:41:34.459" v="124" actId="47"/>
        <pc:sldMkLst>
          <pc:docMk/>
          <pc:sldMk cId="3371998281" sldId="276"/>
        </pc:sldMkLst>
      </pc:sldChg>
      <pc:sldChg chg="del">
        <pc:chgData name="tamer elwasify" userId="289530e1cf457fc7" providerId="LiveId" clId="{B72CABCF-C8A0-47E9-94FE-892393D4EC8C}" dt="2025-03-08T11:41:34.459" v="124" actId="47"/>
        <pc:sldMkLst>
          <pc:docMk/>
          <pc:sldMk cId="2545001292" sldId="277"/>
        </pc:sldMkLst>
      </pc:sldChg>
      <pc:sldChg chg="del">
        <pc:chgData name="tamer elwasify" userId="289530e1cf457fc7" providerId="LiveId" clId="{B72CABCF-C8A0-47E9-94FE-892393D4EC8C}" dt="2025-03-08T11:41:34.459" v="124" actId="47"/>
        <pc:sldMkLst>
          <pc:docMk/>
          <pc:sldMk cId="2682191854" sldId="278"/>
        </pc:sldMkLst>
      </pc:sldChg>
      <pc:sldChg chg="del">
        <pc:chgData name="tamer elwasify" userId="289530e1cf457fc7" providerId="LiveId" clId="{B72CABCF-C8A0-47E9-94FE-892393D4EC8C}" dt="2025-03-08T11:41:28.004" v="123" actId="47"/>
        <pc:sldMkLst>
          <pc:docMk/>
          <pc:sldMk cId="2359927233" sldId="279"/>
        </pc:sldMkLst>
      </pc:sldChg>
      <pc:sldChg chg="modSp del mod">
        <pc:chgData name="tamer elwasify" userId="289530e1cf457fc7" providerId="LiveId" clId="{B72CABCF-C8A0-47E9-94FE-892393D4EC8C}" dt="2025-03-08T11:46:43.226" v="229" actId="47"/>
        <pc:sldMkLst>
          <pc:docMk/>
          <pc:sldMk cId="192118093" sldId="280"/>
        </pc:sldMkLst>
        <pc:spChg chg="mod">
          <ac:chgData name="tamer elwasify" userId="289530e1cf457fc7" providerId="LiveId" clId="{B72CABCF-C8A0-47E9-94FE-892393D4EC8C}" dt="2025-03-08T11:40:02.319" v="94" actId="27636"/>
          <ac:spMkLst>
            <pc:docMk/>
            <pc:sldMk cId="192118093" sldId="280"/>
            <ac:spMk id="3" creationId="{5FA00F0B-8941-673D-A7EB-389BD331F303}"/>
          </ac:spMkLst>
        </pc:spChg>
      </pc:sldChg>
      <pc:sldChg chg="modSp mod">
        <pc:chgData name="tamer elwasify" userId="289530e1cf457fc7" providerId="LiveId" clId="{B72CABCF-C8A0-47E9-94FE-892393D4EC8C}" dt="2025-03-08T11:48:23.143" v="241" actId="1076"/>
        <pc:sldMkLst>
          <pc:docMk/>
          <pc:sldMk cId="914415179" sldId="281"/>
        </pc:sldMkLst>
        <pc:spChg chg="mod">
          <ac:chgData name="tamer elwasify" userId="289530e1cf457fc7" providerId="LiveId" clId="{B72CABCF-C8A0-47E9-94FE-892393D4EC8C}" dt="2025-03-08T11:48:23.143" v="241" actId="1076"/>
          <ac:spMkLst>
            <pc:docMk/>
            <pc:sldMk cId="914415179" sldId="281"/>
            <ac:spMk id="2" creationId="{1FE28330-E9D0-A762-5729-BC710B23E7F5}"/>
          </ac:spMkLst>
        </pc:spChg>
      </pc:sldChg>
      <pc:sldChg chg="modSp mod">
        <pc:chgData name="tamer elwasify" userId="289530e1cf457fc7" providerId="LiveId" clId="{B72CABCF-C8A0-47E9-94FE-892393D4EC8C}" dt="2025-03-08T11:40:02.680" v="100" actId="27636"/>
        <pc:sldMkLst>
          <pc:docMk/>
          <pc:sldMk cId="2327032782" sldId="282"/>
        </pc:sldMkLst>
        <pc:spChg chg="mod">
          <ac:chgData name="tamer elwasify" userId="289530e1cf457fc7" providerId="LiveId" clId="{B72CABCF-C8A0-47E9-94FE-892393D4EC8C}" dt="2025-03-08T11:40:02.680" v="100" actId="27636"/>
          <ac:spMkLst>
            <pc:docMk/>
            <pc:sldMk cId="2327032782" sldId="282"/>
            <ac:spMk id="3" creationId="{4F8B6ACD-BB30-EE7B-A471-43FD38827D32}"/>
          </ac:spMkLst>
        </pc:spChg>
      </pc:sldChg>
      <pc:sldChg chg="del">
        <pc:chgData name="tamer elwasify" userId="289530e1cf457fc7" providerId="LiveId" clId="{B72CABCF-C8A0-47E9-94FE-892393D4EC8C}" dt="2025-03-08T11:41:28.004" v="123" actId="47"/>
        <pc:sldMkLst>
          <pc:docMk/>
          <pc:sldMk cId="3811539065" sldId="283"/>
        </pc:sldMkLst>
      </pc:sldChg>
      <pc:sldChg chg="del">
        <pc:chgData name="tamer elwasify" userId="289530e1cf457fc7" providerId="LiveId" clId="{B72CABCF-C8A0-47E9-94FE-892393D4EC8C}" dt="2025-03-08T11:41:28.004" v="123" actId="47"/>
        <pc:sldMkLst>
          <pc:docMk/>
          <pc:sldMk cId="4287440208" sldId="284"/>
        </pc:sldMkLst>
      </pc:sldChg>
      <pc:sldChg chg="del">
        <pc:chgData name="tamer elwasify" userId="289530e1cf457fc7" providerId="LiveId" clId="{B72CABCF-C8A0-47E9-94FE-892393D4EC8C}" dt="2025-03-08T11:41:28.004" v="123" actId="47"/>
        <pc:sldMkLst>
          <pc:docMk/>
          <pc:sldMk cId="3662582588" sldId="285"/>
        </pc:sldMkLst>
      </pc:sldChg>
      <pc:sldChg chg="del">
        <pc:chgData name="tamer elwasify" userId="289530e1cf457fc7" providerId="LiveId" clId="{B72CABCF-C8A0-47E9-94FE-892393D4EC8C}" dt="2025-03-08T11:41:20.176" v="122" actId="47"/>
        <pc:sldMkLst>
          <pc:docMk/>
          <pc:sldMk cId="2886940033" sldId="286"/>
        </pc:sldMkLst>
      </pc:sldChg>
      <pc:sldChg chg="del">
        <pc:chgData name="tamer elwasify" userId="289530e1cf457fc7" providerId="LiveId" clId="{B72CABCF-C8A0-47E9-94FE-892393D4EC8C}" dt="2025-03-08T11:41:20.176" v="122" actId="47"/>
        <pc:sldMkLst>
          <pc:docMk/>
          <pc:sldMk cId="964671010" sldId="287"/>
        </pc:sldMkLst>
      </pc:sldChg>
      <pc:sldChg chg="del">
        <pc:chgData name="tamer elwasify" userId="289530e1cf457fc7" providerId="LiveId" clId="{B72CABCF-C8A0-47E9-94FE-892393D4EC8C}" dt="2025-03-08T11:41:20.176" v="122" actId="47"/>
        <pc:sldMkLst>
          <pc:docMk/>
          <pc:sldMk cId="3159287968" sldId="288"/>
        </pc:sldMkLst>
      </pc:sldChg>
      <pc:sldChg chg="del">
        <pc:chgData name="tamer elwasify" userId="289530e1cf457fc7" providerId="LiveId" clId="{B72CABCF-C8A0-47E9-94FE-892393D4EC8C}" dt="2025-03-08T11:41:20.176" v="122" actId="47"/>
        <pc:sldMkLst>
          <pc:docMk/>
          <pc:sldMk cId="1198399175" sldId="289"/>
        </pc:sldMkLst>
      </pc:sldChg>
      <pc:sldChg chg="del">
        <pc:chgData name="tamer elwasify" userId="289530e1cf457fc7" providerId="LiveId" clId="{B72CABCF-C8A0-47E9-94FE-892393D4EC8C}" dt="2025-03-08T11:41:20.176" v="122" actId="47"/>
        <pc:sldMkLst>
          <pc:docMk/>
          <pc:sldMk cId="405779892" sldId="290"/>
        </pc:sldMkLst>
      </pc:sldChg>
      <pc:sldChg chg="del">
        <pc:chgData name="tamer elwasify" userId="289530e1cf457fc7" providerId="LiveId" clId="{B72CABCF-C8A0-47E9-94FE-892393D4EC8C}" dt="2025-03-08T11:41:20.176" v="122" actId="47"/>
        <pc:sldMkLst>
          <pc:docMk/>
          <pc:sldMk cId="2840596671" sldId="291"/>
        </pc:sldMkLst>
      </pc:sldChg>
      <pc:sldChg chg="del">
        <pc:chgData name="tamer elwasify" userId="289530e1cf457fc7" providerId="LiveId" clId="{B72CABCF-C8A0-47E9-94FE-892393D4EC8C}" dt="2025-03-08T11:41:20.176" v="122" actId="47"/>
        <pc:sldMkLst>
          <pc:docMk/>
          <pc:sldMk cId="91237351" sldId="292"/>
        </pc:sldMkLst>
      </pc:sldChg>
      <pc:sldChg chg="modSp mod">
        <pc:chgData name="tamer elwasify" userId="289530e1cf457fc7" providerId="LiveId" clId="{B72CABCF-C8A0-47E9-94FE-892393D4EC8C}" dt="2025-03-08T11:50:40.745" v="322" actId="1076"/>
        <pc:sldMkLst>
          <pc:docMk/>
          <pc:sldMk cId="3154048965" sldId="293"/>
        </pc:sldMkLst>
        <pc:spChg chg="mod">
          <ac:chgData name="tamer elwasify" userId="289530e1cf457fc7" providerId="LiveId" clId="{B72CABCF-C8A0-47E9-94FE-892393D4EC8C}" dt="2025-03-08T11:50:40.745" v="322" actId="1076"/>
          <ac:spMkLst>
            <pc:docMk/>
            <pc:sldMk cId="3154048965" sldId="293"/>
            <ac:spMk id="2" creationId="{983872F3-3113-3219-A59C-B0FB409C382D}"/>
          </ac:spMkLst>
        </pc:spChg>
      </pc:sldChg>
      <pc:sldChg chg="modSp mod">
        <pc:chgData name="tamer elwasify" userId="289530e1cf457fc7" providerId="LiveId" clId="{B72CABCF-C8A0-47E9-94FE-892393D4EC8C}" dt="2025-03-08T11:50:45.526" v="323" actId="1076"/>
        <pc:sldMkLst>
          <pc:docMk/>
          <pc:sldMk cId="4207465855" sldId="294"/>
        </pc:sldMkLst>
        <pc:spChg chg="mod">
          <ac:chgData name="tamer elwasify" userId="289530e1cf457fc7" providerId="LiveId" clId="{B72CABCF-C8A0-47E9-94FE-892393D4EC8C}" dt="2025-03-08T11:50:45.526" v="323" actId="1076"/>
          <ac:spMkLst>
            <pc:docMk/>
            <pc:sldMk cId="4207465855" sldId="294"/>
            <ac:spMk id="2" creationId="{0A97621A-A859-9774-2081-564CD0A88C46}"/>
          </ac:spMkLst>
        </pc:spChg>
        <pc:spChg chg="mod">
          <ac:chgData name="tamer elwasify" userId="289530e1cf457fc7" providerId="LiveId" clId="{B72CABCF-C8A0-47E9-94FE-892393D4EC8C}" dt="2025-03-08T11:40:02.961" v="104" actId="27636"/>
          <ac:spMkLst>
            <pc:docMk/>
            <pc:sldMk cId="4207465855" sldId="294"/>
            <ac:spMk id="3" creationId="{A8E0FA29-DBE9-36D1-79BA-4AD6F32D03C4}"/>
          </ac:spMkLst>
        </pc:spChg>
      </pc:sldChg>
      <pc:sldChg chg="modSp mod">
        <pc:chgData name="tamer elwasify" userId="289530e1cf457fc7" providerId="LiveId" clId="{B72CABCF-C8A0-47E9-94FE-892393D4EC8C}" dt="2025-03-08T11:50:50.995" v="324" actId="1076"/>
        <pc:sldMkLst>
          <pc:docMk/>
          <pc:sldMk cId="1099584227" sldId="295"/>
        </pc:sldMkLst>
        <pc:spChg chg="mod">
          <ac:chgData name="tamer elwasify" userId="289530e1cf457fc7" providerId="LiveId" clId="{B72CABCF-C8A0-47E9-94FE-892393D4EC8C}" dt="2025-03-08T11:50:50.995" v="324" actId="1076"/>
          <ac:spMkLst>
            <pc:docMk/>
            <pc:sldMk cId="1099584227" sldId="295"/>
            <ac:spMk id="2" creationId="{C5BCB78C-010C-9337-65A5-CDE85718EC42}"/>
          </ac:spMkLst>
        </pc:spChg>
        <pc:spChg chg="mod">
          <ac:chgData name="tamer elwasify" userId="289530e1cf457fc7" providerId="LiveId" clId="{B72CABCF-C8A0-47E9-94FE-892393D4EC8C}" dt="2025-03-08T11:40:03.008" v="105" actId="27636"/>
          <ac:spMkLst>
            <pc:docMk/>
            <pc:sldMk cId="1099584227" sldId="295"/>
            <ac:spMk id="3" creationId="{04449634-DB6A-0152-4E60-839E1E32A0B5}"/>
          </ac:spMkLst>
        </pc:spChg>
      </pc:sldChg>
      <pc:sldChg chg="modSp mod">
        <pc:chgData name="tamer elwasify" userId="289530e1cf457fc7" providerId="LiveId" clId="{B72CABCF-C8A0-47E9-94FE-892393D4EC8C}" dt="2025-03-08T11:50:55.529" v="325" actId="1076"/>
        <pc:sldMkLst>
          <pc:docMk/>
          <pc:sldMk cId="1655648498" sldId="296"/>
        </pc:sldMkLst>
        <pc:spChg chg="mod">
          <ac:chgData name="tamer elwasify" userId="289530e1cf457fc7" providerId="LiveId" clId="{B72CABCF-C8A0-47E9-94FE-892393D4EC8C}" dt="2025-03-08T11:50:55.529" v="325" actId="1076"/>
          <ac:spMkLst>
            <pc:docMk/>
            <pc:sldMk cId="1655648498" sldId="296"/>
            <ac:spMk id="2" creationId="{E040B518-F02E-864F-535F-002BF6AFD784}"/>
          </ac:spMkLst>
        </pc:spChg>
        <pc:spChg chg="mod">
          <ac:chgData name="tamer elwasify" userId="289530e1cf457fc7" providerId="LiveId" clId="{B72CABCF-C8A0-47E9-94FE-892393D4EC8C}" dt="2025-03-08T11:40:03.055" v="106" actId="27636"/>
          <ac:spMkLst>
            <pc:docMk/>
            <pc:sldMk cId="1655648498" sldId="296"/>
            <ac:spMk id="3" creationId="{681FBD32-389D-DD94-2CAD-D1B31A87FD51}"/>
          </ac:spMkLst>
        </pc:spChg>
      </pc:sldChg>
      <pc:sldChg chg="del">
        <pc:chgData name="tamer elwasify" userId="289530e1cf457fc7" providerId="LiveId" clId="{B72CABCF-C8A0-47E9-94FE-892393D4EC8C}" dt="2025-03-08T11:41:20.176" v="122" actId="47"/>
        <pc:sldMkLst>
          <pc:docMk/>
          <pc:sldMk cId="248484489" sldId="297"/>
        </pc:sldMkLst>
      </pc:sldChg>
      <pc:sldChg chg="del">
        <pc:chgData name="tamer elwasify" userId="289530e1cf457fc7" providerId="LiveId" clId="{B72CABCF-C8A0-47E9-94FE-892393D4EC8C}" dt="2025-03-08T11:41:13.955" v="121" actId="47"/>
        <pc:sldMkLst>
          <pc:docMk/>
          <pc:sldMk cId="3983883660" sldId="298"/>
        </pc:sldMkLst>
      </pc:sldChg>
      <pc:sldChg chg="del">
        <pc:chgData name="tamer elwasify" userId="289530e1cf457fc7" providerId="LiveId" clId="{B72CABCF-C8A0-47E9-94FE-892393D4EC8C}" dt="2025-03-08T11:41:13.955" v="121" actId="47"/>
        <pc:sldMkLst>
          <pc:docMk/>
          <pc:sldMk cId="2221703560" sldId="299"/>
        </pc:sldMkLst>
      </pc:sldChg>
      <pc:sldChg chg="del">
        <pc:chgData name="tamer elwasify" userId="289530e1cf457fc7" providerId="LiveId" clId="{B72CABCF-C8A0-47E9-94FE-892393D4EC8C}" dt="2025-03-08T11:41:13.955" v="121" actId="47"/>
        <pc:sldMkLst>
          <pc:docMk/>
          <pc:sldMk cId="3492114220" sldId="300"/>
        </pc:sldMkLst>
      </pc:sldChg>
      <pc:sldChg chg="del">
        <pc:chgData name="tamer elwasify" userId="289530e1cf457fc7" providerId="LiveId" clId="{B72CABCF-C8A0-47E9-94FE-892393D4EC8C}" dt="2025-03-08T11:41:13.955" v="121" actId="47"/>
        <pc:sldMkLst>
          <pc:docMk/>
          <pc:sldMk cId="1455395052" sldId="301"/>
        </pc:sldMkLst>
      </pc:sldChg>
      <pc:sldChg chg="del">
        <pc:chgData name="tamer elwasify" userId="289530e1cf457fc7" providerId="LiveId" clId="{B72CABCF-C8A0-47E9-94FE-892393D4EC8C}" dt="2025-03-08T11:41:13.955" v="121" actId="47"/>
        <pc:sldMkLst>
          <pc:docMk/>
          <pc:sldMk cId="624136395" sldId="302"/>
        </pc:sldMkLst>
      </pc:sldChg>
      <pc:sldChg chg="del">
        <pc:chgData name="tamer elwasify" userId="289530e1cf457fc7" providerId="LiveId" clId="{B72CABCF-C8A0-47E9-94FE-892393D4EC8C}" dt="2025-03-08T11:41:13.955" v="121" actId="47"/>
        <pc:sldMkLst>
          <pc:docMk/>
          <pc:sldMk cId="2208331836" sldId="303"/>
        </pc:sldMkLst>
      </pc:sldChg>
      <pc:sldChg chg="del">
        <pc:chgData name="tamer elwasify" userId="289530e1cf457fc7" providerId="LiveId" clId="{B72CABCF-C8A0-47E9-94FE-892393D4EC8C}" dt="2025-03-08T11:41:13.955" v="121" actId="47"/>
        <pc:sldMkLst>
          <pc:docMk/>
          <pc:sldMk cId="3383485854" sldId="304"/>
        </pc:sldMkLst>
      </pc:sldChg>
      <pc:sldChg chg="del">
        <pc:chgData name="tamer elwasify" userId="289530e1cf457fc7" providerId="LiveId" clId="{B72CABCF-C8A0-47E9-94FE-892393D4EC8C}" dt="2025-03-08T11:41:13.955" v="121" actId="47"/>
        <pc:sldMkLst>
          <pc:docMk/>
          <pc:sldMk cId="1536730683" sldId="308"/>
        </pc:sldMkLst>
      </pc:sldChg>
      <pc:sldChg chg="del">
        <pc:chgData name="tamer elwasify" userId="289530e1cf457fc7" providerId="LiveId" clId="{B72CABCF-C8A0-47E9-94FE-892393D4EC8C}" dt="2025-03-08T11:41:13.955" v="121" actId="47"/>
        <pc:sldMkLst>
          <pc:docMk/>
          <pc:sldMk cId="3891622224" sldId="309"/>
        </pc:sldMkLst>
      </pc:sldChg>
      <pc:sldChg chg="modSp mod">
        <pc:chgData name="tamer elwasify" userId="289530e1cf457fc7" providerId="LiveId" clId="{B72CABCF-C8A0-47E9-94FE-892393D4EC8C}" dt="2025-03-08T11:54:12.556" v="367" actId="20577"/>
        <pc:sldMkLst>
          <pc:docMk/>
          <pc:sldMk cId="3594865878" sldId="310"/>
        </pc:sldMkLst>
        <pc:spChg chg="mod">
          <ac:chgData name="tamer elwasify" userId="289530e1cf457fc7" providerId="LiveId" clId="{B72CABCF-C8A0-47E9-94FE-892393D4EC8C}" dt="2025-03-08T11:52:50.305" v="356" actId="1076"/>
          <ac:spMkLst>
            <pc:docMk/>
            <pc:sldMk cId="3594865878" sldId="310"/>
            <ac:spMk id="2" creationId="{948F4144-3DF5-1BB6-71BF-B4AD76CB3266}"/>
          </ac:spMkLst>
        </pc:spChg>
        <pc:spChg chg="mod">
          <ac:chgData name="tamer elwasify" userId="289530e1cf457fc7" providerId="LiveId" clId="{B72CABCF-C8A0-47E9-94FE-892393D4EC8C}" dt="2025-03-08T11:54:12.556" v="367" actId="20577"/>
          <ac:spMkLst>
            <pc:docMk/>
            <pc:sldMk cId="3594865878" sldId="310"/>
            <ac:spMk id="3" creationId="{9A816EE7-B4B4-C642-2A7F-28030FB8C5A2}"/>
          </ac:spMkLst>
        </pc:spChg>
      </pc:sldChg>
      <pc:sldChg chg="modSp mod">
        <pc:chgData name="tamer elwasify" userId="289530e1cf457fc7" providerId="LiveId" clId="{B72CABCF-C8A0-47E9-94FE-892393D4EC8C}" dt="2025-03-08T11:40:03.320" v="112" actId="27636"/>
        <pc:sldMkLst>
          <pc:docMk/>
          <pc:sldMk cId="3980779631" sldId="311"/>
        </pc:sldMkLst>
        <pc:spChg chg="mod">
          <ac:chgData name="tamer elwasify" userId="289530e1cf457fc7" providerId="LiveId" clId="{B72CABCF-C8A0-47E9-94FE-892393D4EC8C}" dt="2025-03-08T11:40:03.320" v="112" actId="27636"/>
          <ac:spMkLst>
            <pc:docMk/>
            <pc:sldMk cId="3980779631" sldId="311"/>
            <ac:spMk id="3" creationId="{1AEA222D-427D-78D3-0CED-F4FB12EA7FC0}"/>
          </ac:spMkLst>
        </pc:spChg>
      </pc:sldChg>
      <pc:sldChg chg="del">
        <pc:chgData name="tamer elwasify" userId="289530e1cf457fc7" providerId="LiveId" clId="{B72CABCF-C8A0-47E9-94FE-892393D4EC8C}" dt="2025-03-08T11:41:00.390" v="120" actId="47"/>
        <pc:sldMkLst>
          <pc:docMk/>
          <pc:sldMk cId="4166088576" sldId="312"/>
        </pc:sldMkLst>
      </pc:sldChg>
      <pc:sldChg chg="del">
        <pc:chgData name="tamer elwasify" userId="289530e1cf457fc7" providerId="LiveId" clId="{B72CABCF-C8A0-47E9-94FE-892393D4EC8C}" dt="2025-03-08T11:40:54.872" v="118" actId="47"/>
        <pc:sldMkLst>
          <pc:docMk/>
          <pc:sldMk cId="208904661" sldId="313"/>
        </pc:sldMkLst>
      </pc:sldChg>
      <pc:sldChg chg="del">
        <pc:chgData name="tamer elwasify" userId="289530e1cf457fc7" providerId="LiveId" clId="{B72CABCF-C8A0-47E9-94FE-892393D4EC8C}" dt="2025-03-08T11:40:53.013" v="117" actId="47"/>
        <pc:sldMkLst>
          <pc:docMk/>
          <pc:sldMk cId="3798665308" sldId="314"/>
        </pc:sldMkLst>
      </pc:sldChg>
      <pc:sldChg chg="del">
        <pc:chgData name="tamer elwasify" userId="289530e1cf457fc7" providerId="LiveId" clId="{B72CABCF-C8A0-47E9-94FE-892393D4EC8C}" dt="2025-03-08T11:40:48.247" v="115" actId="47"/>
        <pc:sldMkLst>
          <pc:docMk/>
          <pc:sldMk cId="1328007174" sldId="325"/>
        </pc:sldMkLst>
      </pc:sldChg>
      <pc:sldChg chg="del">
        <pc:chgData name="tamer elwasify" userId="289530e1cf457fc7" providerId="LiveId" clId="{B72CABCF-C8A0-47E9-94FE-892393D4EC8C}" dt="2025-03-08T11:41:34.459" v="124" actId="47"/>
        <pc:sldMkLst>
          <pc:docMk/>
          <pc:sldMk cId="3925995042" sldId="327"/>
        </pc:sldMkLst>
      </pc:sldChg>
      <pc:sldChg chg="del">
        <pc:chgData name="tamer elwasify" userId="289530e1cf457fc7" providerId="LiveId" clId="{B72CABCF-C8A0-47E9-94FE-892393D4EC8C}" dt="2025-03-08T11:41:39.631" v="125" actId="47"/>
        <pc:sldMkLst>
          <pc:docMk/>
          <pc:sldMk cId="4219037683" sldId="331"/>
        </pc:sldMkLst>
      </pc:sldChg>
      <pc:sldChg chg="del">
        <pc:chgData name="tamer elwasify" userId="289530e1cf457fc7" providerId="LiveId" clId="{B72CABCF-C8A0-47E9-94FE-892393D4EC8C}" dt="2025-03-08T11:41:39.631" v="125" actId="47"/>
        <pc:sldMkLst>
          <pc:docMk/>
          <pc:sldMk cId="2298339205" sldId="332"/>
        </pc:sldMkLst>
      </pc:sldChg>
      <pc:sldChg chg="del">
        <pc:chgData name="tamer elwasify" userId="289530e1cf457fc7" providerId="LiveId" clId="{B72CABCF-C8A0-47E9-94FE-892393D4EC8C}" dt="2025-03-08T11:41:34.459" v="124" actId="47"/>
        <pc:sldMkLst>
          <pc:docMk/>
          <pc:sldMk cId="409707974" sldId="333"/>
        </pc:sldMkLst>
      </pc:sldChg>
      <pc:sldChg chg="del">
        <pc:chgData name="tamer elwasify" userId="289530e1cf457fc7" providerId="LiveId" clId="{B72CABCF-C8A0-47E9-94FE-892393D4EC8C}" dt="2025-03-08T11:41:39.631" v="125" actId="47"/>
        <pc:sldMkLst>
          <pc:docMk/>
          <pc:sldMk cId="1017386175" sldId="334"/>
        </pc:sldMkLst>
      </pc:sldChg>
      <pc:sldChg chg="del">
        <pc:chgData name="tamer elwasify" userId="289530e1cf457fc7" providerId="LiveId" clId="{B72CABCF-C8A0-47E9-94FE-892393D4EC8C}" dt="2025-03-08T11:41:39.631" v="125" actId="47"/>
        <pc:sldMkLst>
          <pc:docMk/>
          <pc:sldMk cId="3624903478" sldId="335"/>
        </pc:sldMkLst>
      </pc:sldChg>
      <pc:sldChg chg="del">
        <pc:chgData name="tamer elwasify" userId="289530e1cf457fc7" providerId="LiveId" clId="{B72CABCF-C8A0-47E9-94FE-892393D4EC8C}" dt="2025-03-08T11:41:13.955" v="121" actId="47"/>
        <pc:sldMkLst>
          <pc:docMk/>
          <pc:sldMk cId="3999879054" sldId="336"/>
        </pc:sldMkLst>
      </pc:sldChg>
      <pc:sldChg chg="del">
        <pc:chgData name="tamer elwasify" userId="289530e1cf457fc7" providerId="LiveId" clId="{B72CABCF-C8A0-47E9-94FE-892393D4EC8C}" dt="2025-03-08T11:41:13.955" v="121" actId="47"/>
        <pc:sldMkLst>
          <pc:docMk/>
          <pc:sldMk cId="2142100192" sldId="337"/>
        </pc:sldMkLst>
      </pc:sldChg>
      <pc:sldChg chg="del">
        <pc:chgData name="tamer elwasify" userId="289530e1cf457fc7" providerId="LiveId" clId="{B72CABCF-C8A0-47E9-94FE-892393D4EC8C}" dt="2025-03-08T11:41:13.955" v="121" actId="47"/>
        <pc:sldMkLst>
          <pc:docMk/>
          <pc:sldMk cId="3681705505" sldId="338"/>
        </pc:sldMkLst>
      </pc:sldChg>
      <pc:sldChg chg="del">
        <pc:chgData name="tamer elwasify" userId="289530e1cf457fc7" providerId="LiveId" clId="{B72CABCF-C8A0-47E9-94FE-892393D4EC8C}" dt="2025-03-08T11:40:56.654" v="119" actId="47"/>
        <pc:sldMkLst>
          <pc:docMk/>
          <pc:sldMk cId="20844314" sldId="339"/>
        </pc:sldMkLst>
      </pc:sldChg>
      <pc:sldChg chg="del">
        <pc:chgData name="tamer elwasify" userId="289530e1cf457fc7" providerId="LiveId" clId="{B72CABCF-C8A0-47E9-94FE-892393D4EC8C}" dt="2025-03-08T11:40:50.935" v="116" actId="47"/>
        <pc:sldMkLst>
          <pc:docMk/>
          <pc:sldMk cId="832694204" sldId="340"/>
        </pc:sldMkLst>
      </pc:sldChg>
      <pc:sldChg chg="add del">
        <pc:chgData name="tamer elwasify" userId="289530e1cf457fc7" providerId="LiveId" clId="{B72CABCF-C8A0-47E9-94FE-892393D4EC8C}" dt="2025-03-08T11:42:02.374" v="128" actId="47"/>
        <pc:sldMkLst>
          <pc:docMk/>
          <pc:sldMk cId="1505147761" sldId="342"/>
        </pc:sldMkLst>
      </pc:sldChg>
      <pc:sldChg chg="add del">
        <pc:chgData name="tamer elwasify" userId="289530e1cf457fc7" providerId="LiveId" clId="{B72CABCF-C8A0-47E9-94FE-892393D4EC8C}" dt="2025-03-08T11:42:02.374" v="128" actId="47"/>
        <pc:sldMkLst>
          <pc:docMk/>
          <pc:sldMk cId="1808541114" sldId="343"/>
        </pc:sldMkLst>
      </pc:sldChg>
      <pc:sldChg chg="add del">
        <pc:chgData name="tamer elwasify" userId="289530e1cf457fc7" providerId="LiveId" clId="{B72CABCF-C8A0-47E9-94FE-892393D4EC8C}" dt="2025-03-08T11:42:02.374" v="128" actId="47"/>
        <pc:sldMkLst>
          <pc:docMk/>
          <pc:sldMk cId="666963360" sldId="344"/>
        </pc:sldMkLst>
      </pc:sldChg>
      <pc:sldChg chg="add del">
        <pc:chgData name="tamer elwasify" userId="289530e1cf457fc7" providerId="LiveId" clId="{B72CABCF-C8A0-47E9-94FE-892393D4EC8C}" dt="2025-03-08T11:42:02.374" v="128" actId="47"/>
        <pc:sldMkLst>
          <pc:docMk/>
          <pc:sldMk cId="1697136170" sldId="345"/>
        </pc:sldMkLst>
      </pc:sldChg>
      <pc:sldChg chg="add del">
        <pc:chgData name="tamer elwasify" userId="289530e1cf457fc7" providerId="LiveId" clId="{B72CABCF-C8A0-47E9-94FE-892393D4EC8C}" dt="2025-03-08T11:42:02.374" v="128" actId="47"/>
        <pc:sldMkLst>
          <pc:docMk/>
          <pc:sldMk cId="535566527" sldId="346"/>
        </pc:sldMkLst>
      </pc:sldChg>
      <pc:sldChg chg="add del">
        <pc:chgData name="tamer elwasify" userId="289530e1cf457fc7" providerId="LiveId" clId="{B72CABCF-C8A0-47E9-94FE-892393D4EC8C}" dt="2025-03-08T11:42:02.374" v="128" actId="47"/>
        <pc:sldMkLst>
          <pc:docMk/>
          <pc:sldMk cId="86371657" sldId="347"/>
        </pc:sldMkLst>
      </pc:sldChg>
      <pc:sldChg chg="add del">
        <pc:chgData name="tamer elwasify" userId="289530e1cf457fc7" providerId="LiveId" clId="{B72CABCF-C8A0-47E9-94FE-892393D4EC8C}" dt="2025-03-08T11:42:02.374" v="128" actId="47"/>
        <pc:sldMkLst>
          <pc:docMk/>
          <pc:sldMk cId="927204028" sldId="348"/>
        </pc:sldMkLst>
      </pc:sldChg>
      <pc:sldChg chg="add del">
        <pc:chgData name="tamer elwasify" userId="289530e1cf457fc7" providerId="LiveId" clId="{B72CABCF-C8A0-47E9-94FE-892393D4EC8C}" dt="2025-03-08T11:42:02.374" v="128" actId="47"/>
        <pc:sldMkLst>
          <pc:docMk/>
          <pc:sldMk cId="323805465" sldId="349"/>
        </pc:sldMkLst>
      </pc:sldChg>
      <pc:sldChg chg="del">
        <pc:chgData name="tamer elwasify" userId="289530e1cf457fc7" providerId="LiveId" clId="{B72CABCF-C8A0-47E9-94FE-892393D4EC8C}" dt="2025-03-08T11:41:39.631" v="125" actId="47"/>
        <pc:sldMkLst>
          <pc:docMk/>
          <pc:sldMk cId="887946296" sldId="350"/>
        </pc:sldMkLst>
      </pc:sldChg>
      <pc:sldChg chg="del">
        <pc:chgData name="tamer elwasify" userId="289530e1cf457fc7" providerId="LiveId" clId="{B72CABCF-C8A0-47E9-94FE-892393D4EC8C}" dt="2025-03-08T11:41:34.459" v="124" actId="47"/>
        <pc:sldMkLst>
          <pc:docMk/>
          <pc:sldMk cId="236694356" sldId="351"/>
        </pc:sldMkLst>
      </pc:sldChg>
      <pc:sldChg chg="del">
        <pc:chgData name="tamer elwasify" userId="289530e1cf457fc7" providerId="LiveId" clId="{B72CABCF-C8A0-47E9-94FE-892393D4EC8C}" dt="2025-03-08T11:41:34.459" v="124" actId="47"/>
        <pc:sldMkLst>
          <pc:docMk/>
          <pc:sldMk cId="1284649091" sldId="352"/>
        </pc:sldMkLst>
      </pc:sldChg>
      <pc:sldChg chg="del">
        <pc:chgData name="tamer elwasify" userId="289530e1cf457fc7" providerId="LiveId" clId="{B72CABCF-C8A0-47E9-94FE-892393D4EC8C}" dt="2025-03-08T11:41:28.004" v="123" actId="47"/>
        <pc:sldMkLst>
          <pc:docMk/>
          <pc:sldMk cId="1778608484" sldId="353"/>
        </pc:sldMkLst>
      </pc:sldChg>
      <pc:sldChg chg="del">
        <pc:chgData name="tamer elwasify" userId="289530e1cf457fc7" providerId="LiveId" clId="{B72CABCF-C8A0-47E9-94FE-892393D4EC8C}" dt="2025-03-08T11:41:28.004" v="123" actId="47"/>
        <pc:sldMkLst>
          <pc:docMk/>
          <pc:sldMk cId="1414556609" sldId="354"/>
        </pc:sldMkLst>
      </pc:sldChg>
      <pc:sldChg chg="del">
        <pc:chgData name="tamer elwasify" userId="289530e1cf457fc7" providerId="LiveId" clId="{B72CABCF-C8A0-47E9-94FE-892393D4EC8C}" dt="2025-03-08T11:41:28.004" v="123" actId="47"/>
        <pc:sldMkLst>
          <pc:docMk/>
          <pc:sldMk cId="1620053460" sldId="355"/>
        </pc:sldMkLst>
      </pc:sldChg>
      <pc:sldChg chg="del">
        <pc:chgData name="tamer elwasify" userId="289530e1cf457fc7" providerId="LiveId" clId="{B72CABCF-C8A0-47E9-94FE-892393D4EC8C}" dt="2025-03-08T11:41:28.004" v="123" actId="47"/>
        <pc:sldMkLst>
          <pc:docMk/>
          <pc:sldMk cId="1429882241" sldId="356"/>
        </pc:sldMkLst>
      </pc:sldChg>
      <pc:sldChg chg="del">
        <pc:chgData name="tamer elwasify" userId="289530e1cf457fc7" providerId="LiveId" clId="{B72CABCF-C8A0-47E9-94FE-892393D4EC8C}" dt="2025-03-08T11:41:28.004" v="123" actId="47"/>
        <pc:sldMkLst>
          <pc:docMk/>
          <pc:sldMk cId="2114797942" sldId="357"/>
        </pc:sldMkLst>
      </pc:sldChg>
      <pc:sldChg chg="del">
        <pc:chgData name="tamer elwasify" userId="289530e1cf457fc7" providerId="LiveId" clId="{B72CABCF-C8A0-47E9-94FE-892393D4EC8C}" dt="2025-03-08T11:41:20.176" v="122" actId="47"/>
        <pc:sldMkLst>
          <pc:docMk/>
          <pc:sldMk cId="2141653672" sldId="358"/>
        </pc:sldMkLst>
      </pc:sldChg>
      <pc:sldChg chg="del">
        <pc:chgData name="tamer elwasify" userId="289530e1cf457fc7" providerId="LiveId" clId="{B72CABCF-C8A0-47E9-94FE-892393D4EC8C}" dt="2025-03-08T11:41:20.176" v="122" actId="47"/>
        <pc:sldMkLst>
          <pc:docMk/>
          <pc:sldMk cId="1867375070" sldId="359"/>
        </pc:sldMkLst>
      </pc:sldChg>
      <pc:sldChg chg="modSp del mod">
        <pc:chgData name="tamer elwasify" userId="289530e1cf457fc7" providerId="LiveId" clId="{B72CABCF-C8A0-47E9-94FE-892393D4EC8C}" dt="2025-03-08T11:40:14.713" v="114" actId="47"/>
        <pc:sldMkLst>
          <pc:docMk/>
          <pc:sldMk cId="3944645918" sldId="360"/>
        </pc:sldMkLst>
        <pc:spChg chg="mod">
          <ac:chgData name="tamer elwasify" userId="289530e1cf457fc7" providerId="LiveId" clId="{B72CABCF-C8A0-47E9-94FE-892393D4EC8C}" dt="2025-03-08T11:40:02.037" v="88" actId="27636"/>
          <ac:spMkLst>
            <pc:docMk/>
            <pc:sldMk cId="3944645918" sldId="360"/>
            <ac:spMk id="3" creationId="{93A97E5D-7B12-D060-0AE5-A53B33EDFD27}"/>
          </ac:spMkLst>
        </pc:spChg>
      </pc:sldChg>
      <pc:sldChg chg="modSp mod">
        <pc:chgData name="tamer elwasify" userId="289530e1cf457fc7" providerId="LiveId" clId="{B72CABCF-C8A0-47E9-94FE-892393D4EC8C}" dt="2025-03-08T11:44:19.779" v="172" actId="122"/>
        <pc:sldMkLst>
          <pc:docMk/>
          <pc:sldMk cId="1612079758" sldId="361"/>
        </pc:sldMkLst>
        <pc:spChg chg="mod">
          <ac:chgData name="tamer elwasify" userId="289530e1cf457fc7" providerId="LiveId" clId="{B72CABCF-C8A0-47E9-94FE-892393D4EC8C}" dt="2025-03-08T11:44:19.779" v="172" actId="122"/>
          <ac:spMkLst>
            <pc:docMk/>
            <pc:sldMk cId="1612079758" sldId="361"/>
            <ac:spMk id="3" creationId="{BC19787F-40F3-9E0E-E476-2C58B788289E}"/>
          </ac:spMkLst>
        </pc:spChg>
      </pc:sldChg>
      <pc:sldChg chg="modSp mod">
        <pc:chgData name="tamer elwasify" userId="289530e1cf457fc7" providerId="LiveId" clId="{B72CABCF-C8A0-47E9-94FE-892393D4EC8C}" dt="2025-03-08T11:40:02.115" v="89" actId="27636"/>
        <pc:sldMkLst>
          <pc:docMk/>
          <pc:sldMk cId="937964151" sldId="363"/>
        </pc:sldMkLst>
        <pc:spChg chg="mod">
          <ac:chgData name="tamer elwasify" userId="289530e1cf457fc7" providerId="LiveId" clId="{B72CABCF-C8A0-47E9-94FE-892393D4EC8C}" dt="2025-03-08T11:40:02.115" v="89" actId="27636"/>
          <ac:spMkLst>
            <pc:docMk/>
            <pc:sldMk cId="937964151" sldId="363"/>
            <ac:spMk id="3" creationId="{3A54D3E5-102E-432B-D9C9-8452980AA137}"/>
          </ac:spMkLst>
        </pc:spChg>
      </pc:sldChg>
      <pc:sldChg chg="modSp mod">
        <pc:chgData name="tamer elwasify" userId="289530e1cf457fc7" providerId="LiveId" clId="{B72CABCF-C8A0-47E9-94FE-892393D4EC8C}" dt="2025-03-08T11:44:55.751" v="218" actId="255"/>
        <pc:sldMkLst>
          <pc:docMk/>
          <pc:sldMk cId="3657285776" sldId="366"/>
        </pc:sldMkLst>
        <pc:spChg chg="mod">
          <ac:chgData name="tamer elwasify" userId="289530e1cf457fc7" providerId="LiveId" clId="{B72CABCF-C8A0-47E9-94FE-892393D4EC8C}" dt="2025-03-08T11:44:55.751" v="218" actId="255"/>
          <ac:spMkLst>
            <pc:docMk/>
            <pc:sldMk cId="3657285776" sldId="366"/>
            <ac:spMk id="3" creationId="{740AF99C-073D-56AE-5592-B460E964F03D}"/>
          </ac:spMkLst>
        </pc:spChg>
      </pc:sldChg>
      <pc:sldChg chg="modSp mod">
        <pc:chgData name="tamer elwasify" userId="289530e1cf457fc7" providerId="LiveId" clId="{B72CABCF-C8A0-47E9-94FE-892393D4EC8C}" dt="2025-03-08T11:45:26.644" v="225" actId="27636"/>
        <pc:sldMkLst>
          <pc:docMk/>
          <pc:sldMk cId="2430569140" sldId="367"/>
        </pc:sldMkLst>
        <pc:spChg chg="mod">
          <ac:chgData name="tamer elwasify" userId="289530e1cf457fc7" providerId="LiveId" clId="{B72CABCF-C8A0-47E9-94FE-892393D4EC8C}" dt="2025-03-08T11:40:02.209" v="92" actId="27636"/>
          <ac:spMkLst>
            <pc:docMk/>
            <pc:sldMk cId="2430569140" sldId="367"/>
            <ac:spMk id="2" creationId="{9C3174E9-4FD5-6B26-B530-C4DC3D485EA3}"/>
          </ac:spMkLst>
        </pc:spChg>
        <pc:spChg chg="mod">
          <ac:chgData name="tamer elwasify" userId="289530e1cf457fc7" providerId="LiveId" clId="{B72CABCF-C8A0-47E9-94FE-892393D4EC8C}" dt="2025-03-08T11:45:26.644" v="225" actId="27636"/>
          <ac:spMkLst>
            <pc:docMk/>
            <pc:sldMk cId="2430569140" sldId="367"/>
            <ac:spMk id="3" creationId="{55393166-E8F8-716B-CA2C-77D5481DA560}"/>
          </ac:spMkLst>
        </pc:spChg>
      </pc:sldChg>
      <pc:sldChg chg="modSp mod">
        <pc:chgData name="tamer elwasify" userId="289530e1cf457fc7" providerId="LiveId" clId="{B72CABCF-C8A0-47E9-94FE-892393D4EC8C}" dt="2025-03-08T11:40:02.272" v="93" actId="27636"/>
        <pc:sldMkLst>
          <pc:docMk/>
          <pc:sldMk cId="970200932" sldId="369"/>
        </pc:sldMkLst>
        <pc:spChg chg="mod">
          <ac:chgData name="tamer elwasify" userId="289530e1cf457fc7" providerId="LiveId" clId="{B72CABCF-C8A0-47E9-94FE-892393D4EC8C}" dt="2025-03-08T11:40:02.272" v="93" actId="27636"/>
          <ac:spMkLst>
            <pc:docMk/>
            <pc:sldMk cId="970200932" sldId="369"/>
            <ac:spMk id="3" creationId="{AD779E18-77F6-D571-88ED-DE64EB0B1034}"/>
          </ac:spMkLst>
        </pc:spChg>
      </pc:sldChg>
      <pc:sldChg chg="modSp mod">
        <pc:chgData name="tamer elwasify" userId="289530e1cf457fc7" providerId="LiveId" clId="{B72CABCF-C8A0-47E9-94FE-892393D4EC8C}" dt="2025-03-08T11:46:03.718" v="226" actId="5793"/>
        <pc:sldMkLst>
          <pc:docMk/>
          <pc:sldMk cId="4046337952" sldId="370"/>
        </pc:sldMkLst>
        <pc:spChg chg="mod">
          <ac:chgData name="tamer elwasify" userId="289530e1cf457fc7" providerId="LiveId" clId="{B72CABCF-C8A0-47E9-94FE-892393D4EC8C}" dt="2025-03-08T11:46:03.718" v="226" actId="5793"/>
          <ac:spMkLst>
            <pc:docMk/>
            <pc:sldMk cId="4046337952" sldId="370"/>
            <ac:spMk id="3" creationId="{71F0CFFD-FB44-9428-C142-907EBDF3164B}"/>
          </ac:spMkLst>
        </pc:spChg>
      </pc:sldChg>
      <pc:sldChg chg="modSp mod">
        <pc:chgData name="tamer elwasify" userId="289530e1cf457fc7" providerId="LiveId" clId="{B72CABCF-C8A0-47E9-94FE-892393D4EC8C}" dt="2025-03-08T11:40:02.397" v="96" actId="27636"/>
        <pc:sldMkLst>
          <pc:docMk/>
          <pc:sldMk cId="4270671986" sldId="371"/>
        </pc:sldMkLst>
        <pc:spChg chg="mod">
          <ac:chgData name="tamer elwasify" userId="289530e1cf457fc7" providerId="LiveId" clId="{B72CABCF-C8A0-47E9-94FE-892393D4EC8C}" dt="2025-03-08T11:40:02.397" v="96" actId="27636"/>
          <ac:spMkLst>
            <pc:docMk/>
            <pc:sldMk cId="4270671986" sldId="371"/>
            <ac:spMk id="3" creationId="{721CDF67-4D47-A21A-14C8-AFDC05651C89}"/>
          </ac:spMkLst>
        </pc:spChg>
      </pc:sldChg>
      <pc:sldChg chg="modSp mod">
        <pc:chgData name="tamer elwasify" userId="289530e1cf457fc7" providerId="LiveId" clId="{B72CABCF-C8A0-47E9-94FE-892393D4EC8C}" dt="2025-03-08T11:46:24.502" v="228" actId="1076"/>
        <pc:sldMkLst>
          <pc:docMk/>
          <pc:sldMk cId="2032650774" sldId="372"/>
        </pc:sldMkLst>
        <pc:spChg chg="mod">
          <ac:chgData name="tamer elwasify" userId="289530e1cf457fc7" providerId="LiveId" clId="{B72CABCF-C8A0-47E9-94FE-892393D4EC8C}" dt="2025-03-08T11:46:24.502" v="228" actId="1076"/>
          <ac:spMkLst>
            <pc:docMk/>
            <pc:sldMk cId="2032650774" sldId="372"/>
            <ac:spMk id="2" creationId="{E79E8183-4CB7-CB7E-8808-163F62E9698A}"/>
          </ac:spMkLst>
        </pc:spChg>
      </pc:sldChg>
      <pc:sldChg chg="modSp mod">
        <pc:chgData name="tamer elwasify" userId="289530e1cf457fc7" providerId="LiveId" clId="{B72CABCF-C8A0-47E9-94FE-892393D4EC8C}" dt="2025-03-08T11:40:02.537" v="98" actId="27636"/>
        <pc:sldMkLst>
          <pc:docMk/>
          <pc:sldMk cId="2748469022" sldId="374"/>
        </pc:sldMkLst>
        <pc:spChg chg="mod">
          <ac:chgData name="tamer elwasify" userId="289530e1cf457fc7" providerId="LiveId" clId="{B72CABCF-C8A0-47E9-94FE-892393D4EC8C}" dt="2025-03-08T11:40:02.537" v="98" actId="27636"/>
          <ac:spMkLst>
            <pc:docMk/>
            <pc:sldMk cId="2748469022" sldId="374"/>
            <ac:spMk id="3" creationId="{5808340E-DF3D-0222-04D3-53ACFEECB9A0}"/>
          </ac:spMkLst>
        </pc:spChg>
      </pc:sldChg>
      <pc:sldChg chg="modSp mod">
        <pc:chgData name="tamer elwasify" userId="289530e1cf457fc7" providerId="LiveId" clId="{B72CABCF-C8A0-47E9-94FE-892393D4EC8C}" dt="2025-03-08T11:47:43.404" v="234" actId="1076"/>
        <pc:sldMkLst>
          <pc:docMk/>
          <pc:sldMk cId="2108342995" sldId="376"/>
        </pc:sldMkLst>
        <pc:picChg chg="mod">
          <ac:chgData name="tamer elwasify" userId="289530e1cf457fc7" providerId="LiveId" clId="{B72CABCF-C8A0-47E9-94FE-892393D4EC8C}" dt="2025-03-08T11:47:43.404" v="234" actId="1076"/>
          <ac:picMkLst>
            <pc:docMk/>
            <pc:sldMk cId="2108342995" sldId="376"/>
            <ac:picMk id="4" creationId="{B91D077B-67B5-CA0E-9802-E067D84ACC37}"/>
          </ac:picMkLst>
        </pc:picChg>
      </pc:sldChg>
      <pc:sldChg chg="modSp mod">
        <pc:chgData name="tamer elwasify" userId="289530e1cf457fc7" providerId="LiveId" clId="{B72CABCF-C8A0-47E9-94FE-892393D4EC8C}" dt="2025-03-08T11:47:49.875" v="236" actId="1076"/>
        <pc:sldMkLst>
          <pc:docMk/>
          <pc:sldMk cId="581400735" sldId="377"/>
        </pc:sldMkLst>
        <pc:picChg chg="mod">
          <ac:chgData name="tamer elwasify" userId="289530e1cf457fc7" providerId="LiveId" clId="{B72CABCF-C8A0-47E9-94FE-892393D4EC8C}" dt="2025-03-08T11:47:49.875" v="236" actId="1076"/>
          <ac:picMkLst>
            <pc:docMk/>
            <pc:sldMk cId="581400735" sldId="377"/>
            <ac:picMk id="4" creationId="{2FE6544E-9523-7D2E-BF62-8A5FD2B5A52F}"/>
          </ac:picMkLst>
        </pc:picChg>
      </pc:sldChg>
      <pc:sldChg chg="modSp mod">
        <pc:chgData name="tamer elwasify" userId="289530e1cf457fc7" providerId="LiveId" clId="{B72CABCF-C8A0-47E9-94FE-892393D4EC8C}" dt="2025-03-08T11:48:08.437" v="239" actId="1076"/>
        <pc:sldMkLst>
          <pc:docMk/>
          <pc:sldMk cId="271645939" sldId="378"/>
        </pc:sldMkLst>
        <pc:spChg chg="mod">
          <ac:chgData name="tamer elwasify" userId="289530e1cf457fc7" providerId="LiveId" clId="{B72CABCF-C8A0-47E9-94FE-892393D4EC8C}" dt="2025-03-08T11:48:08.437" v="239" actId="1076"/>
          <ac:spMkLst>
            <pc:docMk/>
            <pc:sldMk cId="271645939" sldId="378"/>
            <ac:spMk id="2" creationId="{24D1AD61-C484-0C00-5125-D720E7AB936B}"/>
          </ac:spMkLst>
        </pc:spChg>
      </pc:sldChg>
      <pc:sldChg chg="modSp mod">
        <pc:chgData name="tamer elwasify" userId="289530e1cf457fc7" providerId="LiveId" clId="{B72CABCF-C8A0-47E9-94FE-892393D4EC8C}" dt="2025-03-08T11:48:39.726" v="260" actId="1076"/>
        <pc:sldMkLst>
          <pc:docMk/>
          <pc:sldMk cId="561669649" sldId="379"/>
        </pc:sldMkLst>
        <pc:spChg chg="mod">
          <ac:chgData name="tamer elwasify" userId="289530e1cf457fc7" providerId="LiveId" clId="{B72CABCF-C8A0-47E9-94FE-892393D4EC8C}" dt="2025-03-08T11:48:39.726" v="260" actId="1076"/>
          <ac:spMkLst>
            <pc:docMk/>
            <pc:sldMk cId="561669649" sldId="379"/>
            <ac:spMk id="2" creationId="{712F6F0D-35AE-446A-A970-EECD92EEF22A}"/>
          </ac:spMkLst>
        </pc:spChg>
      </pc:sldChg>
      <pc:sldChg chg="modSp mod">
        <pc:chgData name="tamer elwasify" userId="289530e1cf457fc7" providerId="LiveId" clId="{B72CABCF-C8A0-47E9-94FE-892393D4EC8C}" dt="2025-03-08T11:49:12.081" v="262" actId="255"/>
        <pc:sldMkLst>
          <pc:docMk/>
          <pc:sldMk cId="137483551" sldId="381"/>
        </pc:sldMkLst>
        <pc:spChg chg="mod">
          <ac:chgData name="tamer elwasify" userId="289530e1cf457fc7" providerId="LiveId" clId="{B72CABCF-C8A0-47E9-94FE-892393D4EC8C}" dt="2025-03-08T11:49:12.081" v="262" actId="255"/>
          <ac:spMkLst>
            <pc:docMk/>
            <pc:sldMk cId="137483551" sldId="381"/>
            <ac:spMk id="2" creationId="{649F3CC8-F9AE-01BD-28E4-14C45C52895D}"/>
          </ac:spMkLst>
        </pc:spChg>
        <pc:spChg chg="mod">
          <ac:chgData name="tamer elwasify" userId="289530e1cf457fc7" providerId="LiveId" clId="{B72CABCF-C8A0-47E9-94FE-892393D4EC8C}" dt="2025-03-08T11:40:02.758" v="101" actId="27636"/>
          <ac:spMkLst>
            <pc:docMk/>
            <pc:sldMk cId="137483551" sldId="381"/>
            <ac:spMk id="3" creationId="{431101A7-5949-CAA5-FE02-EB80A198F008}"/>
          </ac:spMkLst>
        </pc:spChg>
      </pc:sldChg>
      <pc:sldChg chg="modSp mod">
        <pc:chgData name="tamer elwasify" userId="289530e1cf457fc7" providerId="LiveId" clId="{B72CABCF-C8A0-47E9-94FE-892393D4EC8C}" dt="2025-03-08T11:49:27.318" v="278" actId="20577"/>
        <pc:sldMkLst>
          <pc:docMk/>
          <pc:sldMk cId="1346872238" sldId="382"/>
        </pc:sldMkLst>
        <pc:spChg chg="mod">
          <ac:chgData name="tamer elwasify" userId="289530e1cf457fc7" providerId="LiveId" clId="{B72CABCF-C8A0-47E9-94FE-892393D4EC8C}" dt="2025-03-08T11:49:27.318" v="278" actId="20577"/>
          <ac:spMkLst>
            <pc:docMk/>
            <pc:sldMk cId="1346872238" sldId="382"/>
            <ac:spMk id="2" creationId="{5E6FA476-1A27-7333-7930-401A6A1C33F0}"/>
          </ac:spMkLst>
        </pc:spChg>
        <pc:spChg chg="mod">
          <ac:chgData name="tamer elwasify" userId="289530e1cf457fc7" providerId="LiveId" clId="{B72CABCF-C8A0-47E9-94FE-892393D4EC8C}" dt="2025-03-08T11:40:02.820" v="102" actId="27636"/>
          <ac:spMkLst>
            <pc:docMk/>
            <pc:sldMk cId="1346872238" sldId="382"/>
            <ac:spMk id="3" creationId="{5B2A4820-AC34-F60B-DC6C-2C76B6DBCE57}"/>
          </ac:spMkLst>
        </pc:spChg>
      </pc:sldChg>
      <pc:sldChg chg="modSp mod">
        <pc:chgData name="tamer elwasify" userId="289530e1cf457fc7" providerId="LiveId" clId="{B72CABCF-C8A0-47E9-94FE-892393D4EC8C}" dt="2025-03-08T11:49:55.371" v="305" actId="20577"/>
        <pc:sldMkLst>
          <pc:docMk/>
          <pc:sldMk cId="322949698" sldId="384"/>
        </pc:sldMkLst>
        <pc:spChg chg="mod">
          <ac:chgData name="tamer elwasify" userId="289530e1cf457fc7" providerId="LiveId" clId="{B72CABCF-C8A0-47E9-94FE-892393D4EC8C}" dt="2025-03-08T11:49:55.371" v="305" actId="20577"/>
          <ac:spMkLst>
            <pc:docMk/>
            <pc:sldMk cId="322949698" sldId="384"/>
            <ac:spMk id="2" creationId="{7E9B7386-0091-E4E7-8095-C5C246E88531}"/>
          </ac:spMkLst>
        </pc:spChg>
      </pc:sldChg>
      <pc:sldChg chg="modSp mod">
        <pc:chgData name="tamer elwasify" userId="289530e1cf457fc7" providerId="LiveId" clId="{B72CABCF-C8A0-47E9-94FE-892393D4EC8C}" dt="2025-03-08T11:50:22.396" v="320" actId="27636"/>
        <pc:sldMkLst>
          <pc:docMk/>
          <pc:sldMk cId="2686026240" sldId="385"/>
        </pc:sldMkLst>
        <pc:spChg chg="mod">
          <ac:chgData name="tamer elwasify" userId="289530e1cf457fc7" providerId="LiveId" clId="{B72CABCF-C8A0-47E9-94FE-892393D4EC8C}" dt="2025-03-08T11:50:14.020" v="317" actId="1076"/>
          <ac:spMkLst>
            <pc:docMk/>
            <pc:sldMk cId="2686026240" sldId="385"/>
            <ac:spMk id="2" creationId="{1D53803F-43E1-1D0E-2A37-C8EE74385C48}"/>
          </ac:spMkLst>
        </pc:spChg>
        <pc:spChg chg="mod">
          <ac:chgData name="tamer elwasify" userId="289530e1cf457fc7" providerId="LiveId" clId="{B72CABCF-C8A0-47E9-94FE-892393D4EC8C}" dt="2025-03-08T11:50:22.396" v="320" actId="27636"/>
          <ac:spMkLst>
            <pc:docMk/>
            <pc:sldMk cId="2686026240" sldId="385"/>
            <ac:spMk id="3" creationId="{08EF42B9-CA92-0180-5EB9-0A807A9CA0A3}"/>
          </ac:spMkLst>
        </pc:spChg>
      </pc:sldChg>
      <pc:sldChg chg="modSp mod">
        <pc:chgData name="tamer elwasify" userId="289530e1cf457fc7" providerId="LiveId" clId="{B72CABCF-C8A0-47E9-94FE-892393D4EC8C}" dt="2025-03-08T11:50:31.789" v="321" actId="1076"/>
        <pc:sldMkLst>
          <pc:docMk/>
          <pc:sldMk cId="1366885057" sldId="386"/>
        </pc:sldMkLst>
        <pc:spChg chg="mod">
          <ac:chgData name="tamer elwasify" userId="289530e1cf457fc7" providerId="LiveId" clId="{B72CABCF-C8A0-47E9-94FE-892393D4EC8C}" dt="2025-03-08T11:50:31.789" v="321" actId="1076"/>
          <ac:spMkLst>
            <pc:docMk/>
            <pc:sldMk cId="1366885057" sldId="386"/>
            <ac:spMk id="2" creationId="{0C593E6E-C851-5C7F-6BA0-B4966BDCDE4D}"/>
          </ac:spMkLst>
        </pc:spChg>
        <pc:spChg chg="mod">
          <ac:chgData name="tamer elwasify" userId="289530e1cf457fc7" providerId="LiveId" clId="{B72CABCF-C8A0-47E9-94FE-892393D4EC8C}" dt="2025-03-08T11:40:02.899" v="103" actId="27636"/>
          <ac:spMkLst>
            <pc:docMk/>
            <pc:sldMk cId="1366885057" sldId="386"/>
            <ac:spMk id="3" creationId="{4E6DFA7E-3F0A-E29B-595C-CFBA4B9D6346}"/>
          </ac:spMkLst>
        </pc:spChg>
      </pc:sldChg>
      <pc:sldChg chg="modSp mod">
        <pc:chgData name="tamer elwasify" userId="289530e1cf457fc7" providerId="LiveId" clId="{B72CABCF-C8A0-47E9-94FE-892393D4EC8C}" dt="2025-03-08T11:51:05.234" v="326" actId="1076"/>
        <pc:sldMkLst>
          <pc:docMk/>
          <pc:sldMk cId="3393934633" sldId="387"/>
        </pc:sldMkLst>
        <pc:spChg chg="mod">
          <ac:chgData name="tamer elwasify" userId="289530e1cf457fc7" providerId="LiveId" clId="{B72CABCF-C8A0-47E9-94FE-892393D4EC8C}" dt="2025-03-08T11:51:05.234" v="326" actId="1076"/>
          <ac:spMkLst>
            <pc:docMk/>
            <pc:sldMk cId="3393934633" sldId="387"/>
            <ac:spMk id="2" creationId="{767BCF1F-899B-09A4-3007-F928F80C9F9D}"/>
          </ac:spMkLst>
        </pc:spChg>
        <pc:spChg chg="mod">
          <ac:chgData name="tamer elwasify" userId="289530e1cf457fc7" providerId="LiveId" clId="{B72CABCF-C8A0-47E9-94FE-892393D4EC8C}" dt="2025-03-08T11:40:03.086" v="107" actId="27636"/>
          <ac:spMkLst>
            <pc:docMk/>
            <pc:sldMk cId="3393934633" sldId="387"/>
            <ac:spMk id="3" creationId="{6BC079A0-5052-3BF4-E1D5-034B3C385DED}"/>
          </ac:spMkLst>
        </pc:spChg>
      </pc:sldChg>
      <pc:sldChg chg="modSp mod">
        <pc:chgData name="tamer elwasify" userId="289530e1cf457fc7" providerId="LiveId" clId="{B72CABCF-C8A0-47E9-94FE-892393D4EC8C}" dt="2025-03-08T11:51:11.202" v="327" actId="1076"/>
        <pc:sldMkLst>
          <pc:docMk/>
          <pc:sldMk cId="1260298417" sldId="388"/>
        </pc:sldMkLst>
        <pc:spChg chg="mod">
          <ac:chgData name="tamer elwasify" userId="289530e1cf457fc7" providerId="LiveId" clId="{B72CABCF-C8A0-47E9-94FE-892393D4EC8C}" dt="2025-03-08T11:51:11.202" v="327" actId="1076"/>
          <ac:spMkLst>
            <pc:docMk/>
            <pc:sldMk cId="1260298417" sldId="388"/>
            <ac:spMk id="2" creationId="{810866C8-D4E1-0903-21F6-890B020CAB74}"/>
          </ac:spMkLst>
        </pc:spChg>
        <pc:spChg chg="mod">
          <ac:chgData name="tamer elwasify" userId="289530e1cf457fc7" providerId="LiveId" clId="{B72CABCF-C8A0-47E9-94FE-892393D4EC8C}" dt="2025-03-08T11:40:03.117" v="108" actId="27636"/>
          <ac:spMkLst>
            <pc:docMk/>
            <pc:sldMk cId="1260298417" sldId="388"/>
            <ac:spMk id="3" creationId="{D4BED3A1-DA4C-8A0A-2932-D9D1E99894BA}"/>
          </ac:spMkLst>
        </pc:spChg>
      </pc:sldChg>
      <pc:sldChg chg="modSp mod">
        <pc:chgData name="tamer elwasify" userId="289530e1cf457fc7" providerId="LiveId" clId="{B72CABCF-C8A0-47E9-94FE-892393D4EC8C}" dt="2025-03-08T11:51:16.236" v="328" actId="1076"/>
        <pc:sldMkLst>
          <pc:docMk/>
          <pc:sldMk cId="3622074281" sldId="389"/>
        </pc:sldMkLst>
        <pc:spChg chg="mod">
          <ac:chgData name="tamer elwasify" userId="289530e1cf457fc7" providerId="LiveId" clId="{B72CABCF-C8A0-47E9-94FE-892393D4EC8C}" dt="2025-03-08T11:51:16.236" v="328" actId="1076"/>
          <ac:spMkLst>
            <pc:docMk/>
            <pc:sldMk cId="3622074281" sldId="389"/>
            <ac:spMk id="2" creationId="{46CC7ECE-8B1F-40BB-C26C-0FE4302A13BA}"/>
          </ac:spMkLst>
        </pc:spChg>
        <pc:spChg chg="mod">
          <ac:chgData name="tamer elwasify" userId="289530e1cf457fc7" providerId="LiveId" clId="{B72CABCF-C8A0-47E9-94FE-892393D4EC8C}" dt="2025-03-08T11:40:03.133" v="109" actId="27636"/>
          <ac:spMkLst>
            <pc:docMk/>
            <pc:sldMk cId="3622074281" sldId="389"/>
            <ac:spMk id="3" creationId="{6B17B158-C484-4197-4155-40A166579846}"/>
          </ac:spMkLst>
        </pc:spChg>
      </pc:sldChg>
      <pc:sldChg chg="modSp mod">
        <pc:chgData name="tamer elwasify" userId="289530e1cf457fc7" providerId="LiveId" clId="{B72CABCF-C8A0-47E9-94FE-892393D4EC8C}" dt="2025-03-08T11:54:12.556" v="367" actId="20577"/>
        <pc:sldMkLst>
          <pc:docMk/>
          <pc:sldMk cId="2578231603" sldId="390"/>
        </pc:sldMkLst>
        <pc:spChg chg="mod">
          <ac:chgData name="tamer elwasify" userId="289530e1cf457fc7" providerId="LiveId" clId="{B72CABCF-C8A0-47E9-94FE-892393D4EC8C}" dt="2025-03-08T11:51:23.243" v="329" actId="1076"/>
          <ac:spMkLst>
            <pc:docMk/>
            <pc:sldMk cId="2578231603" sldId="390"/>
            <ac:spMk id="2" creationId="{6DC48EAD-F3F3-418C-D77C-3FD388782820}"/>
          </ac:spMkLst>
        </pc:spChg>
        <pc:spChg chg="mod">
          <ac:chgData name="tamer elwasify" userId="289530e1cf457fc7" providerId="LiveId" clId="{B72CABCF-C8A0-47E9-94FE-892393D4EC8C}" dt="2025-03-08T11:54:12.556" v="367" actId="20577"/>
          <ac:spMkLst>
            <pc:docMk/>
            <pc:sldMk cId="2578231603" sldId="390"/>
            <ac:spMk id="3" creationId="{75C3C4A6-5DCB-6A65-C873-FEFCB0F88874}"/>
          </ac:spMkLst>
        </pc:spChg>
      </pc:sldChg>
      <pc:sldChg chg="modSp mod">
        <pc:chgData name="tamer elwasify" userId="289530e1cf457fc7" providerId="LiveId" clId="{B72CABCF-C8A0-47E9-94FE-892393D4EC8C}" dt="2025-03-08T11:51:33.352" v="330" actId="255"/>
        <pc:sldMkLst>
          <pc:docMk/>
          <pc:sldMk cId="665679524" sldId="391"/>
        </pc:sldMkLst>
        <pc:spChg chg="mod">
          <ac:chgData name="tamer elwasify" userId="289530e1cf457fc7" providerId="LiveId" clId="{B72CABCF-C8A0-47E9-94FE-892393D4EC8C}" dt="2025-03-08T11:51:33.352" v="330" actId="255"/>
          <ac:spMkLst>
            <pc:docMk/>
            <pc:sldMk cId="665679524" sldId="391"/>
            <ac:spMk id="2" creationId="{D77D9B46-965C-3A49-44CE-14825B3328BE}"/>
          </ac:spMkLst>
        </pc:spChg>
      </pc:sldChg>
      <pc:sldChg chg="modSp mod">
        <pc:chgData name="tamer elwasify" userId="289530e1cf457fc7" providerId="LiveId" clId="{B72CABCF-C8A0-47E9-94FE-892393D4EC8C}" dt="2025-03-08T11:51:59.344" v="351" actId="20577"/>
        <pc:sldMkLst>
          <pc:docMk/>
          <pc:sldMk cId="2026189822" sldId="392"/>
        </pc:sldMkLst>
        <pc:spChg chg="mod">
          <ac:chgData name="tamer elwasify" userId="289530e1cf457fc7" providerId="LiveId" clId="{B72CABCF-C8A0-47E9-94FE-892393D4EC8C}" dt="2025-03-08T11:51:59.344" v="351" actId="20577"/>
          <ac:spMkLst>
            <pc:docMk/>
            <pc:sldMk cId="2026189822" sldId="392"/>
            <ac:spMk id="2" creationId="{1E67D8A5-C589-6949-D120-14457C9F69EA}"/>
          </ac:spMkLst>
        </pc:spChg>
        <pc:spChg chg="mod">
          <ac:chgData name="tamer elwasify" userId="289530e1cf457fc7" providerId="LiveId" clId="{B72CABCF-C8A0-47E9-94FE-892393D4EC8C}" dt="2025-03-08T11:40:03.227" v="110" actId="27636"/>
          <ac:spMkLst>
            <pc:docMk/>
            <pc:sldMk cId="2026189822" sldId="392"/>
            <ac:spMk id="3" creationId="{FBFB7C97-5CDF-1E8E-6F5B-9A3BB3136DDA}"/>
          </ac:spMkLst>
        </pc:spChg>
      </pc:sldChg>
      <pc:sldChg chg="modSp mod">
        <pc:chgData name="tamer elwasify" userId="289530e1cf457fc7" providerId="LiveId" clId="{B72CABCF-C8A0-47E9-94FE-892393D4EC8C}" dt="2025-03-08T11:52:11.127" v="352" actId="1076"/>
        <pc:sldMkLst>
          <pc:docMk/>
          <pc:sldMk cId="1396860754" sldId="393"/>
        </pc:sldMkLst>
        <pc:spChg chg="mod">
          <ac:chgData name="tamer elwasify" userId="289530e1cf457fc7" providerId="LiveId" clId="{B72CABCF-C8A0-47E9-94FE-892393D4EC8C}" dt="2025-03-08T11:52:11.127" v="352" actId="1076"/>
          <ac:spMkLst>
            <pc:docMk/>
            <pc:sldMk cId="1396860754" sldId="393"/>
            <ac:spMk id="2" creationId="{B9CC2720-EF3E-AC34-9CED-5C7A9461A587}"/>
          </ac:spMkLst>
        </pc:spChg>
      </pc:sldChg>
      <pc:sldChg chg="addSp modSp mod">
        <pc:chgData name="tamer elwasify" userId="289530e1cf457fc7" providerId="LiveId" clId="{B72CABCF-C8A0-47E9-94FE-892393D4EC8C}" dt="2025-03-08T11:52:36.195" v="353"/>
        <pc:sldMkLst>
          <pc:docMk/>
          <pc:sldMk cId="2448718730" sldId="394"/>
        </pc:sldMkLst>
        <pc:spChg chg="add mod">
          <ac:chgData name="tamer elwasify" userId="289530e1cf457fc7" providerId="LiveId" clId="{B72CABCF-C8A0-47E9-94FE-892393D4EC8C}" dt="2025-03-08T11:52:36.195" v="353"/>
          <ac:spMkLst>
            <pc:docMk/>
            <pc:sldMk cId="2448718730" sldId="394"/>
            <ac:spMk id="2" creationId="{AD54A101-91D8-6931-2B66-B9F1424E5C0E}"/>
          </ac:spMkLst>
        </pc:spChg>
        <pc:spChg chg="mod">
          <ac:chgData name="tamer elwasify" userId="289530e1cf457fc7" providerId="LiveId" clId="{B72CABCF-C8A0-47E9-94FE-892393D4EC8C}" dt="2025-03-08T11:40:03.289" v="111" actId="27636"/>
          <ac:spMkLst>
            <pc:docMk/>
            <pc:sldMk cId="2448718730" sldId="394"/>
            <ac:spMk id="3" creationId="{F2A9B421-4FA9-954C-2D32-3F880D50C77D}"/>
          </ac:spMkLst>
        </pc:spChg>
      </pc:sldChg>
      <pc:sldChg chg="modTransition">
        <pc:chgData name="tamer elwasify" userId="289530e1cf457fc7" providerId="LiveId" clId="{B72CABCF-C8A0-47E9-94FE-892393D4EC8C}" dt="2025-03-08T11:54:08.478" v="364"/>
        <pc:sldMkLst>
          <pc:docMk/>
          <pc:sldMk cId="1362666342" sldId="395"/>
        </pc:sldMkLst>
      </pc:sldChg>
      <pc:sldChg chg="modSp mod">
        <pc:chgData name="tamer elwasify" userId="289530e1cf457fc7" providerId="LiveId" clId="{B72CABCF-C8A0-47E9-94FE-892393D4EC8C}" dt="2025-03-08T11:40:03.336" v="113" actId="27636"/>
        <pc:sldMkLst>
          <pc:docMk/>
          <pc:sldMk cId="1810192262" sldId="396"/>
        </pc:sldMkLst>
        <pc:spChg chg="mod">
          <ac:chgData name="tamer elwasify" userId="289530e1cf457fc7" providerId="LiveId" clId="{B72CABCF-C8A0-47E9-94FE-892393D4EC8C}" dt="2025-03-08T11:40:03.336" v="113" actId="27636"/>
          <ac:spMkLst>
            <pc:docMk/>
            <pc:sldMk cId="1810192262" sldId="396"/>
            <ac:spMk id="3" creationId="{2414C113-CA18-1F8D-D71B-D22615635649}"/>
          </ac:spMkLst>
        </pc:spChg>
      </pc:sldChg>
      <pc:sldChg chg="add del">
        <pc:chgData name="tamer elwasify" userId="289530e1cf457fc7" providerId="LiveId" clId="{B72CABCF-C8A0-47E9-94FE-892393D4EC8C}" dt="2025-03-08T11:41:56.527" v="127" actId="47"/>
        <pc:sldMkLst>
          <pc:docMk/>
          <pc:sldMk cId="4226621926" sldId="3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8F0D0F-EE8C-4E6A-8FD3-335E48646147}" type="datetimeFigureOut">
              <a:rPr lang="en-US" smtClean="0"/>
              <a:t>6/15/2025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7C0DA0-2C57-4A29-A47C-EAC53B6672E1}" type="slidenum">
              <a:rPr lang="en-US" smtClean="0"/>
              <a:t>‹#›</a:t>
            </a:fld>
            <a:endParaRPr lang="en-US"/>
          </a:p>
        </p:txBody>
      </p:sp>
    </p:spTree>
    <p:extLst>
      <p:ext uri="{BB962C8B-B14F-4D97-AF65-F5344CB8AC3E}">
        <p14:creationId xmlns:p14="http://schemas.microsoft.com/office/powerpoint/2010/main" val="217837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AutoShape 13"/>
          <p:cNvSpPr>
            <a:spLocks noChangeArrowheads="1"/>
          </p:cNvSpPr>
          <p:nvPr userDrawn="1"/>
        </p:nvSpPr>
        <p:spPr bwMode="auto">
          <a:xfrm>
            <a:off x="609600" y="3505200"/>
            <a:ext cx="7924800" cy="2286000"/>
          </a:xfrm>
          <a:prstGeom prst="roundRect">
            <a:avLst>
              <a:gd name="adj" fmla="val 9389"/>
            </a:avLst>
          </a:prstGeo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bodyPr>
          <a:lstStyle>
            <a:lvl1pPr marL="712788" indent="-623888"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712788" marR="0" lvl="0" indent="-623888" algn="ctr" defTabSz="914400" rtl="1" eaLnBrk="0" fontAlgn="base" latinLnBrk="0" hangingPunct="0">
              <a:lnSpc>
                <a:spcPct val="90000"/>
              </a:lnSpc>
              <a:spcBef>
                <a:spcPct val="0"/>
              </a:spcBef>
              <a:spcAft>
                <a:spcPct val="0"/>
              </a:spcAft>
              <a:buClrTx/>
              <a:buSzTx/>
              <a:buFontTx/>
              <a:buNone/>
              <a:tabLst/>
              <a:defRPr/>
            </a:pPr>
            <a:endParaRPr 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19200" y="5029200"/>
            <a:ext cx="6400800" cy="685800"/>
          </a:xfrm>
        </p:spPr>
        <p:txBody>
          <a:bodyPr>
            <a:normAutofit/>
          </a:bodyPr>
          <a:lstStyle>
            <a:lvl1pPr marL="0" indent="0" algn="ctr">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2B3A0FD0-D919-491A-9CDF-1C1105B02DB9}" type="datetime1">
              <a:rPr lang="en-US" smtClean="0"/>
              <a:t>6/15/2025</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a:t>
            </a:fld>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3877" y="1143000"/>
            <a:ext cx="2241123" cy="2241123"/>
          </a:xfrm>
          <a:prstGeom prst="flowChartConnector">
            <a:avLst/>
          </a:prstGeom>
          <a:noFill/>
          <a:ln>
            <a:noFill/>
          </a:ln>
        </p:spPr>
      </p:pic>
      <p:sp>
        <p:nvSpPr>
          <p:cNvPr id="2" name="Title 1"/>
          <p:cNvSpPr>
            <a:spLocks noGrp="1"/>
          </p:cNvSpPr>
          <p:nvPr>
            <p:ph type="ctrTitle"/>
          </p:nvPr>
        </p:nvSpPr>
        <p:spPr>
          <a:xfrm>
            <a:off x="685800" y="3442447"/>
            <a:ext cx="7772400" cy="1470025"/>
          </a:xfrm>
        </p:spPr>
        <p:txBody>
          <a:bodyPr/>
          <a:lstStyle>
            <a:lvl1pPr>
              <a:defRPr b="1">
                <a:solidFill>
                  <a:srgbClr val="C00000"/>
                </a:solidFill>
              </a:defRPr>
            </a:lvl1pPr>
          </a:lstStyle>
          <a:p>
            <a:r>
              <a:rPr lang="en-US"/>
              <a:t>Click to edit Master title style</a:t>
            </a:r>
          </a:p>
        </p:txBody>
      </p:sp>
    </p:spTree>
    <p:extLst>
      <p:ext uri="{BB962C8B-B14F-4D97-AF65-F5344CB8AC3E}">
        <p14:creationId xmlns:p14="http://schemas.microsoft.com/office/powerpoint/2010/main" val="32154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AEDE9D-D052-4636-80BB-F812AA769FB6}" type="datetime1">
              <a:rPr lang="en-US" smtClean="0"/>
              <a:t>6/15/2025</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a:t>
            </a:fld>
            <a:endParaRPr lang="en-US"/>
          </a:p>
        </p:txBody>
      </p:sp>
    </p:spTree>
    <p:extLst>
      <p:ext uri="{BB962C8B-B14F-4D97-AF65-F5344CB8AC3E}">
        <p14:creationId xmlns:p14="http://schemas.microsoft.com/office/powerpoint/2010/main" val="178327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52CA2C-C5FC-468B-B59D-C2C5973F4DB9}" type="datetime1">
              <a:rPr lang="en-US" smtClean="0"/>
              <a:t>6/15/2025</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a:t>
            </a:fld>
            <a:endParaRPr lang="en-US"/>
          </a:p>
        </p:txBody>
      </p:sp>
    </p:spTree>
    <p:extLst>
      <p:ext uri="{BB962C8B-B14F-4D97-AF65-F5344CB8AC3E}">
        <p14:creationId xmlns:p14="http://schemas.microsoft.com/office/powerpoint/2010/main" val="354629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55F6A-645E-4036-8B5E-5D630464AA40}" type="datetime1">
              <a:rPr lang="en-US" smtClean="0"/>
              <a:t>6/15/2025</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a:t>
            </a:fld>
            <a:endParaRPr lang="en-US"/>
          </a:p>
        </p:txBody>
      </p:sp>
      <p:grpSp>
        <p:nvGrpSpPr>
          <p:cNvPr id="10" name="Group 9"/>
          <p:cNvGrpSpPr/>
          <p:nvPr userDrawn="1"/>
        </p:nvGrpSpPr>
        <p:grpSpPr>
          <a:xfrm>
            <a:off x="405729" y="462858"/>
            <a:ext cx="8281071" cy="832542"/>
            <a:chOff x="405729" y="462858"/>
            <a:chExt cx="8281071" cy="551383"/>
          </a:xfrm>
        </p:grpSpPr>
        <p:sp>
          <p:nvSpPr>
            <p:cNvPr id="8" name="AutoShape 13"/>
            <p:cNvSpPr>
              <a:spLocks noChangeArrowheads="1"/>
            </p:cNvSpPr>
            <p:nvPr/>
          </p:nvSpPr>
          <p:spPr bwMode="auto">
            <a:xfrm>
              <a:off x="405729" y="462858"/>
              <a:ext cx="8281071" cy="548521"/>
            </a:xfrm>
            <a:prstGeom prst="roundRect">
              <a:avLst>
                <a:gd name="adj" fmla="val 9389"/>
              </a:avLst>
            </a:prstGeo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bodyPr>
            <a:lstStyle>
              <a:lvl1pPr marL="712788" indent="-623888"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88900" indent="0" algn="ctr" rtl="0">
                <a:buNone/>
              </a:pPr>
              <a:endParaRPr lang="en-US" sz="2800" b="1" dirty="0">
                <a:ln w="0"/>
                <a:solidFill>
                  <a:srgbClr val="FFFF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88237"/>
              <a:ext cx="683678" cy="526004"/>
            </a:xfrm>
            <a:prstGeom prst="flowChartConnector">
              <a:avLst/>
            </a:prstGeom>
            <a:noFill/>
            <a:ln>
              <a:noFill/>
            </a:ln>
          </p:spPr>
        </p:pic>
      </p:grpSp>
      <p:sp>
        <p:nvSpPr>
          <p:cNvPr id="2" name="Title 1"/>
          <p:cNvSpPr>
            <a:spLocks noGrp="1"/>
          </p:cNvSpPr>
          <p:nvPr>
            <p:ph type="title"/>
          </p:nvPr>
        </p:nvSpPr>
        <p:spPr>
          <a:xfrm>
            <a:off x="405729" y="602707"/>
            <a:ext cx="7467600" cy="548521"/>
          </a:xfrm>
        </p:spPr>
        <p:txBody>
          <a:bodyPr>
            <a:noAutofit/>
          </a:bodyPr>
          <a:lstStyle>
            <a:lvl1pPr>
              <a:defRPr sz="3600" b="1">
                <a:solidFill>
                  <a:srgbClr val="C00000"/>
                </a:solidFill>
              </a:defRPr>
            </a:lvl1pPr>
          </a:lstStyle>
          <a:p>
            <a:r>
              <a:rPr lang="en-US" dirty="0"/>
              <a:t>Click to edit Master title style</a:t>
            </a:r>
          </a:p>
        </p:txBody>
      </p:sp>
    </p:spTree>
    <p:extLst>
      <p:ext uri="{BB962C8B-B14F-4D97-AF65-F5344CB8AC3E}">
        <p14:creationId xmlns:p14="http://schemas.microsoft.com/office/powerpoint/2010/main" val="3026460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68020-89EA-41CA-BB13-E514F504D68C}" type="datetime1">
              <a:rPr lang="en-US" smtClean="0"/>
              <a:t>6/15/2025</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t>‹#›</a:t>
            </a:fld>
            <a:endParaRPr lang="en-US"/>
          </a:p>
        </p:txBody>
      </p:sp>
    </p:spTree>
    <p:extLst>
      <p:ext uri="{BB962C8B-B14F-4D97-AF65-F5344CB8AC3E}">
        <p14:creationId xmlns:p14="http://schemas.microsoft.com/office/powerpoint/2010/main" val="99890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719772-6207-4C61-8452-12CD3733909B}" type="datetime1">
              <a:rPr lang="en-US" smtClean="0"/>
              <a:t>6/15/2025</a:t>
            </a:fld>
            <a:endParaRPr lang="en-US"/>
          </a:p>
        </p:txBody>
      </p:sp>
      <p:sp>
        <p:nvSpPr>
          <p:cNvPr id="6" name="Footer Placeholder 5"/>
          <p:cNvSpPr>
            <a:spLocks noGrp="1"/>
          </p:cNvSpPr>
          <p:nvPr>
            <p:ph type="ftr" sz="quarter" idx="11"/>
          </p:nvPr>
        </p:nvSpPr>
        <p:spPr/>
        <p:txBody>
          <a:bodyPr/>
          <a:lstStyle/>
          <a:p>
            <a:r>
              <a:rPr lang="en-US"/>
              <a:t>Internal Medicine Department</a:t>
            </a:r>
          </a:p>
        </p:txBody>
      </p:sp>
      <p:sp>
        <p:nvSpPr>
          <p:cNvPr id="7" name="Slide Number Placeholder 6"/>
          <p:cNvSpPr>
            <a:spLocks noGrp="1"/>
          </p:cNvSpPr>
          <p:nvPr>
            <p:ph type="sldNum" sz="quarter" idx="12"/>
          </p:nvPr>
        </p:nvSpPr>
        <p:spPr/>
        <p:txBody>
          <a:bodyPr/>
          <a:lstStyle/>
          <a:p>
            <a:fld id="{3D0A3EC9-E8BA-4062-809F-C0D16F9877FA}" type="slidenum">
              <a:rPr lang="en-US" smtClean="0"/>
              <a:t>‹#›</a:t>
            </a:fld>
            <a:endParaRPr lang="en-US"/>
          </a:p>
        </p:txBody>
      </p:sp>
    </p:spTree>
    <p:extLst>
      <p:ext uri="{BB962C8B-B14F-4D97-AF65-F5344CB8AC3E}">
        <p14:creationId xmlns:p14="http://schemas.microsoft.com/office/powerpoint/2010/main" val="880428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B47B6E-BF52-4E07-B141-B2C9DE421C2C}" type="datetime1">
              <a:rPr lang="en-US" smtClean="0"/>
              <a:t>6/15/2025</a:t>
            </a:fld>
            <a:endParaRPr lang="en-US"/>
          </a:p>
        </p:txBody>
      </p:sp>
      <p:sp>
        <p:nvSpPr>
          <p:cNvPr id="8" name="Footer Placeholder 7"/>
          <p:cNvSpPr>
            <a:spLocks noGrp="1"/>
          </p:cNvSpPr>
          <p:nvPr>
            <p:ph type="ftr" sz="quarter" idx="11"/>
          </p:nvPr>
        </p:nvSpPr>
        <p:spPr/>
        <p:txBody>
          <a:bodyPr/>
          <a:lstStyle/>
          <a:p>
            <a:r>
              <a:rPr lang="en-US"/>
              <a:t>Internal Medicine Department</a:t>
            </a:r>
          </a:p>
        </p:txBody>
      </p:sp>
      <p:sp>
        <p:nvSpPr>
          <p:cNvPr id="9" name="Slide Number Placeholder 8"/>
          <p:cNvSpPr>
            <a:spLocks noGrp="1"/>
          </p:cNvSpPr>
          <p:nvPr>
            <p:ph type="sldNum" sz="quarter" idx="12"/>
          </p:nvPr>
        </p:nvSpPr>
        <p:spPr/>
        <p:txBody>
          <a:bodyPr/>
          <a:lstStyle/>
          <a:p>
            <a:fld id="{3D0A3EC9-E8BA-4062-809F-C0D16F9877FA}" type="slidenum">
              <a:rPr lang="en-US" smtClean="0"/>
              <a:t>‹#›</a:t>
            </a:fld>
            <a:endParaRPr lang="en-US"/>
          </a:p>
        </p:txBody>
      </p:sp>
    </p:spTree>
    <p:extLst>
      <p:ext uri="{BB962C8B-B14F-4D97-AF65-F5344CB8AC3E}">
        <p14:creationId xmlns:p14="http://schemas.microsoft.com/office/powerpoint/2010/main" val="1611374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B1BC67-CEBB-42BB-9EF6-D6C8E513F9F1}" type="datetime1">
              <a:rPr lang="en-US" smtClean="0"/>
              <a:t>6/15/2025</a:t>
            </a:fld>
            <a:endParaRPr lang="en-US"/>
          </a:p>
        </p:txBody>
      </p:sp>
      <p:sp>
        <p:nvSpPr>
          <p:cNvPr id="4" name="Footer Placeholder 3"/>
          <p:cNvSpPr>
            <a:spLocks noGrp="1"/>
          </p:cNvSpPr>
          <p:nvPr>
            <p:ph type="ftr" sz="quarter" idx="11"/>
          </p:nvPr>
        </p:nvSpPr>
        <p:spPr/>
        <p:txBody>
          <a:bodyPr/>
          <a:lstStyle/>
          <a:p>
            <a:r>
              <a:rPr lang="en-US"/>
              <a:t>Internal Medicine Department</a:t>
            </a:r>
          </a:p>
        </p:txBody>
      </p:sp>
      <p:sp>
        <p:nvSpPr>
          <p:cNvPr id="5" name="Slide Number Placeholder 4"/>
          <p:cNvSpPr>
            <a:spLocks noGrp="1"/>
          </p:cNvSpPr>
          <p:nvPr>
            <p:ph type="sldNum" sz="quarter" idx="12"/>
          </p:nvPr>
        </p:nvSpPr>
        <p:spPr/>
        <p:txBody>
          <a:bodyPr/>
          <a:lstStyle/>
          <a:p>
            <a:fld id="{3D0A3EC9-E8BA-4062-809F-C0D16F9877FA}" type="slidenum">
              <a:rPr lang="en-US" smtClean="0"/>
              <a:t>‹#›</a:t>
            </a:fld>
            <a:endParaRPr lang="en-US"/>
          </a:p>
        </p:txBody>
      </p:sp>
    </p:spTree>
    <p:extLst>
      <p:ext uri="{BB962C8B-B14F-4D97-AF65-F5344CB8AC3E}">
        <p14:creationId xmlns:p14="http://schemas.microsoft.com/office/powerpoint/2010/main" val="2687639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BDCEA3-6415-4922-8282-FBFB78CA8852}" type="datetime1">
              <a:rPr lang="en-US" smtClean="0"/>
              <a:t>6/15/2025</a:t>
            </a:fld>
            <a:endParaRPr lang="en-US"/>
          </a:p>
        </p:txBody>
      </p:sp>
      <p:sp>
        <p:nvSpPr>
          <p:cNvPr id="3" name="Footer Placeholder 2"/>
          <p:cNvSpPr>
            <a:spLocks noGrp="1"/>
          </p:cNvSpPr>
          <p:nvPr>
            <p:ph type="ftr" sz="quarter" idx="11"/>
          </p:nvPr>
        </p:nvSpPr>
        <p:spPr/>
        <p:txBody>
          <a:bodyPr/>
          <a:lstStyle/>
          <a:p>
            <a:r>
              <a:rPr lang="en-US"/>
              <a:t>Internal Medicine Department</a:t>
            </a:r>
          </a:p>
        </p:txBody>
      </p:sp>
      <p:sp>
        <p:nvSpPr>
          <p:cNvPr id="4" name="Slide Number Placeholder 3"/>
          <p:cNvSpPr>
            <a:spLocks noGrp="1"/>
          </p:cNvSpPr>
          <p:nvPr>
            <p:ph type="sldNum" sz="quarter" idx="12"/>
          </p:nvPr>
        </p:nvSpPr>
        <p:spPr/>
        <p:txBody>
          <a:bodyPr/>
          <a:lstStyle/>
          <a:p>
            <a:fld id="{3D0A3EC9-E8BA-4062-809F-C0D16F9877FA}" type="slidenum">
              <a:rPr lang="en-US" smtClean="0"/>
              <a:t>‹#›</a:t>
            </a:fld>
            <a:endParaRPr lang="en-US"/>
          </a:p>
        </p:txBody>
      </p:sp>
    </p:spTree>
    <p:extLst>
      <p:ext uri="{BB962C8B-B14F-4D97-AF65-F5344CB8AC3E}">
        <p14:creationId xmlns:p14="http://schemas.microsoft.com/office/powerpoint/2010/main" val="371782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E67FCD-E615-4A26-ACB7-7C0C80E89023}" type="datetime1">
              <a:rPr lang="en-US" smtClean="0"/>
              <a:t>6/15/2025</a:t>
            </a:fld>
            <a:endParaRPr lang="en-US"/>
          </a:p>
        </p:txBody>
      </p:sp>
      <p:sp>
        <p:nvSpPr>
          <p:cNvPr id="6" name="Footer Placeholder 5"/>
          <p:cNvSpPr>
            <a:spLocks noGrp="1"/>
          </p:cNvSpPr>
          <p:nvPr>
            <p:ph type="ftr" sz="quarter" idx="11"/>
          </p:nvPr>
        </p:nvSpPr>
        <p:spPr/>
        <p:txBody>
          <a:bodyPr/>
          <a:lstStyle/>
          <a:p>
            <a:r>
              <a:rPr lang="en-US"/>
              <a:t>Internal Medicine Department</a:t>
            </a:r>
          </a:p>
        </p:txBody>
      </p:sp>
      <p:sp>
        <p:nvSpPr>
          <p:cNvPr id="7" name="Slide Number Placeholder 6"/>
          <p:cNvSpPr>
            <a:spLocks noGrp="1"/>
          </p:cNvSpPr>
          <p:nvPr>
            <p:ph type="sldNum" sz="quarter" idx="12"/>
          </p:nvPr>
        </p:nvSpPr>
        <p:spPr/>
        <p:txBody>
          <a:bodyPr/>
          <a:lstStyle/>
          <a:p>
            <a:fld id="{3D0A3EC9-E8BA-4062-809F-C0D16F9877FA}" type="slidenum">
              <a:rPr lang="en-US" smtClean="0"/>
              <a:t>‹#›</a:t>
            </a:fld>
            <a:endParaRPr lang="en-US"/>
          </a:p>
        </p:txBody>
      </p:sp>
    </p:spTree>
    <p:extLst>
      <p:ext uri="{BB962C8B-B14F-4D97-AF65-F5344CB8AC3E}">
        <p14:creationId xmlns:p14="http://schemas.microsoft.com/office/powerpoint/2010/main" val="556277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A8E5F6-4A22-466B-8181-873F7A3769DD}" type="datetime1">
              <a:rPr lang="en-US" smtClean="0"/>
              <a:t>6/15/2025</a:t>
            </a:fld>
            <a:endParaRPr lang="en-US"/>
          </a:p>
        </p:txBody>
      </p:sp>
      <p:sp>
        <p:nvSpPr>
          <p:cNvPr id="6" name="Footer Placeholder 5"/>
          <p:cNvSpPr>
            <a:spLocks noGrp="1"/>
          </p:cNvSpPr>
          <p:nvPr>
            <p:ph type="ftr" sz="quarter" idx="11"/>
          </p:nvPr>
        </p:nvSpPr>
        <p:spPr/>
        <p:txBody>
          <a:bodyPr/>
          <a:lstStyle/>
          <a:p>
            <a:r>
              <a:rPr lang="en-US"/>
              <a:t>Internal Medicine Department</a:t>
            </a:r>
          </a:p>
        </p:txBody>
      </p:sp>
      <p:sp>
        <p:nvSpPr>
          <p:cNvPr id="7" name="Slide Number Placeholder 6"/>
          <p:cNvSpPr>
            <a:spLocks noGrp="1"/>
          </p:cNvSpPr>
          <p:nvPr>
            <p:ph type="sldNum" sz="quarter" idx="12"/>
          </p:nvPr>
        </p:nvSpPr>
        <p:spPr/>
        <p:txBody>
          <a:bodyPr/>
          <a:lstStyle/>
          <a:p>
            <a:fld id="{3D0A3EC9-E8BA-4062-809F-C0D16F9877FA}" type="slidenum">
              <a:rPr lang="en-US" smtClean="0"/>
              <a:t>‹#›</a:t>
            </a:fld>
            <a:endParaRPr lang="en-US"/>
          </a:p>
        </p:txBody>
      </p:sp>
    </p:spTree>
    <p:extLst>
      <p:ext uri="{BB962C8B-B14F-4D97-AF65-F5344CB8AC3E}">
        <p14:creationId xmlns:p14="http://schemas.microsoft.com/office/powerpoint/2010/main" val="414575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33EF6-495C-472D-8B48-B339B2274D95}" type="datetime1">
              <a:rPr lang="en-US" smtClean="0"/>
              <a:t>6/15/2025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Internal Medicine Department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A3EC9-E8BA-4062-809F-C0D16F9877FA}" type="slidenum">
              <a:rPr lang="en-US" smtClean="0"/>
              <a:t>‹#›</a:t>
            </a:fld>
            <a:endParaRPr lang="en-US"/>
          </a:p>
        </p:txBody>
      </p:sp>
    </p:spTree>
    <p:extLst>
      <p:ext uri="{BB962C8B-B14F-4D97-AF65-F5344CB8AC3E}">
        <p14:creationId xmlns:p14="http://schemas.microsoft.com/office/powerpoint/2010/main" val="689191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0" y="1121823"/>
            <a:ext cx="2241123" cy="2241123"/>
          </a:xfrm>
          <a:prstGeom prst="flowChartConnector">
            <a:avLst/>
          </a:prstGeom>
          <a:noFill/>
          <a:ln>
            <a:noFill/>
          </a:ln>
        </p:spPr>
      </p:pic>
      <p:sp>
        <p:nvSpPr>
          <p:cNvPr id="5" name="AutoShape 13"/>
          <p:cNvSpPr>
            <a:spLocks noChangeArrowheads="1"/>
          </p:cNvSpPr>
          <p:nvPr/>
        </p:nvSpPr>
        <p:spPr bwMode="auto">
          <a:xfrm>
            <a:off x="1179904" y="3705601"/>
            <a:ext cx="6434514" cy="1176093"/>
          </a:xfrm>
          <a:prstGeom prst="roundRect">
            <a:avLst>
              <a:gd name="adj" fmla="val 9389"/>
            </a:avLst>
          </a:prstGeo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bodyPr>
          <a:lstStyle>
            <a:lvl1pPr marL="712788" indent="-623888"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712788" marR="0" lvl="0" indent="-623888" algn="ctr" defTabSz="914400" rtl="1" eaLnBrk="0" fontAlgn="base" latinLnBrk="0" hangingPunct="0">
              <a:lnSpc>
                <a:spcPct val="90000"/>
              </a:lnSpc>
              <a:spcBef>
                <a:spcPct val="0"/>
              </a:spcBef>
              <a:spcAft>
                <a:spcPct val="0"/>
              </a:spcAft>
              <a:buClrTx/>
              <a:buSzTx/>
              <a:buFontTx/>
              <a:buNone/>
              <a:tabLst/>
              <a:defRPr/>
            </a:pPr>
            <a:endParaRPr kumimoji="0" lang="ar-SA" sz="500" b="1" i="0" u="none" strike="noStrike" kern="0" cap="none" spc="0" normalizeH="0" baseline="0" noProof="0" dirty="0">
              <a:ln>
                <a:noFill/>
              </a:ln>
              <a:solidFill>
                <a:srgbClr val="FFFF00"/>
              </a:solidFill>
              <a:effectLst/>
              <a:uLnTx/>
              <a:uFillTx/>
              <a:latin typeface="Times New Roman" panose="02020603050405020304" pitchFamily="18" charset="0"/>
              <a:cs typeface="Arial" panose="020B0604020202020204" pitchFamily="34" charset="0"/>
            </a:endParaRPr>
          </a:p>
          <a:p>
            <a:pPr marL="88900" marR="0" lvl="0" indent="0" algn="ctr" defTabSz="914400" rtl="1" eaLnBrk="0" fontAlgn="base" latinLnBrk="0" hangingPunct="0">
              <a:lnSpc>
                <a:spcPct val="100000"/>
              </a:lnSpc>
              <a:spcBef>
                <a:spcPct val="20000"/>
              </a:spcBef>
              <a:spcAft>
                <a:spcPct val="0"/>
              </a:spcAft>
              <a:buClrTx/>
              <a:buSzTx/>
              <a:buFontTx/>
              <a:buNone/>
              <a:tabLst/>
              <a:defRPr/>
            </a:pPr>
            <a:r>
              <a:rPr kumimoji="0" lang="en-GB" sz="2800" b="1" i="0" u="none" strike="noStrike" kern="0" cap="none" spc="0" normalizeH="0" baseline="0" noProof="0" dirty="0">
                <a:ln w="0"/>
                <a:solidFill>
                  <a:srgbClr val="663300"/>
                </a:solidFill>
                <a:effectLst/>
                <a:uLnTx/>
                <a:uFillTx/>
                <a:latin typeface="Times New Roman" panose="02020603050405020304" pitchFamily="18" charset="0"/>
                <a:cs typeface="Times New Roman" panose="02020603050405020304" pitchFamily="18" charset="0"/>
              </a:rPr>
              <a:t>Armed Forces College of Medicine</a:t>
            </a:r>
          </a:p>
          <a:p>
            <a:pPr marL="88900" marR="0" lvl="0" indent="0" algn="ctr" defTabSz="914400" rtl="1" eaLnBrk="0" fontAlgn="base" latinLnBrk="0" hangingPunct="0">
              <a:lnSpc>
                <a:spcPct val="100000"/>
              </a:lnSpc>
              <a:spcBef>
                <a:spcPct val="20000"/>
              </a:spcBef>
              <a:spcAft>
                <a:spcPct val="0"/>
              </a:spcAft>
              <a:buClrTx/>
              <a:buSzTx/>
              <a:buFontTx/>
              <a:buNone/>
              <a:tabLst/>
              <a:defRPr/>
            </a:pPr>
            <a:r>
              <a:rPr kumimoji="0" lang="en-GB" sz="2400" b="1" i="0" u="none" strike="noStrike" kern="0" cap="none" spc="0" normalizeH="0" baseline="0" noProof="0" dirty="0">
                <a:ln w="0"/>
                <a:solidFill>
                  <a:srgbClr val="663300"/>
                </a:solidFill>
                <a:effectLst/>
                <a:uLnTx/>
                <a:uFillTx/>
                <a:latin typeface="Times New Roman" panose="02020603050405020304" pitchFamily="18" charset="0"/>
                <a:cs typeface="Times New Roman" panose="02020603050405020304" pitchFamily="18" charset="0"/>
              </a:rPr>
              <a:t>AFCM</a:t>
            </a:r>
            <a:endParaRPr kumimoji="0" lang="en-US" sz="2400" b="1" i="0" u="none" strike="noStrike" kern="0" cap="none" spc="0" normalizeH="0" baseline="0" noProof="0" dirty="0">
              <a:ln w="0"/>
              <a:solidFill>
                <a:srgbClr val="663300"/>
              </a:solidFill>
              <a:effectLst/>
              <a:uLnTx/>
              <a:uFillTx/>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3D0A3EC9-E8BA-4062-809F-C0D16F9877FA}" type="slidenum">
              <a:rPr lang="en-US" smtClean="0"/>
              <a:t>1</a:t>
            </a:fld>
            <a:endParaRPr lang="en-US"/>
          </a:p>
        </p:txBody>
      </p:sp>
    </p:spTree>
    <p:extLst>
      <p:ext uri="{BB962C8B-B14F-4D97-AF65-F5344CB8AC3E}">
        <p14:creationId xmlns:p14="http://schemas.microsoft.com/office/powerpoint/2010/main" val="2591705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3174E9-4FD5-6B26-B530-C4DC3D485EA3}"/>
              </a:ext>
            </a:extLst>
          </p:cNvPr>
          <p:cNvSpPr>
            <a:spLocks noGrp="1"/>
          </p:cNvSpPr>
          <p:nvPr>
            <p:ph type="title"/>
          </p:nvPr>
        </p:nvSpPr>
        <p:spPr/>
        <p:txBody>
          <a:bodyPr>
            <a:normAutofit fontScale="90000"/>
          </a:bodyPr>
          <a:lstStyle/>
          <a:p>
            <a:pPr algn="ctr"/>
            <a:r>
              <a:rPr lang="en-US" sz="3000" i="1" dirty="0"/>
              <a:t>Pathophysiology of Primary hypertension</a:t>
            </a:r>
            <a:br>
              <a:rPr lang="en-US" sz="3000" i="1" dirty="0"/>
            </a:br>
            <a:endParaRPr lang="en-US" sz="3000" i="1" dirty="0"/>
          </a:p>
        </p:txBody>
      </p:sp>
      <p:sp>
        <p:nvSpPr>
          <p:cNvPr id="3" name="Content Placeholder 2">
            <a:extLst>
              <a:ext uri="{FF2B5EF4-FFF2-40B4-BE49-F238E27FC236}">
                <a16:creationId xmlns:a16="http://schemas.microsoft.com/office/drawing/2014/main" xmlns="" id="{55393166-E8F8-716B-CA2C-77D5481DA560}"/>
              </a:ext>
            </a:extLst>
          </p:cNvPr>
          <p:cNvSpPr>
            <a:spLocks noGrp="1"/>
          </p:cNvSpPr>
          <p:nvPr>
            <p:ph idx="1"/>
          </p:nvPr>
        </p:nvSpPr>
        <p:spPr/>
        <p:txBody>
          <a:bodyPr>
            <a:normAutofit lnSpcReduction="10000"/>
          </a:bodyPr>
          <a:lstStyle/>
          <a:p>
            <a:pPr>
              <a:buFont typeface="+mj-lt"/>
              <a:buAutoNum type="arabicPeriod"/>
            </a:pPr>
            <a:r>
              <a:rPr lang="en-US" sz="1800" b="1" dirty="0"/>
              <a:t>Neurohormonal Dysregulation</a:t>
            </a:r>
            <a:r>
              <a:rPr lang="en-US" sz="1800" dirty="0"/>
              <a:t> </a:t>
            </a:r>
          </a:p>
          <a:p>
            <a:pPr marL="342900" lvl="1" indent="0">
              <a:buNone/>
            </a:pPr>
            <a:r>
              <a:rPr lang="en-US" sz="1900" dirty="0"/>
              <a:t>Overactivation of </a:t>
            </a:r>
            <a:r>
              <a:rPr lang="en-US" sz="1900" b="1" dirty="0"/>
              <a:t>RAAS (Renin-Angiotensin-Aldosterone System)</a:t>
            </a:r>
            <a:r>
              <a:rPr lang="en-US" sz="1900" dirty="0"/>
              <a:t> → Vasoconstriction &amp; sodium retention.</a:t>
            </a:r>
          </a:p>
          <a:p>
            <a:pPr marL="342900" lvl="1" indent="0">
              <a:buNone/>
            </a:pPr>
            <a:endParaRPr lang="en-US" dirty="0"/>
          </a:p>
          <a:p>
            <a:pPr>
              <a:buFont typeface="+mj-lt"/>
              <a:buAutoNum type="arabicPeriod"/>
            </a:pPr>
            <a:r>
              <a:rPr lang="en-US" sz="1800" b="1" dirty="0"/>
              <a:t>Sympathetic Nervous System Activation</a:t>
            </a:r>
            <a:r>
              <a:rPr lang="en-US" sz="1800" dirty="0"/>
              <a:t> </a:t>
            </a:r>
          </a:p>
          <a:p>
            <a:pPr marL="342900" lvl="1" indent="0">
              <a:buNone/>
            </a:pPr>
            <a:r>
              <a:rPr lang="en-US" sz="1900" dirty="0"/>
              <a:t>Increased heart rate &amp; vascular resistance.</a:t>
            </a:r>
          </a:p>
          <a:p>
            <a:pPr marL="342900" lvl="1" indent="0">
              <a:buNone/>
            </a:pPr>
            <a:endParaRPr lang="en-US" dirty="0"/>
          </a:p>
          <a:p>
            <a:pPr>
              <a:buFont typeface="+mj-lt"/>
              <a:buAutoNum type="arabicPeriod"/>
            </a:pPr>
            <a:r>
              <a:rPr lang="en-US" sz="1800" b="1" dirty="0"/>
              <a:t>Vascular Remodeling &amp; Endothelial Dysfunction</a:t>
            </a:r>
            <a:r>
              <a:rPr lang="en-US" sz="1800" dirty="0"/>
              <a:t> </a:t>
            </a:r>
          </a:p>
          <a:p>
            <a:pPr marL="342900" lvl="1" indent="0">
              <a:buNone/>
            </a:pPr>
            <a:r>
              <a:rPr lang="en-US" sz="1900" dirty="0"/>
              <a:t>Chronic damage leads to </a:t>
            </a:r>
            <a:r>
              <a:rPr lang="en-US" sz="1900" b="1" dirty="0"/>
              <a:t>arterial stiffness</a:t>
            </a:r>
            <a:r>
              <a:rPr lang="en-US" sz="1900" dirty="0"/>
              <a:t>.</a:t>
            </a:r>
          </a:p>
          <a:p>
            <a:pPr marL="342900" lvl="1" indent="0">
              <a:buNone/>
            </a:pPr>
            <a:endParaRPr lang="en-US" dirty="0"/>
          </a:p>
          <a:p>
            <a:pPr>
              <a:buFont typeface="+mj-lt"/>
              <a:buAutoNum type="arabicPeriod"/>
            </a:pPr>
            <a:r>
              <a:rPr lang="en-US" sz="1800" b="1" dirty="0"/>
              <a:t>Renal Contributions</a:t>
            </a:r>
            <a:r>
              <a:rPr lang="en-US" sz="1800" dirty="0"/>
              <a:t> </a:t>
            </a:r>
          </a:p>
          <a:p>
            <a:pPr marL="342900" lvl="1" indent="0">
              <a:buNone/>
            </a:pPr>
            <a:r>
              <a:rPr lang="en-US" sz="1900" dirty="0"/>
              <a:t>Reduced sodium excretion → Increased blood volume.</a:t>
            </a:r>
          </a:p>
          <a:p>
            <a:endParaRPr lang="en-US" dirty="0"/>
          </a:p>
        </p:txBody>
      </p:sp>
    </p:spTree>
    <p:extLst>
      <p:ext uri="{BB962C8B-B14F-4D97-AF65-F5344CB8AC3E}">
        <p14:creationId xmlns:p14="http://schemas.microsoft.com/office/powerpoint/2010/main" val="2430569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6C925086-8A8A-D55D-023A-45B41010871E}"/>
              </a:ext>
            </a:extLst>
          </p:cNvPr>
          <p:cNvPicPr>
            <a:picLocks noGrp="1" noChangeAspect="1"/>
          </p:cNvPicPr>
          <p:nvPr>
            <p:ph idx="1"/>
          </p:nvPr>
        </p:nvPicPr>
        <p:blipFill>
          <a:blip r:embed="rId2"/>
          <a:stretch>
            <a:fillRect/>
          </a:stretch>
        </p:blipFill>
        <p:spPr>
          <a:xfrm>
            <a:off x="2117111" y="1084163"/>
            <a:ext cx="4601189" cy="4689674"/>
          </a:xfrm>
          <a:prstGeom prst="rect">
            <a:avLst/>
          </a:prstGeom>
        </p:spPr>
      </p:pic>
    </p:spTree>
    <p:extLst>
      <p:ext uri="{BB962C8B-B14F-4D97-AF65-F5344CB8AC3E}">
        <p14:creationId xmlns:p14="http://schemas.microsoft.com/office/powerpoint/2010/main" val="2414913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EDDCCE-7FDD-7852-7687-BE99A8147D2F}"/>
              </a:ext>
            </a:extLst>
          </p:cNvPr>
          <p:cNvSpPr>
            <a:spLocks noGrp="1"/>
          </p:cNvSpPr>
          <p:nvPr>
            <p:ph type="title"/>
          </p:nvPr>
        </p:nvSpPr>
        <p:spPr>
          <a:xfrm>
            <a:off x="628650" y="989122"/>
            <a:ext cx="7886700" cy="378906"/>
          </a:xfrm>
        </p:spPr>
        <p:txBody>
          <a:bodyPr>
            <a:noAutofit/>
          </a:bodyPr>
          <a:lstStyle/>
          <a:p>
            <a:pPr algn="ctr"/>
            <a:r>
              <a:rPr lang="en-US" sz="2700" i="1" dirty="0"/>
              <a:t>Pathophysiology and causes of Secondary hypertension</a:t>
            </a:r>
          </a:p>
        </p:txBody>
      </p:sp>
      <p:sp>
        <p:nvSpPr>
          <p:cNvPr id="3" name="Content Placeholder 2">
            <a:extLst>
              <a:ext uri="{FF2B5EF4-FFF2-40B4-BE49-F238E27FC236}">
                <a16:creationId xmlns:a16="http://schemas.microsoft.com/office/drawing/2014/main" xmlns="" id="{AD779E18-77F6-D571-88ED-DE64EB0B1034}"/>
              </a:ext>
            </a:extLst>
          </p:cNvPr>
          <p:cNvSpPr>
            <a:spLocks noGrp="1"/>
          </p:cNvSpPr>
          <p:nvPr>
            <p:ph idx="1"/>
          </p:nvPr>
        </p:nvSpPr>
        <p:spPr>
          <a:xfrm>
            <a:off x="272668" y="1368028"/>
            <a:ext cx="8242682" cy="4570752"/>
          </a:xfrm>
        </p:spPr>
        <p:txBody>
          <a:bodyPr>
            <a:normAutofit fontScale="55000" lnSpcReduction="20000"/>
          </a:bodyPr>
          <a:lstStyle/>
          <a:p>
            <a:pPr marL="0" indent="0">
              <a:buNone/>
            </a:pPr>
            <a:r>
              <a:rPr lang="en-US" b="1" dirty="0"/>
              <a:t>1 Renal Causes</a:t>
            </a:r>
          </a:p>
          <a:p>
            <a:pPr>
              <a:buFont typeface="Arial" panose="020B0604020202020204" pitchFamily="34" charset="0"/>
              <a:buChar char="•"/>
            </a:pPr>
            <a:r>
              <a:rPr lang="en-US" u="sng" dirty="0"/>
              <a:t>Chronic Kidney Disease (</a:t>
            </a:r>
            <a:r>
              <a:rPr lang="en-US" dirty="0"/>
              <a:t>CKD) – Impaired sodium excretion → Volume overload</a:t>
            </a:r>
          </a:p>
          <a:p>
            <a:pPr>
              <a:buFont typeface="Arial" panose="020B0604020202020204" pitchFamily="34" charset="0"/>
              <a:buChar char="•"/>
            </a:pPr>
            <a:r>
              <a:rPr lang="en-US" u="sng" dirty="0"/>
              <a:t>Renovascular Hypertension </a:t>
            </a:r>
            <a:r>
              <a:rPr lang="en-US" dirty="0"/>
              <a:t>(Renal Artery Stenosis) – RAAS activation → Vasoconstriction</a:t>
            </a:r>
          </a:p>
          <a:p>
            <a:pPr>
              <a:buFont typeface="Arial" panose="020B0604020202020204" pitchFamily="34" charset="0"/>
              <a:buChar char="•"/>
            </a:pPr>
            <a:endParaRPr lang="en-US" dirty="0"/>
          </a:p>
          <a:p>
            <a:pPr marL="0" indent="0">
              <a:buNone/>
            </a:pPr>
            <a:r>
              <a:rPr lang="en-US" b="1" dirty="0"/>
              <a:t>2- Endocrine Causes</a:t>
            </a:r>
          </a:p>
          <a:p>
            <a:pPr>
              <a:buFont typeface="Arial" panose="020B0604020202020204" pitchFamily="34" charset="0"/>
              <a:buChar char="•"/>
            </a:pPr>
            <a:r>
              <a:rPr lang="en-US" u="sng" dirty="0"/>
              <a:t>Primary Aldosteronism </a:t>
            </a:r>
            <a:r>
              <a:rPr lang="en-US" dirty="0"/>
              <a:t>(Conn’s Syndrome) – Excess aldosterone → Na+ retention, Hypokalemia</a:t>
            </a:r>
          </a:p>
          <a:p>
            <a:pPr>
              <a:buFont typeface="Arial" panose="020B0604020202020204" pitchFamily="34" charset="0"/>
              <a:buChar char="•"/>
            </a:pPr>
            <a:r>
              <a:rPr lang="en-US" u="sng" dirty="0"/>
              <a:t>Pheochromocytoma</a:t>
            </a:r>
            <a:r>
              <a:rPr lang="en-US" dirty="0"/>
              <a:t> – Excess catecholamines → Episodic HTN, Palpitations, Sweating</a:t>
            </a:r>
          </a:p>
          <a:p>
            <a:pPr>
              <a:buFont typeface="Arial" panose="020B0604020202020204" pitchFamily="34" charset="0"/>
              <a:buChar char="•"/>
            </a:pPr>
            <a:r>
              <a:rPr lang="en-US" u="sng" dirty="0"/>
              <a:t>Cushing’s Syndrome </a:t>
            </a:r>
            <a:r>
              <a:rPr lang="en-US" dirty="0"/>
              <a:t>– Excess cortisol → Sodium retention, Hyperglycemia</a:t>
            </a:r>
          </a:p>
          <a:p>
            <a:pPr>
              <a:buFont typeface="Arial" panose="020B0604020202020204" pitchFamily="34" charset="0"/>
              <a:buChar char="•"/>
            </a:pPr>
            <a:r>
              <a:rPr lang="en-US" u="sng" dirty="0"/>
              <a:t>Thyroid Disorders </a:t>
            </a:r>
            <a:r>
              <a:rPr lang="en-US" dirty="0"/>
              <a:t>– Hyperthyroidism (↑ Cardiac output), Hypothyroidism (↑ Vascular resistance)</a:t>
            </a:r>
          </a:p>
          <a:p>
            <a:pPr>
              <a:buFont typeface="Arial" panose="020B0604020202020204" pitchFamily="34" charset="0"/>
              <a:buChar char="•"/>
            </a:pPr>
            <a:endParaRPr lang="en-US" dirty="0"/>
          </a:p>
          <a:p>
            <a:pPr marL="0" indent="0">
              <a:buNone/>
            </a:pPr>
            <a:r>
              <a:rPr lang="en-US" b="1" dirty="0"/>
              <a:t>3- Vascular Causes</a:t>
            </a:r>
          </a:p>
          <a:p>
            <a:pPr>
              <a:buFont typeface="Arial" panose="020B0604020202020204" pitchFamily="34" charset="0"/>
              <a:buChar char="•"/>
            </a:pPr>
            <a:r>
              <a:rPr lang="en-US" u="sng" dirty="0"/>
              <a:t>Coarctation of the Aorta </a:t>
            </a:r>
            <a:r>
              <a:rPr lang="en-US" dirty="0"/>
              <a:t>– Narrowed aorta → Upper limb HTN, Delayed femoral pulse</a:t>
            </a:r>
          </a:p>
          <a:p>
            <a:pPr>
              <a:buFont typeface="Arial" panose="020B0604020202020204" pitchFamily="34" charset="0"/>
              <a:buChar char="•"/>
            </a:pPr>
            <a:endParaRPr lang="en-US" dirty="0"/>
          </a:p>
          <a:p>
            <a:pPr marL="0" indent="0">
              <a:buNone/>
            </a:pPr>
            <a:r>
              <a:rPr lang="en-US" b="1" dirty="0"/>
              <a:t>4- Sleep-Related Cause</a:t>
            </a:r>
          </a:p>
          <a:p>
            <a:pPr>
              <a:buFont typeface="Arial" panose="020B0604020202020204" pitchFamily="34" charset="0"/>
              <a:buChar char="•"/>
            </a:pPr>
            <a:r>
              <a:rPr lang="en-US" u="sng" dirty="0"/>
              <a:t>Obstructive Sleep Apnea </a:t>
            </a:r>
            <a:r>
              <a:rPr lang="en-US" dirty="0"/>
              <a:t>(OSA) – Intermittent hypoxia → Sympathetic activation</a:t>
            </a:r>
          </a:p>
          <a:p>
            <a:pPr>
              <a:buFont typeface="Arial" panose="020B0604020202020204" pitchFamily="34" charset="0"/>
              <a:buChar char="•"/>
            </a:pPr>
            <a:endParaRPr lang="en-US" dirty="0"/>
          </a:p>
          <a:p>
            <a:pPr marL="0" indent="0">
              <a:buNone/>
            </a:pPr>
            <a:r>
              <a:rPr lang="en-US" b="1" dirty="0"/>
              <a:t>5- Drug-Induced Hypertension</a:t>
            </a:r>
          </a:p>
          <a:p>
            <a:pPr>
              <a:buFont typeface="Arial" panose="020B0604020202020204" pitchFamily="34" charset="0"/>
              <a:buChar char="•"/>
            </a:pPr>
            <a:r>
              <a:rPr lang="en-US" dirty="0"/>
              <a:t>NSAIDs, Corticosteroids, Decongestants, Oral Contraceptives, Cocaine</a:t>
            </a:r>
          </a:p>
          <a:p>
            <a:endParaRPr lang="en-US" dirty="0"/>
          </a:p>
        </p:txBody>
      </p:sp>
    </p:spTree>
    <p:extLst>
      <p:ext uri="{BB962C8B-B14F-4D97-AF65-F5344CB8AC3E}">
        <p14:creationId xmlns:p14="http://schemas.microsoft.com/office/powerpoint/2010/main" val="970200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1020E-C7E8-1E73-20B6-0EAACAC84D1C}"/>
              </a:ext>
            </a:extLst>
          </p:cNvPr>
          <p:cNvSpPr>
            <a:spLocks noGrp="1"/>
          </p:cNvSpPr>
          <p:nvPr>
            <p:ph type="title"/>
          </p:nvPr>
        </p:nvSpPr>
        <p:spPr>
          <a:xfrm>
            <a:off x="785640" y="2345704"/>
            <a:ext cx="7886700" cy="994172"/>
          </a:xfrm>
        </p:spPr>
        <p:txBody>
          <a:bodyPr/>
          <a:lstStyle/>
          <a:p>
            <a:pPr algn="ctr"/>
            <a:r>
              <a:rPr lang="en-US" b="1" dirty="0"/>
              <a:t>Clinical presentation of hypertension</a:t>
            </a:r>
          </a:p>
        </p:txBody>
      </p:sp>
    </p:spTree>
    <p:extLst>
      <p:ext uri="{BB962C8B-B14F-4D97-AF65-F5344CB8AC3E}">
        <p14:creationId xmlns:p14="http://schemas.microsoft.com/office/powerpoint/2010/main" val="3581959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FB82F2-8F12-09B8-5560-7C678BC7F5C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71F0CFFD-FB44-9428-C142-907EBDF3164B}"/>
              </a:ext>
            </a:extLst>
          </p:cNvPr>
          <p:cNvSpPr>
            <a:spLocks noGrp="1"/>
          </p:cNvSpPr>
          <p:nvPr>
            <p:ph idx="1"/>
          </p:nvPr>
        </p:nvSpPr>
        <p:spPr/>
        <p:txBody>
          <a:bodyPr>
            <a:normAutofit fontScale="92500" lnSpcReduction="20000"/>
          </a:bodyPr>
          <a:lstStyle/>
          <a:p>
            <a:r>
              <a:rPr lang="en-US" b="1" dirty="0"/>
              <a:t>Asymptomatic (Silent Killer) 🛑</a:t>
            </a:r>
          </a:p>
          <a:p>
            <a:endParaRPr lang="en-US" b="1" dirty="0"/>
          </a:p>
          <a:p>
            <a:r>
              <a:rPr lang="en-US" b="1" dirty="0"/>
              <a:t>Most patients have NO symptoms</a:t>
            </a:r>
            <a:r>
              <a:rPr lang="en-US" dirty="0"/>
              <a:t>, making regular screening essential.</a:t>
            </a:r>
            <a:br>
              <a:rPr lang="en-US" dirty="0"/>
            </a:br>
            <a:r>
              <a:rPr lang="en-US" dirty="0"/>
              <a:t>Often detected </a:t>
            </a:r>
            <a:r>
              <a:rPr lang="en-US" b="1" dirty="0"/>
              <a:t>incidentally</a:t>
            </a:r>
            <a:r>
              <a:rPr lang="en-US" dirty="0"/>
              <a:t> during routine check-ups.</a:t>
            </a:r>
          </a:p>
          <a:p>
            <a:endParaRPr lang="en-US" b="1" dirty="0"/>
          </a:p>
          <a:p>
            <a:r>
              <a:rPr lang="en-US" b="1" dirty="0"/>
              <a:t>Common Symptoms (If Present) ⚠️</a:t>
            </a:r>
          </a:p>
          <a:p>
            <a:pPr marL="0" indent="0">
              <a:buNone/>
            </a:pPr>
            <a:r>
              <a:rPr lang="en-US" dirty="0"/>
              <a:t>🔹 </a:t>
            </a:r>
            <a:r>
              <a:rPr lang="en-US" b="1" dirty="0"/>
              <a:t>Headache</a:t>
            </a:r>
            <a:r>
              <a:rPr lang="en-US" dirty="0"/>
              <a:t> – Occipital, worse in the morning</a:t>
            </a:r>
            <a:br>
              <a:rPr lang="en-US" dirty="0"/>
            </a:br>
            <a:r>
              <a:rPr lang="en-US" dirty="0"/>
              <a:t>🔹 </a:t>
            </a:r>
            <a:r>
              <a:rPr lang="en-US" b="1" dirty="0"/>
              <a:t>Dizziness &amp; Fatigue</a:t>
            </a:r>
            <a:r>
              <a:rPr lang="en-US" dirty="0"/>
              <a:t> – Due to poor cerebral perfusion</a:t>
            </a:r>
            <a:br>
              <a:rPr lang="en-US" dirty="0"/>
            </a:br>
            <a:r>
              <a:rPr lang="en-US" dirty="0"/>
              <a:t>🔹 </a:t>
            </a:r>
            <a:r>
              <a:rPr lang="en-US" b="1" dirty="0"/>
              <a:t>Palpitations</a:t>
            </a:r>
            <a:r>
              <a:rPr lang="en-US" dirty="0"/>
              <a:t> – Due to increased cardiac workload</a:t>
            </a:r>
            <a:br>
              <a:rPr lang="en-US" dirty="0"/>
            </a:br>
            <a:r>
              <a:rPr lang="en-US" dirty="0"/>
              <a:t>🔹 </a:t>
            </a:r>
            <a:r>
              <a:rPr lang="en-US" b="1" dirty="0"/>
              <a:t>Blurred Vision</a:t>
            </a:r>
            <a:r>
              <a:rPr lang="en-US" dirty="0"/>
              <a:t> – Hypertensive retinopathy</a:t>
            </a:r>
            <a:br>
              <a:rPr lang="en-US" dirty="0"/>
            </a:br>
            <a:r>
              <a:rPr lang="en-US" dirty="0"/>
              <a:t>🔹 </a:t>
            </a:r>
            <a:r>
              <a:rPr lang="en-US" b="1" dirty="0"/>
              <a:t>Epistaxis (Nosebleeds)</a:t>
            </a:r>
            <a:r>
              <a:rPr lang="en-US" dirty="0"/>
              <a:t> – Due to vascular fragility</a:t>
            </a:r>
          </a:p>
          <a:p>
            <a:endParaRPr lang="en-US" dirty="0"/>
          </a:p>
        </p:txBody>
      </p:sp>
    </p:spTree>
    <p:extLst>
      <p:ext uri="{BB962C8B-B14F-4D97-AF65-F5344CB8AC3E}">
        <p14:creationId xmlns:p14="http://schemas.microsoft.com/office/powerpoint/2010/main" val="4046337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2816C6-1991-31BA-1233-1A55E3BF605A}"/>
              </a:ext>
            </a:extLst>
          </p:cNvPr>
          <p:cNvSpPr>
            <a:spLocks noGrp="1"/>
          </p:cNvSpPr>
          <p:nvPr>
            <p:ph type="title"/>
          </p:nvPr>
        </p:nvSpPr>
        <p:spPr/>
        <p:txBody>
          <a:bodyPr/>
          <a:lstStyle/>
          <a:p>
            <a:pPr algn="ctr"/>
            <a:r>
              <a:rPr lang="en-US" b="1" dirty="0"/>
              <a:t>Symptoms of Hypertensive Crisis 🚨</a:t>
            </a:r>
            <a:br>
              <a:rPr lang="en-US" b="1" dirty="0"/>
            </a:br>
            <a:endParaRPr lang="en-US" dirty="0"/>
          </a:p>
        </p:txBody>
      </p:sp>
      <p:sp>
        <p:nvSpPr>
          <p:cNvPr id="3" name="Content Placeholder 2">
            <a:extLst>
              <a:ext uri="{FF2B5EF4-FFF2-40B4-BE49-F238E27FC236}">
                <a16:creationId xmlns:a16="http://schemas.microsoft.com/office/drawing/2014/main" xmlns="" id="{721CDF67-4D47-A21A-14C8-AFDC05651C89}"/>
              </a:ext>
            </a:extLst>
          </p:cNvPr>
          <p:cNvSpPr>
            <a:spLocks noGrp="1"/>
          </p:cNvSpPr>
          <p:nvPr>
            <p:ph idx="1"/>
          </p:nvPr>
        </p:nvSpPr>
        <p:spPr/>
        <p:txBody>
          <a:bodyPr>
            <a:normAutofit fontScale="85000" lnSpcReduction="10000"/>
          </a:bodyPr>
          <a:lstStyle/>
          <a:p>
            <a:pPr marL="0" indent="0">
              <a:buNone/>
            </a:pPr>
            <a:endParaRPr lang="en-US" b="1" dirty="0"/>
          </a:p>
          <a:p>
            <a:pPr marL="0" indent="0">
              <a:buNone/>
            </a:pPr>
            <a:r>
              <a:rPr lang="en-US" b="1" dirty="0"/>
              <a:t>Hypertensive Urgency (BP &gt;180/120 mmHg, NO organ damage)</a:t>
            </a:r>
            <a:endParaRPr lang="en-US" dirty="0"/>
          </a:p>
          <a:p>
            <a:pPr>
              <a:buFont typeface="Arial" panose="020B0604020202020204" pitchFamily="34" charset="0"/>
              <a:buChar char="•"/>
            </a:pPr>
            <a:r>
              <a:rPr lang="en-US" dirty="0"/>
              <a:t>Severe headache</a:t>
            </a:r>
          </a:p>
          <a:p>
            <a:pPr>
              <a:buFont typeface="Arial" panose="020B0604020202020204" pitchFamily="34" charset="0"/>
              <a:buChar char="•"/>
            </a:pPr>
            <a:r>
              <a:rPr lang="en-US" dirty="0"/>
              <a:t>Shortness of breath</a:t>
            </a:r>
          </a:p>
          <a:p>
            <a:pPr>
              <a:buFont typeface="Arial" panose="020B0604020202020204" pitchFamily="34" charset="0"/>
              <a:buChar char="•"/>
            </a:pPr>
            <a:r>
              <a:rPr lang="en-US" dirty="0"/>
              <a:t>Anxiety</a:t>
            </a:r>
          </a:p>
          <a:p>
            <a:pPr>
              <a:buFont typeface="Arial" panose="020B0604020202020204" pitchFamily="34" charset="0"/>
              <a:buChar char="•"/>
            </a:pPr>
            <a:endParaRPr lang="en-US" b="1" dirty="0"/>
          </a:p>
          <a:p>
            <a:pPr marL="0" indent="0">
              <a:buNone/>
            </a:pPr>
            <a:r>
              <a:rPr lang="en-US" b="1" dirty="0"/>
              <a:t>Hypertensive Emergency (BP &gt;180/120 mmHg + Organ Damage)</a:t>
            </a:r>
            <a:endParaRPr lang="en-US" dirty="0"/>
          </a:p>
          <a:p>
            <a:pPr>
              <a:buFont typeface="Arial" panose="020B0604020202020204" pitchFamily="34" charset="0"/>
              <a:buChar char="•"/>
            </a:pPr>
            <a:r>
              <a:rPr lang="en-US" b="1" dirty="0"/>
              <a:t>Neurological</a:t>
            </a:r>
            <a:r>
              <a:rPr lang="en-US" dirty="0"/>
              <a:t>: Stroke, Encephalopathy (Confusion, Seizures)</a:t>
            </a:r>
          </a:p>
          <a:p>
            <a:pPr>
              <a:buFont typeface="Arial" panose="020B0604020202020204" pitchFamily="34" charset="0"/>
              <a:buChar char="•"/>
            </a:pPr>
            <a:r>
              <a:rPr lang="en-US" b="1" dirty="0"/>
              <a:t>Cardiac</a:t>
            </a:r>
            <a:r>
              <a:rPr lang="en-US" dirty="0"/>
              <a:t>: Chest pain (MI), Heart failure</a:t>
            </a:r>
          </a:p>
          <a:p>
            <a:pPr>
              <a:buFont typeface="Arial" panose="020B0604020202020204" pitchFamily="34" charset="0"/>
              <a:buChar char="•"/>
            </a:pPr>
            <a:r>
              <a:rPr lang="en-US" b="1" dirty="0"/>
              <a:t>Renal</a:t>
            </a:r>
            <a:r>
              <a:rPr lang="en-US" dirty="0"/>
              <a:t>: Acute kidney injury (Oliguria, Hematuria)</a:t>
            </a:r>
          </a:p>
          <a:p>
            <a:endParaRPr lang="en-US" dirty="0"/>
          </a:p>
        </p:txBody>
      </p:sp>
    </p:spTree>
    <p:extLst>
      <p:ext uri="{BB962C8B-B14F-4D97-AF65-F5344CB8AC3E}">
        <p14:creationId xmlns:p14="http://schemas.microsoft.com/office/powerpoint/2010/main" val="4270671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9E8183-4CB7-CB7E-8808-163F62E9698A}"/>
              </a:ext>
            </a:extLst>
          </p:cNvPr>
          <p:cNvSpPr>
            <a:spLocks noGrp="1"/>
          </p:cNvSpPr>
          <p:nvPr>
            <p:ph type="title"/>
          </p:nvPr>
        </p:nvSpPr>
        <p:spPr>
          <a:xfrm>
            <a:off x="381000" y="1051679"/>
            <a:ext cx="7467600" cy="548521"/>
          </a:xfrm>
        </p:spPr>
        <p:txBody>
          <a:bodyPr/>
          <a:lstStyle/>
          <a:p>
            <a:r>
              <a:rPr lang="en-US" b="1" dirty="0"/>
              <a:t>          Signs of Target Organ Damage 🏥</a:t>
            </a:r>
            <a:br>
              <a:rPr lang="en-US" b="1" dirty="0"/>
            </a:br>
            <a:endParaRPr lang="en-US" dirty="0"/>
          </a:p>
        </p:txBody>
      </p:sp>
      <p:sp>
        <p:nvSpPr>
          <p:cNvPr id="3" name="Content Placeholder 2">
            <a:extLst>
              <a:ext uri="{FF2B5EF4-FFF2-40B4-BE49-F238E27FC236}">
                <a16:creationId xmlns:a16="http://schemas.microsoft.com/office/drawing/2014/main" xmlns="" id="{247FD65D-43D6-9A10-304C-86A675C6AADC}"/>
              </a:ext>
            </a:extLst>
          </p:cNvPr>
          <p:cNvSpPr>
            <a:spLocks noGrp="1"/>
          </p:cNvSpPr>
          <p:nvPr>
            <p:ph idx="1"/>
          </p:nvPr>
        </p:nvSpPr>
        <p:spPr/>
        <p:txBody>
          <a:bodyPr/>
          <a:lstStyle/>
          <a:p>
            <a:r>
              <a:rPr lang="en-US" b="1" dirty="0"/>
              <a:t>Brain</a:t>
            </a:r>
            <a:r>
              <a:rPr lang="en-US" dirty="0"/>
              <a:t>: Stroke, Cognitive impairment</a:t>
            </a:r>
            <a:br>
              <a:rPr lang="en-US" dirty="0"/>
            </a:br>
            <a:endParaRPr lang="en-US" dirty="0"/>
          </a:p>
          <a:p>
            <a:r>
              <a:rPr lang="en-US" b="1" dirty="0"/>
              <a:t>Heart</a:t>
            </a:r>
            <a:r>
              <a:rPr lang="en-US" dirty="0"/>
              <a:t>: Left ventricular hypertrophy, Heart failure, MI</a:t>
            </a:r>
            <a:br>
              <a:rPr lang="en-US" dirty="0"/>
            </a:br>
            <a:endParaRPr lang="en-US" dirty="0"/>
          </a:p>
          <a:p>
            <a:r>
              <a:rPr lang="en-US" b="1" dirty="0"/>
              <a:t>Kidneys</a:t>
            </a:r>
            <a:r>
              <a:rPr lang="en-US" dirty="0"/>
              <a:t>: Proteinuria, CKD</a:t>
            </a:r>
            <a:br>
              <a:rPr lang="en-US" dirty="0"/>
            </a:br>
            <a:endParaRPr lang="en-US" dirty="0"/>
          </a:p>
          <a:p>
            <a:r>
              <a:rPr lang="en-US" b="1" dirty="0"/>
              <a:t>Eyes</a:t>
            </a:r>
            <a:r>
              <a:rPr lang="en-US" dirty="0"/>
              <a:t>: Hypertensive retinopathy (AV nicking, Papilledema)</a:t>
            </a:r>
          </a:p>
          <a:p>
            <a:endParaRPr lang="en-US" dirty="0"/>
          </a:p>
        </p:txBody>
      </p:sp>
    </p:spTree>
    <p:extLst>
      <p:ext uri="{BB962C8B-B14F-4D97-AF65-F5344CB8AC3E}">
        <p14:creationId xmlns:p14="http://schemas.microsoft.com/office/powerpoint/2010/main" val="2032650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47A2C6-D326-3F6E-B854-68D00E193267}"/>
              </a:ext>
            </a:extLst>
          </p:cNvPr>
          <p:cNvSpPr>
            <a:spLocks noGrp="1"/>
          </p:cNvSpPr>
          <p:nvPr>
            <p:ph type="title"/>
          </p:nvPr>
        </p:nvSpPr>
        <p:spPr/>
        <p:txBody>
          <a:bodyPr/>
          <a:lstStyle/>
          <a:p>
            <a:pPr algn="ctr"/>
            <a:r>
              <a:rPr lang="en-US" dirty="0"/>
              <a:t>Clinical consequences of elevated BP</a:t>
            </a:r>
          </a:p>
        </p:txBody>
      </p:sp>
      <p:pic>
        <p:nvPicPr>
          <p:cNvPr id="4" name="Content Placeholder 3">
            <a:extLst>
              <a:ext uri="{FF2B5EF4-FFF2-40B4-BE49-F238E27FC236}">
                <a16:creationId xmlns:a16="http://schemas.microsoft.com/office/drawing/2014/main" xmlns="" id="{347D2FA6-A37D-B396-C177-62914226A80F}"/>
              </a:ext>
            </a:extLst>
          </p:cNvPr>
          <p:cNvPicPr>
            <a:picLocks noGrp="1" noChangeAspect="1"/>
          </p:cNvPicPr>
          <p:nvPr>
            <p:ph idx="1"/>
          </p:nvPr>
        </p:nvPicPr>
        <p:blipFill>
          <a:blip r:embed="rId2"/>
          <a:stretch>
            <a:fillRect/>
          </a:stretch>
        </p:blipFill>
        <p:spPr>
          <a:xfrm>
            <a:off x="1892147" y="1868119"/>
            <a:ext cx="5643390" cy="4058900"/>
          </a:xfrm>
          <a:prstGeom prst="rect">
            <a:avLst/>
          </a:prstGeom>
        </p:spPr>
      </p:pic>
    </p:spTree>
    <p:extLst>
      <p:ext uri="{BB962C8B-B14F-4D97-AF65-F5344CB8AC3E}">
        <p14:creationId xmlns:p14="http://schemas.microsoft.com/office/powerpoint/2010/main" val="2449814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F96BC0B-A52B-9D1D-AF10-326249B411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1D45AAE-7AA3-FA55-0DF3-10375345C5CD}"/>
              </a:ext>
            </a:extLst>
          </p:cNvPr>
          <p:cNvSpPr>
            <a:spLocks noGrp="1"/>
          </p:cNvSpPr>
          <p:nvPr>
            <p:ph type="title"/>
          </p:nvPr>
        </p:nvSpPr>
        <p:spPr/>
        <p:txBody>
          <a:bodyPr/>
          <a:lstStyle/>
          <a:p>
            <a:pPr algn="ctr"/>
            <a:r>
              <a:rPr lang="en-US" b="1" dirty="0"/>
              <a:t>Clues suggesting secondary HTN</a:t>
            </a:r>
          </a:p>
        </p:txBody>
      </p:sp>
      <p:sp>
        <p:nvSpPr>
          <p:cNvPr id="3" name="Content Placeholder 2">
            <a:extLst>
              <a:ext uri="{FF2B5EF4-FFF2-40B4-BE49-F238E27FC236}">
                <a16:creationId xmlns:a16="http://schemas.microsoft.com/office/drawing/2014/main" xmlns="" id="{0FBD6CC4-7F89-2451-6589-299EC6404E59}"/>
              </a:ext>
            </a:extLst>
          </p:cNvPr>
          <p:cNvSpPr>
            <a:spLocks noGrp="1"/>
          </p:cNvSpPr>
          <p:nvPr>
            <p:ph idx="1"/>
          </p:nvPr>
        </p:nvSpPr>
        <p:spPr/>
        <p:txBody>
          <a:bodyPr/>
          <a:lstStyle/>
          <a:p>
            <a:r>
              <a:rPr lang="en-US" dirty="0"/>
              <a:t>✅ </a:t>
            </a:r>
            <a:r>
              <a:rPr lang="en-US" b="1" dirty="0"/>
              <a:t>Severe or Resistant Hypertension</a:t>
            </a:r>
            <a:r>
              <a:rPr lang="en-US" dirty="0"/>
              <a:t> (Uncontrolled despite 3 drugs)</a:t>
            </a:r>
            <a:br>
              <a:rPr lang="en-US" dirty="0"/>
            </a:br>
            <a:r>
              <a:rPr lang="en-US" dirty="0"/>
              <a:t>✅ </a:t>
            </a:r>
            <a:r>
              <a:rPr lang="en-US" b="1" dirty="0"/>
              <a:t>Sudden Onset Hypertension</a:t>
            </a:r>
            <a:r>
              <a:rPr lang="en-US" dirty="0"/>
              <a:t> in a previously normotensive individual</a:t>
            </a:r>
            <a:br>
              <a:rPr lang="en-US" dirty="0"/>
            </a:br>
            <a:r>
              <a:rPr lang="en-US" dirty="0"/>
              <a:t>✅ </a:t>
            </a:r>
            <a:r>
              <a:rPr lang="en-US" b="1" dirty="0"/>
              <a:t>Young age (&lt;30 years) or Extreme BP elevations (&gt;180/120 mmHg)</a:t>
            </a:r>
            <a:r>
              <a:rPr lang="en-US" dirty="0"/>
              <a:t/>
            </a:r>
            <a:br>
              <a:rPr lang="en-US" dirty="0"/>
            </a:br>
            <a:r>
              <a:rPr lang="en-US" dirty="0"/>
              <a:t>✅ </a:t>
            </a:r>
            <a:r>
              <a:rPr lang="en-US" b="1" dirty="0"/>
              <a:t>Electrolyte abnormalities</a:t>
            </a:r>
            <a:r>
              <a:rPr lang="en-US" dirty="0"/>
              <a:t> (e.g., Hypokalemia in primary aldosteronism)</a:t>
            </a:r>
            <a:br>
              <a:rPr lang="en-US" dirty="0"/>
            </a:br>
            <a:r>
              <a:rPr lang="en-US" dirty="0"/>
              <a:t>✅ </a:t>
            </a:r>
            <a:r>
              <a:rPr lang="en-US" b="1" dirty="0"/>
              <a:t>Paroxysmal Symptoms</a:t>
            </a:r>
            <a:r>
              <a:rPr lang="en-US" dirty="0"/>
              <a:t> (Episodic HTN, Sweating, Palpitations → Pheochromocytoma)</a:t>
            </a:r>
          </a:p>
          <a:p>
            <a:endParaRPr lang="en-US" dirty="0"/>
          </a:p>
        </p:txBody>
      </p:sp>
    </p:spTree>
    <p:extLst>
      <p:ext uri="{BB962C8B-B14F-4D97-AF65-F5344CB8AC3E}">
        <p14:creationId xmlns:p14="http://schemas.microsoft.com/office/powerpoint/2010/main" val="924158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380629-F5CC-8270-CC5A-B34D052FC809}"/>
              </a:ext>
            </a:extLst>
          </p:cNvPr>
          <p:cNvSpPr>
            <a:spLocks noGrp="1"/>
          </p:cNvSpPr>
          <p:nvPr>
            <p:ph type="title"/>
          </p:nvPr>
        </p:nvSpPr>
        <p:spPr/>
        <p:txBody>
          <a:bodyPr/>
          <a:lstStyle/>
          <a:p>
            <a:pPr algn="ctr"/>
            <a:r>
              <a:rPr lang="en-US" dirty="0"/>
              <a:t>Measurement of BP</a:t>
            </a:r>
          </a:p>
        </p:txBody>
      </p:sp>
      <p:pic>
        <p:nvPicPr>
          <p:cNvPr id="5" name="Content Placeholder 4">
            <a:extLst>
              <a:ext uri="{FF2B5EF4-FFF2-40B4-BE49-F238E27FC236}">
                <a16:creationId xmlns:a16="http://schemas.microsoft.com/office/drawing/2014/main" xmlns="" id="{2DDF2DB7-9B3D-2642-337C-99DA76A8B7D7}"/>
              </a:ext>
            </a:extLst>
          </p:cNvPr>
          <p:cNvPicPr>
            <a:picLocks noGrp="1" noChangeAspect="1"/>
          </p:cNvPicPr>
          <p:nvPr>
            <p:ph idx="1"/>
          </p:nvPr>
        </p:nvPicPr>
        <p:blipFill>
          <a:blip r:embed="rId2"/>
          <a:stretch>
            <a:fillRect/>
          </a:stretch>
        </p:blipFill>
        <p:spPr>
          <a:xfrm>
            <a:off x="1030819" y="2947701"/>
            <a:ext cx="7082362" cy="1689229"/>
          </a:xfrm>
        </p:spPr>
      </p:pic>
    </p:spTree>
    <p:extLst>
      <p:ext uri="{BB962C8B-B14F-4D97-AF65-F5344CB8AC3E}">
        <p14:creationId xmlns:p14="http://schemas.microsoft.com/office/powerpoint/2010/main" val="1078173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371600" y="5029200"/>
            <a:ext cx="6400800" cy="685800"/>
          </a:xfrm>
        </p:spPr>
        <p:txBody>
          <a:bodyPr>
            <a:normAutofit fontScale="55000" lnSpcReduction="20000"/>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solidFill>
                  <a:schemeClr val="tx1"/>
                </a:solidFill>
              </a:rPr>
              <a:t>By </a:t>
            </a:r>
          </a:p>
          <a:p>
            <a:r>
              <a:rPr lang="en-US" dirty="0">
                <a:solidFill>
                  <a:schemeClr val="tx1"/>
                </a:solidFill>
              </a:rPr>
              <a:t>Dr/Tamer Elwasify , MD</a:t>
            </a:r>
          </a:p>
          <a:p>
            <a:r>
              <a:rPr lang="en-US" dirty="0">
                <a:solidFill>
                  <a:schemeClr val="tx1"/>
                </a:solidFill>
              </a:rPr>
              <a:t>Lecturer of cardiology AFCM</a:t>
            </a:r>
          </a:p>
        </p:txBody>
      </p:sp>
      <p:sp>
        <p:nvSpPr>
          <p:cNvPr id="5" name="Title 1"/>
          <p:cNvSpPr>
            <a:spLocks noGrp="1"/>
          </p:cNvSpPr>
          <p:nvPr>
            <p:ph type="ctrTitle"/>
          </p:nvPr>
        </p:nvSpPr>
        <p:spPr>
          <a:xfrm>
            <a:off x="838200" y="3442447"/>
            <a:ext cx="7772400" cy="1470025"/>
          </a:xfrm>
        </p:spPr>
        <p:txBody>
          <a:bodyPr/>
          <a:lstStyle/>
          <a:p>
            <a:r>
              <a:rPr lang="en-US" dirty="0">
                <a:solidFill>
                  <a:schemeClr val="accent2"/>
                </a:solidFill>
              </a:rPr>
              <a:t>Hypertension </a:t>
            </a:r>
          </a:p>
        </p:txBody>
      </p:sp>
      <p:sp>
        <p:nvSpPr>
          <p:cNvPr id="6" name="Slide Number Placeholder 5"/>
          <p:cNvSpPr>
            <a:spLocks noGrp="1"/>
          </p:cNvSpPr>
          <p:nvPr>
            <p:ph type="sldNum" sz="quarter" idx="12"/>
          </p:nvPr>
        </p:nvSpPr>
        <p:spPr/>
        <p:txBody>
          <a:bodyPr/>
          <a:lstStyle/>
          <a:p>
            <a:fld id="{3D0A3EC9-E8BA-4062-809F-C0D16F9877FA}" type="slidenum">
              <a:rPr lang="en-US" smtClean="0"/>
              <a:t>2</a:t>
            </a:fld>
            <a:endParaRPr lang="en-US"/>
          </a:p>
        </p:txBody>
      </p:sp>
    </p:spTree>
    <p:extLst>
      <p:ext uri="{BB962C8B-B14F-4D97-AF65-F5344CB8AC3E}">
        <p14:creationId xmlns:p14="http://schemas.microsoft.com/office/powerpoint/2010/main" val="2640133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E25E93-48CB-E762-F1D1-80D9691F9AC0}"/>
              </a:ext>
            </a:extLst>
          </p:cNvPr>
          <p:cNvSpPr>
            <a:spLocks noGrp="1"/>
          </p:cNvSpPr>
          <p:nvPr>
            <p:ph type="title"/>
          </p:nvPr>
        </p:nvSpPr>
        <p:spPr/>
        <p:txBody>
          <a:bodyPr/>
          <a:lstStyle/>
          <a:p>
            <a:pPr algn="ctr"/>
            <a:r>
              <a:rPr lang="en-US" dirty="0"/>
              <a:t>Steps of BP measurement</a:t>
            </a:r>
          </a:p>
        </p:txBody>
      </p:sp>
      <p:sp>
        <p:nvSpPr>
          <p:cNvPr id="6" name="Content Placeholder 5">
            <a:extLst>
              <a:ext uri="{FF2B5EF4-FFF2-40B4-BE49-F238E27FC236}">
                <a16:creationId xmlns:a16="http://schemas.microsoft.com/office/drawing/2014/main" xmlns="" id="{5722A375-45EA-A683-C11A-6A95A6D92C45}"/>
              </a:ext>
            </a:extLst>
          </p:cNvPr>
          <p:cNvSpPr>
            <a:spLocks noGrp="1"/>
          </p:cNvSpPr>
          <p:nvPr>
            <p:ph idx="1"/>
          </p:nvPr>
        </p:nvSpPr>
        <p:spPr>
          <a:xfrm>
            <a:off x="504022" y="1997497"/>
            <a:ext cx="8011328" cy="4003253"/>
          </a:xfrm>
        </p:spPr>
        <p:txBody>
          <a:bodyPr>
            <a:normAutofit fontScale="47500" lnSpcReduction="20000"/>
          </a:bodyPr>
          <a:lstStyle/>
          <a:p>
            <a:pPr>
              <a:spcAft>
                <a:spcPts val="563"/>
              </a:spcAft>
            </a:pPr>
            <a:r>
              <a:rPr lang="en-US" b="1" i="0" dirty="0">
                <a:solidFill>
                  <a:srgbClr val="444444"/>
                </a:solidFill>
                <a:effectLst/>
                <a:latin typeface="Roboto" panose="02000000000000000000" pitchFamily="2" charset="0"/>
              </a:rPr>
              <a:t>Step 1 - Choose the right equipment:</a:t>
            </a:r>
            <a:br>
              <a:rPr lang="en-US" b="1" i="0" dirty="0">
                <a:solidFill>
                  <a:srgbClr val="444444"/>
                </a:solidFill>
                <a:effectLst/>
                <a:latin typeface="Roboto" panose="02000000000000000000" pitchFamily="2" charset="0"/>
              </a:rPr>
            </a:br>
            <a:r>
              <a:rPr lang="en-US" b="0" i="0" dirty="0">
                <a:solidFill>
                  <a:srgbClr val="444444"/>
                </a:solidFill>
                <a:effectLst/>
                <a:latin typeface="Roboto" panose="02000000000000000000" pitchFamily="2" charset="0"/>
              </a:rPr>
              <a:t/>
            </a:r>
            <a:br>
              <a:rPr lang="en-US" b="0" i="0" dirty="0">
                <a:solidFill>
                  <a:srgbClr val="444444"/>
                </a:solidFill>
                <a:effectLst/>
                <a:latin typeface="Roboto" panose="02000000000000000000" pitchFamily="2" charset="0"/>
              </a:rPr>
            </a:br>
            <a:r>
              <a:rPr lang="en-US" b="0" i="0" dirty="0">
                <a:solidFill>
                  <a:srgbClr val="444444"/>
                </a:solidFill>
                <a:effectLst/>
                <a:latin typeface="Roboto" panose="02000000000000000000" pitchFamily="2" charset="0"/>
              </a:rPr>
              <a:t>1. A quality stethoscope</a:t>
            </a:r>
            <a:br>
              <a:rPr lang="en-US" b="0" i="0" dirty="0">
                <a:solidFill>
                  <a:srgbClr val="444444"/>
                </a:solidFill>
                <a:effectLst/>
                <a:latin typeface="Roboto" panose="02000000000000000000" pitchFamily="2" charset="0"/>
              </a:rPr>
            </a:br>
            <a:r>
              <a:rPr lang="en-US" b="0" i="0" dirty="0">
                <a:solidFill>
                  <a:srgbClr val="444444"/>
                </a:solidFill>
                <a:effectLst/>
                <a:latin typeface="Roboto" panose="02000000000000000000" pitchFamily="2" charset="0"/>
              </a:rPr>
              <a:t>2. An appropriately sized blood pressure cuff</a:t>
            </a:r>
            <a:br>
              <a:rPr lang="en-US" b="0" i="0" dirty="0">
                <a:solidFill>
                  <a:srgbClr val="444444"/>
                </a:solidFill>
                <a:effectLst/>
                <a:latin typeface="Roboto" panose="02000000000000000000" pitchFamily="2" charset="0"/>
              </a:rPr>
            </a:br>
            <a:r>
              <a:rPr lang="en-US" b="0" i="0" dirty="0">
                <a:solidFill>
                  <a:srgbClr val="444444"/>
                </a:solidFill>
                <a:effectLst/>
                <a:latin typeface="Roboto" panose="02000000000000000000" pitchFamily="2" charset="0"/>
              </a:rPr>
              <a:t>3. A blood pressure measurement instrument </a:t>
            </a:r>
          </a:p>
          <a:p>
            <a:pPr>
              <a:spcAft>
                <a:spcPts val="563"/>
              </a:spcAft>
            </a:pPr>
            <a:r>
              <a:rPr lang="en-US" b="1" i="0" dirty="0">
                <a:solidFill>
                  <a:srgbClr val="444444"/>
                </a:solidFill>
                <a:effectLst/>
                <a:latin typeface="Roboto" panose="02000000000000000000" pitchFamily="2" charset="0"/>
              </a:rPr>
              <a:t>Step 2 - Prepare the patient:</a:t>
            </a:r>
            <a:r>
              <a:rPr lang="en-US" b="0" i="0" dirty="0">
                <a:solidFill>
                  <a:srgbClr val="444444"/>
                </a:solidFill>
                <a:effectLst/>
                <a:latin typeface="Roboto" panose="02000000000000000000" pitchFamily="2" charset="0"/>
              </a:rPr>
              <a:t> Make sure the patient is relaxed by allowing 5 minutes to relax before the first reading. The patient should sit upright with their upper arm positioned so it is level with their heart and feet flat on the floor. Remove excess clothing that might interfere with the BP cuff or constrict blood flow in the arm. Be sure you and the patient refrain from talking during the reading.</a:t>
            </a:r>
          </a:p>
          <a:p>
            <a:pPr>
              <a:spcAft>
                <a:spcPts val="563"/>
              </a:spcAft>
            </a:pPr>
            <a:r>
              <a:rPr lang="en-US" b="1" i="0" dirty="0">
                <a:solidFill>
                  <a:srgbClr val="444444"/>
                </a:solidFill>
                <a:effectLst/>
                <a:latin typeface="Roboto" panose="02000000000000000000" pitchFamily="2" charset="0"/>
              </a:rPr>
              <a:t>Step 3 - Choose the proper BP cuff size:</a:t>
            </a:r>
            <a:r>
              <a:rPr lang="en-US" b="0" i="0" dirty="0">
                <a:solidFill>
                  <a:srgbClr val="444444"/>
                </a:solidFill>
                <a:effectLst/>
                <a:latin typeface="Roboto" panose="02000000000000000000" pitchFamily="2" charset="0"/>
              </a:rPr>
              <a:t> </a:t>
            </a:r>
          </a:p>
          <a:p>
            <a:pPr>
              <a:spcAft>
                <a:spcPts val="563"/>
              </a:spcAft>
            </a:pPr>
            <a:r>
              <a:rPr lang="en-US" b="1" i="0" dirty="0">
                <a:solidFill>
                  <a:srgbClr val="444444"/>
                </a:solidFill>
                <a:effectLst/>
                <a:latin typeface="Roboto" panose="02000000000000000000" pitchFamily="2" charset="0"/>
              </a:rPr>
              <a:t>Step 4 - Place the BP cuff on the patient's arm:</a:t>
            </a:r>
            <a:r>
              <a:rPr lang="en-US" b="0" i="0" dirty="0">
                <a:solidFill>
                  <a:srgbClr val="444444"/>
                </a:solidFill>
                <a:effectLst/>
                <a:latin typeface="Roboto" panose="02000000000000000000" pitchFamily="2" charset="0"/>
              </a:rPr>
              <a:t> Palpate/locate the brachial artery and position the BP cuff so that the ARTERY marker points to the brachial artery.  </a:t>
            </a:r>
          </a:p>
          <a:p>
            <a:pPr>
              <a:spcAft>
                <a:spcPts val="563"/>
              </a:spcAft>
            </a:pPr>
            <a:r>
              <a:rPr lang="en-US" b="1" i="0" dirty="0">
                <a:solidFill>
                  <a:srgbClr val="444444"/>
                </a:solidFill>
                <a:effectLst/>
                <a:latin typeface="Roboto" panose="02000000000000000000" pitchFamily="2" charset="0"/>
              </a:rPr>
              <a:t>Step 5 - Position the stethoscope:</a:t>
            </a:r>
            <a:r>
              <a:rPr lang="en-US" b="0" i="0" dirty="0">
                <a:solidFill>
                  <a:srgbClr val="444444"/>
                </a:solidFill>
                <a:effectLst/>
                <a:latin typeface="Roboto" panose="02000000000000000000" pitchFamily="2" charset="0"/>
              </a:rPr>
              <a:t> On the same arm that you placed the BP cuff, palpate the arm at the </a:t>
            </a:r>
            <a:r>
              <a:rPr lang="en-US" b="0" i="0" dirty="0" err="1">
                <a:solidFill>
                  <a:srgbClr val="444444"/>
                </a:solidFill>
                <a:effectLst/>
                <a:latin typeface="Roboto" panose="02000000000000000000" pitchFamily="2" charset="0"/>
              </a:rPr>
              <a:t>antecubical</a:t>
            </a:r>
            <a:r>
              <a:rPr lang="en-US" b="0" i="0" dirty="0">
                <a:solidFill>
                  <a:srgbClr val="444444"/>
                </a:solidFill>
                <a:effectLst/>
                <a:latin typeface="Roboto" panose="02000000000000000000" pitchFamily="2" charset="0"/>
              </a:rPr>
              <a:t> fossa (crease of the arm) to locate the strongest pulse sounds and place the bell of the stethoscope over the brachial artery at this location.</a:t>
            </a:r>
          </a:p>
          <a:p>
            <a:endParaRPr lang="en-US" dirty="0"/>
          </a:p>
        </p:txBody>
      </p:sp>
    </p:spTree>
    <p:extLst>
      <p:ext uri="{BB962C8B-B14F-4D97-AF65-F5344CB8AC3E}">
        <p14:creationId xmlns:p14="http://schemas.microsoft.com/office/powerpoint/2010/main" val="3744423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565C8-C568-9304-296E-B38B2F890E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5808340E-DF3D-0222-04D3-53ACFEECB9A0}"/>
              </a:ext>
            </a:extLst>
          </p:cNvPr>
          <p:cNvSpPr>
            <a:spLocks noGrp="1"/>
          </p:cNvSpPr>
          <p:nvPr>
            <p:ph idx="1"/>
          </p:nvPr>
        </p:nvSpPr>
        <p:spPr/>
        <p:txBody>
          <a:bodyPr>
            <a:normAutofit fontScale="55000" lnSpcReduction="20000"/>
          </a:bodyPr>
          <a:lstStyle/>
          <a:p>
            <a:pPr>
              <a:spcAft>
                <a:spcPts val="563"/>
              </a:spcAft>
            </a:pPr>
            <a:r>
              <a:rPr lang="en-US" sz="2700" b="1" dirty="0">
                <a:solidFill>
                  <a:srgbClr val="444444"/>
                </a:solidFill>
                <a:latin typeface="Roboto" panose="02000000000000000000" pitchFamily="2" charset="0"/>
              </a:rPr>
              <a:t>Step 6 - Inflate the BP cuff:</a:t>
            </a:r>
            <a:r>
              <a:rPr lang="en-US" sz="2700" dirty="0">
                <a:solidFill>
                  <a:srgbClr val="444444"/>
                </a:solidFill>
                <a:latin typeface="Roboto" panose="02000000000000000000" pitchFamily="2" charset="0"/>
              </a:rPr>
              <a:t> Begin pumping the cuff bulb as you listen to the pulse sounds. When the BP cuff has inflated enough to stop blood flow you should hear no sounds through the stethoscope. The gauge should read 30 to 40 mmHg above the person's normal BP reading. </a:t>
            </a:r>
          </a:p>
          <a:p>
            <a:pPr>
              <a:spcAft>
                <a:spcPts val="563"/>
              </a:spcAft>
            </a:pPr>
            <a:endParaRPr lang="en-US" sz="2700" dirty="0">
              <a:solidFill>
                <a:srgbClr val="444444"/>
              </a:solidFill>
              <a:latin typeface="Roboto" panose="02000000000000000000" pitchFamily="2" charset="0"/>
            </a:endParaRPr>
          </a:p>
          <a:p>
            <a:pPr>
              <a:spcAft>
                <a:spcPts val="563"/>
              </a:spcAft>
            </a:pPr>
            <a:r>
              <a:rPr lang="en-US" sz="2700" b="1" dirty="0">
                <a:solidFill>
                  <a:srgbClr val="444444"/>
                </a:solidFill>
                <a:latin typeface="Roboto" panose="02000000000000000000" pitchFamily="2" charset="0"/>
              </a:rPr>
              <a:t>Step 7 - Slowly Deflate the BP cuff:</a:t>
            </a:r>
            <a:r>
              <a:rPr lang="en-US" sz="2700" dirty="0">
                <a:solidFill>
                  <a:srgbClr val="444444"/>
                </a:solidFill>
                <a:latin typeface="Roboto" panose="02000000000000000000" pitchFamily="2" charset="0"/>
              </a:rPr>
              <a:t> Begin deflation. The AHA recommends that the pressure should fall at 2 - 3 mmHg per second.</a:t>
            </a:r>
          </a:p>
          <a:p>
            <a:pPr>
              <a:spcAft>
                <a:spcPts val="563"/>
              </a:spcAft>
            </a:pPr>
            <a:r>
              <a:rPr lang="en-US" sz="2700" b="1" dirty="0">
                <a:solidFill>
                  <a:srgbClr val="444444"/>
                </a:solidFill>
                <a:latin typeface="Roboto" panose="02000000000000000000" pitchFamily="2" charset="0"/>
              </a:rPr>
              <a:t>Step 8 - Listen for the Systolic Reading:</a:t>
            </a:r>
            <a:r>
              <a:rPr lang="en-US" sz="2700" dirty="0">
                <a:solidFill>
                  <a:srgbClr val="444444"/>
                </a:solidFill>
                <a:latin typeface="Roboto" panose="02000000000000000000" pitchFamily="2" charset="0"/>
              </a:rPr>
              <a:t> The first </a:t>
            </a:r>
            <a:r>
              <a:rPr lang="en-US" sz="2700" dirty="0" err="1">
                <a:solidFill>
                  <a:srgbClr val="444444"/>
                </a:solidFill>
                <a:latin typeface="Roboto" panose="02000000000000000000" pitchFamily="2" charset="0"/>
              </a:rPr>
              <a:t>occurence</a:t>
            </a:r>
            <a:r>
              <a:rPr lang="en-US" sz="2700" dirty="0">
                <a:solidFill>
                  <a:srgbClr val="444444"/>
                </a:solidFill>
                <a:latin typeface="Roboto" panose="02000000000000000000" pitchFamily="2" charset="0"/>
              </a:rPr>
              <a:t> of rhythmic sounds heard as blood begins to flow through the artery is the patient's systolic pressure. </a:t>
            </a:r>
          </a:p>
          <a:p>
            <a:pPr>
              <a:spcAft>
                <a:spcPts val="563"/>
              </a:spcAft>
            </a:pPr>
            <a:endParaRPr lang="en-US" sz="2700" dirty="0">
              <a:solidFill>
                <a:srgbClr val="444444"/>
              </a:solidFill>
              <a:latin typeface="Roboto" panose="02000000000000000000" pitchFamily="2" charset="0"/>
            </a:endParaRPr>
          </a:p>
          <a:p>
            <a:pPr>
              <a:spcAft>
                <a:spcPts val="563"/>
              </a:spcAft>
            </a:pPr>
            <a:r>
              <a:rPr lang="en-US" sz="2700" b="1" dirty="0">
                <a:solidFill>
                  <a:srgbClr val="444444"/>
                </a:solidFill>
                <a:latin typeface="Roboto" panose="02000000000000000000" pitchFamily="2" charset="0"/>
              </a:rPr>
              <a:t>Step 9 - Listen for the Diastolic Reading:</a:t>
            </a:r>
            <a:r>
              <a:rPr lang="en-US" sz="2700" dirty="0">
                <a:solidFill>
                  <a:srgbClr val="444444"/>
                </a:solidFill>
                <a:latin typeface="Roboto" panose="02000000000000000000" pitchFamily="2" charset="0"/>
              </a:rPr>
              <a:t> Continue to listen as the BP cuff pressure drops and the sounds fade. Note the gauge reading when the rhythmic sounds stop. </a:t>
            </a:r>
          </a:p>
          <a:p>
            <a:pPr>
              <a:spcAft>
                <a:spcPts val="563"/>
              </a:spcAft>
            </a:pPr>
            <a:r>
              <a:rPr lang="en-US" sz="2700" b="1" dirty="0">
                <a:solidFill>
                  <a:srgbClr val="444444"/>
                </a:solidFill>
                <a:latin typeface="Roboto" panose="02000000000000000000" pitchFamily="2" charset="0"/>
              </a:rPr>
              <a:t>Step 10 - Double Check for Accuracy:</a:t>
            </a:r>
            <a:r>
              <a:rPr lang="en-US" sz="2700" dirty="0">
                <a:solidFill>
                  <a:srgbClr val="444444"/>
                </a:solidFill>
                <a:latin typeface="Roboto" panose="02000000000000000000" pitchFamily="2" charset="0"/>
              </a:rPr>
              <a:t> The AHA recommends taking a reading with both arms and averaging the readings. To check the pressure again for accuracy wait about five minutes between readings. </a:t>
            </a:r>
            <a:endParaRPr lang="en-US" dirty="0"/>
          </a:p>
        </p:txBody>
      </p:sp>
    </p:spTree>
    <p:extLst>
      <p:ext uri="{BB962C8B-B14F-4D97-AF65-F5344CB8AC3E}">
        <p14:creationId xmlns:p14="http://schemas.microsoft.com/office/powerpoint/2010/main" val="2748469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A6534A-D196-C2BA-87A7-5D700B305FE8}"/>
              </a:ext>
            </a:extLst>
          </p:cNvPr>
          <p:cNvSpPr>
            <a:spLocks noGrp="1"/>
          </p:cNvSpPr>
          <p:nvPr>
            <p:ph type="title"/>
          </p:nvPr>
        </p:nvSpPr>
        <p:spPr/>
        <p:txBody>
          <a:bodyPr/>
          <a:lstStyle/>
          <a:p>
            <a:pPr algn="ctr"/>
            <a:r>
              <a:rPr lang="en-US" dirty="0"/>
              <a:t>How to measure BP</a:t>
            </a:r>
          </a:p>
        </p:txBody>
      </p:sp>
      <p:pic>
        <p:nvPicPr>
          <p:cNvPr id="4" name="Content Placeholder 3">
            <a:extLst>
              <a:ext uri="{FF2B5EF4-FFF2-40B4-BE49-F238E27FC236}">
                <a16:creationId xmlns:a16="http://schemas.microsoft.com/office/drawing/2014/main" xmlns="" id="{8DB8C353-E36D-C68E-A4A2-A6AA00CAC27C}"/>
              </a:ext>
            </a:extLst>
          </p:cNvPr>
          <p:cNvPicPr>
            <a:picLocks noGrp="1" noChangeAspect="1"/>
          </p:cNvPicPr>
          <p:nvPr>
            <p:ph idx="1"/>
          </p:nvPr>
        </p:nvPicPr>
        <p:blipFill>
          <a:blip r:embed="rId2"/>
          <a:stretch>
            <a:fillRect/>
          </a:stretch>
        </p:blipFill>
        <p:spPr>
          <a:xfrm>
            <a:off x="1553379" y="1737998"/>
            <a:ext cx="5341793" cy="3751974"/>
          </a:xfrm>
          <a:prstGeom prst="rect">
            <a:avLst/>
          </a:prstGeom>
        </p:spPr>
      </p:pic>
    </p:spTree>
    <p:extLst>
      <p:ext uri="{BB962C8B-B14F-4D97-AF65-F5344CB8AC3E}">
        <p14:creationId xmlns:p14="http://schemas.microsoft.com/office/powerpoint/2010/main" val="3650279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14447B-E22E-8FD8-6767-FCC820387873}"/>
              </a:ext>
            </a:extLst>
          </p:cNvPr>
          <p:cNvSpPr>
            <a:spLocks noGrp="1"/>
          </p:cNvSpPr>
          <p:nvPr>
            <p:ph type="title"/>
          </p:nvPr>
        </p:nvSpPr>
        <p:spPr>
          <a:xfrm>
            <a:off x="762000" y="685800"/>
            <a:ext cx="7886700" cy="370643"/>
          </a:xfrm>
        </p:spPr>
        <p:txBody>
          <a:bodyPr>
            <a:normAutofit fontScale="90000"/>
          </a:bodyPr>
          <a:lstStyle/>
          <a:p>
            <a:pPr algn="ctr"/>
            <a:r>
              <a:rPr lang="en-US" b="1" dirty="0"/>
              <a:t>Important terms</a:t>
            </a:r>
          </a:p>
        </p:txBody>
      </p:sp>
      <p:sp>
        <p:nvSpPr>
          <p:cNvPr id="3" name="Content Placeholder 2">
            <a:extLst>
              <a:ext uri="{FF2B5EF4-FFF2-40B4-BE49-F238E27FC236}">
                <a16:creationId xmlns:a16="http://schemas.microsoft.com/office/drawing/2014/main" xmlns="" id="{74D06A88-17FF-7DD5-07F5-EA814EC422A4}"/>
              </a:ext>
            </a:extLst>
          </p:cNvPr>
          <p:cNvSpPr>
            <a:spLocks noGrp="1"/>
          </p:cNvSpPr>
          <p:nvPr>
            <p:ph idx="1"/>
          </p:nvPr>
        </p:nvSpPr>
        <p:spPr>
          <a:xfrm>
            <a:off x="313981" y="1600889"/>
            <a:ext cx="8201369" cy="3889084"/>
          </a:xfrm>
        </p:spPr>
        <p:txBody>
          <a:bodyPr>
            <a:normAutofit fontScale="25000" lnSpcReduction="20000"/>
          </a:bodyPr>
          <a:lstStyle/>
          <a:p>
            <a:endParaRPr lang="en-US" dirty="0"/>
          </a:p>
          <a:p>
            <a:r>
              <a:rPr lang="en-US" sz="6000" b="1" dirty="0"/>
              <a:t>Systolic BP</a:t>
            </a:r>
            <a:r>
              <a:rPr lang="en-US" sz="6000" dirty="0"/>
              <a:t>: arterial BP during systole (maximum arterial pulsatile pressure). This is measured using an auscultatory device at the onset of the first Korotkoff sound. </a:t>
            </a:r>
          </a:p>
          <a:p>
            <a:endParaRPr lang="en-US" sz="6000" dirty="0"/>
          </a:p>
          <a:p>
            <a:r>
              <a:rPr lang="en-US" sz="6000" b="1" dirty="0"/>
              <a:t>Diastolic BP</a:t>
            </a:r>
            <a:r>
              <a:rPr lang="en-US" sz="6000" dirty="0"/>
              <a:t>: arterial BP during diastole (minimum arterial pulsatile pressure). This is measured using an auscultatory device at the time of complete disappearance of the Korotkoff sounds (fifth sound). If there is no disappearance of sounds (no fifth sound) then the fourth Korotkoff sound (muffling) is used to estimate diastolic BP</a:t>
            </a:r>
          </a:p>
          <a:p>
            <a:endParaRPr lang="en-US" sz="6000" dirty="0"/>
          </a:p>
          <a:p>
            <a:r>
              <a:rPr lang="en-US" sz="6000" b="1" dirty="0"/>
              <a:t>Inter-arm difference</a:t>
            </a:r>
            <a:r>
              <a:rPr lang="en-US" sz="6000" dirty="0"/>
              <a:t>: systolic BP difference of &gt;10 mmHg when BP is measured sequentially in each arm</a:t>
            </a:r>
          </a:p>
          <a:p>
            <a:endParaRPr lang="en-US" sz="6000" dirty="0"/>
          </a:p>
          <a:p>
            <a:r>
              <a:rPr lang="en-US" sz="6000" b="1" dirty="0"/>
              <a:t>Postural/orthostatic hypotension</a:t>
            </a:r>
            <a:r>
              <a:rPr lang="en-US" sz="6000" dirty="0"/>
              <a:t>: decrement of ≥20 mmHg in systolic BP and/or ≥10 mmHg in diastolic BP when BP is measured in the standing position at 1 and/or 3 min after standing following a 5-min period in the sitting or lying position.</a:t>
            </a:r>
          </a:p>
          <a:p>
            <a:endParaRPr lang="en-US" sz="6000" dirty="0"/>
          </a:p>
          <a:p>
            <a:r>
              <a:rPr lang="en-US" sz="6000" b="1" dirty="0"/>
              <a:t>White-coat hypertension</a:t>
            </a:r>
            <a:r>
              <a:rPr lang="en-US" sz="6000" dirty="0"/>
              <a:t>: BP that is above the threshold for diagnosing hypertension in the office but below the threshold in home/ambulatory settings, e.g. ≥140/90 mmHg in office but &lt;135/85 mmHg at home/ambulatory daytime (or 24-h BP &lt; 130/80 mmHg).</a:t>
            </a:r>
          </a:p>
        </p:txBody>
      </p:sp>
    </p:spTree>
    <p:extLst>
      <p:ext uri="{BB962C8B-B14F-4D97-AF65-F5344CB8AC3E}">
        <p14:creationId xmlns:p14="http://schemas.microsoft.com/office/powerpoint/2010/main" val="1859209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F12D8B5-CE14-F3FF-F999-6F4E3EEB9B46}"/>
              </a:ext>
            </a:extLst>
          </p:cNvPr>
          <p:cNvSpPr>
            <a:spLocks noGrp="1"/>
          </p:cNvSpPr>
          <p:nvPr>
            <p:ph idx="1"/>
          </p:nvPr>
        </p:nvSpPr>
        <p:spPr>
          <a:xfrm>
            <a:off x="628650" y="1311697"/>
            <a:ext cx="7886700" cy="4178276"/>
          </a:xfrm>
        </p:spPr>
        <p:txBody>
          <a:bodyPr>
            <a:normAutofit fontScale="70000" lnSpcReduction="20000"/>
          </a:bodyPr>
          <a:lstStyle/>
          <a:p>
            <a:r>
              <a:rPr lang="en-US" sz="2700" b="1" dirty="0"/>
              <a:t>Masked hypertension</a:t>
            </a:r>
            <a:r>
              <a:rPr lang="en-US" dirty="0"/>
              <a:t>: BP that is below the hypertension diagnostic threshold in the office but above the hypertension diagnostic threshold in home/ambulatory settings, e.g. &lt;140/90 mmHg in clinic but ≥135/85 mmHg at home/ambulatory daytime (or 24-h BP ≥130/80 mmHg).</a:t>
            </a:r>
          </a:p>
          <a:p>
            <a:endParaRPr lang="en-US" dirty="0"/>
          </a:p>
          <a:p>
            <a:r>
              <a:rPr lang="en-US" sz="3000" b="1" dirty="0"/>
              <a:t>Office BP: </a:t>
            </a:r>
            <a:r>
              <a:rPr lang="en-US" dirty="0"/>
              <a:t>also known as clinic BP.  can be measured manually or using an automated device. </a:t>
            </a:r>
          </a:p>
          <a:p>
            <a:endParaRPr lang="en-US" dirty="0"/>
          </a:p>
          <a:p>
            <a:r>
              <a:rPr lang="en-US" sz="2325" b="1" dirty="0"/>
              <a:t>Home BP measurement (HBPM): </a:t>
            </a:r>
            <a:r>
              <a:rPr lang="en-US" dirty="0"/>
              <a:t>an out-of-office approach to measuring BP when the patient measures their own BP at home using a validated monitor .</a:t>
            </a:r>
          </a:p>
          <a:p>
            <a:endParaRPr lang="en-US" dirty="0"/>
          </a:p>
          <a:p>
            <a:r>
              <a:rPr lang="en-US" sz="2325" b="1" dirty="0"/>
              <a:t>Ambulatory BP measurement (ABPM): </a:t>
            </a:r>
            <a:r>
              <a:rPr lang="en-US" dirty="0"/>
              <a:t>an out-of-office BP measurement that uses a fully automated </a:t>
            </a:r>
            <a:r>
              <a:rPr lang="en-US" dirty="0" err="1"/>
              <a:t>oscillometric</a:t>
            </a:r>
            <a:r>
              <a:rPr lang="en-US" dirty="0"/>
              <a:t> device, usually for a 24-h period, and measures BP at set intervals.</a:t>
            </a:r>
          </a:p>
        </p:txBody>
      </p:sp>
      <p:sp>
        <p:nvSpPr>
          <p:cNvPr id="2" name="Title 1">
            <a:extLst>
              <a:ext uri="{FF2B5EF4-FFF2-40B4-BE49-F238E27FC236}">
                <a16:creationId xmlns:a16="http://schemas.microsoft.com/office/drawing/2014/main" xmlns="" id="{9CBE1F2A-9420-714F-CC5C-86688AA99B18}"/>
              </a:ext>
            </a:extLst>
          </p:cNvPr>
          <p:cNvSpPr>
            <a:spLocks noGrp="1"/>
          </p:cNvSpPr>
          <p:nvPr>
            <p:ph type="title"/>
          </p:nvPr>
        </p:nvSpPr>
        <p:spPr>
          <a:xfrm>
            <a:off x="762000" y="685800"/>
            <a:ext cx="7886700" cy="370643"/>
          </a:xfrm>
        </p:spPr>
        <p:txBody>
          <a:bodyPr>
            <a:normAutofit fontScale="90000"/>
          </a:bodyPr>
          <a:lstStyle/>
          <a:p>
            <a:pPr algn="ctr"/>
            <a:r>
              <a:rPr lang="en-US" b="1" dirty="0"/>
              <a:t>Important terms</a:t>
            </a:r>
          </a:p>
        </p:txBody>
      </p:sp>
    </p:spTree>
    <p:extLst>
      <p:ext uri="{BB962C8B-B14F-4D97-AF65-F5344CB8AC3E}">
        <p14:creationId xmlns:p14="http://schemas.microsoft.com/office/powerpoint/2010/main" val="1741430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8DE0F-C758-EC58-49EC-FAACCD34DC93}"/>
              </a:ext>
            </a:extLst>
          </p:cNvPr>
          <p:cNvSpPr>
            <a:spLocks noGrp="1"/>
          </p:cNvSpPr>
          <p:nvPr>
            <p:ph type="title"/>
          </p:nvPr>
        </p:nvSpPr>
        <p:spPr/>
        <p:txBody>
          <a:bodyPr/>
          <a:lstStyle/>
          <a:p>
            <a:pPr algn="ctr"/>
            <a:r>
              <a:rPr lang="en-US" dirty="0"/>
              <a:t>Office BP measurement</a:t>
            </a:r>
          </a:p>
        </p:txBody>
      </p:sp>
      <p:pic>
        <p:nvPicPr>
          <p:cNvPr id="4" name="Content Placeholder 3">
            <a:extLst>
              <a:ext uri="{FF2B5EF4-FFF2-40B4-BE49-F238E27FC236}">
                <a16:creationId xmlns:a16="http://schemas.microsoft.com/office/drawing/2014/main" xmlns="" id="{B91D077B-67B5-CA0E-9802-E067D84ACC37}"/>
              </a:ext>
            </a:extLst>
          </p:cNvPr>
          <p:cNvPicPr>
            <a:picLocks noGrp="1" noChangeAspect="1"/>
          </p:cNvPicPr>
          <p:nvPr>
            <p:ph idx="1"/>
          </p:nvPr>
        </p:nvPicPr>
        <p:blipFill>
          <a:blip r:embed="rId2"/>
          <a:stretch>
            <a:fillRect/>
          </a:stretch>
        </p:blipFill>
        <p:spPr>
          <a:xfrm>
            <a:off x="2596873" y="1676400"/>
            <a:ext cx="3950253" cy="4747901"/>
          </a:xfrm>
          <a:prstGeom prst="rect">
            <a:avLst/>
          </a:prstGeom>
        </p:spPr>
      </p:pic>
    </p:spTree>
    <p:extLst>
      <p:ext uri="{BB962C8B-B14F-4D97-AF65-F5344CB8AC3E}">
        <p14:creationId xmlns:p14="http://schemas.microsoft.com/office/powerpoint/2010/main" val="2108342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165B7D-90E3-AFDA-D1B9-91D25DE87A79}"/>
              </a:ext>
            </a:extLst>
          </p:cNvPr>
          <p:cNvSpPr>
            <a:spLocks noGrp="1"/>
          </p:cNvSpPr>
          <p:nvPr>
            <p:ph type="title"/>
          </p:nvPr>
        </p:nvSpPr>
        <p:spPr/>
        <p:txBody>
          <a:bodyPr/>
          <a:lstStyle/>
          <a:p>
            <a:pPr algn="ctr"/>
            <a:r>
              <a:rPr lang="en-US" dirty="0"/>
              <a:t>Home BP measurement </a:t>
            </a:r>
          </a:p>
        </p:txBody>
      </p:sp>
      <p:pic>
        <p:nvPicPr>
          <p:cNvPr id="4" name="Content Placeholder 3">
            <a:extLst>
              <a:ext uri="{FF2B5EF4-FFF2-40B4-BE49-F238E27FC236}">
                <a16:creationId xmlns:a16="http://schemas.microsoft.com/office/drawing/2014/main" xmlns="" id="{2FE6544E-9523-7D2E-BF62-8A5FD2B5A52F}"/>
              </a:ext>
            </a:extLst>
          </p:cNvPr>
          <p:cNvPicPr>
            <a:picLocks noGrp="1" noChangeAspect="1"/>
          </p:cNvPicPr>
          <p:nvPr>
            <p:ph idx="1"/>
          </p:nvPr>
        </p:nvPicPr>
        <p:blipFill>
          <a:blip r:embed="rId2"/>
          <a:stretch>
            <a:fillRect/>
          </a:stretch>
        </p:blipFill>
        <p:spPr>
          <a:xfrm>
            <a:off x="2514600" y="1600200"/>
            <a:ext cx="3979632" cy="4783212"/>
          </a:xfrm>
          <a:prstGeom prst="rect">
            <a:avLst/>
          </a:prstGeom>
        </p:spPr>
      </p:pic>
    </p:spTree>
    <p:extLst>
      <p:ext uri="{BB962C8B-B14F-4D97-AF65-F5344CB8AC3E}">
        <p14:creationId xmlns:p14="http://schemas.microsoft.com/office/powerpoint/2010/main" val="581400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138347-96C4-F165-6D7E-6C84AA860AF0}"/>
              </a:ext>
            </a:extLst>
          </p:cNvPr>
          <p:cNvSpPr>
            <a:spLocks noGrp="1"/>
          </p:cNvSpPr>
          <p:nvPr>
            <p:ph type="title"/>
          </p:nvPr>
        </p:nvSpPr>
        <p:spPr/>
        <p:txBody>
          <a:bodyPr/>
          <a:lstStyle/>
          <a:p>
            <a:pPr algn="ctr"/>
            <a:r>
              <a:rPr lang="en-US" dirty="0"/>
              <a:t>Ambulatory BP measurement</a:t>
            </a:r>
          </a:p>
        </p:txBody>
      </p:sp>
      <p:pic>
        <p:nvPicPr>
          <p:cNvPr id="4" name="Content Placeholder 3">
            <a:extLst>
              <a:ext uri="{FF2B5EF4-FFF2-40B4-BE49-F238E27FC236}">
                <a16:creationId xmlns:a16="http://schemas.microsoft.com/office/drawing/2014/main" xmlns="" id="{D0D3E0D1-160D-F0F0-6C0F-F0281C7EB1DC}"/>
              </a:ext>
            </a:extLst>
          </p:cNvPr>
          <p:cNvPicPr>
            <a:picLocks noGrp="1" noChangeAspect="1"/>
          </p:cNvPicPr>
          <p:nvPr>
            <p:ph idx="1"/>
          </p:nvPr>
        </p:nvPicPr>
        <p:blipFill>
          <a:blip r:embed="rId2"/>
          <a:stretch>
            <a:fillRect/>
          </a:stretch>
        </p:blipFill>
        <p:spPr>
          <a:xfrm>
            <a:off x="1752600" y="1752600"/>
            <a:ext cx="5286375" cy="4279931"/>
          </a:xfrm>
          <a:prstGeom prst="rect">
            <a:avLst/>
          </a:prstGeom>
        </p:spPr>
      </p:pic>
    </p:spTree>
    <p:extLst>
      <p:ext uri="{BB962C8B-B14F-4D97-AF65-F5344CB8AC3E}">
        <p14:creationId xmlns:p14="http://schemas.microsoft.com/office/powerpoint/2010/main" val="1305949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1AD61-C484-0C00-5125-D720E7AB936B}"/>
              </a:ext>
            </a:extLst>
          </p:cNvPr>
          <p:cNvSpPr>
            <a:spLocks noGrp="1"/>
          </p:cNvSpPr>
          <p:nvPr>
            <p:ph type="title"/>
          </p:nvPr>
        </p:nvSpPr>
        <p:spPr>
          <a:xfrm>
            <a:off x="381000" y="609600"/>
            <a:ext cx="7886700" cy="659836"/>
          </a:xfrm>
        </p:spPr>
        <p:txBody>
          <a:bodyPr>
            <a:normAutofit fontScale="90000"/>
          </a:bodyPr>
          <a:lstStyle/>
          <a:p>
            <a:pPr algn="ctr"/>
            <a:r>
              <a:rPr lang="en-US" dirty="0"/>
              <a:t>Difference between ambulatory and home BP measurement</a:t>
            </a:r>
          </a:p>
        </p:txBody>
      </p:sp>
      <p:pic>
        <p:nvPicPr>
          <p:cNvPr id="5" name="Content Placeholder 4">
            <a:extLst>
              <a:ext uri="{FF2B5EF4-FFF2-40B4-BE49-F238E27FC236}">
                <a16:creationId xmlns:a16="http://schemas.microsoft.com/office/drawing/2014/main" xmlns="" id="{089D8FD7-5237-1707-1A0B-3A5DB09F3804}"/>
              </a:ext>
            </a:extLst>
          </p:cNvPr>
          <p:cNvPicPr>
            <a:picLocks noGrp="1" noChangeAspect="1"/>
          </p:cNvPicPr>
          <p:nvPr>
            <p:ph idx="1"/>
          </p:nvPr>
        </p:nvPicPr>
        <p:blipFill>
          <a:blip r:embed="rId2"/>
          <a:stretch>
            <a:fillRect/>
          </a:stretch>
        </p:blipFill>
        <p:spPr>
          <a:xfrm>
            <a:off x="694062" y="1944163"/>
            <a:ext cx="8089135" cy="3842512"/>
          </a:xfrm>
        </p:spPr>
      </p:pic>
    </p:spTree>
    <p:extLst>
      <p:ext uri="{BB962C8B-B14F-4D97-AF65-F5344CB8AC3E}">
        <p14:creationId xmlns:p14="http://schemas.microsoft.com/office/powerpoint/2010/main" val="271645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2F6F0D-35AE-446A-A970-EECD92EEF22A}"/>
              </a:ext>
            </a:extLst>
          </p:cNvPr>
          <p:cNvSpPr>
            <a:spLocks noGrp="1"/>
          </p:cNvSpPr>
          <p:nvPr>
            <p:ph type="title"/>
          </p:nvPr>
        </p:nvSpPr>
        <p:spPr>
          <a:xfrm>
            <a:off x="152400" y="304800"/>
            <a:ext cx="7886700" cy="994172"/>
          </a:xfrm>
        </p:spPr>
        <p:txBody>
          <a:bodyPr/>
          <a:lstStyle/>
          <a:p>
            <a:pPr algn="ctr"/>
            <a:r>
              <a:rPr lang="en-US" b="1" dirty="0"/>
              <a:t>Diagnostic work up of a cases of HTN </a:t>
            </a:r>
          </a:p>
        </p:txBody>
      </p:sp>
    </p:spTree>
    <p:extLst>
      <p:ext uri="{BB962C8B-B14F-4D97-AF65-F5344CB8AC3E}">
        <p14:creationId xmlns:p14="http://schemas.microsoft.com/office/powerpoint/2010/main" val="56166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By the end of this lecture the student will be able to:</a:t>
            </a:r>
          </a:p>
          <a:p>
            <a:pPr marL="0" indent="0">
              <a:buNone/>
            </a:pPr>
            <a:endParaRPr lang="en-US" dirty="0"/>
          </a:p>
          <a:p>
            <a:pPr marL="514350" indent="-514350">
              <a:buFont typeface="+mj-lt"/>
              <a:buAutoNum type="arabicPeriod"/>
            </a:pPr>
            <a:r>
              <a:rPr lang="en-US" dirty="0"/>
              <a:t>Define hypertension and classify it according to international guidelines (e.g., ACC/AHA, ESC/ESH).</a:t>
            </a:r>
          </a:p>
          <a:p>
            <a:pPr marL="514350" indent="-514350">
              <a:buFont typeface="+mj-lt"/>
              <a:buAutoNum type="arabicPeriod"/>
            </a:pPr>
            <a:r>
              <a:rPr lang="en-US" dirty="0"/>
              <a:t>Describe the normal physiology of blood pressure regulation.</a:t>
            </a:r>
          </a:p>
          <a:p>
            <a:pPr marL="514350" indent="-514350">
              <a:buFont typeface="+mj-lt"/>
              <a:buAutoNum type="arabicPeriod"/>
            </a:pPr>
            <a:r>
              <a:rPr lang="en-US" dirty="0"/>
              <a:t>Explain the pathophysiology of essential and secondary hypertension.</a:t>
            </a:r>
          </a:p>
          <a:p>
            <a:pPr marL="514350" indent="-514350">
              <a:buFont typeface="+mj-lt"/>
              <a:buAutoNum type="arabicPeriod"/>
            </a:pPr>
            <a:r>
              <a:rPr lang="en-US" dirty="0"/>
              <a:t>List the major risk factors for hypertension.</a:t>
            </a:r>
          </a:p>
          <a:p>
            <a:pPr marL="514350" indent="-514350">
              <a:buFont typeface="+mj-lt"/>
              <a:buAutoNum type="arabicPeriod"/>
            </a:pPr>
            <a:r>
              <a:rPr lang="en-US" dirty="0"/>
              <a:t>Identify the clinical presentation and symptoms of hypertension .</a:t>
            </a:r>
          </a:p>
          <a:p>
            <a:pPr marL="514350" indent="-514350">
              <a:buFont typeface="+mj-lt"/>
              <a:buAutoNum type="arabicPeriod"/>
            </a:pPr>
            <a:r>
              <a:rPr lang="en-US" dirty="0"/>
              <a:t>Describe the diagnostic criteria for hypertension, including proper blood pressure measurement techniques.</a:t>
            </a:r>
          </a:p>
          <a:p>
            <a:pPr marL="514350" indent="-514350">
              <a:buFont typeface="+mj-lt"/>
              <a:buAutoNum type="arabicPeriod"/>
            </a:pPr>
            <a:r>
              <a:rPr lang="en-US" dirty="0"/>
              <a:t>Discuss the different types of secondary hypertension and their causes.</a:t>
            </a:r>
          </a:p>
          <a:p>
            <a:pPr marL="514350" indent="-514350">
              <a:buFont typeface="+mj-lt"/>
              <a:buAutoNum type="arabicPeriod"/>
            </a:pPr>
            <a:r>
              <a:rPr lang="en-US" dirty="0"/>
              <a:t>Outline the complications of uncontrolled hypertension.</a:t>
            </a:r>
          </a:p>
          <a:p>
            <a:pPr marL="514350" indent="-514350">
              <a:buFont typeface="+mj-lt"/>
              <a:buAutoNum type="arabicPeriod"/>
            </a:pPr>
            <a:r>
              <a:rPr lang="en-US" dirty="0"/>
              <a:t>Explain the pharmacological and non-pharmacological management of hypertension.</a:t>
            </a:r>
          </a:p>
          <a:p>
            <a:pPr marL="514350" indent="-514350">
              <a:buFont typeface="+mj-lt"/>
              <a:buAutoNum type="arabicPeriod"/>
            </a:pPr>
            <a:r>
              <a:rPr lang="en-US" dirty="0"/>
              <a:t>Summarize the approach to hypertensive emergencies and urgencies</a:t>
            </a:r>
          </a:p>
        </p:txBody>
      </p:sp>
      <p:sp>
        <p:nvSpPr>
          <p:cNvPr id="3" name="Title 2"/>
          <p:cNvSpPr>
            <a:spLocks noGrp="1"/>
          </p:cNvSpPr>
          <p:nvPr>
            <p:ph type="title"/>
          </p:nvPr>
        </p:nvSpPr>
        <p:spPr/>
        <p:txBody>
          <a:bodyPr>
            <a:noAutofit/>
          </a:bodyPr>
          <a:lstStyle/>
          <a:p>
            <a:r>
              <a:rPr lang="en-US" sz="3600" b="1" dirty="0">
                <a:solidFill>
                  <a:schemeClr val="accent2"/>
                </a:solidFill>
              </a:rPr>
              <a:t>Indented Learning Outcomes (ILOs)</a:t>
            </a:r>
          </a:p>
        </p:txBody>
      </p:sp>
      <p:sp>
        <p:nvSpPr>
          <p:cNvPr id="6" name="Slide Number Placeholder 5"/>
          <p:cNvSpPr>
            <a:spLocks noGrp="1"/>
          </p:cNvSpPr>
          <p:nvPr>
            <p:ph type="sldNum" sz="quarter" idx="12"/>
          </p:nvPr>
        </p:nvSpPr>
        <p:spPr/>
        <p:txBody>
          <a:bodyPr/>
          <a:lstStyle/>
          <a:p>
            <a:fld id="{3D0A3EC9-E8BA-4062-809F-C0D16F9877FA}" type="slidenum">
              <a:rPr lang="en-US" smtClean="0"/>
              <a:t>3</a:t>
            </a:fld>
            <a:endParaRPr lang="en-US"/>
          </a:p>
        </p:txBody>
      </p:sp>
    </p:spTree>
    <p:extLst>
      <p:ext uri="{BB962C8B-B14F-4D97-AF65-F5344CB8AC3E}">
        <p14:creationId xmlns:p14="http://schemas.microsoft.com/office/powerpoint/2010/main" val="1468871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E28330-E9D0-A762-5729-BC710B23E7F5}"/>
              </a:ext>
            </a:extLst>
          </p:cNvPr>
          <p:cNvSpPr>
            <a:spLocks noGrp="1"/>
          </p:cNvSpPr>
          <p:nvPr>
            <p:ph type="title"/>
          </p:nvPr>
        </p:nvSpPr>
        <p:spPr>
          <a:xfrm>
            <a:off x="442645" y="838200"/>
            <a:ext cx="7467600" cy="548521"/>
          </a:xfrm>
        </p:spPr>
        <p:txBody>
          <a:bodyPr/>
          <a:lstStyle/>
          <a:p>
            <a:pPr algn="ctr"/>
            <a:r>
              <a:rPr lang="en-US" b="1" dirty="0"/>
              <a:t>Step 1: Confirm Diagnosis</a:t>
            </a:r>
            <a:br>
              <a:rPr lang="en-US" b="1" dirty="0"/>
            </a:br>
            <a:endParaRPr lang="en-US" dirty="0"/>
          </a:p>
        </p:txBody>
      </p:sp>
      <p:sp>
        <p:nvSpPr>
          <p:cNvPr id="3" name="Content Placeholder 2">
            <a:extLst>
              <a:ext uri="{FF2B5EF4-FFF2-40B4-BE49-F238E27FC236}">
                <a16:creationId xmlns:a16="http://schemas.microsoft.com/office/drawing/2014/main" xmlns="" id="{9E104ED1-2950-45D2-85D1-78D671ED1003}"/>
              </a:ext>
            </a:extLst>
          </p:cNvPr>
          <p:cNvSpPr>
            <a:spLocks noGrp="1"/>
          </p:cNvSpPr>
          <p:nvPr>
            <p:ph idx="1"/>
          </p:nvPr>
        </p:nvSpPr>
        <p:spPr/>
        <p:txBody>
          <a:bodyPr/>
          <a:lstStyle/>
          <a:p>
            <a:r>
              <a:rPr lang="en-US" dirty="0"/>
              <a:t>✅ </a:t>
            </a:r>
            <a:r>
              <a:rPr lang="en-US" b="1" dirty="0"/>
              <a:t>Blood Pressure Measurement:</a:t>
            </a:r>
            <a:endParaRPr lang="en-US" dirty="0"/>
          </a:p>
          <a:p>
            <a:pPr>
              <a:buFont typeface="Arial" panose="020B0604020202020204" pitchFamily="34" charset="0"/>
              <a:buChar char="•"/>
            </a:pPr>
            <a:r>
              <a:rPr lang="en-US" dirty="0"/>
              <a:t>Measure BP </a:t>
            </a:r>
            <a:r>
              <a:rPr lang="en-US" b="1" dirty="0"/>
              <a:t>on 2+ visits, at least 1 week apart</a:t>
            </a:r>
            <a:r>
              <a:rPr lang="en-US" dirty="0"/>
              <a:t>.</a:t>
            </a:r>
          </a:p>
          <a:p>
            <a:pPr>
              <a:buFont typeface="Arial" panose="020B0604020202020204" pitchFamily="34" charset="0"/>
              <a:buChar char="•"/>
            </a:pPr>
            <a:r>
              <a:rPr lang="en-US" dirty="0"/>
              <a:t>Use </a:t>
            </a:r>
            <a:r>
              <a:rPr lang="en-US" b="1" dirty="0"/>
              <a:t>Automated Office BP (AOBP), Home BP Monitoring (HBPM), or Ambulatory BP Monitoring (ABPM)</a:t>
            </a:r>
            <a:r>
              <a:rPr lang="en-US" dirty="0"/>
              <a:t> for accuracy.</a:t>
            </a:r>
          </a:p>
          <a:p>
            <a:pPr>
              <a:buFont typeface="Arial" panose="020B0604020202020204" pitchFamily="34" charset="0"/>
              <a:buChar char="•"/>
            </a:pPr>
            <a:r>
              <a:rPr lang="en-US" b="1" dirty="0"/>
              <a:t>Hypertension Diagnosis:</a:t>
            </a:r>
            <a:r>
              <a:rPr lang="en-US" dirty="0"/>
              <a:t> </a:t>
            </a:r>
          </a:p>
          <a:p>
            <a:pPr marL="557213" lvl="1" indent="-214313">
              <a:buFont typeface="Arial" panose="020B0604020202020204" pitchFamily="34" charset="0"/>
              <a:buChar char="•"/>
            </a:pPr>
            <a:r>
              <a:rPr lang="en-US" b="1" dirty="0"/>
              <a:t>≥140/90 mmHg</a:t>
            </a:r>
            <a:r>
              <a:rPr lang="en-US" dirty="0"/>
              <a:t> (Office BP)</a:t>
            </a:r>
          </a:p>
          <a:p>
            <a:pPr marL="557213" lvl="1" indent="-214313">
              <a:buFont typeface="Arial" panose="020B0604020202020204" pitchFamily="34" charset="0"/>
              <a:buChar char="•"/>
            </a:pPr>
            <a:r>
              <a:rPr lang="en-US" b="1" dirty="0"/>
              <a:t>≥130/80 mmHg</a:t>
            </a:r>
            <a:r>
              <a:rPr lang="en-US" dirty="0"/>
              <a:t> (ABPM or HBPM)</a:t>
            </a:r>
          </a:p>
          <a:p>
            <a:endParaRPr lang="en-US" dirty="0"/>
          </a:p>
        </p:txBody>
      </p:sp>
    </p:spTree>
    <p:extLst>
      <p:ext uri="{BB962C8B-B14F-4D97-AF65-F5344CB8AC3E}">
        <p14:creationId xmlns:p14="http://schemas.microsoft.com/office/powerpoint/2010/main" val="914415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7E842C-2E28-F702-3C3A-307D87D80D7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xmlns="" id="{2803DD1D-12E5-7EDE-6EF4-1C047D6565A7}"/>
              </a:ext>
            </a:extLst>
          </p:cNvPr>
          <p:cNvPicPr>
            <a:picLocks noGrp="1" noChangeAspect="1"/>
          </p:cNvPicPr>
          <p:nvPr>
            <p:ph idx="1"/>
          </p:nvPr>
        </p:nvPicPr>
        <p:blipFill>
          <a:blip r:embed="rId2"/>
          <a:stretch>
            <a:fillRect/>
          </a:stretch>
        </p:blipFill>
        <p:spPr>
          <a:xfrm>
            <a:off x="2445744" y="1601528"/>
            <a:ext cx="3900357" cy="4125378"/>
          </a:xfrm>
          <a:prstGeom prst="rect">
            <a:avLst/>
          </a:prstGeom>
        </p:spPr>
      </p:pic>
    </p:spTree>
    <p:extLst>
      <p:ext uri="{BB962C8B-B14F-4D97-AF65-F5344CB8AC3E}">
        <p14:creationId xmlns:p14="http://schemas.microsoft.com/office/powerpoint/2010/main" val="2416057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B7DDD4-B25B-604F-C07B-69AB26C3668F}"/>
              </a:ext>
            </a:extLst>
          </p:cNvPr>
          <p:cNvSpPr>
            <a:spLocks noGrp="1"/>
          </p:cNvSpPr>
          <p:nvPr>
            <p:ph type="title"/>
          </p:nvPr>
        </p:nvSpPr>
        <p:spPr/>
        <p:txBody>
          <a:bodyPr/>
          <a:lstStyle/>
          <a:p>
            <a:r>
              <a:rPr lang="en-US" b="1" dirty="0"/>
              <a:t>Step 2: Assess Cardiovascular Risk</a:t>
            </a:r>
            <a:br>
              <a:rPr lang="en-US" b="1" dirty="0"/>
            </a:br>
            <a:endParaRPr lang="en-US" dirty="0"/>
          </a:p>
        </p:txBody>
      </p:sp>
      <p:sp>
        <p:nvSpPr>
          <p:cNvPr id="3" name="Content Placeholder 2">
            <a:extLst>
              <a:ext uri="{FF2B5EF4-FFF2-40B4-BE49-F238E27FC236}">
                <a16:creationId xmlns:a16="http://schemas.microsoft.com/office/drawing/2014/main" xmlns="" id="{4F8B6ACD-BB30-EE7B-A471-43FD38827D32}"/>
              </a:ext>
            </a:extLst>
          </p:cNvPr>
          <p:cNvSpPr>
            <a:spLocks noGrp="1"/>
          </p:cNvSpPr>
          <p:nvPr>
            <p:ph idx="1"/>
          </p:nvPr>
        </p:nvSpPr>
        <p:spPr/>
        <p:txBody>
          <a:bodyPr>
            <a:normAutofit fontScale="92500" lnSpcReduction="20000"/>
          </a:bodyPr>
          <a:lstStyle/>
          <a:p>
            <a:r>
              <a:rPr lang="en-US" dirty="0"/>
              <a:t>✅ </a:t>
            </a:r>
            <a:r>
              <a:rPr lang="en-US" b="1" dirty="0"/>
              <a:t>History &amp; Physical Exam:</a:t>
            </a:r>
            <a:endParaRPr lang="en-US" dirty="0"/>
          </a:p>
          <a:p>
            <a:pPr>
              <a:buFont typeface="Arial" panose="020B0604020202020204" pitchFamily="34" charset="0"/>
              <a:buChar char="•"/>
            </a:pPr>
            <a:r>
              <a:rPr lang="en-US" dirty="0"/>
              <a:t>Family history of hypertension, CV disease, stroke.</a:t>
            </a:r>
          </a:p>
          <a:p>
            <a:pPr>
              <a:buFont typeface="Arial" panose="020B0604020202020204" pitchFamily="34" charset="0"/>
              <a:buChar char="•"/>
            </a:pPr>
            <a:r>
              <a:rPr lang="en-US" dirty="0"/>
              <a:t>Lifestyle factors: Smoking, diet, alcohol, stress, physical activity.</a:t>
            </a:r>
          </a:p>
          <a:p>
            <a:pPr>
              <a:buFont typeface="Arial" panose="020B0604020202020204" pitchFamily="34" charset="0"/>
              <a:buChar char="•"/>
            </a:pPr>
            <a:r>
              <a:rPr lang="en-US" dirty="0"/>
              <a:t>Symptoms of </a:t>
            </a:r>
            <a:r>
              <a:rPr lang="en-US" b="1" dirty="0"/>
              <a:t>target organ damage</a:t>
            </a:r>
            <a:r>
              <a:rPr lang="en-US" dirty="0"/>
              <a:t> (e.g., vision changes, chest pain, fatigue).</a:t>
            </a:r>
          </a:p>
          <a:p>
            <a:r>
              <a:rPr lang="en-US" dirty="0"/>
              <a:t>✅ </a:t>
            </a:r>
            <a:r>
              <a:rPr lang="en-US" b="1" dirty="0"/>
              <a:t>Clinical Examination:</a:t>
            </a:r>
            <a:endParaRPr lang="en-US" dirty="0"/>
          </a:p>
          <a:p>
            <a:pPr>
              <a:buFont typeface="Arial" panose="020B0604020202020204" pitchFamily="34" charset="0"/>
              <a:buChar char="•"/>
            </a:pPr>
            <a:r>
              <a:rPr lang="en-US" b="1" dirty="0"/>
              <a:t>Fundoscopy</a:t>
            </a:r>
            <a:r>
              <a:rPr lang="en-US" dirty="0"/>
              <a:t> → Hypertensive retinopathy.</a:t>
            </a:r>
          </a:p>
          <a:p>
            <a:pPr>
              <a:buFont typeface="Arial" panose="020B0604020202020204" pitchFamily="34" charset="0"/>
              <a:buChar char="•"/>
            </a:pPr>
            <a:r>
              <a:rPr lang="en-US" b="1" dirty="0"/>
              <a:t>Cardiac exam</a:t>
            </a:r>
            <a:r>
              <a:rPr lang="en-US" dirty="0"/>
              <a:t> → Murmurs (Aortic Coarctation), S4 (LVH).</a:t>
            </a:r>
          </a:p>
          <a:p>
            <a:pPr>
              <a:buFont typeface="Arial" panose="020B0604020202020204" pitchFamily="34" charset="0"/>
              <a:buChar char="•"/>
            </a:pPr>
            <a:r>
              <a:rPr lang="en-US" b="1" dirty="0"/>
              <a:t>Peripheral pulses</a:t>
            </a:r>
            <a:r>
              <a:rPr lang="en-US" dirty="0"/>
              <a:t> → Delayed femoral pulse (Aortic Coarctation).</a:t>
            </a:r>
          </a:p>
          <a:p>
            <a:endParaRPr lang="en-US" dirty="0"/>
          </a:p>
        </p:txBody>
      </p:sp>
    </p:spTree>
    <p:extLst>
      <p:ext uri="{BB962C8B-B14F-4D97-AF65-F5344CB8AC3E}">
        <p14:creationId xmlns:p14="http://schemas.microsoft.com/office/powerpoint/2010/main" val="2327032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9F3CC8-F9AE-01BD-28E4-14C45C52895D}"/>
              </a:ext>
            </a:extLst>
          </p:cNvPr>
          <p:cNvSpPr>
            <a:spLocks noGrp="1"/>
          </p:cNvSpPr>
          <p:nvPr>
            <p:ph type="title"/>
          </p:nvPr>
        </p:nvSpPr>
        <p:spPr>
          <a:xfrm>
            <a:off x="609599" y="990600"/>
            <a:ext cx="7263729" cy="160628"/>
          </a:xfrm>
        </p:spPr>
        <p:txBody>
          <a:bodyPr>
            <a:noAutofit/>
          </a:bodyPr>
          <a:lstStyle/>
          <a:p>
            <a:r>
              <a:rPr lang="en-US" sz="2800" b="1" dirty="0"/>
              <a:t>Step 3: Basic Laboratory Tests (To Assess Organ Damage &amp; Identify Secondary HTN)</a:t>
            </a:r>
            <a:br>
              <a:rPr lang="en-US" sz="2800" b="1" dirty="0"/>
            </a:br>
            <a:endParaRPr lang="en-US" sz="2800" dirty="0"/>
          </a:p>
        </p:txBody>
      </p:sp>
      <p:sp>
        <p:nvSpPr>
          <p:cNvPr id="3" name="Content Placeholder 2">
            <a:extLst>
              <a:ext uri="{FF2B5EF4-FFF2-40B4-BE49-F238E27FC236}">
                <a16:creationId xmlns:a16="http://schemas.microsoft.com/office/drawing/2014/main" xmlns="" id="{431101A7-5949-CAA5-FE02-EB80A198F008}"/>
              </a:ext>
            </a:extLst>
          </p:cNvPr>
          <p:cNvSpPr>
            <a:spLocks noGrp="1"/>
          </p:cNvSpPr>
          <p:nvPr>
            <p:ph idx="1"/>
          </p:nvPr>
        </p:nvSpPr>
        <p:spPr/>
        <p:txBody>
          <a:bodyPr>
            <a:normAutofit fontScale="62500" lnSpcReduction="20000"/>
          </a:bodyPr>
          <a:lstStyle/>
          <a:p>
            <a:r>
              <a:rPr lang="en-US" dirty="0"/>
              <a:t>✅ </a:t>
            </a:r>
            <a:r>
              <a:rPr lang="en-US" b="1" dirty="0"/>
              <a:t>Blood Tests:</a:t>
            </a:r>
            <a:endParaRPr lang="en-US" dirty="0"/>
          </a:p>
          <a:p>
            <a:pPr>
              <a:buFont typeface="Arial" panose="020B0604020202020204" pitchFamily="34" charset="0"/>
              <a:buChar char="•"/>
            </a:pPr>
            <a:r>
              <a:rPr lang="en-US" b="1" dirty="0"/>
              <a:t>Complete Blood Count (CBC)</a:t>
            </a:r>
            <a:r>
              <a:rPr lang="en-US" dirty="0"/>
              <a:t> → Anemia (CKD)</a:t>
            </a:r>
          </a:p>
          <a:p>
            <a:pPr>
              <a:buFont typeface="Arial" panose="020B0604020202020204" pitchFamily="34" charset="0"/>
              <a:buChar char="•"/>
            </a:pPr>
            <a:r>
              <a:rPr lang="en-US" b="1" dirty="0"/>
              <a:t>Fasting Blood Glucose &amp; HbA1c</a:t>
            </a:r>
            <a:r>
              <a:rPr lang="en-US" dirty="0"/>
              <a:t> → Diabetes</a:t>
            </a:r>
          </a:p>
          <a:p>
            <a:pPr>
              <a:buFont typeface="Arial" panose="020B0604020202020204" pitchFamily="34" charset="0"/>
              <a:buChar char="•"/>
            </a:pPr>
            <a:r>
              <a:rPr lang="en-US" b="1" dirty="0"/>
              <a:t>Lipid Profile</a:t>
            </a:r>
            <a:r>
              <a:rPr lang="en-US" dirty="0"/>
              <a:t> → Dyslipidemia</a:t>
            </a:r>
          </a:p>
          <a:p>
            <a:pPr>
              <a:buFont typeface="Arial" panose="020B0604020202020204" pitchFamily="34" charset="0"/>
              <a:buChar char="•"/>
            </a:pPr>
            <a:r>
              <a:rPr lang="en-US" b="1" dirty="0"/>
              <a:t>Serum Electrolytes (Na+, K+, Ca2+)</a:t>
            </a:r>
            <a:r>
              <a:rPr lang="en-US" dirty="0"/>
              <a:t> → Hypokalemia (Aldosteronism)</a:t>
            </a:r>
          </a:p>
          <a:p>
            <a:pPr>
              <a:buFont typeface="Arial" panose="020B0604020202020204" pitchFamily="34" charset="0"/>
              <a:buChar char="•"/>
            </a:pPr>
            <a:r>
              <a:rPr lang="en-US" b="1" dirty="0"/>
              <a:t>Renal Function Tests (BUN, Creatinine, eGFR)</a:t>
            </a:r>
            <a:r>
              <a:rPr lang="en-US" dirty="0"/>
              <a:t> → CKD</a:t>
            </a:r>
          </a:p>
          <a:p>
            <a:pPr>
              <a:buFont typeface="Arial" panose="020B0604020202020204" pitchFamily="34" charset="0"/>
              <a:buChar char="•"/>
            </a:pPr>
            <a:r>
              <a:rPr lang="en-US" b="1" dirty="0"/>
              <a:t>Liver Function Tests</a:t>
            </a:r>
            <a:r>
              <a:rPr lang="en-US" dirty="0"/>
              <a:t> → Rule out secondary causes</a:t>
            </a:r>
          </a:p>
          <a:p>
            <a:r>
              <a:rPr lang="en-US" dirty="0"/>
              <a:t>✅ </a:t>
            </a:r>
            <a:r>
              <a:rPr lang="en-US" b="1" dirty="0"/>
              <a:t>Urine Tests:</a:t>
            </a:r>
            <a:endParaRPr lang="en-US" dirty="0"/>
          </a:p>
          <a:p>
            <a:pPr>
              <a:buFont typeface="Arial" panose="020B0604020202020204" pitchFamily="34" charset="0"/>
              <a:buChar char="•"/>
            </a:pPr>
            <a:r>
              <a:rPr lang="en-US" b="1" dirty="0"/>
              <a:t>Urinalysis (Proteinuria, Hematuria)</a:t>
            </a:r>
            <a:r>
              <a:rPr lang="en-US" dirty="0"/>
              <a:t> → CKD</a:t>
            </a:r>
          </a:p>
          <a:p>
            <a:pPr>
              <a:buFont typeface="Arial" panose="020B0604020202020204" pitchFamily="34" charset="0"/>
              <a:buChar char="•"/>
            </a:pPr>
            <a:r>
              <a:rPr lang="en-US" b="1" dirty="0"/>
              <a:t>24h Urine Protein &amp; Albumin/Creatinine Ratio</a:t>
            </a:r>
            <a:r>
              <a:rPr lang="en-US" dirty="0"/>
              <a:t> → Early kidney damage</a:t>
            </a:r>
          </a:p>
          <a:p>
            <a:r>
              <a:rPr lang="en-US" dirty="0"/>
              <a:t>✅ </a:t>
            </a:r>
            <a:r>
              <a:rPr lang="en-US" b="1" dirty="0"/>
              <a:t>ECG:</a:t>
            </a:r>
            <a:endParaRPr lang="en-US" dirty="0"/>
          </a:p>
          <a:p>
            <a:pPr>
              <a:buFont typeface="Arial" panose="020B0604020202020204" pitchFamily="34" charset="0"/>
              <a:buChar char="•"/>
            </a:pPr>
            <a:r>
              <a:rPr lang="en-US" dirty="0"/>
              <a:t>Left Ventricular Hypertrophy (LVH)</a:t>
            </a:r>
          </a:p>
          <a:p>
            <a:pPr>
              <a:buFont typeface="Arial" panose="020B0604020202020204" pitchFamily="34" charset="0"/>
              <a:buChar char="•"/>
            </a:pPr>
            <a:r>
              <a:rPr lang="en-US" dirty="0"/>
              <a:t>Ischemic changes (ST/T wave abnormalities)</a:t>
            </a:r>
          </a:p>
          <a:p>
            <a:r>
              <a:rPr lang="en-US" dirty="0"/>
              <a:t>✅ </a:t>
            </a:r>
            <a:r>
              <a:rPr lang="en-US" b="1" dirty="0"/>
              <a:t>Echocardiogram (If Indicated):</a:t>
            </a:r>
            <a:endParaRPr lang="en-US" dirty="0"/>
          </a:p>
          <a:p>
            <a:pPr>
              <a:buFont typeface="Arial" panose="020B0604020202020204" pitchFamily="34" charset="0"/>
              <a:buChar char="•"/>
            </a:pPr>
            <a:r>
              <a:rPr lang="en-US" dirty="0"/>
              <a:t>LVH, Systolic/Diastolic Dysfunction</a:t>
            </a:r>
          </a:p>
          <a:p>
            <a:endParaRPr lang="en-US" dirty="0"/>
          </a:p>
        </p:txBody>
      </p:sp>
    </p:spTree>
    <p:extLst>
      <p:ext uri="{BB962C8B-B14F-4D97-AF65-F5344CB8AC3E}">
        <p14:creationId xmlns:p14="http://schemas.microsoft.com/office/powerpoint/2010/main" val="137483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6FA476-1A27-7333-7930-401A6A1C33F0}"/>
              </a:ext>
            </a:extLst>
          </p:cNvPr>
          <p:cNvSpPr>
            <a:spLocks noGrp="1"/>
          </p:cNvSpPr>
          <p:nvPr>
            <p:ph type="title"/>
          </p:nvPr>
        </p:nvSpPr>
        <p:spPr>
          <a:xfrm>
            <a:off x="432371" y="766084"/>
            <a:ext cx="7467600" cy="548521"/>
          </a:xfrm>
        </p:spPr>
        <p:txBody>
          <a:bodyPr>
            <a:noAutofit/>
          </a:bodyPr>
          <a:lstStyle/>
          <a:p>
            <a:pPr algn="ctr"/>
            <a:r>
              <a:rPr lang="en-US" sz="2800" b="1" dirty="0"/>
              <a:t>Step 4: Identify Secondary Hypertension </a:t>
            </a:r>
            <a:br>
              <a:rPr lang="en-US" sz="2800" b="1" dirty="0"/>
            </a:br>
            <a:endParaRPr lang="en-US" sz="2800" dirty="0"/>
          </a:p>
        </p:txBody>
      </p:sp>
      <p:sp>
        <p:nvSpPr>
          <p:cNvPr id="3" name="Content Placeholder 2">
            <a:extLst>
              <a:ext uri="{FF2B5EF4-FFF2-40B4-BE49-F238E27FC236}">
                <a16:creationId xmlns:a16="http://schemas.microsoft.com/office/drawing/2014/main" xmlns="" id="{5B2A4820-AC34-F60B-DC6C-2C76B6DBCE57}"/>
              </a:ext>
            </a:extLst>
          </p:cNvPr>
          <p:cNvSpPr>
            <a:spLocks noGrp="1"/>
          </p:cNvSpPr>
          <p:nvPr>
            <p:ph idx="1"/>
          </p:nvPr>
        </p:nvSpPr>
        <p:spPr/>
        <p:txBody>
          <a:bodyPr>
            <a:normAutofit fontScale="62500" lnSpcReduction="20000"/>
          </a:bodyPr>
          <a:lstStyle/>
          <a:p>
            <a:r>
              <a:rPr lang="en-US" dirty="0"/>
              <a:t>✅ </a:t>
            </a:r>
            <a:r>
              <a:rPr lang="en-US" b="1" dirty="0"/>
              <a:t>Renovascular HTN (Renal Artery Stenosis):</a:t>
            </a:r>
            <a:endParaRPr lang="en-US" dirty="0"/>
          </a:p>
          <a:p>
            <a:pPr>
              <a:buFont typeface="Arial" panose="020B0604020202020204" pitchFamily="34" charset="0"/>
              <a:buChar char="•"/>
            </a:pPr>
            <a:r>
              <a:rPr lang="en-US" b="1" dirty="0"/>
              <a:t>Renal Doppler Ultrasound</a:t>
            </a:r>
            <a:r>
              <a:rPr lang="en-US" dirty="0"/>
              <a:t>, </a:t>
            </a:r>
            <a:r>
              <a:rPr lang="en-US" b="1" dirty="0"/>
              <a:t>CT Angiography</a:t>
            </a:r>
            <a:r>
              <a:rPr lang="en-US" dirty="0"/>
              <a:t>, or </a:t>
            </a:r>
            <a:r>
              <a:rPr lang="en-US" b="1" dirty="0"/>
              <a:t>MRA</a:t>
            </a:r>
            <a:endParaRPr lang="en-US" dirty="0"/>
          </a:p>
          <a:p>
            <a:r>
              <a:rPr lang="en-US" dirty="0"/>
              <a:t>✅ </a:t>
            </a:r>
            <a:r>
              <a:rPr lang="en-US" b="1" dirty="0"/>
              <a:t>Primary Aldosteronism:</a:t>
            </a:r>
            <a:endParaRPr lang="en-US" dirty="0"/>
          </a:p>
          <a:p>
            <a:pPr>
              <a:buFont typeface="Arial" panose="020B0604020202020204" pitchFamily="34" charset="0"/>
              <a:buChar char="•"/>
            </a:pPr>
            <a:r>
              <a:rPr lang="en-US" b="1" dirty="0"/>
              <a:t>Plasma Aldosterone/Renin Ratio (ARR)</a:t>
            </a:r>
            <a:endParaRPr lang="en-US" dirty="0"/>
          </a:p>
          <a:p>
            <a:pPr>
              <a:buFont typeface="Arial" panose="020B0604020202020204" pitchFamily="34" charset="0"/>
              <a:buChar char="•"/>
            </a:pPr>
            <a:r>
              <a:rPr lang="en-US" b="1" dirty="0"/>
              <a:t>Confirmatory Tests</a:t>
            </a:r>
            <a:r>
              <a:rPr lang="en-US" dirty="0"/>
              <a:t>: Saline Load, Fludrocortisone Suppression</a:t>
            </a:r>
          </a:p>
          <a:p>
            <a:r>
              <a:rPr lang="en-US" dirty="0"/>
              <a:t>✅ </a:t>
            </a:r>
            <a:r>
              <a:rPr lang="en-US" b="1" dirty="0"/>
              <a:t>Pheochromocytoma:</a:t>
            </a:r>
            <a:endParaRPr lang="en-US" dirty="0"/>
          </a:p>
          <a:p>
            <a:pPr>
              <a:buFont typeface="Arial" panose="020B0604020202020204" pitchFamily="34" charset="0"/>
              <a:buChar char="•"/>
            </a:pPr>
            <a:r>
              <a:rPr lang="en-US" b="1" dirty="0"/>
              <a:t>Plasma Free </a:t>
            </a:r>
            <a:r>
              <a:rPr lang="en-US" b="1" dirty="0" err="1"/>
              <a:t>Metanephrines</a:t>
            </a:r>
            <a:r>
              <a:rPr lang="en-US" b="1" dirty="0"/>
              <a:t> &amp; 24h Urinary Catecholamines</a:t>
            </a:r>
            <a:endParaRPr lang="en-US" dirty="0"/>
          </a:p>
          <a:p>
            <a:pPr>
              <a:buFont typeface="Arial" panose="020B0604020202020204" pitchFamily="34" charset="0"/>
              <a:buChar char="•"/>
            </a:pPr>
            <a:r>
              <a:rPr lang="en-US" b="1" dirty="0"/>
              <a:t>CT/MRI Adrenal Glands</a:t>
            </a:r>
            <a:endParaRPr lang="en-US" dirty="0"/>
          </a:p>
          <a:p>
            <a:r>
              <a:rPr lang="en-US" dirty="0"/>
              <a:t>✅ </a:t>
            </a:r>
            <a:r>
              <a:rPr lang="en-US" b="1" dirty="0"/>
              <a:t>Cushing’s Syndrome:</a:t>
            </a:r>
            <a:endParaRPr lang="en-US" dirty="0"/>
          </a:p>
          <a:p>
            <a:pPr>
              <a:buFont typeface="Arial" panose="020B0604020202020204" pitchFamily="34" charset="0"/>
              <a:buChar char="•"/>
            </a:pPr>
            <a:r>
              <a:rPr lang="en-US" b="1" dirty="0"/>
              <a:t>Overnight Dexamethasone Suppression Test</a:t>
            </a:r>
            <a:endParaRPr lang="en-US" dirty="0"/>
          </a:p>
          <a:p>
            <a:pPr>
              <a:buFont typeface="Arial" panose="020B0604020202020204" pitchFamily="34" charset="0"/>
              <a:buChar char="•"/>
            </a:pPr>
            <a:r>
              <a:rPr lang="en-US" b="1" dirty="0"/>
              <a:t>24h Urine Free Cortisol</a:t>
            </a:r>
            <a:endParaRPr lang="en-US" dirty="0"/>
          </a:p>
          <a:p>
            <a:r>
              <a:rPr lang="en-US" dirty="0"/>
              <a:t>✅ </a:t>
            </a:r>
            <a:r>
              <a:rPr lang="en-US" b="1" dirty="0"/>
              <a:t>Obstructive Sleep Apnea (OSA):</a:t>
            </a:r>
            <a:endParaRPr lang="en-US" dirty="0"/>
          </a:p>
          <a:p>
            <a:pPr>
              <a:buFont typeface="Arial" panose="020B0604020202020204" pitchFamily="34" charset="0"/>
              <a:buChar char="•"/>
            </a:pPr>
            <a:r>
              <a:rPr lang="en-US" b="1" dirty="0"/>
              <a:t>Polysomnography (Sleep Study)</a:t>
            </a:r>
            <a:endParaRPr lang="en-US" dirty="0"/>
          </a:p>
          <a:p>
            <a:r>
              <a:rPr lang="en-US" dirty="0"/>
              <a:t>✅ </a:t>
            </a:r>
            <a:r>
              <a:rPr lang="en-US" b="1" dirty="0"/>
              <a:t>Coarctation of Aorta:</a:t>
            </a:r>
            <a:endParaRPr lang="en-US" dirty="0"/>
          </a:p>
          <a:p>
            <a:pPr>
              <a:buFont typeface="Arial" panose="020B0604020202020204" pitchFamily="34" charset="0"/>
              <a:buChar char="•"/>
            </a:pPr>
            <a:r>
              <a:rPr lang="en-US" b="1" dirty="0"/>
              <a:t>Echocardiography, CT Angiography, MRI</a:t>
            </a:r>
            <a:endParaRPr lang="en-US" dirty="0"/>
          </a:p>
          <a:p>
            <a:endParaRPr lang="en-US" dirty="0"/>
          </a:p>
        </p:txBody>
      </p:sp>
    </p:spTree>
    <p:extLst>
      <p:ext uri="{BB962C8B-B14F-4D97-AF65-F5344CB8AC3E}">
        <p14:creationId xmlns:p14="http://schemas.microsoft.com/office/powerpoint/2010/main" val="1346872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82742-DA20-6255-2BD9-4CBC91D29755}"/>
              </a:ext>
            </a:extLst>
          </p:cNvPr>
          <p:cNvSpPr>
            <a:spLocks noGrp="1"/>
          </p:cNvSpPr>
          <p:nvPr>
            <p:ph type="title"/>
          </p:nvPr>
        </p:nvSpPr>
        <p:spPr/>
        <p:txBody>
          <a:bodyPr/>
          <a:lstStyle/>
          <a:p>
            <a:pPr algn="ctr"/>
            <a:r>
              <a:rPr lang="en-US" b="1" dirty="0"/>
              <a:t>Treatment of hypertension</a:t>
            </a:r>
          </a:p>
        </p:txBody>
      </p:sp>
      <p:sp>
        <p:nvSpPr>
          <p:cNvPr id="3" name="Content Placeholder 2">
            <a:extLst>
              <a:ext uri="{FF2B5EF4-FFF2-40B4-BE49-F238E27FC236}">
                <a16:creationId xmlns:a16="http://schemas.microsoft.com/office/drawing/2014/main" xmlns="" id="{55DE19E8-676A-5989-D9FB-FBA2368891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575467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B7386-0091-E4E7-8095-C5C246E88531}"/>
              </a:ext>
            </a:extLst>
          </p:cNvPr>
          <p:cNvSpPr>
            <a:spLocks noGrp="1"/>
          </p:cNvSpPr>
          <p:nvPr>
            <p:ph type="title"/>
          </p:nvPr>
        </p:nvSpPr>
        <p:spPr>
          <a:xfrm>
            <a:off x="457200" y="755810"/>
            <a:ext cx="7467600" cy="548521"/>
          </a:xfrm>
        </p:spPr>
        <p:txBody>
          <a:bodyPr>
            <a:noAutofit/>
          </a:bodyPr>
          <a:lstStyle/>
          <a:p>
            <a:pPr algn="ctr"/>
            <a:r>
              <a:rPr lang="en-US" sz="2400" b="1" dirty="0"/>
              <a:t>1️⃣ Non-Pharmacologic Treatment </a:t>
            </a:r>
            <a:br>
              <a:rPr lang="en-US" sz="2400" b="1" dirty="0"/>
            </a:br>
            <a:endParaRPr lang="en-US" sz="2400" dirty="0"/>
          </a:p>
        </p:txBody>
      </p:sp>
      <p:sp>
        <p:nvSpPr>
          <p:cNvPr id="3" name="Content Placeholder 2">
            <a:extLst>
              <a:ext uri="{FF2B5EF4-FFF2-40B4-BE49-F238E27FC236}">
                <a16:creationId xmlns:a16="http://schemas.microsoft.com/office/drawing/2014/main" xmlns="" id="{EB8A6150-45F4-C2D5-AE16-26C556D864E6}"/>
              </a:ext>
            </a:extLst>
          </p:cNvPr>
          <p:cNvSpPr>
            <a:spLocks noGrp="1"/>
          </p:cNvSpPr>
          <p:nvPr>
            <p:ph idx="1"/>
          </p:nvPr>
        </p:nvSpPr>
        <p:spPr/>
        <p:txBody>
          <a:bodyPr/>
          <a:lstStyle/>
          <a:p>
            <a:r>
              <a:rPr lang="en-US" dirty="0"/>
              <a:t>✅ </a:t>
            </a:r>
            <a:r>
              <a:rPr lang="en-US" b="1" dirty="0"/>
              <a:t>Weight loss (Target BMI &lt;25 kg/m²)</a:t>
            </a:r>
            <a:r>
              <a:rPr lang="en-US" dirty="0"/>
              <a:t/>
            </a:r>
            <a:br>
              <a:rPr lang="en-US" dirty="0"/>
            </a:br>
            <a:r>
              <a:rPr lang="en-US" dirty="0"/>
              <a:t>✅ </a:t>
            </a:r>
            <a:r>
              <a:rPr lang="en-US" b="1" dirty="0"/>
              <a:t>DASH Diet (Low sodium, High potassium, fruits, veggies)</a:t>
            </a:r>
            <a:r>
              <a:rPr lang="en-US" dirty="0"/>
              <a:t/>
            </a:r>
            <a:br>
              <a:rPr lang="en-US" dirty="0"/>
            </a:br>
            <a:r>
              <a:rPr lang="en-US" dirty="0"/>
              <a:t>✅ </a:t>
            </a:r>
            <a:r>
              <a:rPr lang="en-US" b="1" dirty="0"/>
              <a:t>Exercise (≥150 min/week moderate aerobic exercise)</a:t>
            </a:r>
            <a:r>
              <a:rPr lang="en-US" dirty="0"/>
              <a:t/>
            </a:r>
            <a:br>
              <a:rPr lang="en-US" dirty="0"/>
            </a:br>
            <a:r>
              <a:rPr lang="en-US" dirty="0"/>
              <a:t>✅ </a:t>
            </a:r>
            <a:r>
              <a:rPr lang="en-US" b="1" dirty="0"/>
              <a:t>Reduce Alcohol, Stop Smoking</a:t>
            </a:r>
            <a:r>
              <a:rPr lang="en-US" dirty="0"/>
              <a:t/>
            </a:r>
            <a:br>
              <a:rPr lang="en-US" dirty="0"/>
            </a:br>
            <a:r>
              <a:rPr lang="en-US" dirty="0"/>
              <a:t>✅ </a:t>
            </a:r>
            <a:r>
              <a:rPr lang="en-US" b="1" dirty="0"/>
              <a:t>Stress Management (Meditation, Yoga, Sleep Hygiene)</a:t>
            </a:r>
            <a:endParaRPr lang="en-US" dirty="0"/>
          </a:p>
          <a:p>
            <a:endParaRPr lang="en-US" dirty="0"/>
          </a:p>
        </p:txBody>
      </p:sp>
    </p:spTree>
    <p:extLst>
      <p:ext uri="{BB962C8B-B14F-4D97-AF65-F5344CB8AC3E}">
        <p14:creationId xmlns:p14="http://schemas.microsoft.com/office/powerpoint/2010/main" val="322949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53803F-43E1-1D0E-2A37-C8EE74385C48}"/>
              </a:ext>
            </a:extLst>
          </p:cNvPr>
          <p:cNvSpPr>
            <a:spLocks noGrp="1"/>
          </p:cNvSpPr>
          <p:nvPr>
            <p:ph type="title"/>
          </p:nvPr>
        </p:nvSpPr>
        <p:spPr>
          <a:xfrm>
            <a:off x="457200" y="724988"/>
            <a:ext cx="7467600" cy="548521"/>
          </a:xfrm>
        </p:spPr>
        <p:txBody>
          <a:bodyPr>
            <a:noAutofit/>
          </a:bodyPr>
          <a:lstStyle/>
          <a:p>
            <a:pPr algn="ctr"/>
            <a:r>
              <a:rPr lang="en-US" sz="2400" b="1" dirty="0"/>
              <a:t>Pharmacologic Treatment of Hypertension </a:t>
            </a:r>
            <a:br>
              <a:rPr lang="en-US" sz="2400" b="1" dirty="0"/>
            </a:br>
            <a:endParaRPr lang="en-US" sz="2400" dirty="0"/>
          </a:p>
        </p:txBody>
      </p:sp>
      <p:sp>
        <p:nvSpPr>
          <p:cNvPr id="3" name="Content Placeholder 2">
            <a:extLst>
              <a:ext uri="{FF2B5EF4-FFF2-40B4-BE49-F238E27FC236}">
                <a16:creationId xmlns:a16="http://schemas.microsoft.com/office/drawing/2014/main" xmlns="" id="{08EF42B9-CA92-0180-5EB9-0A807A9CA0A3}"/>
              </a:ext>
            </a:extLst>
          </p:cNvPr>
          <p:cNvSpPr>
            <a:spLocks noGrp="1"/>
          </p:cNvSpPr>
          <p:nvPr>
            <p:ph idx="1"/>
          </p:nvPr>
        </p:nvSpPr>
        <p:spPr/>
        <p:txBody>
          <a:bodyPr>
            <a:normAutofit lnSpcReduction="10000"/>
          </a:bodyPr>
          <a:lstStyle/>
          <a:p>
            <a:r>
              <a:rPr lang="en-US" dirty="0"/>
              <a:t>✅ </a:t>
            </a:r>
            <a:r>
              <a:rPr lang="en-US" b="1" dirty="0"/>
              <a:t>Goal:</a:t>
            </a:r>
            <a:r>
              <a:rPr lang="en-US" dirty="0"/>
              <a:t> Reduce BP to prevent cardiovascular &amp; renal complications.</a:t>
            </a:r>
          </a:p>
          <a:p>
            <a:r>
              <a:rPr lang="en-US" dirty="0"/>
              <a:t/>
            </a:r>
            <a:br>
              <a:rPr lang="en-US" dirty="0"/>
            </a:br>
            <a:r>
              <a:rPr lang="en-US" dirty="0"/>
              <a:t>✅ </a:t>
            </a:r>
            <a:r>
              <a:rPr lang="en-US" b="1" dirty="0"/>
              <a:t>First-Line Agents:</a:t>
            </a:r>
            <a:r>
              <a:rPr lang="en-US" dirty="0"/>
              <a:t> ACE Inhibitors (</a:t>
            </a:r>
            <a:r>
              <a:rPr lang="en-US" dirty="0" err="1"/>
              <a:t>ACEi</a:t>
            </a:r>
            <a:r>
              <a:rPr lang="en-US" dirty="0"/>
              <a:t>), Angiotensin Receptor Blockers (ARBs), Calcium Channel Blockers (CCBs), Thiazide Diuretics.</a:t>
            </a:r>
          </a:p>
          <a:p>
            <a:r>
              <a:rPr lang="en-US" dirty="0"/>
              <a:t/>
            </a:r>
            <a:br>
              <a:rPr lang="en-US" dirty="0"/>
            </a:br>
            <a:r>
              <a:rPr lang="en-US" dirty="0"/>
              <a:t>✅ </a:t>
            </a:r>
            <a:r>
              <a:rPr lang="en-US" b="1" dirty="0"/>
              <a:t>Second-Line &amp; Adjuncts:</a:t>
            </a:r>
            <a:r>
              <a:rPr lang="en-US" dirty="0"/>
              <a:t> Beta-Blockers, Aldosterone Antagonists, Loop Diuretics, Alpha-Blockers, Direct Vasodilators.</a:t>
            </a:r>
          </a:p>
          <a:p>
            <a:endParaRPr lang="en-US" dirty="0"/>
          </a:p>
        </p:txBody>
      </p:sp>
    </p:spTree>
    <p:extLst>
      <p:ext uri="{BB962C8B-B14F-4D97-AF65-F5344CB8AC3E}">
        <p14:creationId xmlns:p14="http://schemas.microsoft.com/office/powerpoint/2010/main" val="2686026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593E6E-C851-5C7F-6BA0-B4966BDCDE4D}"/>
              </a:ext>
            </a:extLst>
          </p:cNvPr>
          <p:cNvSpPr>
            <a:spLocks noGrp="1"/>
          </p:cNvSpPr>
          <p:nvPr>
            <p:ph type="title"/>
          </p:nvPr>
        </p:nvSpPr>
        <p:spPr>
          <a:xfrm>
            <a:off x="381000" y="819507"/>
            <a:ext cx="7467600" cy="548521"/>
          </a:xfrm>
        </p:spPr>
        <p:txBody>
          <a:bodyPr/>
          <a:lstStyle/>
          <a:p>
            <a:pPr algn="ctr"/>
            <a:r>
              <a:rPr lang="en-US" b="1" dirty="0"/>
              <a:t>ACE Inhibitors (</a:t>
            </a:r>
            <a:r>
              <a:rPr lang="en-US" b="1" dirty="0" err="1"/>
              <a:t>ACEi</a:t>
            </a:r>
            <a:r>
              <a:rPr lang="en-US" b="1" dirty="0"/>
              <a:t>)</a:t>
            </a:r>
            <a:br>
              <a:rPr lang="en-US" b="1" dirty="0"/>
            </a:br>
            <a:endParaRPr lang="en-US" dirty="0"/>
          </a:p>
        </p:txBody>
      </p:sp>
      <p:sp>
        <p:nvSpPr>
          <p:cNvPr id="3" name="Content Placeholder 2">
            <a:extLst>
              <a:ext uri="{FF2B5EF4-FFF2-40B4-BE49-F238E27FC236}">
                <a16:creationId xmlns:a16="http://schemas.microsoft.com/office/drawing/2014/main" xmlns="" id="{4E6DFA7E-3F0A-E29B-595C-CFBA4B9D6346}"/>
              </a:ext>
            </a:extLst>
          </p:cNvPr>
          <p:cNvSpPr>
            <a:spLocks noGrp="1"/>
          </p:cNvSpPr>
          <p:nvPr>
            <p:ph idx="1"/>
          </p:nvPr>
        </p:nvSpPr>
        <p:spPr>
          <a:xfrm>
            <a:off x="561861" y="1873556"/>
            <a:ext cx="7953490" cy="3616416"/>
          </a:xfrm>
        </p:spPr>
        <p:txBody>
          <a:bodyPr>
            <a:normAutofit fontScale="62500" lnSpcReduction="20000"/>
          </a:bodyPr>
          <a:lstStyle/>
          <a:p>
            <a:r>
              <a:rPr lang="en-US" b="1" dirty="0"/>
              <a:t>Examples:</a:t>
            </a:r>
            <a:r>
              <a:rPr lang="en-US" dirty="0"/>
              <a:t> Lisinopril, Enalapril, Ramipril</a:t>
            </a:r>
            <a:br>
              <a:rPr lang="en-US" dirty="0"/>
            </a:br>
            <a:r>
              <a:rPr lang="en-US" dirty="0"/>
              <a:t> </a:t>
            </a:r>
          </a:p>
          <a:p>
            <a:r>
              <a:rPr lang="en-US" b="1" dirty="0"/>
              <a:t>Indications:</a:t>
            </a:r>
            <a:endParaRPr lang="en-US" dirty="0"/>
          </a:p>
          <a:p>
            <a:pPr>
              <a:buFont typeface="Arial" panose="020B0604020202020204" pitchFamily="34" charset="0"/>
              <a:buChar char="•"/>
            </a:pPr>
            <a:r>
              <a:rPr lang="en-US" dirty="0"/>
              <a:t>First-line in most patients</a:t>
            </a:r>
          </a:p>
          <a:p>
            <a:pPr>
              <a:buFont typeface="Arial" panose="020B0604020202020204" pitchFamily="34" charset="0"/>
              <a:buChar char="•"/>
            </a:pPr>
            <a:r>
              <a:rPr lang="en-US" dirty="0"/>
              <a:t>Chronic kidney disease (CKD) → Reduces proteinuria</a:t>
            </a:r>
          </a:p>
          <a:p>
            <a:pPr>
              <a:buFont typeface="Arial" panose="020B0604020202020204" pitchFamily="34" charset="0"/>
              <a:buChar char="•"/>
            </a:pPr>
            <a:r>
              <a:rPr lang="en-US" dirty="0"/>
              <a:t>Heart failure with reduced ejection fraction (</a:t>
            </a:r>
            <a:r>
              <a:rPr lang="en-US" dirty="0" err="1"/>
              <a:t>HFrEF</a:t>
            </a:r>
            <a:r>
              <a:rPr lang="en-US" dirty="0"/>
              <a:t>)</a:t>
            </a:r>
          </a:p>
          <a:p>
            <a:pPr>
              <a:buFont typeface="Arial" panose="020B0604020202020204" pitchFamily="34" charset="0"/>
              <a:buChar char="•"/>
            </a:pPr>
            <a:r>
              <a:rPr lang="en-US" dirty="0"/>
              <a:t>Post-myocardial infarction (MI)</a:t>
            </a:r>
          </a:p>
          <a:p>
            <a:pPr>
              <a:buFont typeface="Arial" panose="020B0604020202020204" pitchFamily="34" charset="0"/>
              <a:buChar char="•"/>
            </a:pPr>
            <a:r>
              <a:rPr lang="en-US" dirty="0"/>
              <a:t>Diabetes mellitus</a:t>
            </a:r>
          </a:p>
          <a:p>
            <a:r>
              <a:rPr lang="en-US" dirty="0"/>
              <a:t>🚫 </a:t>
            </a:r>
            <a:r>
              <a:rPr lang="en-US" b="1" dirty="0"/>
              <a:t>Contraindications:</a:t>
            </a:r>
            <a:endParaRPr lang="en-US" dirty="0"/>
          </a:p>
          <a:p>
            <a:pPr>
              <a:buFont typeface="Arial" panose="020B0604020202020204" pitchFamily="34" charset="0"/>
              <a:buChar char="•"/>
            </a:pPr>
            <a:r>
              <a:rPr lang="en-US" dirty="0"/>
              <a:t>Pregnancy (Teratogenic)</a:t>
            </a:r>
          </a:p>
          <a:p>
            <a:pPr>
              <a:buFont typeface="Arial" panose="020B0604020202020204" pitchFamily="34" charset="0"/>
              <a:buChar char="•"/>
            </a:pPr>
            <a:r>
              <a:rPr lang="en-US" dirty="0"/>
              <a:t>Bilateral renal artery stenosis</a:t>
            </a:r>
          </a:p>
          <a:p>
            <a:pPr>
              <a:buFont typeface="Arial" panose="020B0604020202020204" pitchFamily="34" charset="0"/>
              <a:buChar char="•"/>
            </a:pPr>
            <a:r>
              <a:rPr lang="en-US" b="1" dirty="0"/>
              <a:t>History of angioedema</a:t>
            </a:r>
          </a:p>
          <a:p>
            <a:pPr>
              <a:buFont typeface="Arial" panose="020B0604020202020204" pitchFamily="34" charset="0"/>
              <a:buChar char="•"/>
            </a:pPr>
            <a:r>
              <a:rPr lang="en-US" dirty="0"/>
              <a:t>Hyperkalemia</a:t>
            </a:r>
          </a:p>
          <a:p>
            <a:endParaRPr lang="en-US" dirty="0"/>
          </a:p>
        </p:txBody>
      </p:sp>
    </p:spTree>
    <p:extLst>
      <p:ext uri="{BB962C8B-B14F-4D97-AF65-F5344CB8AC3E}">
        <p14:creationId xmlns:p14="http://schemas.microsoft.com/office/powerpoint/2010/main" val="1366885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3872F3-3113-3219-A59C-B0FB409C382D}"/>
              </a:ext>
            </a:extLst>
          </p:cNvPr>
          <p:cNvSpPr>
            <a:spLocks noGrp="1"/>
          </p:cNvSpPr>
          <p:nvPr>
            <p:ph type="title"/>
          </p:nvPr>
        </p:nvSpPr>
        <p:spPr>
          <a:xfrm>
            <a:off x="452063" y="731837"/>
            <a:ext cx="7467600" cy="548521"/>
          </a:xfrm>
        </p:spPr>
        <p:txBody>
          <a:bodyPr/>
          <a:lstStyle/>
          <a:p>
            <a:pPr algn="ctr"/>
            <a:r>
              <a:rPr lang="en-US" b="1" dirty="0"/>
              <a:t>Angiotensin Receptor Blockers (ARBs)</a:t>
            </a:r>
            <a:br>
              <a:rPr lang="en-US" b="1" dirty="0"/>
            </a:br>
            <a:endParaRPr lang="en-US" dirty="0"/>
          </a:p>
        </p:txBody>
      </p:sp>
      <p:sp>
        <p:nvSpPr>
          <p:cNvPr id="3" name="Content Placeholder 2">
            <a:extLst>
              <a:ext uri="{FF2B5EF4-FFF2-40B4-BE49-F238E27FC236}">
                <a16:creationId xmlns:a16="http://schemas.microsoft.com/office/drawing/2014/main" xmlns="" id="{3ED6C6CC-14D1-7751-A05C-D59574BAABCE}"/>
              </a:ext>
            </a:extLst>
          </p:cNvPr>
          <p:cNvSpPr>
            <a:spLocks noGrp="1"/>
          </p:cNvSpPr>
          <p:nvPr>
            <p:ph idx="1"/>
          </p:nvPr>
        </p:nvSpPr>
        <p:spPr/>
        <p:txBody>
          <a:bodyPr>
            <a:normAutofit fontScale="85000" lnSpcReduction="20000"/>
          </a:bodyPr>
          <a:lstStyle/>
          <a:p>
            <a:r>
              <a:rPr lang="en-US" b="1" dirty="0"/>
              <a:t>Examples:</a:t>
            </a:r>
            <a:r>
              <a:rPr lang="en-US" dirty="0"/>
              <a:t> Losartan, Valsartan, Candesartan</a:t>
            </a:r>
            <a:br>
              <a:rPr lang="en-US" dirty="0"/>
            </a:br>
            <a:endParaRPr lang="en-US" dirty="0"/>
          </a:p>
          <a:p>
            <a:r>
              <a:rPr lang="en-US" dirty="0"/>
              <a:t> </a:t>
            </a:r>
            <a:r>
              <a:rPr lang="en-US" b="1" dirty="0"/>
              <a:t>Indications:</a:t>
            </a:r>
            <a:endParaRPr lang="en-US" dirty="0"/>
          </a:p>
          <a:p>
            <a:pPr marL="0" indent="0">
              <a:buNone/>
            </a:pPr>
            <a:r>
              <a:rPr lang="en-US" dirty="0"/>
              <a:t>   Alternative to ACE inhibitors (</a:t>
            </a:r>
            <a:r>
              <a:rPr lang="en-US" dirty="0" err="1"/>
              <a:t>ACEi</a:t>
            </a:r>
            <a:r>
              <a:rPr lang="en-US" dirty="0"/>
              <a:t> intolerance – cough/angioedema)</a:t>
            </a:r>
          </a:p>
          <a:p>
            <a:pPr marL="0" indent="0">
              <a:buNone/>
            </a:pPr>
            <a:r>
              <a:rPr lang="en-US" dirty="0"/>
              <a:t>   CKD with proteinuria</a:t>
            </a:r>
          </a:p>
          <a:p>
            <a:pPr marL="0" indent="0">
              <a:buNone/>
            </a:pPr>
            <a:r>
              <a:rPr lang="en-US" dirty="0"/>
              <a:t>    </a:t>
            </a:r>
            <a:r>
              <a:rPr lang="en-US" dirty="0" err="1"/>
              <a:t>HFrEF</a:t>
            </a:r>
            <a:endParaRPr lang="en-US" dirty="0"/>
          </a:p>
          <a:p>
            <a:pPr marL="0" indent="0">
              <a:buNone/>
            </a:pPr>
            <a:r>
              <a:rPr lang="en-US" dirty="0"/>
              <a:t>    Hypertension with diabetes</a:t>
            </a:r>
          </a:p>
          <a:p>
            <a:pPr marL="0" indent="0">
              <a:buNone/>
            </a:pPr>
            <a:r>
              <a:rPr lang="en-US" dirty="0"/>
              <a:t>🚫 </a:t>
            </a:r>
            <a:r>
              <a:rPr lang="en-US" b="1" dirty="0"/>
              <a:t>Contraindications:</a:t>
            </a:r>
            <a:endParaRPr lang="en-US" dirty="0"/>
          </a:p>
          <a:p>
            <a:pPr marL="0" indent="0">
              <a:buNone/>
            </a:pPr>
            <a:r>
              <a:rPr lang="en-US" dirty="0"/>
              <a:t>    Pregnancy</a:t>
            </a:r>
          </a:p>
          <a:p>
            <a:pPr marL="0" indent="0">
              <a:buNone/>
            </a:pPr>
            <a:r>
              <a:rPr lang="en-US" dirty="0"/>
              <a:t>    Bilateral renal artery stenosis</a:t>
            </a:r>
          </a:p>
          <a:p>
            <a:pPr marL="0" indent="0">
              <a:buNone/>
            </a:pPr>
            <a:r>
              <a:rPr lang="en-US" dirty="0"/>
              <a:t>     Hyperkalemia</a:t>
            </a:r>
          </a:p>
          <a:p>
            <a:endParaRPr lang="en-US" dirty="0"/>
          </a:p>
        </p:txBody>
      </p:sp>
    </p:spTree>
    <p:extLst>
      <p:ext uri="{BB962C8B-B14F-4D97-AF65-F5344CB8AC3E}">
        <p14:creationId xmlns:p14="http://schemas.microsoft.com/office/powerpoint/2010/main" val="315404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140D91-8122-9F3F-691A-D8799697B5AD}"/>
              </a:ext>
            </a:extLst>
          </p:cNvPr>
          <p:cNvSpPr>
            <a:spLocks noGrp="1"/>
          </p:cNvSpPr>
          <p:nvPr>
            <p:ph type="title"/>
          </p:nvPr>
        </p:nvSpPr>
        <p:spPr/>
        <p:txBody>
          <a:bodyPr/>
          <a:lstStyle/>
          <a:p>
            <a:pPr algn="ctr"/>
            <a:r>
              <a:rPr lang="en-US" b="1" i="1" dirty="0"/>
              <a:t>Introduction </a:t>
            </a:r>
          </a:p>
        </p:txBody>
      </p:sp>
      <p:sp>
        <p:nvSpPr>
          <p:cNvPr id="3" name="Content Placeholder 2">
            <a:extLst>
              <a:ext uri="{FF2B5EF4-FFF2-40B4-BE49-F238E27FC236}">
                <a16:creationId xmlns:a16="http://schemas.microsoft.com/office/drawing/2014/main" xmlns="" id="{BC19787F-40F3-9E0E-E476-2C58B788289E}"/>
              </a:ext>
            </a:extLst>
          </p:cNvPr>
          <p:cNvSpPr>
            <a:spLocks noGrp="1"/>
          </p:cNvSpPr>
          <p:nvPr>
            <p:ph idx="1"/>
          </p:nvPr>
        </p:nvSpPr>
        <p:spPr/>
        <p:txBody>
          <a:bodyPr/>
          <a:lstStyle/>
          <a:p>
            <a:pPr algn="ctr"/>
            <a:r>
              <a:rPr lang="en-US" b="1" dirty="0"/>
              <a:t>Def of HTN : </a:t>
            </a:r>
          </a:p>
          <a:p>
            <a:pPr marL="0" indent="0">
              <a:buNone/>
            </a:pPr>
            <a:r>
              <a:rPr lang="en-US" dirty="0"/>
              <a:t>It is the Persistent elevation of blood pressure (BP)</a:t>
            </a:r>
          </a:p>
          <a:p>
            <a:pPr marL="0" indent="0">
              <a:buNone/>
            </a:pPr>
            <a:r>
              <a:rPr lang="en-US" dirty="0"/>
              <a:t>-The Guidelines continue to define hypertension as </a:t>
            </a:r>
            <a:r>
              <a:rPr lang="en-US" b="1" dirty="0"/>
              <a:t>office systolic BP </a:t>
            </a:r>
            <a:r>
              <a:rPr lang="en-US" dirty="0"/>
              <a:t>of ≥140 mmHg or </a:t>
            </a:r>
            <a:r>
              <a:rPr lang="en-US" b="1" dirty="0"/>
              <a:t>diastolic BP of </a:t>
            </a:r>
            <a:r>
              <a:rPr lang="en-US" dirty="0"/>
              <a:t>≥90 mmHg. </a:t>
            </a:r>
          </a:p>
          <a:p>
            <a:endParaRPr lang="en-US" dirty="0"/>
          </a:p>
          <a:p>
            <a:pPr marL="0" indent="0">
              <a:buNone/>
            </a:pPr>
            <a:r>
              <a:rPr lang="en-US" dirty="0"/>
              <a:t>- However, a new BP category called ‘</a:t>
            </a:r>
            <a:r>
              <a:rPr lang="en-US" b="1" dirty="0"/>
              <a:t>Elevated BP</a:t>
            </a:r>
            <a:r>
              <a:rPr lang="en-US" dirty="0"/>
              <a:t>’ is introduced. Elevated BP is defined as an office systolic BP of 120–139 mmHg or diastolic BP of 70–89 mmHg.</a:t>
            </a:r>
          </a:p>
          <a:p>
            <a:endParaRPr lang="en-US" dirty="0"/>
          </a:p>
        </p:txBody>
      </p:sp>
    </p:spTree>
    <p:extLst>
      <p:ext uri="{BB962C8B-B14F-4D97-AF65-F5344CB8AC3E}">
        <p14:creationId xmlns:p14="http://schemas.microsoft.com/office/powerpoint/2010/main" val="1612079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97621A-A859-9774-2081-564CD0A88C46}"/>
              </a:ext>
            </a:extLst>
          </p:cNvPr>
          <p:cNvSpPr>
            <a:spLocks noGrp="1"/>
          </p:cNvSpPr>
          <p:nvPr>
            <p:ph type="title"/>
          </p:nvPr>
        </p:nvSpPr>
        <p:spPr>
          <a:xfrm>
            <a:off x="457200" y="838200"/>
            <a:ext cx="7467600" cy="548521"/>
          </a:xfrm>
        </p:spPr>
        <p:txBody>
          <a:bodyPr/>
          <a:lstStyle/>
          <a:p>
            <a:pPr algn="ctr"/>
            <a:r>
              <a:rPr lang="en-US" b="1" dirty="0"/>
              <a:t>Calcium Channel Blockers (CCBs)</a:t>
            </a:r>
            <a:br>
              <a:rPr lang="en-US" b="1" dirty="0"/>
            </a:br>
            <a:endParaRPr lang="en-US" dirty="0"/>
          </a:p>
        </p:txBody>
      </p:sp>
      <p:sp>
        <p:nvSpPr>
          <p:cNvPr id="3" name="Content Placeholder 2">
            <a:extLst>
              <a:ext uri="{FF2B5EF4-FFF2-40B4-BE49-F238E27FC236}">
                <a16:creationId xmlns:a16="http://schemas.microsoft.com/office/drawing/2014/main" xmlns="" id="{A8E0FA29-DBE9-36D1-79BA-4AD6F32D03C4}"/>
              </a:ext>
            </a:extLst>
          </p:cNvPr>
          <p:cNvSpPr>
            <a:spLocks noGrp="1"/>
          </p:cNvSpPr>
          <p:nvPr>
            <p:ph idx="1"/>
          </p:nvPr>
        </p:nvSpPr>
        <p:spPr/>
        <p:txBody>
          <a:bodyPr>
            <a:normAutofit fontScale="77500" lnSpcReduction="20000"/>
          </a:bodyPr>
          <a:lstStyle/>
          <a:p>
            <a:r>
              <a:rPr lang="en-US" b="1" dirty="0"/>
              <a:t>Dihydropyridines:</a:t>
            </a:r>
            <a:r>
              <a:rPr lang="en-US" dirty="0"/>
              <a:t> Amlodipine, Nifedipine</a:t>
            </a:r>
            <a:br>
              <a:rPr lang="en-US" dirty="0"/>
            </a:br>
            <a:r>
              <a:rPr lang="en-US" b="1" dirty="0"/>
              <a:t>Non-Dihydropyridines:</a:t>
            </a:r>
            <a:r>
              <a:rPr lang="en-US" dirty="0"/>
              <a:t> Verapamil, Diltiazem</a:t>
            </a:r>
          </a:p>
          <a:p>
            <a:endParaRPr lang="en-US" b="1" dirty="0"/>
          </a:p>
          <a:p>
            <a:r>
              <a:rPr lang="en-US" b="1" dirty="0"/>
              <a:t>Indications:</a:t>
            </a:r>
            <a:endParaRPr lang="en-US" dirty="0"/>
          </a:p>
          <a:p>
            <a:pPr marL="0" indent="0">
              <a:buNone/>
            </a:pPr>
            <a:r>
              <a:rPr lang="en-US" dirty="0"/>
              <a:t>  First-line in most patients (especially elderly &amp; African Americans)</a:t>
            </a:r>
          </a:p>
          <a:p>
            <a:pPr marL="0" indent="0">
              <a:buNone/>
            </a:pPr>
            <a:r>
              <a:rPr lang="en-US" dirty="0"/>
              <a:t>  Isolated systolic hypertension</a:t>
            </a:r>
          </a:p>
          <a:p>
            <a:pPr marL="0" indent="0">
              <a:buNone/>
            </a:pPr>
            <a:r>
              <a:rPr lang="en-US" dirty="0"/>
              <a:t>  Angina (Diltiazem, Verapamil)</a:t>
            </a:r>
          </a:p>
          <a:p>
            <a:pPr marL="0" indent="0">
              <a:buNone/>
            </a:pPr>
            <a:r>
              <a:rPr lang="en-US" dirty="0"/>
              <a:t>  Atrial fibrillation (Rate control – Verapamil, Diltiazem)</a:t>
            </a:r>
          </a:p>
          <a:p>
            <a:pPr marL="0" indent="0">
              <a:buNone/>
            </a:pPr>
            <a:endParaRPr lang="en-US" dirty="0"/>
          </a:p>
          <a:p>
            <a:pPr marL="0" indent="0">
              <a:buNone/>
            </a:pPr>
            <a:r>
              <a:rPr lang="en-US" dirty="0"/>
              <a:t>🚫 </a:t>
            </a:r>
            <a:r>
              <a:rPr lang="en-US" b="1" dirty="0"/>
              <a:t>Contraindications:</a:t>
            </a:r>
            <a:endParaRPr lang="en-US" dirty="0"/>
          </a:p>
          <a:p>
            <a:pPr>
              <a:buFont typeface="Arial" panose="020B0604020202020204" pitchFamily="34" charset="0"/>
              <a:buChar char="•"/>
            </a:pPr>
            <a:r>
              <a:rPr lang="en-US" b="1" dirty="0"/>
              <a:t>Non-DHP CCBs (Verapamil, Diltiazem)</a:t>
            </a:r>
            <a:r>
              <a:rPr lang="en-US" dirty="0"/>
              <a:t> → Avoid in heart failure with reduced ejection fraction (</a:t>
            </a:r>
            <a:r>
              <a:rPr lang="en-US" dirty="0" err="1"/>
              <a:t>HFrEF</a:t>
            </a:r>
            <a:r>
              <a:rPr lang="en-US" dirty="0"/>
              <a:t>) &amp; bradycardia</a:t>
            </a:r>
          </a:p>
          <a:p>
            <a:pPr>
              <a:buFont typeface="Arial" panose="020B0604020202020204" pitchFamily="34" charset="0"/>
              <a:buChar char="•"/>
            </a:pPr>
            <a:r>
              <a:rPr lang="en-US" dirty="0"/>
              <a:t>Hypotension</a:t>
            </a:r>
          </a:p>
          <a:p>
            <a:endParaRPr lang="en-US" dirty="0"/>
          </a:p>
        </p:txBody>
      </p:sp>
    </p:spTree>
    <p:extLst>
      <p:ext uri="{BB962C8B-B14F-4D97-AF65-F5344CB8AC3E}">
        <p14:creationId xmlns:p14="http://schemas.microsoft.com/office/powerpoint/2010/main" val="4207465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BCB78C-010C-9337-65A5-CDE85718EC42}"/>
              </a:ext>
            </a:extLst>
          </p:cNvPr>
          <p:cNvSpPr>
            <a:spLocks noGrp="1"/>
          </p:cNvSpPr>
          <p:nvPr>
            <p:ph type="title"/>
          </p:nvPr>
        </p:nvSpPr>
        <p:spPr>
          <a:xfrm>
            <a:off x="457200" y="766084"/>
            <a:ext cx="7467600" cy="548521"/>
          </a:xfrm>
        </p:spPr>
        <p:txBody>
          <a:bodyPr/>
          <a:lstStyle/>
          <a:p>
            <a:pPr algn="ctr"/>
            <a:r>
              <a:rPr lang="en-US" b="1" dirty="0"/>
              <a:t>Thiazide Diuretics</a:t>
            </a:r>
            <a:br>
              <a:rPr lang="en-US" b="1" dirty="0"/>
            </a:br>
            <a:endParaRPr lang="en-US" dirty="0"/>
          </a:p>
        </p:txBody>
      </p:sp>
      <p:sp>
        <p:nvSpPr>
          <p:cNvPr id="3" name="Content Placeholder 2">
            <a:extLst>
              <a:ext uri="{FF2B5EF4-FFF2-40B4-BE49-F238E27FC236}">
                <a16:creationId xmlns:a16="http://schemas.microsoft.com/office/drawing/2014/main" xmlns="" id="{04449634-DB6A-0152-4E60-839E1E32A0B5}"/>
              </a:ext>
            </a:extLst>
          </p:cNvPr>
          <p:cNvSpPr>
            <a:spLocks noGrp="1"/>
          </p:cNvSpPr>
          <p:nvPr>
            <p:ph idx="1"/>
          </p:nvPr>
        </p:nvSpPr>
        <p:spPr/>
        <p:txBody>
          <a:bodyPr>
            <a:normAutofit fontScale="85000" lnSpcReduction="20000"/>
          </a:bodyPr>
          <a:lstStyle/>
          <a:p>
            <a:r>
              <a:rPr lang="en-US" b="1" dirty="0"/>
              <a:t>Examples:</a:t>
            </a:r>
            <a:r>
              <a:rPr lang="en-US" dirty="0"/>
              <a:t> Hydrochlorothiazide, Chlorthalidone, Indapamide</a:t>
            </a:r>
          </a:p>
          <a:p>
            <a:endParaRPr lang="en-US" b="1" dirty="0"/>
          </a:p>
          <a:p>
            <a:r>
              <a:rPr lang="en-US" b="1" dirty="0"/>
              <a:t>Indications:</a:t>
            </a:r>
            <a:endParaRPr lang="en-US" dirty="0"/>
          </a:p>
          <a:p>
            <a:pPr marL="0" indent="0">
              <a:buNone/>
            </a:pPr>
            <a:r>
              <a:rPr lang="en-US" dirty="0"/>
              <a:t>  First-line in most patients</a:t>
            </a:r>
          </a:p>
          <a:p>
            <a:pPr marL="0" indent="0">
              <a:buNone/>
            </a:pPr>
            <a:r>
              <a:rPr lang="en-US" dirty="0"/>
              <a:t>  Isolated systolic hypertension (Elderly)</a:t>
            </a:r>
          </a:p>
          <a:p>
            <a:pPr marL="0" indent="0">
              <a:buNone/>
            </a:pPr>
            <a:r>
              <a:rPr lang="en-US" dirty="0"/>
              <a:t>  Heart failure (Adjunct)</a:t>
            </a:r>
          </a:p>
          <a:p>
            <a:pPr marL="0" indent="0">
              <a:buNone/>
            </a:pPr>
            <a:r>
              <a:rPr lang="en-US" dirty="0"/>
              <a:t>  Osteoporosis (Reduces urinary calcium loss)</a:t>
            </a:r>
          </a:p>
          <a:p>
            <a:pPr marL="0" indent="0">
              <a:buNone/>
            </a:pPr>
            <a:endParaRPr lang="en-US" dirty="0"/>
          </a:p>
          <a:p>
            <a:pPr marL="0" indent="0">
              <a:buNone/>
            </a:pPr>
            <a:r>
              <a:rPr lang="en-US" dirty="0"/>
              <a:t>🚫 </a:t>
            </a:r>
            <a:r>
              <a:rPr lang="en-US" b="1" dirty="0"/>
              <a:t>Contraindications:</a:t>
            </a:r>
            <a:endParaRPr lang="en-US" dirty="0"/>
          </a:p>
          <a:p>
            <a:pPr marL="0" indent="0">
              <a:buNone/>
            </a:pPr>
            <a:r>
              <a:rPr lang="en-US" dirty="0"/>
              <a:t>  Gout (Increases uric acid levels)</a:t>
            </a:r>
          </a:p>
          <a:p>
            <a:pPr marL="0" indent="0">
              <a:buNone/>
            </a:pPr>
            <a:r>
              <a:rPr lang="en-US" dirty="0"/>
              <a:t>  Hypokalemia, Hyponatremia</a:t>
            </a:r>
          </a:p>
          <a:p>
            <a:pPr marL="0" indent="0">
              <a:buNone/>
            </a:pPr>
            <a:r>
              <a:rPr lang="en-US" dirty="0"/>
              <a:t>  Severe CKD (Ineffective with eGFR &lt;30 mL/min)</a:t>
            </a:r>
          </a:p>
          <a:p>
            <a:endParaRPr lang="en-US" dirty="0"/>
          </a:p>
        </p:txBody>
      </p:sp>
    </p:spTree>
    <p:extLst>
      <p:ext uri="{BB962C8B-B14F-4D97-AF65-F5344CB8AC3E}">
        <p14:creationId xmlns:p14="http://schemas.microsoft.com/office/powerpoint/2010/main" val="10995842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40B518-F02E-864F-535F-002BF6AFD784}"/>
              </a:ext>
            </a:extLst>
          </p:cNvPr>
          <p:cNvSpPr>
            <a:spLocks noGrp="1"/>
          </p:cNvSpPr>
          <p:nvPr>
            <p:ph type="title"/>
          </p:nvPr>
        </p:nvSpPr>
        <p:spPr>
          <a:xfrm>
            <a:off x="457200" y="731837"/>
            <a:ext cx="7467600" cy="548521"/>
          </a:xfrm>
        </p:spPr>
        <p:txBody>
          <a:bodyPr/>
          <a:lstStyle/>
          <a:p>
            <a:pPr algn="ctr"/>
            <a:r>
              <a:rPr lang="en-US" b="1" dirty="0"/>
              <a:t>Beta-Blockers</a:t>
            </a:r>
            <a:br>
              <a:rPr lang="en-US" b="1" dirty="0"/>
            </a:br>
            <a:endParaRPr lang="en-US" dirty="0"/>
          </a:p>
        </p:txBody>
      </p:sp>
      <p:sp>
        <p:nvSpPr>
          <p:cNvPr id="3" name="Content Placeholder 2">
            <a:extLst>
              <a:ext uri="{FF2B5EF4-FFF2-40B4-BE49-F238E27FC236}">
                <a16:creationId xmlns:a16="http://schemas.microsoft.com/office/drawing/2014/main" xmlns="" id="{681FBD32-389D-DD94-2CAD-D1B31A87FD51}"/>
              </a:ext>
            </a:extLst>
          </p:cNvPr>
          <p:cNvSpPr>
            <a:spLocks noGrp="1"/>
          </p:cNvSpPr>
          <p:nvPr>
            <p:ph idx="1"/>
          </p:nvPr>
        </p:nvSpPr>
        <p:spPr/>
        <p:txBody>
          <a:bodyPr>
            <a:normAutofit fontScale="77500" lnSpcReduction="20000"/>
          </a:bodyPr>
          <a:lstStyle/>
          <a:p>
            <a:r>
              <a:rPr lang="en-US" b="1" dirty="0"/>
              <a:t>Examples:</a:t>
            </a:r>
            <a:r>
              <a:rPr lang="en-US" dirty="0"/>
              <a:t> Metoprolol, Carvedilol, Atenolol, Propranolol</a:t>
            </a:r>
          </a:p>
          <a:p>
            <a:endParaRPr lang="en-US" b="1" dirty="0"/>
          </a:p>
          <a:p>
            <a:r>
              <a:rPr lang="en-US" b="1" dirty="0"/>
              <a:t>Indications:</a:t>
            </a:r>
            <a:endParaRPr lang="en-US" dirty="0"/>
          </a:p>
          <a:p>
            <a:pPr marL="0" indent="0">
              <a:buNone/>
            </a:pPr>
            <a:r>
              <a:rPr lang="en-US" dirty="0"/>
              <a:t>   Not first-line unless specific indications:</a:t>
            </a:r>
          </a:p>
          <a:p>
            <a:pPr marL="0" indent="0">
              <a:buNone/>
            </a:pPr>
            <a:r>
              <a:rPr lang="en-US" dirty="0"/>
              <a:t>    Coronary artery disease (CAD) / Post-MI</a:t>
            </a:r>
          </a:p>
          <a:p>
            <a:pPr marL="0" indent="0">
              <a:buNone/>
            </a:pPr>
            <a:r>
              <a:rPr lang="en-US" dirty="0"/>
              <a:t>    Heart failure with reduced ejection fraction (</a:t>
            </a:r>
            <a:r>
              <a:rPr lang="en-US" dirty="0" err="1"/>
              <a:t>HFrEF</a:t>
            </a:r>
            <a:r>
              <a:rPr lang="en-US" dirty="0"/>
              <a:t>)</a:t>
            </a:r>
          </a:p>
          <a:p>
            <a:pPr marL="0" indent="0">
              <a:buNone/>
            </a:pPr>
            <a:r>
              <a:rPr lang="en-US" dirty="0"/>
              <a:t>    Tachyarrhythmias (Atrial fibrillation)</a:t>
            </a:r>
          </a:p>
          <a:p>
            <a:pPr marL="0" indent="0">
              <a:buNone/>
            </a:pPr>
            <a:r>
              <a:rPr lang="en-US" dirty="0"/>
              <a:t>   Hyperthyroidism (Propranolol)</a:t>
            </a:r>
          </a:p>
          <a:p>
            <a:pPr marL="0" indent="0">
              <a:buNone/>
            </a:pPr>
            <a:endParaRPr lang="en-US" dirty="0"/>
          </a:p>
          <a:p>
            <a:pPr marL="0" indent="0">
              <a:buNone/>
            </a:pPr>
            <a:r>
              <a:rPr lang="en-US" dirty="0"/>
              <a:t>🚫 </a:t>
            </a:r>
            <a:r>
              <a:rPr lang="en-US" b="1" dirty="0"/>
              <a:t>Contraindications:</a:t>
            </a:r>
            <a:endParaRPr lang="en-US" dirty="0"/>
          </a:p>
          <a:p>
            <a:pPr marL="0" indent="0">
              <a:buNone/>
            </a:pPr>
            <a:r>
              <a:rPr lang="en-US" dirty="0"/>
              <a:t>  Asthma, COPD (Non-selective beta-blockers like propranolol)</a:t>
            </a:r>
          </a:p>
          <a:p>
            <a:pPr marL="0" indent="0">
              <a:buNone/>
            </a:pPr>
            <a:r>
              <a:rPr lang="en-US" dirty="0"/>
              <a:t>   Bradycardia, Heart block</a:t>
            </a:r>
          </a:p>
          <a:p>
            <a:pPr marL="0" indent="0">
              <a:buNone/>
            </a:pPr>
            <a:r>
              <a:rPr lang="en-US" dirty="0"/>
              <a:t>    Decompensated heart failure</a:t>
            </a:r>
          </a:p>
          <a:p>
            <a:endParaRPr lang="en-US" dirty="0"/>
          </a:p>
        </p:txBody>
      </p:sp>
    </p:spTree>
    <p:extLst>
      <p:ext uri="{BB962C8B-B14F-4D97-AF65-F5344CB8AC3E}">
        <p14:creationId xmlns:p14="http://schemas.microsoft.com/office/powerpoint/2010/main" val="1655648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BCF1F-899B-09A4-3007-F928F80C9F9D}"/>
              </a:ext>
            </a:extLst>
          </p:cNvPr>
          <p:cNvSpPr>
            <a:spLocks noGrp="1"/>
          </p:cNvSpPr>
          <p:nvPr>
            <p:ph type="title"/>
          </p:nvPr>
        </p:nvSpPr>
        <p:spPr>
          <a:xfrm>
            <a:off x="451207" y="735262"/>
            <a:ext cx="7467600" cy="548521"/>
          </a:xfrm>
        </p:spPr>
        <p:txBody>
          <a:bodyPr/>
          <a:lstStyle/>
          <a:p>
            <a:pPr algn="ctr"/>
            <a:r>
              <a:rPr lang="en-US" b="1" dirty="0"/>
              <a:t>Aldosterone Antagonists</a:t>
            </a:r>
            <a:br>
              <a:rPr lang="en-US" b="1" dirty="0"/>
            </a:br>
            <a:endParaRPr lang="en-US" dirty="0"/>
          </a:p>
        </p:txBody>
      </p:sp>
      <p:sp>
        <p:nvSpPr>
          <p:cNvPr id="3" name="Content Placeholder 2">
            <a:extLst>
              <a:ext uri="{FF2B5EF4-FFF2-40B4-BE49-F238E27FC236}">
                <a16:creationId xmlns:a16="http://schemas.microsoft.com/office/drawing/2014/main" xmlns="" id="{6BC079A0-5052-3BF4-E1D5-034B3C385DED}"/>
              </a:ext>
            </a:extLst>
          </p:cNvPr>
          <p:cNvSpPr>
            <a:spLocks noGrp="1"/>
          </p:cNvSpPr>
          <p:nvPr>
            <p:ph idx="1"/>
          </p:nvPr>
        </p:nvSpPr>
        <p:spPr/>
        <p:txBody>
          <a:bodyPr>
            <a:normAutofit fontScale="92500" lnSpcReduction="10000"/>
          </a:bodyPr>
          <a:lstStyle/>
          <a:p>
            <a:r>
              <a:rPr lang="en-US" b="1" dirty="0"/>
              <a:t>Examples:</a:t>
            </a:r>
            <a:r>
              <a:rPr lang="en-US" dirty="0"/>
              <a:t> Spironolactone, Eplerenone</a:t>
            </a:r>
          </a:p>
          <a:p>
            <a:endParaRPr lang="en-US" b="1" dirty="0"/>
          </a:p>
          <a:p>
            <a:r>
              <a:rPr lang="en-US" b="1" dirty="0"/>
              <a:t>Indications:</a:t>
            </a:r>
            <a:endParaRPr lang="en-US" dirty="0"/>
          </a:p>
          <a:p>
            <a:pPr marL="0" indent="0">
              <a:buNone/>
            </a:pPr>
            <a:r>
              <a:rPr lang="en-US" dirty="0"/>
              <a:t>   Resistant hypertension (BP uncontrolled despite 3 drugs)</a:t>
            </a:r>
          </a:p>
          <a:p>
            <a:pPr marL="0" indent="0">
              <a:buNone/>
            </a:pPr>
            <a:r>
              <a:rPr lang="en-US" dirty="0"/>
              <a:t>    Heart failure with reduced ejection fraction (</a:t>
            </a:r>
            <a:r>
              <a:rPr lang="en-US" dirty="0" err="1"/>
              <a:t>HFrEF</a:t>
            </a:r>
            <a:r>
              <a:rPr lang="en-US" dirty="0"/>
              <a:t>)</a:t>
            </a:r>
          </a:p>
          <a:p>
            <a:pPr marL="0" indent="0">
              <a:buNone/>
            </a:pPr>
            <a:r>
              <a:rPr lang="en-US" dirty="0"/>
              <a:t>     Primary aldosteronism</a:t>
            </a:r>
          </a:p>
          <a:p>
            <a:pPr marL="0" indent="0">
              <a:buNone/>
            </a:pPr>
            <a:endParaRPr lang="en-US" dirty="0"/>
          </a:p>
          <a:p>
            <a:pPr marL="0" indent="0">
              <a:buNone/>
            </a:pPr>
            <a:r>
              <a:rPr lang="en-US" dirty="0"/>
              <a:t>🚫 </a:t>
            </a:r>
            <a:r>
              <a:rPr lang="en-US" b="1" dirty="0"/>
              <a:t>Contraindications:</a:t>
            </a:r>
            <a:endParaRPr lang="en-US" dirty="0"/>
          </a:p>
          <a:p>
            <a:pPr marL="0" indent="0">
              <a:buNone/>
            </a:pPr>
            <a:r>
              <a:rPr lang="en-US" dirty="0"/>
              <a:t>    Hyperkalemia</a:t>
            </a:r>
          </a:p>
          <a:p>
            <a:pPr marL="0" indent="0">
              <a:buNone/>
            </a:pPr>
            <a:r>
              <a:rPr lang="en-US" dirty="0"/>
              <a:t>     Severe kidney disease (eGFR &lt;30 mL/min)</a:t>
            </a:r>
          </a:p>
          <a:p>
            <a:endParaRPr lang="en-US" dirty="0"/>
          </a:p>
        </p:txBody>
      </p:sp>
    </p:spTree>
    <p:extLst>
      <p:ext uri="{BB962C8B-B14F-4D97-AF65-F5344CB8AC3E}">
        <p14:creationId xmlns:p14="http://schemas.microsoft.com/office/powerpoint/2010/main" val="3393934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0866C8-D4E1-0903-21F6-890B020CAB74}"/>
              </a:ext>
            </a:extLst>
          </p:cNvPr>
          <p:cNvSpPr>
            <a:spLocks noGrp="1"/>
          </p:cNvSpPr>
          <p:nvPr>
            <p:ph type="title"/>
          </p:nvPr>
        </p:nvSpPr>
        <p:spPr>
          <a:xfrm>
            <a:off x="457200" y="735262"/>
            <a:ext cx="7467600" cy="548521"/>
          </a:xfrm>
        </p:spPr>
        <p:txBody>
          <a:bodyPr/>
          <a:lstStyle/>
          <a:p>
            <a:pPr algn="ctr"/>
            <a:r>
              <a:rPr lang="en-US" b="1" dirty="0"/>
              <a:t>Loop Diuretics</a:t>
            </a:r>
            <a:br>
              <a:rPr lang="en-US" b="1" dirty="0"/>
            </a:br>
            <a:endParaRPr lang="en-US" dirty="0"/>
          </a:p>
        </p:txBody>
      </p:sp>
      <p:sp>
        <p:nvSpPr>
          <p:cNvPr id="3" name="Content Placeholder 2">
            <a:extLst>
              <a:ext uri="{FF2B5EF4-FFF2-40B4-BE49-F238E27FC236}">
                <a16:creationId xmlns:a16="http://schemas.microsoft.com/office/drawing/2014/main" xmlns="" id="{D4BED3A1-DA4C-8A0A-2932-D9D1E99894BA}"/>
              </a:ext>
            </a:extLst>
          </p:cNvPr>
          <p:cNvSpPr>
            <a:spLocks noGrp="1"/>
          </p:cNvSpPr>
          <p:nvPr>
            <p:ph idx="1"/>
          </p:nvPr>
        </p:nvSpPr>
        <p:spPr/>
        <p:txBody>
          <a:bodyPr>
            <a:normAutofit fontScale="85000" lnSpcReduction="10000"/>
          </a:bodyPr>
          <a:lstStyle/>
          <a:p>
            <a:r>
              <a:rPr lang="en-US" b="1" dirty="0"/>
              <a:t>Examples:</a:t>
            </a:r>
            <a:r>
              <a:rPr lang="en-US" dirty="0"/>
              <a:t> Furosemide, Bumetanide, Torsemide</a:t>
            </a:r>
          </a:p>
          <a:p>
            <a:endParaRPr lang="en-US" b="1" dirty="0"/>
          </a:p>
          <a:p>
            <a:r>
              <a:rPr lang="en-US" b="1" dirty="0"/>
              <a:t>Indications:</a:t>
            </a:r>
            <a:endParaRPr lang="en-US" dirty="0"/>
          </a:p>
          <a:p>
            <a:pPr marL="0" indent="0">
              <a:buNone/>
            </a:pPr>
            <a:r>
              <a:rPr lang="en-US" dirty="0"/>
              <a:t>   Hypertension with heart failure</a:t>
            </a:r>
          </a:p>
          <a:p>
            <a:pPr marL="0" indent="0">
              <a:buNone/>
            </a:pPr>
            <a:r>
              <a:rPr lang="en-US" dirty="0"/>
              <a:t>   Severe CKD (eGFR &lt;30 mL/min)</a:t>
            </a:r>
          </a:p>
          <a:p>
            <a:pPr marL="0" indent="0">
              <a:buNone/>
            </a:pPr>
            <a:r>
              <a:rPr lang="en-US" dirty="0"/>
              <a:t>    Edema (Heart failure, Liver cirrhosis, Nephrotic syndrome)</a:t>
            </a:r>
          </a:p>
          <a:p>
            <a:pPr marL="0" indent="0">
              <a:buNone/>
            </a:pPr>
            <a:endParaRPr lang="en-US" dirty="0"/>
          </a:p>
          <a:p>
            <a:pPr marL="0" indent="0">
              <a:buNone/>
            </a:pPr>
            <a:r>
              <a:rPr lang="en-US" dirty="0"/>
              <a:t>🚫 </a:t>
            </a:r>
            <a:r>
              <a:rPr lang="en-US" b="1" dirty="0"/>
              <a:t>Contraindications:</a:t>
            </a:r>
            <a:endParaRPr lang="en-US" dirty="0"/>
          </a:p>
          <a:p>
            <a:pPr marL="0" indent="0">
              <a:buNone/>
            </a:pPr>
            <a:r>
              <a:rPr lang="en-US" dirty="0"/>
              <a:t>   Severe electrolyte disturbances (Hypokalemia, Hypomagnesemia)</a:t>
            </a:r>
          </a:p>
          <a:p>
            <a:pPr marL="0" indent="0">
              <a:buNone/>
            </a:pPr>
            <a:r>
              <a:rPr lang="en-US" dirty="0"/>
              <a:t>    Hypovolemia</a:t>
            </a:r>
          </a:p>
          <a:p>
            <a:endParaRPr lang="en-US" dirty="0"/>
          </a:p>
        </p:txBody>
      </p:sp>
    </p:spTree>
    <p:extLst>
      <p:ext uri="{BB962C8B-B14F-4D97-AF65-F5344CB8AC3E}">
        <p14:creationId xmlns:p14="http://schemas.microsoft.com/office/powerpoint/2010/main" val="1260298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C7ECE-8B1F-40BB-C26C-0FE4302A13BA}"/>
              </a:ext>
            </a:extLst>
          </p:cNvPr>
          <p:cNvSpPr>
            <a:spLocks noGrp="1"/>
          </p:cNvSpPr>
          <p:nvPr>
            <p:ph type="title"/>
          </p:nvPr>
        </p:nvSpPr>
        <p:spPr>
          <a:xfrm>
            <a:off x="446926" y="755810"/>
            <a:ext cx="7467600" cy="548521"/>
          </a:xfrm>
        </p:spPr>
        <p:txBody>
          <a:bodyPr/>
          <a:lstStyle/>
          <a:p>
            <a:pPr algn="ctr"/>
            <a:r>
              <a:rPr lang="en-US" b="1" dirty="0"/>
              <a:t>Alpha-Blockers</a:t>
            </a:r>
            <a:br>
              <a:rPr lang="en-US" b="1" dirty="0"/>
            </a:br>
            <a:endParaRPr lang="en-US" dirty="0"/>
          </a:p>
        </p:txBody>
      </p:sp>
      <p:sp>
        <p:nvSpPr>
          <p:cNvPr id="3" name="Content Placeholder 2">
            <a:extLst>
              <a:ext uri="{FF2B5EF4-FFF2-40B4-BE49-F238E27FC236}">
                <a16:creationId xmlns:a16="http://schemas.microsoft.com/office/drawing/2014/main" xmlns="" id="{6B17B158-C484-4197-4155-40A166579846}"/>
              </a:ext>
            </a:extLst>
          </p:cNvPr>
          <p:cNvSpPr>
            <a:spLocks noGrp="1"/>
          </p:cNvSpPr>
          <p:nvPr>
            <p:ph idx="1"/>
          </p:nvPr>
        </p:nvSpPr>
        <p:spPr/>
        <p:txBody>
          <a:bodyPr>
            <a:normAutofit fontScale="92500"/>
          </a:bodyPr>
          <a:lstStyle/>
          <a:p>
            <a:r>
              <a:rPr lang="en-US" b="1" dirty="0"/>
              <a:t>Examples:</a:t>
            </a:r>
            <a:r>
              <a:rPr lang="en-US" dirty="0"/>
              <a:t> Prazosin, Doxazosin, Terazosin</a:t>
            </a:r>
          </a:p>
          <a:p>
            <a:endParaRPr lang="en-US" b="1" dirty="0"/>
          </a:p>
          <a:p>
            <a:r>
              <a:rPr lang="en-US" b="1" dirty="0"/>
              <a:t>Indications:</a:t>
            </a:r>
            <a:endParaRPr lang="en-US" dirty="0"/>
          </a:p>
          <a:p>
            <a:pPr marL="0" indent="0">
              <a:buNone/>
            </a:pPr>
            <a:r>
              <a:rPr lang="en-US" dirty="0"/>
              <a:t>    Hypertension with </a:t>
            </a:r>
            <a:r>
              <a:rPr lang="en-US" b="1" dirty="0"/>
              <a:t>benign prostatic hyperplasia (BPH)</a:t>
            </a:r>
            <a:endParaRPr lang="en-US" dirty="0"/>
          </a:p>
          <a:p>
            <a:pPr marL="0" indent="0">
              <a:buNone/>
            </a:pPr>
            <a:r>
              <a:rPr lang="en-US" dirty="0"/>
              <a:t>     Pheochromocytoma (Pre-surgery BP control)</a:t>
            </a:r>
          </a:p>
          <a:p>
            <a:pPr marL="0" indent="0">
              <a:buNone/>
            </a:pPr>
            <a:r>
              <a:rPr lang="en-US" dirty="0"/>
              <a:t>  </a:t>
            </a:r>
          </a:p>
          <a:p>
            <a:pPr marL="0" indent="0">
              <a:buNone/>
            </a:pPr>
            <a:r>
              <a:rPr lang="en-US" dirty="0"/>
              <a:t>🚫</a:t>
            </a:r>
            <a:r>
              <a:rPr lang="en-US" b="1" dirty="0"/>
              <a:t>side effects :</a:t>
            </a:r>
            <a:endParaRPr lang="en-US" dirty="0"/>
          </a:p>
          <a:p>
            <a:pPr marL="0" indent="0">
              <a:buNone/>
            </a:pPr>
            <a:r>
              <a:rPr lang="en-US" dirty="0"/>
              <a:t>   Orthostatic hypotension</a:t>
            </a:r>
          </a:p>
          <a:p>
            <a:pPr marL="0" indent="0">
              <a:buNone/>
            </a:pPr>
            <a:r>
              <a:rPr lang="en-US" dirty="0"/>
              <a:t>     Reflex tachycardia</a:t>
            </a:r>
          </a:p>
          <a:p>
            <a:endParaRPr lang="en-US" dirty="0"/>
          </a:p>
        </p:txBody>
      </p:sp>
    </p:spTree>
    <p:extLst>
      <p:ext uri="{BB962C8B-B14F-4D97-AF65-F5344CB8AC3E}">
        <p14:creationId xmlns:p14="http://schemas.microsoft.com/office/powerpoint/2010/main" val="36220742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48EAD-F3F3-418C-D77C-3FD388782820}"/>
              </a:ext>
            </a:extLst>
          </p:cNvPr>
          <p:cNvSpPr>
            <a:spLocks noGrp="1"/>
          </p:cNvSpPr>
          <p:nvPr>
            <p:ph type="title"/>
          </p:nvPr>
        </p:nvSpPr>
        <p:spPr>
          <a:xfrm>
            <a:off x="441789" y="838200"/>
            <a:ext cx="7467600" cy="548521"/>
          </a:xfrm>
        </p:spPr>
        <p:txBody>
          <a:bodyPr/>
          <a:lstStyle/>
          <a:p>
            <a:pPr algn="ctr"/>
            <a:r>
              <a:rPr lang="en-US" b="1" dirty="0"/>
              <a:t>Direct Vasodilators</a:t>
            </a:r>
            <a:br>
              <a:rPr lang="en-US" b="1" dirty="0"/>
            </a:br>
            <a:endParaRPr lang="en-US" dirty="0"/>
          </a:p>
        </p:txBody>
      </p:sp>
      <p:sp>
        <p:nvSpPr>
          <p:cNvPr id="3" name="Content Placeholder 2">
            <a:extLst>
              <a:ext uri="{FF2B5EF4-FFF2-40B4-BE49-F238E27FC236}">
                <a16:creationId xmlns:a16="http://schemas.microsoft.com/office/drawing/2014/main" xmlns="" id="{75C3C4A6-5DCB-6A65-C873-FEFCB0F88874}"/>
              </a:ext>
            </a:extLst>
          </p:cNvPr>
          <p:cNvSpPr>
            <a:spLocks noGrp="1"/>
          </p:cNvSpPr>
          <p:nvPr>
            <p:ph idx="1"/>
          </p:nvPr>
        </p:nvSpPr>
        <p:spPr/>
        <p:txBody>
          <a:bodyPr>
            <a:normAutofit fontScale="92500" lnSpcReduction="10000"/>
          </a:bodyPr>
          <a:lstStyle/>
          <a:p>
            <a:r>
              <a:rPr lang="en-US" b="1" dirty="0"/>
              <a:t>Examples:</a:t>
            </a:r>
            <a:r>
              <a:rPr lang="en-US" dirty="0"/>
              <a:t> Hydralazine, Minoxidil</a:t>
            </a:r>
          </a:p>
          <a:p>
            <a:endParaRPr lang="en-US" dirty="0"/>
          </a:p>
          <a:p>
            <a:r>
              <a:rPr lang="en-US" dirty="0"/>
              <a:t> </a:t>
            </a:r>
            <a:r>
              <a:rPr lang="en-US" b="1" dirty="0"/>
              <a:t>Indications:</a:t>
            </a:r>
            <a:endParaRPr lang="en-US" dirty="0"/>
          </a:p>
          <a:p>
            <a:pPr marL="0" indent="0">
              <a:buNone/>
            </a:pPr>
            <a:r>
              <a:rPr lang="en-US" dirty="0"/>
              <a:t>   Resistant hypertension</a:t>
            </a:r>
          </a:p>
          <a:p>
            <a:pPr marL="0" indent="0">
              <a:buNone/>
            </a:pPr>
            <a:r>
              <a:rPr lang="en-US" dirty="0"/>
              <a:t>   Hypertension in pregnancy (Hydralazine)</a:t>
            </a:r>
          </a:p>
          <a:p>
            <a:pPr marL="0" indent="0">
              <a:buNone/>
            </a:pPr>
            <a:r>
              <a:rPr lang="en-US" dirty="0"/>
              <a:t>    Heart failure (Hydralazine + Nitrates in African Americans)</a:t>
            </a:r>
          </a:p>
          <a:p>
            <a:pPr marL="0" indent="0">
              <a:buNone/>
            </a:pPr>
            <a:r>
              <a:rPr lang="en-US" dirty="0"/>
              <a:t>  </a:t>
            </a:r>
          </a:p>
          <a:p>
            <a:pPr marL="0" indent="0">
              <a:buNone/>
            </a:pPr>
            <a:r>
              <a:rPr lang="en-US" dirty="0"/>
              <a:t>🚫 </a:t>
            </a:r>
            <a:r>
              <a:rPr lang="en-US" b="1" dirty="0"/>
              <a:t>Contraindications:</a:t>
            </a:r>
            <a:endParaRPr lang="en-US" dirty="0"/>
          </a:p>
          <a:p>
            <a:pPr marL="0" indent="0">
              <a:buNone/>
            </a:pPr>
            <a:r>
              <a:rPr lang="en-US" dirty="0"/>
              <a:t>   Severe coronary artery disease (CAD) (May trigger angina)</a:t>
            </a:r>
          </a:p>
          <a:p>
            <a:pPr marL="0" indent="0">
              <a:buNone/>
            </a:pPr>
            <a:r>
              <a:rPr lang="en-US" dirty="0"/>
              <a:t>   Reflex tachycardia</a:t>
            </a:r>
          </a:p>
          <a:p>
            <a:endParaRPr lang="en-US" dirty="0"/>
          </a:p>
        </p:txBody>
      </p:sp>
    </p:spTree>
    <p:extLst>
      <p:ext uri="{BB962C8B-B14F-4D97-AF65-F5344CB8AC3E}">
        <p14:creationId xmlns:p14="http://schemas.microsoft.com/office/powerpoint/2010/main" val="2578231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7D9B46-965C-3A49-44CE-14825B3328BE}"/>
              </a:ext>
            </a:extLst>
          </p:cNvPr>
          <p:cNvSpPr>
            <a:spLocks noGrp="1"/>
          </p:cNvSpPr>
          <p:nvPr>
            <p:ph type="title"/>
          </p:nvPr>
        </p:nvSpPr>
        <p:spPr/>
        <p:txBody>
          <a:bodyPr/>
          <a:lstStyle/>
          <a:p>
            <a:pPr algn="ctr"/>
            <a:r>
              <a:rPr lang="en-US" sz="2800" b="1" i="1" dirty="0"/>
              <a:t>Management of hypertensive emergencies</a:t>
            </a:r>
          </a:p>
        </p:txBody>
      </p:sp>
      <p:sp>
        <p:nvSpPr>
          <p:cNvPr id="3" name="Content Placeholder 2">
            <a:extLst>
              <a:ext uri="{FF2B5EF4-FFF2-40B4-BE49-F238E27FC236}">
                <a16:creationId xmlns:a16="http://schemas.microsoft.com/office/drawing/2014/main" xmlns="" id="{11F2D392-71E2-CB7B-CC6B-A9B6C45127A5}"/>
              </a:ext>
            </a:extLst>
          </p:cNvPr>
          <p:cNvSpPr>
            <a:spLocks noGrp="1"/>
          </p:cNvSpPr>
          <p:nvPr>
            <p:ph idx="1"/>
          </p:nvPr>
        </p:nvSpPr>
        <p:spPr/>
        <p:txBody>
          <a:bodyPr/>
          <a:lstStyle/>
          <a:p>
            <a:r>
              <a:rPr lang="en-US" dirty="0"/>
              <a:t>Hypertensive emergency is </a:t>
            </a:r>
            <a:r>
              <a:rPr lang="en-US" b="1" dirty="0"/>
              <a:t>BP ≥180/120 mmHg</a:t>
            </a:r>
            <a:r>
              <a:rPr lang="en-US" dirty="0"/>
              <a:t> with </a:t>
            </a:r>
            <a:r>
              <a:rPr lang="en-US" b="1" dirty="0"/>
              <a:t>acute target organ damage</a:t>
            </a:r>
            <a:r>
              <a:rPr lang="en-US" dirty="0"/>
              <a:t> (e.g., stroke, myocardial infarction, acute kidney injury, aortic dissection, hypertensive encephalopathy).</a:t>
            </a:r>
          </a:p>
          <a:p>
            <a:endParaRPr lang="en-US" dirty="0"/>
          </a:p>
        </p:txBody>
      </p:sp>
    </p:spTree>
    <p:extLst>
      <p:ext uri="{BB962C8B-B14F-4D97-AF65-F5344CB8AC3E}">
        <p14:creationId xmlns:p14="http://schemas.microsoft.com/office/powerpoint/2010/main" val="6656795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67D8A5-C589-6949-D120-14457C9F69EA}"/>
              </a:ext>
            </a:extLst>
          </p:cNvPr>
          <p:cNvSpPr>
            <a:spLocks noGrp="1"/>
          </p:cNvSpPr>
          <p:nvPr>
            <p:ph type="title"/>
          </p:nvPr>
        </p:nvSpPr>
        <p:spPr>
          <a:xfrm>
            <a:off x="457200" y="819506"/>
            <a:ext cx="7467600" cy="548521"/>
          </a:xfrm>
        </p:spPr>
        <p:txBody>
          <a:bodyPr/>
          <a:lstStyle/>
          <a:p>
            <a:pPr algn="ctr"/>
            <a:r>
              <a:rPr lang="en-US" sz="2800" b="1" dirty="0"/>
              <a:t>Management Plan of HTN emergencies:</a:t>
            </a:r>
            <a:br>
              <a:rPr lang="en-US" sz="2800" b="1" dirty="0"/>
            </a:br>
            <a:endParaRPr lang="en-US" sz="2800" dirty="0"/>
          </a:p>
        </p:txBody>
      </p:sp>
      <p:sp>
        <p:nvSpPr>
          <p:cNvPr id="3" name="Content Placeholder 2">
            <a:extLst>
              <a:ext uri="{FF2B5EF4-FFF2-40B4-BE49-F238E27FC236}">
                <a16:creationId xmlns:a16="http://schemas.microsoft.com/office/drawing/2014/main" xmlns="" id="{FBFB7C97-5CDF-1E8E-6F5B-9A3BB3136DDA}"/>
              </a:ext>
            </a:extLst>
          </p:cNvPr>
          <p:cNvSpPr>
            <a:spLocks noGrp="1"/>
          </p:cNvSpPr>
          <p:nvPr>
            <p:ph idx="1"/>
          </p:nvPr>
        </p:nvSpPr>
        <p:spPr>
          <a:xfrm>
            <a:off x="628650" y="1774405"/>
            <a:ext cx="7886700" cy="3715568"/>
          </a:xfrm>
        </p:spPr>
        <p:txBody>
          <a:bodyPr>
            <a:normAutofit fontScale="62500" lnSpcReduction="20000"/>
          </a:bodyPr>
          <a:lstStyle/>
          <a:p>
            <a:pPr marL="0" indent="0" algn="ctr">
              <a:buNone/>
            </a:pPr>
            <a:r>
              <a:rPr lang="en-US" b="1" u="sng" dirty="0"/>
              <a:t>1. Immediate Steps</a:t>
            </a:r>
          </a:p>
          <a:p>
            <a:pPr>
              <a:buFont typeface="Arial" panose="020B0604020202020204" pitchFamily="34" charset="0"/>
              <a:buChar char="•"/>
            </a:pPr>
            <a:r>
              <a:rPr lang="en-US" dirty="0"/>
              <a:t>Confirm BP with repeated measurements.</a:t>
            </a:r>
          </a:p>
          <a:p>
            <a:pPr>
              <a:buFont typeface="Arial" panose="020B0604020202020204" pitchFamily="34" charset="0"/>
              <a:buChar char="•"/>
            </a:pPr>
            <a:r>
              <a:rPr lang="en-US" dirty="0"/>
              <a:t>Assess for signs of organ damage (neurological, cardiac, renal, retinal).</a:t>
            </a:r>
          </a:p>
          <a:p>
            <a:pPr>
              <a:buFont typeface="Arial" panose="020B0604020202020204" pitchFamily="34" charset="0"/>
              <a:buChar char="•"/>
            </a:pPr>
            <a:r>
              <a:rPr lang="en-US" dirty="0"/>
              <a:t>Obtain relevant history (medications, symptoms, comorbidities).</a:t>
            </a:r>
          </a:p>
          <a:p>
            <a:pPr>
              <a:buFont typeface="Arial" panose="020B0604020202020204" pitchFamily="34" charset="0"/>
              <a:buChar char="•"/>
            </a:pPr>
            <a:r>
              <a:rPr lang="en-US" dirty="0"/>
              <a:t>Perform focused clinical examination.</a:t>
            </a:r>
          </a:p>
          <a:p>
            <a:pPr marL="0" indent="0">
              <a:buNone/>
            </a:pPr>
            <a:r>
              <a:rPr lang="en-US" b="1" dirty="0"/>
              <a:t>                       </a:t>
            </a:r>
          </a:p>
          <a:p>
            <a:pPr marL="0" indent="0" algn="ctr">
              <a:buNone/>
            </a:pPr>
            <a:r>
              <a:rPr lang="en-US" b="1" u="sng" dirty="0"/>
              <a:t>2. BP Reduction Goals</a:t>
            </a:r>
          </a:p>
          <a:p>
            <a:pPr>
              <a:buFont typeface="Arial" panose="020B0604020202020204" pitchFamily="34" charset="0"/>
              <a:buChar char="•"/>
            </a:pPr>
            <a:r>
              <a:rPr lang="en-US" b="1" dirty="0"/>
              <a:t>Lower Mean Arterial Pressure (MAP) by 10-20% in the first hour.</a:t>
            </a:r>
            <a:endParaRPr lang="en-US" dirty="0"/>
          </a:p>
          <a:p>
            <a:pPr>
              <a:buFont typeface="Arial" panose="020B0604020202020204" pitchFamily="34" charset="0"/>
              <a:buChar char="•"/>
            </a:pPr>
            <a:r>
              <a:rPr lang="en-US" b="1" dirty="0"/>
              <a:t>Further reduction of 5-15% over the next 24 hours.</a:t>
            </a:r>
            <a:endParaRPr lang="en-US" dirty="0"/>
          </a:p>
          <a:p>
            <a:pPr marL="0" indent="0">
              <a:buNone/>
            </a:pPr>
            <a:r>
              <a:rPr lang="en-US" b="1" dirty="0"/>
              <a:t>                          </a:t>
            </a:r>
          </a:p>
          <a:p>
            <a:pPr marL="0" indent="0">
              <a:buNone/>
            </a:pPr>
            <a:r>
              <a:rPr lang="en-US" b="1" dirty="0"/>
              <a:t> Exceptions:</a:t>
            </a:r>
            <a:endParaRPr lang="en-US" dirty="0"/>
          </a:p>
          <a:p>
            <a:pPr marL="557213" lvl="1" indent="-214313">
              <a:buFont typeface="Arial" panose="020B0604020202020204" pitchFamily="34" charset="0"/>
              <a:buChar char="•"/>
            </a:pPr>
            <a:r>
              <a:rPr lang="en-US" dirty="0"/>
              <a:t>Aortic dissection, eclampsia, or pheochromocytoma crisis → </a:t>
            </a:r>
            <a:r>
              <a:rPr lang="en-US" b="1" dirty="0"/>
              <a:t>Reduce SBP to &lt;140 mmHg within the first hour</a:t>
            </a:r>
            <a:r>
              <a:rPr lang="en-US" dirty="0"/>
              <a:t>.</a:t>
            </a:r>
          </a:p>
          <a:p>
            <a:endParaRPr lang="en-US" dirty="0"/>
          </a:p>
        </p:txBody>
      </p:sp>
    </p:spTree>
    <p:extLst>
      <p:ext uri="{BB962C8B-B14F-4D97-AF65-F5344CB8AC3E}">
        <p14:creationId xmlns:p14="http://schemas.microsoft.com/office/powerpoint/2010/main" val="2026189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CC2720-EF3E-AC34-9CED-5C7A9461A587}"/>
              </a:ext>
            </a:extLst>
          </p:cNvPr>
          <p:cNvSpPr>
            <a:spLocks noGrp="1"/>
          </p:cNvSpPr>
          <p:nvPr>
            <p:ph type="title"/>
          </p:nvPr>
        </p:nvSpPr>
        <p:spPr>
          <a:xfrm>
            <a:off x="627960" y="711960"/>
            <a:ext cx="7887389" cy="321067"/>
          </a:xfrm>
        </p:spPr>
        <p:txBody>
          <a:bodyPr>
            <a:normAutofit fontScale="90000"/>
          </a:bodyPr>
          <a:lstStyle/>
          <a:p>
            <a:r>
              <a:rPr lang="en-US" dirty="0"/>
              <a:t>Medications used in HTN emergencies</a:t>
            </a:r>
          </a:p>
        </p:txBody>
      </p:sp>
      <p:pic>
        <p:nvPicPr>
          <p:cNvPr id="5" name="Content Placeholder 4">
            <a:extLst>
              <a:ext uri="{FF2B5EF4-FFF2-40B4-BE49-F238E27FC236}">
                <a16:creationId xmlns:a16="http://schemas.microsoft.com/office/drawing/2014/main" xmlns="" id="{113F0717-CA9A-A95C-FCE8-CEF254882C10}"/>
              </a:ext>
            </a:extLst>
          </p:cNvPr>
          <p:cNvPicPr>
            <a:picLocks noGrp="1" noChangeAspect="1"/>
          </p:cNvPicPr>
          <p:nvPr>
            <p:ph idx="1"/>
          </p:nvPr>
        </p:nvPicPr>
        <p:blipFill>
          <a:blip r:embed="rId2"/>
          <a:stretch>
            <a:fillRect/>
          </a:stretch>
        </p:blipFill>
        <p:spPr>
          <a:xfrm>
            <a:off x="1390079" y="1732070"/>
            <a:ext cx="6363153" cy="4059749"/>
          </a:xfrm>
        </p:spPr>
      </p:pic>
    </p:spTree>
    <p:extLst>
      <p:ext uri="{BB962C8B-B14F-4D97-AF65-F5344CB8AC3E}">
        <p14:creationId xmlns:p14="http://schemas.microsoft.com/office/powerpoint/2010/main" val="1396860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8CEACAE-D7AF-6395-FF92-CC145A45E734}"/>
              </a:ext>
            </a:extLst>
          </p:cNvPr>
          <p:cNvSpPr>
            <a:spLocks noGrp="1"/>
          </p:cNvSpPr>
          <p:nvPr>
            <p:ph idx="1"/>
          </p:nvPr>
        </p:nvSpPr>
        <p:spPr>
          <a:xfrm>
            <a:off x="570812" y="4104472"/>
            <a:ext cx="7886700" cy="2947142"/>
          </a:xfrm>
        </p:spPr>
        <p:txBody>
          <a:bodyPr/>
          <a:lstStyle/>
          <a:p>
            <a:pPr>
              <a:buFont typeface="Arial" panose="020B0604020202020204" pitchFamily="34" charset="0"/>
              <a:buChar char="•"/>
            </a:pPr>
            <a:r>
              <a:rPr lang="en-US" b="1" dirty="0"/>
              <a:t>Hypertensive Urgency:</a:t>
            </a:r>
            <a:r>
              <a:rPr lang="en-US" dirty="0"/>
              <a:t> BP </a:t>
            </a:r>
            <a:r>
              <a:rPr lang="en-US" b="1" dirty="0"/>
              <a:t>≥180/120 mmHg</a:t>
            </a:r>
            <a:r>
              <a:rPr lang="en-US" dirty="0"/>
              <a:t> without end-organ damage </a:t>
            </a:r>
          </a:p>
          <a:p>
            <a:pPr>
              <a:buFont typeface="Arial" panose="020B0604020202020204" pitchFamily="34" charset="0"/>
              <a:buChar char="•"/>
            </a:pPr>
            <a:r>
              <a:rPr lang="en-US" b="1" dirty="0"/>
              <a:t>Hypertensive Emergency:</a:t>
            </a:r>
            <a:r>
              <a:rPr lang="en-US" dirty="0"/>
              <a:t> BP </a:t>
            </a:r>
            <a:r>
              <a:rPr lang="en-US" b="1" dirty="0"/>
              <a:t>≥180/120 mmHg</a:t>
            </a:r>
            <a:r>
              <a:rPr lang="en-US" dirty="0"/>
              <a:t> with end-organ damage.</a:t>
            </a:r>
          </a:p>
        </p:txBody>
      </p:sp>
      <p:pic>
        <p:nvPicPr>
          <p:cNvPr id="4" name="Picture 3">
            <a:extLst>
              <a:ext uri="{FF2B5EF4-FFF2-40B4-BE49-F238E27FC236}">
                <a16:creationId xmlns:a16="http://schemas.microsoft.com/office/drawing/2014/main" xmlns="" id="{5642D28A-2FC9-B996-EE15-6D412FC8EDE0}"/>
              </a:ext>
            </a:extLst>
          </p:cNvPr>
          <p:cNvPicPr>
            <a:picLocks noChangeAspect="1"/>
          </p:cNvPicPr>
          <p:nvPr/>
        </p:nvPicPr>
        <p:blipFill>
          <a:blip r:embed="rId2"/>
          <a:stretch>
            <a:fillRect/>
          </a:stretch>
        </p:blipFill>
        <p:spPr>
          <a:xfrm>
            <a:off x="1545116" y="1134814"/>
            <a:ext cx="6185282" cy="2653296"/>
          </a:xfrm>
          <a:prstGeom prst="rect">
            <a:avLst/>
          </a:prstGeom>
        </p:spPr>
      </p:pic>
    </p:spTree>
    <p:extLst>
      <p:ext uri="{BB962C8B-B14F-4D97-AF65-F5344CB8AC3E}">
        <p14:creationId xmlns:p14="http://schemas.microsoft.com/office/powerpoint/2010/main" val="42679658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2A9B421-4FA9-954C-2D32-3F880D50C77D}"/>
              </a:ext>
            </a:extLst>
          </p:cNvPr>
          <p:cNvSpPr>
            <a:spLocks noGrp="1"/>
          </p:cNvSpPr>
          <p:nvPr>
            <p:ph idx="1"/>
          </p:nvPr>
        </p:nvSpPr>
        <p:spPr>
          <a:xfrm>
            <a:off x="628650" y="1394323"/>
            <a:ext cx="7886700" cy="4095650"/>
          </a:xfrm>
        </p:spPr>
        <p:txBody>
          <a:bodyPr>
            <a:normAutofit fontScale="92500" lnSpcReduction="10000"/>
          </a:bodyPr>
          <a:lstStyle/>
          <a:p>
            <a:pPr marL="0" indent="0">
              <a:buNone/>
            </a:pPr>
            <a:r>
              <a:rPr lang="en-US" b="1" dirty="0"/>
              <a:t>                         4. Monitoring &amp; Follow-Up</a:t>
            </a:r>
          </a:p>
          <a:p>
            <a:pPr marL="0" indent="0">
              <a:buNone/>
            </a:pPr>
            <a:endParaRPr lang="en-US" b="1" dirty="0"/>
          </a:p>
          <a:p>
            <a:pPr>
              <a:buFont typeface="Arial" panose="020B0604020202020204" pitchFamily="34" charset="0"/>
              <a:buChar char="•"/>
            </a:pPr>
            <a:r>
              <a:rPr lang="en-US" sz="1800" b="1" dirty="0"/>
              <a:t>ICU admission</a:t>
            </a:r>
            <a:r>
              <a:rPr lang="en-US" sz="1800" dirty="0"/>
              <a:t> for close BP monitoring in severe cases.</a:t>
            </a:r>
          </a:p>
          <a:p>
            <a:pPr>
              <a:buFont typeface="Arial" panose="020B0604020202020204" pitchFamily="34" charset="0"/>
              <a:buChar char="•"/>
            </a:pPr>
            <a:r>
              <a:rPr lang="en-US" sz="1800" b="1" dirty="0"/>
              <a:t>Monitor for complications</a:t>
            </a:r>
            <a:r>
              <a:rPr lang="en-US" sz="1800" dirty="0"/>
              <a:t> (neurological, cardiac, renal function tests).</a:t>
            </a:r>
          </a:p>
          <a:p>
            <a:pPr>
              <a:buFont typeface="Arial" panose="020B0604020202020204" pitchFamily="34" charset="0"/>
              <a:buChar char="•"/>
            </a:pPr>
            <a:r>
              <a:rPr lang="en-US" sz="1800" b="1" dirty="0"/>
              <a:t>Transition to oral therapy</a:t>
            </a:r>
            <a:r>
              <a:rPr lang="en-US" sz="1800" dirty="0"/>
              <a:t> once BP is stabilized.</a:t>
            </a:r>
          </a:p>
          <a:p>
            <a:pPr marL="0" indent="0">
              <a:buNone/>
            </a:pPr>
            <a:r>
              <a:rPr lang="en-US" b="1" dirty="0"/>
              <a:t>                 </a:t>
            </a:r>
          </a:p>
          <a:p>
            <a:pPr marL="0" indent="0">
              <a:buNone/>
            </a:pPr>
            <a:r>
              <a:rPr lang="en-US" b="1" dirty="0"/>
              <a:t>                   5. Caution: Avoid Rapid BP Reduction</a:t>
            </a:r>
          </a:p>
          <a:p>
            <a:pPr marL="0" indent="0">
              <a:buNone/>
            </a:pPr>
            <a:endParaRPr lang="en-US" b="1" dirty="0"/>
          </a:p>
          <a:p>
            <a:pPr>
              <a:buFont typeface="Arial" panose="020B0604020202020204" pitchFamily="34" charset="0"/>
              <a:buChar char="•"/>
            </a:pPr>
            <a:r>
              <a:rPr lang="en-US" sz="1800" b="1" dirty="0"/>
              <a:t>Excessive BP drop can cause ischemia</a:t>
            </a:r>
            <a:r>
              <a:rPr lang="en-US" sz="1800" dirty="0"/>
              <a:t> (stroke, MI, renal failure).</a:t>
            </a:r>
          </a:p>
          <a:p>
            <a:pPr>
              <a:buFont typeface="Arial" panose="020B0604020202020204" pitchFamily="34" charset="0"/>
              <a:buChar char="•"/>
            </a:pPr>
            <a:r>
              <a:rPr lang="en-US" sz="1800" dirty="0"/>
              <a:t>Gradual reduction is key, except for life-threatening conditions like </a:t>
            </a:r>
            <a:r>
              <a:rPr lang="en-US" sz="1800" b="1" dirty="0"/>
              <a:t>aortic dissection or eclampsia</a:t>
            </a:r>
            <a:r>
              <a:rPr lang="en-US" sz="1800" dirty="0"/>
              <a:t>.</a:t>
            </a:r>
          </a:p>
          <a:p>
            <a:endParaRPr lang="en-US" dirty="0"/>
          </a:p>
        </p:txBody>
      </p:sp>
      <p:sp>
        <p:nvSpPr>
          <p:cNvPr id="2" name="Title 1">
            <a:extLst>
              <a:ext uri="{FF2B5EF4-FFF2-40B4-BE49-F238E27FC236}">
                <a16:creationId xmlns:a16="http://schemas.microsoft.com/office/drawing/2014/main" xmlns="" id="{AD54A101-91D8-6931-2B66-B9F1424E5C0E}"/>
              </a:ext>
            </a:extLst>
          </p:cNvPr>
          <p:cNvSpPr>
            <a:spLocks noGrp="1"/>
          </p:cNvSpPr>
          <p:nvPr>
            <p:ph type="title"/>
          </p:nvPr>
        </p:nvSpPr>
        <p:spPr>
          <a:xfrm>
            <a:off x="457200" y="819506"/>
            <a:ext cx="7467600" cy="548521"/>
          </a:xfrm>
        </p:spPr>
        <p:txBody>
          <a:bodyPr/>
          <a:lstStyle/>
          <a:p>
            <a:pPr algn="ctr"/>
            <a:r>
              <a:rPr lang="en-US" sz="2800" b="1" dirty="0"/>
              <a:t>Management Plan of HTN emergencies:</a:t>
            </a:r>
            <a:br>
              <a:rPr lang="en-US" sz="2800" b="1" dirty="0"/>
            </a:br>
            <a:endParaRPr lang="en-US" sz="2800" dirty="0"/>
          </a:p>
        </p:txBody>
      </p:sp>
    </p:spTree>
    <p:extLst>
      <p:ext uri="{BB962C8B-B14F-4D97-AF65-F5344CB8AC3E}">
        <p14:creationId xmlns:p14="http://schemas.microsoft.com/office/powerpoint/2010/main" val="24487187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8F4144-3DF5-1BB6-71BF-B4AD76CB3266}"/>
              </a:ext>
            </a:extLst>
          </p:cNvPr>
          <p:cNvSpPr>
            <a:spLocks noGrp="1"/>
          </p:cNvSpPr>
          <p:nvPr>
            <p:ph type="title"/>
          </p:nvPr>
        </p:nvSpPr>
        <p:spPr>
          <a:xfrm>
            <a:off x="457200" y="838200"/>
            <a:ext cx="7467600" cy="548521"/>
          </a:xfrm>
        </p:spPr>
        <p:txBody>
          <a:bodyPr/>
          <a:lstStyle/>
          <a:p>
            <a:r>
              <a:rPr lang="en-US" b="1" dirty="0"/>
              <a:t>Conclusion:</a:t>
            </a:r>
            <a:br>
              <a:rPr lang="en-US" b="1" dirty="0"/>
            </a:br>
            <a:endParaRPr lang="en-US" dirty="0"/>
          </a:p>
        </p:txBody>
      </p:sp>
      <p:sp>
        <p:nvSpPr>
          <p:cNvPr id="3" name="Content Placeholder 2">
            <a:extLst>
              <a:ext uri="{FF2B5EF4-FFF2-40B4-BE49-F238E27FC236}">
                <a16:creationId xmlns:a16="http://schemas.microsoft.com/office/drawing/2014/main" xmlns="" id="{9A816EE7-B4B4-C642-2A7F-28030FB8C5A2}"/>
              </a:ext>
            </a:extLst>
          </p:cNvPr>
          <p:cNvSpPr>
            <a:spLocks noGrp="1"/>
          </p:cNvSpPr>
          <p:nvPr>
            <p:ph idx="1"/>
          </p:nvPr>
        </p:nvSpPr>
        <p:spPr/>
        <p:txBody>
          <a:bodyPr>
            <a:normAutofit/>
          </a:bodyPr>
          <a:lstStyle/>
          <a:p>
            <a:pPr marL="0" indent="0">
              <a:buNone/>
            </a:pPr>
            <a:r>
              <a:rPr lang="en-US" dirty="0"/>
              <a:t>Hypertension remains a major public health challenge due to its high prevalence and significant impact on cardiovascular morbidity and mortality. </a:t>
            </a:r>
          </a:p>
          <a:p>
            <a:pPr marL="0" indent="0">
              <a:buNone/>
            </a:pPr>
            <a:r>
              <a:rPr lang="en-US" dirty="0"/>
              <a:t>Early detection, lifestyle modification, and appropriate pharmacological therapy are crucial in preventing complications. </a:t>
            </a:r>
          </a:p>
          <a:p>
            <a:pPr marL="0" indent="0">
              <a:buNone/>
            </a:pPr>
            <a:r>
              <a:rPr lang="en-US" dirty="0"/>
              <a:t>A structured approach, including regular screening and individualized management, is key to improving patient outcomes.</a:t>
            </a:r>
          </a:p>
          <a:p>
            <a:endParaRPr lang="en-US" dirty="0"/>
          </a:p>
        </p:txBody>
      </p:sp>
    </p:spTree>
    <p:extLst>
      <p:ext uri="{BB962C8B-B14F-4D97-AF65-F5344CB8AC3E}">
        <p14:creationId xmlns:p14="http://schemas.microsoft.com/office/powerpoint/2010/main" val="3594865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A1F134-3449-2093-8146-F530985B4614}"/>
              </a:ext>
            </a:extLst>
          </p:cNvPr>
          <p:cNvSpPr>
            <a:spLocks noGrp="1"/>
          </p:cNvSpPr>
          <p:nvPr>
            <p:ph type="title"/>
          </p:nvPr>
        </p:nvSpPr>
        <p:spPr/>
        <p:txBody>
          <a:bodyPr/>
          <a:lstStyle/>
          <a:p>
            <a:pPr algn="ctr"/>
            <a:r>
              <a:rPr lang="en-US" dirty="0"/>
              <a:t>Take home message </a:t>
            </a:r>
          </a:p>
        </p:txBody>
      </p:sp>
      <p:sp>
        <p:nvSpPr>
          <p:cNvPr id="3" name="Content Placeholder 2">
            <a:extLst>
              <a:ext uri="{FF2B5EF4-FFF2-40B4-BE49-F238E27FC236}">
                <a16:creationId xmlns:a16="http://schemas.microsoft.com/office/drawing/2014/main" xmlns="" id="{1AEA222D-427D-78D3-0CED-F4FB12EA7FC0}"/>
              </a:ext>
            </a:extLst>
          </p:cNvPr>
          <p:cNvSpPr>
            <a:spLocks noGrp="1"/>
          </p:cNvSpPr>
          <p:nvPr>
            <p:ph idx="1"/>
          </p:nvPr>
        </p:nvSpPr>
        <p:spPr/>
        <p:txBody>
          <a:bodyPr>
            <a:normAutofit fontScale="77500" lnSpcReduction="20000"/>
          </a:bodyPr>
          <a:lstStyle/>
          <a:p>
            <a:r>
              <a:rPr lang="en-US" dirty="0"/>
              <a:t>Hypertension is a silent killer .</a:t>
            </a:r>
          </a:p>
          <a:p>
            <a:r>
              <a:rPr lang="en-US" dirty="0"/>
              <a:t>Early detection through routine screening is </a:t>
            </a:r>
            <a:r>
              <a:rPr lang="en-US" dirty="0" err="1"/>
              <a:t>crucial.BP</a:t>
            </a:r>
            <a:r>
              <a:rPr lang="en-US" dirty="0"/>
              <a:t> classification has evolved – </a:t>
            </a:r>
          </a:p>
          <a:p>
            <a:r>
              <a:rPr lang="en-US" dirty="0"/>
              <a:t>Proper categorization ensures effective management .</a:t>
            </a:r>
          </a:p>
          <a:p>
            <a:r>
              <a:rPr lang="en-US" dirty="0"/>
              <a:t>Primary hypertension is more common, but secondary causes should not be overlooked.</a:t>
            </a:r>
          </a:p>
          <a:p>
            <a:r>
              <a:rPr lang="en-US" dirty="0"/>
              <a:t>Lifestyle modifications are the foundation of treatment – diet, exercise, and weight control.</a:t>
            </a:r>
          </a:p>
          <a:p>
            <a:r>
              <a:rPr lang="en-US" dirty="0"/>
              <a:t>Pharmacological therapy is tailored – based on patient profile, comorbidities, and contraindications.</a:t>
            </a:r>
          </a:p>
          <a:p>
            <a:r>
              <a:rPr lang="en-US" dirty="0"/>
              <a:t>Hypertensive emergencies require immediate intervention – careful BP reduction prevents complications.</a:t>
            </a:r>
          </a:p>
          <a:p>
            <a:r>
              <a:rPr lang="en-US" dirty="0"/>
              <a:t>Long-term follow-up is key adherence to treatment prevents cardiovascular morbidity and mortality.</a:t>
            </a:r>
          </a:p>
        </p:txBody>
      </p:sp>
    </p:spTree>
    <p:extLst>
      <p:ext uri="{BB962C8B-B14F-4D97-AF65-F5344CB8AC3E}">
        <p14:creationId xmlns:p14="http://schemas.microsoft.com/office/powerpoint/2010/main" val="39807796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8106AC-74CE-C723-7316-A21D10E01111}"/>
              </a:ext>
            </a:extLst>
          </p:cNvPr>
          <p:cNvSpPr>
            <a:spLocks noGrp="1"/>
          </p:cNvSpPr>
          <p:nvPr>
            <p:ph type="title"/>
          </p:nvPr>
        </p:nvSpPr>
        <p:spPr/>
        <p:txBody>
          <a:bodyPr/>
          <a:lstStyle/>
          <a:p>
            <a:pPr algn="ctr"/>
            <a:r>
              <a:rPr lang="en-US" dirty="0"/>
              <a:t>Quiz 1</a:t>
            </a:r>
          </a:p>
        </p:txBody>
      </p:sp>
      <p:sp>
        <p:nvSpPr>
          <p:cNvPr id="3" name="Content Placeholder 2">
            <a:extLst>
              <a:ext uri="{FF2B5EF4-FFF2-40B4-BE49-F238E27FC236}">
                <a16:creationId xmlns:a16="http://schemas.microsoft.com/office/drawing/2014/main" xmlns="" id="{B67FAF84-D361-EBD8-7ADA-8C9210211982}"/>
              </a:ext>
            </a:extLst>
          </p:cNvPr>
          <p:cNvSpPr>
            <a:spLocks noGrp="1"/>
          </p:cNvSpPr>
          <p:nvPr>
            <p:ph idx="1"/>
          </p:nvPr>
        </p:nvSpPr>
        <p:spPr/>
        <p:txBody>
          <a:bodyPr/>
          <a:lstStyle/>
          <a:p>
            <a:pPr marL="0" indent="0">
              <a:buNone/>
            </a:pPr>
            <a:r>
              <a:rPr lang="en-US" dirty="0"/>
              <a:t>A 55-year-old male presents with persistent blood pressure readings of 150/95 mmHg on three separate visits. He has no known medical history. What is the most likely diagnosis?</a:t>
            </a:r>
          </a:p>
          <a:p>
            <a:r>
              <a:rPr lang="en-US" b="1" dirty="0"/>
              <a:t>A)</a:t>
            </a:r>
            <a:r>
              <a:rPr lang="en-US" dirty="0"/>
              <a:t> Normal blood pressure</a:t>
            </a:r>
            <a:br>
              <a:rPr lang="en-US" dirty="0"/>
            </a:br>
            <a:r>
              <a:rPr lang="en-US" b="1" dirty="0"/>
              <a:t>B)</a:t>
            </a:r>
            <a:r>
              <a:rPr lang="en-US" dirty="0"/>
              <a:t> Elevated blood pressure</a:t>
            </a:r>
            <a:br>
              <a:rPr lang="en-US" dirty="0"/>
            </a:br>
            <a:r>
              <a:rPr lang="en-US" b="1" dirty="0"/>
              <a:t>C)</a:t>
            </a:r>
            <a:r>
              <a:rPr lang="en-US" dirty="0"/>
              <a:t> Hypertension Stage 1</a:t>
            </a:r>
            <a:br>
              <a:rPr lang="en-US" dirty="0"/>
            </a:br>
            <a:r>
              <a:rPr lang="en-US" b="1" dirty="0"/>
              <a:t>D)</a:t>
            </a:r>
            <a:r>
              <a:rPr lang="en-US" dirty="0"/>
              <a:t> Hypertension Stage 2</a:t>
            </a:r>
          </a:p>
          <a:p>
            <a:r>
              <a:rPr lang="en-US" b="1" dirty="0"/>
              <a:t>Answer:</a:t>
            </a:r>
            <a:r>
              <a:rPr lang="en-US" dirty="0"/>
              <a:t> </a:t>
            </a:r>
            <a:r>
              <a:rPr lang="en-US" b="1" dirty="0"/>
              <a:t>D) Hypertension Stage 2</a:t>
            </a:r>
            <a:endParaRPr lang="en-US" dirty="0"/>
          </a:p>
          <a:p>
            <a:endParaRPr lang="en-US" dirty="0"/>
          </a:p>
        </p:txBody>
      </p:sp>
    </p:spTree>
    <p:extLst>
      <p:ext uri="{BB962C8B-B14F-4D97-AF65-F5344CB8AC3E}">
        <p14:creationId xmlns:p14="http://schemas.microsoft.com/office/powerpoint/2010/main" val="13626663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162D1C-B2F3-0E01-852E-5D6E68338FDC}"/>
              </a:ext>
            </a:extLst>
          </p:cNvPr>
          <p:cNvSpPr>
            <a:spLocks noGrp="1"/>
          </p:cNvSpPr>
          <p:nvPr>
            <p:ph type="title"/>
          </p:nvPr>
        </p:nvSpPr>
        <p:spPr/>
        <p:txBody>
          <a:bodyPr/>
          <a:lstStyle/>
          <a:p>
            <a:pPr algn="ctr"/>
            <a:r>
              <a:rPr lang="en-US" dirty="0"/>
              <a:t>Quiz 2</a:t>
            </a:r>
          </a:p>
        </p:txBody>
      </p:sp>
      <p:sp>
        <p:nvSpPr>
          <p:cNvPr id="3" name="Content Placeholder 2">
            <a:extLst>
              <a:ext uri="{FF2B5EF4-FFF2-40B4-BE49-F238E27FC236}">
                <a16:creationId xmlns:a16="http://schemas.microsoft.com/office/drawing/2014/main" xmlns="" id="{2414C113-CA18-1F8D-D71B-D22615635649}"/>
              </a:ext>
            </a:extLst>
          </p:cNvPr>
          <p:cNvSpPr>
            <a:spLocks noGrp="1"/>
          </p:cNvSpPr>
          <p:nvPr>
            <p:ph idx="1"/>
          </p:nvPr>
        </p:nvSpPr>
        <p:spPr/>
        <p:txBody>
          <a:bodyPr>
            <a:normAutofit lnSpcReduction="10000"/>
          </a:bodyPr>
          <a:lstStyle/>
          <a:p>
            <a:pPr marL="0" indent="0">
              <a:buNone/>
            </a:pPr>
            <a:r>
              <a:rPr lang="en-US" dirty="0"/>
              <a:t>A 40-year-old female presents with new-onset hypertension (BP 170/110 mmHg). She has a history of muscle weakness, polyuria, and hypokalemia. Which underlying cause of secondary hypertension is most likely?</a:t>
            </a:r>
          </a:p>
          <a:p>
            <a:r>
              <a:rPr lang="en-US" b="1" dirty="0"/>
              <a:t>A)</a:t>
            </a:r>
            <a:r>
              <a:rPr lang="en-US" dirty="0"/>
              <a:t> Pheochromocytoma</a:t>
            </a:r>
            <a:br>
              <a:rPr lang="en-US" dirty="0"/>
            </a:br>
            <a:r>
              <a:rPr lang="en-US" b="1" dirty="0"/>
              <a:t>B)</a:t>
            </a:r>
            <a:r>
              <a:rPr lang="en-US" dirty="0"/>
              <a:t> Primary hyperaldosteronism</a:t>
            </a:r>
            <a:br>
              <a:rPr lang="en-US" dirty="0"/>
            </a:br>
            <a:r>
              <a:rPr lang="en-US" b="1" dirty="0"/>
              <a:t>C)</a:t>
            </a:r>
            <a:r>
              <a:rPr lang="en-US" dirty="0"/>
              <a:t> Renal artery stenosis</a:t>
            </a:r>
            <a:br>
              <a:rPr lang="en-US" dirty="0"/>
            </a:br>
            <a:r>
              <a:rPr lang="en-US" b="1" dirty="0"/>
              <a:t>D)</a:t>
            </a:r>
            <a:r>
              <a:rPr lang="en-US" dirty="0"/>
              <a:t> Cushing’s syndrome</a:t>
            </a:r>
          </a:p>
          <a:p>
            <a:r>
              <a:rPr lang="en-US" b="1" dirty="0"/>
              <a:t>Answer:</a:t>
            </a:r>
            <a:r>
              <a:rPr lang="en-US" dirty="0"/>
              <a:t> </a:t>
            </a:r>
            <a:r>
              <a:rPr lang="en-US" b="1" dirty="0"/>
              <a:t>B) Primary hyperaldosteronism</a:t>
            </a:r>
            <a:endParaRPr lang="en-US" dirty="0"/>
          </a:p>
          <a:p>
            <a:endParaRPr lang="en-US" dirty="0"/>
          </a:p>
        </p:txBody>
      </p:sp>
    </p:spTree>
    <p:extLst>
      <p:ext uri="{BB962C8B-B14F-4D97-AF65-F5344CB8AC3E}">
        <p14:creationId xmlns:p14="http://schemas.microsoft.com/office/powerpoint/2010/main" val="18101922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7FF476-12B3-FDC7-8533-21C0698DDBA0}"/>
              </a:ext>
            </a:extLst>
          </p:cNvPr>
          <p:cNvSpPr>
            <a:spLocks noGrp="1"/>
          </p:cNvSpPr>
          <p:nvPr>
            <p:ph type="title"/>
          </p:nvPr>
        </p:nvSpPr>
        <p:spPr/>
        <p:txBody>
          <a:bodyPr/>
          <a:lstStyle/>
          <a:p>
            <a:r>
              <a:rPr lang="en-US" dirty="0"/>
              <a:t>Quiz 3</a:t>
            </a:r>
          </a:p>
        </p:txBody>
      </p:sp>
      <p:sp>
        <p:nvSpPr>
          <p:cNvPr id="3" name="Content Placeholder 2">
            <a:extLst>
              <a:ext uri="{FF2B5EF4-FFF2-40B4-BE49-F238E27FC236}">
                <a16:creationId xmlns:a16="http://schemas.microsoft.com/office/drawing/2014/main" xmlns="" id="{7B7ED49B-6D6A-011D-67AD-9577B641DE4F}"/>
              </a:ext>
            </a:extLst>
          </p:cNvPr>
          <p:cNvSpPr>
            <a:spLocks noGrp="1"/>
          </p:cNvSpPr>
          <p:nvPr>
            <p:ph idx="1"/>
          </p:nvPr>
        </p:nvSpPr>
        <p:spPr/>
        <p:txBody>
          <a:bodyPr/>
          <a:lstStyle/>
          <a:p>
            <a:pPr marL="0" indent="0">
              <a:buNone/>
            </a:pPr>
            <a:r>
              <a:rPr lang="en-US" dirty="0"/>
              <a:t>A 65-year-old patient with hypertension and chronic kidney disease (CKD) requires antihypertensive therapy. </a:t>
            </a:r>
          </a:p>
          <a:p>
            <a:pPr marL="0" indent="0">
              <a:buNone/>
            </a:pPr>
            <a:r>
              <a:rPr lang="en-US" dirty="0"/>
              <a:t>Which of the following drug classes is preferred?</a:t>
            </a:r>
          </a:p>
          <a:p>
            <a:r>
              <a:rPr lang="en-US" b="1" dirty="0"/>
              <a:t>A)</a:t>
            </a:r>
            <a:r>
              <a:rPr lang="en-US" dirty="0"/>
              <a:t> Thiazide diuretics</a:t>
            </a:r>
            <a:br>
              <a:rPr lang="en-US" dirty="0"/>
            </a:br>
            <a:r>
              <a:rPr lang="en-US" b="1" dirty="0"/>
              <a:t>B)</a:t>
            </a:r>
            <a:r>
              <a:rPr lang="en-US" dirty="0"/>
              <a:t> ACE inhibitors</a:t>
            </a:r>
            <a:br>
              <a:rPr lang="en-US" dirty="0"/>
            </a:br>
            <a:r>
              <a:rPr lang="en-US" b="1" dirty="0"/>
              <a:t>C)</a:t>
            </a:r>
            <a:r>
              <a:rPr lang="en-US" dirty="0"/>
              <a:t> Beta-blockers</a:t>
            </a:r>
            <a:br>
              <a:rPr lang="en-US" dirty="0"/>
            </a:br>
            <a:r>
              <a:rPr lang="en-US" b="1" dirty="0"/>
              <a:t>D)</a:t>
            </a:r>
            <a:r>
              <a:rPr lang="en-US" dirty="0"/>
              <a:t> Calcium channel blockers</a:t>
            </a:r>
          </a:p>
          <a:p>
            <a:r>
              <a:rPr lang="en-US" b="1" dirty="0"/>
              <a:t>Answer:</a:t>
            </a:r>
            <a:r>
              <a:rPr lang="en-US" dirty="0"/>
              <a:t> </a:t>
            </a:r>
            <a:r>
              <a:rPr lang="en-US" b="1" dirty="0"/>
              <a:t>B) ACE inhibitors</a:t>
            </a:r>
            <a:endParaRPr lang="en-US" dirty="0"/>
          </a:p>
          <a:p>
            <a:endParaRPr lang="en-US" dirty="0"/>
          </a:p>
        </p:txBody>
      </p:sp>
    </p:spTree>
    <p:extLst>
      <p:ext uri="{BB962C8B-B14F-4D97-AF65-F5344CB8AC3E}">
        <p14:creationId xmlns:p14="http://schemas.microsoft.com/office/powerpoint/2010/main" val="42266219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2631162"/>
            <a:ext cx="6096000" cy="1107996"/>
          </a:xfr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88900">
              <a:spcBef>
                <a:spcPct val="20000"/>
              </a:spcBef>
            </a:pPr>
            <a:r>
              <a:rPr lang="en-US" sz="6600" dirty="0">
                <a:ln w="0"/>
                <a:effectLst/>
                <a:latin typeface="Times New Roman" panose="02020603050405020304" pitchFamily="18" charset="0"/>
                <a:ea typeface="+mn-ea"/>
                <a:cs typeface="Times New Roman" panose="02020603050405020304" pitchFamily="18" charset="0"/>
              </a:rPr>
              <a:t>Thank You</a:t>
            </a:r>
          </a:p>
        </p:txBody>
      </p:sp>
      <p:sp>
        <p:nvSpPr>
          <p:cNvPr id="2" name="Date Placeholder 1"/>
          <p:cNvSpPr>
            <a:spLocks noGrp="1"/>
          </p:cNvSpPr>
          <p:nvPr>
            <p:ph type="dt" sz="half" idx="10"/>
          </p:nvPr>
        </p:nvSpPr>
        <p:spPr/>
        <p:txBody>
          <a:bodyPr/>
          <a:lstStyle/>
          <a:p>
            <a:fld id="{257CC89A-50E4-4D70-AE72-619CE2A4BD6A}" type="datetime1">
              <a:rPr lang="en-US" smtClean="0"/>
              <a:t>6/15/2025</a:t>
            </a:fld>
            <a:endParaRPr lang="en-US"/>
          </a:p>
        </p:txBody>
      </p:sp>
      <p:sp>
        <p:nvSpPr>
          <p:cNvPr id="4" name="Footer Placeholder 3"/>
          <p:cNvSpPr>
            <a:spLocks noGrp="1"/>
          </p:cNvSpPr>
          <p:nvPr>
            <p:ph type="ftr" sz="quarter" idx="11"/>
          </p:nvPr>
        </p:nvSpPr>
        <p:spPr/>
        <p:txBody>
          <a:bodyPr/>
          <a:lstStyle/>
          <a:p>
            <a:r>
              <a:rPr lang="en-US"/>
              <a:t>Internal Medicine Department</a:t>
            </a:r>
          </a:p>
        </p:txBody>
      </p:sp>
      <p:sp>
        <p:nvSpPr>
          <p:cNvPr id="5" name="Slide Number Placeholder 4"/>
          <p:cNvSpPr>
            <a:spLocks noGrp="1"/>
          </p:cNvSpPr>
          <p:nvPr>
            <p:ph type="sldNum" sz="quarter" idx="12"/>
          </p:nvPr>
        </p:nvSpPr>
        <p:spPr/>
        <p:txBody>
          <a:bodyPr/>
          <a:lstStyle/>
          <a:p>
            <a:fld id="{3D0A3EC9-E8BA-4062-809F-C0D16F9877FA}" type="slidenum">
              <a:rPr lang="en-US" smtClean="0"/>
              <a:t>56</a:t>
            </a:fld>
            <a:endParaRPr lang="en-US"/>
          </a:p>
        </p:txBody>
      </p:sp>
    </p:spTree>
    <p:extLst>
      <p:ext uri="{BB962C8B-B14F-4D97-AF65-F5344CB8AC3E}">
        <p14:creationId xmlns:p14="http://schemas.microsoft.com/office/powerpoint/2010/main" val="5861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7801DA-D722-1296-4C2A-35B73EFCB9B9}"/>
              </a:ext>
            </a:extLst>
          </p:cNvPr>
          <p:cNvSpPr>
            <a:spLocks noGrp="1"/>
          </p:cNvSpPr>
          <p:nvPr>
            <p:ph type="title"/>
          </p:nvPr>
        </p:nvSpPr>
        <p:spPr/>
        <p:txBody>
          <a:bodyPr/>
          <a:lstStyle/>
          <a:p>
            <a:pPr algn="ctr"/>
            <a:r>
              <a:rPr lang="en-US" b="1" i="1" dirty="0"/>
              <a:t>Epidemiology </a:t>
            </a:r>
          </a:p>
        </p:txBody>
      </p:sp>
      <p:sp>
        <p:nvSpPr>
          <p:cNvPr id="3" name="Content Placeholder 2">
            <a:extLst>
              <a:ext uri="{FF2B5EF4-FFF2-40B4-BE49-F238E27FC236}">
                <a16:creationId xmlns:a16="http://schemas.microsoft.com/office/drawing/2014/main" xmlns="" id="{3A54D3E5-102E-432B-D9C9-8452980AA137}"/>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Hypertension Affects </a:t>
            </a:r>
            <a:r>
              <a:rPr lang="en-US" b="1" dirty="0"/>
              <a:t>1.3 billion people worldwide</a:t>
            </a:r>
            <a:r>
              <a:rPr lang="en-US" dirty="0"/>
              <a:t> (WHO, 2023).</a:t>
            </a:r>
          </a:p>
          <a:p>
            <a:pPr>
              <a:buFont typeface="Arial" panose="020B0604020202020204" pitchFamily="34" charset="0"/>
              <a:buChar char="•"/>
            </a:pPr>
            <a:endParaRPr lang="en-US" dirty="0"/>
          </a:p>
          <a:p>
            <a:pPr>
              <a:buFont typeface="Arial" panose="020B0604020202020204" pitchFamily="34" charset="0"/>
              <a:buChar char="•"/>
            </a:pPr>
            <a:r>
              <a:rPr lang="en-US" dirty="0"/>
              <a:t>Higher prevalence in </a:t>
            </a:r>
            <a:r>
              <a:rPr lang="en-US" b="1" dirty="0"/>
              <a:t>older adults, African Americans, and individuals with metabolic syndrome</a:t>
            </a:r>
            <a:r>
              <a:rPr lang="en-US" dirty="0"/>
              <a:t>.</a:t>
            </a:r>
          </a:p>
          <a:p>
            <a:pPr>
              <a:buFont typeface="Arial" panose="020B0604020202020204" pitchFamily="34" charset="0"/>
              <a:buChar char="•"/>
            </a:pPr>
            <a:endParaRPr lang="en-US" b="1" dirty="0"/>
          </a:p>
          <a:p>
            <a:pPr>
              <a:buFont typeface="Arial" panose="020B0604020202020204" pitchFamily="34" charset="0"/>
              <a:buChar char="•"/>
            </a:pPr>
            <a:r>
              <a:rPr lang="en-US" b="1" dirty="0"/>
              <a:t>Major risk factor for:</a:t>
            </a:r>
            <a:r>
              <a:rPr lang="en-US" dirty="0"/>
              <a:t> </a:t>
            </a:r>
          </a:p>
          <a:p>
            <a:pPr marL="557213" lvl="1" indent="-214313">
              <a:buFont typeface="Arial" panose="020B0604020202020204" pitchFamily="34" charset="0"/>
              <a:buChar char="•"/>
            </a:pPr>
            <a:r>
              <a:rPr lang="en-US" b="1" dirty="0"/>
              <a:t>Stroke</a:t>
            </a:r>
            <a:r>
              <a:rPr lang="en-US" dirty="0"/>
              <a:t>, </a:t>
            </a:r>
            <a:r>
              <a:rPr lang="en-US" b="1" dirty="0"/>
              <a:t>Myocardial infarction (MI)</a:t>
            </a:r>
            <a:r>
              <a:rPr lang="en-US" dirty="0"/>
              <a:t>, </a:t>
            </a:r>
            <a:r>
              <a:rPr lang="en-US" b="1" dirty="0"/>
              <a:t>Heart failure (HF)</a:t>
            </a:r>
            <a:endParaRPr lang="en-US" dirty="0"/>
          </a:p>
          <a:p>
            <a:pPr marL="557213" lvl="1" indent="-214313">
              <a:buFont typeface="Arial" panose="020B0604020202020204" pitchFamily="34" charset="0"/>
              <a:buChar char="•"/>
            </a:pPr>
            <a:r>
              <a:rPr lang="en-US" b="1" dirty="0"/>
              <a:t>Chronic kidney disease (CKD)</a:t>
            </a:r>
            <a:r>
              <a:rPr lang="en-US" dirty="0"/>
              <a:t>, </a:t>
            </a:r>
            <a:r>
              <a:rPr lang="en-US" b="1" dirty="0"/>
              <a:t>Aneurysms</a:t>
            </a:r>
            <a:r>
              <a:rPr lang="en-US" dirty="0"/>
              <a:t>, </a:t>
            </a:r>
            <a:r>
              <a:rPr lang="en-US" b="1" dirty="0"/>
              <a:t>Retinopathy</a:t>
            </a:r>
            <a:endParaRPr lang="en-US" dirty="0"/>
          </a:p>
          <a:p>
            <a:endParaRPr lang="en-US" dirty="0"/>
          </a:p>
        </p:txBody>
      </p:sp>
    </p:spTree>
    <p:extLst>
      <p:ext uri="{BB962C8B-B14F-4D97-AF65-F5344CB8AC3E}">
        <p14:creationId xmlns:p14="http://schemas.microsoft.com/office/powerpoint/2010/main" val="937964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9154C-1F93-5B91-8365-4C476CCDC072}"/>
              </a:ext>
            </a:extLst>
          </p:cNvPr>
          <p:cNvSpPr>
            <a:spLocks noGrp="1"/>
          </p:cNvSpPr>
          <p:nvPr>
            <p:ph type="title"/>
          </p:nvPr>
        </p:nvSpPr>
        <p:spPr>
          <a:xfrm>
            <a:off x="628650" y="1131095"/>
            <a:ext cx="7886700" cy="610260"/>
          </a:xfrm>
        </p:spPr>
        <p:txBody>
          <a:bodyPr/>
          <a:lstStyle/>
          <a:p>
            <a:pPr algn="ctr"/>
            <a:r>
              <a:rPr lang="en-US" b="1" dirty="0"/>
              <a:t>Risk factors for hypertension</a:t>
            </a:r>
          </a:p>
        </p:txBody>
      </p:sp>
      <p:sp>
        <p:nvSpPr>
          <p:cNvPr id="4" name="Rectangle 1">
            <a:extLst>
              <a:ext uri="{FF2B5EF4-FFF2-40B4-BE49-F238E27FC236}">
                <a16:creationId xmlns:a16="http://schemas.microsoft.com/office/drawing/2014/main" xmlns="" id="{326B010E-89AA-2624-E154-D47271209E3E}"/>
              </a:ext>
            </a:extLst>
          </p:cNvPr>
          <p:cNvSpPr>
            <a:spLocks noGrp="1" noChangeArrowheads="1"/>
          </p:cNvSpPr>
          <p:nvPr>
            <p:ph idx="1"/>
          </p:nvPr>
        </p:nvSpPr>
        <p:spPr bwMode="auto">
          <a:xfrm>
            <a:off x="413132" y="2020060"/>
            <a:ext cx="8279177" cy="3670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marL="0" indent="0" defTabSz="685800" eaLnBrk="0" fontAlgn="base" hangingPunct="0">
              <a:spcBef>
                <a:spcPct val="0"/>
              </a:spcBef>
              <a:spcAft>
                <a:spcPct val="0"/>
              </a:spcAft>
              <a:buFontTx/>
              <a:buChar char="•"/>
            </a:pPr>
            <a:r>
              <a:rPr lang="en-US" altLang="en-US" sz="1800" b="1" dirty="0">
                <a:latin typeface="Arial" panose="020B0604020202020204" pitchFamily="34" charset="0"/>
              </a:rPr>
              <a:t>Non-modifiable</a:t>
            </a:r>
            <a:r>
              <a:rPr lang="en-US" altLang="en-US" sz="1800" dirty="0">
                <a:latin typeface="Arial" panose="020B0604020202020204" pitchFamily="34" charset="0"/>
              </a:rPr>
              <a:t>: </a:t>
            </a:r>
          </a:p>
          <a:p>
            <a:pPr marL="0" indent="0" defTabSz="685800" eaLnBrk="0" fontAlgn="base" hangingPunct="0">
              <a:spcBef>
                <a:spcPct val="0"/>
              </a:spcBef>
              <a:spcAft>
                <a:spcPct val="0"/>
              </a:spcAft>
              <a:buNone/>
            </a:pPr>
            <a:r>
              <a:rPr lang="en-US" altLang="en-US" sz="1800" dirty="0">
                <a:latin typeface="Arial" panose="020B0604020202020204" pitchFamily="34" charset="0"/>
              </a:rPr>
              <a:t>Age, </a:t>
            </a:r>
          </a:p>
          <a:p>
            <a:pPr marL="0" indent="0" defTabSz="685800" eaLnBrk="0" fontAlgn="base" hangingPunct="0">
              <a:spcBef>
                <a:spcPct val="0"/>
              </a:spcBef>
              <a:spcAft>
                <a:spcPct val="0"/>
              </a:spcAft>
              <a:buNone/>
            </a:pPr>
            <a:r>
              <a:rPr lang="en-US" altLang="en-US" sz="1800" dirty="0">
                <a:latin typeface="Arial" panose="020B0604020202020204" pitchFamily="34" charset="0"/>
              </a:rPr>
              <a:t>genetics, </a:t>
            </a:r>
          </a:p>
          <a:p>
            <a:pPr marL="0" indent="0" defTabSz="685800" eaLnBrk="0" fontAlgn="base" hangingPunct="0">
              <a:spcBef>
                <a:spcPct val="0"/>
              </a:spcBef>
              <a:spcAft>
                <a:spcPct val="0"/>
              </a:spcAft>
              <a:buNone/>
            </a:pPr>
            <a:r>
              <a:rPr lang="en-US" altLang="en-US" sz="1800" dirty="0">
                <a:latin typeface="Arial" panose="020B0604020202020204" pitchFamily="34" charset="0"/>
              </a:rPr>
              <a:t>ethnicity, </a:t>
            </a:r>
          </a:p>
          <a:p>
            <a:pPr marL="0" indent="0" defTabSz="685800" eaLnBrk="0" fontAlgn="base" hangingPunct="0">
              <a:spcBef>
                <a:spcPct val="0"/>
              </a:spcBef>
              <a:spcAft>
                <a:spcPct val="0"/>
              </a:spcAft>
              <a:buNone/>
            </a:pPr>
            <a:r>
              <a:rPr lang="en-US" altLang="en-US" sz="1800" dirty="0">
                <a:latin typeface="Arial" panose="020B0604020202020204" pitchFamily="34" charset="0"/>
              </a:rPr>
              <a:t>family history. </a:t>
            </a:r>
          </a:p>
          <a:p>
            <a:pPr marL="0" indent="0" defTabSz="685800" eaLnBrk="0" fontAlgn="base" hangingPunct="0">
              <a:spcBef>
                <a:spcPct val="0"/>
              </a:spcBef>
              <a:spcAft>
                <a:spcPct val="0"/>
              </a:spcAft>
              <a:buNone/>
            </a:pPr>
            <a:endParaRPr lang="en-US" altLang="en-US" sz="1800" dirty="0">
              <a:latin typeface="Arial" panose="020B0604020202020204" pitchFamily="34" charset="0"/>
            </a:endParaRPr>
          </a:p>
          <a:p>
            <a:pPr marL="0" indent="0" defTabSz="685800" eaLnBrk="0" fontAlgn="base" hangingPunct="0">
              <a:spcBef>
                <a:spcPct val="0"/>
              </a:spcBef>
              <a:spcAft>
                <a:spcPct val="0"/>
              </a:spcAft>
              <a:buFontTx/>
              <a:buChar char="•"/>
            </a:pPr>
            <a:r>
              <a:rPr lang="en-US" altLang="en-US" sz="1800" b="1" dirty="0">
                <a:latin typeface="Arial" panose="020B0604020202020204" pitchFamily="34" charset="0"/>
              </a:rPr>
              <a:t>Modifiable</a:t>
            </a:r>
            <a:r>
              <a:rPr lang="en-US" altLang="en-US" sz="1800" dirty="0">
                <a:latin typeface="Arial" panose="020B0604020202020204" pitchFamily="34" charset="0"/>
              </a:rPr>
              <a:t>: </a:t>
            </a:r>
          </a:p>
          <a:p>
            <a:pPr marL="0" indent="0" defTabSz="685800" eaLnBrk="0" fontAlgn="base" hangingPunct="0">
              <a:spcBef>
                <a:spcPct val="0"/>
              </a:spcBef>
              <a:spcAft>
                <a:spcPct val="0"/>
              </a:spcAft>
              <a:buNone/>
            </a:pPr>
            <a:r>
              <a:rPr lang="en-US" altLang="en-US" sz="1800" dirty="0">
                <a:latin typeface="Arial" panose="020B0604020202020204" pitchFamily="34" charset="0"/>
              </a:rPr>
              <a:t>Obesity, </a:t>
            </a:r>
          </a:p>
          <a:p>
            <a:pPr marL="0" indent="0" defTabSz="685800" eaLnBrk="0" fontAlgn="base" hangingPunct="0">
              <a:spcBef>
                <a:spcPct val="0"/>
              </a:spcBef>
              <a:spcAft>
                <a:spcPct val="0"/>
              </a:spcAft>
              <a:buNone/>
            </a:pPr>
            <a:r>
              <a:rPr lang="en-US" altLang="en-US" sz="1800" dirty="0">
                <a:latin typeface="Arial" panose="020B0604020202020204" pitchFamily="34" charset="0"/>
              </a:rPr>
              <a:t>sedentary lifestyle, </a:t>
            </a:r>
          </a:p>
          <a:p>
            <a:pPr marL="0" indent="0" defTabSz="685800" eaLnBrk="0" fontAlgn="base" hangingPunct="0">
              <a:spcBef>
                <a:spcPct val="0"/>
              </a:spcBef>
              <a:spcAft>
                <a:spcPct val="0"/>
              </a:spcAft>
              <a:buNone/>
            </a:pPr>
            <a:r>
              <a:rPr lang="en-US" altLang="en-US" sz="1800" dirty="0">
                <a:latin typeface="Arial" panose="020B0604020202020204" pitchFamily="34" charset="0"/>
              </a:rPr>
              <a:t>high sodium intake, </a:t>
            </a:r>
          </a:p>
          <a:p>
            <a:pPr marL="0" indent="0" defTabSz="685800" eaLnBrk="0" fontAlgn="base" hangingPunct="0">
              <a:spcBef>
                <a:spcPct val="0"/>
              </a:spcBef>
              <a:spcAft>
                <a:spcPct val="0"/>
              </a:spcAft>
              <a:buNone/>
            </a:pPr>
            <a:r>
              <a:rPr lang="en-US" altLang="en-US" sz="1800" dirty="0">
                <a:latin typeface="Arial" panose="020B0604020202020204" pitchFamily="34" charset="0"/>
              </a:rPr>
              <a:t>smoking, </a:t>
            </a:r>
          </a:p>
          <a:p>
            <a:pPr marL="0" indent="0" defTabSz="685800" eaLnBrk="0" fontAlgn="base" hangingPunct="0">
              <a:spcBef>
                <a:spcPct val="0"/>
              </a:spcBef>
              <a:spcAft>
                <a:spcPct val="0"/>
              </a:spcAft>
              <a:buNone/>
            </a:pPr>
            <a:r>
              <a:rPr lang="en-US" altLang="en-US" sz="1800" dirty="0">
                <a:latin typeface="Arial" panose="020B0604020202020204" pitchFamily="34" charset="0"/>
              </a:rPr>
              <a:t>alcohol use, </a:t>
            </a:r>
          </a:p>
          <a:p>
            <a:pPr marL="0" indent="0" defTabSz="685800" eaLnBrk="0" fontAlgn="base" hangingPunct="0">
              <a:spcBef>
                <a:spcPct val="0"/>
              </a:spcBef>
              <a:spcAft>
                <a:spcPct val="0"/>
              </a:spcAft>
              <a:buNone/>
            </a:pPr>
            <a:r>
              <a:rPr lang="en-US" altLang="en-US" sz="1800" dirty="0">
                <a:latin typeface="Arial" panose="020B0604020202020204" pitchFamily="34" charset="0"/>
              </a:rPr>
              <a:t>stress. </a:t>
            </a:r>
          </a:p>
        </p:txBody>
      </p:sp>
    </p:spTree>
    <p:extLst>
      <p:ext uri="{BB962C8B-B14F-4D97-AF65-F5344CB8AC3E}">
        <p14:creationId xmlns:p14="http://schemas.microsoft.com/office/powerpoint/2010/main" val="1942782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A0B736-0C70-56F7-DB13-45C92B213C0C}"/>
              </a:ext>
            </a:extLst>
          </p:cNvPr>
          <p:cNvSpPr>
            <a:spLocks noGrp="1"/>
          </p:cNvSpPr>
          <p:nvPr>
            <p:ph type="title"/>
          </p:nvPr>
        </p:nvSpPr>
        <p:spPr>
          <a:xfrm>
            <a:off x="628650" y="2577058"/>
            <a:ext cx="7886700" cy="994172"/>
          </a:xfrm>
        </p:spPr>
        <p:txBody>
          <a:bodyPr/>
          <a:lstStyle/>
          <a:p>
            <a:pPr algn="ctr"/>
            <a:r>
              <a:rPr lang="en-US" b="1" i="1" dirty="0"/>
              <a:t>Pathophysiology and types of Hypertension</a:t>
            </a:r>
            <a:endParaRPr lang="en-US" i="1" dirty="0"/>
          </a:p>
        </p:txBody>
      </p:sp>
    </p:spTree>
    <p:extLst>
      <p:ext uri="{BB962C8B-B14F-4D97-AF65-F5344CB8AC3E}">
        <p14:creationId xmlns:p14="http://schemas.microsoft.com/office/powerpoint/2010/main" val="263009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E4ADEB-4B86-382A-A750-A8B2D9715479}"/>
              </a:ext>
            </a:extLst>
          </p:cNvPr>
          <p:cNvSpPr>
            <a:spLocks noGrp="1"/>
          </p:cNvSpPr>
          <p:nvPr>
            <p:ph type="title"/>
          </p:nvPr>
        </p:nvSpPr>
        <p:spPr/>
        <p:txBody>
          <a:bodyPr/>
          <a:lstStyle/>
          <a:p>
            <a:pPr algn="ctr"/>
            <a:r>
              <a:rPr lang="en-US" b="1" i="1" dirty="0"/>
              <a:t>Types </a:t>
            </a:r>
          </a:p>
        </p:txBody>
      </p:sp>
      <p:sp>
        <p:nvSpPr>
          <p:cNvPr id="3" name="Content Placeholder 2">
            <a:extLst>
              <a:ext uri="{FF2B5EF4-FFF2-40B4-BE49-F238E27FC236}">
                <a16:creationId xmlns:a16="http://schemas.microsoft.com/office/drawing/2014/main" xmlns="" id="{740AF99C-073D-56AE-5592-B460E964F03D}"/>
              </a:ext>
            </a:extLst>
          </p:cNvPr>
          <p:cNvSpPr>
            <a:spLocks noGrp="1"/>
          </p:cNvSpPr>
          <p:nvPr>
            <p:ph idx="1"/>
          </p:nvPr>
        </p:nvSpPr>
        <p:spPr/>
        <p:txBody>
          <a:bodyPr>
            <a:normAutofit fontScale="77500" lnSpcReduction="20000"/>
          </a:bodyPr>
          <a:lstStyle/>
          <a:p>
            <a:pPr marL="0" indent="0" algn="ctr">
              <a:buNone/>
            </a:pPr>
            <a:r>
              <a:rPr lang="en-US" sz="3100" b="1" i="1" u="sng" dirty="0"/>
              <a:t>1- Primary (Essential) Hypertension (90-95%)</a:t>
            </a:r>
          </a:p>
          <a:p>
            <a:pPr marL="0" indent="0" algn="ctr">
              <a:buNone/>
            </a:pPr>
            <a:endParaRPr lang="en-US" b="1" u="sng" dirty="0"/>
          </a:p>
          <a:p>
            <a:pPr>
              <a:buFont typeface="Arial" panose="020B0604020202020204" pitchFamily="34" charset="0"/>
              <a:buChar char="•"/>
            </a:pPr>
            <a:r>
              <a:rPr lang="en-US" dirty="0"/>
              <a:t>No identifiable cause</a:t>
            </a:r>
          </a:p>
          <a:p>
            <a:pPr>
              <a:buFont typeface="Arial" panose="020B0604020202020204" pitchFamily="34" charset="0"/>
              <a:buChar char="•"/>
            </a:pPr>
            <a:r>
              <a:rPr lang="en-US" dirty="0"/>
              <a:t>Risk factors: </a:t>
            </a:r>
            <a:r>
              <a:rPr lang="en-US" b="1" dirty="0"/>
              <a:t>Genetics, age, obesity, high salt intake, stress</a:t>
            </a:r>
            <a:endParaRPr lang="en-US" dirty="0"/>
          </a:p>
          <a:p>
            <a:pPr marL="0" indent="0">
              <a:buNone/>
            </a:pPr>
            <a:r>
              <a:rPr lang="en-US" b="1" dirty="0"/>
              <a:t>              </a:t>
            </a:r>
          </a:p>
          <a:p>
            <a:pPr marL="0" indent="0" algn="ctr">
              <a:buNone/>
            </a:pPr>
            <a:r>
              <a:rPr lang="en-US" sz="3600" b="1" dirty="0"/>
              <a:t>     </a:t>
            </a:r>
            <a:r>
              <a:rPr lang="en-US" sz="3600" b="1" i="1" u="sng" dirty="0"/>
              <a:t>2-Secondary Hypertension (5-10%)</a:t>
            </a:r>
          </a:p>
          <a:p>
            <a:pPr marL="0" indent="0">
              <a:buNone/>
            </a:pPr>
            <a:endParaRPr lang="en-US" b="1" dirty="0"/>
          </a:p>
          <a:p>
            <a:pPr>
              <a:buFont typeface="Arial" panose="020B0604020202020204" pitchFamily="34" charset="0"/>
              <a:buChar char="•"/>
            </a:pPr>
            <a:r>
              <a:rPr lang="en-US" b="1" dirty="0"/>
              <a:t>Renal Causes:</a:t>
            </a:r>
            <a:r>
              <a:rPr lang="en-US" dirty="0"/>
              <a:t> CKD, Renal artery stenosis</a:t>
            </a:r>
          </a:p>
          <a:p>
            <a:pPr>
              <a:buFont typeface="Arial" panose="020B0604020202020204" pitchFamily="34" charset="0"/>
              <a:buChar char="•"/>
            </a:pPr>
            <a:r>
              <a:rPr lang="en-US" b="1" dirty="0"/>
              <a:t>Endocrine Causes:</a:t>
            </a:r>
            <a:r>
              <a:rPr lang="en-US" dirty="0"/>
              <a:t> Primary aldosteronism, Pheochromocytoma, Cushing’s</a:t>
            </a:r>
          </a:p>
          <a:p>
            <a:pPr>
              <a:buFont typeface="Arial" panose="020B0604020202020204" pitchFamily="34" charset="0"/>
              <a:buChar char="•"/>
            </a:pPr>
            <a:r>
              <a:rPr lang="en-US" b="1" dirty="0"/>
              <a:t>Vascular Causes:</a:t>
            </a:r>
            <a:r>
              <a:rPr lang="en-US" dirty="0"/>
              <a:t> Coarctation of the aorta</a:t>
            </a:r>
          </a:p>
          <a:p>
            <a:pPr>
              <a:buFont typeface="Arial" panose="020B0604020202020204" pitchFamily="34" charset="0"/>
              <a:buChar char="•"/>
            </a:pPr>
            <a:r>
              <a:rPr lang="en-US" b="1" dirty="0"/>
              <a:t>Drug-Induced:</a:t>
            </a:r>
            <a:r>
              <a:rPr lang="en-US" dirty="0"/>
              <a:t> NSAIDs, Steroids, OCPs, Cocaine</a:t>
            </a:r>
          </a:p>
          <a:p>
            <a:pPr>
              <a:buFont typeface="Arial" panose="020B0604020202020204" pitchFamily="34" charset="0"/>
              <a:buChar char="•"/>
            </a:pPr>
            <a:r>
              <a:rPr lang="en-US" b="1" dirty="0"/>
              <a:t>Sleep Disorders:</a:t>
            </a:r>
            <a:r>
              <a:rPr lang="en-US" dirty="0"/>
              <a:t> Obstructive Sleep Apnea (OSA)</a:t>
            </a:r>
          </a:p>
          <a:p>
            <a:endParaRPr lang="en-US" dirty="0"/>
          </a:p>
        </p:txBody>
      </p:sp>
    </p:spTree>
    <p:extLst>
      <p:ext uri="{BB962C8B-B14F-4D97-AF65-F5344CB8AC3E}">
        <p14:creationId xmlns:p14="http://schemas.microsoft.com/office/powerpoint/2010/main" val="3657285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2316</Words>
  <Application>Microsoft Office PowerPoint</Application>
  <PresentationFormat>On-screen Show (4:3)</PresentationFormat>
  <Paragraphs>381</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Roboto</vt:lpstr>
      <vt:lpstr>Times New Roman</vt:lpstr>
      <vt:lpstr>Office Theme</vt:lpstr>
      <vt:lpstr>PowerPoint Presentation</vt:lpstr>
      <vt:lpstr>Hypertension </vt:lpstr>
      <vt:lpstr>Indented Learning Outcomes (ILOs)</vt:lpstr>
      <vt:lpstr>Introduction </vt:lpstr>
      <vt:lpstr>PowerPoint Presentation</vt:lpstr>
      <vt:lpstr>Epidemiology </vt:lpstr>
      <vt:lpstr>Risk factors for hypertension</vt:lpstr>
      <vt:lpstr>Pathophysiology and types of Hypertension</vt:lpstr>
      <vt:lpstr>Types </vt:lpstr>
      <vt:lpstr>Pathophysiology of Primary hypertension </vt:lpstr>
      <vt:lpstr>PowerPoint Presentation</vt:lpstr>
      <vt:lpstr>Pathophysiology and causes of Secondary hypertension</vt:lpstr>
      <vt:lpstr>Clinical presentation of hypertension</vt:lpstr>
      <vt:lpstr>PowerPoint Presentation</vt:lpstr>
      <vt:lpstr>Symptoms of Hypertensive Crisis 🚨 </vt:lpstr>
      <vt:lpstr>          Signs of Target Organ Damage 🏥 </vt:lpstr>
      <vt:lpstr>Clinical consequences of elevated BP</vt:lpstr>
      <vt:lpstr>Clues suggesting secondary HTN</vt:lpstr>
      <vt:lpstr>Measurement of BP</vt:lpstr>
      <vt:lpstr>Steps of BP measurement</vt:lpstr>
      <vt:lpstr>PowerPoint Presentation</vt:lpstr>
      <vt:lpstr>How to measure BP</vt:lpstr>
      <vt:lpstr>Important terms</vt:lpstr>
      <vt:lpstr>Important terms</vt:lpstr>
      <vt:lpstr>Office BP measurement</vt:lpstr>
      <vt:lpstr>Home BP measurement </vt:lpstr>
      <vt:lpstr>Ambulatory BP measurement</vt:lpstr>
      <vt:lpstr>Difference between ambulatory and home BP measurement</vt:lpstr>
      <vt:lpstr>Diagnostic work up of a cases of HTN </vt:lpstr>
      <vt:lpstr>Step 1: Confirm Diagnosis </vt:lpstr>
      <vt:lpstr>PowerPoint Presentation</vt:lpstr>
      <vt:lpstr>Step 2: Assess Cardiovascular Risk </vt:lpstr>
      <vt:lpstr>Step 3: Basic Laboratory Tests (To Assess Organ Damage &amp; Identify Secondary HTN) </vt:lpstr>
      <vt:lpstr>Step 4: Identify Secondary Hypertension  </vt:lpstr>
      <vt:lpstr>Treatment of hypertension</vt:lpstr>
      <vt:lpstr>1️⃣ Non-Pharmacologic Treatment  </vt:lpstr>
      <vt:lpstr>Pharmacologic Treatment of Hypertension  </vt:lpstr>
      <vt:lpstr>ACE Inhibitors (ACEi) </vt:lpstr>
      <vt:lpstr>Angiotensin Receptor Blockers (ARBs) </vt:lpstr>
      <vt:lpstr>Calcium Channel Blockers (CCBs) </vt:lpstr>
      <vt:lpstr>Thiazide Diuretics </vt:lpstr>
      <vt:lpstr>Beta-Blockers </vt:lpstr>
      <vt:lpstr>Aldosterone Antagonists </vt:lpstr>
      <vt:lpstr>Loop Diuretics </vt:lpstr>
      <vt:lpstr>Alpha-Blockers </vt:lpstr>
      <vt:lpstr>Direct Vasodilators </vt:lpstr>
      <vt:lpstr>Management of hypertensive emergencies</vt:lpstr>
      <vt:lpstr>Management Plan of HTN emergencies: </vt:lpstr>
      <vt:lpstr>Medications used in HTN emergencies</vt:lpstr>
      <vt:lpstr>Management Plan of HTN emergencies: </vt:lpstr>
      <vt:lpstr>Conclusion: </vt:lpstr>
      <vt:lpstr>Take home message </vt:lpstr>
      <vt:lpstr>Quiz 1</vt:lpstr>
      <vt:lpstr>Quiz 2</vt:lpstr>
      <vt:lpstr>Quiz 3</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dream cast</dc:creator>
  <cp:lastModifiedBy>Abdul Rahman Ashraf Hussein Mohamed Abo El-Majd</cp:lastModifiedBy>
  <cp:revision>47</cp:revision>
  <dcterms:created xsi:type="dcterms:W3CDTF">2016-09-30T17:20:15Z</dcterms:created>
  <dcterms:modified xsi:type="dcterms:W3CDTF">2025-06-15T15:27:20Z</dcterms:modified>
</cp:coreProperties>
</file>