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54"/>
  </p:notesMasterIdLst>
  <p:sldIdLst>
    <p:sldId id="369" r:id="rId2"/>
    <p:sldId id="367" r:id="rId3"/>
    <p:sldId id="372" r:id="rId4"/>
    <p:sldId id="400" r:id="rId5"/>
    <p:sldId id="373" r:id="rId6"/>
    <p:sldId id="401" r:id="rId7"/>
    <p:sldId id="403" r:id="rId8"/>
    <p:sldId id="402" r:id="rId9"/>
    <p:sldId id="331" r:id="rId10"/>
    <p:sldId id="370" r:id="rId11"/>
    <p:sldId id="336" r:id="rId12"/>
    <p:sldId id="405" r:id="rId13"/>
    <p:sldId id="333" r:id="rId14"/>
    <p:sldId id="406" r:id="rId15"/>
    <p:sldId id="334" r:id="rId16"/>
    <p:sldId id="335" r:id="rId17"/>
    <p:sldId id="337" r:id="rId18"/>
    <p:sldId id="338" r:id="rId19"/>
    <p:sldId id="374" r:id="rId20"/>
    <p:sldId id="330" r:id="rId21"/>
    <p:sldId id="412" r:id="rId22"/>
    <p:sldId id="339" r:id="rId23"/>
    <p:sldId id="407" r:id="rId24"/>
    <p:sldId id="340" r:id="rId25"/>
    <p:sldId id="408" r:id="rId26"/>
    <p:sldId id="409" r:id="rId27"/>
    <p:sldId id="341" r:id="rId28"/>
    <p:sldId id="342" r:id="rId29"/>
    <p:sldId id="347" r:id="rId30"/>
    <p:sldId id="344" r:id="rId31"/>
    <p:sldId id="375" r:id="rId32"/>
    <p:sldId id="346" r:id="rId33"/>
    <p:sldId id="410" r:id="rId34"/>
    <p:sldId id="345" r:id="rId35"/>
    <p:sldId id="351" r:id="rId36"/>
    <p:sldId id="359" r:id="rId37"/>
    <p:sldId id="360" r:id="rId38"/>
    <p:sldId id="355" r:id="rId39"/>
    <p:sldId id="356" r:id="rId40"/>
    <p:sldId id="357" r:id="rId41"/>
    <p:sldId id="358" r:id="rId42"/>
    <p:sldId id="352" r:id="rId43"/>
    <p:sldId id="363" r:id="rId44"/>
    <p:sldId id="362" r:id="rId45"/>
    <p:sldId id="364" r:id="rId46"/>
    <p:sldId id="376" r:id="rId47"/>
    <p:sldId id="377" r:id="rId48"/>
    <p:sldId id="411" r:id="rId49"/>
    <p:sldId id="378" r:id="rId50"/>
    <p:sldId id="398" r:id="rId51"/>
    <p:sldId id="413" r:id="rId52"/>
    <p:sldId id="399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1020" y="1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FFC688-2723-4229-BE20-86E1696A9ED9}" type="datetime1">
              <a:rPr lang="en-US"/>
              <a:pPr/>
              <a:t>5/4/2025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7C4243-BC80-4E36-A75A-6CAEE09FC4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68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3739F-F26E-48DD-8B2F-2E4B10B08D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71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4EFF919-6EB7-46DC-9C50-A70D806C4627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89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E798D15-F567-44C3-9947-99A2E4F8A803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77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B5405C4-7F2E-4E5C-9421-D3D00B787116}" type="slidenum">
              <a:rPr lang="en-US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31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38FBE02-6498-48F5-8E51-51D804BBAE80}" type="slidenum">
              <a:rPr lang="en-US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19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609600" y="3505200"/>
            <a:ext cx="7924800" cy="2286000"/>
          </a:xfrm>
          <a:prstGeom prst="roundRect">
            <a:avLst>
              <a:gd name="adj" fmla="val 9389"/>
            </a:avLst>
          </a:prstGeom>
          <a:gradFill rotWithShape="1">
            <a:gsLst>
              <a:gs pos="100000">
                <a:srgbClr val="FFFFFF"/>
              </a:gs>
              <a:gs pos="100000">
                <a:srgbClr val="00005E"/>
              </a:gs>
            </a:gsLst>
            <a:lin ang="5400000" scaled="1"/>
          </a:gradFill>
          <a:ln w="114300" cmpd="thickThin" algn="ctr">
            <a:solidFill>
              <a:srgbClr val="D4A94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>
            <a:lvl1pPr marL="712788" indent="-623888"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712788" marR="0" lvl="0" indent="-623888" algn="ctr" defTabSz="914400" rtl="1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29200"/>
            <a:ext cx="6400800" cy="6858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E43EC1-B3C8-4AD9-A6FF-7BC45753D8A1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3EEF-06E8-4641-852D-A8971D170B3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877" y="1143000"/>
            <a:ext cx="2241123" cy="2241123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42447"/>
            <a:ext cx="7772400" cy="14700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54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D5D3DD-18F7-40BE-86D4-9279B2EEE20D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63CD-8C24-4B81-A186-564AFA49F2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1F56DE-B11C-4C3F-A57E-733D1FB76939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0CE0-98C0-4B6C-A3FC-A1D3D03EA6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9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E8BF8C-50D3-4FF7-8F52-F878D56A2A22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9"/>
          <p:cNvGrpSpPr/>
          <p:nvPr/>
        </p:nvGrpSpPr>
        <p:grpSpPr>
          <a:xfrm>
            <a:off x="405729" y="462858"/>
            <a:ext cx="8281071" cy="832542"/>
            <a:chOff x="405729" y="462858"/>
            <a:chExt cx="8281071" cy="551383"/>
          </a:xfrm>
        </p:grpSpPr>
        <p:sp>
          <p:nvSpPr>
            <p:cNvPr id="8" name="AutoShape 13"/>
            <p:cNvSpPr>
              <a:spLocks noChangeArrowheads="1"/>
            </p:cNvSpPr>
            <p:nvPr/>
          </p:nvSpPr>
          <p:spPr bwMode="auto">
            <a:xfrm>
              <a:off x="405729" y="462858"/>
              <a:ext cx="8281071" cy="548521"/>
            </a:xfrm>
            <a:prstGeom prst="roundRect">
              <a:avLst>
                <a:gd name="adj" fmla="val 9389"/>
              </a:avLst>
            </a:prstGeom>
            <a:gradFill rotWithShape="1">
              <a:gsLst>
                <a:gs pos="100000">
                  <a:srgbClr val="FFFFFF"/>
                </a:gs>
                <a:gs pos="100000">
                  <a:srgbClr val="00005E"/>
                </a:gs>
              </a:gsLst>
              <a:lin ang="5400000" scaled="1"/>
            </a:gradFill>
            <a:ln w="114300" cmpd="thickThin" algn="ctr">
              <a:solidFill>
                <a:srgbClr val="D4A940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>
              <a:lvl1pPr marL="712788" indent="-623888" algn="r" rtl="1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88900" indent="0" algn="ctr" rtl="0">
                <a:buNone/>
              </a:pPr>
              <a:endParaRPr lang="en-US" sz="2800" b="1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488237"/>
              <a:ext cx="683678" cy="526004"/>
            </a:xfrm>
            <a:prstGeom prst="flowChartConnector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29" y="602707"/>
            <a:ext cx="7467600" cy="548521"/>
          </a:xfrm>
        </p:spPr>
        <p:txBody>
          <a:bodyPr>
            <a:noAutofit/>
          </a:bodyPr>
          <a:lstStyle>
            <a:lvl1pPr>
              <a:defRPr sz="3600" b="1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46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F1D4BA-47FC-46E6-879A-E4F73E53847A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BAE9-7310-4E8C-9D2E-DEBC317D24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0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08949A-3EC7-458D-8129-E1E1C634DA8D}" type="datetime1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61A1-1666-4071-835D-27EC59ED37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2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8C13D8-6D21-4891-A41B-C0B53C68A5F1}" type="datetime1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F60A-ECA0-4F84-AF4C-187D098AC7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7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7BF80-8217-492B-915C-3E8165E10EF0}" type="datetime1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216C-11BE-4312-9008-8E6BCFCFD8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3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67DF14-4463-48E9-A34D-23E482808298}" type="datetime1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D8DD-60E2-4C39-98CB-FCB4C9ADF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2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F5AF8D-2AB0-4DE6-B871-98D252FAC297}" type="datetime1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A1BA-91A3-4AAC-BA7C-62B09D8005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7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EE43FD-15BE-45E4-B22A-C6A8DCD44CD5}" type="datetime1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3651A-1387-49EB-81E8-2DA14907F2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5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006CAEF-2A94-4571-8851-834BF623A772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53F9-1D00-4BA8-B65A-1CFB83E8E7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9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121823"/>
            <a:ext cx="2241123" cy="2241123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5" name="AutoShape 13"/>
          <p:cNvSpPr>
            <a:spLocks noChangeArrowheads="1"/>
          </p:cNvSpPr>
          <p:nvPr/>
        </p:nvSpPr>
        <p:spPr bwMode="auto">
          <a:xfrm>
            <a:off x="1179904" y="3705601"/>
            <a:ext cx="6434514" cy="1176093"/>
          </a:xfrm>
          <a:prstGeom prst="roundRect">
            <a:avLst>
              <a:gd name="adj" fmla="val 9389"/>
            </a:avLst>
          </a:prstGeom>
          <a:gradFill rotWithShape="1">
            <a:gsLst>
              <a:gs pos="100000">
                <a:srgbClr val="FFFFFF"/>
              </a:gs>
              <a:gs pos="100000">
                <a:srgbClr val="00005E"/>
              </a:gs>
            </a:gsLst>
            <a:lin ang="5400000" scaled="1"/>
          </a:gradFill>
          <a:ln w="114300" cmpd="thickThin" algn="ctr">
            <a:solidFill>
              <a:srgbClr val="D4A94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>
            <a:lvl1pPr marL="712788" indent="-623888"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712788" marR="0" lvl="0" indent="-623888" algn="ctr" defTabSz="914400" rtl="1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SA" sz="5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88900" marR="0" lvl="0" indent="0" algn="ct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0" cap="none" spc="0" normalizeH="0" baseline="0" noProof="0" dirty="0">
                <a:ln w="0"/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Armed Forces College of Medicine</a:t>
            </a:r>
          </a:p>
          <a:p>
            <a:pPr marL="88900" marR="0" lvl="0" indent="0" algn="ct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 w="0"/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AFCM</a:t>
            </a:r>
            <a:endParaRPr kumimoji="0" lang="en-US" sz="2400" b="1" i="0" u="none" strike="noStrike" kern="0" cap="none" spc="0" normalizeH="0" baseline="0" noProof="0" dirty="0">
              <a:ln w="0"/>
              <a:solidFill>
                <a:srgbClr val="6633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3C3C2DE-BCA1-4DD2-8AFE-B2E617A8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D4FE33-D3C6-4FF8-A0A3-5F1AFA5FCEFE}" type="datetime1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DD37333-3BB0-47ED-878B-7E400169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5EDB8F-F01C-4D8E-8B9E-7170AE04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0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00486" cy="4525963"/>
          </a:xfrm>
          <a:solidFill>
            <a:srgbClr val="CCFFCC">
              <a:alpha val="16862"/>
            </a:srgbClr>
          </a:solidFill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The pt  started to notice marked malaise , recurrent vomiting … her mother noticed yellowish discoloration of the sclera, she went to a specialist ….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500174"/>
            <a:ext cx="4286250" cy="4672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1AC55F2-8E1D-42F8-A628-CE3DD56F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EB72B2-A15B-4919-8238-8D0E192C8211}" type="datetime1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A056D3A-B711-4971-AC39-D3A09581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D29AAB4-F5DB-4F34-9889-9AE2FB83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solidFill>
            <a:srgbClr val="FFFF00">
              <a:alpha val="12157"/>
            </a:srgbClr>
          </a:solidFill>
        </p:spPr>
        <p:txBody>
          <a:bodyPr/>
          <a:lstStyle/>
          <a:p>
            <a:r>
              <a:rPr lang="en-US" dirty="0"/>
              <a:t>the physician ordered blood tests  were :</a:t>
            </a:r>
          </a:p>
          <a:p>
            <a:r>
              <a:rPr lang="en-US" dirty="0"/>
              <a:t> the ALT  was 1750 </a:t>
            </a:r>
            <a:r>
              <a:rPr lang="en-US" dirty="0" err="1"/>
              <a:t>iu</a:t>
            </a:r>
            <a:r>
              <a:rPr lang="en-US" dirty="0"/>
              <a:t>/ (ULN 35) </a:t>
            </a:r>
          </a:p>
          <a:p>
            <a:r>
              <a:rPr lang="en-US" dirty="0"/>
              <a:t> AST  1450 (ULN 35)  </a:t>
            </a:r>
          </a:p>
          <a:p>
            <a:r>
              <a:rPr lang="en-US" dirty="0"/>
              <a:t> total </a:t>
            </a:r>
            <a:r>
              <a:rPr lang="en-US" dirty="0" err="1"/>
              <a:t>bilirubin</a:t>
            </a:r>
            <a:r>
              <a:rPr lang="en-US" dirty="0"/>
              <a:t> 12mg/dl &lt;1.1 </a:t>
            </a:r>
          </a:p>
          <a:p>
            <a:r>
              <a:rPr lang="en-US" dirty="0"/>
              <a:t> direct </a:t>
            </a:r>
            <a:r>
              <a:rPr lang="en-US" dirty="0" err="1"/>
              <a:t>bilirubin</a:t>
            </a:r>
            <a:r>
              <a:rPr lang="en-US" dirty="0"/>
              <a:t> of 6mg/dl&lt;0.25</a:t>
            </a:r>
          </a:p>
          <a:p>
            <a:r>
              <a:rPr lang="en-US" dirty="0"/>
              <a:t>What do u think … what investigations should be ordered next?</a:t>
            </a:r>
          </a:p>
          <a:p>
            <a:endParaRPr lang="en-US" dirty="0"/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pic>
        <p:nvPicPr>
          <p:cNvPr id="18436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1981200"/>
            <a:ext cx="1824038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ECD58E4-B2B6-4E8D-9AB2-83402EBC4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EC43C1-F38D-4BAB-AF56-BC84AEDE2425}" type="datetime1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ED24181-2D71-4A49-B698-8E939689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C0B5330-7B77-4BF0-9080-3CBCFE73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357298"/>
            <a:ext cx="8572559" cy="550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8A161DB2-9E20-4F44-839F-678180BABF33}"/>
              </a:ext>
            </a:extLst>
          </p:cNvPr>
          <p:cNvSpPr/>
          <p:nvPr/>
        </p:nvSpPr>
        <p:spPr>
          <a:xfrm>
            <a:off x="1835696" y="2636912"/>
            <a:ext cx="1512168" cy="50405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56B791B0-3107-4BD2-ADF2-405163425FD1}"/>
              </a:ext>
            </a:extLst>
          </p:cNvPr>
          <p:cNvSpPr/>
          <p:nvPr/>
        </p:nvSpPr>
        <p:spPr>
          <a:xfrm>
            <a:off x="467544" y="3429000"/>
            <a:ext cx="1944216" cy="648072"/>
          </a:xfrm>
          <a:prstGeom prst="roundRect">
            <a:avLst/>
          </a:prstGeom>
          <a:noFill/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31591FE4-DB5E-4F99-A67D-5F0EDF2DE43A}"/>
              </a:ext>
            </a:extLst>
          </p:cNvPr>
          <p:cNvSpPr/>
          <p:nvPr/>
        </p:nvSpPr>
        <p:spPr>
          <a:xfrm>
            <a:off x="467544" y="4293096"/>
            <a:ext cx="1728192" cy="1855678"/>
          </a:xfrm>
          <a:prstGeom prst="roundRect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4322397-9527-4632-9387-25FE17F0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086986-93D5-4FB1-A390-CA1327FECCB7}" type="datetime1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D5FC22E-36AB-4696-89EF-6BF1CB54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8302752-656B-4750-B426-3ED5C9EE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9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30725"/>
          </a:xfrm>
          <a:solidFill>
            <a:srgbClr val="FFFF00">
              <a:alpha val="3922"/>
            </a:srgbClr>
          </a:solidFill>
        </p:spPr>
        <p:txBody>
          <a:bodyPr/>
          <a:lstStyle/>
          <a:p>
            <a:r>
              <a:rPr lang="en-US" dirty="0"/>
              <a:t>CBC </a:t>
            </a:r>
          </a:p>
          <a:p>
            <a:pPr>
              <a:buFont typeface="Arial" charset="0"/>
              <a:buNone/>
            </a:pPr>
            <a:r>
              <a:rPr lang="en-US" dirty="0"/>
              <a:t> Serum albumin </a:t>
            </a:r>
          </a:p>
          <a:p>
            <a:pPr>
              <a:buFont typeface="Arial" charset="0"/>
              <a:buNone/>
            </a:pPr>
            <a:r>
              <a:rPr lang="en-US" dirty="0"/>
              <a:t>Prothrombin time and INR</a:t>
            </a:r>
          </a:p>
          <a:p>
            <a:pPr>
              <a:buFont typeface="Arial" charset="0"/>
              <a:buNone/>
            </a:pPr>
            <a:r>
              <a:rPr lang="en-US" dirty="0"/>
              <a:t>HAV Ab Ig M and Ig G</a:t>
            </a:r>
          </a:p>
          <a:p>
            <a:pPr>
              <a:buFont typeface="Arial" charset="0"/>
              <a:buNone/>
            </a:pPr>
            <a:r>
              <a:rPr lang="en-US" dirty="0" err="1"/>
              <a:t>HbsAg</a:t>
            </a:r>
            <a:endParaRPr lang="en-US" dirty="0"/>
          </a:p>
          <a:p>
            <a:pPr>
              <a:buFont typeface="Arial" charset="0"/>
              <a:buNone/>
            </a:pPr>
            <a:r>
              <a:rPr lang="en-US" dirty="0" err="1"/>
              <a:t>HCVab</a:t>
            </a:r>
            <a:r>
              <a:rPr lang="en-US" dirty="0"/>
              <a:t>???</a:t>
            </a:r>
          </a:p>
          <a:p>
            <a:pPr>
              <a:buFont typeface="Arial" charset="0"/>
              <a:buNone/>
            </a:pPr>
            <a:r>
              <a:rPr lang="en-US" dirty="0" err="1"/>
              <a:t>Abd</a:t>
            </a:r>
            <a:r>
              <a:rPr lang="en-US" dirty="0"/>
              <a:t> US.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60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1752600"/>
            <a:ext cx="2760663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7AD4A05-3446-4AF6-BA8A-2C7AC400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995754-3494-4696-883C-2DAF4EC2FC0E}" type="datetime1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1911CC8-2024-4C1E-9665-E258413E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DFA8AF6-A7AC-48AD-AD1E-A5468935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88D8571-2702-4AC3-8F86-4CB424CB2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 ab IGM +</a:t>
            </a:r>
            <a:r>
              <a:rPr lang="en-US" dirty="0" err="1"/>
              <a:t>ve</a:t>
            </a:r>
            <a:endParaRPr lang="en-US" dirty="0"/>
          </a:p>
          <a:p>
            <a:r>
              <a:rPr lang="en-US" dirty="0"/>
              <a:t>PT: 11 sec</a:t>
            </a:r>
          </a:p>
          <a:p>
            <a:r>
              <a:rPr lang="en-US" dirty="0"/>
              <a:t>Albumin 4.3 g/dl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 case of compensated acute </a:t>
            </a:r>
            <a:r>
              <a:rPr lang="en-US" dirty="0" err="1"/>
              <a:t>hepaitis</a:t>
            </a:r>
            <a:r>
              <a:rPr lang="en-US" dirty="0"/>
              <a:t> A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F103FDF-6B48-46CE-8FCF-FB0605CB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Diagnosis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1525A0EC-3840-4A84-ABAB-A351C0512986}"/>
              </a:ext>
            </a:extLst>
          </p:cNvPr>
          <p:cNvSpPr/>
          <p:nvPr/>
        </p:nvSpPr>
        <p:spPr>
          <a:xfrm>
            <a:off x="1043608" y="4445876"/>
            <a:ext cx="7056784" cy="792088"/>
          </a:xfrm>
          <a:prstGeom prst="roundRect">
            <a:avLst/>
          </a:prstGeom>
          <a:noFill/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0FAA9D2-153C-426B-8066-CE491C9DA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6E09E8-F7D4-4EFF-95B9-753A4C2B7931}" type="datetime1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AD784F1-7998-4402-B511-61B64BD3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93FF2F-8DE5-48AF-9BB1-4F904B43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2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483" name="Content Placeholder 2"/>
          <p:cNvSpPr>
            <a:spLocks noGrp="1"/>
          </p:cNvSpPr>
          <p:nvPr>
            <p:ph sz="half" idx="1"/>
          </p:nvPr>
        </p:nvSpPr>
        <p:spPr>
          <a:solidFill>
            <a:srgbClr val="CCFFCC">
              <a:alpha val="16862"/>
            </a:srgbClr>
          </a:solidFill>
        </p:spPr>
        <p:txBody>
          <a:bodyPr/>
          <a:lstStyle/>
          <a:p>
            <a:r>
              <a:rPr lang="en-US" dirty="0"/>
              <a:t>The physician reassured her and advised her again antibiotics.. High CHO diet and let her to go home….</a:t>
            </a:r>
          </a:p>
          <a:p>
            <a:r>
              <a:rPr lang="en-US" dirty="0"/>
              <a:t>What’s your opinion? </a:t>
            </a:r>
          </a:p>
        </p:txBody>
      </p:sp>
      <p:sp>
        <p:nvSpPr>
          <p:cNvPr id="20484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524000"/>
            <a:ext cx="3733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99A17AD-9B98-40BE-AF8B-BE81F5EC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3E27-5ECC-4C06-AE5A-05102CC83C48}" type="datetime1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9121DD2-242F-4117-B4A2-FA5599E1B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F36781-26D4-44AC-A9E6-5F1E3CFF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61A1-1666-4071-835D-27EC59ED374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3581400"/>
          </a:xfrm>
          <a:solidFill>
            <a:schemeClr val="accent3">
              <a:lumMod val="40000"/>
              <a:lumOff val="60000"/>
              <a:alpha val="15000"/>
            </a:schemeClr>
          </a:solidFill>
        </p:spPr>
        <p:txBody>
          <a:bodyPr>
            <a:normAutofit/>
          </a:bodyPr>
          <a:lstStyle/>
          <a:p>
            <a:r>
              <a:rPr lang="ar-EG" dirty="0"/>
              <a:t>10</a:t>
            </a:r>
            <a:r>
              <a:rPr lang="en-US" dirty="0"/>
              <a:t> days later the patient became markedly ill with marked lower limb </a:t>
            </a:r>
            <a:r>
              <a:rPr lang="en-US" dirty="0" err="1"/>
              <a:t>oedema</a:t>
            </a:r>
            <a:r>
              <a:rPr lang="en-US" dirty="0"/>
              <a:t> … she started to  have </a:t>
            </a:r>
            <a:r>
              <a:rPr lang="en-US" dirty="0" err="1"/>
              <a:t>epistaxsis</a:t>
            </a:r>
            <a:r>
              <a:rPr lang="en-US" dirty="0"/>
              <a:t> with impaired mental status…  she was transferred to hospital    and was admitted to ICU</a:t>
            </a:r>
          </a:p>
          <a:p>
            <a:endParaRPr lang="en-US" dirty="0"/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A2C09FC-0CF3-4B69-BF62-217127E2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56683B-4AC9-4070-BBD5-63411050E8A6}" type="datetime1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EA896ED-9D3B-45B8-AC59-E6F0C602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FF4C96E-E54B-459D-A8D6-93D910D8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3124200"/>
          </a:xfrm>
          <a:solidFill>
            <a:srgbClr val="CCFFCC">
              <a:alpha val="11000"/>
            </a:srgbClr>
          </a:solid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+mn-ea"/>
              </a:rPr>
              <a:t>The new investigations revealed in addition to  the marked elevated </a:t>
            </a:r>
            <a:r>
              <a:rPr lang="en-US" dirty="0" err="1">
                <a:ea typeface="+mn-ea"/>
              </a:rPr>
              <a:t>bil.,AST,ALT</a:t>
            </a:r>
            <a:r>
              <a:rPr lang="en-US" dirty="0">
                <a:ea typeface="+mn-ea"/>
              </a:rPr>
              <a:t>   were: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+mn-ea"/>
              </a:rPr>
              <a:t>S . albumin 2.3gm/dl 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+mn-ea"/>
              </a:rPr>
              <a:t>Total proteins 7gm/dl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err="1">
                <a:ea typeface="+mn-ea"/>
              </a:rPr>
              <a:t>Prothrombin</a:t>
            </a:r>
            <a:r>
              <a:rPr lang="en-US" dirty="0">
                <a:ea typeface="+mn-ea"/>
              </a:rPr>
              <a:t> time 18  sec  with INR 2.1</a:t>
            </a: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BB52665-9A23-44F0-9CC9-A2118D71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320378-9CDE-4F91-BD8B-43EFE0259F71}" type="datetime1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544BC46-65A7-435B-BB09-53E30C420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42D0E0E-EB51-4BA5-92A6-12C7D436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1142976" y="2590800"/>
            <a:ext cx="7072362" cy="155258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8662" y="2857496"/>
            <a:ext cx="742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Acute live failure (</a:t>
            </a:r>
            <a:r>
              <a:rPr lang="en-US" sz="2800" dirty="0" err="1">
                <a:solidFill>
                  <a:srgbClr val="C00000"/>
                </a:solidFill>
              </a:rPr>
              <a:t>fulminant</a:t>
            </a:r>
            <a:r>
              <a:rPr lang="en-US" sz="2800" dirty="0">
                <a:solidFill>
                  <a:srgbClr val="C00000"/>
                </a:solidFill>
              </a:rPr>
              <a:t> hepatitis, complicating acute viral hepatitis A)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6F9312-672F-433D-86DC-51275B66F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DCC141-6392-4A7B-8F07-C0DE8998AB07}" type="datetime1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F2FB4AA-99A2-4555-8C2D-B8F1208DE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350D52E-4E11-4192-8B67-C75665C4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186766" cy="4479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006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Bilirubin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</a:p>
                  </a:txBody>
                  <a:tcPr marT="45678" marB="4567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Increased   (N= 0.1 - 1.0)</a:t>
                      </a:r>
                    </a:p>
                  </a:txBody>
                  <a:tcPr marT="45678" marB="45678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Direct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Bilirubin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</a:p>
                  </a:txBody>
                  <a:tcPr marT="45678" marB="4567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Increased   (N= 0.0 - 0.25)</a:t>
                      </a:r>
                    </a:p>
                  </a:txBody>
                  <a:tcPr marT="45678" marB="45678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AST:</a:t>
                      </a:r>
                    </a:p>
                  </a:txBody>
                  <a:tcPr marT="45678" marB="4567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More than 10 ULN (N= 0 - 32)</a:t>
                      </a:r>
                    </a:p>
                  </a:txBody>
                  <a:tcPr marT="45678" marB="45678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ALT:</a:t>
                      </a:r>
                    </a:p>
                  </a:txBody>
                  <a:tcPr marT="45678" marB="4567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More than 10 ULN (N= 0 - 31)</a:t>
                      </a:r>
                    </a:p>
                  </a:txBody>
                  <a:tcPr marT="45678" marB="45678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Alkaline phosphatasc:</a:t>
                      </a:r>
                    </a:p>
                  </a:txBody>
                  <a:tcPr marT="45678" marB="4567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Mild increase (N= 79 - 240)</a:t>
                      </a:r>
                    </a:p>
                  </a:txBody>
                  <a:tcPr marT="45678" marB="45678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 protein</a:t>
                      </a:r>
                    </a:p>
                  </a:txBody>
                  <a:tcPr marT="45678" marB="4567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Normal   (N= 6.6 - 8.6)</a:t>
                      </a:r>
                    </a:p>
                  </a:txBody>
                  <a:tcPr marT="45678" marB="45678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Albumin</a:t>
                      </a:r>
                    </a:p>
                  </a:txBody>
                  <a:tcPr marT="45678" marB="4567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Normal    (N= 3.5 - 5.5)</a:t>
                      </a:r>
                    </a:p>
                  </a:txBody>
                  <a:tcPr marT="45678" marB="45678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Acute hepatitis pattern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EF8CF7C-57EF-4941-BB24-B2BA5D1A4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55704-94D2-43E6-B580-332411D3DF9B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45F374-73C8-41A3-B01F-B6F43A17D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6E0119-B16B-42C9-BC6A-514CEB17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Yasser Omar M.D.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Investigations of patient with </a:t>
            </a:r>
            <a:r>
              <a:rPr lang="ar-EG" dirty="0"/>
              <a:t> </a:t>
            </a:r>
            <a:r>
              <a:rPr lang="en-US" dirty="0"/>
              <a:t>abnormal liver tests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25C96C-3050-4A15-8029-22975F6A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5D9826-B7E0-4527-A027-1EED0B796E88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5A47DF-97E1-4A93-99C3-9789C7056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05495D-1CFD-4A6C-B5CD-9B6C0D14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3EEF-06E8-4641-852D-A8971D170B3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sz="half" idx="1"/>
          </p:nvPr>
        </p:nvSpPr>
        <p:spPr>
          <a:solidFill>
            <a:srgbClr val="CCFFCC">
              <a:alpha val="10196"/>
            </a:srgbClr>
          </a:solidFill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A. A.</a:t>
            </a:r>
            <a:r>
              <a:rPr lang="en-US" dirty="0"/>
              <a:t>  , a 35 yrs old man , was travelling to join a job in the Gulf area, they requested a health certificate … he went to a lab , gave a blood sample .. </a:t>
            </a:r>
          </a:p>
        </p:txBody>
      </p:sp>
      <p:sp>
        <p:nvSpPr>
          <p:cNvPr id="25604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752600"/>
            <a:ext cx="3733800" cy="40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D7CE11B-562D-4664-8153-E2C8AA71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631F9D-F1CA-45FF-8A30-72AA58B0B50D}" type="datetime1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268E88B-3434-486B-AE94-7BB66ECB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8A21574-9E94-44B9-8FEE-B2CA4F00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61A1-1666-4071-835D-27EC59ED374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281361F-75CF-4D8E-AD50-BCF2BB22B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Acute viral hepatitis</a:t>
            </a:r>
          </a:p>
          <a:p>
            <a:r>
              <a:rPr lang="en-US" dirty="0"/>
              <a:t>Acetaminophen toxicity</a:t>
            </a:r>
          </a:p>
          <a:p>
            <a:r>
              <a:rPr lang="en-US" dirty="0"/>
              <a:t>Shock liver</a:t>
            </a:r>
          </a:p>
          <a:p>
            <a:r>
              <a:rPr lang="en-US" dirty="0"/>
              <a:t>Toxic hepatitis</a:t>
            </a:r>
          </a:p>
          <a:p>
            <a:r>
              <a:rPr lang="en-US" dirty="0"/>
              <a:t>Autoimmune hepatitis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09CAE70-4AB1-48E4-9CFF-C89B60D6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 acute hepatitis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91AAC6-460F-48F9-B750-F4E140C3C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A42CAC-0568-4E3E-979F-6E36763C64EE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AEBD08-A7D3-4B32-9345-4EF9B51C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38EFD6-6930-47E3-A05A-4A14F260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93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4"/>
          <p:cNvSpPr>
            <a:spLocks noGrp="1"/>
          </p:cNvSpPr>
          <p:nvPr>
            <p:ph idx="1"/>
          </p:nvPr>
        </p:nvSpPr>
        <p:spPr>
          <a:solidFill>
            <a:srgbClr val="FFFF00">
              <a:alpha val="14117"/>
            </a:srgbClr>
          </a:solidFill>
        </p:spPr>
        <p:txBody>
          <a:bodyPr/>
          <a:lstStyle/>
          <a:p>
            <a:r>
              <a:rPr lang="en-US" dirty="0"/>
              <a:t>2 days later the lab called him  an  told him that his ALT is 87  &lt;35 and AST   85&lt;34 and advised him for further investigations..</a:t>
            </a:r>
          </a:p>
          <a:p>
            <a:endParaRPr lang="en-US" dirty="0"/>
          </a:p>
          <a:p>
            <a:r>
              <a:rPr lang="en-US" dirty="0"/>
              <a:t>What do you think? And what further investigations would you like to advise ?</a:t>
            </a:r>
          </a:p>
          <a:p>
            <a:endParaRPr lang="en-US" dirty="0"/>
          </a:p>
        </p:txBody>
      </p:sp>
      <p:sp>
        <p:nvSpPr>
          <p:cNvPr id="2765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365EEA8-3D79-40DE-B36F-6F0372D1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98B998-0B99-47C8-A022-144F2DD9956F}" type="datetime1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9A44F88-EB0F-4D9F-953B-35A89343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6424D71-D5C3-4D43-9C4C-82BA9170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4859" y="1340768"/>
            <a:ext cx="8572559" cy="550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8A161DB2-9E20-4F44-839F-678180BABF33}"/>
              </a:ext>
            </a:extLst>
          </p:cNvPr>
          <p:cNvSpPr/>
          <p:nvPr/>
        </p:nvSpPr>
        <p:spPr>
          <a:xfrm>
            <a:off x="6444208" y="2636912"/>
            <a:ext cx="1512168" cy="50405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56B791B0-3107-4BD2-ADF2-405163425FD1}"/>
              </a:ext>
            </a:extLst>
          </p:cNvPr>
          <p:cNvSpPr/>
          <p:nvPr/>
        </p:nvSpPr>
        <p:spPr>
          <a:xfrm>
            <a:off x="5076056" y="3429000"/>
            <a:ext cx="1944216" cy="648072"/>
          </a:xfrm>
          <a:prstGeom prst="roundRect">
            <a:avLst/>
          </a:prstGeom>
          <a:noFill/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31591FE4-DB5E-4F99-A67D-5F0EDF2DE43A}"/>
              </a:ext>
            </a:extLst>
          </p:cNvPr>
          <p:cNvSpPr/>
          <p:nvPr/>
        </p:nvSpPr>
        <p:spPr>
          <a:xfrm>
            <a:off x="5076056" y="4293096"/>
            <a:ext cx="1728192" cy="1656184"/>
          </a:xfrm>
          <a:prstGeom prst="roundRect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C1B35D3-4AEC-4329-B0FB-67B9DE33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B21265-C6F7-475A-8761-88B1DF950F2B}" type="datetime1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91763A2-269E-4F54-9932-DC30F509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CF622E8-B707-4104-9D4A-840AA249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5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714488"/>
            <a:ext cx="8153400" cy="4581540"/>
          </a:xfrm>
          <a:solidFill>
            <a:srgbClr val="CCFFCC">
              <a:alpha val="13000"/>
            </a:srgbClr>
          </a:solidFill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patient went to a specialist who ordered the following investigation?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HBsAg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HCV </a:t>
            </a:r>
            <a:r>
              <a:rPr lang="en-US" dirty="0" err="1"/>
              <a:t>ab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Rest of LFTs ( </a:t>
            </a:r>
            <a:r>
              <a:rPr lang="en-US" dirty="0" err="1"/>
              <a:t>bil</a:t>
            </a:r>
            <a:r>
              <a:rPr lang="en-US" dirty="0"/>
              <a:t>  T &amp; d), </a:t>
            </a:r>
            <a:r>
              <a:rPr lang="en-US" dirty="0" err="1"/>
              <a:t>albumn</a:t>
            </a:r>
            <a:r>
              <a:rPr lang="en-US" dirty="0"/>
              <a:t>, total proteins </a:t>
            </a:r>
          </a:p>
          <a:p>
            <a:pPr>
              <a:lnSpc>
                <a:spcPct val="90000"/>
              </a:lnSpc>
            </a:pPr>
            <a:r>
              <a:rPr lang="en-US" dirty="0"/>
              <a:t>INR</a:t>
            </a:r>
          </a:p>
          <a:p>
            <a:pPr>
              <a:lnSpc>
                <a:spcPct val="90000"/>
              </a:lnSpc>
            </a:pPr>
            <a:r>
              <a:rPr lang="en-US" dirty="0"/>
              <a:t>Abd US </a:t>
            </a:r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Investigations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F2CA4D5-42FB-4183-B5D2-C2B3E036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02D759-29B6-4D4A-8D98-721897D65139}" type="datetime1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C7F8EF3-29BA-4A05-B0DC-EAEF196D2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137FC52-BB8C-43B0-8199-64E9CD69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8F83F69-95F7-47B2-9D90-62EBBE5F4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patient found to have HCV Ab +</a:t>
            </a:r>
            <a:r>
              <a:rPr lang="en-US" dirty="0" err="1"/>
              <a:t>ve</a:t>
            </a:r>
            <a:r>
              <a:rPr lang="en-US" dirty="0"/>
              <a:t> by third generation ELISA…….What  is further?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D5CAD935-2315-4D13-917A-7B9780BD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CD6CC9-25E9-4722-9686-1CBF3608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BFEBB-6689-4308-A21C-21D67DDDB700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6B0D03-9A77-43BE-A2A1-BB187242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712552-0978-44CF-AEDA-1D9B4994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4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0D97F74-701D-4168-8A4E-9FAA9701F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HCV PCR was 2000,000 IU</a:t>
            </a:r>
          </a:p>
          <a:p>
            <a:r>
              <a:rPr lang="en-US" dirty="0"/>
              <a:t>Albumin 4.3 gm/dl</a:t>
            </a:r>
          </a:p>
          <a:p>
            <a:r>
              <a:rPr lang="en-US" dirty="0"/>
              <a:t>PT= 12 sec.</a:t>
            </a:r>
          </a:p>
          <a:p>
            <a:r>
              <a:rPr lang="en-US" dirty="0"/>
              <a:t>Abd. U/S: mild coarse liver</a:t>
            </a:r>
          </a:p>
          <a:p>
            <a:endParaRPr lang="en-US" dirty="0"/>
          </a:p>
          <a:p>
            <a:r>
              <a:rPr lang="en-US" dirty="0"/>
              <a:t>A case of compensated chronic HCV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4EEF4131-725F-40C6-A08E-252FC36E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85E0C9D-B246-433D-B669-75B0305DD08D}"/>
              </a:ext>
            </a:extLst>
          </p:cNvPr>
          <p:cNvSpPr/>
          <p:nvPr/>
        </p:nvSpPr>
        <p:spPr>
          <a:xfrm>
            <a:off x="755576" y="4437112"/>
            <a:ext cx="6336704" cy="864096"/>
          </a:xfrm>
          <a:prstGeom prst="roundRect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D8A7C6-AC31-43B8-A463-2BB95D791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1CB0C2-5D5E-404F-BA30-1203726310CA}" type="datetime1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6F96DFD-4068-4047-873C-6BB5F988A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85516D1-2E85-4DAD-BB12-F11A2A9D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7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2420888"/>
            <a:ext cx="5286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Patient should be linked to care For Direct Acting Antiviral Treatment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8E61944-5375-425C-B734-E097203A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86CD2E-3651-4FA2-B2B9-F171985B932D}" type="datetime1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AE65611-8BDC-4864-BFEB-FC358C278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0D30E3A-5C54-4E1D-93C4-DD3445B1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14600"/>
          </a:xfrm>
          <a:solidFill>
            <a:schemeClr val="accent6">
              <a:lumMod val="60000"/>
              <a:lumOff val="40000"/>
              <a:alpha val="14000"/>
            </a:schemeClr>
          </a:solidFill>
        </p:spPr>
        <p:txBody>
          <a:bodyPr>
            <a:normAutofit/>
          </a:bodyPr>
          <a:lstStyle/>
          <a:p>
            <a:r>
              <a:rPr lang="en-US"/>
              <a:t>If the previous patient was HCV Ab –ve </a:t>
            </a:r>
          </a:p>
          <a:p>
            <a:r>
              <a:rPr lang="en-US"/>
              <a:t>What are the other possible cause(s)  and how to treat ?</a:t>
            </a: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DD of chronic hepatitis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A35B40C-5AA7-4C80-B31D-B05DF2CF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8C5C80-CABA-4786-8482-125207ABD637}" type="datetime1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90C1316-BB86-40EE-8BE3-D6829CDD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4F14CD4-6DE6-4807-85D2-9D23B8EE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HBV profile</a:t>
            </a:r>
          </a:p>
        </p:txBody>
      </p:sp>
      <p:pic>
        <p:nvPicPr>
          <p:cNvPr id="5" name="Content Placeholder 3" descr="table-1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89" y="1643050"/>
            <a:ext cx="8971281" cy="4500593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6ECA8BC-D28D-48F0-9A99-3E0785DEF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0D3BB1-6F88-4563-96E7-7ED29B0E83D9}" type="datetime1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FA7C523-A31A-477C-B134-D0787496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FE03A52-3F26-42C1-81E7-AD4FE406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556792"/>
            <a:ext cx="787010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/>
              <a:t>By the end of this lecture the student will be able to: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/>
              <a:t>Differentiate between acute and chronic liver diseases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/>
              <a:t>Determine the different presentations of the patients with elevated liver enzymes  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/>
              <a:t>Recognize the complications of  acute hepatitis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/>
              <a:t>Recognize step wise approach to  a patient  with elevated liver enzymes 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/>
              <a:t>Understand how to  put a differential diagnosis for a patient with elevated liver enzymes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7302-396D-43F7-AFBF-916559C1C709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internal medicine department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853E6A-06AD-460D-8F26-51DDB81A3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A094-9237-4F1F-BD5F-A605574E1A7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2976" y="571480"/>
            <a:ext cx="5643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ILOs</a:t>
            </a:r>
          </a:p>
        </p:txBody>
      </p:sp>
    </p:spTree>
    <p:extLst>
      <p:ext uri="{BB962C8B-B14F-4D97-AF65-F5344CB8AC3E}">
        <p14:creationId xmlns:p14="http://schemas.microsoft.com/office/powerpoint/2010/main" val="1742869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  <a:solidFill>
            <a:schemeClr val="accent5">
              <a:lumMod val="60000"/>
              <a:lumOff val="40000"/>
              <a:alpha val="11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 Viral hepatitis caused by non hepatitis viruses.</a:t>
            </a:r>
          </a:p>
          <a:p>
            <a:pPr lvl="1"/>
            <a:r>
              <a:rPr lang="en-US" b="1" dirty="0"/>
              <a:t>EBV</a:t>
            </a:r>
            <a:r>
              <a:rPr lang="en-US" dirty="0"/>
              <a:t>…   CBC….</a:t>
            </a:r>
            <a:r>
              <a:rPr lang="en-US" dirty="0" err="1"/>
              <a:t>monocytosis</a:t>
            </a:r>
            <a:r>
              <a:rPr lang="en-US" dirty="0"/>
              <a:t>  and .EBV </a:t>
            </a:r>
            <a:r>
              <a:rPr lang="en-US" dirty="0" err="1"/>
              <a:t>Ig</a:t>
            </a:r>
            <a:r>
              <a:rPr lang="en-US" dirty="0"/>
              <a:t> M +</a:t>
            </a:r>
            <a:r>
              <a:rPr lang="en-US" dirty="0" err="1"/>
              <a:t>ve</a:t>
            </a:r>
            <a:endParaRPr lang="en-US" dirty="0"/>
          </a:p>
          <a:p>
            <a:pPr lvl="1"/>
            <a:r>
              <a:rPr lang="en-US" b="1" dirty="0"/>
              <a:t>CMV</a:t>
            </a:r>
            <a:r>
              <a:rPr lang="en-US" dirty="0"/>
              <a:t>…..CBC………. atypical lymphocytosis  and CMV Ig M +</a:t>
            </a:r>
            <a:r>
              <a:rPr lang="en-US" dirty="0" err="1"/>
              <a:t>ve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Metabolic liver diseases: </a:t>
            </a:r>
            <a:r>
              <a:rPr lang="en-US" sz="3200" b="1" dirty="0"/>
              <a:t>hemochromatosis, Wilson ds, alpha 1 </a:t>
            </a:r>
            <a:r>
              <a:rPr lang="en-US" sz="3200" b="1" dirty="0" err="1"/>
              <a:t>anitrypsin</a:t>
            </a:r>
            <a:r>
              <a:rPr lang="en-US" sz="3200" b="1" dirty="0"/>
              <a:t> def., NASH</a:t>
            </a:r>
            <a:r>
              <a:rPr lang="en-US" sz="32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Autoimmune liver diseases</a:t>
            </a:r>
          </a:p>
        </p:txBody>
      </p:sp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solidFill>
            <a:srgbClr val="FF0000">
              <a:alpha val="16078"/>
            </a:srgbClr>
          </a:solidFill>
        </p:spPr>
        <p:txBody>
          <a:bodyPr/>
          <a:lstStyle/>
          <a:p>
            <a:r>
              <a:rPr lang="en-US"/>
              <a:t>Other causes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DB96AC0-4A25-461A-A839-1134D009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66B97A-5692-47AC-BC5A-036231CF8527}" type="datetime1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4AEA725-B184-4D53-9EFE-273E981B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28ACA31-2BFA-41B3-917E-7A394B27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679153"/>
              </p:ext>
            </p:extLst>
          </p:nvPr>
        </p:nvGraphicFramePr>
        <p:xfrm>
          <a:off x="457200" y="1600200"/>
          <a:ext cx="8401080" cy="3401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6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864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Bilirubin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</a:p>
                  </a:txBody>
                  <a:tcPr marT="45721" marB="457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Increased mg/dl    (N= 0.1 - 1.0)</a:t>
                      </a:r>
                    </a:p>
                  </a:txBody>
                  <a:tcPr marT="45721" marB="45721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Direct Bilirubin:</a:t>
                      </a:r>
                    </a:p>
                  </a:txBody>
                  <a:tcPr marT="45721" marB="457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Increased  mg/dl    (N= 0.0 - 0.25)</a:t>
                      </a:r>
                    </a:p>
                  </a:txBody>
                  <a:tcPr marT="45721" marB="45721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AST:	</a:t>
                      </a:r>
                    </a:p>
                  </a:txBody>
                  <a:tcPr marT="45721" marB="457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Less than 10 ULN         (N= 0 - 32)</a:t>
                      </a:r>
                    </a:p>
                  </a:txBody>
                  <a:tcPr marT="45721" marB="45721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ALT:	</a:t>
                      </a:r>
                    </a:p>
                  </a:txBody>
                  <a:tcPr marT="45721" marB="457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Less than 10 ULN       (N= 0 - 30)</a:t>
                      </a:r>
                    </a:p>
                  </a:txBody>
                  <a:tcPr marT="45721" marB="45721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Alkaline phosplialasc:</a:t>
                      </a:r>
                    </a:p>
                  </a:txBody>
                  <a:tcPr marT="45721" marB="457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Normal or mild increase (N= 79 - 240)</a:t>
                      </a:r>
                    </a:p>
                  </a:txBody>
                  <a:tcPr marT="45721" marB="45721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Albumin:	</a:t>
                      </a:r>
                    </a:p>
                  </a:txBody>
                  <a:tcPr marT="45721" marB="4572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decreased (N= 3.5 - 5.5)</a:t>
                      </a:r>
                    </a:p>
                  </a:txBody>
                  <a:tcPr marT="45721" marB="45721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Chronic liver disease/cirrhosis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DE11510-17E2-4DEC-96E3-4C6980B361FA}"/>
              </a:ext>
            </a:extLst>
          </p:cNvPr>
          <p:cNvSpPr txBox="1"/>
          <p:nvPr/>
        </p:nvSpPr>
        <p:spPr>
          <a:xfrm>
            <a:off x="4114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1BA733F-778D-4D79-A2C8-303E53EF9D74}"/>
              </a:ext>
            </a:extLst>
          </p:cNvPr>
          <p:cNvSpPr txBox="1"/>
          <p:nvPr/>
        </p:nvSpPr>
        <p:spPr>
          <a:xfrm>
            <a:off x="323528" y="5013176"/>
            <a:ext cx="8534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compensated chronic liver disease/ cirrhosis (CHILD A):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functions are normal + increased transaminases</a:t>
            </a:r>
          </a:p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decomensated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chronic liver diseases/cirrhosis (CHILD B &amp; C)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abnormal functions + increased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ransaminases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8F817581-C8A5-4BF2-A1A5-6E927623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D45C8F-AE9E-4475-BC1D-34CBAF20B399}" type="datetime1">
              <a:rPr lang="en-US" smtClean="0"/>
              <a:t>5/4/2025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C8D1E4CA-1256-4283-A6A9-6DC419B7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48A05BED-963B-41DE-BF4F-186C0C1C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500034" y="1785926"/>
            <a:ext cx="8229600" cy="4419600"/>
          </a:xfrm>
          <a:solidFill>
            <a:srgbClr val="CCFFCC">
              <a:alpha val="27058"/>
            </a:srgbClr>
          </a:solidFill>
        </p:spPr>
        <p:txBody>
          <a:bodyPr/>
          <a:lstStyle/>
          <a:p>
            <a:r>
              <a:rPr lang="en-US" dirty="0"/>
              <a:t>A45 yrs old male with body mass index of 33 came with accidental discovery of </a:t>
            </a:r>
            <a:r>
              <a:rPr lang="en-US" dirty="0" err="1"/>
              <a:t>AlT</a:t>
            </a:r>
            <a:r>
              <a:rPr lang="en-US" dirty="0"/>
              <a:t> of 78 &lt;34 and AST of 86&lt;35  , all viral and autoimmune markers are –</a:t>
            </a:r>
            <a:r>
              <a:rPr lang="en-US" dirty="0" err="1"/>
              <a:t>ve</a:t>
            </a:r>
            <a:endParaRPr lang="en-US" dirty="0"/>
          </a:p>
          <a:p>
            <a:r>
              <a:rPr lang="en-US" dirty="0"/>
              <a:t>What do u think…how to prove your diagnosis? </a:t>
            </a:r>
          </a:p>
        </p:txBody>
      </p:sp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B3C0072-A78E-45FB-B580-E8724B0F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119CC2-CC1E-4E56-951D-95C0B564E3F0}" type="datetime1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58E9922-5306-40C1-95A6-6AA278DA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CE6CD9E-5ED5-40E2-AD6C-72060AB2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21AD4541-7B2C-4DBD-B7DE-B15FE8C7D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Impaired glucose tolerance may be present</a:t>
            </a:r>
          </a:p>
          <a:p>
            <a:r>
              <a:rPr lang="en-US" dirty="0"/>
              <a:t>Hypertriglyceridemia may be present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91C1169-05FD-4971-B4AD-CED73EBB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Investigations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F0BE2A-7712-4652-9515-223D146FA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A84BBD-7E26-41BC-8070-851401D48A84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ECDA3F-CBB0-4B56-B326-738639C2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A80F55-2842-4AFB-8920-D08943EF0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74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60000"/>
              <a:lumOff val="40000"/>
              <a:alpha val="20000"/>
            </a:schemeClr>
          </a:solid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+mn-ea"/>
              </a:rPr>
              <a:t>AST&gt;Alt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+mn-ea"/>
              </a:rPr>
              <a:t>US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+mn-ea"/>
              </a:rPr>
              <a:t>MRI spectroscopy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+mn-ea"/>
              </a:rPr>
              <a:t>??liver biopsy  ( invasive)</a:t>
            </a:r>
          </a:p>
        </p:txBody>
      </p:sp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alpha val="23137"/>
            </a:schemeClr>
          </a:solidFill>
        </p:spPr>
        <p:txBody>
          <a:bodyPr/>
          <a:lstStyle/>
          <a:p>
            <a:r>
              <a:rPr lang="en-US"/>
              <a:t>NASH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AA78FCD-8E8C-4BD2-A788-BA76D01D3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20B9D2-97C9-427E-8A2E-25B2AA73BDE9}" type="datetime1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3EB3777-C265-425C-A783-F232EBAB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4AA5E46-99B8-4197-AE81-89977E71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  <a:solidFill>
            <a:srgbClr val="CCFFCC">
              <a:alpha val="36078"/>
            </a:srgbClr>
          </a:solidFill>
        </p:spPr>
        <p:txBody>
          <a:bodyPr>
            <a:normAutofit lnSpcReduction="10000"/>
          </a:bodyPr>
          <a:lstStyle/>
          <a:p>
            <a:r>
              <a:rPr lang="en-US" dirty="0"/>
              <a:t>A 22 yrs. old female with IDDM. c/o itching  found to have highly elevated liver enzymes and bilirubin. </a:t>
            </a:r>
          </a:p>
          <a:p>
            <a:r>
              <a:rPr lang="en-US" dirty="0"/>
              <a:t>Ultrasound examination was unremarkable.</a:t>
            </a:r>
          </a:p>
          <a:p>
            <a:r>
              <a:rPr lang="en-US" dirty="0"/>
              <a:t>The laboratory examination showed a negative serology for hepatitis A, B and C, </a:t>
            </a:r>
          </a:p>
          <a:p>
            <a:r>
              <a:rPr lang="en-US" dirty="0"/>
              <a:t>ALT 76 IU/l                AST 66 IU/l</a:t>
            </a:r>
          </a:p>
          <a:p>
            <a:r>
              <a:rPr lang="en-US" dirty="0"/>
              <a:t>Albumin 4 g/dl       PT 11.5 sec</a:t>
            </a:r>
          </a:p>
          <a:p>
            <a:r>
              <a:rPr lang="en-US" dirty="0"/>
              <a:t>Bilirubin 1 mg/dl</a:t>
            </a:r>
          </a:p>
        </p:txBody>
      </p:sp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4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072B826-AA02-46E2-BED0-4C4C17CB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317A15-0324-4C15-9AED-B077C30FB70B}" type="datetime1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CA41506-759B-4820-A3E3-DF76F0C0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7A8F265-0404-48FE-A1EB-E78EA1D8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  <a:solidFill>
            <a:srgbClr val="CCFFCC">
              <a:alpha val="16862"/>
            </a:srgbClr>
          </a:solidFill>
        </p:spPr>
        <p:txBody>
          <a:bodyPr/>
          <a:lstStyle/>
          <a:p>
            <a:endParaRPr lang="en-US"/>
          </a:p>
          <a:p>
            <a:r>
              <a:rPr lang="en-US"/>
              <a:t>marked immunoglobulin G (IgG) elevation and hypergammaglobulinaemia</a:t>
            </a:r>
          </a:p>
          <a:p>
            <a:r>
              <a:rPr lang="en-US"/>
              <a:t>Liver biopsy and analysis of autoimmune antibodies were performed showing high titers of antinuclear antibodies (ANA) and smooth muscle antibodies (SMA).</a:t>
            </a:r>
          </a:p>
        </p:txBody>
      </p:sp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42BBB86-ECD7-4686-A738-C7999E90F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2579D1-F495-4320-AA47-A7FB453575D1}" type="datetime1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E05D18C-C99A-4676-8D1C-10DE42CD3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5C8C0D-DA40-4949-AEB7-23DFF638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1905000"/>
          </a:xfrm>
          <a:solidFill>
            <a:srgbClr val="FF0000">
              <a:alpha val="16862"/>
            </a:srgbClr>
          </a:solidFill>
        </p:spPr>
        <p:txBody>
          <a:bodyPr/>
          <a:lstStyle/>
          <a:p>
            <a:endParaRPr lang="en-US"/>
          </a:p>
        </p:txBody>
      </p:sp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381000" y="2362200"/>
            <a:ext cx="8229600" cy="1143000"/>
          </a:xfrm>
        </p:spPr>
        <p:txBody>
          <a:bodyPr/>
          <a:lstStyle/>
          <a:p>
            <a:r>
              <a:rPr lang="en-US"/>
              <a:t>Diagnosis :Autoimmune hepatitis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4764453-FB78-4C2D-99C7-04056CCAD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4FA647-1B26-405F-829B-313D1DA2A375}" type="datetime1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9864EDC-BFCB-40FB-9534-B1CDA798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05F451A-00DF-4E5E-A439-972D8C18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5250"/>
            <a:ext cx="9144000" cy="666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0" y="2667000"/>
            <a:ext cx="9144000" cy="1828800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</p:spPr>
        <p:txBody>
          <a:bodyPr/>
          <a:lstStyle/>
          <a:p>
            <a:pPr marL="342900" indent="-342900" defTabSz="4572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600" dirty="0">
              <a:latin typeface="+mn-lt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CD7791D-6309-42E8-B193-4C54A65B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3231BF-F3A4-474D-ADF8-1A91F9BF9999}" type="datetime1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A720F22-7505-4E88-9FC5-22DDA0987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C2C081-550A-476A-BF6D-183CAC48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88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F28BC48-4D9A-41F1-9307-DA16A790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8BC2C9-8D7B-4EA9-BD54-BEAC6820F19A}" type="datetime1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D29441B-275D-4334-A80D-E63AEE0F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0F8DDD-7FFD-4E21-AA4D-0A99800C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F9EAC36-0006-4291-9847-F4DB07BC4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Some liver tests reflects functional capability of the liver, synthetic function (</a:t>
            </a:r>
            <a:r>
              <a:rPr lang="en-US" b="1" dirty="0"/>
              <a:t>albumin,</a:t>
            </a:r>
            <a:r>
              <a:rPr lang="en-US" dirty="0"/>
              <a:t> coagulation factors) or conjugation ability (</a:t>
            </a:r>
            <a:r>
              <a:rPr lang="en-US" b="1" dirty="0"/>
              <a:t>bilirubin</a:t>
            </a:r>
            <a:r>
              <a:rPr lang="en-US" dirty="0"/>
              <a:t> direct and indirect). While some liver tests reflect cellular integrity (ALT and AST for hepatocytes / ALP and GGT for cells lining biliary radicles).</a:t>
            </a:r>
          </a:p>
          <a:p>
            <a:pPr marL="0" indent="0">
              <a:buNone/>
            </a:pPr>
            <a:r>
              <a:rPr lang="en-US" dirty="0"/>
              <a:t>So, liver </a:t>
            </a:r>
            <a:r>
              <a:rPr lang="en-US" b="1" dirty="0"/>
              <a:t>enzyme; ALT, AST, ALP and GGT are not liver functions.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85CE4F3-09EA-4228-8687-9F220BD8C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Liver functions vs liver tests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BC2492-A3BA-4B79-969D-338FD224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F281B1-2622-4A09-BC35-A96C1D3228DD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F0F28A-067F-49EF-A82A-397FFC83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38B611-87C9-4528-AED1-6192A7C2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895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4036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978DA75-3D7E-4A75-A39B-40E4178B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24801D-6388-45E5-9263-535E1B5FEEF8}" type="datetime1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54D38FF-6C24-40C0-9B16-63DA874D1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E426B6A-6B66-45FF-BCA8-845CD902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060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1750" y="0"/>
            <a:ext cx="92075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24EBA161-ACE8-41F4-A88F-C85A3523E7BE}"/>
              </a:ext>
            </a:extLst>
          </p:cNvPr>
          <p:cNvSpPr/>
          <p:nvPr/>
        </p:nvSpPr>
        <p:spPr>
          <a:xfrm>
            <a:off x="107504" y="2088390"/>
            <a:ext cx="2880320" cy="548521"/>
          </a:xfrm>
          <a:prstGeom prst="roundRect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083F5BBD-2176-464B-B4E4-1D506F21F3BF}"/>
              </a:ext>
            </a:extLst>
          </p:cNvPr>
          <p:cNvSpPr/>
          <p:nvPr/>
        </p:nvSpPr>
        <p:spPr>
          <a:xfrm>
            <a:off x="683568" y="2708920"/>
            <a:ext cx="1944216" cy="548521"/>
          </a:xfrm>
          <a:prstGeom prst="roundRect">
            <a:avLst/>
          </a:prstGeom>
          <a:noFill/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21D1BCB2-F29B-46F3-A6FE-7B34D8BF422E}"/>
              </a:ext>
            </a:extLst>
          </p:cNvPr>
          <p:cNvSpPr/>
          <p:nvPr/>
        </p:nvSpPr>
        <p:spPr>
          <a:xfrm>
            <a:off x="3203848" y="2088390"/>
            <a:ext cx="1008112" cy="548521"/>
          </a:xfrm>
          <a:prstGeom prst="roundRect">
            <a:avLst/>
          </a:prstGeom>
          <a:noFill/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4A9E3AD2-90AF-4D98-BD31-8DF84AC679BF}"/>
              </a:ext>
            </a:extLst>
          </p:cNvPr>
          <p:cNvSpPr/>
          <p:nvPr/>
        </p:nvSpPr>
        <p:spPr>
          <a:xfrm>
            <a:off x="3337520" y="2751428"/>
            <a:ext cx="730424" cy="548521"/>
          </a:xfrm>
          <a:prstGeom prst="roundRect">
            <a:avLst/>
          </a:prstGeom>
          <a:noFill/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7E290C-1738-492A-94D3-E7C25959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70A568-1D95-4AAF-B983-621D0E0D1EF6}" type="datetime1">
              <a:rPr lang="en-US" smtClean="0"/>
              <a:t>5/4/2025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0B6A8CE1-0F0C-4716-8813-EA952F45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4F2F8193-E13C-4A60-BFDB-EFF104D0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3" grpId="0" animBg="1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solidFill>
            <a:srgbClr val="CCFFCC">
              <a:alpha val="16862"/>
            </a:srgbClr>
          </a:solidFill>
        </p:spPr>
        <p:txBody>
          <a:bodyPr/>
          <a:lstStyle/>
          <a:p>
            <a:r>
              <a:rPr lang="en-US"/>
              <a:t>A 19 yrs old female from Yemen  came with jaundice ,lower limb edema , pallor and dysarthia…</a:t>
            </a:r>
          </a:p>
          <a:p>
            <a:r>
              <a:rPr lang="en-US"/>
              <a:t>Her total bilirubin  was 8  direct 3  , AST ,ALT 10 fold increased, her Hb % was 8  with corrected  reticulocytic index   3 </a:t>
            </a:r>
            <a:r>
              <a:rPr lang="ar-SA">
                <a:latin typeface="Arial" charset="0"/>
              </a:rPr>
              <a:t>.. </a:t>
            </a:r>
            <a:r>
              <a:rPr lang="en-US"/>
              <a:t>All auto- immune markers were –ve.]</a:t>
            </a:r>
          </a:p>
        </p:txBody>
      </p:sp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4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17ACFED-3957-4855-9DE4-4E9A21FB4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D5F548-4788-4364-8BD5-6CE4FF8BD8A3}" type="datetime1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1AC3DE1-7056-455C-9652-CE768F73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B9C501F-744E-4EA0-B91D-DC02C00C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  <a:alpha val="48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000"/>
              <a:t>Wilson’s disease</a:t>
            </a:r>
            <a:br>
              <a:rPr lang="en-US" sz="4000"/>
            </a:br>
            <a:endParaRPr lang="en-US" sz="4000"/>
          </a:p>
        </p:txBody>
      </p:sp>
      <p:pic>
        <p:nvPicPr>
          <p:cNvPr id="4710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8001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8F84017-288B-47D1-A588-197DA22E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15959D-62E0-488F-855C-C29FEF6B145E}" type="datetime1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54D9674-2B23-4BB9-A2D7-16264029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32A3E97-1C26-429E-ADD9-31A91C55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rgbClr val="FF0000">
              <a:alpha val="14117"/>
            </a:srgbClr>
          </a:solidFill>
        </p:spPr>
        <p:txBody>
          <a:bodyPr/>
          <a:lstStyle/>
          <a:p>
            <a:r>
              <a:rPr lang="en-US"/>
              <a:t>Diagnostic tests for wilson’s disease</a:t>
            </a:r>
          </a:p>
        </p:txBody>
      </p:sp>
      <p:pic>
        <p:nvPicPr>
          <p:cNvPr id="48132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44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EE8BF65-9192-4CE8-9F20-6FD0D5FD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EBBC70-125F-412B-8F1A-F03F191EC150}" type="datetime1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26C1D1C-59BE-44A7-8A4F-2739C211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CFADF32-4C0E-4025-8698-EFBD6684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34400" cy="4525963"/>
          </a:xfrm>
          <a:solidFill>
            <a:srgbClr val="CCFFCC">
              <a:alpha val="58000"/>
            </a:srgbClr>
          </a:solidFill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/>
              <a:t>Penicillamine A chelating agent, penicillamine can cause serious side effects, including skin problems, bone marrow suppression and worsening of neurological symptoms.Trientine (Syprine).</a:t>
            </a:r>
          </a:p>
          <a:p>
            <a:pPr>
              <a:lnSpc>
                <a:spcPct val="90000"/>
              </a:lnSpc>
            </a:pPr>
            <a:r>
              <a:rPr lang="en-US" b="1"/>
              <a:t> Trientine works much like penicillamine but tends to cause fewer side effects. </a:t>
            </a:r>
          </a:p>
          <a:p>
            <a:pPr>
              <a:lnSpc>
                <a:spcPct val="90000"/>
              </a:lnSpc>
            </a:pPr>
            <a:r>
              <a:rPr lang="en-US" b="1"/>
              <a:t>Zinc acetate (Galzin). Decrease absorption of copper.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/>
              <a:t>Treatment of wilson’s disease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C369C1-7690-49AC-9904-679276F8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4226EA-7CC3-421D-9C91-F4BC76DDDEA0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52292A-1F8D-4347-96D4-B6DDB09D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2E39DE-4A6D-425C-A0FE-A6365A94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Mr. Ali 65 years old, presented with upper abdominal dull aching pain of 2 </a:t>
            </a:r>
            <a:r>
              <a:rPr lang="en-US" dirty="0" err="1"/>
              <a:t>monthes</a:t>
            </a:r>
            <a:r>
              <a:rPr lang="en-US" dirty="0"/>
              <a:t> duration associated with anorexia and weight loss.</a:t>
            </a:r>
          </a:p>
          <a:p>
            <a:r>
              <a:rPr lang="en-US" dirty="0"/>
              <a:t>Yellowish discoloration of the eyes were noted</a:t>
            </a:r>
          </a:p>
          <a:p>
            <a:pPr>
              <a:buNone/>
            </a:pPr>
            <a:r>
              <a:rPr lang="en-US" dirty="0"/>
              <a:t>With dark urine.</a:t>
            </a:r>
          </a:p>
          <a:p>
            <a:pPr>
              <a:buNone/>
            </a:pPr>
            <a:r>
              <a:rPr lang="en-US" dirty="0"/>
              <a:t>What are investigations you will ask for?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B9F844-0259-40FD-9E66-4B2FB06C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D7F1DF-456B-4D0A-894E-BC4EF5839B00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81142A-48A3-419B-9FFE-7D426F7B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9A126A-CA86-46A4-B61C-C914628A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Serum </a:t>
            </a:r>
            <a:r>
              <a:rPr lang="en-US" dirty="0" err="1"/>
              <a:t>bilirubin</a:t>
            </a:r>
            <a:r>
              <a:rPr lang="en-US" dirty="0"/>
              <a:t> : 8 mg/dl</a:t>
            </a:r>
          </a:p>
          <a:p>
            <a:r>
              <a:rPr lang="en-US" dirty="0"/>
              <a:t>Direct </a:t>
            </a:r>
            <a:r>
              <a:rPr lang="en-US" dirty="0" err="1"/>
              <a:t>bilirubin</a:t>
            </a:r>
            <a:r>
              <a:rPr lang="en-US" dirty="0"/>
              <a:t> 6.9 mg/dl</a:t>
            </a:r>
          </a:p>
          <a:p>
            <a:r>
              <a:rPr lang="en-US" dirty="0"/>
              <a:t>ALT 28 U/L</a:t>
            </a:r>
          </a:p>
          <a:p>
            <a:r>
              <a:rPr lang="en-US" dirty="0"/>
              <a:t>AST 30U/L</a:t>
            </a:r>
          </a:p>
          <a:p>
            <a:r>
              <a:rPr lang="en-US" dirty="0"/>
              <a:t>ALP 488 U/L</a:t>
            </a:r>
          </a:p>
          <a:p>
            <a:r>
              <a:rPr lang="en-US" dirty="0"/>
              <a:t>GGT 300 U/L</a:t>
            </a:r>
          </a:p>
          <a:p>
            <a:r>
              <a:rPr lang="en-US" dirty="0"/>
              <a:t>What is next????????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73DDA5-8A64-4318-B91C-F400D317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F87A49-E6FC-45AD-9157-15BD3C96B092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B2710E-E164-4662-8867-0C48CEDD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23DF42-791C-45F6-A9DC-EE379C2E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5536" y="1340768"/>
            <a:ext cx="8572559" cy="550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8A161DB2-9E20-4F44-839F-678180BABF33}"/>
              </a:ext>
            </a:extLst>
          </p:cNvPr>
          <p:cNvSpPr/>
          <p:nvPr/>
        </p:nvSpPr>
        <p:spPr>
          <a:xfrm>
            <a:off x="1835696" y="2636912"/>
            <a:ext cx="1512168" cy="50405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56B791B0-3107-4BD2-ADF2-405163425FD1}"/>
              </a:ext>
            </a:extLst>
          </p:cNvPr>
          <p:cNvSpPr/>
          <p:nvPr/>
        </p:nvSpPr>
        <p:spPr>
          <a:xfrm>
            <a:off x="2843808" y="3429000"/>
            <a:ext cx="1728192" cy="648072"/>
          </a:xfrm>
          <a:prstGeom prst="roundRect">
            <a:avLst/>
          </a:prstGeom>
          <a:noFill/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31591FE4-DB5E-4F99-A67D-5F0EDF2DE43A}"/>
              </a:ext>
            </a:extLst>
          </p:cNvPr>
          <p:cNvSpPr/>
          <p:nvPr/>
        </p:nvSpPr>
        <p:spPr>
          <a:xfrm>
            <a:off x="2627784" y="4293096"/>
            <a:ext cx="1944216" cy="1008112"/>
          </a:xfrm>
          <a:prstGeom prst="roundRect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3BEBF1B-CD24-470B-9858-717B08FF8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455AE2-AAA6-47B0-AAB2-B4B10ED20F80}" type="datetime1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4D9381A-277E-4646-9283-E7D5517E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6B17F66-FB20-4F07-A001-19E44DFE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9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Abdominal ultrasound:</a:t>
            </a:r>
          </a:p>
          <a:p>
            <a:r>
              <a:rPr lang="en-US" dirty="0"/>
              <a:t>Dilated </a:t>
            </a:r>
            <a:r>
              <a:rPr lang="en-US" dirty="0" err="1"/>
              <a:t>intrahepatic</a:t>
            </a:r>
            <a:r>
              <a:rPr lang="en-US" dirty="0"/>
              <a:t> biliary </a:t>
            </a:r>
            <a:r>
              <a:rPr lang="en-US" dirty="0" err="1"/>
              <a:t>radicles</a:t>
            </a:r>
            <a:endParaRPr lang="en-US" dirty="0"/>
          </a:p>
          <a:p>
            <a:r>
              <a:rPr lang="en-US" dirty="0"/>
              <a:t>MRCP: Pancreatic head mass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C5BBB9-588F-4D9C-A66A-E89DEB6E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1EDB3A-9637-4FDC-999C-3D9A8FCD6B2F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D39BCB-AA58-4FCC-9DC8-98417D98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0C7C32-23F6-4F18-8424-E75F7CD9E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Normal Liver Profile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2458169"/>
              </p:ext>
            </p:extLst>
          </p:nvPr>
        </p:nvGraphicFramePr>
        <p:xfrm>
          <a:off x="457200" y="1600200"/>
          <a:ext cx="8043892" cy="5668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9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19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Bilirubin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</a:p>
                  </a:txBody>
                  <a:tcPr marT="45678" marB="4567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mg/dl    (N= 0.1 - 1.0)</a:t>
                      </a:r>
                    </a:p>
                  </a:txBody>
                  <a:tcPr marT="45678" marB="45678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Direct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Bilirubin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</a:p>
                  </a:txBody>
                  <a:tcPr marT="45678" marB="4567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mg/dl    (N= 0.0 - 0.25)</a:t>
                      </a:r>
                    </a:p>
                  </a:txBody>
                  <a:tcPr marT="45678" marB="45678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AST:</a:t>
                      </a:r>
                    </a:p>
                  </a:txBody>
                  <a:tcPr marT="45678" marB="4567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U/L         (N= 0 - 32)</a:t>
                      </a:r>
                    </a:p>
                  </a:txBody>
                  <a:tcPr marT="45678" marB="45678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ALT:                                          </a:t>
                      </a:r>
                    </a:p>
                  </a:txBody>
                  <a:tcPr marT="45678" marB="4567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U/L         (N= 0 - 31)</a:t>
                      </a:r>
                    </a:p>
                  </a:txBody>
                  <a:tcPr marT="45678" marB="45678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Alkaline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phosphatasc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</a:p>
                  </a:txBody>
                  <a:tcPr marT="45678" marB="4567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U/L       (N= 79 - 240)</a:t>
                      </a:r>
                    </a:p>
                  </a:txBody>
                  <a:tcPr marT="45678" marB="45678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 protein</a:t>
                      </a:r>
                    </a:p>
                  </a:txBody>
                  <a:tcPr marT="45678" marB="4567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g/dl        (N= 6.6 - 8.6)</a:t>
                      </a:r>
                    </a:p>
                  </a:txBody>
                  <a:tcPr marT="45678" marB="45678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71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Albumin</a:t>
                      </a:r>
                    </a:p>
                  </a:txBody>
                  <a:tcPr marT="45678" marB="4567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g/dl        (N= 3.5 - 5.5)</a:t>
                      </a:r>
                    </a:p>
                  </a:txBody>
                  <a:tcPr marT="45678" marB="45678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71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Prothrombin time (PT)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INR </a:t>
                      </a:r>
                    </a:p>
                  </a:txBody>
                  <a:tcPr marT="45678" marB="4567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11 - 13.5 seconds.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0.8 - 1.1</a:t>
                      </a:r>
                    </a:p>
                  </a:txBody>
                  <a:tcPr marT="45678" marB="45678" horzOverflow="overflow"/>
                </a:tc>
                <a:extLst>
                  <a:ext uri="{0D108BD9-81ED-4DB2-BD59-A6C34878D82A}">
                    <a16:rowId xmlns:a16="http://schemas.microsoft.com/office/drawing/2014/main" xmlns="" val="3579280268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59C8E2C-B0E3-43F7-88E2-FC638066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D796FD-18E2-419D-9884-2382DB0379E7}" type="datetime1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E211FF1-692D-4410-BD14-76BE5BEB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7634DF-6858-4ACD-877C-18A5CE20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Knowledge of pattern of elevated liver profile is important to select the definitive diagnostic investigations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 message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5A394D-B504-4AE5-AB43-4A5CBC36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D22B4E-313B-4756-BC64-A51535CD79BF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B8A71F-A2BA-4A8A-AEE7-593F5073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7E46FC-5067-4288-BD47-867D5C45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6347D41-1F03-4362-A849-55761AB94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IJ, Griggs RC, Wing EJ, Fitz JG</a:t>
            </a:r>
            <a:r>
              <a:rPr lang="en-US" b="1" dirty="0"/>
              <a:t> (Eds.) (2016). </a:t>
            </a:r>
            <a:r>
              <a:rPr lang="en-US" i="1" dirty="0" err="1"/>
              <a:t>Andreoli</a:t>
            </a:r>
            <a:r>
              <a:rPr lang="en-US" i="1" dirty="0"/>
              <a:t> and Carpenter’s Cecil Essentials of Medicine (9</a:t>
            </a:r>
            <a:r>
              <a:rPr lang="en-US" i="1" baseline="30000" dirty="0"/>
              <a:t>th</a:t>
            </a:r>
            <a:r>
              <a:rPr lang="en-US" i="1" dirty="0"/>
              <a:t> ed.).</a:t>
            </a:r>
            <a:r>
              <a:rPr lang="en-US" dirty="0"/>
              <a:t> Philadelphia, PA: Elsevier Saunders.</a:t>
            </a:r>
          </a:p>
          <a:p>
            <a:r>
              <a:rPr lang="en-US" dirty="0" err="1"/>
              <a:t>Fauci</a:t>
            </a:r>
            <a:r>
              <a:rPr lang="en-US" dirty="0"/>
              <a:t>, AS, Kasper DL, Hauser SL, Longo DL, </a:t>
            </a:r>
            <a:r>
              <a:rPr lang="en-US" dirty="0" err="1"/>
              <a:t>Loscalzo</a:t>
            </a:r>
            <a:r>
              <a:rPr lang="en-US" dirty="0"/>
              <a:t> J (Eds.) (2018). </a:t>
            </a:r>
            <a:r>
              <a:rPr lang="en-US" i="1" dirty="0"/>
              <a:t>Harrison's Principles of Internal Medicine </a:t>
            </a:r>
            <a:r>
              <a:rPr lang="en-US" dirty="0"/>
              <a:t>(20</a:t>
            </a:r>
            <a:r>
              <a:rPr lang="en-US" baseline="30000" dirty="0"/>
              <a:t>th</a:t>
            </a:r>
            <a:r>
              <a:rPr lang="en-US" dirty="0"/>
              <a:t> ed.). New York: McGraw-Hill Education.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AA188EB-0C53-489E-91BB-E568CA5C8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Refrences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976935-F74B-4B1E-B928-32C9E3698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BFDA43-04BC-499B-B6FD-792255A9F803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71824C-7C33-4DE4-8E8F-BCDC1304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internal medicine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7EEB8C-839B-4342-890C-688F8D10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579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2631162"/>
            <a:ext cx="6096000" cy="1107996"/>
          </a:xfrm>
          <a:gradFill rotWithShape="1">
            <a:gsLst>
              <a:gs pos="100000">
                <a:srgbClr val="FFFFFF"/>
              </a:gs>
              <a:gs pos="100000">
                <a:srgbClr val="00005E"/>
              </a:gs>
            </a:gsLst>
            <a:lin ang="5400000" scaled="1"/>
          </a:gradFill>
          <a:ln w="114300" cmpd="thickThin" algn="ctr">
            <a:solidFill>
              <a:srgbClr val="D4A940"/>
            </a:solidFill>
            <a:round/>
            <a:headEnd/>
            <a:tailEnd/>
          </a:ln>
          <a:effectLst/>
        </p:spPr>
        <p:txBody>
          <a:bodyPr wrap="square" anchor="ctr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88900">
              <a:spcBef>
                <a:spcPct val="20000"/>
              </a:spcBef>
            </a:pPr>
            <a:r>
              <a:rPr lang="en-US" sz="6600" dirty="0">
                <a:ln w="0"/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767A54A-BED1-45D3-8194-FCF7ED7D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693684-6B4D-4A1E-9A33-8C76B93C7DA5}" type="datetime1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043506E-761D-432A-AB69-AC63E3346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7217714-6B41-48AA-BFBF-2B5F502A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1111B34-E8B1-4C75-AD37-F2741AEED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detailed history should be taken with a particular emphasis on:</a:t>
            </a:r>
          </a:p>
          <a:p>
            <a:pPr>
              <a:buFontTx/>
              <a:buChar char="-"/>
            </a:pPr>
            <a:r>
              <a:rPr lang="en-US" b="1" dirty="0"/>
              <a:t>alcohol consumption.</a:t>
            </a:r>
          </a:p>
          <a:p>
            <a:pPr>
              <a:buFontTx/>
              <a:buChar char="-"/>
            </a:pPr>
            <a:r>
              <a:rPr lang="en-US" dirty="0"/>
              <a:t>risk factors </a:t>
            </a:r>
            <a:r>
              <a:rPr lang="en-US" b="1" dirty="0"/>
              <a:t>for viral hepatitis </a:t>
            </a:r>
            <a:r>
              <a:rPr lang="en-US" dirty="0"/>
              <a:t>(intravenous drug use, sexual promiscuity, homosexual relations, tattoos, non-sterile ear or body piercing, blood or blood </a:t>
            </a:r>
            <a:r>
              <a:rPr lang="en-US" b="1" dirty="0"/>
              <a:t>product transfusions</a:t>
            </a:r>
            <a:r>
              <a:rPr lang="en-US" dirty="0"/>
              <a:t>).</a:t>
            </a:r>
          </a:p>
          <a:p>
            <a:pPr>
              <a:buFontTx/>
              <a:buChar char="-"/>
            </a:pPr>
            <a:r>
              <a:rPr lang="en-US" b="1" dirty="0"/>
              <a:t>medications used currently </a:t>
            </a:r>
            <a:r>
              <a:rPr lang="en-US" dirty="0"/>
              <a:t>or previously.</a:t>
            </a:r>
          </a:p>
          <a:p>
            <a:pPr>
              <a:buFontTx/>
              <a:buChar char="-"/>
            </a:pPr>
            <a:r>
              <a:rPr lang="en-US" b="1" dirty="0"/>
              <a:t>herbal or alternative remedies.</a:t>
            </a:r>
          </a:p>
          <a:p>
            <a:pPr>
              <a:buFontTx/>
              <a:buChar char="-"/>
            </a:pPr>
            <a:r>
              <a:rPr lang="en-US" dirty="0"/>
              <a:t>occupational exposure to toxins.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06A970A-4C2A-46F5-966F-41A9AF37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FA3071-CB14-4ADE-89C2-7DA8B99F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DEFE31-A88B-4373-8F12-EF24AAB661B2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BF8ABE-EB1F-4032-A380-8463AC9FE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D6B65A-530D-4F42-BF8F-744F32E2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35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B0C7AC7-2BFD-49DB-9AC3-4694153BB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History is the only method to discover certain etiologies of liver diseases and to give the explanation  of abnormal liver tests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D31C053A-7C86-4715-BECB-4C0608823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016A5E-451A-4CDF-A274-DD759238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FE3025-0191-43C9-A282-758DEFBE5D1E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639BB6-35E7-49DB-BAAC-FD6421DD5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00A05D-41C3-42F0-A6A9-13A026785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6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AD214DAC-941D-4F38-B20E-5C3D44CB2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full physical examination must be performed with special emphasis on stigmata of chronic live disease, cirrhosis, and liver cell failure.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20F6171-7D69-42D8-8CB2-9B60555F5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examination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3E3218-329D-4AA3-894C-7F3CB5F1F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EB2BD2-7F13-49BB-A171-2755E13CF561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E9B566-1B0B-4B6E-B434-E8F22182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3BEE9E-33AA-4D6B-B905-449DAD65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17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43050"/>
            <a:ext cx="8229600" cy="4745039"/>
          </a:xfrm>
          <a:solidFill>
            <a:srgbClr val="CCFFCC">
              <a:alpha val="12000"/>
            </a:srgbClr>
          </a:solidFill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S. A. is a  19 yrs old girl presented to  a GP clinic with </a:t>
            </a:r>
            <a:r>
              <a:rPr lang="en-US" b="1" dirty="0"/>
              <a:t>nausea,  vomiting   </a:t>
            </a:r>
            <a:r>
              <a:rPr lang="en-US" dirty="0"/>
              <a:t>and two attacks of  </a:t>
            </a:r>
            <a:r>
              <a:rPr lang="en-US" b="1" dirty="0"/>
              <a:t>diarrhea</a:t>
            </a:r>
            <a:r>
              <a:rPr lang="en-US" dirty="0"/>
              <a:t> … the patient informed the </a:t>
            </a:r>
            <a:r>
              <a:rPr lang="en-US" dirty="0" err="1"/>
              <a:t>The</a:t>
            </a:r>
            <a:r>
              <a:rPr lang="en-US" dirty="0"/>
              <a:t> physician that  she noticed a mild fever and dark colored urine  …he reassured her and told  here this is a case of </a:t>
            </a:r>
            <a:r>
              <a:rPr lang="en-US" b="1" dirty="0"/>
              <a:t>gastroenteritis</a:t>
            </a:r>
            <a:r>
              <a:rPr lang="en-US" dirty="0"/>
              <a:t>  …and the dark urine is due to decrease fluid intake   ,he gave her antibiotics and let her  to go home </a:t>
            </a:r>
          </a:p>
          <a:p>
            <a:pPr>
              <a:lnSpc>
                <a:spcPct val="90000"/>
              </a:lnSpc>
            </a:pPr>
            <a:r>
              <a:rPr lang="en-US" dirty="0"/>
              <a:t>Criticize the action of the physician? </a:t>
            </a: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8198C64-33AE-46B3-9E5D-65D62509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492F16-DDD6-4FA9-BA2B-76F38DE104E1}" type="datetime1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46618A0-B9D1-4B23-B832-DFFD1189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internal medicine department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7434A3F-AF8E-46D6-BC1B-BE954A3C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0B7E-1382-46C9-BA78-03250137FD0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1G410 - Liver Cirrhosis and complication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21G410 - Liver Cirrhosis and complications</Template>
  <TotalTime>29929</TotalTime>
  <Words>1822</Words>
  <Application>Microsoft Office PowerPoint</Application>
  <PresentationFormat>On-screen Show (4:3)</PresentationFormat>
  <Paragraphs>359</Paragraphs>
  <Slides>52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ＭＳ Ｐゴシック</vt:lpstr>
      <vt:lpstr>Arial</vt:lpstr>
      <vt:lpstr>Calibri</vt:lpstr>
      <vt:lpstr>Times New Roman</vt:lpstr>
      <vt:lpstr>21G410 - Liver Cirrhosis and complications</vt:lpstr>
      <vt:lpstr>PowerPoint Presentation</vt:lpstr>
      <vt:lpstr>Investigations of patient with  abnormal liver tests</vt:lpstr>
      <vt:lpstr>PowerPoint Presentation</vt:lpstr>
      <vt:lpstr>Liver functions vs liver tests</vt:lpstr>
      <vt:lpstr>Normal Liver Profile</vt:lpstr>
      <vt:lpstr>History </vt:lpstr>
      <vt:lpstr>History </vt:lpstr>
      <vt:lpstr>Clinical examination</vt:lpstr>
      <vt:lpstr>Case 1 </vt:lpstr>
      <vt:lpstr>PowerPoint Presentation</vt:lpstr>
      <vt:lpstr>lab</vt:lpstr>
      <vt:lpstr>PowerPoint Presentation</vt:lpstr>
      <vt:lpstr>PowerPoint Presentation</vt:lpstr>
      <vt:lpstr>Diagnosis </vt:lpstr>
      <vt:lpstr>PowerPoint Presentation</vt:lpstr>
      <vt:lpstr>PowerPoint Presentation</vt:lpstr>
      <vt:lpstr>PowerPoint Presentation</vt:lpstr>
      <vt:lpstr>Diagnosis </vt:lpstr>
      <vt:lpstr>Acute hepatitis pattern</vt:lpstr>
      <vt:lpstr>Case 2</vt:lpstr>
      <vt:lpstr>DD acute hepatitis </vt:lpstr>
      <vt:lpstr>PowerPoint Presentation</vt:lpstr>
      <vt:lpstr>PowerPoint Presentation</vt:lpstr>
      <vt:lpstr>Investigations </vt:lpstr>
      <vt:lpstr>PowerPoint Presentation</vt:lpstr>
      <vt:lpstr>PowerPoint Presentation</vt:lpstr>
      <vt:lpstr>Management  </vt:lpstr>
      <vt:lpstr>Further DD of chronic hepatitis</vt:lpstr>
      <vt:lpstr>HBV profile</vt:lpstr>
      <vt:lpstr>Other causes </vt:lpstr>
      <vt:lpstr>Chronic liver disease/cirrhosis</vt:lpstr>
      <vt:lpstr>Case 3</vt:lpstr>
      <vt:lpstr>Investigations </vt:lpstr>
      <vt:lpstr>NASH</vt:lpstr>
      <vt:lpstr>Case 4 </vt:lpstr>
      <vt:lpstr>PowerPoint Presentation</vt:lpstr>
      <vt:lpstr>Diagnosis :Autoimmune hepatitis</vt:lpstr>
      <vt:lpstr>PowerPoint Presentation</vt:lpstr>
      <vt:lpstr>PowerPoint Presentation</vt:lpstr>
      <vt:lpstr>PowerPoint Presentation</vt:lpstr>
      <vt:lpstr>PowerPoint Presentation</vt:lpstr>
      <vt:lpstr>Case 4 </vt:lpstr>
      <vt:lpstr>Wilson’s disease </vt:lpstr>
      <vt:lpstr>Diagnostic tests for wilson’s disease</vt:lpstr>
      <vt:lpstr>Treatment of wilson’s disease</vt:lpstr>
      <vt:lpstr>Case 5</vt:lpstr>
      <vt:lpstr>PowerPoint Presentation</vt:lpstr>
      <vt:lpstr>PowerPoint Presentation</vt:lpstr>
      <vt:lpstr>PowerPoint Presentation</vt:lpstr>
      <vt:lpstr>Take home message </vt:lpstr>
      <vt:lpstr>Refrences </vt:lpstr>
      <vt:lpstr>Thank You</vt:lpstr>
    </vt:vector>
  </TitlesOfParts>
  <Company>&lt;egyptian hak&gt;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</dc:title>
  <dc:creator>Loay</dc:creator>
  <cp:lastModifiedBy>Abdul Rahman Ashraf Hussein Mohamed Abo El-Majd</cp:lastModifiedBy>
  <cp:revision>57</cp:revision>
  <dcterms:created xsi:type="dcterms:W3CDTF">2016-10-04T10:24:18Z</dcterms:created>
  <dcterms:modified xsi:type="dcterms:W3CDTF">2025-05-04T16:20:37Z</dcterms:modified>
</cp:coreProperties>
</file>