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8" r:id="rId2"/>
    <p:sldId id="319" r:id="rId3"/>
    <p:sldId id="320" r:id="rId4"/>
    <p:sldId id="321" r:id="rId5"/>
    <p:sldId id="322" r:id="rId6"/>
    <p:sldId id="323" r:id="rId7"/>
    <p:sldId id="324" r:id="rId8"/>
    <p:sldId id="325" r:id="rId9"/>
    <p:sldId id="326" r:id="rId10"/>
    <p:sldId id="327" r:id="rId11"/>
    <p:sldId id="328" r:id="rId12"/>
    <p:sldId id="329" r:id="rId13"/>
    <p:sldId id="330" r:id="rId14"/>
    <p:sldId id="331" r:id="rId15"/>
    <p:sldId id="332" r:id="rId16"/>
    <p:sldId id="380" r:id="rId17"/>
    <p:sldId id="333" r:id="rId18"/>
    <p:sldId id="334" r:id="rId19"/>
    <p:sldId id="407" r:id="rId20"/>
    <p:sldId id="336" r:id="rId21"/>
    <p:sldId id="335" r:id="rId22"/>
    <p:sldId id="337" r:id="rId23"/>
    <p:sldId id="411" r:id="rId24"/>
    <p:sldId id="410" r:id="rId25"/>
    <p:sldId id="338" r:id="rId26"/>
    <p:sldId id="406" r:id="rId27"/>
    <p:sldId id="339" r:id="rId28"/>
    <p:sldId id="383" r:id="rId29"/>
    <p:sldId id="387" r:id="rId30"/>
    <p:sldId id="385" r:id="rId31"/>
    <p:sldId id="370" r:id="rId32"/>
    <p:sldId id="371" r:id="rId33"/>
    <p:sldId id="372" r:id="rId34"/>
    <p:sldId id="373" r:id="rId35"/>
    <p:sldId id="381" r:id="rId36"/>
    <p:sldId id="382" r:id="rId37"/>
    <p:sldId id="341" r:id="rId38"/>
    <p:sldId id="388" r:id="rId39"/>
    <p:sldId id="389" r:id="rId40"/>
    <p:sldId id="390" r:id="rId41"/>
    <p:sldId id="391" r:id="rId42"/>
    <p:sldId id="342" r:id="rId43"/>
    <p:sldId id="392" r:id="rId44"/>
    <p:sldId id="393" r:id="rId45"/>
    <p:sldId id="343" r:id="rId46"/>
    <p:sldId id="394" r:id="rId47"/>
    <p:sldId id="395" r:id="rId48"/>
    <p:sldId id="346" r:id="rId49"/>
    <p:sldId id="396" r:id="rId50"/>
    <p:sldId id="397" r:id="rId51"/>
    <p:sldId id="398" r:id="rId52"/>
    <p:sldId id="399" r:id="rId53"/>
    <p:sldId id="348" r:id="rId54"/>
    <p:sldId id="400" r:id="rId55"/>
    <p:sldId id="350" r:id="rId56"/>
    <p:sldId id="376" r:id="rId57"/>
    <p:sldId id="377" r:id="rId58"/>
    <p:sldId id="378" r:id="rId59"/>
    <p:sldId id="402" r:id="rId60"/>
    <p:sldId id="403" r:id="rId61"/>
    <p:sldId id="405" r:id="rId62"/>
    <p:sldId id="409" r:id="rId63"/>
    <p:sldId id="404" r:id="rId64"/>
    <p:sldId id="412" r:id="rId65"/>
    <p:sldId id="413" r:id="rId66"/>
    <p:sldId id="302" r:id="rId67"/>
    <p:sldId id="310" r:id="rId68"/>
    <p:sldId id="408" r:id="rId69"/>
    <p:sldId id="401" r:id="rId70"/>
    <p:sldId id="369" r:id="rId71"/>
  </p:sldIdLst>
  <p:sldSz cx="9144000" cy="6858000" type="screen4x3"/>
  <p:notesSz cx="6858000" cy="9144000"/>
  <p:custDataLst>
    <p:tags r:id="rId7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35" autoAdjust="0"/>
    <p:restoredTop sz="94660"/>
  </p:normalViewPr>
  <p:slideViewPr>
    <p:cSldViewPr>
      <p:cViewPr varScale="1">
        <p:scale>
          <a:sx n="80" d="100"/>
          <a:sy n="80" d="100"/>
        </p:scale>
        <p:origin x="1224"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A388AA-F3A6-45C9-A038-AFB034CAAA82}" type="doc">
      <dgm:prSet loTypeId="urn:microsoft.com/office/officeart/2005/8/layout/hierarchy1" loCatId="hierarchy" qsTypeId="urn:microsoft.com/office/officeart/2005/8/quickstyle/simple1" qsCatId="simple" csTypeId="urn:microsoft.com/office/officeart/2005/8/colors/colorful1#5" csCatId="colorful" phldr="1"/>
      <dgm:spPr/>
      <dgm:t>
        <a:bodyPr/>
        <a:lstStyle/>
        <a:p>
          <a:endParaRPr lang="en-GB"/>
        </a:p>
      </dgm:t>
    </dgm:pt>
    <dgm:pt modelId="{6E9BD248-37B0-4CCD-81B8-909230F61B9F}">
      <dgm:prSet phldrT="[Text]" custT="1"/>
      <dgm:spPr/>
      <dgm:t>
        <a:bodyPr/>
        <a:lstStyle/>
        <a:p>
          <a:r>
            <a:rPr lang="en-GB" sz="2800" b="1" dirty="0"/>
            <a:t>Portal hypertension</a:t>
          </a:r>
        </a:p>
      </dgm:t>
    </dgm:pt>
    <dgm:pt modelId="{66A62832-FE12-4185-AF48-3CDCE3203FA0}" type="parTrans" cxnId="{5A47103B-AB0F-46CC-B5C1-C7C38F1CCABB}">
      <dgm:prSet/>
      <dgm:spPr/>
      <dgm:t>
        <a:bodyPr/>
        <a:lstStyle/>
        <a:p>
          <a:endParaRPr lang="en-GB"/>
        </a:p>
      </dgm:t>
    </dgm:pt>
    <dgm:pt modelId="{169FCD76-551D-4331-8D21-FC7B30FC7C18}" type="sibTrans" cxnId="{5A47103B-AB0F-46CC-B5C1-C7C38F1CCABB}">
      <dgm:prSet/>
      <dgm:spPr/>
      <dgm:t>
        <a:bodyPr/>
        <a:lstStyle/>
        <a:p>
          <a:endParaRPr lang="en-GB"/>
        </a:p>
      </dgm:t>
    </dgm:pt>
    <dgm:pt modelId="{834D5AC6-7C9E-4B07-8B3D-659D36A382C8}">
      <dgm:prSet phldrT="[Text]" custT="1"/>
      <dgm:spPr/>
      <dgm:t>
        <a:bodyPr/>
        <a:lstStyle/>
        <a:p>
          <a:r>
            <a:rPr lang="en-GB" sz="2400" dirty="0"/>
            <a:t>Postsinusoidal</a:t>
          </a:r>
        </a:p>
      </dgm:t>
    </dgm:pt>
    <dgm:pt modelId="{2B6F820C-0B62-4FA8-8363-5DB600A25D10}" type="parTrans" cxnId="{588F7328-5521-4AFC-8E8A-2EB0436E1EE4}">
      <dgm:prSet/>
      <dgm:spPr/>
      <dgm:t>
        <a:bodyPr/>
        <a:lstStyle/>
        <a:p>
          <a:endParaRPr lang="en-GB"/>
        </a:p>
      </dgm:t>
    </dgm:pt>
    <dgm:pt modelId="{59396677-EA45-46CD-B2F4-70D427B673FC}" type="sibTrans" cxnId="{588F7328-5521-4AFC-8E8A-2EB0436E1EE4}">
      <dgm:prSet/>
      <dgm:spPr/>
      <dgm:t>
        <a:bodyPr/>
        <a:lstStyle/>
        <a:p>
          <a:endParaRPr lang="en-GB"/>
        </a:p>
      </dgm:t>
    </dgm:pt>
    <dgm:pt modelId="{FECBFF6E-F8B1-48CA-973F-FA57F4C431A8}">
      <dgm:prSet phldrT="[Text]" custT="1"/>
      <dgm:spPr/>
      <dgm:t>
        <a:bodyPr/>
        <a:lstStyle/>
        <a:p>
          <a:r>
            <a:rPr lang="en-GB" sz="2000" b="0" dirty="0"/>
            <a:t>Extrahepatic</a:t>
          </a:r>
        </a:p>
      </dgm:t>
    </dgm:pt>
    <dgm:pt modelId="{61EA26A8-B2F4-4C86-8509-2FBB9941AFF6}" type="parTrans" cxnId="{7CAC97A9-3C54-4AE8-9FCF-8C754C786C8E}">
      <dgm:prSet/>
      <dgm:spPr/>
      <dgm:t>
        <a:bodyPr/>
        <a:lstStyle/>
        <a:p>
          <a:endParaRPr lang="en-GB"/>
        </a:p>
      </dgm:t>
    </dgm:pt>
    <dgm:pt modelId="{C9E1C543-7FDF-49A4-9AD7-E26799786EBA}" type="sibTrans" cxnId="{7CAC97A9-3C54-4AE8-9FCF-8C754C786C8E}">
      <dgm:prSet/>
      <dgm:spPr/>
      <dgm:t>
        <a:bodyPr/>
        <a:lstStyle/>
        <a:p>
          <a:endParaRPr lang="en-GB"/>
        </a:p>
      </dgm:t>
    </dgm:pt>
    <dgm:pt modelId="{FB535ED5-3ADE-4495-BD30-637A8CEFFAB5}">
      <dgm:prSet phldrT="[Text]" custT="1"/>
      <dgm:spPr/>
      <dgm:t>
        <a:bodyPr/>
        <a:lstStyle/>
        <a:p>
          <a:r>
            <a:rPr lang="en-GB" sz="2000" dirty="0"/>
            <a:t>Intrahepatic</a:t>
          </a:r>
        </a:p>
      </dgm:t>
    </dgm:pt>
    <dgm:pt modelId="{85C369BF-8371-4BEC-BA27-A88B375765F9}" type="parTrans" cxnId="{EFBF8FE1-DDA5-4EEF-ACB5-9AA743C2BBC8}">
      <dgm:prSet/>
      <dgm:spPr/>
      <dgm:t>
        <a:bodyPr/>
        <a:lstStyle/>
        <a:p>
          <a:endParaRPr lang="en-GB"/>
        </a:p>
      </dgm:t>
    </dgm:pt>
    <dgm:pt modelId="{16A30BCB-EBCF-47E3-9DA0-16C51A810B24}" type="sibTrans" cxnId="{EFBF8FE1-DDA5-4EEF-ACB5-9AA743C2BBC8}">
      <dgm:prSet/>
      <dgm:spPr/>
      <dgm:t>
        <a:bodyPr/>
        <a:lstStyle/>
        <a:p>
          <a:endParaRPr lang="en-GB"/>
        </a:p>
      </dgm:t>
    </dgm:pt>
    <dgm:pt modelId="{6A63E182-130C-4E68-8DC6-DD6DA3B49E75}">
      <dgm:prSet phldrT="[Text]" custT="1"/>
      <dgm:spPr/>
      <dgm:t>
        <a:bodyPr/>
        <a:lstStyle/>
        <a:p>
          <a:r>
            <a:rPr lang="en-GB" sz="2400" dirty="0"/>
            <a:t>Sinusoidal</a:t>
          </a:r>
        </a:p>
      </dgm:t>
    </dgm:pt>
    <dgm:pt modelId="{69A5B587-808F-4FCB-BB6C-018CE7CC8169}" type="parTrans" cxnId="{34C2F8CE-40EB-4688-B157-237D4EDC7591}">
      <dgm:prSet/>
      <dgm:spPr/>
      <dgm:t>
        <a:bodyPr/>
        <a:lstStyle/>
        <a:p>
          <a:endParaRPr lang="en-GB"/>
        </a:p>
      </dgm:t>
    </dgm:pt>
    <dgm:pt modelId="{9E347722-24E2-4234-A646-FC70F526D8E9}" type="sibTrans" cxnId="{34C2F8CE-40EB-4688-B157-237D4EDC7591}">
      <dgm:prSet/>
      <dgm:spPr/>
      <dgm:t>
        <a:bodyPr/>
        <a:lstStyle/>
        <a:p>
          <a:endParaRPr lang="en-GB"/>
        </a:p>
      </dgm:t>
    </dgm:pt>
    <dgm:pt modelId="{684462EF-B258-448E-9704-63BBBC59E751}">
      <dgm:prSet custT="1"/>
      <dgm:spPr/>
      <dgm:t>
        <a:bodyPr/>
        <a:lstStyle/>
        <a:p>
          <a:r>
            <a:rPr lang="en-GB" sz="2400" dirty="0"/>
            <a:t>Presinusoidal</a:t>
          </a:r>
        </a:p>
      </dgm:t>
    </dgm:pt>
    <dgm:pt modelId="{B2009D0D-06E6-4ACA-B967-D20E1A715311}" type="parTrans" cxnId="{502800F7-C676-46F0-AE98-E0AAC9E68FAA}">
      <dgm:prSet/>
      <dgm:spPr/>
      <dgm:t>
        <a:bodyPr/>
        <a:lstStyle/>
        <a:p>
          <a:endParaRPr lang="en-GB"/>
        </a:p>
      </dgm:t>
    </dgm:pt>
    <dgm:pt modelId="{01C69A5B-C096-4B85-9390-D8E71993ED57}" type="sibTrans" cxnId="{502800F7-C676-46F0-AE98-E0AAC9E68FAA}">
      <dgm:prSet/>
      <dgm:spPr/>
      <dgm:t>
        <a:bodyPr/>
        <a:lstStyle/>
        <a:p>
          <a:endParaRPr lang="en-GB"/>
        </a:p>
      </dgm:t>
    </dgm:pt>
    <dgm:pt modelId="{943B8E23-FEDA-4B57-9757-62CBFD9512D4}">
      <dgm:prSet custT="1"/>
      <dgm:spPr/>
      <dgm:t>
        <a:bodyPr/>
        <a:lstStyle/>
        <a:p>
          <a:r>
            <a:rPr lang="en-GB" sz="2000" dirty="0"/>
            <a:t>Extrahepatic</a:t>
          </a:r>
        </a:p>
      </dgm:t>
    </dgm:pt>
    <dgm:pt modelId="{AF7F5AFE-6332-435D-8A5F-F2F4FAB2218A}" type="parTrans" cxnId="{9196C675-054B-4EC5-9AED-019C11C67F89}">
      <dgm:prSet/>
      <dgm:spPr/>
      <dgm:t>
        <a:bodyPr/>
        <a:lstStyle/>
        <a:p>
          <a:endParaRPr lang="en-GB"/>
        </a:p>
      </dgm:t>
    </dgm:pt>
    <dgm:pt modelId="{DD2B41E6-E012-4DB5-8746-0C520E7E9B68}" type="sibTrans" cxnId="{9196C675-054B-4EC5-9AED-019C11C67F89}">
      <dgm:prSet/>
      <dgm:spPr/>
      <dgm:t>
        <a:bodyPr/>
        <a:lstStyle/>
        <a:p>
          <a:endParaRPr lang="en-GB"/>
        </a:p>
      </dgm:t>
    </dgm:pt>
    <dgm:pt modelId="{0733C555-FFD7-4162-8F63-DD8388FD9CB4}">
      <dgm:prSet custT="1"/>
      <dgm:spPr/>
      <dgm:t>
        <a:bodyPr/>
        <a:lstStyle/>
        <a:p>
          <a:r>
            <a:rPr lang="en-GB" sz="2000" dirty="0"/>
            <a:t>Intrahepatic</a:t>
          </a:r>
        </a:p>
      </dgm:t>
    </dgm:pt>
    <dgm:pt modelId="{03ACB73C-3D12-425F-949B-13C89E4B9B12}" type="parTrans" cxnId="{91500884-FEA1-4787-AE07-60CC8FF0F5A6}">
      <dgm:prSet/>
      <dgm:spPr/>
      <dgm:t>
        <a:bodyPr/>
        <a:lstStyle/>
        <a:p>
          <a:endParaRPr lang="en-GB"/>
        </a:p>
      </dgm:t>
    </dgm:pt>
    <dgm:pt modelId="{FF51A177-914A-4D34-8FF1-E908AF575DAE}" type="sibTrans" cxnId="{91500884-FEA1-4787-AE07-60CC8FF0F5A6}">
      <dgm:prSet/>
      <dgm:spPr/>
      <dgm:t>
        <a:bodyPr/>
        <a:lstStyle/>
        <a:p>
          <a:endParaRPr lang="en-GB"/>
        </a:p>
      </dgm:t>
    </dgm:pt>
    <dgm:pt modelId="{6A7BC7E0-F27D-4ECA-BD56-E0B18C23E544}" type="pres">
      <dgm:prSet presAssocID="{36A388AA-F3A6-45C9-A038-AFB034CAAA82}" presName="hierChild1" presStyleCnt="0">
        <dgm:presLayoutVars>
          <dgm:chPref val="1"/>
          <dgm:dir/>
          <dgm:animOne val="branch"/>
          <dgm:animLvl val="lvl"/>
          <dgm:resizeHandles/>
        </dgm:presLayoutVars>
      </dgm:prSet>
      <dgm:spPr/>
      <dgm:t>
        <a:bodyPr/>
        <a:lstStyle/>
        <a:p>
          <a:endParaRPr lang="en-US"/>
        </a:p>
      </dgm:t>
    </dgm:pt>
    <dgm:pt modelId="{BBF39873-8A77-416F-8079-62481D315BDE}" type="pres">
      <dgm:prSet presAssocID="{6E9BD248-37B0-4CCD-81B8-909230F61B9F}" presName="hierRoot1" presStyleCnt="0"/>
      <dgm:spPr/>
    </dgm:pt>
    <dgm:pt modelId="{5D1E7A0D-296D-479D-A283-1A1269595B4E}" type="pres">
      <dgm:prSet presAssocID="{6E9BD248-37B0-4CCD-81B8-909230F61B9F}" presName="composite" presStyleCnt="0"/>
      <dgm:spPr/>
    </dgm:pt>
    <dgm:pt modelId="{ED60BA96-22FE-4650-952F-FADDDD3F22BA}" type="pres">
      <dgm:prSet presAssocID="{6E9BD248-37B0-4CCD-81B8-909230F61B9F}" presName="background" presStyleLbl="node0" presStyleIdx="0" presStyleCnt="1"/>
      <dgm:spPr/>
    </dgm:pt>
    <dgm:pt modelId="{6B1A1126-955D-45AC-B054-838387843A98}" type="pres">
      <dgm:prSet presAssocID="{6E9BD248-37B0-4CCD-81B8-909230F61B9F}" presName="text" presStyleLbl="fgAcc0" presStyleIdx="0" presStyleCnt="1" custScaleX="269576" custScaleY="63333">
        <dgm:presLayoutVars>
          <dgm:chPref val="3"/>
        </dgm:presLayoutVars>
      </dgm:prSet>
      <dgm:spPr/>
      <dgm:t>
        <a:bodyPr/>
        <a:lstStyle/>
        <a:p>
          <a:endParaRPr lang="en-US"/>
        </a:p>
      </dgm:t>
    </dgm:pt>
    <dgm:pt modelId="{C5FFA4E2-BA3D-45BC-9E59-55A70C39899C}" type="pres">
      <dgm:prSet presAssocID="{6E9BD248-37B0-4CCD-81B8-909230F61B9F}" presName="hierChild2" presStyleCnt="0"/>
      <dgm:spPr/>
    </dgm:pt>
    <dgm:pt modelId="{E2ECAD09-CDC8-4D75-9534-A2A1E0A068A0}" type="pres">
      <dgm:prSet presAssocID="{2B6F820C-0B62-4FA8-8363-5DB600A25D10}" presName="Name10" presStyleLbl="parChTrans1D2" presStyleIdx="0" presStyleCnt="3"/>
      <dgm:spPr/>
      <dgm:t>
        <a:bodyPr/>
        <a:lstStyle/>
        <a:p>
          <a:endParaRPr lang="en-US"/>
        </a:p>
      </dgm:t>
    </dgm:pt>
    <dgm:pt modelId="{07052FA5-29F7-402E-9C50-C8B377F1E10A}" type="pres">
      <dgm:prSet presAssocID="{834D5AC6-7C9E-4B07-8B3D-659D36A382C8}" presName="hierRoot2" presStyleCnt="0"/>
      <dgm:spPr/>
    </dgm:pt>
    <dgm:pt modelId="{747D7F4E-EB8E-41AF-A0F5-E023AA7C8A34}" type="pres">
      <dgm:prSet presAssocID="{834D5AC6-7C9E-4B07-8B3D-659D36A382C8}" presName="composite2" presStyleCnt="0"/>
      <dgm:spPr/>
    </dgm:pt>
    <dgm:pt modelId="{CA654354-5FAD-4949-9158-3EFCCBD9E7B9}" type="pres">
      <dgm:prSet presAssocID="{834D5AC6-7C9E-4B07-8B3D-659D36A382C8}" presName="background2" presStyleLbl="node2" presStyleIdx="0" presStyleCnt="3"/>
      <dgm:spPr/>
    </dgm:pt>
    <dgm:pt modelId="{23932D86-1C53-4B2D-A49F-1FCE83A16D10}" type="pres">
      <dgm:prSet presAssocID="{834D5AC6-7C9E-4B07-8B3D-659D36A382C8}" presName="text2" presStyleLbl="fgAcc2" presStyleIdx="0" presStyleCnt="3" custScaleX="151498">
        <dgm:presLayoutVars>
          <dgm:chPref val="3"/>
        </dgm:presLayoutVars>
      </dgm:prSet>
      <dgm:spPr/>
      <dgm:t>
        <a:bodyPr/>
        <a:lstStyle/>
        <a:p>
          <a:endParaRPr lang="en-US"/>
        </a:p>
      </dgm:t>
    </dgm:pt>
    <dgm:pt modelId="{4AF14061-5FB4-43AE-9DF0-72B4C40F2FA9}" type="pres">
      <dgm:prSet presAssocID="{834D5AC6-7C9E-4B07-8B3D-659D36A382C8}" presName="hierChild3" presStyleCnt="0"/>
      <dgm:spPr/>
    </dgm:pt>
    <dgm:pt modelId="{5D52D0F0-3F16-4AA0-A7AF-363F79B2EB0C}" type="pres">
      <dgm:prSet presAssocID="{61EA26A8-B2F4-4C86-8509-2FBB9941AFF6}" presName="Name17" presStyleLbl="parChTrans1D3" presStyleIdx="0" presStyleCnt="4"/>
      <dgm:spPr/>
      <dgm:t>
        <a:bodyPr/>
        <a:lstStyle/>
        <a:p>
          <a:endParaRPr lang="en-US"/>
        </a:p>
      </dgm:t>
    </dgm:pt>
    <dgm:pt modelId="{A618E7FC-158F-4EBE-B799-2FC2566D9456}" type="pres">
      <dgm:prSet presAssocID="{FECBFF6E-F8B1-48CA-973F-FA57F4C431A8}" presName="hierRoot3" presStyleCnt="0"/>
      <dgm:spPr/>
    </dgm:pt>
    <dgm:pt modelId="{FD0A8B00-F5B1-4778-A309-865075E2D039}" type="pres">
      <dgm:prSet presAssocID="{FECBFF6E-F8B1-48CA-973F-FA57F4C431A8}" presName="composite3" presStyleCnt="0"/>
      <dgm:spPr/>
    </dgm:pt>
    <dgm:pt modelId="{BF26DA12-0E29-4C01-AB06-AA22AE606C4B}" type="pres">
      <dgm:prSet presAssocID="{FECBFF6E-F8B1-48CA-973F-FA57F4C431A8}" presName="background3" presStyleLbl="node3" presStyleIdx="0" presStyleCnt="4"/>
      <dgm:spPr/>
    </dgm:pt>
    <dgm:pt modelId="{6713FFDF-0793-4745-9EB7-CA22CB6377EE}" type="pres">
      <dgm:prSet presAssocID="{FECBFF6E-F8B1-48CA-973F-FA57F4C431A8}" presName="text3" presStyleLbl="fgAcc3" presStyleIdx="0" presStyleCnt="4" custScaleX="111461">
        <dgm:presLayoutVars>
          <dgm:chPref val="3"/>
        </dgm:presLayoutVars>
      </dgm:prSet>
      <dgm:spPr/>
      <dgm:t>
        <a:bodyPr/>
        <a:lstStyle/>
        <a:p>
          <a:endParaRPr lang="en-US"/>
        </a:p>
      </dgm:t>
    </dgm:pt>
    <dgm:pt modelId="{8F0FC8DB-C4AD-4D12-8B8E-A6B00CB10CC9}" type="pres">
      <dgm:prSet presAssocID="{FECBFF6E-F8B1-48CA-973F-FA57F4C431A8}" presName="hierChild4" presStyleCnt="0"/>
      <dgm:spPr/>
    </dgm:pt>
    <dgm:pt modelId="{C7BC5C46-BE6A-484C-B9AA-EF713816F0D5}" type="pres">
      <dgm:prSet presAssocID="{85C369BF-8371-4BEC-BA27-A88B375765F9}" presName="Name17" presStyleLbl="parChTrans1D3" presStyleIdx="1" presStyleCnt="4"/>
      <dgm:spPr/>
      <dgm:t>
        <a:bodyPr/>
        <a:lstStyle/>
        <a:p>
          <a:endParaRPr lang="en-US"/>
        </a:p>
      </dgm:t>
    </dgm:pt>
    <dgm:pt modelId="{693AE66C-D00A-4798-B3EB-5BDE21FB0CAD}" type="pres">
      <dgm:prSet presAssocID="{FB535ED5-3ADE-4495-BD30-637A8CEFFAB5}" presName="hierRoot3" presStyleCnt="0"/>
      <dgm:spPr/>
    </dgm:pt>
    <dgm:pt modelId="{FBCF4655-EC88-4CC2-B6AD-53D83F0969F7}" type="pres">
      <dgm:prSet presAssocID="{FB535ED5-3ADE-4495-BD30-637A8CEFFAB5}" presName="composite3" presStyleCnt="0"/>
      <dgm:spPr/>
    </dgm:pt>
    <dgm:pt modelId="{B51D6482-B829-44CE-A9A0-6874EBD4379C}" type="pres">
      <dgm:prSet presAssocID="{FB535ED5-3ADE-4495-BD30-637A8CEFFAB5}" presName="background3" presStyleLbl="node3" presStyleIdx="1" presStyleCnt="4"/>
      <dgm:spPr/>
    </dgm:pt>
    <dgm:pt modelId="{BFECE85C-6712-470F-A72B-1C98C57037BA}" type="pres">
      <dgm:prSet presAssocID="{FB535ED5-3ADE-4495-BD30-637A8CEFFAB5}" presName="text3" presStyleLbl="fgAcc3" presStyleIdx="1" presStyleCnt="4" custScaleX="131605">
        <dgm:presLayoutVars>
          <dgm:chPref val="3"/>
        </dgm:presLayoutVars>
      </dgm:prSet>
      <dgm:spPr/>
      <dgm:t>
        <a:bodyPr/>
        <a:lstStyle/>
        <a:p>
          <a:endParaRPr lang="en-US"/>
        </a:p>
      </dgm:t>
    </dgm:pt>
    <dgm:pt modelId="{B20E997C-DE86-44E6-ACB3-0E61F3659472}" type="pres">
      <dgm:prSet presAssocID="{FB535ED5-3ADE-4495-BD30-637A8CEFFAB5}" presName="hierChild4" presStyleCnt="0"/>
      <dgm:spPr/>
    </dgm:pt>
    <dgm:pt modelId="{7E6E2D1C-3089-447C-98F7-635AA488B52B}" type="pres">
      <dgm:prSet presAssocID="{69A5B587-808F-4FCB-BB6C-018CE7CC8169}" presName="Name10" presStyleLbl="parChTrans1D2" presStyleIdx="1" presStyleCnt="3"/>
      <dgm:spPr/>
      <dgm:t>
        <a:bodyPr/>
        <a:lstStyle/>
        <a:p>
          <a:endParaRPr lang="en-US"/>
        </a:p>
      </dgm:t>
    </dgm:pt>
    <dgm:pt modelId="{D7504430-8C8F-46EF-9D4C-8AD00145DE36}" type="pres">
      <dgm:prSet presAssocID="{6A63E182-130C-4E68-8DC6-DD6DA3B49E75}" presName="hierRoot2" presStyleCnt="0"/>
      <dgm:spPr/>
    </dgm:pt>
    <dgm:pt modelId="{4079A1DD-06C3-417F-B512-A4A4FFA2EAE7}" type="pres">
      <dgm:prSet presAssocID="{6A63E182-130C-4E68-8DC6-DD6DA3B49E75}" presName="composite2" presStyleCnt="0"/>
      <dgm:spPr/>
    </dgm:pt>
    <dgm:pt modelId="{4A9EA6D1-B172-4610-A1EB-7D4739B76D55}" type="pres">
      <dgm:prSet presAssocID="{6A63E182-130C-4E68-8DC6-DD6DA3B49E75}" presName="background2" presStyleLbl="node2" presStyleIdx="1" presStyleCnt="3"/>
      <dgm:spPr/>
    </dgm:pt>
    <dgm:pt modelId="{C0CD0DD3-0AD2-4647-9C40-38629C793873}" type="pres">
      <dgm:prSet presAssocID="{6A63E182-130C-4E68-8DC6-DD6DA3B49E75}" presName="text2" presStyleLbl="fgAcc2" presStyleIdx="1" presStyleCnt="3" custScaleX="139537">
        <dgm:presLayoutVars>
          <dgm:chPref val="3"/>
        </dgm:presLayoutVars>
      </dgm:prSet>
      <dgm:spPr/>
      <dgm:t>
        <a:bodyPr/>
        <a:lstStyle/>
        <a:p>
          <a:endParaRPr lang="en-US"/>
        </a:p>
      </dgm:t>
    </dgm:pt>
    <dgm:pt modelId="{B6D6345B-7E85-4555-AD49-8905F4ED5356}" type="pres">
      <dgm:prSet presAssocID="{6A63E182-130C-4E68-8DC6-DD6DA3B49E75}" presName="hierChild3" presStyleCnt="0"/>
      <dgm:spPr/>
    </dgm:pt>
    <dgm:pt modelId="{AFE2FACA-742D-4049-8A91-6F681A0B34BB}" type="pres">
      <dgm:prSet presAssocID="{B2009D0D-06E6-4ACA-B967-D20E1A715311}" presName="Name10" presStyleLbl="parChTrans1D2" presStyleIdx="2" presStyleCnt="3"/>
      <dgm:spPr/>
      <dgm:t>
        <a:bodyPr/>
        <a:lstStyle/>
        <a:p>
          <a:endParaRPr lang="en-US"/>
        </a:p>
      </dgm:t>
    </dgm:pt>
    <dgm:pt modelId="{03759BC5-073C-4E49-89E3-DE369C575854}" type="pres">
      <dgm:prSet presAssocID="{684462EF-B258-448E-9704-63BBBC59E751}" presName="hierRoot2" presStyleCnt="0"/>
      <dgm:spPr/>
    </dgm:pt>
    <dgm:pt modelId="{10026E6F-4CF3-4EE3-8168-D91818451E25}" type="pres">
      <dgm:prSet presAssocID="{684462EF-B258-448E-9704-63BBBC59E751}" presName="composite2" presStyleCnt="0"/>
      <dgm:spPr/>
    </dgm:pt>
    <dgm:pt modelId="{924CBC7F-D9C0-4E04-8C66-71F6861DF3C0}" type="pres">
      <dgm:prSet presAssocID="{684462EF-B258-448E-9704-63BBBC59E751}" presName="background2" presStyleLbl="node2" presStyleIdx="2" presStyleCnt="3"/>
      <dgm:spPr/>
    </dgm:pt>
    <dgm:pt modelId="{758E9EB8-8C9C-408A-8867-9093B368B4AB}" type="pres">
      <dgm:prSet presAssocID="{684462EF-B258-448E-9704-63BBBC59E751}" presName="text2" presStyleLbl="fgAcc2" presStyleIdx="2" presStyleCnt="3" custScaleX="144854">
        <dgm:presLayoutVars>
          <dgm:chPref val="3"/>
        </dgm:presLayoutVars>
      </dgm:prSet>
      <dgm:spPr/>
      <dgm:t>
        <a:bodyPr/>
        <a:lstStyle/>
        <a:p>
          <a:endParaRPr lang="en-US"/>
        </a:p>
      </dgm:t>
    </dgm:pt>
    <dgm:pt modelId="{0FAB5F30-E5CF-485A-85CE-9B9DA02A5781}" type="pres">
      <dgm:prSet presAssocID="{684462EF-B258-448E-9704-63BBBC59E751}" presName="hierChild3" presStyleCnt="0"/>
      <dgm:spPr/>
    </dgm:pt>
    <dgm:pt modelId="{E59E56BA-FC9B-4514-8621-67FBAFD2AFB2}" type="pres">
      <dgm:prSet presAssocID="{AF7F5AFE-6332-435D-8A5F-F2F4FAB2218A}" presName="Name17" presStyleLbl="parChTrans1D3" presStyleIdx="2" presStyleCnt="4"/>
      <dgm:spPr/>
      <dgm:t>
        <a:bodyPr/>
        <a:lstStyle/>
        <a:p>
          <a:endParaRPr lang="en-US"/>
        </a:p>
      </dgm:t>
    </dgm:pt>
    <dgm:pt modelId="{665E5DB9-988F-4EEF-93BE-5C5582FA7DA1}" type="pres">
      <dgm:prSet presAssocID="{943B8E23-FEDA-4B57-9757-62CBFD9512D4}" presName="hierRoot3" presStyleCnt="0"/>
      <dgm:spPr/>
    </dgm:pt>
    <dgm:pt modelId="{B9F4C893-57B6-40EF-9B21-0D19C3F77262}" type="pres">
      <dgm:prSet presAssocID="{943B8E23-FEDA-4B57-9757-62CBFD9512D4}" presName="composite3" presStyleCnt="0"/>
      <dgm:spPr/>
    </dgm:pt>
    <dgm:pt modelId="{71D908FE-6BFB-42DF-8EEA-C6B9EFE7819F}" type="pres">
      <dgm:prSet presAssocID="{943B8E23-FEDA-4B57-9757-62CBFD9512D4}" presName="background3" presStyleLbl="node3" presStyleIdx="2" presStyleCnt="4"/>
      <dgm:spPr/>
    </dgm:pt>
    <dgm:pt modelId="{CA258CA2-6F6D-4CBE-8F31-A8208D21930F}" type="pres">
      <dgm:prSet presAssocID="{943B8E23-FEDA-4B57-9757-62CBFD9512D4}" presName="text3" presStyleLbl="fgAcc3" presStyleIdx="2" presStyleCnt="4" custScaleX="119260">
        <dgm:presLayoutVars>
          <dgm:chPref val="3"/>
        </dgm:presLayoutVars>
      </dgm:prSet>
      <dgm:spPr/>
      <dgm:t>
        <a:bodyPr/>
        <a:lstStyle/>
        <a:p>
          <a:endParaRPr lang="en-US"/>
        </a:p>
      </dgm:t>
    </dgm:pt>
    <dgm:pt modelId="{6A97CD9B-09B4-4E1A-A620-616D846F86F6}" type="pres">
      <dgm:prSet presAssocID="{943B8E23-FEDA-4B57-9757-62CBFD9512D4}" presName="hierChild4" presStyleCnt="0"/>
      <dgm:spPr/>
    </dgm:pt>
    <dgm:pt modelId="{B11F6353-5950-49F8-A3D9-6113649CA532}" type="pres">
      <dgm:prSet presAssocID="{03ACB73C-3D12-425F-949B-13C89E4B9B12}" presName="Name17" presStyleLbl="parChTrans1D3" presStyleIdx="3" presStyleCnt="4"/>
      <dgm:spPr/>
      <dgm:t>
        <a:bodyPr/>
        <a:lstStyle/>
        <a:p>
          <a:endParaRPr lang="en-US"/>
        </a:p>
      </dgm:t>
    </dgm:pt>
    <dgm:pt modelId="{4B244FD2-C5CE-49E1-AEFF-65F05ED4C564}" type="pres">
      <dgm:prSet presAssocID="{0733C555-FFD7-4162-8F63-DD8388FD9CB4}" presName="hierRoot3" presStyleCnt="0"/>
      <dgm:spPr/>
    </dgm:pt>
    <dgm:pt modelId="{F6ACE5AB-6AFC-4167-8C1C-944F4053F3B6}" type="pres">
      <dgm:prSet presAssocID="{0733C555-FFD7-4162-8F63-DD8388FD9CB4}" presName="composite3" presStyleCnt="0"/>
      <dgm:spPr/>
    </dgm:pt>
    <dgm:pt modelId="{04B9EACC-791F-43F7-8003-A630E5683222}" type="pres">
      <dgm:prSet presAssocID="{0733C555-FFD7-4162-8F63-DD8388FD9CB4}" presName="background3" presStyleLbl="node3" presStyleIdx="3" presStyleCnt="4"/>
      <dgm:spPr/>
    </dgm:pt>
    <dgm:pt modelId="{90534F2A-DEB5-4585-A636-B9D5B6F3D4EB}" type="pres">
      <dgm:prSet presAssocID="{0733C555-FFD7-4162-8F63-DD8388FD9CB4}" presName="text3" presStyleLbl="fgAcc3" presStyleIdx="3" presStyleCnt="4" custScaleX="120386">
        <dgm:presLayoutVars>
          <dgm:chPref val="3"/>
        </dgm:presLayoutVars>
      </dgm:prSet>
      <dgm:spPr/>
      <dgm:t>
        <a:bodyPr/>
        <a:lstStyle/>
        <a:p>
          <a:endParaRPr lang="en-US"/>
        </a:p>
      </dgm:t>
    </dgm:pt>
    <dgm:pt modelId="{3DA3D6B3-B688-466D-92E5-3A1B97CC899B}" type="pres">
      <dgm:prSet presAssocID="{0733C555-FFD7-4162-8F63-DD8388FD9CB4}" presName="hierChild4" presStyleCnt="0"/>
      <dgm:spPr/>
    </dgm:pt>
  </dgm:ptLst>
  <dgm:cxnLst>
    <dgm:cxn modelId="{49DEEF1E-7932-435F-AF88-BBE611D12649}" type="presOf" srcId="{FECBFF6E-F8B1-48CA-973F-FA57F4C431A8}" destId="{6713FFDF-0793-4745-9EB7-CA22CB6377EE}" srcOrd="0" destOrd="0" presId="urn:microsoft.com/office/officeart/2005/8/layout/hierarchy1"/>
    <dgm:cxn modelId="{11007291-C1F7-4D51-946F-F5A36D266153}" type="presOf" srcId="{03ACB73C-3D12-425F-949B-13C89E4B9B12}" destId="{B11F6353-5950-49F8-A3D9-6113649CA532}" srcOrd="0" destOrd="0" presId="urn:microsoft.com/office/officeart/2005/8/layout/hierarchy1"/>
    <dgm:cxn modelId="{588F7328-5521-4AFC-8E8A-2EB0436E1EE4}" srcId="{6E9BD248-37B0-4CCD-81B8-909230F61B9F}" destId="{834D5AC6-7C9E-4B07-8B3D-659D36A382C8}" srcOrd="0" destOrd="0" parTransId="{2B6F820C-0B62-4FA8-8363-5DB600A25D10}" sibTransId="{59396677-EA45-46CD-B2F4-70D427B673FC}"/>
    <dgm:cxn modelId="{BCFF6089-703B-4A0B-8023-62196D8D64D5}" type="presOf" srcId="{2B6F820C-0B62-4FA8-8363-5DB600A25D10}" destId="{E2ECAD09-CDC8-4D75-9534-A2A1E0A068A0}" srcOrd="0" destOrd="0" presId="urn:microsoft.com/office/officeart/2005/8/layout/hierarchy1"/>
    <dgm:cxn modelId="{92CF116A-CCF2-4147-B7C7-7BA53FC47942}" type="presOf" srcId="{36A388AA-F3A6-45C9-A038-AFB034CAAA82}" destId="{6A7BC7E0-F27D-4ECA-BD56-E0B18C23E544}" srcOrd="0" destOrd="0" presId="urn:microsoft.com/office/officeart/2005/8/layout/hierarchy1"/>
    <dgm:cxn modelId="{EFBF8FE1-DDA5-4EEF-ACB5-9AA743C2BBC8}" srcId="{834D5AC6-7C9E-4B07-8B3D-659D36A382C8}" destId="{FB535ED5-3ADE-4495-BD30-637A8CEFFAB5}" srcOrd="1" destOrd="0" parTransId="{85C369BF-8371-4BEC-BA27-A88B375765F9}" sibTransId="{16A30BCB-EBCF-47E3-9DA0-16C51A810B24}"/>
    <dgm:cxn modelId="{9196C675-054B-4EC5-9AED-019C11C67F89}" srcId="{684462EF-B258-448E-9704-63BBBC59E751}" destId="{943B8E23-FEDA-4B57-9757-62CBFD9512D4}" srcOrd="0" destOrd="0" parTransId="{AF7F5AFE-6332-435D-8A5F-F2F4FAB2218A}" sibTransId="{DD2B41E6-E012-4DB5-8746-0C520E7E9B68}"/>
    <dgm:cxn modelId="{5A47103B-AB0F-46CC-B5C1-C7C38F1CCABB}" srcId="{36A388AA-F3A6-45C9-A038-AFB034CAAA82}" destId="{6E9BD248-37B0-4CCD-81B8-909230F61B9F}" srcOrd="0" destOrd="0" parTransId="{66A62832-FE12-4185-AF48-3CDCE3203FA0}" sibTransId="{169FCD76-551D-4331-8D21-FC7B30FC7C18}"/>
    <dgm:cxn modelId="{7CAC97A9-3C54-4AE8-9FCF-8C754C786C8E}" srcId="{834D5AC6-7C9E-4B07-8B3D-659D36A382C8}" destId="{FECBFF6E-F8B1-48CA-973F-FA57F4C431A8}" srcOrd="0" destOrd="0" parTransId="{61EA26A8-B2F4-4C86-8509-2FBB9941AFF6}" sibTransId="{C9E1C543-7FDF-49A4-9AD7-E26799786EBA}"/>
    <dgm:cxn modelId="{62C38D70-3404-4847-AA97-8FCDF1244B1B}" type="presOf" srcId="{6A63E182-130C-4E68-8DC6-DD6DA3B49E75}" destId="{C0CD0DD3-0AD2-4647-9C40-38629C793873}" srcOrd="0" destOrd="0" presId="urn:microsoft.com/office/officeart/2005/8/layout/hierarchy1"/>
    <dgm:cxn modelId="{9CF71B4B-8771-4F2D-910E-5B1B658FDF30}" type="presOf" srcId="{61EA26A8-B2F4-4C86-8509-2FBB9941AFF6}" destId="{5D52D0F0-3F16-4AA0-A7AF-363F79B2EB0C}" srcOrd="0" destOrd="0" presId="urn:microsoft.com/office/officeart/2005/8/layout/hierarchy1"/>
    <dgm:cxn modelId="{6F60A744-7B05-436D-B99B-53E42E346BF3}" type="presOf" srcId="{6E9BD248-37B0-4CCD-81B8-909230F61B9F}" destId="{6B1A1126-955D-45AC-B054-838387843A98}" srcOrd="0" destOrd="0" presId="urn:microsoft.com/office/officeart/2005/8/layout/hierarchy1"/>
    <dgm:cxn modelId="{002A0727-FF00-460A-A05E-0D6549233BA3}" type="presOf" srcId="{FB535ED5-3ADE-4495-BD30-637A8CEFFAB5}" destId="{BFECE85C-6712-470F-A72B-1C98C57037BA}" srcOrd="0" destOrd="0" presId="urn:microsoft.com/office/officeart/2005/8/layout/hierarchy1"/>
    <dgm:cxn modelId="{9A1A04D5-6160-45D8-A845-2C4D6ED74B88}" type="presOf" srcId="{0733C555-FFD7-4162-8F63-DD8388FD9CB4}" destId="{90534F2A-DEB5-4585-A636-B9D5B6F3D4EB}" srcOrd="0" destOrd="0" presId="urn:microsoft.com/office/officeart/2005/8/layout/hierarchy1"/>
    <dgm:cxn modelId="{A0E91371-2AA3-460A-85C9-5C60463F9434}" type="presOf" srcId="{684462EF-B258-448E-9704-63BBBC59E751}" destId="{758E9EB8-8C9C-408A-8867-9093B368B4AB}" srcOrd="0" destOrd="0" presId="urn:microsoft.com/office/officeart/2005/8/layout/hierarchy1"/>
    <dgm:cxn modelId="{502800F7-C676-46F0-AE98-E0AAC9E68FAA}" srcId="{6E9BD248-37B0-4CCD-81B8-909230F61B9F}" destId="{684462EF-B258-448E-9704-63BBBC59E751}" srcOrd="2" destOrd="0" parTransId="{B2009D0D-06E6-4ACA-B967-D20E1A715311}" sibTransId="{01C69A5B-C096-4B85-9390-D8E71993ED57}"/>
    <dgm:cxn modelId="{4D449532-5208-4EC9-AE8B-5D80E76969A1}" type="presOf" srcId="{69A5B587-808F-4FCB-BB6C-018CE7CC8169}" destId="{7E6E2D1C-3089-447C-98F7-635AA488B52B}" srcOrd="0" destOrd="0" presId="urn:microsoft.com/office/officeart/2005/8/layout/hierarchy1"/>
    <dgm:cxn modelId="{FAA5D5E0-DFEE-4D2E-A302-11D8BE943716}" type="presOf" srcId="{AF7F5AFE-6332-435D-8A5F-F2F4FAB2218A}" destId="{E59E56BA-FC9B-4514-8621-67FBAFD2AFB2}" srcOrd="0" destOrd="0" presId="urn:microsoft.com/office/officeart/2005/8/layout/hierarchy1"/>
    <dgm:cxn modelId="{05ADB09F-9ED6-499A-95DA-4458DAFE46DE}" type="presOf" srcId="{B2009D0D-06E6-4ACA-B967-D20E1A715311}" destId="{AFE2FACA-742D-4049-8A91-6F681A0B34BB}" srcOrd="0" destOrd="0" presId="urn:microsoft.com/office/officeart/2005/8/layout/hierarchy1"/>
    <dgm:cxn modelId="{F8A9DB4E-1E99-42AD-88C2-69329531BED9}" type="presOf" srcId="{85C369BF-8371-4BEC-BA27-A88B375765F9}" destId="{C7BC5C46-BE6A-484C-B9AA-EF713816F0D5}" srcOrd="0" destOrd="0" presId="urn:microsoft.com/office/officeart/2005/8/layout/hierarchy1"/>
    <dgm:cxn modelId="{91500884-FEA1-4787-AE07-60CC8FF0F5A6}" srcId="{684462EF-B258-448E-9704-63BBBC59E751}" destId="{0733C555-FFD7-4162-8F63-DD8388FD9CB4}" srcOrd="1" destOrd="0" parTransId="{03ACB73C-3D12-425F-949B-13C89E4B9B12}" sibTransId="{FF51A177-914A-4D34-8FF1-E908AF575DAE}"/>
    <dgm:cxn modelId="{34C2F8CE-40EB-4688-B157-237D4EDC7591}" srcId="{6E9BD248-37B0-4CCD-81B8-909230F61B9F}" destId="{6A63E182-130C-4E68-8DC6-DD6DA3B49E75}" srcOrd="1" destOrd="0" parTransId="{69A5B587-808F-4FCB-BB6C-018CE7CC8169}" sibTransId="{9E347722-24E2-4234-A646-FC70F526D8E9}"/>
    <dgm:cxn modelId="{A3D4FB93-9C71-4831-8A3F-5ABAD395C800}" type="presOf" srcId="{943B8E23-FEDA-4B57-9757-62CBFD9512D4}" destId="{CA258CA2-6F6D-4CBE-8F31-A8208D21930F}" srcOrd="0" destOrd="0" presId="urn:microsoft.com/office/officeart/2005/8/layout/hierarchy1"/>
    <dgm:cxn modelId="{A891F79D-1874-49C9-B8EB-86D2B9FCC9FC}" type="presOf" srcId="{834D5AC6-7C9E-4B07-8B3D-659D36A382C8}" destId="{23932D86-1C53-4B2D-A49F-1FCE83A16D10}" srcOrd="0" destOrd="0" presId="urn:microsoft.com/office/officeart/2005/8/layout/hierarchy1"/>
    <dgm:cxn modelId="{01708DA9-5E66-478D-A915-81E5860150B2}" type="presParOf" srcId="{6A7BC7E0-F27D-4ECA-BD56-E0B18C23E544}" destId="{BBF39873-8A77-416F-8079-62481D315BDE}" srcOrd="0" destOrd="0" presId="urn:microsoft.com/office/officeart/2005/8/layout/hierarchy1"/>
    <dgm:cxn modelId="{24E07A9B-C3EE-4254-A611-76D0A529F1DD}" type="presParOf" srcId="{BBF39873-8A77-416F-8079-62481D315BDE}" destId="{5D1E7A0D-296D-479D-A283-1A1269595B4E}" srcOrd="0" destOrd="0" presId="urn:microsoft.com/office/officeart/2005/8/layout/hierarchy1"/>
    <dgm:cxn modelId="{C0BCB7FC-9BF1-4384-9897-49B0A1EB7CB9}" type="presParOf" srcId="{5D1E7A0D-296D-479D-A283-1A1269595B4E}" destId="{ED60BA96-22FE-4650-952F-FADDDD3F22BA}" srcOrd="0" destOrd="0" presId="urn:microsoft.com/office/officeart/2005/8/layout/hierarchy1"/>
    <dgm:cxn modelId="{982610CC-B38B-46E1-BE17-BBF2D1BB6A27}" type="presParOf" srcId="{5D1E7A0D-296D-479D-A283-1A1269595B4E}" destId="{6B1A1126-955D-45AC-B054-838387843A98}" srcOrd="1" destOrd="0" presId="urn:microsoft.com/office/officeart/2005/8/layout/hierarchy1"/>
    <dgm:cxn modelId="{4E6DC2A8-5CA9-4F51-ADCC-1D6AE8EDDDEF}" type="presParOf" srcId="{BBF39873-8A77-416F-8079-62481D315BDE}" destId="{C5FFA4E2-BA3D-45BC-9E59-55A70C39899C}" srcOrd="1" destOrd="0" presId="urn:microsoft.com/office/officeart/2005/8/layout/hierarchy1"/>
    <dgm:cxn modelId="{902F0719-8149-456B-AF34-93D43B5F8897}" type="presParOf" srcId="{C5FFA4E2-BA3D-45BC-9E59-55A70C39899C}" destId="{E2ECAD09-CDC8-4D75-9534-A2A1E0A068A0}" srcOrd="0" destOrd="0" presId="urn:microsoft.com/office/officeart/2005/8/layout/hierarchy1"/>
    <dgm:cxn modelId="{1EE7E932-8B3F-4D54-BB52-D5C260EF4C6B}" type="presParOf" srcId="{C5FFA4E2-BA3D-45BC-9E59-55A70C39899C}" destId="{07052FA5-29F7-402E-9C50-C8B377F1E10A}" srcOrd="1" destOrd="0" presId="urn:microsoft.com/office/officeart/2005/8/layout/hierarchy1"/>
    <dgm:cxn modelId="{0372EC9F-7B05-4BD1-B402-8AEF22A1EE84}" type="presParOf" srcId="{07052FA5-29F7-402E-9C50-C8B377F1E10A}" destId="{747D7F4E-EB8E-41AF-A0F5-E023AA7C8A34}" srcOrd="0" destOrd="0" presId="urn:microsoft.com/office/officeart/2005/8/layout/hierarchy1"/>
    <dgm:cxn modelId="{2EF5083B-1F8B-4650-937D-4ABE21E3FCBA}" type="presParOf" srcId="{747D7F4E-EB8E-41AF-A0F5-E023AA7C8A34}" destId="{CA654354-5FAD-4949-9158-3EFCCBD9E7B9}" srcOrd="0" destOrd="0" presId="urn:microsoft.com/office/officeart/2005/8/layout/hierarchy1"/>
    <dgm:cxn modelId="{AF317B19-0BC8-48B6-BF18-05A97C5A6D14}" type="presParOf" srcId="{747D7F4E-EB8E-41AF-A0F5-E023AA7C8A34}" destId="{23932D86-1C53-4B2D-A49F-1FCE83A16D10}" srcOrd="1" destOrd="0" presId="urn:microsoft.com/office/officeart/2005/8/layout/hierarchy1"/>
    <dgm:cxn modelId="{39B99A37-F343-4B11-88E8-E7A034EA7DCB}" type="presParOf" srcId="{07052FA5-29F7-402E-9C50-C8B377F1E10A}" destId="{4AF14061-5FB4-43AE-9DF0-72B4C40F2FA9}" srcOrd="1" destOrd="0" presId="urn:microsoft.com/office/officeart/2005/8/layout/hierarchy1"/>
    <dgm:cxn modelId="{12901385-9DB5-41EF-88E2-0265384EA981}" type="presParOf" srcId="{4AF14061-5FB4-43AE-9DF0-72B4C40F2FA9}" destId="{5D52D0F0-3F16-4AA0-A7AF-363F79B2EB0C}" srcOrd="0" destOrd="0" presId="urn:microsoft.com/office/officeart/2005/8/layout/hierarchy1"/>
    <dgm:cxn modelId="{23A98504-B44A-46FD-8A24-5932A63330D3}" type="presParOf" srcId="{4AF14061-5FB4-43AE-9DF0-72B4C40F2FA9}" destId="{A618E7FC-158F-4EBE-B799-2FC2566D9456}" srcOrd="1" destOrd="0" presId="urn:microsoft.com/office/officeart/2005/8/layout/hierarchy1"/>
    <dgm:cxn modelId="{4BF4E64B-EE65-4613-B8B0-CD8CD8943EDB}" type="presParOf" srcId="{A618E7FC-158F-4EBE-B799-2FC2566D9456}" destId="{FD0A8B00-F5B1-4778-A309-865075E2D039}" srcOrd="0" destOrd="0" presId="urn:microsoft.com/office/officeart/2005/8/layout/hierarchy1"/>
    <dgm:cxn modelId="{A353D153-7B7A-4C3D-AA5B-E179873A526C}" type="presParOf" srcId="{FD0A8B00-F5B1-4778-A309-865075E2D039}" destId="{BF26DA12-0E29-4C01-AB06-AA22AE606C4B}" srcOrd="0" destOrd="0" presId="urn:microsoft.com/office/officeart/2005/8/layout/hierarchy1"/>
    <dgm:cxn modelId="{97A9B118-164C-4616-918D-73D48890F0DD}" type="presParOf" srcId="{FD0A8B00-F5B1-4778-A309-865075E2D039}" destId="{6713FFDF-0793-4745-9EB7-CA22CB6377EE}" srcOrd="1" destOrd="0" presId="urn:microsoft.com/office/officeart/2005/8/layout/hierarchy1"/>
    <dgm:cxn modelId="{B9209C7D-73D0-4042-98E8-A02D1960247A}" type="presParOf" srcId="{A618E7FC-158F-4EBE-B799-2FC2566D9456}" destId="{8F0FC8DB-C4AD-4D12-8B8E-A6B00CB10CC9}" srcOrd="1" destOrd="0" presId="urn:microsoft.com/office/officeart/2005/8/layout/hierarchy1"/>
    <dgm:cxn modelId="{803043F9-F8E5-4338-AC06-3617335C1A9C}" type="presParOf" srcId="{4AF14061-5FB4-43AE-9DF0-72B4C40F2FA9}" destId="{C7BC5C46-BE6A-484C-B9AA-EF713816F0D5}" srcOrd="2" destOrd="0" presId="urn:microsoft.com/office/officeart/2005/8/layout/hierarchy1"/>
    <dgm:cxn modelId="{A9B700AC-C069-4C59-AFB4-8FC3399D84A9}" type="presParOf" srcId="{4AF14061-5FB4-43AE-9DF0-72B4C40F2FA9}" destId="{693AE66C-D00A-4798-B3EB-5BDE21FB0CAD}" srcOrd="3" destOrd="0" presId="urn:microsoft.com/office/officeart/2005/8/layout/hierarchy1"/>
    <dgm:cxn modelId="{2E80E6C9-9C15-4F03-B1EA-0E690F917638}" type="presParOf" srcId="{693AE66C-D00A-4798-B3EB-5BDE21FB0CAD}" destId="{FBCF4655-EC88-4CC2-B6AD-53D83F0969F7}" srcOrd="0" destOrd="0" presId="urn:microsoft.com/office/officeart/2005/8/layout/hierarchy1"/>
    <dgm:cxn modelId="{B3933845-13D0-491A-8BE8-233839BD1243}" type="presParOf" srcId="{FBCF4655-EC88-4CC2-B6AD-53D83F0969F7}" destId="{B51D6482-B829-44CE-A9A0-6874EBD4379C}" srcOrd="0" destOrd="0" presId="urn:microsoft.com/office/officeart/2005/8/layout/hierarchy1"/>
    <dgm:cxn modelId="{C51CB00A-A3CA-4A46-BA26-1F56C1F40CD7}" type="presParOf" srcId="{FBCF4655-EC88-4CC2-B6AD-53D83F0969F7}" destId="{BFECE85C-6712-470F-A72B-1C98C57037BA}" srcOrd="1" destOrd="0" presId="urn:microsoft.com/office/officeart/2005/8/layout/hierarchy1"/>
    <dgm:cxn modelId="{1EE628A2-7AE6-49B9-90DD-9858A8B7BFE9}" type="presParOf" srcId="{693AE66C-D00A-4798-B3EB-5BDE21FB0CAD}" destId="{B20E997C-DE86-44E6-ACB3-0E61F3659472}" srcOrd="1" destOrd="0" presId="urn:microsoft.com/office/officeart/2005/8/layout/hierarchy1"/>
    <dgm:cxn modelId="{A83BF8FB-D412-400F-BEB7-756B337208B1}" type="presParOf" srcId="{C5FFA4E2-BA3D-45BC-9E59-55A70C39899C}" destId="{7E6E2D1C-3089-447C-98F7-635AA488B52B}" srcOrd="2" destOrd="0" presId="urn:microsoft.com/office/officeart/2005/8/layout/hierarchy1"/>
    <dgm:cxn modelId="{B3D8AD3A-9A69-4AE0-BE3F-2FDE4B5DDD83}" type="presParOf" srcId="{C5FFA4E2-BA3D-45BC-9E59-55A70C39899C}" destId="{D7504430-8C8F-46EF-9D4C-8AD00145DE36}" srcOrd="3" destOrd="0" presId="urn:microsoft.com/office/officeart/2005/8/layout/hierarchy1"/>
    <dgm:cxn modelId="{A8FDFAF4-672A-44AD-904A-77339F00B131}" type="presParOf" srcId="{D7504430-8C8F-46EF-9D4C-8AD00145DE36}" destId="{4079A1DD-06C3-417F-B512-A4A4FFA2EAE7}" srcOrd="0" destOrd="0" presId="urn:microsoft.com/office/officeart/2005/8/layout/hierarchy1"/>
    <dgm:cxn modelId="{90776075-F241-454A-8F13-3218BF21D6AE}" type="presParOf" srcId="{4079A1DD-06C3-417F-B512-A4A4FFA2EAE7}" destId="{4A9EA6D1-B172-4610-A1EB-7D4739B76D55}" srcOrd="0" destOrd="0" presId="urn:microsoft.com/office/officeart/2005/8/layout/hierarchy1"/>
    <dgm:cxn modelId="{31480DEE-E510-49E4-9D8A-77C91DF956C8}" type="presParOf" srcId="{4079A1DD-06C3-417F-B512-A4A4FFA2EAE7}" destId="{C0CD0DD3-0AD2-4647-9C40-38629C793873}" srcOrd="1" destOrd="0" presId="urn:microsoft.com/office/officeart/2005/8/layout/hierarchy1"/>
    <dgm:cxn modelId="{B25065E8-A258-4349-9A24-8E66B7A38FA6}" type="presParOf" srcId="{D7504430-8C8F-46EF-9D4C-8AD00145DE36}" destId="{B6D6345B-7E85-4555-AD49-8905F4ED5356}" srcOrd="1" destOrd="0" presId="urn:microsoft.com/office/officeart/2005/8/layout/hierarchy1"/>
    <dgm:cxn modelId="{C2537E79-4C92-4E59-B229-E2FDAD84C526}" type="presParOf" srcId="{C5FFA4E2-BA3D-45BC-9E59-55A70C39899C}" destId="{AFE2FACA-742D-4049-8A91-6F681A0B34BB}" srcOrd="4" destOrd="0" presId="urn:microsoft.com/office/officeart/2005/8/layout/hierarchy1"/>
    <dgm:cxn modelId="{99E016F6-931B-400A-A665-0C8DE4A66B54}" type="presParOf" srcId="{C5FFA4E2-BA3D-45BC-9E59-55A70C39899C}" destId="{03759BC5-073C-4E49-89E3-DE369C575854}" srcOrd="5" destOrd="0" presId="urn:microsoft.com/office/officeart/2005/8/layout/hierarchy1"/>
    <dgm:cxn modelId="{C0078DDF-10BC-43E5-AF36-67214EFE66DA}" type="presParOf" srcId="{03759BC5-073C-4E49-89E3-DE369C575854}" destId="{10026E6F-4CF3-4EE3-8168-D91818451E25}" srcOrd="0" destOrd="0" presId="urn:microsoft.com/office/officeart/2005/8/layout/hierarchy1"/>
    <dgm:cxn modelId="{2143A60A-C114-4061-80F0-8970BB4D8931}" type="presParOf" srcId="{10026E6F-4CF3-4EE3-8168-D91818451E25}" destId="{924CBC7F-D9C0-4E04-8C66-71F6861DF3C0}" srcOrd="0" destOrd="0" presId="urn:microsoft.com/office/officeart/2005/8/layout/hierarchy1"/>
    <dgm:cxn modelId="{35F70943-847F-4D15-9A40-C76215AF3259}" type="presParOf" srcId="{10026E6F-4CF3-4EE3-8168-D91818451E25}" destId="{758E9EB8-8C9C-408A-8867-9093B368B4AB}" srcOrd="1" destOrd="0" presId="urn:microsoft.com/office/officeart/2005/8/layout/hierarchy1"/>
    <dgm:cxn modelId="{F45FB354-7B72-4DF5-A0E1-7F4348C77345}" type="presParOf" srcId="{03759BC5-073C-4E49-89E3-DE369C575854}" destId="{0FAB5F30-E5CF-485A-85CE-9B9DA02A5781}" srcOrd="1" destOrd="0" presId="urn:microsoft.com/office/officeart/2005/8/layout/hierarchy1"/>
    <dgm:cxn modelId="{99D81FA4-9DA4-4850-A85E-575E92BC1822}" type="presParOf" srcId="{0FAB5F30-E5CF-485A-85CE-9B9DA02A5781}" destId="{E59E56BA-FC9B-4514-8621-67FBAFD2AFB2}" srcOrd="0" destOrd="0" presId="urn:microsoft.com/office/officeart/2005/8/layout/hierarchy1"/>
    <dgm:cxn modelId="{925FD93C-6562-446D-8796-F5F8C122A1A5}" type="presParOf" srcId="{0FAB5F30-E5CF-485A-85CE-9B9DA02A5781}" destId="{665E5DB9-988F-4EEF-93BE-5C5582FA7DA1}" srcOrd="1" destOrd="0" presId="urn:microsoft.com/office/officeart/2005/8/layout/hierarchy1"/>
    <dgm:cxn modelId="{ADC998D1-6CAD-47FE-BB60-D1A153BC5916}" type="presParOf" srcId="{665E5DB9-988F-4EEF-93BE-5C5582FA7DA1}" destId="{B9F4C893-57B6-40EF-9B21-0D19C3F77262}" srcOrd="0" destOrd="0" presId="urn:microsoft.com/office/officeart/2005/8/layout/hierarchy1"/>
    <dgm:cxn modelId="{09CBCA02-FD7E-48E4-9C86-F05769355746}" type="presParOf" srcId="{B9F4C893-57B6-40EF-9B21-0D19C3F77262}" destId="{71D908FE-6BFB-42DF-8EEA-C6B9EFE7819F}" srcOrd="0" destOrd="0" presId="urn:microsoft.com/office/officeart/2005/8/layout/hierarchy1"/>
    <dgm:cxn modelId="{6FDFAF6B-5B7E-4B99-BC88-ABD1E014562D}" type="presParOf" srcId="{B9F4C893-57B6-40EF-9B21-0D19C3F77262}" destId="{CA258CA2-6F6D-4CBE-8F31-A8208D21930F}" srcOrd="1" destOrd="0" presId="urn:microsoft.com/office/officeart/2005/8/layout/hierarchy1"/>
    <dgm:cxn modelId="{032C5CD9-14D6-459F-8BBB-4604DCD2E42A}" type="presParOf" srcId="{665E5DB9-988F-4EEF-93BE-5C5582FA7DA1}" destId="{6A97CD9B-09B4-4E1A-A620-616D846F86F6}" srcOrd="1" destOrd="0" presId="urn:microsoft.com/office/officeart/2005/8/layout/hierarchy1"/>
    <dgm:cxn modelId="{9B8E24FA-7E6E-42D8-B72C-9F70BA7D1B03}" type="presParOf" srcId="{0FAB5F30-E5CF-485A-85CE-9B9DA02A5781}" destId="{B11F6353-5950-49F8-A3D9-6113649CA532}" srcOrd="2" destOrd="0" presId="urn:microsoft.com/office/officeart/2005/8/layout/hierarchy1"/>
    <dgm:cxn modelId="{851950B6-0B56-4EA3-8E91-97F0EBE94744}" type="presParOf" srcId="{0FAB5F30-E5CF-485A-85CE-9B9DA02A5781}" destId="{4B244FD2-C5CE-49E1-AEFF-65F05ED4C564}" srcOrd="3" destOrd="0" presId="urn:microsoft.com/office/officeart/2005/8/layout/hierarchy1"/>
    <dgm:cxn modelId="{46E2E009-A094-4124-ADCE-A80061059BE4}" type="presParOf" srcId="{4B244FD2-C5CE-49E1-AEFF-65F05ED4C564}" destId="{F6ACE5AB-6AFC-4167-8C1C-944F4053F3B6}" srcOrd="0" destOrd="0" presId="urn:microsoft.com/office/officeart/2005/8/layout/hierarchy1"/>
    <dgm:cxn modelId="{4D8375EC-ED71-4ADF-9502-E80D497D656C}" type="presParOf" srcId="{F6ACE5AB-6AFC-4167-8C1C-944F4053F3B6}" destId="{04B9EACC-791F-43F7-8003-A630E5683222}" srcOrd="0" destOrd="0" presId="urn:microsoft.com/office/officeart/2005/8/layout/hierarchy1"/>
    <dgm:cxn modelId="{939DEAEF-88B4-47D0-8C1B-6E16ED574A0C}" type="presParOf" srcId="{F6ACE5AB-6AFC-4167-8C1C-944F4053F3B6}" destId="{90534F2A-DEB5-4585-A636-B9D5B6F3D4EB}" srcOrd="1" destOrd="0" presId="urn:microsoft.com/office/officeart/2005/8/layout/hierarchy1"/>
    <dgm:cxn modelId="{8D6B6135-574B-4BD6-9E45-2DE092DA382E}" type="presParOf" srcId="{4B244FD2-C5CE-49E1-AEFF-65F05ED4C564}" destId="{3DA3D6B3-B688-466D-92E5-3A1B97CC899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516C8E-490D-458E-9008-0629C51BE3D6}"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GB"/>
        </a:p>
      </dgm:t>
    </dgm:pt>
    <dgm:pt modelId="{704CEEDD-FB7D-4997-B1EE-CBDAF11ABC09}">
      <dgm:prSet phldrT="[Text]" custT="1"/>
      <dgm:spPr/>
      <dgm:t>
        <a:bodyPr/>
        <a:lstStyle/>
        <a:p>
          <a:r>
            <a:rPr lang="en-GB" sz="2800" dirty="0">
              <a:latin typeface="+mj-lt"/>
            </a:rPr>
            <a:t>Correct sodium imbalance</a:t>
          </a:r>
          <a:endParaRPr lang="en-GB" sz="2800" dirty="0"/>
        </a:p>
      </dgm:t>
    </dgm:pt>
    <dgm:pt modelId="{7556208C-CB92-437E-9976-8E435A53B632}" type="parTrans" cxnId="{61C43094-9A4F-4C1F-A6C7-BF6117768762}">
      <dgm:prSet/>
      <dgm:spPr/>
      <dgm:t>
        <a:bodyPr/>
        <a:lstStyle/>
        <a:p>
          <a:endParaRPr lang="en-GB" sz="2800"/>
        </a:p>
      </dgm:t>
    </dgm:pt>
    <dgm:pt modelId="{BD58BE6C-1D85-4E31-8037-800C263EA28B}" type="sibTrans" cxnId="{61C43094-9A4F-4C1F-A6C7-BF6117768762}">
      <dgm:prSet/>
      <dgm:spPr/>
      <dgm:t>
        <a:bodyPr/>
        <a:lstStyle/>
        <a:p>
          <a:endParaRPr lang="en-GB" sz="2800"/>
        </a:p>
      </dgm:t>
    </dgm:pt>
    <dgm:pt modelId="{20AEADE6-0B18-46EA-81CB-3C35CC508932}">
      <dgm:prSet phldrT="[Text]" custT="1"/>
      <dgm:spPr/>
      <dgm:t>
        <a:bodyPr/>
        <a:lstStyle/>
        <a:p>
          <a:r>
            <a:rPr lang="en-GB" sz="2800" dirty="0">
              <a:latin typeface="+mj-lt"/>
            </a:rPr>
            <a:t>Dietary restriction </a:t>
          </a:r>
          <a:endParaRPr lang="en-GB" sz="2800" dirty="0"/>
        </a:p>
      </dgm:t>
    </dgm:pt>
    <dgm:pt modelId="{F49904E6-F464-4472-9A6B-A297AF981C1C}" type="parTrans" cxnId="{513F0C23-3E02-43BF-B97C-A7979274F00C}">
      <dgm:prSet/>
      <dgm:spPr/>
      <dgm:t>
        <a:bodyPr/>
        <a:lstStyle/>
        <a:p>
          <a:endParaRPr lang="en-GB" sz="2800"/>
        </a:p>
      </dgm:t>
    </dgm:pt>
    <dgm:pt modelId="{612A6203-EA2F-415D-8C5B-4E084EEEA289}" type="sibTrans" cxnId="{513F0C23-3E02-43BF-B97C-A7979274F00C}">
      <dgm:prSet/>
      <dgm:spPr/>
      <dgm:t>
        <a:bodyPr/>
        <a:lstStyle/>
        <a:p>
          <a:endParaRPr lang="en-GB" sz="2800"/>
        </a:p>
      </dgm:t>
    </dgm:pt>
    <dgm:pt modelId="{E2D600B0-C8CE-4A23-AC51-994B73410CC0}">
      <dgm:prSet phldrT="[Text]" custT="1"/>
      <dgm:spPr/>
      <dgm:t>
        <a:bodyPr/>
        <a:lstStyle/>
        <a:p>
          <a:r>
            <a:rPr lang="en-GB" sz="2800" dirty="0">
              <a:latin typeface="+mj-lt"/>
            </a:rPr>
            <a:t>↑renal excretion with diuretics</a:t>
          </a:r>
          <a:endParaRPr lang="en-GB" sz="2800" dirty="0"/>
        </a:p>
      </dgm:t>
    </dgm:pt>
    <dgm:pt modelId="{400C2750-D96B-4462-9CD4-6D8778B1F2E0}" type="parTrans" cxnId="{8FCD3EC0-829D-4A45-989E-825D2A7AD90B}">
      <dgm:prSet/>
      <dgm:spPr/>
      <dgm:t>
        <a:bodyPr/>
        <a:lstStyle/>
        <a:p>
          <a:endParaRPr lang="en-GB" sz="2800"/>
        </a:p>
      </dgm:t>
    </dgm:pt>
    <dgm:pt modelId="{9FB5DB93-BAC2-4DB6-8A4A-9E5ADEADD471}" type="sibTrans" cxnId="{8FCD3EC0-829D-4A45-989E-825D2A7AD90B}">
      <dgm:prSet/>
      <dgm:spPr/>
      <dgm:t>
        <a:bodyPr/>
        <a:lstStyle/>
        <a:p>
          <a:endParaRPr lang="en-GB" sz="2800"/>
        </a:p>
      </dgm:t>
    </dgm:pt>
    <dgm:pt modelId="{5F34F83A-E52D-45C4-8E80-53F5A719D505}" type="pres">
      <dgm:prSet presAssocID="{E6516C8E-490D-458E-9008-0629C51BE3D6}" presName="hierChild1" presStyleCnt="0">
        <dgm:presLayoutVars>
          <dgm:orgChart val="1"/>
          <dgm:chPref val="1"/>
          <dgm:dir/>
          <dgm:animOne val="branch"/>
          <dgm:animLvl val="lvl"/>
          <dgm:resizeHandles/>
        </dgm:presLayoutVars>
      </dgm:prSet>
      <dgm:spPr/>
      <dgm:t>
        <a:bodyPr/>
        <a:lstStyle/>
        <a:p>
          <a:endParaRPr lang="en-US"/>
        </a:p>
      </dgm:t>
    </dgm:pt>
    <dgm:pt modelId="{7078DD9C-7D6C-44E5-97E3-B44DCADBDA89}" type="pres">
      <dgm:prSet presAssocID="{704CEEDD-FB7D-4997-B1EE-CBDAF11ABC09}" presName="hierRoot1" presStyleCnt="0">
        <dgm:presLayoutVars>
          <dgm:hierBranch val="init"/>
        </dgm:presLayoutVars>
      </dgm:prSet>
      <dgm:spPr/>
    </dgm:pt>
    <dgm:pt modelId="{D0AE0BF9-36B9-4046-9E3E-AD49E0AD8EAE}" type="pres">
      <dgm:prSet presAssocID="{704CEEDD-FB7D-4997-B1EE-CBDAF11ABC09}" presName="rootComposite1" presStyleCnt="0"/>
      <dgm:spPr/>
    </dgm:pt>
    <dgm:pt modelId="{1E1284F9-1DD4-441A-AE51-C549EDB9B8AE}" type="pres">
      <dgm:prSet presAssocID="{704CEEDD-FB7D-4997-B1EE-CBDAF11ABC09}" presName="rootText1" presStyleLbl="node0" presStyleIdx="0" presStyleCnt="1" custScaleX="122837" custScaleY="37186">
        <dgm:presLayoutVars>
          <dgm:chPref val="3"/>
        </dgm:presLayoutVars>
      </dgm:prSet>
      <dgm:spPr/>
      <dgm:t>
        <a:bodyPr/>
        <a:lstStyle/>
        <a:p>
          <a:endParaRPr lang="en-US"/>
        </a:p>
      </dgm:t>
    </dgm:pt>
    <dgm:pt modelId="{587F9F0F-7BB6-4BF9-9959-3C648269BCAE}" type="pres">
      <dgm:prSet presAssocID="{704CEEDD-FB7D-4997-B1EE-CBDAF11ABC09}" presName="rootConnector1" presStyleLbl="node1" presStyleIdx="0" presStyleCnt="0"/>
      <dgm:spPr/>
      <dgm:t>
        <a:bodyPr/>
        <a:lstStyle/>
        <a:p>
          <a:endParaRPr lang="en-US"/>
        </a:p>
      </dgm:t>
    </dgm:pt>
    <dgm:pt modelId="{6A83D6DA-D3DB-4B0D-BF99-F54C49CBF249}" type="pres">
      <dgm:prSet presAssocID="{704CEEDD-FB7D-4997-B1EE-CBDAF11ABC09}" presName="hierChild2" presStyleCnt="0"/>
      <dgm:spPr/>
    </dgm:pt>
    <dgm:pt modelId="{7B1F8BA8-3861-49F0-8E51-E0491FFC615E}" type="pres">
      <dgm:prSet presAssocID="{F49904E6-F464-4472-9A6B-A297AF981C1C}" presName="Name37" presStyleLbl="parChTrans1D2" presStyleIdx="0" presStyleCnt="2"/>
      <dgm:spPr/>
      <dgm:t>
        <a:bodyPr/>
        <a:lstStyle/>
        <a:p>
          <a:endParaRPr lang="en-US"/>
        </a:p>
      </dgm:t>
    </dgm:pt>
    <dgm:pt modelId="{6004B388-1EB0-481C-9411-EECDA317BD6C}" type="pres">
      <dgm:prSet presAssocID="{20AEADE6-0B18-46EA-81CB-3C35CC508932}" presName="hierRoot2" presStyleCnt="0">
        <dgm:presLayoutVars>
          <dgm:hierBranch val="init"/>
        </dgm:presLayoutVars>
      </dgm:prSet>
      <dgm:spPr/>
    </dgm:pt>
    <dgm:pt modelId="{47778E82-CB5C-46C8-9491-15A886167AC0}" type="pres">
      <dgm:prSet presAssocID="{20AEADE6-0B18-46EA-81CB-3C35CC508932}" presName="rootComposite" presStyleCnt="0"/>
      <dgm:spPr/>
    </dgm:pt>
    <dgm:pt modelId="{C39C1530-C350-4D82-B3F0-A0F177857286}" type="pres">
      <dgm:prSet presAssocID="{20AEADE6-0B18-46EA-81CB-3C35CC508932}" presName="rootText" presStyleLbl="node2" presStyleIdx="0" presStyleCnt="2" custScaleY="50977">
        <dgm:presLayoutVars>
          <dgm:chPref val="3"/>
        </dgm:presLayoutVars>
      </dgm:prSet>
      <dgm:spPr/>
      <dgm:t>
        <a:bodyPr/>
        <a:lstStyle/>
        <a:p>
          <a:endParaRPr lang="en-US"/>
        </a:p>
      </dgm:t>
    </dgm:pt>
    <dgm:pt modelId="{D87C4648-16AB-48CB-AAD5-097DB8F0C80D}" type="pres">
      <dgm:prSet presAssocID="{20AEADE6-0B18-46EA-81CB-3C35CC508932}" presName="rootConnector" presStyleLbl="node2" presStyleIdx="0" presStyleCnt="2"/>
      <dgm:spPr/>
      <dgm:t>
        <a:bodyPr/>
        <a:lstStyle/>
        <a:p>
          <a:endParaRPr lang="en-US"/>
        </a:p>
      </dgm:t>
    </dgm:pt>
    <dgm:pt modelId="{2BF2C95F-8869-4E28-A4F9-02115B4A0653}" type="pres">
      <dgm:prSet presAssocID="{20AEADE6-0B18-46EA-81CB-3C35CC508932}" presName="hierChild4" presStyleCnt="0"/>
      <dgm:spPr/>
    </dgm:pt>
    <dgm:pt modelId="{E85DC18F-D3F5-4B45-9398-06E171B33F17}" type="pres">
      <dgm:prSet presAssocID="{20AEADE6-0B18-46EA-81CB-3C35CC508932}" presName="hierChild5" presStyleCnt="0"/>
      <dgm:spPr/>
    </dgm:pt>
    <dgm:pt modelId="{E458FF61-68E1-4CC0-B953-B246382AC9C2}" type="pres">
      <dgm:prSet presAssocID="{400C2750-D96B-4462-9CD4-6D8778B1F2E0}" presName="Name37" presStyleLbl="parChTrans1D2" presStyleIdx="1" presStyleCnt="2"/>
      <dgm:spPr/>
      <dgm:t>
        <a:bodyPr/>
        <a:lstStyle/>
        <a:p>
          <a:endParaRPr lang="en-US"/>
        </a:p>
      </dgm:t>
    </dgm:pt>
    <dgm:pt modelId="{5E54205B-D175-4A8E-A081-64D10D47BEB8}" type="pres">
      <dgm:prSet presAssocID="{E2D600B0-C8CE-4A23-AC51-994B73410CC0}" presName="hierRoot2" presStyleCnt="0">
        <dgm:presLayoutVars>
          <dgm:hierBranch val="init"/>
        </dgm:presLayoutVars>
      </dgm:prSet>
      <dgm:spPr/>
    </dgm:pt>
    <dgm:pt modelId="{B0212441-ACDC-4B00-9DFC-01672AC11F99}" type="pres">
      <dgm:prSet presAssocID="{E2D600B0-C8CE-4A23-AC51-994B73410CC0}" presName="rootComposite" presStyleCnt="0"/>
      <dgm:spPr/>
    </dgm:pt>
    <dgm:pt modelId="{D12B361F-3506-4A49-B7F3-B6BB93D2D796}" type="pres">
      <dgm:prSet presAssocID="{E2D600B0-C8CE-4A23-AC51-994B73410CC0}" presName="rootText" presStyleLbl="node2" presStyleIdx="1" presStyleCnt="2" custScaleY="50977">
        <dgm:presLayoutVars>
          <dgm:chPref val="3"/>
        </dgm:presLayoutVars>
      </dgm:prSet>
      <dgm:spPr/>
      <dgm:t>
        <a:bodyPr/>
        <a:lstStyle/>
        <a:p>
          <a:endParaRPr lang="en-US"/>
        </a:p>
      </dgm:t>
    </dgm:pt>
    <dgm:pt modelId="{E4E7CBDC-294E-4E5A-AD68-223289098FE9}" type="pres">
      <dgm:prSet presAssocID="{E2D600B0-C8CE-4A23-AC51-994B73410CC0}" presName="rootConnector" presStyleLbl="node2" presStyleIdx="1" presStyleCnt="2"/>
      <dgm:spPr/>
      <dgm:t>
        <a:bodyPr/>
        <a:lstStyle/>
        <a:p>
          <a:endParaRPr lang="en-US"/>
        </a:p>
      </dgm:t>
    </dgm:pt>
    <dgm:pt modelId="{EB414584-EE5A-4191-AAF2-D705DA01A23B}" type="pres">
      <dgm:prSet presAssocID="{E2D600B0-C8CE-4A23-AC51-994B73410CC0}" presName="hierChild4" presStyleCnt="0"/>
      <dgm:spPr/>
    </dgm:pt>
    <dgm:pt modelId="{3D69B4E9-B315-4C8E-A467-4DA2A367CAE7}" type="pres">
      <dgm:prSet presAssocID="{E2D600B0-C8CE-4A23-AC51-994B73410CC0}" presName="hierChild5" presStyleCnt="0"/>
      <dgm:spPr/>
    </dgm:pt>
    <dgm:pt modelId="{AEB70A8F-6890-4150-AEF1-BCB996C8C4E7}" type="pres">
      <dgm:prSet presAssocID="{704CEEDD-FB7D-4997-B1EE-CBDAF11ABC09}" presName="hierChild3" presStyleCnt="0"/>
      <dgm:spPr/>
    </dgm:pt>
  </dgm:ptLst>
  <dgm:cxnLst>
    <dgm:cxn modelId="{8FCD3EC0-829D-4A45-989E-825D2A7AD90B}" srcId="{704CEEDD-FB7D-4997-B1EE-CBDAF11ABC09}" destId="{E2D600B0-C8CE-4A23-AC51-994B73410CC0}" srcOrd="1" destOrd="0" parTransId="{400C2750-D96B-4462-9CD4-6D8778B1F2E0}" sibTransId="{9FB5DB93-BAC2-4DB6-8A4A-9E5ADEADD471}"/>
    <dgm:cxn modelId="{513F0C23-3E02-43BF-B97C-A7979274F00C}" srcId="{704CEEDD-FB7D-4997-B1EE-CBDAF11ABC09}" destId="{20AEADE6-0B18-46EA-81CB-3C35CC508932}" srcOrd="0" destOrd="0" parTransId="{F49904E6-F464-4472-9A6B-A297AF981C1C}" sibTransId="{612A6203-EA2F-415D-8C5B-4E084EEEA289}"/>
    <dgm:cxn modelId="{6FF4F339-F930-4C18-B069-2BB42DB15253}" type="presOf" srcId="{E2D600B0-C8CE-4A23-AC51-994B73410CC0}" destId="{E4E7CBDC-294E-4E5A-AD68-223289098FE9}" srcOrd="1" destOrd="0" presId="urn:microsoft.com/office/officeart/2005/8/layout/orgChart1"/>
    <dgm:cxn modelId="{C95CABB3-BA17-4E1E-90BE-254326FB63D1}" type="presOf" srcId="{400C2750-D96B-4462-9CD4-6D8778B1F2E0}" destId="{E458FF61-68E1-4CC0-B953-B246382AC9C2}" srcOrd="0" destOrd="0" presId="urn:microsoft.com/office/officeart/2005/8/layout/orgChart1"/>
    <dgm:cxn modelId="{61C43094-9A4F-4C1F-A6C7-BF6117768762}" srcId="{E6516C8E-490D-458E-9008-0629C51BE3D6}" destId="{704CEEDD-FB7D-4997-B1EE-CBDAF11ABC09}" srcOrd="0" destOrd="0" parTransId="{7556208C-CB92-437E-9976-8E435A53B632}" sibTransId="{BD58BE6C-1D85-4E31-8037-800C263EA28B}"/>
    <dgm:cxn modelId="{0DF5C83F-F428-4A50-A003-3C9AFE8461D8}" type="presOf" srcId="{E2D600B0-C8CE-4A23-AC51-994B73410CC0}" destId="{D12B361F-3506-4A49-B7F3-B6BB93D2D796}" srcOrd="0" destOrd="0" presId="urn:microsoft.com/office/officeart/2005/8/layout/orgChart1"/>
    <dgm:cxn modelId="{C4410CEF-A37B-4707-A63F-200D8A6990AC}" type="presOf" srcId="{F49904E6-F464-4472-9A6B-A297AF981C1C}" destId="{7B1F8BA8-3861-49F0-8E51-E0491FFC615E}" srcOrd="0" destOrd="0" presId="urn:microsoft.com/office/officeart/2005/8/layout/orgChart1"/>
    <dgm:cxn modelId="{49A99EFA-2C6B-4A6D-8A45-54F03A647CEE}" type="presOf" srcId="{20AEADE6-0B18-46EA-81CB-3C35CC508932}" destId="{C39C1530-C350-4D82-B3F0-A0F177857286}" srcOrd="0" destOrd="0" presId="urn:microsoft.com/office/officeart/2005/8/layout/orgChart1"/>
    <dgm:cxn modelId="{0999AB2E-EB51-492D-91EB-B7803B1DF083}" type="presOf" srcId="{704CEEDD-FB7D-4997-B1EE-CBDAF11ABC09}" destId="{1E1284F9-1DD4-441A-AE51-C549EDB9B8AE}" srcOrd="0" destOrd="0" presId="urn:microsoft.com/office/officeart/2005/8/layout/orgChart1"/>
    <dgm:cxn modelId="{B8BCF29E-7B67-42DD-9147-7D77E16CA800}" type="presOf" srcId="{E6516C8E-490D-458E-9008-0629C51BE3D6}" destId="{5F34F83A-E52D-45C4-8E80-53F5A719D505}" srcOrd="0" destOrd="0" presId="urn:microsoft.com/office/officeart/2005/8/layout/orgChart1"/>
    <dgm:cxn modelId="{AE5AA0B4-3E9D-4FBC-8F04-8697BD858EF4}" type="presOf" srcId="{704CEEDD-FB7D-4997-B1EE-CBDAF11ABC09}" destId="{587F9F0F-7BB6-4BF9-9959-3C648269BCAE}" srcOrd="1" destOrd="0" presId="urn:microsoft.com/office/officeart/2005/8/layout/orgChart1"/>
    <dgm:cxn modelId="{F5ECD033-12AD-4745-B969-461E79559810}" type="presOf" srcId="{20AEADE6-0B18-46EA-81CB-3C35CC508932}" destId="{D87C4648-16AB-48CB-AAD5-097DB8F0C80D}" srcOrd="1" destOrd="0" presId="urn:microsoft.com/office/officeart/2005/8/layout/orgChart1"/>
    <dgm:cxn modelId="{7962507C-D6D3-4DF6-B5E6-0A795B125550}" type="presParOf" srcId="{5F34F83A-E52D-45C4-8E80-53F5A719D505}" destId="{7078DD9C-7D6C-44E5-97E3-B44DCADBDA89}" srcOrd="0" destOrd="0" presId="urn:microsoft.com/office/officeart/2005/8/layout/orgChart1"/>
    <dgm:cxn modelId="{89A84B93-8311-429A-BEB6-3EB7D979B51E}" type="presParOf" srcId="{7078DD9C-7D6C-44E5-97E3-B44DCADBDA89}" destId="{D0AE0BF9-36B9-4046-9E3E-AD49E0AD8EAE}" srcOrd="0" destOrd="0" presId="urn:microsoft.com/office/officeart/2005/8/layout/orgChart1"/>
    <dgm:cxn modelId="{D7A26280-0E90-44DC-B043-85398F7346DD}" type="presParOf" srcId="{D0AE0BF9-36B9-4046-9E3E-AD49E0AD8EAE}" destId="{1E1284F9-1DD4-441A-AE51-C549EDB9B8AE}" srcOrd="0" destOrd="0" presId="urn:microsoft.com/office/officeart/2005/8/layout/orgChart1"/>
    <dgm:cxn modelId="{1DCE0F14-7EAB-4512-8C3A-BABE6451C1AA}" type="presParOf" srcId="{D0AE0BF9-36B9-4046-9E3E-AD49E0AD8EAE}" destId="{587F9F0F-7BB6-4BF9-9959-3C648269BCAE}" srcOrd="1" destOrd="0" presId="urn:microsoft.com/office/officeart/2005/8/layout/orgChart1"/>
    <dgm:cxn modelId="{5522C661-4026-44AE-BFF0-CE62A716FD59}" type="presParOf" srcId="{7078DD9C-7D6C-44E5-97E3-B44DCADBDA89}" destId="{6A83D6DA-D3DB-4B0D-BF99-F54C49CBF249}" srcOrd="1" destOrd="0" presId="urn:microsoft.com/office/officeart/2005/8/layout/orgChart1"/>
    <dgm:cxn modelId="{CDDC5AB3-D7A9-4949-982D-8E8780CA80A0}" type="presParOf" srcId="{6A83D6DA-D3DB-4B0D-BF99-F54C49CBF249}" destId="{7B1F8BA8-3861-49F0-8E51-E0491FFC615E}" srcOrd="0" destOrd="0" presId="urn:microsoft.com/office/officeart/2005/8/layout/orgChart1"/>
    <dgm:cxn modelId="{1471C75D-2D82-420E-929D-D31407A5F605}" type="presParOf" srcId="{6A83D6DA-D3DB-4B0D-BF99-F54C49CBF249}" destId="{6004B388-1EB0-481C-9411-EECDA317BD6C}" srcOrd="1" destOrd="0" presId="urn:microsoft.com/office/officeart/2005/8/layout/orgChart1"/>
    <dgm:cxn modelId="{9882F3BF-510A-43AC-9CF5-2CC2A6EAA794}" type="presParOf" srcId="{6004B388-1EB0-481C-9411-EECDA317BD6C}" destId="{47778E82-CB5C-46C8-9491-15A886167AC0}" srcOrd="0" destOrd="0" presId="urn:microsoft.com/office/officeart/2005/8/layout/orgChart1"/>
    <dgm:cxn modelId="{429BE98F-35BC-4BAB-848E-835BF7F61EB2}" type="presParOf" srcId="{47778E82-CB5C-46C8-9491-15A886167AC0}" destId="{C39C1530-C350-4D82-B3F0-A0F177857286}" srcOrd="0" destOrd="0" presId="urn:microsoft.com/office/officeart/2005/8/layout/orgChart1"/>
    <dgm:cxn modelId="{75200F2E-0A4B-47C5-A47B-614A542C608F}" type="presParOf" srcId="{47778E82-CB5C-46C8-9491-15A886167AC0}" destId="{D87C4648-16AB-48CB-AAD5-097DB8F0C80D}" srcOrd="1" destOrd="0" presId="urn:microsoft.com/office/officeart/2005/8/layout/orgChart1"/>
    <dgm:cxn modelId="{041292BE-AFCC-45CC-9B70-E96E3C2D1EA8}" type="presParOf" srcId="{6004B388-1EB0-481C-9411-EECDA317BD6C}" destId="{2BF2C95F-8869-4E28-A4F9-02115B4A0653}" srcOrd="1" destOrd="0" presId="urn:microsoft.com/office/officeart/2005/8/layout/orgChart1"/>
    <dgm:cxn modelId="{43F58515-AADA-469B-8519-B248A7BA0C60}" type="presParOf" srcId="{6004B388-1EB0-481C-9411-EECDA317BD6C}" destId="{E85DC18F-D3F5-4B45-9398-06E171B33F17}" srcOrd="2" destOrd="0" presId="urn:microsoft.com/office/officeart/2005/8/layout/orgChart1"/>
    <dgm:cxn modelId="{9DE9221D-FD7A-47BB-8F24-8600CEF2059E}" type="presParOf" srcId="{6A83D6DA-D3DB-4B0D-BF99-F54C49CBF249}" destId="{E458FF61-68E1-4CC0-B953-B246382AC9C2}" srcOrd="2" destOrd="0" presId="urn:microsoft.com/office/officeart/2005/8/layout/orgChart1"/>
    <dgm:cxn modelId="{4FE72E03-B769-4DBC-9CED-1C7D95EB1113}" type="presParOf" srcId="{6A83D6DA-D3DB-4B0D-BF99-F54C49CBF249}" destId="{5E54205B-D175-4A8E-A081-64D10D47BEB8}" srcOrd="3" destOrd="0" presId="urn:microsoft.com/office/officeart/2005/8/layout/orgChart1"/>
    <dgm:cxn modelId="{425F401B-4DA9-4F25-A2ED-5CE505B34998}" type="presParOf" srcId="{5E54205B-D175-4A8E-A081-64D10D47BEB8}" destId="{B0212441-ACDC-4B00-9DFC-01672AC11F99}" srcOrd="0" destOrd="0" presId="urn:microsoft.com/office/officeart/2005/8/layout/orgChart1"/>
    <dgm:cxn modelId="{4813F148-4458-402E-967A-11BC9A618C35}" type="presParOf" srcId="{B0212441-ACDC-4B00-9DFC-01672AC11F99}" destId="{D12B361F-3506-4A49-B7F3-B6BB93D2D796}" srcOrd="0" destOrd="0" presId="urn:microsoft.com/office/officeart/2005/8/layout/orgChart1"/>
    <dgm:cxn modelId="{EFC297A8-AF0F-4C2E-A5A8-0B2D0A1C4AF2}" type="presParOf" srcId="{B0212441-ACDC-4B00-9DFC-01672AC11F99}" destId="{E4E7CBDC-294E-4E5A-AD68-223289098FE9}" srcOrd="1" destOrd="0" presId="urn:microsoft.com/office/officeart/2005/8/layout/orgChart1"/>
    <dgm:cxn modelId="{C3ADA342-07C9-4433-A70E-875A68FEB1B3}" type="presParOf" srcId="{5E54205B-D175-4A8E-A081-64D10D47BEB8}" destId="{EB414584-EE5A-4191-AAF2-D705DA01A23B}" srcOrd="1" destOrd="0" presId="urn:microsoft.com/office/officeart/2005/8/layout/orgChart1"/>
    <dgm:cxn modelId="{1E6218C7-F7A2-49FB-810E-125B268DB803}" type="presParOf" srcId="{5E54205B-D175-4A8E-A081-64D10D47BEB8}" destId="{3D69B4E9-B315-4C8E-A467-4DA2A367CAE7}" srcOrd="2" destOrd="0" presId="urn:microsoft.com/office/officeart/2005/8/layout/orgChart1"/>
    <dgm:cxn modelId="{A66A28C7-4B77-4938-8EB8-923059C332AF}" type="presParOf" srcId="{7078DD9C-7D6C-44E5-97E3-B44DCADBDA89}" destId="{AEB70A8F-6890-4150-AEF1-BCB996C8C4E7}"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1F6353-5950-49F8-A3D9-6113649CA532}">
      <dsp:nvSpPr>
        <dsp:cNvPr id="0" name=""/>
        <dsp:cNvSpPr/>
      </dsp:nvSpPr>
      <dsp:spPr>
        <a:xfrm>
          <a:off x="6300486" y="2463843"/>
          <a:ext cx="958109" cy="393901"/>
        </a:xfrm>
        <a:custGeom>
          <a:avLst/>
          <a:gdLst/>
          <a:ahLst/>
          <a:cxnLst/>
          <a:rect l="0" t="0" r="0" b="0"/>
          <a:pathLst>
            <a:path>
              <a:moveTo>
                <a:pt x="0" y="0"/>
              </a:moveTo>
              <a:lnTo>
                <a:pt x="0" y="268432"/>
              </a:lnTo>
              <a:lnTo>
                <a:pt x="958109" y="268432"/>
              </a:lnTo>
              <a:lnTo>
                <a:pt x="958109" y="393901"/>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9E56BA-FC9B-4514-8621-67FBAFD2AFB2}">
      <dsp:nvSpPr>
        <dsp:cNvPr id="0" name=""/>
        <dsp:cNvSpPr/>
      </dsp:nvSpPr>
      <dsp:spPr>
        <a:xfrm>
          <a:off x="5334752" y="2463843"/>
          <a:ext cx="965734" cy="393901"/>
        </a:xfrm>
        <a:custGeom>
          <a:avLst/>
          <a:gdLst/>
          <a:ahLst/>
          <a:cxnLst/>
          <a:rect l="0" t="0" r="0" b="0"/>
          <a:pathLst>
            <a:path>
              <a:moveTo>
                <a:pt x="965734" y="0"/>
              </a:moveTo>
              <a:lnTo>
                <a:pt x="965734" y="268432"/>
              </a:lnTo>
              <a:lnTo>
                <a:pt x="0" y="268432"/>
              </a:lnTo>
              <a:lnTo>
                <a:pt x="0" y="393901"/>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E2FACA-742D-4049-8A91-6F681A0B34BB}">
      <dsp:nvSpPr>
        <dsp:cNvPr id="0" name=""/>
        <dsp:cNvSpPr/>
      </dsp:nvSpPr>
      <dsp:spPr>
        <a:xfrm>
          <a:off x="4028639" y="1209905"/>
          <a:ext cx="2271846" cy="393901"/>
        </a:xfrm>
        <a:custGeom>
          <a:avLst/>
          <a:gdLst/>
          <a:ahLst/>
          <a:cxnLst/>
          <a:rect l="0" t="0" r="0" b="0"/>
          <a:pathLst>
            <a:path>
              <a:moveTo>
                <a:pt x="0" y="0"/>
              </a:moveTo>
              <a:lnTo>
                <a:pt x="0" y="268432"/>
              </a:lnTo>
              <a:lnTo>
                <a:pt x="2271846" y="268432"/>
              </a:lnTo>
              <a:lnTo>
                <a:pt x="2271846" y="39390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6E2D1C-3089-447C-98F7-635AA488B52B}">
      <dsp:nvSpPr>
        <dsp:cNvPr id="0" name=""/>
        <dsp:cNvSpPr/>
      </dsp:nvSpPr>
      <dsp:spPr>
        <a:xfrm>
          <a:off x="3982919" y="1209905"/>
          <a:ext cx="91440" cy="393901"/>
        </a:xfrm>
        <a:custGeom>
          <a:avLst/>
          <a:gdLst/>
          <a:ahLst/>
          <a:cxnLst/>
          <a:rect l="0" t="0" r="0" b="0"/>
          <a:pathLst>
            <a:path>
              <a:moveTo>
                <a:pt x="45720" y="0"/>
              </a:moveTo>
              <a:lnTo>
                <a:pt x="45720" y="268432"/>
              </a:lnTo>
              <a:lnTo>
                <a:pt x="90712" y="268432"/>
              </a:lnTo>
              <a:lnTo>
                <a:pt x="90712" y="39390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BC5C46-BE6A-484C-B9AA-EF713816F0D5}">
      <dsp:nvSpPr>
        <dsp:cNvPr id="0" name=""/>
        <dsp:cNvSpPr/>
      </dsp:nvSpPr>
      <dsp:spPr>
        <a:xfrm>
          <a:off x="1801785" y="2463843"/>
          <a:ext cx="905294" cy="393901"/>
        </a:xfrm>
        <a:custGeom>
          <a:avLst/>
          <a:gdLst/>
          <a:ahLst/>
          <a:cxnLst/>
          <a:rect l="0" t="0" r="0" b="0"/>
          <a:pathLst>
            <a:path>
              <a:moveTo>
                <a:pt x="0" y="0"/>
              </a:moveTo>
              <a:lnTo>
                <a:pt x="0" y="268432"/>
              </a:lnTo>
              <a:lnTo>
                <a:pt x="905294" y="268432"/>
              </a:lnTo>
              <a:lnTo>
                <a:pt x="905294" y="393901"/>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52D0F0-3F16-4AA0-A7AF-363F79B2EB0C}">
      <dsp:nvSpPr>
        <dsp:cNvPr id="0" name=""/>
        <dsp:cNvSpPr/>
      </dsp:nvSpPr>
      <dsp:spPr>
        <a:xfrm>
          <a:off x="760077" y="2463843"/>
          <a:ext cx="1041708" cy="393901"/>
        </a:xfrm>
        <a:custGeom>
          <a:avLst/>
          <a:gdLst/>
          <a:ahLst/>
          <a:cxnLst/>
          <a:rect l="0" t="0" r="0" b="0"/>
          <a:pathLst>
            <a:path>
              <a:moveTo>
                <a:pt x="1041708" y="0"/>
              </a:moveTo>
              <a:lnTo>
                <a:pt x="1041708" y="268432"/>
              </a:lnTo>
              <a:lnTo>
                <a:pt x="0" y="268432"/>
              </a:lnTo>
              <a:lnTo>
                <a:pt x="0" y="393901"/>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ECAD09-CDC8-4D75-9534-A2A1E0A068A0}">
      <dsp:nvSpPr>
        <dsp:cNvPr id="0" name=""/>
        <dsp:cNvSpPr/>
      </dsp:nvSpPr>
      <dsp:spPr>
        <a:xfrm>
          <a:off x="1801785" y="1209905"/>
          <a:ext cx="2226853" cy="393901"/>
        </a:xfrm>
        <a:custGeom>
          <a:avLst/>
          <a:gdLst/>
          <a:ahLst/>
          <a:cxnLst/>
          <a:rect l="0" t="0" r="0" b="0"/>
          <a:pathLst>
            <a:path>
              <a:moveTo>
                <a:pt x="2226853" y="0"/>
              </a:moveTo>
              <a:lnTo>
                <a:pt x="2226853" y="268432"/>
              </a:lnTo>
              <a:lnTo>
                <a:pt x="0" y="268432"/>
              </a:lnTo>
              <a:lnTo>
                <a:pt x="0" y="39390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60BA96-22FE-4650-952F-FADDDD3F22BA}">
      <dsp:nvSpPr>
        <dsp:cNvPr id="0" name=""/>
        <dsp:cNvSpPr/>
      </dsp:nvSpPr>
      <dsp:spPr>
        <a:xfrm>
          <a:off x="2203087" y="665218"/>
          <a:ext cx="3651105" cy="54468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1A1126-955D-45AC-B054-838387843A98}">
      <dsp:nvSpPr>
        <dsp:cNvPr id="0" name=""/>
        <dsp:cNvSpPr/>
      </dsp:nvSpPr>
      <dsp:spPr>
        <a:xfrm>
          <a:off x="2353574" y="808182"/>
          <a:ext cx="3651105" cy="54468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GB" sz="2800" b="1" kern="1200" dirty="0"/>
            <a:t>Portal hypertension</a:t>
          </a:r>
        </a:p>
      </dsp:txBody>
      <dsp:txXfrm>
        <a:off x="2369527" y="824135"/>
        <a:ext cx="3619199" cy="512780"/>
      </dsp:txXfrm>
    </dsp:sp>
    <dsp:sp modelId="{CA654354-5FAD-4949-9158-3EFCCBD9E7B9}">
      <dsp:nvSpPr>
        <dsp:cNvPr id="0" name=""/>
        <dsp:cNvSpPr/>
      </dsp:nvSpPr>
      <dsp:spPr>
        <a:xfrm>
          <a:off x="775850" y="1603806"/>
          <a:ext cx="2051870" cy="86003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932D86-1C53-4B2D-A49F-1FCE83A16D10}">
      <dsp:nvSpPr>
        <dsp:cNvPr id="0" name=""/>
        <dsp:cNvSpPr/>
      </dsp:nvSpPr>
      <dsp:spPr>
        <a:xfrm>
          <a:off x="926338" y="1746770"/>
          <a:ext cx="2051870" cy="860036"/>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kern="1200" dirty="0"/>
            <a:t>Postsinusoidal</a:t>
          </a:r>
        </a:p>
      </dsp:txBody>
      <dsp:txXfrm>
        <a:off x="951528" y="1771960"/>
        <a:ext cx="2001490" cy="809656"/>
      </dsp:txXfrm>
    </dsp:sp>
    <dsp:sp modelId="{BF26DA12-0E29-4C01-AB06-AA22AE606C4B}">
      <dsp:nvSpPr>
        <dsp:cNvPr id="0" name=""/>
        <dsp:cNvSpPr/>
      </dsp:nvSpPr>
      <dsp:spPr>
        <a:xfrm>
          <a:off x="5269" y="2857744"/>
          <a:ext cx="1509614" cy="86003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13FFDF-0793-4745-9EB7-CA22CB6377EE}">
      <dsp:nvSpPr>
        <dsp:cNvPr id="0" name=""/>
        <dsp:cNvSpPr/>
      </dsp:nvSpPr>
      <dsp:spPr>
        <a:xfrm>
          <a:off x="155757" y="3000707"/>
          <a:ext cx="1509614" cy="860036"/>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b="0" kern="1200" dirty="0"/>
            <a:t>Extrahepatic</a:t>
          </a:r>
        </a:p>
      </dsp:txBody>
      <dsp:txXfrm>
        <a:off x="180947" y="3025897"/>
        <a:ext cx="1459234" cy="809656"/>
      </dsp:txXfrm>
    </dsp:sp>
    <dsp:sp modelId="{B51D6482-B829-44CE-A9A0-6874EBD4379C}">
      <dsp:nvSpPr>
        <dsp:cNvPr id="0" name=""/>
        <dsp:cNvSpPr/>
      </dsp:nvSpPr>
      <dsp:spPr>
        <a:xfrm>
          <a:off x="1815859" y="2857744"/>
          <a:ext cx="1782442" cy="86003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ECE85C-6712-470F-A72B-1C98C57037BA}">
      <dsp:nvSpPr>
        <dsp:cNvPr id="0" name=""/>
        <dsp:cNvSpPr/>
      </dsp:nvSpPr>
      <dsp:spPr>
        <a:xfrm>
          <a:off x="1966347" y="3000707"/>
          <a:ext cx="1782442" cy="860036"/>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a:t>Intrahepatic</a:t>
          </a:r>
        </a:p>
      </dsp:txBody>
      <dsp:txXfrm>
        <a:off x="1991537" y="3025897"/>
        <a:ext cx="1732062" cy="809656"/>
      </dsp:txXfrm>
    </dsp:sp>
    <dsp:sp modelId="{4A9EA6D1-B172-4610-A1EB-7D4739B76D55}">
      <dsp:nvSpPr>
        <dsp:cNvPr id="0" name=""/>
        <dsp:cNvSpPr/>
      </dsp:nvSpPr>
      <dsp:spPr>
        <a:xfrm>
          <a:off x="3128696" y="1603806"/>
          <a:ext cx="1889872" cy="86003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CD0DD3-0AD2-4647-9C40-38629C793873}">
      <dsp:nvSpPr>
        <dsp:cNvPr id="0" name=""/>
        <dsp:cNvSpPr/>
      </dsp:nvSpPr>
      <dsp:spPr>
        <a:xfrm>
          <a:off x="3279183" y="1746770"/>
          <a:ext cx="1889872" cy="860036"/>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kern="1200" dirty="0"/>
            <a:t>Sinusoidal</a:t>
          </a:r>
        </a:p>
      </dsp:txBody>
      <dsp:txXfrm>
        <a:off x="3304373" y="1771960"/>
        <a:ext cx="1839492" cy="809656"/>
      </dsp:txXfrm>
    </dsp:sp>
    <dsp:sp modelId="{924CBC7F-D9C0-4E04-8C66-71F6861DF3C0}">
      <dsp:nvSpPr>
        <dsp:cNvPr id="0" name=""/>
        <dsp:cNvSpPr/>
      </dsp:nvSpPr>
      <dsp:spPr>
        <a:xfrm>
          <a:off x="5319543" y="1603806"/>
          <a:ext cx="1961885" cy="86003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8E9EB8-8C9C-408A-8867-9093B368B4AB}">
      <dsp:nvSpPr>
        <dsp:cNvPr id="0" name=""/>
        <dsp:cNvSpPr/>
      </dsp:nvSpPr>
      <dsp:spPr>
        <a:xfrm>
          <a:off x="5470031" y="1746770"/>
          <a:ext cx="1961885" cy="860036"/>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kern="1200" dirty="0"/>
            <a:t>Presinusoidal</a:t>
          </a:r>
        </a:p>
      </dsp:txBody>
      <dsp:txXfrm>
        <a:off x="5495221" y="1771960"/>
        <a:ext cx="1911505" cy="809656"/>
      </dsp:txXfrm>
    </dsp:sp>
    <dsp:sp modelId="{71D908FE-6BFB-42DF-8EEA-C6B9EFE7819F}">
      <dsp:nvSpPr>
        <dsp:cNvPr id="0" name=""/>
        <dsp:cNvSpPr/>
      </dsp:nvSpPr>
      <dsp:spPr>
        <a:xfrm>
          <a:off x="4527130" y="2857744"/>
          <a:ext cx="1615243" cy="86003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258CA2-6F6D-4CBE-8F31-A8208D21930F}">
      <dsp:nvSpPr>
        <dsp:cNvPr id="0" name=""/>
        <dsp:cNvSpPr/>
      </dsp:nvSpPr>
      <dsp:spPr>
        <a:xfrm>
          <a:off x="4677618" y="3000707"/>
          <a:ext cx="1615243" cy="860036"/>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a:t>Extrahepatic</a:t>
          </a:r>
        </a:p>
      </dsp:txBody>
      <dsp:txXfrm>
        <a:off x="4702808" y="3025897"/>
        <a:ext cx="1564863" cy="809656"/>
      </dsp:txXfrm>
    </dsp:sp>
    <dsp:sp modelId="{04B9EACC-791F-43F7-8003-A630E5683222}">
      <dsp:nvSpPr>
        <dsp:cNvPr id="0" name=""/>
        <dsp:cNvSpPr/>
      </dsp:nvSpPr>
      <dsp:spPr>
        <a:xfrm>
          <a:off x="6443348" y="2857744"/>
          <a:ext cx="1630493" cy="860036"/>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534F2A-DEB5-4585-A636-B9D5B6F3D4EB}">
      <dsp:nvSpPr>
        <dsp:cNvPr id="0" name=""/>
        <dsp:cNvSpPr/>
      </dsp:nvSpPr>
      <dsp:spPr>
        <a:xfrm>
          <a:off x="6593836" y="3000707"/>
          <a:ext cx="1630493" cy="860036"/>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GB" sz="2000" kern="1200" dirty="0"/>
            <a:t>Intrahepatic</a:t>
          </a:r>
        </a:p>
      </dsp:txBody>
      <dsp:txXfrm>
        <a:off x="6619026" y="3025897"/>
        <a:ext cx="1580113" cy="8096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58FF61-68E1-4CC0-B953-B246382AC9C2}">
      <dsp:nvSpPr>
        <dsp:cNvPr id="0" name=""/>
        <dsp:cNvSpPr/>
      </dsp:nvSpPr>
      <dsp:spPr>
        <a:xfrm>
          <a:off x="4212468" y="924477"/>
          <a:ext cx="2305261" cy="800173"/>
        </a:xfrm>
        <a:custGeom>
          <a:avLst/>
          <a:gdLst/>
          <a:ahLst/>
          <a:cxnLst/>
          <a:rect l="0" t="0" r="0" b="0"/>
          <a:pathLst>
            <a:path>
              <a:moveTo>
                <a:pt x="0" y="0"/>
              </a:moveTo>
              <a:lnTo>
                <a:pt x="0" y="400086"/>
              </a:lnTo>
              <a:lnTo>
                <a:pt x="2305261" y="400086"/>
              </a:lnTo>
              <a:lnTo>
                <a:pt x="2305261" y="80017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1F8BA8-3861-49F0-8E51-E0491FFC615E}">
      <dsp:nvSpPr>
        <dsp:cNvPr id="0" name=""/>
        <dsp:cNvSpPr/>
      </dsp:nvSpPr>
      <dsp:spPr>
        <a:xfrm>
          <a:off x="1907206" y="924477"/>
          <a:ext cx="2305261" cy="800173"/>
        </a:xfrm>
        <a:custGeom>
          <a:avLst/>
          <a:gdLst/>
          <a:ahLst/>
          <a:cxnLst/>
          <a:rect l="0" t="0" r="0" b="0"/>
          <a:pathLst>
            <a:path>
              <a:moveTo>
                <a:pt x="2305261" y="0"/>
              </a:moveTo>
              <a:lnTo>
                <a:pt x="2305261" y="400086"/>
              </a:lnTo>
              <a:lnTo>
                <a:pt x="0" y="400086"/>
              </a:lnTo>
              <a:lnTo>
                <a:pt x="0" y="80017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1284F9-1DD4-441A-AE51-C549EDB9B8AE}">
      <dsp:nvSpPr>
        <dsp:cNvPr id="0" name=""/>
        <dsp:cNvSpPr/>
      </dsp:nvSpPr>
      <dsp:spPr>
        <a:xfrm>
          <a:off x="1872208" y="216019"/>
          <a:ext cx="4680519" cy="70845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GB" sz="2800" kern="1200" dirty="0">
              <a:latin typeface="+mj-lt"/>
            </a:rPr>
            <a:t>Correct sodium imbalance</a:t>
          </a:r>
          <a:endParaRPr lang="en-GB" sz="2800" kern="1200" dirty="0"/>
        </a:p>
      </dsp:txBody>
      <dsp:txXfrm>
        <a:off x="1872208" y="216019"/>
        <a:ext cx="4680519" cy="708458"/>
      </dsp:txXfrm>
    </dsp:sp>
    <dsp:sp modelId="{C39C1530-C350-4D82-B3F0-A0F177857286}">
      <dsp:nvSpPr>
        <dsp:cNvPr id="0" name=""/>
        <dsp:cNvSpPr/>
      </dsp:nvSpPr>
      <dsp:spPr>
        <a:xfrm>
          <a:off x="2031" y="1724651"/>
          <a:ext cx="3810350" cy="97120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GB" sz="2800" kern="1200" dirty="0">
              <a:latin typeface="+mj-lt"/>
            </a:rPr>
            <a:t>Dietary restriction </a:t>
          </a:r>
          <a:endParaRPr lang="en-GB" sz="2800" kern="1200" dirty="0"/>
        </a:p>
      </dsp:txBody>
      <dsp:txXfrm>
        <a:off x="2031" y="1724651"/>
        <a:ext cx="3810350" cy="971201"/>
      </dsp:txXfrm>
    </dsp:sp>
    <dsp:sp modelId="{D12B361F-3506-4A49-B7F3-B6BB93D2D796}">
      <dsp:nvSpPr>
        <dsp:cNvPr id="0" name=""/>
        <dsp:cNvSpPr/>
      </dsp:nvSpPr>
      <dsp:spPr>
        <a:xfrm>
          <a:off x="4612554" y="1724651"/>
          <a:ext cx="3810350" cy="97120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GB" sz="2800" kern="1200" dirty="0">
              <a:latin typeface="+mj-lt"/>
            </a:rPr>
            <a:t>↑renal excretion with diuretics</a:t>
          </a:r>
          <a:endParaRPr lang="en-GB" sz="2800" kern="1200" dirty="0"/>
        </a:p>
      </dsp:txBody>
      <dsp:txXfrm>
        <a:off x="4612554" y="1724651"/>
        <a:ext cx="3810350" cy="97120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8F0D0F-EE8C-4E6A-8FD3-335E48646147}" type="datetimeFigureOut">
              <a:rPr lang="en-US" smtClean="0"/>
              <a:pPr/>
              <a:t>7/5/2025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7C0DA0-2C57-4A29-A47C-EAC53B6672E1}" type="slidenum">
              <a:rPr lang="en-US" smtClean="0"/>
              <a:pPr/>
              <a:t>‹#›</a:t>
            </a:fld>
            <a:endParaRPr lang="en-US"/>
          </a:p>
        </p:txBody>
      </p:sp>
    </p:spTree>
    <p:extLst>
      <p:ext uri="{BB962C8B-B14F-4D97-AF65-F5344CB8AC3E}">
        <p14:creationId xmlns:p14="http://schemas.microsoft.com/office/powerpoint/2010/main" val="217837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i="1" dirty="0"/>
              <a:t>HE, hepatic encephalopathy</a:t>
            </a:r>
          </a:p>
        </p:txBody>
      </p:sp>
      <p:sp>
        <p:nvSpPr>
          <p:cNvPr id="4" name="Slide Number Placeholder 3"/>
          <p:cNvSpPr>
            <a:spLocks noGrp="1"/>
          </p:cNvSpPr>
          <p:nvPr>
            <p:ph type="sldNum" sz="quarter" idx="10"/>
          </p:nvPr>
        </p:nvSpPr>
        <p:spPr/>
        <p:txBody>
          <a:bodyPr/>
          <a:lstStyle/>
          <a:p>
            <a:fld id="{F2860BD9-51FE-4774-AB09-4C6AFBEFBA0C}" type="slidenum">
              <a:rPr lang="en-GB" altLang="de-DE" smtClean="0"/>
              <a:pPr/>
              <a:t>46</a:t>
            </a:fld>
            <a:endParaRPr lang="en-GB" altLang="de-DE" dirty="0"/>
          </a:p>
        </p:txBody>
      </p:sp>
    </p:spTree>
    <p:extLst>
      <p:ext uri="{BB962C8B-B14F-4D97-AF65-F5344CB8AC3E}">
        <p14:creationId xmlns:p14="http://schemas.microsoft.com/office/powerpoint/2010/main" val="29494214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AutoShape 13"/>
          <p:cNvSpPr>
            <a:spLocks noChangeArrowheads="1"/>
          </p:cNvSpPr>
          <p:nvPr userDrawn="1"/>
        </p:nvSpPr>
        <p:spPr bwMode="auto">
          <a:xfrm>
            <a:off x="609600" y="3505200"/>
            <a:ext cx="7924800" cy="2286000"/>
          </a:xfrm>
          <a:prstGeom prst="roundRect">
            <a:avLst>
              <a:gd name="adj" fmla="val 9389"/>
            </a:avLst>
          </a:prstGeom>
          <a:gradFill rotWithShape="1">
            <a:gsLst>
              <a:gs pos="100000">
                <a:srgbClr val="FFFFFF"/>
              </a:gs>
              <a:gs pos="100000">
                <a:srgbClr val="00005E"/>
              </a:gs>
            </a:gsLst>
            <a:lin ang="5400000" scaled="1"/>
          </a:gradFill>
          <a:ln w="114300" cmpd="thickThin" algn="ctr">
            <a:solidFill>
              <a:srgbClr val="D4A940"/>
            </a:solidFill>
            <a:round/>
            <a:headEnd/>
            <a:tailEnd/>
          </a:ln>
          <a:effectLst/>
        </p:spPr>
        <p:txBody>
          <a:bodyPr wrap="square" anchor="ctr">
            <a:spAutoFit/>
          </a:bodyPr>
          <a:lstStyle>
            <a:lvl1pPr marL="712788" indent="-623888"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712788" marR="0" lvl="0" indent="-623888" algn="ctr" defTabSz="914400" rtl="1" eaLnBrk="0" fontAlgn="base" latinLnBrk="0" hangingPunct="0">
              <a:lnSpc>
                <a:spcPct val="90000"/>
              </a:lnSpc>
              <a:spcBef>
                <a:spcPct val="0"/>
              </a:spcBef>
              <a:spcAft>
                <a:spcPct val="0"/>
              </a:spcAft>
              <a:buClrTx/>
              <a:buSzTx/>
              <a:buFontTx/>
              <a:buNone/>
              <a:tabLst/>
              <a:defRPr/>
            </a:pPr>
            <a:endParaRPr lang="en-US"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19200" y="5029200"/>
            <a:ext cx="6400800" cy="685800"/>
          </a:xfrm>
        </p:spPr>
        <p:txBody>
          <a:bodyPr>
            <a:normAutofit/>
          </a:bodyPr>
          <a:lstStyle>
            <a:lvl1pPr marL="0" indent="0" algn="ctr">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359C506F-E2EA-4C9F-BEAB-8CDB92E202B1}" type="datetime1">
              <a:rPr lang="en-US" smtClean="0"/>
              <a:pPr/>
              <a:t>7/5/2025</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pPr/>
              <a:t>‹#›</a:t>
            </a:fld>
            <a:endParaRPr lang="en-US"/>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3877" y="1143000"/>
            <a:ext cx="2241123" cy="2241123"/>
          </a:xfrm>
          <a:prstGeom prst="flowChartConnector">
            <a:avLst/>
          </a:prstGeom>
          <a:noFill/>
          <a:ln>
            <a:noFill/>
          </a:ln>
        </p:spPr>
      </p:pic>
      <p:sp>
        <p:nvSpPr>
          <p:cNvPr id="2" name="Title 1"/>
          <p:cNvSpPr>
            <a:spLocks noGrp="1"/>
          </p:cNvSpPr>
          <p:nvPr>
            <p:ph type="ctrTitle"/>
          </p:nvPr>
        </p:nvSpPr>
        <p:spPr>
          <a:xfrm>
            <a:off x="685800" y="3442447"/>
            <a:ext cx="7772400" cy="1470025"/>
          </a:xfrm>
        </p:spPr>
        <p:txBody>
          <a:bodyPr/>
          <a:lstStyle>
            <a:lvl1pPr>
              <a:defRPr b="1">
                <a:solidFill>
                  <a:srgbClr val="C00000"/>
                </a:solidFill>
              </a:defRPr>
            </a:lvl1pPr>
          </a:lstStyle>
          <a:p>
            <a:r>
              <a:rPr lang="en-US"/>
              <a:t>Click to edit Master title style</a:t>
            </a:r>
          </a:p>
        </p:txBody>
      </p:sp>
    </p:spTree>
    <p:extLst>
      <p:ext uri="{BB962C8B-B14F-4D97-AF65-F5344CB8AC3E}">
        <p14:creationId xmlns:p14="http://schemas.microsoft.com/office/powerpoint/2010/main" val="321549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527EE1-64A4-4414-970C-63593BC2056E}" type="datetime1">
              <a:rPr lang="en-US" smtClean="0"/>
              <a:pPr/>
              <a:t>7/5/2025</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178327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B2D953-51FC-49C6-A524-C090F222212A}" type="datetime1">
              <a:rPr lang="en-US" smtClean="0"/>
              <a:pPr/>
              <a:t>7/5/2025</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3546296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8" name="Text Placeholder 7"/>
          <p:cNvSpPr>
            <a:spLocks noGrp="1"/>
          </p:cNvSpPr>
          <p:nvPr>
            <p:ph type="body" sz="quarter" idx="10"/>
          </p:nvPr>
        </p:nvSpPr>
        <p:spPr>
          <a:xfrm>
            <a:off x="4926" y="6479931"/>
            <a:ext cx="7519403" cy="376990"/>
          </a:xfrm>
        </p:spPr>
        <p:txBody>
          <a:bodyPr lIns="144000" tIns="72000" rIns="144000" bIns="72000" anchor="b">
            <a:noAutofit/>
          </a:bodyPr>
          <a:lstStyle>
            <a:lvl1pPr marL="0" indent="0">
              <a:spcBef>
                <a:spcPts val="0"/>
              </a:spcBef>
              <a:buNone/>
              <a:defRPr sz="1000" baseline="0"/>
            </a:lvl1pPr>
          </a:lstStyle>
          <a:p>
            <a:pPr lvl="0"/>
            <a:endParaRPr lang="en-GB" dirty="0"/>
          </a:p>
          <a:p>
            <a:pPr lvl="0"/>
            <a:r>
              <a:rPr lang="en-GB" dirty="0"/>
              <a:t>References to go here</a:t>
            </a:r>
          </a:p>
        </p:txBody>
      </p:sp>
      <p:sp>
        <p:nvSpPr>
          <p:cNvPr id="5" name="Content Placeholder 2">
            <a:extLst>
              <a:ext uri="{FF2B5EF4-FFF2-40B4-BE49-F238E27FC236}">
                <a16:creationId xmlns:a16="http://schemas.microsoft.com/office/drawing/2014/main" xmlns="" id="{E1079D38-636B-4E58-A328-5261F6DD0BE6}"/>
              </a:ext>
            </a:extLst>
          </p:cNvPr>
          <p:cNvSpPr>
            <a:spLocks noGrp="1"/>
          </p:cNvSpPr>
          <p:nvPr>
            <p:ph sz="half" idx="1"/>
          </p:nvPr>
        </p:nvSpPr>
        <p:spPr>
          <a:xfrm>
            <a:off x="319314" y="1340768"/>
            <a:ext cx="8506800" cy="4622400"/>
          </a:xfrm>
        </p:spPr>
        <p:txBody>
          <a:bodyPr>
            <a:normAutofit/>
          </a:bodyPr>
          <a:lstStyle>
            <a:lvl1pPr>
              <a:buClr>
                <a:schemeClr val="tx2"/>
              </a:buClr>
              <a:defRPr sz="2000"/>
            </a:lvl1pPr>
            <a:lvl2pPr>
              <a:buClr>
                <a:schemeClr val="tx2"/>
              </a:buClr>
              <a:defRPr sz="1800"/>
            </a:lvl2pPr>
            <a:lvl3pPr marL="1143000" indent="-228600">
              <a:buClr>
                <a:schemeClr val="tx2"/>
              </a:buClr>
              <a:buFont typeface="Arial" panose="020B0604020202020204" pitchFamily="34" charset="0"/>
              <a:buChar char="•"/>
              <a:defRPr sz="1600"/>
            </a:lvl3pPr>
            <a:lvl4pPr>
              <a:buClr>
                <a:schemeClr val="tx2"/>
              </a:buClr>
              <a:defRPr sz="1400"/>
            </a:lvl4pPr>
            <a:lvl5pPr>
              <a:buClr>
                <a:schemeClr val="tx2"/>
              </a:buCl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591524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875F3C-1B47-474E-B225-70A846F2BC3A}" type="datetime1">
              <a:rPr lang="en-US" smtClean="0"/>
              <a:pPr/>
              <a:t>7/5/2025</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pPr/>
              <a:t>‹#›</a:t>
            </a:fld>
            <a:endParaRPr lang="en-US"/>
          </a:p>
        </p:txBody>
      </p:sp>
      <p:grpSp>
        <p:nvGrpSpPr>
          <p:cNvPr id="10" name="Group 9"/>
          <p:cNvGrpSpPr/>
          <p:nvPr userDrawn="1"/>
        </p:nvGrpSpPr>
        <p:grpSpPr>
          <a:xfrm>
            <a:off x="405729" y="462858"/>
            <a:ext cx="8281071" cy="832542"/>
            <a:chOff x="405729" y="462858"/>
            <a:chExt cx="8281071" cy="551383"/>
          </a:xfrm>
        </p:grpSpPr>
        <p:sp>
          <p:nvSpPr>
            <p:cNvPr id="8" name="AutoShape 13"/>
            <p:cNvSpPr>
              <a:spLocks noChangeArrowheads="1"/>
            </p:cNvSpPr>
            <p:nvPr/>
          </p:nvSpPr>
          <p:spPr bwMode="auto">
            <a:xfrm>
              <a:off x="405729" y="462858"/>
              <a:ext cx="8281071" cy="548521"/>
            </a:xfrm>
            <a:prstGeom prst="roundRect">
              <a:avLst>
                <a:gd name="adj" fmla="val 9389"/>
              </a:avLst>
            </a:prstGeom>
            <a:gradFill rotWithShape="1">
              <a:gsLst>
                <a:gs pos="100000">
                  <a:srgbClr val="FFFFFF"/>
                </a:gs>
                <a:gs pos="100000">
                  <a:srgbClr val="00005E"/>
                </a:gs>
              </a:gsLst>
              <a:lin ang="5400000" scaled="1"/>
            </a:gradFill>
            <a:ln w="114300" cmpd="thickThin" algn="ctr">
              <a:solidFill>
                <a:srgbClr val="D4A940"/>
              </a:solidFill>
              <a:round/>
              <a:headEnd/>
              <a:tailEnd/>
            </a:ln>
            <a:effectLst/>
          </p:spPr>
          <p:txBody>
            <a:bodyPr wrap="square" anchor="ctr">
              <a:spAutoFit/>
            </a:bodyPr>
            <a:lstStyle>
              <a:lvl1pPr marL="712788" indent="-623888"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88900" indent="0" algn="ctr" rtl="0">
                <a:buNone/>
              </a:pPr>
              <a:endParaRPr lang="en-US" sz="2800" b="1" dirty="0">
                <a:ln w="0"/>
                <a:solidFill>
                  <a:srgbClr val="FFFF0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488237"/>
              <a:ext cx="683678" cy="526004"/>
            </a:xfrm>
            <a:prstGeom prst="flowChartConnector">
              <a:avLst/>
            </a:prstGeom>
            <a:noFill/>
            <a:ln>
              <a:noFill/>
            </a:ln>
          </p:spPr>
        </p:pic>
      </p:grpSp>
      <p:sp>
        <p:nvSpPr>
          <p:cNvPr id="2" name="Title 1"/>
          <p:cNvSpPr>
            <a:spLocks noGrp="1"/>
          </p:cNvSpPr>
          <p:nvPr>
            <p:ph type="title"/>
          </p:nvPr>
        </p:nvSpPr>
        <p:spPr>
          <a:xfrm>
            <a:off x="405729" y="602707"/>
            <a:ext cx="7467600" cy="548521"/>
          </a:xfrm>
        </p:spPr>
        <p:txBody>
          <a:bodyPr>
            <a:noAutofit/>
          </a:bodyPr>
          <a:lstStyle>
            <a:lvl1pPr>
              <a:defRPr sz="3600" b="1">
                <a:solidFill>
                  <a:srgbClr val="C00000"/>
                </a:solidFill>
              </a:defRPr>
            </a:lvl1pPr>
          </a:lstStyle>
          <a:p>
            <a:r>
              <a:rPr lang="en-US" dirty="0"/>
              <a:t>Click to edit Master title style</a:t>
            </a:r>
          </a:p>
        </p:txBody>
      </p:sp>
    </p:spTree>
    <p:extLst>
      <p:ext uri="{BB962C8B-B14F-4D97-AF65-F5344CB8AC3E}">
        <p14:creationId xmlns:p14="http://schemas.microsoft.com/office/powerpoint/2010/main" val="3026460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9F6AB1-95B4-4FF5-8F34-82E7A64050BB}" type="datetime1">
              <a:rPr lang="en-US" smtClean="0"/>
              <a:pPr/>
              <a:t>7/5/2025</a:t>
            </a:fld>
            <a:endParaRPr lang="en-US"/>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998906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1C5262-0E6C-4051-A67E-515B82B65C02}" type="datetime1">
              <a:rPr lang="en-US" smtClean="0"/>
              <a:pPr/>
              <a:t>7/5/2025</a:t>
            </a:fld>
            <a:endParaRPr lang="en-US"/>
          </a:p>
        </p:txBody>
      </p:sp>
      <p:sp>
        <p:nvSpPr>
          <p:cNvPr id="6" name="Footer Placeholder 5"/>
          <p:cNvSpPr>
            <a:spLocks noGrp="1"/>
          </p:cNvSpPr>
          <p:nvPr>
            <p:ph type="ftr" sz="quarter" idx="11"/>
          </p:nvPr>
        </p:nvSpPr>
        <p:spPr/>
        <p:txBody>
          <a:bodyPr/>
          <a:lstStyle/>
          <a:p>
            <a:r>
              <a:rPr lang="en-US"/>
              <a:t>Internal Medicine Department</a:t>
            </a:r>
          </a:p>
        </p:txBody>
      </p:sp>
      <p:sp>
        <p:nvSpPr>
          <p:cNvPr id="7" name="Slide Number Placeholder 6"/>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880428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6EB69B-51C3-4B2C-AD98-819D994A10EA}" type="datetime1">
              <a:rPr lang="en-US" smtClean="0"/>
              <a:pPr/>
              <a:t>7/5/2025</a:t>
            </a:fld>
            <a:endParaRPr lang="en-US"/>
          </a:p>
        </p:txBody>
      </p:sp>
      <p:sp>
        <p:nvSpPr>
          <p:cNvPr id="8" name="Footer Placeholder 7"/>
          <p:cNvSpPr>
            <a:spLocks noGrp="1"/>
          </p:cNvSpPr>
          <p:nvPr>
            <p:ph type="ftr" sz="quarter" idx="11"/>
          </p:nvPr>
        </p:nvSpPr>
        <p:spPr/>
        <p:txBody>
          <a:bodyPr/>
          <a:lstStyle/>
          <a:p>
            <a:r>
              <a:rPr lang="en-US"/>
              <a:t>Internal Medicine Department</a:t>
            </a:r>
          </a:p>
        </p:txBody>
      </p:sp>
      <p:sp>
        <p:nvSpPr>
          <p:cNvPr id="9" name="Slide Number Placeholder 8"/>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1611374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F777F6-B273-45AC-BE2A-85163796C704}" type="datetime1">
              <a:rPr lang="en-US" smtClean="0"/>
              <a:pPr/>
              <a:t>7/5/2025</a:t>
            </a:fld>
            <a:endParaRPr lang="en-US"/>
          </a:p>
        </p:txBody>
      </p:sp>
      <p:sp>
        <p:nvSpPr>
          <p:cNvPr id="4" name="Footer Placeholder 3"/>
          <p:cNvSpPr>
            <a:spLocks noGrp="1"/>
          </p:cNvSpPr>
          <p:nvPr>
            <p:ph type="ftr" sz="quarter" idx="11"/>
          </p:nvPr>
        </p:nvSpPr>
        <p:spPr/>
        <p:txBody>
          <a:bodyPr/>
          <a:lstStyle/>
          <a:p>
            <a:r>
              <a:rPr lang="en-US"/>
              <a:t>Internal Medicine Department</a:t>
            </a:r>
          </a:p>
        </p:txBody>
      </p:sp>
      <p:sp>
        <p:nvSpPr>
          <p:cNvPr id="5" name="Slide Number Placeholder 4"/>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2687639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39CA6-B08C-4DF9-B500-FB407F10CCAA}" type="datetime1">
              <a:rPr lang="en-US" smtClean="0"/>
              <a:pPr/>
              <a:t>7/5/2025</a:t>
            </a:fld>
            <a:endParaRPr lang="en-US"/>
          </a:p>
        </p:txBody>
      </p:sp>
      <p:sp>
        <p:nvSpPr>
          <p:cNvPr id="3" name="Footer Placeholder 2"/>
          <p:cNvSpPr>
            <a:spLocks noGrp="1"/>
          </p:cNvSpPr>
          <p:nvPr>
            <p:ph type="ftr" sz="quarter" idx="11"/>
          </p:nvPr>
        </p:nvSpPr>
        <p:spPr/>
        <p:txBody>
          <a:bodyPr/>
          <a:lstStyle/>
          <a:p>
            <a:r>
              <a:rPr lang="en-US"/>
              <a:t>Internal Medicine Department</a:t>
            </a:r>
          </a:p>
        </p:txBody>
      </p:sp>
      <p:sp>
        <p:nvSpPr>
          <p:cNvPr id="4" name="Slide Number Placeholder 3"/>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3717824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A66F29-2E23-43A2-9366-C52182AE2FB6}" type="datetime1">
              <a:rPr lang="en-US" smtClean="0"/>
              <a:pPr/>
              <a:t>7/5/2025</a:t>
            </a:fld>
            <a:endParaRPr lang="en-US"/>
          </a:p>
        </p:txBody>
      </p:sp>
      <p:sp>
        <p:nvSpPr>
          <p:cNvPr id="6" name="Footer Placeholder 5"/>
          <p:cNvSpPr>
            <a:spLocks noGrp="1"/>
          </p:cNvSpPr>
          <p:nvPr>
            <p:ph type="ftr" sz="quarter" idx="11"/>
          </p:nvPr>
        </p:nvSpPr>
        <p:spPr/>
        <p:txBody>
          <a:bodyPr/>
          <a:lstStyle/>
          <a:p>
            <a:r>
              <a:rPr lang="en-US"/>
              <a:t>Internal Medicine Department</a:t>
            </a:r>
          </a:p>
        </p:txBody>
      </p:sp>
      <p:sp>
        <p:nvSpPr>
          <p:cNvPr id="7" name="Slide Number Placeholder 6"/>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556277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5555A0-11E2-4BDB-9EB5-2D49C2E5AE58}" type="datetime1">
              <a:rPr lang="en-US" smtClean="0"/>
              <a:pPr/>
              <a:t>7/5/2025</a:t>
            </a:fld>
            <a:endParaRPr lang="en-US"/>
          </a:p>
        </p:txBody>
      </p:sp>
      <p:sp>
        <p:nvSpPr>
          <p:cNvPr id="6" name="Footer Placeholder 5"/>
          <p:cNvSpPr>
            <a:spLocks noGrp="1"/>
          </p:cNvSpPr>
          <p:nvPr>
            <p:ph type="ftr" sz="quarter" idx="11"/>
          </p:nvPr>
        </p:nvSpPr>
        <p:spPr/>
        <p:txBody>
          <a:bodyPr/>
          <a:lstStyle/>
          <a:p>
            <a:r>
              <a:rPr lang="en-US"/>
              <a:t>Internal Medicine Department</a:t>
            </a:r>
          </a:p>
        </p:txBody>
      </p:sp>
      <p:sp>
        <p:nvSpPr>
          <p:cNvPr id="7" name="Slide Number Placeholder 6"/>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4145754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C70968-20C7-4405-B054-A4A2B2AB1B14}" type="datetime1">
              <a:rPr lang="en-US" smtClean="0"/>
              <a:pPr/>
              <a:t>7/5/2025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Internal Medicine Department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0A3EC9-E8BA-4062-809F-C0D16F9877FA}" type="slidenum">
              <a:rPr lang="en-US" smtClean="0"/>
              <a:pPr/>
              <a:t>‹#›</a:t>
            </a:fld>
            <a:endParaRPr lang="en-US"/>
          </a:p>
        </p:txBody>
      </p:sp>
    </p:spTree>
    <p:extLst>
      <p:ext uri="{BB962C8B-B14F-4D97-AF65-F5344CB8AC3E}">
        <p14:creationId xmlns:p14="http://schemas.microsoft.com/office/powerpoint/2010/main" val="689191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ags" Target="../tags/tag2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http://www.emcrit.org/pulmcrit/secondary-bacterial-peritoniti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6600" y="1121823"/>
            <a:ext cx="2241123" cy="2241123"/>
          </a:xfrm>
          <a:prstGeom prst="flowChartConnector">
            <a:avLst/>
          </a:prstGeom>
          <a:noFill/>
          <a:ln>
            <a:noFill/>
          </a:ln>
        </p:spPr>
      </p:pic>
      <p:sp>
        <p:nvSpPr>
          <p:cNvPr id="5" name="AutoShape 13"/>
          <p:cNvSpPr>
            <a:spLocks noChangeArrowheads="1"/>
          </p:cNvSpPr>
          <p:nvPr/>
        </p:nvSpPr>
        <p:spPr bwMode="auto">
          <a:xfrm>
            <a:off x="1179904" y="3705601"/>
            <a:ext cx="6434514" cy="1176093"/>
          </a:xfrm>
          <a:prstGeom prst="roundRect">
            <a:avLst>
              <a:gd name="adj" fmla="val 9389"/>
            </a:avLst>
          </a:prstGeom>
          <a:gradFill rotWithShape="1">
            <a:gsLst>
              <a:gs pos="100000">
                <a:srgbClr val="FFFFFF"/>
              </a:gs>
              <a:gs pos="100000">
                <a:srgbClr val="00005E"/>
              </a:gs>
            </a:gsLst>
            <a:lin ang="5400000" scaled="1"/>
          </a:gradFill>
          <a:ln w="114300" cmpd="thickThin" algn="ctr">
            <a:solidFill>
              <a:srgbClr val="D4A940"/>
            </a:solidFill>
            <a:round/>
            <a:headEnd/>
            <a:tailEnd/>
          </a:ln>
          <a:effectLst/>
        </p:spPr>
        <p:txBody>
          <a:bodyPr wrap="square" anchor="ctr">
            <a:spAutoFit/>
          </a:bodyPr>
          <a:lstStyle>
            <a:lvl1pPr marL="712788" indent="-623888"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712788" marR="0" lvl="0" indent="-623888" algn="ctr" defTabSz="914400" rtl="1" eaLnBrk="0" fontAlgn="base" latinLnBrk="0" hangingPunct="0">
              <a:lnSpc>
                <a:spcPct val="90000"/>
              </a:lnSpc>
              <a:spcBef>
                <a:spcPct val="0"/>
              </a:spcBef>
              <a:spcAft>
                <a:spcPct val="0"/>
              </a:spcAft>
              <a:buClrTx/>
              <a:buSzTx/>
              <a:buFontTx/>
              <a:buNone/>
              <a:tabLst/>
              <a:defRPr/>
            </a:pPr>
            <a:endParaRPr kumimoji="0" lang="ar-SA" sz="500" b="1" i="0" u="none" strike="noStrike" kern="0" cap="none" spc="0" normalizeH="0" baseline="0" noProof="0" dirty="0">
              <a:ln>
                <a:noFill/>
              </a:ln>
              <a:solidFill>
                <a:srgbClr val="FFFF00"/>
              </a:solidFill>
              <a:effectLst/>
              <a:uLnTx/>
              <a:uFillTx/>
              <a:latin typeface="Times New Roman" panose="02020603050405020304" pitchFamily="18" charset="0"/>
              <a:cs typeface="Arial" panose="020B0604020202020204" pitchFamily="34" charset="0"/>
            </a:endParaRPr>
          </a:p>
          <a:p>
            <a:pPr marL="88900" marR="0" lvl="0" indent="0" algn="ctr" defTabSz="914400" rtl="1" eaLnBrk="0" fontAlgn="base" latinLnBrk="0" hangingPunct="0">
              <a:lnSpc>
                <a:spcPct val="100000"/>
              </a:lnSpc>
              <a:spcBef>
                <a:spcPct val="20000"/>
              </a:spcBef>
              <a:spcAft>
                <a:spcPct val="0"/>
              </a:spcAft>
              <a:buClrTx/>
              <a:buSzTx/>
              <a:buFontTx/>
              <a:buNone/>
              <a:tabLst/>
              <a:defRPr/>
            </a:pPr>
            <a:r>
              <a:rPr kumimoji="0" lang="en-GB" sz="2800" b="1" i="0" u="none" strike="noStrike" kern="0" cap="none" spc="0" normalizeH="0" baseline="0" noProof="0" dirty="0">
                <a:ln w="0"/>
                <a:solidFill>
                  <a:srgbClr val="663300"/>
                </a:solidFill>
                <a:effectLst/>
                <a:uLnTx/>
                <a:uFillTx/>
                <a:latin typeface="Times New Roman" panose="02020603050405020304" pitchFamily="18" charset="0"/>
                <a:cs typeface="Times New Roman" panose="02020603050405020304" pitchFamily="18" charset="0"/>
              </a:rPr>
              <a:t>Armed Forces College of Medicine</a:t>
            </a:r>
          </a:p>
          <a:p>
            <a:pPr marL="88900" marR="0" lvl="0" indent="0" algn="ctr" defTabSz="914400" rtl="1" eaLnBrk="0" fontAlgn="base" latinLnBrk="0" hangingPunct="0">
              <a:lnSpc>
                <a:spcPct val="100000"/>
              </a:lnSpc>
              <a:spcBef>
                <a:spcPct val="20000"/>
              </a:spcBef>
              <a:spcAft>
                <a:spcPct val="0"/>
              </a:spcAft>
              <a:buClrTx/>
              <a:buSzTx/>
              <a:buFontTx/>
              <a:buNone/>
              <a:tabLst/>
              <a:defRPr/>
            </a:pPr>
            <a:r>
              <a:rPr kumimoji="0" lang="en-GB" sz="2400" b="1" i="0" u="none" strike="noStrike" kern="0" cap="none" spc="0" normalizeH="0" baseline="0" noProof="0" dirty="0">
                <a:ln w="0"/>
                <a:solidFill>
                  <a:srgbClr val="663300"/>
                </a:solidFill>
                <a:effectLst/>
                <a:uLnTx/>
                <a:uFillTx/>
                <a:latin typeface="Times New Roman" panose="02020603050405020304" pitchFamily="18" charset="0"/>
                <a:cs typeface="Times New Roman" panose="02020603050405020304" pitchFamily="18" charset="0"/>
              </a:rPr>
              <a:t>AFCM</a:t>
            </a:r>
            <a:endParaRPr kumimoji="0" lang="en-US" sz="2400" b="1" i="0" u="none" strike="noStrike" kern="0" cap="none" spc="0" normalizeH="0" baseline="0" noProof="0" dirty="0">
              <a:ln w="0"/>
              <a:solidFill>
                <a:srgbClr val="663300"/>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1705895"/>
      </p:ext>
    </p:extLst>
  </p:cSld>
  <p:clrMapOvr>
    <a:masterClrMapping/>
  </p:clrMapOvr>
  <mc:AlternateContent xmlns:mc="http://schemas.openxmlformats.org/markup-compatibility/2006" xmlns:p14="http://schemas.microsoft.com/office/powerpoint/2010/main">
    <mc:Choice Requires="p14">
      <p:transition spd="slow" p14:dur="2000" advTm="17354"/>
    </mc:Choice>
    <mc:Fallback xmlns="">
      <p:transition spd="slow" advTm="1735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29" y="620688"/>
            <a:ext cx="7467600" cy="548521"/>
          </a:xfrm>
        </p:spPr>
        <p:txBody>
          <a:bodyPr>
            <a:normAutofit fontScale="90000"/>
          </a:bodyPr>
          <a:lstStyle/>
          <a:p>
            <a:pPr>
              <a:lnSpc>
                <a:spcPct val="80000"/>
              </a:lnSpc>
            </a:pPr>
            <a:r>
              <a:rPr lang="en-GB" b="1" dirty="0"/>
              <a:t>Investigations for the patient at this stage</a:t>
            </a:r>
          </a:p>
        </p:txBody>
      </p:sp>
      <p:sp>
        <p:nvSpPr>
          <p:cNvPr id="3" name="Content Placeholder 2"/>
          <p:cNvSpPr>
            <a:spLocks noGrp="1"/>
          </p:cNvSpPr>
          <p:nvPr>
            <p:ph idx="1"/>
          </p:nvPr>
        </p:nvSpPr>
        <p:spPr/>
        <p:txBody>
          <a:bodyPr/>
          <a:lstStyle/>
          <a:p>
            <a:pPr>
              <a:buNone/>
            </a:pPr>
            <a:r>
              <a:rPr lang="en-GB" b="1" dirty="0"/>
              <a:t>A- Laboratory tests to Assess Liver damage and functions:</a:t>
            </a:r>
          </a:p>
          <a:p>
            <a:pPr algn="just">
              <a:buNone/>
            </a:pPr>
            <a:r>
              <a:rPr lang="en-GB" b="1" dirty="0"/>
              <a:t>	</a:t>
            </a:r>
            <a:r>
              <a:rPr lang="en-GB" dirty="0"/>
              <a:t>- Liver enzymes: ALT, AST, </a:t>
            </a:r>
            <a:r>
              <a:rPr lang="en-GB" dirty="0" err="1"/>
              <a:t>Alk</a:t>
            </a:r>
            <a:r>
              <a:rPr lang="en-GB" dirty="0"/>
              <a:t>. </a:t>
            </a:r>
            <a:r>
              <a:rPr lang="en-GB" dirty="0" err="1"/>
              <a:t>Phosph</a:t>
            </a:r>
            <a:r>
              <a:rPr lang="en-GB" dirty="0"/>
              <a:t>., </a:t>
            </a:r>
            <a:r>
              <a:rPr lang="el-GR" dirty="0"/>
              <a:t>γ</a:t>
            </a:r>
            <a:r>
              <a:rPr lang="en-GB" dirty="0"/>
              <a:t>-GT. </a:t>
            </a:r>
          </a:p>
          <a:p>
            <a:pPr algn="just">
              <a:buNone/>
            </a:pPr>
            <a:r>
              <a:rPr lang="en-GB" dirty="0"/>
              <a:t>	- Total and direct bilirubin.</a:t>
            </a:r>
          </a:p>
          <a:p>
            <a:pPr algn="just">
              <a:buNone/>
            </a:pPr>
            <a:r>
              <a:rPr lang="en-GB" dirty="0"/>
              <a:t>	- Serum albumin.</a:t>
            </a:r>
          </a:p>
          <a:p>
            <a:pPr algn="just">
              <a:buNone/>
            </a:pPr>
            <a:r>
              <a:rPr lang="en-GB" dirty="0"/>
              <a:t>	- PT &amp; PTT.</a:t>
            </a:r>
          </a:p>
          <a:p>
            <a:pPr algn="just">
              <a:buNone/>
            </a:pPr>
            <a:r>
              <a:rPr lang="en-GB" dirty="0"/>
              <a:t>	- CBC: to detect anemia, thrombocytopenia, </a:t>
            </a:r>
            <a:r>
              <a:rPr lang="en-GB" dirty="0" err="1"/>
              <a:t>leukopenia</a:t>
            </a:r>
            <a:r>
              <a:rPr lang="en-GB" dirty="0"/>
              <a:t>.</a:t>
            </a:r>
          </a:p>
        </p:txBody>
      </p:sp>
    </p:spTree>
    <p:custDataLst>
      <p:tags r:id="rId1"/>
    </p:custDataLst>
    <p:extLst>
      <p:ext uri="{BB962C8B-B14F-4D97-AF65-F5344CB8AC3E}">
        <p14:creationId xmlns:p14="http://schemas.microsoft.com/office/powerpoint/2010/main" val="2356785701"/>
      </p:ext>
    </p:extLst>
  </p:cSld>
  <p:clrMapOvr>
    <a:masterClrMapping/>
  </p:clrMapOvr>
  <p:transition advTm="6068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29" y="648231"/>
            <a:ext cx="7467600" cy="548521"/>
          </a:xfrm>
        </p:spPr>
        <p:txBody>
          <a:bodyPr>
            <a:normAutofit fontScale="90000"/>
          </a:bodyPr>
          <a:lstStyle/>
          <a:p>
            <a:pPr>
              <a:lnSpc>
                <a:spcPct val="80000"/>
              </a:lnSpc>
            </a:pPr>
            <a:r>
              <a:rPr lang="en-GB" b="1" dirty="0"/>
              <a:t>Investigations for the patient at this stage (Cont.)</a:t>
            </a:r>
          </a:p>
        </p:txBody>
      </p:sp>
      <p:sp>
        <p:nvSpPr>
          <p:cNvPr id="3" name="Content Placeholder 2"/>
          <p:cNvSpPr>
            <a:spLocks noGrp="1"/>
          </p:cNvSpPr>
          <p:nvPr>
            <p:ph idx="1"/>
          </p:nvPr>
        </p:nvSpPr>
        <p:spPr/>
        <p:txBody>
          <a:bodyPr/>
          <a:lstStyle/>
          <a:p>
            <a:pPr>
              <a:buNone/>
            </a:pPr>
            <a:r>
              <a:rPr lang="en-GB" b="1" dirty="0"/>
              <a:t>B- To investigate the etiology: </a:t>
            </a:r>
          </a:p>
          <a:p>
            <a:pPr>
              <a:buNone/>
            </a:pPr>
            <a:r>
              <a:rPr lang="en-GB" dirty="0"/>
              <a:t>	- HBV, HCV, HDV serology.</a:t>
            </a:r>
          </a:p>
          <a:p>
            <a:pPr>
              <a:buNone/>
            </a:pPr>
            <a:r>
              <a:rPr lang="en-GB" dirty="0"/>
              <a:t>	- Lipid profile.</a:t>
            </a:r>
          </a:p>
          <a:p>
            <a:pPr>
              <a:buNone/>
            </a:pPr>
            <a:r>
              <a:rPr lang="en-GB" dirty="0"/>
              <a:t>	- AMA, ANA, SMA, LKM. </a:t>
            </a:r>
          </a:p>
          <a:p>
            <a:pPr>
              <a:buNone/>
            </a:pPr>
            <a:r>
              <a:rPr lang="en-GB" dirty="0"/>
              <a:t>	- Serum iron, ferritin, TIBC.</a:t>
            </a:r>
          </a:p>
          <a:p>
            <a:pPr>
              <a:buNone/>
            </a:pPr>
            <a:r>
              <a:rPr lang="en-GB" dirty="0"/>
              <a:t>	- Copper, ceruloplasmin, urine copper.</a:t>
            </a:r>
          </a:p>
          <a:p>
            <a:pPr>
              <a:buNone/>
            </a:pPr>
            <a:r>
              <a:rPr lang="en-GB" dirty="0"/>
              <a:t>	- </a:t>
            </a:r>
            <a:r>
              <a:rPr lang="el-GR" dirty="0"/>
              <a:t>α</a:t>
            </a:r>
            <a:r>
              <a:rPr lang="en-GB" dirty="0"/>
              <a:t>1-antitrypsin level.</a:t>
            </a:r>
          </a:p>
        </p:txBody>
      </p:sp>
    </p:spTree>
    <p:custDataLst>
      <p:tags r:id="rId1"/>
    </p:custDataLst>
    <p:extLst>
      <p:ext uri="{BB962C8B-B14F-4D97-AF65-F5344CB8AC3E}">
        <p14:creationId xmlns:p14="http://schemas.microsoft.com/office/powerpoint/2010/main" val="1506667986"/>
      </p:ext>
    </p:extLst>
  </p:cSld>
  <p:clrMapOvr>
    <a:masterClrMapping/>
  </p:clrMapOvr>
  <p:transition advTm="4292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29" y="648231"/>
            <a:ext cx="7467600" cy="548521"/>
          </a:xfrm>
        </p:spPr>
        <p:txBody>
          <a:bodyPr>
            <a:normAutofit/>
          </a:bodyPr>
          <a:lstStyle/>
          <a:p>
            <a:pPr>
              <a:lnSpc>
                <a:spcPct val="80000"/>
              </a:lnSpc>
            </a:pPr>
            <a:r>
              <a:rPr lang="en-GB" b="1" dirty="0"/>
              <a:t>Investigations at this stage (Cont.)</a:t>
            </a:r>
          </a:p>
        </p:txBody>
      </p:sp>
      <p:sp>
        <p:nvSpPr>
          <p:cNvPr id="3" name="Content Placeholder 2"/>
          <p:cNvSpPr>
            <a:spLocks noGrp="1"/>
          </p:cNvSpPr>
          <p:nvPr>
            <p:ph idx="1"/>
          </p:nvPr>
        </p:nvSpPr>
        <p:spPr/>
        <p:txBody>
          <a:bodyPr>
            <a:normAutofit lnSpcReduction="10000"/>
          </a:bodyPr>
          <a:lstStyle/>
          <a:p>
            <a:pPr algn="just">
              <a:buNone/>
            </a:pPr>
            <a:r>
              <a:rPr lang="en-GB" b="1" dirty="0"/>
              <a:t>C- Diagnosis of Liver cirrhosis:</a:t>
            </a:r>
          </a:p>
          <a:p>
            <a:pPr algn="just">
              <a:buNone/>
            </a:pPr>
            <a:r>
              <a:rPr lang="en-GB" dirty="0"/>
              <a:t>	- </a:t>
            </a:r>
            <a:r>
              <a:rPr lang="en-GB" b="1" dirty="0"/>
              <a:t>Liver biopsy (Gold standard </a:t>
            </a:r>
            <a:r>
              <a:rPr lang="en-GB" dirty="0"/>
              <a:t>– seldom used): usually is performed if etiology isn't  reached by non-invasive tests</a:t>
            </a:r>
          </a:p>
          <a:p>
            <a:pPr algn="just">
              <a:buNone/>
            </a:pPr>
            <a:r>
              <a:rPr lang="en-GB" dirty="0"/>
              <a:t>	- Imaging by ultrasonography, CT, or MRI of an </a:t>
            </a:r>
            <a:r>
              <a:rPr lang="en-GB" b="1" dirty="0">
                <a:solidFill>
                  <a:srgbClr val="FF0000"/>
                </a:solidFill>
              </a:rPr>
              <a:t>irregular and nodular liver</a:t>
            </a:r>
            <a:r>
              <a:rPr lang="en-GB" dirty="0"/>
              <a:t> together with impaired liver synthetic function is sufficient for the diagnosis of cirrhosis.</a:t>
            </a:r>
          </a:p>
          <a:p>
            <a:pPr algn="just">
              <a:buNone/>
            </a:pPr>
            <a:r>
              <a:rPr lang="en-GB" dirty="0"/>
              <a:t>	- Transient elastography (Fibroscan)</a:t>
            </a:r>
          </a:p>
          <a:p>
            <a:pPr algn="just">
              <a:buNone/>
            </a:pPr>
            <a:r>
              <a:rPr lang="en-GB" dirty="0"/>
              <a:t>	- Non-invasive markers?!</a:t>
            </a:r>
          </a:p>
        </p:txBody>
      </p:sp>
    </p:spTree>
    <p:custDataLst>
      <p:tags r:id="rId1"/>
    </p:custDataLst>
    <p:extLst>
      <p:ext uri="{BB962C8B-B14F-4D97-AF65-F5344CB8AC3E}">
        <p14:creationId xmlns:p14="http://schemas.microsoft.com/office/powerpoint/2010/main" val="3171680785"/>
      </p:ext>
    </p:extLst>
  </p:cSld>
  <p:clrMapOvr>
    <a:masterClrMapping/>
  </p:clrMapOvr>
  <p:transition advTm="154541">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endParaRPr lang="en-GB" dirty="0"/>
          </a:p>
        </p:txBody>
      </p:sp>
      <p:pic>
        <p:nvPicPr>
          <p:cNvPr id="4098" name="Picture 2"/>
          <p:cNvPicPr>
            <a:picLocks noGrp="1" noChangeAspect="1" noChangeArrowheads="1"/>
          </p:cNvPicPr>
          <p:nvPr>
            <p:ph idx="1"/>
          </p:nvPr>
        </p:nvPicPr>
        <p:blipFill>
          <a:blip r:embed="rId3" cstate="print"/>
          <a:srcRect/>
          <a:stretch>
            <a:fillRect/>
          </a:stretch>
        </p:blipFill>
        <p:spPr bwMode="auto">
          <a:xfrm>
            <a:off x="323528" y="260648"/>
            <a:ext cx="8559398" cy="6191616"/>
          </a:xfrm>
          <a:prstGeom prst="rect">
            <a:avLst/>
          </a:prstGeom>
          <a:noFill/>
          <a:ln w="9525">
            <a:noFill/>
            <a:miter lim="800000"/>
            <a:headEnd/>
            <a:tailEnd/>
          </a:ln>
        </p:spPr>
      </p:pic>
      <p:cxnSp>
        <p:nvCxnSpPr>
          <p:cNvPr id="6" name="Straight Connector 5"/>
          <p:cNvCxnSpPr/>
          <p:nvPr/>
        </p:nvCxnSpPr>
        <p:spPr>
          <a:xfrm flipV="1">
            <a:off x="5220072" y="260648"/>
            <a:ext cx="432048"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96136" y="0"/>
            <a:ext cx="1224136" cy="338554"/>
          </a:xfrm>
          <a:prstGeom prst="rect">
            <a:avLst/>
          </a:prstGeom>
          <a:noFill/>
        </p:spPr>
        <p:txBody>
          <a:bodyPr wrap="square" rtlCol="0">
            <a:spAutoFit/>
          </a:bodyPr>
          <a:lstStyle/>
          <a:p>
            <a:pPr>
              <a:buFont typeface="Arial" pitchFamily="34" charset="0"/>
              <a:buChar char="•"/>
            </a:pPr>
            <a:r>
              <a:rPr lang="en-GB" sz="1600" dirty="0"/>
              <a:t> Silky hair</a:t>
            </a:r>
          </a:p>
        </p:txBody>
      </p:sp>
      <p:cxnSp>
        <p:nvCxnSpPr>
          <p:cNvPr id="10" name="Straight Connector 9"/>
          <p:cNvCxnSpPr/>
          <p:nvPr/>
        </p:nvCxnSpPr>
        <p:spPr>
          <a:xfrm>
            <a:off x="4860032" y="836712"/>
            <a:ext cx="936104"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796136" y="1052736"/>
            <a:ext cx="576064"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72200" y="908720"/>
            <a:ext cx="2088232" cy="338554"/>
          </a:xfrm>
          <a:prstGeom prst="rect">
            <a:avLst/>
          </a:prstGeom>
          <a:noFill/>
        </p:spPr>
        <p:txBody>
          <a:bodyPr wrap="square" rtlCol="0">
            <a:spAutoFit/>
          </a:bodyPr>
          <a:lstStyle/>
          <a:p>
            <a:pPr>
              <a:buFont typeface="Arial" pitchFamily="34" charset="0"/>
              <a:buChar char="•"/>
            </a:pPr>
            <a:r>
              <a:rPr lang="en-GB" sz="1600" dirty="0"/>
              <a:t> Parotid enlargement</a:t>
            </a:r>
          </a:p>
        </p:txBody>
      </p:sp>
      <p:sp>
        <p:nvSpPr>
          <p:cNvPr id="14" name="Rectangle 13"/>
          <p:cNvSpPr/>
          <p:nvPr/>
        </p:nvSpPr>
        <p:spPr>
          <a:xfrm>
            <a:off x="6228184" y="476672"/>
            <a:ext cx="2664296" cy="216024"/>
          </a:xfrm>
          <a:prstGeom prst="rect">
            <a:avLst/>
          </a:prstGeom>
          <a:solidFill>
            <a:srgbClr val="FFFF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755576" y="764704"/>
            <a:ext cx="3024336" cy="216024"/>
          </a:xfrm>
          <a:prstGeom prst="rect">
            <a:avLst/>
          </a:prstGeom>
          <a:solidFill>
            <a:srgbClr val="FFFF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251520" y="683404"/>
            <a:ext cx="432048" cy="369332"/>
          </a:xfrm>
          <a:prstGeom prst="rect">
            <a:avLst/>
          </a:prstGeom>
          <a:solidFill>
            <a:srgbClr val="FFFF00"/>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b="1" dirty="0"/>
              <a:t>A</a:t>
            </a:r>
          </a:p>
        </p:txBody>
      </p:sp>
      <p:sp>
        <p:nvSpPr>
          <p:cNvPr id="17" name="TextBox 16"/>
          <p:cNvSpPr txBox="1"/>
          <p:nvPr/>
        </p:nvSpPr>
        <p:spPr>
          <a:xfrm>
            <a:off x="5724128" y="404664"/>
            <a:ext cx="432048" cy="369332"/>
          </a:xfrm>
          <a:prstGeom prst="rect">
            <a:avLst/>
          </a:prstGeom>
          <a:solidFill>
            <a:srgbClr val="FFFF00"/>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GB" b="1" dirty="0"/>
              <a:t>B</a:t>
            </a:r>
          </a:p>
        </p:txBody>
      </p:sp>
      <p:sp>
        <p:nvSpPr>
          <p:cNvPr id="18" name="TextBox 17"/>
          <p:cNvSpPr txBox="1"/>
          <p:nvPr/>
        </p:nvSpPr>
        <p:spPr>
          <a:xfrm>
            <a:off x="1151620" y="6381328"/>
            <a:ext cx="6840760" cy="523220"/>
          </a:xfrm>
          <a:prstGeom prst="rect">
            <a:avLst/>
          </a:prstGeom>
          <a:noFill/>
        </p:spPr>
        <p:txBody>
          <a:bodyPr wrap="square" rtlCol="0">
            <a:spAutoFit/>
          </a:bodyPr>
          <a:lstStyle/>
          <a:p>
            <a:pPr algn="ctr"/>
            <a:r>
              <a:rPr lang="en-GB" sz="2800" b="1" dirty="0">
                <a:solidFill>
                  <a:srgbClr val="C00000"/>
                </a:solidFill>
              </a:rPr>
              <a:t>Clinical consequences of liver cirrhosis</a:t>
            </a:r>
          </a:p>
        </p:txBody>
      </p:sp>
    </p:spTree>
    <p:custDataLst>
      <p:tags r:id="rId1"/>
    </p:custDataLst>
    <p:extLst>
      <p:ext uri="{BB962C8B-B14F-4D97-AF65-F5344CB8AC3E}">
        <p14:creationId xmlns:p14="http://schemas.microsoft.com/office/powerpoint/2010/main" val="2467887185"/>
      </p:ext>
    </p:extLst>
  </p:cSld>
  <p:clrMapOvr>
    <a:masterClrMapping/>
  </p:clrMapOvr>
  <p:transition advTm="82951">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412776"/>
            <a:ext cx="8229600" cy="4896544"/>
          </a:xfrm>
        </p:spPr>
        <p:txBody>
          <a:bodyPr/>
          <a:lstStyle/>
          <a:p>
            <a:pPr marL="0" algn="just">
              <a:buNone/>
            </a:pPr>
            <a:r>
              <a:rPr lang="en-GB" b="1" dirty="0"/>
              <a:t>Three years later, Abd-Elsamad had a syncopal attack and transferred to ER, his vital data [BP: 90/60, pulse: 110, RR: 19, Temp: 37]. From history, he noticed change in stool (</a:t>
            </a:r>
            <a:r>
              <a:rPr lang="en-GB" b="1" dirty="0">
                <a:solidFill>
                  <a:srgbClr val="FF0000"/>
                </a:solidFill>
              </a:rPr>
              <a:t>soft black tarry stool </a:t>
            </a:r>
            <a:r>
              <a:rPr lang="en-GB" b="1" dirty="0"/>
              <a:t>with offensive odour). </a:t>
            </a:r>
            <a:r>
              <a:rPr lang="en-GB" b="1" dirty="0">
                <a:solidFill>
                  <a:srgbClr val="C00000"/>
                </a:solidFill>
              </a:rPr>
              <a:t>What is the first step in management?</a:t>
            </a:r>
          </a:p>
          <a:p>
            <a:pPr marL="0" algn="just">
              <a:buNone/>
            </a:pPr>
            <a:r>
              <a:rPr lang="en-GB" dirty="0"/>
              <a:t>1- Sengstaken tube insertion</a:t>
            </a:r>
          </a:p>
          <a:p>
            <a:pPr marL="0" algn="just">
              <a:buNone/>
            </a:pPr>
            <a:r>
              <a:rPr lang="en-GB" dirty="0"/>
              <a:t>2- Ryle tube insertion and gastric wash</a:t>
            </a:r>
          </a:p>
          <a:p>
            <a:pPr marL="0" algn="just">
              <a:buNone/>
            </a:pPr>
            <a:r>
              <a:rPr lang="en-GB" dirty="0"/>
              <a:t>3- Vascular access</a:t>
            </a:r>
          </a:p>
          <a:p>
            <a:pPr marL="0" algn="just">
              <a:buNone/>
            </a:pPr>
            <a:r>
              <a:rPr lang="en-GB" dirty="0"/>
              <a:t>4- Upper GI endoscopy</a:t>
            </a:r>
          </a:p>
          <a:p>
            <a:pPr marL="0" algn="just">
              <a:buNone/>
            </a:pPr>
            <a:r>
              <a:rPr lang="en-GB" dirty="0"/>
              <a:t>5- Colonoscopy </a:t>
            </a:r>
          </a:p>
        </p:txBody>
      </p:sp>
      <p:sp>
        <p:nvSpPr>
          <p:cNvPr id="4" name="Rounded Rectangle 3"/>
          <p:cNvSpPr/>
          <p:nvPr/>
        </p:nvSpPr>
        <p:spPr>
          <a:xfrm>
            <a:off x="539552" y="4725144"/>
            <a:ext cx="2808312" cy="43204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3027054808"/>
      </p:ext>
    </p:extLst>
  </p:cSld>
  <p:clrMapOvr>
    <a:masterClrMapping/>
  </p:clrMapOvr>
  <p:transition advTm="9641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Portal hypertension (PHT)</a:t>
            </a:r>
          </a:p>
        </p:txBody>
      </p:sp>
      <p:sp>
        <p:nvSpPr>
          <p:cNvPr id="3" name="Content Placeholder 2"/>
          <p:cNvSpPr>
            <a:spLocks noGrp="1"/>
          </p:cNvSpPr>
          <p:nvPr>
            <p:ph idx="1"/>
          </p:nvPr>
        </p:nvSpPr>
        <p:spPr>
          <a:xfrm>
            <a:off x="457200" y="1556792"/>
            <a:ext cx="8229600" cy="5040560"/>
          </a:xfrm>
        </p:spPr>
        <p:txBody>
          <a:bodyPr>
            <a:normAutofit/>
          </a:bodyPr>
          <a:lstStyle/>
          <a:p>
            <a:pPr algn="just">
              <a:lnSpc>
                <a:spcPct val="110000"/>
              </a:lnSpc>
              <a:spcBef>
                <a:spcPts val="1200"/>
              </a:spcBef>
              <a:buNone/>
            </a:pPr>
            <a:r>
              <a:rPr lang="en-GB" dirty="0"/>
              <a:t>- Portal pressure (PP) is assessed by the </a:t>
            </a:r>
            <a:r>
              <a:rPr lang="en-GB" b="1" dirty="0"/>
              <a:t>hepatic venous pressure gradient (HVPG)</a:t>
            </a:r>
            <a:r>
              <a:rPr lang="en-GB" dirty="0"/>
              <a:t> (pressure gradient between the </a:t>
            </a:r>
            <a:r>
              <a:rPr lang="en-GB" b="1" dirty="0"/>
              <a:t>Wedged hepatic venous pressure  and the free hepatic venous pressures</a:t>
            </a:r>
            <a:r>
              <a:rPr lang="en-GB" dirty="0"/>
              <a:t> ).</a:t>
            </a:r>
          </a:p>
          <a:p>
            <a:pPr algn="just">
              <a:lnSpc>
                <a:spcPct val="110000"/>
              </a:lnSpc>
              <a:spcBef>
                <a:spcPts val="1200"/>
              </a:spcBef>
              <a:buNone/>
            </a:pPr>
            <a:r>
              <a:rPr lang="en-GB" dirty="0"/>
              <a:t>- An HVPG of ≥5 mmHg defines portal hypertension.</a:t>
            </a:r>
          </a:p>
          <a:p>
            <a:pPr algn="just">
              <a:lnSpc>
                <a:spcPct val="110000"/>
              </a:lnSpc>
              <a:spcBef>
                <a:spcPts val="1200"/>
              </a:spcBef>
              <a:buNone/>
            </a:pPr>
            <a:r>
              <a:rPr lang="en-GB" dirty="0"/>
              <a:t>- Clinically significant PHT if HVPG ≥10 mmHg.</a:t>
            </a:r>
          </a:p>
          <a:p>
            <a:pPr algn="just">
              <a:lnSpc>
                <a:spcPct val="110000"/>
              </a:lnSpc>
              <a:spcBef>
                <a:spcPts val="1200"/>
              </a:spcBef>
              <a:buNone/>
            </a:pPr>
            <a:r>
              <a:rPr lang="en-GB" dirty="0"/>
              <a:t>- HVPG ≥ 12 mm Hg, variceal haemorrhaging may occur.</a:t>
            </a:r>
          </a:p>
        </p:txBody>
      </p:sp>
    </p:spTree>
    <p:custDataLst>
      <p:tags r:id="rId1"/>
    </p:custDataLst>
    <p:extLst>
      <p:ext uri="{BB962C8B-B14F-4D97-AF65-F5344CB8AC3E}">
        <p14:creationId xmlns:p14="http://schemas.microsoft.com/office/powerpoint/2010/main" val="4215079807"/>
      </p:ext>
    </p:extLst>
  </p:cSld>
  <p:clrMapOvr>
    <a:masterClrMapping/>
  </p:clrMapOvr>
  <p:transition advTm="75378">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p:cNvSpPr>
            <a:spLocks noGrp="1"/>
          </p:cNvSpPr>
          <p:nvPr>
            <p:ph type="title"/>
          </p:nvPr>
        </p:nvSpPr>
        <p:spPr>
          <a:xfrm>
            <a:off x="405729" y="648231"/>
            <a:ext cx="7467600" cy="548521"/>
          </a:xfrm>
        </p:spPr>
        <p:txBody>
          <a:bodyPr/>
          <a:lstStyle/>
          <a:p>
            <a:pPr>
              <a:lnSpc>
                <a:spcPct val="80000"/>
              </a:lnSpc>
            </a:pPr>
            <a:r>
              <a:rPr lang="en-GB" sz="3200" dirty="0"/>
              <a:t>Causes of PHT according to site of pathology </a:t>
            </a:r>
          </a:p>
        </p:txBody>
      </p:sp>
    </p:spTree>
  </p:cSld>
  <p:clrMapOvr>
    <a:masterClrMapping/>
  </p:clrMapOvr>
  <p:transition advTm="27034">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3" cstate="print"/>
          <a:srcRect t="26411" r="55093" b="55452"/>
          <a:stretch>
            <a:fillRect/>
          </a:stretch>
        </p:blipFill>
        <p:spPr bwMode="auto">
          <a:xfrm>
            <a:off x="515549" y="2060848"/>
            <a:ext cx="4560507" cy="1368152"/>
          </a:xfrm>
          <a:prstGeom prst="rect">
            <a:avLst/>
          </a:prstGeom>
          <a:noFill/>
          <a:ln w="9525">
            <a:noFill/>
            <a:miter lim="800000"/>
            <a:headEnd/>
            <a:tailEnd/>
          </a:ln>
        </p:spPr>
      </p:pic>
      <p:pic>
        <p:nvPicPr>
          <p:cNvPr id="5123" name="Picture 3"/>
          <p:cNvPicPr>
            <a:picLocks noGrp="1" noChangeAspect="1" noChangeArrowheads="1"/>
          </p:cNvPicPr>
          <p:nvPr>
            <p:ph idx="1"/>
          </p:nvPr>
        </p:nvPicPr>
        <p:blipFill>
          <a:blip r:embed="rId3" cstate="print"/>
          <a:srcRect t="5698" r="70456" b="90454"/>
          <a:stretch>
            <a:fillRect/>
          </a:stretch>
        </p:blipFill>
        <p:spPr bwMode="auto">
          <a:xfrm>
            <a:off x="467543" y="1412776"/>
            <a:ext cx="3096345" cy="299553"/>
          </a:xfrm>
          <a:prstGeom prst="rect">
            <a:avLst/>
          </a:prstGeom>
          <a:noFill/>
          <a:ln w="9525">
            <a:noFill/>
            <a:miter lim="800000"/>
            <a:headEnd/>
            <a:tailEnd/>
          </a:ln>
        </p:spPr>
      </p:pic>
      <p:sp>
        <p:nvSpPr>
          <p:cNvPr id="4" name="Title 3"/>
          <p:cNvSpPr>
            <a:spLocks noGrp="1"/>
          </p:cNvSpPr>
          <p:nvPr>
            <p:ph type="title"/>
          </p:nvPr>
        </p:nvSpPr>
        <p:spPr>
          <a:xfrm>
            <a:off x="405729" y="648231"/>
            <a:ext cx="7467600" cy="548521"/>
          </a:xfrm>
        </p:spPr>
        <p:txBody>
          <a:bodyPr/>
          <a:lstStyle/>
          <a:p>
            <a:pPr>
              <a:lnSpc>
                <a:spcPct val="80000"/>
              </a:lnSpc>
            </a:pPr>
            <a:r>
              <a:rPr lang="en-GB" sz="3200" dirty="0"/>
              <a:t>Causes of PHT according to site of pathology </a:t>
            </a:r>
          </a:p>
        </p:txBody>
      </p:sp>
      <p:sp>
        <p:nvSpPr>
          <p:cNvPr id="5" name="Rectangle 4"/>
          <p:cNvSpPr/>
          <p:nvPr/>
        </p:nvSpPr>
        <p:spPr>
          <a:xfrm>
            <a:off x="755576" y="2348880"/>
            <a:ext cx="1440160" cy="216024"/>
          </a:xfrm>
          <a:prstGeom prst="rect">
            <a:avLst/>
          </a:prstGeom>
          <a:solidFill>
            <a:srgbClr val="FFFF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3"/>
          <p:cNvPicPr>
            <a:picLocks noChangeAspect="1" noChangeArrowheads="1"/>
          </p:cNvPicPr>
          <p:nvPr/>
        </p:nvPicPr>
        <p:blipFill>
          <a:blip r:embed="rId3" cstate="print"/>
          <a:srcRect l="4727" t="12092" r="71638" b="84090"/>
          <a:stretch>
            <a:fillRect/>
          </a:stretch>
        </p:blipFill>
        <p:spPr bwMode="auto">
          <a:xfrm>
            <a:off x="563555" y="1639338"/>
            <a:ext cx="2400267" cy="288033"/>
          </a:xfrm>
          <a:prstGeom prst="rect">
            <a:avLst/>
          </a:prstGeom>
          <a:noFill/>
          <a:ln w="9525">
            <a:noFill/>
            <a:miter lim="800000"/>
            <a:headEnd/>
            <a:tailEnd/>
          </a:ln>
        </p:spPr>
      </p:pic>
      <p:pic>
        <p:nvPicPr>
          <p:cNvPr id="7" name="Picture 3"/>
          <p:cNvPicPr>
            <a:picLocks noChangeAspect="1" noChangeArrowheads="1"/>
          </p:cNvPicPr>
          <p:nvPr/>
        </p:nvPicPr>
        <p:blipFill>
          <a:blip r:embed="rId3" cstate="print"/>
          <a:srcRect t="15910" r="70456" b="80908"/>
          <a:stretch>
            <a:fillRect/>
          </a:stretch>
        </p:blipFill>
        <p:spPr bwMode="auto">
          <a:xfrm>
            <a:off x="4716352" y="1386880"/>
            <a:ext cx="3024000" cy="241920"/>
          </a:xfrm>
          <a:prstGeom prst="rect">
            <a:avLst/>
          </a:prstGeom>
          <a:noFill/>
          <a:ln w="9525">
            <a:noFill/>
            <a:miter lim="800000"/>
            <a:headEnd/>
            <a:tailEnd/>
          </a:ln>
        </p:spPr>
      </p:pic>
      <p:pic>
        <p:nvPicPr>
          <p:cNvPr id="8" name="Picture 3"/>
          <p:cNvPicPr>
            <a:picLocks noChangeAspect="1" noChangeArrowheads="1"/>
          </p:cNvPicPr>
          <p:nvPr/>
        </p:nvPicPr>
        <p:blipFill>
          <a:blip r:embed="rId3" cstate="print"/>
          <a:srcRect l="4615" t="22274" r="72341" b="74146"/>
          <a:stretch>
            <a:fillRect/>
          </a:stretch>
        </p:blipFill>
        <p:spPr bwMode="auto">
          <a:xfrm>
            <a:off x="4950176" y="1667913"/>
            <a:ext cx="2232000" cy="257537"/>
          </a:xfrm>
          <a:prstGeom prst="rect">
            <a:avLst/>
          </a:prstGeom>
          <a:noFill/>
          <a:ln w="9525">
            <a:noFill/>
            <a:miter lim="800000"/>
            <a:headEnd/>
            <a:tailEnd/>
          </a:ln>
        </p:spPr>
      </p:pic>
      <p:pic>
        <p:nvPicPr>
          <p:cNvPr id="10" name="Picture 3"/>
          <p:cNvPicPr>
            <a:picLocks noChangeAspect="1" noChangeArrowheads="1"/>
          </p:cNvPicPr>
          <p:nvPr/>
        </p:nvPicPr>
        <p:blipFill>
          <a:blip r:embed="rId3" cstate="print"/>
          <a:srcRect t="48102" r="68118" b="29824"/>
          <a:stretch>
            <a:fillRect/>
          </a:stretch>
        </p:blipFill>
        <p:spPr bwMode="auto">
          <a:xfrm>
            <a:off x="539551" y="3501008"/>
            <a:ext cx="2940328" cy="1512168"/>
          </a:xfrm>
          <a:prstGeom prst="rect">
            <a:avLst/>
          </a:prstGeom>
          <a:noFill/>
          <a:ln w="9525">
            <a:noFill/>
            <a:miter lim="800000"/>
            <a:headEnd/>
            <a:tailEnd/>
          </a:ln>
        </p:spPr>
      </p:pic>
      <p:pic>
        <p:nvPicPr>
          <p:cNvPr id="11" name="Picture 3"/>
          <p:cNvPicPr>
            <a:picLocks noChangeAspect="1" noChangeArrowheads="1"/>
          </p:cNvPicPr>
          <p:nvPr/>
        </p:nvPicPr>
        <p:blipFill>
          <a:blip r:embed="rId3" cstate="print"/>
          <a:srcRect t="74321" r="3096" b="1689"/>
          <a:stretch>
            <a:fillRect/>
          </a:stretch>
        </p:blipFill>
        <p:spPr bwMode="auto">
          <a:xfrm>
            <a:off x="467544" y="5013176"/>
            <a:ext cx="8682288" cy="1844824"/>
          </a:xfrm>
          <a:prstGeom prst="rect">
            <a:avLst/>
          </a:prstGeom>
          <a:noFill/>
          <a:ln w="9525">
            <a:noFill/>
            <a:miter lim="800000"/>
            <a:headEnd/>
            <a:tailEnd/>
          </a:ln>
        </p:spPr>
      </p:pic>
      <p:sp>
        <p:nvSpPr>
          <p:cNvPr id="13" name="Rectangle 12"/>
          <p:cNvSpPr/>
          <p:nvPr/>
        </p:nvSpPr>
        <p:spPr>
          <a:xfrm>
            <a:off x="1835696" y="1412776"/>
            <a:ext cx="1656184" cy="252000"/>
          </a:xfrm>
          <a:prstGeom prst="rect">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6012160" y="1412776"/>
            <a:ext cx="1656184" cy="252000"/>
          </a:xfrm>
          <a:prstGeom prst="rect">
            <a:avLst/>
          </a:prstGeom>
          <a:solidFill>
            <a:srgbClr val="FF0000">
              <a:alpha val="27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539552" y="2060848"/>
            <a:ext cx="1224136" cy="252000"/>
          </a:xfrm>
          <a:prstGeom prst="rect">
            <a:avLst/>
          </a:prstGeom>
          <a:solidFill>
            <a:srgbClr val="00B050">
              <a:alpha val="27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1763688" y="3537040"/>
            <a:ext cx="1296144" cy="252000"/>
          </a:xfrm>
          <a:prstGeom prst="rect">
            <a:avLst/>
          </a:prstGeom>
          <a:solidFill>
            <a:srgbClr val="0070C0">
              <a:alpha val="27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70C0"/>
              </a:solidFill>
            </a:endParaRPr>
          </a:p>
        </p:txBody>
      </p:sp>
      <p:sp>
        <p:nvSpPr>
          <p:cNvPr id="17" name="Rectangle 16"/>
          <p:cNvSpPr/>
          <p:nvPr/>
        </p:nvSpPr>
        <p:spPr>
          <a:xfrm>
            <a:off x="1619672" y="5013176"/>
            <a:ext cx="1296144" cy="252000"/>
          </a:xfrm>
          <a:prstGeom prst="rect">
            <a:avLst/>
          </a:prstGeom>
          <a:solidFill>
            <a:srgbClr val="0070C0">
              <a:alpha val="27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0070C0"/>
              </a:solidFill>
            </a:endParaRPr>
          </a:p>
        </p:txBody>
      </p:sp>
      <p:sp>
        <p:nvSpPr>
          <p:cNvPr id="18" name="Rectangle 17"/>
          <p:cNvSpPr/>
          <p:nvPr/>
        </p:nvSpPr>
        <p:spPr>
          <a:xfrm>
            <a:off x="907976" y="3789040"/>
            <a:ext cx="1440160" cy="216024"/>
          </a:xfrm>
          <a:prstGeom prst="rect">
            <a:avLst/>
          </a:prstGeom>
          <a:solidFill>
            <a:srgbClr val="FFFF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1147531661"/>
      </p:ext>
    </p:extLst>
  </p:cSld>
  <p:clrMapOvr>
    <a:masterClrMapping/>
  </p:clrMapOvr>
  <p:transition advTm="9432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5123"/>
                                        </p:tgtEl>
                                        <p:attrNameLst>
                                          <p:attrName>style.visibility</p:attrName>
                                        </p:attrNameLst>
                                      </p:cBhvr>
                                      <p:to>
                                        <p:strVal val="visible"/>
                                      </p:to>
                                    </p:set>
                                    <p:animEffect transition="in" filter="fade">
                                      <p:cBhvr>
                                        <p:cTn id="13" dur="500"/>
                                        <p:tgtEl>
                                          <p:spTgt spid="5123"/>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1000"/>
                                        <p:tgtEl>
                                          <p:spTgt spid="15"/>
                                        </p:tgtEl>
                                      </p:cBhvr>
                                    </p:animEffect>
                                    <p:anim calcmode="lin" valueType="num">
                                      <p:cBhvr>
                                        <p:cTn id="33" dur="1000" fill="hold"/>
                                        <p:tgtEl>
                                          <p:spTgt spid="15"/>
                                        </p:tgtEl>
                                        <p:attrNameLst>
                                          <p:attrName>ppt_x</p:attrName>
                                        </p:attrNameLst>
                                      </p:cBhvr>
                                      <p:tavLst>
                                        <p:tav tm="0">
                                          <p:val>
                                            <p:strVal val="#ppt_x"/>
                                          </p:val>
                                        </p:tav>
                                        <p:tav tm="100000">
                                          <p:val>
                                            <p:strVal val="#ppt_x"/>
                                          </p:val>
                                        </p:tav>
                                      </p:tavLst>
                                    </p:anim>
                                    <p:anim calcmode="lin" valueType="num">
                                      <p:cBhvr>
                                        <p:cTn id="3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anim calcmode="lin" valueType="num">
                                      <p:cBhvr>
                                        <p:cTn id="50" dur="1000" fill="hold"/>
                                        <p:tgtEl>
                                          <p:spTgt spid="16"/>
                                        </p:tgtEl>
                                        <p:attrNameLst>
                                          <p:attrName>ppt_x</p:attrName>
                                        </p:attrNameLst>
                                      </p:cBhvr>
                                      <p:tavLst>
                                        <p:tav tm="0">
                                          <p:val>
                                            <p:strVal val="#ppt_x"/>
                                          </p:val>
                                        </p:tav>
                                        <p:tav tm="100000">
                                          <p:val>
                                            <p:strVal val="#ppt_x"/>
                                          </p:val>
                                        </p:tav>
                                      </p:tavLst>
                                    </p:anim>
                                    <p:anim calcmode="lin" valueType="num">
                                      <p:cBhvr>
                                        <p:cTn id="5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1000"/>
                                        <p:tgtEl>
                                          <p:spTgt spid="11"/>
                                        </p:tgtEl>
                                      </p:cBhvr>
                                    </p:animEffect>
                                    <p:anim calcmode="lin" valueType="num">
                                      <p:cBhvr>
                                        <p:cTn id="62" dur="1000" fill="hold"/>
                                        <p:tgtEl>
                                          <p:spTgt spid="11"/>
                                        </p:tgtEl>
                                        <p:attrNameLst>
                                          <p:attrName>ppt_x</p:attrName>
                                        </p:attrNameLst>
                                      </p:cBhvr>
                                      <p:tavLst>
                                        <p:tav tm="0">
                                          <p:val>
                                            <p:strVal val="#ppt_x"/>
                                          </p:val>
                                        </p:tav>
                                        <p:tav tm="100000">
                                          <p:val>
                                            <p:strVal val="#ppt_x"/>
                                          </p:val>
                                        </p:tav>
                                      </p:tavLst>
                                    </p:anim>
                                    <p:anim calcmode="lin" valueType="num">
                                      <p:cBhvr>
                                        <p:cTn id="63" dur="1000" fill="hold"/>
                                        <p:tgtEl>
                                          <p:spTgt spid="11"/>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1000"/>
                                        <p:tgtEl>
                                          <p:spTgt spid="17"/>
                                        </p:tgtEl>
                                      </p:cBhvr>
                                    </p:animEffect>
                                    <p:anim calcmode="lin" valueType="num">
                                      <p:cBhvr>
                                        <p:cTn id="67" dur="1000" fill="hold"/>
                                        <p:tgtEl>
                                          <p:spTgt spid="17"/>
                                        </p:tgtEl>
                                        <p:attrNameLst>
                                          <p:attrName>ppt_x</p:attrName>
                                        </p:attrNameLst>
                                      </p:cBhvr>
                                      <p:tavLst>
                                        <p:tav tm="0">
                                          <p:val>
                                            <p:strVal val="#ppt_x"/>
                                          </p:val>
                                        </p:tav>
                                        <p:tav tm="100000">
                                          <p:val>
                                            <p:strVal val="#ppt_x"/>
                                          </p:val>
                                        </p:tav>
                                      </p:tavLst>
                                    </p:anim>
                                    <p:anim calcmode="lin" valueType="num">
                                      <p:cBhvr>
                                        <p:cTn id="6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4" grpId="0" animBg="1"/>
      <p:bldP spid="15" grpId="0" animBg="1"/>
      <p:bldP spid="16" grpId="0" animBg="1"/>
      <p:bldP spid="17"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b="1" dirty="0"/>
              <a:t>Clinical complications of PHT</a:t>
            </a:r>
          </a:p>
        </p:txBody>
      </p:sp>
      <p:sp>
        <p:nvSpPr>
          <p:cNvPr id="3" name="Content Placeholder 2"/>
          <p:cNvSpPr>
            <a:spLocks noGrp="1"/>
          </p:cNvSpPr>
          <p:nvPr>
            <p:ph idx="1"/>
          </p:nvPr>
        </p:nvSpPr>
        <p:spPr>
          <a:xfrm>
            <a:off x="457200" y="3212976"/>
            <a:ext cx="8229600" cy="2697163"/>
          </a:xfrm>
        </p:spPr>
        <p:txBody>
          <a:bodyPr>
            <a:noAutofit/>
          </a:bodyPr>
          <a:lstStyle/>
          <a:p>
            <a:pPr algn="just"/>
            <a:r>
              <a:rPr lang="en-GB" b="1" dirty="0">
                <a:solidFill>
                  <a:srgbClr val="FF0000"/>
                </a:solidFill>
              </a:rPr>
              <a:t>VARICES: </a:t>
            </a:r>
            <a:r>
              <a:rPr lang="en-GB" dirty="0"/>
              <a:t>esophageal, gastric, gastroduodenal, </a:t>
            </a:r>
            <a:r>
              <a:rPr lang="en-GB" dirty="0" err="1"/>
              <a:t>anorectal</a:t>
            </a:r>
            <a:r>
              <a:rPr lang="en-GB" dirty="0"/>
              <a:t>, retroperitoneal.</a:t>
            </a:r>
          </a:p>
          <a:p>
            <a:pPr algn="just"/>
            <a:r>
              <a:rPr lang="en-GB" dirty="0"/>
              <a:t>Portal hypertensive </a:t>
            </a:r>
            <a:r>
              <a:rPr lang="en-GB" dirty="0" err="1"/>
              <a:t>gastropathy</a:t>
            </a:r>
            <a:r>
              <a:rPr lang="en-GB" dirty="0"/>
              <a:t> and </a:t>
            </a:r>
            <a:r>
              <a:rPr lang="en-GB" dirty="0" err="1"/>
              <a:t>colopathy</a:t>
            </a:r>
            <a:r>
              <a:rPr lang="en-GB" dirty="0"/>
              <a:t>.</a:t>
            </a:r>
          </a:p>
          <a:p>
            <a:pPr algn="just"/>
            <a:r>
              <a:rPr lang="en-GB" dirty="0"/>
              <a:t>Caput </a:t>
            </a:r>
            <a:r>
              <a:rPr lang="en-GB" dirty="0" err="1"/>
              <a:t>medusae</a:t>
            </a:r>
            <a:endParaRPr lang="en-GB" dirty="0"/>
          </a:p>
          <a:p>
            <a:pPr algn="just"/>
            <a:r>
              <a:rPr lang="en-GB" dirty="0"/>
              <a:t>Congestive splenomegaly</a:t>
            </a:r>
          </a:p>
          <a:p>
            <a:pPr algn="just"/>
            <a:r>
              <a:rPr lang="en-GB" dirty="0"/>
              <a:t>Hepatic encephalopathy</a:t>
            </a:r>
          </a:p>
          <a:p>
            <a:pPr algn="just"/>
            <a:r>
              <a:rPr lang="en-GB" dirty="0"/>
              <a:t>Ascites </a:t>
            </a:r>
          </a:p>
          <a:p>
            <a:pPr algn="just"/>
            <a:endParaRPr lang="en-GB" dirty="0"/>
          </a:p>
        </p:txBody>
      </p:sp>
      <p:sp>
        <p:nvSpPr>
          <p:cNvPr id="5" name="Rectangle 4"/>
          <p:cNvSpPr/>
          <p:nvPr/>
        </p:nvSpPr>
        <p:spPr>
          <a:xfrm>
            <a:off x="395536" y="1340768"/>
            <a:ext cx="8280920" cy="1815882"/>
          </a:xfrm>
          <a:prstGeom prst="rect">
            <a:avLst/>
          </a:prstGeom>
        </p:spPr>
        <p:txBody>
          <a:bodyPr wrap="square">
            <a:spAutoFit/>
          </a:bodyPr>
          <a:lstStyle/>
          <a:p>
            <a:pPr algn="just">
              <a:buFontTx/>
              <a:buChar char="-"/>
            </a:pPr>
            <a:r>
              <a:rPr lang="en-GB" sz="2800" dirty="0"/>
              <a:t>Increased </a:t>
            </a:r>
            <a:r>
              <a:rPr lang="en-GB" sz="2800" b="1" dirty="0"/>
              <a:t>resistance to portal blood flow </a:t>
            </a:r>
            <a:r>
              <a:rPr lang="en-GB" sz="2800" dirty="0"/>
              <a:t>+ </a:t>
            </a:r>
            <a:r>
              <a:rPr lang="en-GB" sz="2800" b="1" dirty="0"/>
              <a:t>hyperdynamic circulation</a:t>
            </a:r>
            <a:r>
              <a:rPr lang="en-GB" sz="2800" dirty="0"/>
              <a:t> → </a:t>
            </a:r>
            <a:r>
              <a:rPr lang="en-GB" sz="2800" b="1" dirty="0"/>
              <a:t>formation of porto- systemic collaterals</a:t>
            </a:r>
            <a:r>
              <a:rPr lang="en-GB" sz="2800" dirty="0"/>
              <a:t> that diver blood to systemic circulation bypassing the liver.</a:t>
            </a:r>
          </a:p>
        </p:txBody>
      </p:sp>
    </p:spTree>
    <p:custDataLst>
      <p:tags r:id="rId1"/>
    </p:custDataLst>
    <p:extLst>
      <p:ext uri="{BB962C8B-B14F-4D97-AF65-F5344CB8AC3E}">
        <p14:creationId xmlns:p14="http://schemas.microsoft.com/office/powerpoint/2010/main" val="2250032099"/>
      </p:ext>
    </p:extLst>
  </p:cSld>
  <p:clrMapOvr>
    <a:masterClrMapping/>
  </p:clrMapOvr>
  <p:transition advTm="71965">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GB"/>
          </a:p>
        </p:txBody>
      </p:sp>
      <p:pic>
        <p:nvPicPr>
          <p:cNvPr id="32" name="Picture 31" descr="Capture.JPG"/>
          <p:cNvPicPr>
            <a:picLocks noChangeAspect="1"/>
          </p:cNvPicPr>
          <p:nvPr/>
        </p:nvPicPr>
        <p:blipFill>
          <a:blip r:embed="rId3" cstate="print"/>
          <a:stretch>
            <a:fillRect/>
          </a:stretch>
        </p:blipFill>
        <p:spPr>
          <a:xfrm>
            <a:off x="228600" y="352865"/>
            <a:ext cx="8610600" cy="1143000"/>
          </a:xfrm>
          <a:prstGeom prst="rect">
            <a:avLst/>
          </a:prstGeom>
        </p:spPr>
      </p:pic>
      <p:sp>
        <p:nvSpPr>
          <p:cNvPr id="4" name="Rectangle 3">
            <a:extLst>
              <a:ext uri="{FF2B5EF4-FFF2-40B4-BE49-F238E27FC236}">
                <a16:creationId xmlns:a16="http://schemas.microsoft.com/office/drawing/2014/main" xmlns="" id="{CCC51B9A-76D8-493D-810E-D4F95DABDC81}"/>
              </a:ext>
            </a:extLst>
          </p:cNvPr>
          <p:cNvSpPr/>
          <p:nvPr/>
        </p:nvSpPr>
        <p:spPr>
          <a:xfrm>
            <a:off x="1331640" y="3068960"/>
            <a:ext cx="4320479" cy="1155304"/>
          </a:xfrm>
          <a:prstGeom prst="rect">
            <a:avLst/>
          </a:prstGeom>
          <a:solidFill>
            <a:schemeClr val="tx2">
              <a:lumMod val="20000"/>
              <a:lumOff val="8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defRPr/>
            </a:pPr>
            <a:endParaRPr lang="en-GB" sz="2000" dirty="0">
              <a:solidFill>
                <a:srgbClr val="FFFFFF"/>
              </a:solidFill>
              <a:latin typeface="+mj-lt"/>
            </a:endParaRPr>
          </a:p>
        </p:txBody>
      </p:sp>
      <p:sp>
        <p:nvSpPr>
          <p:cNvPr id="5" name="TextBox 4">
            <a:extLst>
              <a:ext uri="{FF2B5EF4-FFF2-40B4-BE49-F238E27FC236}">
                <a16:creationId xmlns:a16="http://schemas.microsoft.com/office/drawing/2014/main" xmlns="" id="{4E516E86-1265-4139-B08D-F1476B55064F}"/>
              </a:ext>
            </a:extLst>
          </p:cNvPr>
          <p:cNvSpPr txBox="1"/>
          <p:nvPr/>
        </p:nvSpPr>
        <p:spPr>
          <a:xfrm>
            <a:off x="1115616" y="148570"/>
            <a:ext cx="4874925" cy="461665"/>
          </a:xfrm>
          <a:prstGeom prst="rect">
            <a:avLst/>
          </a:prstGeom>
          <a:noFill/>
          <a:ln>
            <a:noFill/>
          </a:ln>
        </p:spPr>
        <p:txBody>
          <a:bodyPr wrap="none" rtlCol="0">
            <a:spAutoFit/>
          </a:bodyPr>
          <a:lstStyle/>
          <a:p>
            <a:pPr algn="ctr" fontAlgn="base">
              <a:spcBef>
                <a:spcPct val="0"/>
              </a:spcBef>
              <a:spcAft>
                <a:spcPct val="0"/>
              </a:spcAft>
              <a:defRPr/>
            </a:pPr>
            <a:r>
              <a:rPr lang="en-GB" sz="2400" b="1" dirty="0">
                <a:solidFill>
                  <a:srgbClr val="C00000"/>
                </a:solidFill>
                <a:latin typeface="+mj-lt"/>
                <a:ea typeface="MS PGothic" panose="020B0600070205080204" pitchFamily="34" charset="-128"/>
              </a:rPr>
              <a:t>Acute GI bleed + portal hypertension</a:t>
            </a:r>
          </a:p>
        </p:txBody>
      </p:sp>
      <p:sp>
        <p:nvSpPr>
          <p:cNvPr id="6" name="TextBox 5">
            <a:extLst>
              <a:ext uri="{FF2B5EF4-FFF2-40B4-BE49-F238E27FC236}">
                <a16:creationId xmlns:a16="http://schemas.microsoft.com/office/drawing/2014/main" xmlns="" id="{4BD9A7F2-9A10-4C51-BD6E-A39E90FA8C18}"/>
              </a:ext>
            </a:extLst>
          </p:cNvPr>
          <p:cNvSpPr txBox="1"/>
          <p:nvPr/>
        </p:nvSpPr>
        <p:spPr>
          <a:xfrm>
            <a:off x="1482060" y="821581"/>
            <a:ext cx="4093878" cy="400110"/>
          </a:xfrm>
          <a:prstGeom prst="rect">
            <a:avLst/>
          </a:prstGeom>
          <a:noFill/>
          <a:ln>
            <a:noFill/>
          </a:ln>
        </p:spPr>
        <p:txBody>
          <a:bodyPr wrap="none" rtlCol="0">
            <a:spAutoFit/>
          </a:bodyPr>
          <a:lstStyle/>
          <a:p>
            <a:pPr algn="ctr" fontAlgn="base">
              <a:spcBef>
                <a:spcPct val="0"/>
              </a:spcBef>
              <a:spcAft>
                <a:spcPct val="0"/>
              </a:spcAft>
              <a:defRPr/>
            </a:pPr>
            <a:r>
              <a:rPr lang="en-GB" sz="2000" b="1" dirty="0">
                <a:solidFill>
                  <a:prstClr val="black"/>
                </a:solidFill>
                <a:latin typeface="+mj-lt"/>
                <a:ea typeface="MS PGothic" panose="020B0600070205080204" pitchFamily="34" charset="-128"/>
              </a:rPr>
              <a:t>Initial assessment and resuscitation</a:t>
            </a:r>
          </a:p>
        </p:txBody>
      </p:sp>
      <p:sp>
        <p:nvSpPr>
          <p:cNvPr id="7" name="TextBox 6">
            <a:extLst>
              <a:ext uri="{FF2B5EF4-FFF2-40B4-BE49-F238E27FC236}">
                <a16:creationId xmlns:a16="http://schemas.microsoft.com/office/drawing/2014/main" xmlns="" id="{93E2615B-72F5-4333-A06B-627A394616C5}"/>
              </a:ext>
            </a:extLst>
          </p:cNvPr>
          <p:cNvSpPr txBox="1"/>
          <p:nvPr/>
        </p:nvSpPr>
        <p:spPr>
          <a:xfrm>
            <a:off x="1331641" y="1569566"/>
            <a:ext cx="4392488" cy="1077218"/>
          </a:xfrm>
          <a:prstGeom prst="rect">
            <a:avLst/>
          </a:prstGeom>
          <a:solidFill>
            <a:srgbClr val="C2B5BA">
              <a:alpha val="23922"/>
            </a:srgbClr>
          </a:solidFill>
          <a:ln>
            <a:solidFill>
              <a:schemeClr val="tx1"/>
            </a:solidFill>
          </a:ln>
        </p:spPr>
        <p:txBody>
          <a:bodyPr wrap="square" rtlCol="0">
            <a:spAutoFit/>
          </a:bodyPr>
          <a:lstStyle/>
          <a:p>
            <a:pPr algn="ctr" fontAlgn="base">
              <a:spcBef>
                <a:spcPct val="0"/>
              </a:spcBef>
              <a:spcAft>
                <a:spcPct val="0"/>
              </a:spcAft>
              <a:defRPr/>
            </a:pPr>
            <a:r>
              <a:rPr lang="en-GB" sz="2000" dirty="0">
                <a:solidFill>
                  <a:prstClr val="black"/>
                </a:solidFill>
                <a:latin typeface="+mj-lt"/>
                <a:ea typeface="MS PGothic" panose="020B0600070205080204" pitchFamily="34" charset="-128"/>
              </a:rPr>
              <a:t>Immediate start of vasoactive </a:t>
            </a:r>
            <a:r>
              <a:rPr lang="en-GB" sz="2400" b="1" dirty="0">
                <a:solidFill>
                  <a:srgbClr val="0070C0"/>
                </a:solidFill>
                <a:latin typeface="+mj-lt"/>
                <a:ea typeface="MS PGothic" panose="020B0600070205080204" pitchFamily="34" charset="-128"/>
              </a:rPr>
              <a:t>d</a:t>
            </a:r>
            <a:r>
              <a:rPr lang="en-GB" sz="2000" dirty="0">
                <a:solidFill>
                  <a:prstClr val="black"/>
                </a:solidFill>
                <a:latin typeface="+mj-lt"/>
                <a:ea typeface="MS PGothic" panose="020B0600070205080204" pitchFamily="34" charset="-128"/>
              </a:rPr>
              <a:t>rugs</a:t>
            </a:r>
            <a:endParaRPr lang="en-GB" sz="2000" baseline="30000" dirty="0">
              <a:solidFill>
                <a:prstClr val="black"/>
              </a:solidFill>
              <a:latin typeface="+mj-lt"/>
              <a:ea typeface="MS PGothic" panose="020B0600070205080204" pitchFamily="34" charset="-128"/>
            </a:endParaRPr>
          </a:p>
          <a:p>
            <a:pPr algn="ctr" fontAlgn="base">
              <a:spcBef>
                <a:spcPct val="0"/>
              </a:spcBef>
              <a:spcAft>
                <a:spcPct val="0"/>
              </a:spcAft>
              <a:defRPr/>
            </a:pPr>
            <a:r>
              <a:rPr lang="en-GB" sz="2000" dirty="0">
                <a:solidFill>
                  <a:prstClr val="black"/>
                </a:solidFill>
                <a:latin typeface="+mj-lt"/>
                <a:ea typeface="MS PGothic" panose="020B0600070205080204" pitchFamily="34" charset="-128"/>
              </a:rPr>
              <a:t>Antibiotic prophylaxis</a:t>
            </a:r>
          </a:p>
          <a:p>
            <a:pPr algn="ctr" fontAlgn="base">
              <a:spcBef>
                <a:spcPct val="0"/>
              </a:spcBef>
              <a:spcAft>
                <a:spcPct val="0"/>
              </a:spcAft>
              <a:defRPr/>
            </a:pPr>
            <a:r>
              <a:rPr lang="en-GB" sz="2000" dirty="0">
                <a:solidFill>
                  <a:prstClr val="black"/>
                </a:solidFill>
                <a:latin typeface="+mj-lt"/>
                <a:ea typeface="MS PGothic" panose="020B0600070205080204" pitchFamily="34" charset="-128"/>
              </a:rPr>
              <a:t>Gastric lavage</a:t>
            </a:r>
          </a:p>
        </p:txBody>
      </p:sp>
      <p:sp>
        <p:nvSpPr>
          <p:cNvPr id="8" name="TextBox 7">
            <a:extLst>
              <a:ext uri="{FF2B5EF4-FFF2-40B4-BE49-F238E27FC236}">
                <a16:creationId xmlns:a16="http://schemas.microsoft.com/office/drawing/2014/main" xmlns="" id="{0FB97467-D181-4DE8-8356-1804E1B63AAB}"/>
              </a:ext>
            </a:extLst>
          </p:cNvPr>
          <p:cNvSpPr txBox="1"/>
          <p:nvPr/>
        </p:nvSpPr>
        <p:spPr>
          <a:xfrm>
            <a:off x="1394664" y="3068960"/>
            <a:ext cx="4268668" cy="461665"/>
          </a:xfrm>
          <a:prstGeom prst="rect">
            <a:avLst/>
          </a:prstGeom>
          <a:noFill/>
          <a:ln>
            <a:noFill/>
          </a:ln>
        </p:spPr>
        <p:txBody>
          <a:bodyPr wrap="none" rtlCol="0">
            <a:spAutoFit/>
          </a:bodyPr>
          <a:lstStyle/>
          <a:p>
            <a:pPr algn="ctr" fontAlgn="base">
              <a:spcBef>
                <a:spcPct val="0"/>
              </a:spcBef>
              <a:spcAft>
                <a:spcPct val="0"/>
              </a:spcAft>
              <a:defRPr/>
            </a:pPr>
            <a:r>
              <a:rPr lang="en-GB" sz="2000" dirty="0">
                <a:solidFill>
                  <a:prstClr val="black"/>
                </a:solidFill>
                <a:latin typeface="+mj-lt"/>
                <a:ea typeface="MS PGothic" panose="020B0600070205080204" pitchFamily="34" charset="-128"/>
              </a:rPr>
              <a:t>Early diagnostic </a:t>
            </a:r>
            <a:r>
              <a:rPr lang="en-GB" sz="2400" dirty="0">
                <a:solidFill>
                  <a:srgbClr val="0070C0"/>
                </a:solidFill>
                <a:latin typeface="+mj-lt"/>
                <a:ea typeface="MS PGothic" panose="020B0600070205080204" pitchFamily="34" charset="-128"/>
              </a:rPr>
              <a:t>E</a:t>
            </a:r>
            <a:r>
              <a:rPr lang="en-GB" sz="2000" dirty="0">
                <a:solidFill>
                  <a:srgbClr val="FF0000"/>
                </a:solidFill>
                <a:latin typeface="+mj-lt"/>
                <a:ea typeface="MS PGothic" panose="020B0600070205080204" pitchFamily="34" charset="-128"/>
              </a:rPr>
              <a:t>ndoscopy</a:t>
            </a:r>
            <a:r>
              <a:rPr lang="en-GB" sz="2000" dirty="0">
                <a:solidFill>
                  <a:prstClr val="black"/>
                </a:solidFill>
                <a:latin typeface="+mj-lt"/>
                <a:ea typeface="MS PGothic" panose="020B0600070205080204" pitchFamily="34" charset="-128"/>
              </a:rPr>
              <a:t> (&lt;</a:t>
            </a:r>
            <a:r>
              <a:rPr lang="en-GB" sz="2000" dirty="0">
                <a:solidFill>
                  <a:prstClr val="black"/>
                </a:solidFill>
                <a:latin typeface="+mj-lt"/>
              </a:rPr>
              <a:t>12</a:t>
            </a:r>
            <a:r>
              <a:rPr lang="en-GB" sz="2000" dirty="0">
                <a:solidFill>
                  <a:prstClr val="black"/>
                </a:solidFill>
                <a:latin typeface="+mj-lt"/>
                <a:ea typeface="MS PGothic" panose="020B0600070205080204" pitchFamily="34" charset="-128"/>
              </a:rPr>
              <a:t> hours)</a:t>
            </a:r>
          </a:p>
        </p:txBody>
      </p:sp>
      <p:sp>
        <p:nvSpPr>
          <p:cNvPr id="9" name="TextBox 8">
            <a:extLst>
              <a:ext uri="{FF2B5EF4-FFF2-40B4-BE49-F238E27FC236}">
                <a16:creationId xmlns:a16="http://schemas.microsoft.com/office/drawing/2014/main" xmlns="" id="{93EED0DA-986C-4CE1-9739-300B0A206392}"/>
              </a:ext>
            </a:extLst>
          </p:cNvPr>
          <p:cNvSpPr txBox="1"/>
          <p:nvPr/>
        </p:nvSpPr>
        <p:spPr>
          <a:xfrm>
            <a:off x="2108801" y="3404706"/>
            <a:ext cx="2840394" cy="400110"/>
          </a:xfrm>
          <a:prstGeom prst="rect">
            <a:avLst/>
          </a:prstGeom>
          <a:noFill/>
          <a:ln>
            <a:noFill/>
          </a:ln>
        </p:spPr>
        <p:txBody>
          <a:bodyPr wrap="none" rtlCol="0">
            <a:spAutoFit/>
          </a:bodyPr>
          <a:lstStyle/>
          <a:p>
            <a:pPr algn="ctr" fontAlgn="base">
              <a:spcBef>
                <a:spcPct val="0"/>
              </a:spcBef>
              <a:spcAft>
                <a:spcPct val="0"/>
              </a:spcAft>
              <a:defRPr/>
            </a:pPr>
            <a:r>
              <a:rPr lang="en-GB" sz="2000" dirty="0">
                <a:solidFill>
                  <a:prstClr val="black"/>
                </a:solidFill>
                <a:latin typeface="+mj-lt"/>
                <a:ea typeface="MS PGothic" panose="020B0600070205080204" pitchFamily="34" charset="-128"/>
              </a:rPr>
              <a:t>Confirm variceal bleeding</a:t>
            </a:r>
          </a:p>
        </p:txBody>
      </p:sp>
      <p:sp>
        <p:nvSpPr>
          <p:cNvPr id="10" name="TextBox 9">
            <a:extLst>
              <a:ext uri="{FF2B5EF4-FFF2-40B4-BE49-F238E27FC236}">
                <a16:creationId xmlns:a16="http://schemas.microsoft.com/office/drawing/2014/main" xmlns="" id="{F573A4BD-6FA3-4D13-904E-98ED2033C3EA}"/>
              </a:ext>
            </a:extLst>
          </p:cNvPr>
          <p:cNvSpPr txBox="1"/>
          <p:nvPr/>
        </p:nvSpPr>
        <p:spPr>
          <a:xfrm>
            <a:off x="1336412" y="3759709"/>
            <a:ext cx="4385176" cy="400110"/>
          </a:xfrm>
          <a:prstGeom prst="rect">
            <a:avLst/>
          </a:prstGeom>
          <a:noFill/>
          <a:ln>
            <a:noFill/>
          </a:ln>
        </p:spPr>
        <p:txBody>
          <a:bodyPr wrap="none" rtlCol="0">
            <a:spAutoFit/>
          </a:bodyPr>
          <a:lstStyle/>
          <a:p>
            <a:pPr algn="ctr" fontAlgn="base">
              <a:spcBef>
                <a:spcPct val="0"/>
              </a:spcBef>
              <a:spcAft>
                <a:spcPct val="0"/>
              </a:spcAft>
              <a:defRPr/>
            </a:pPr>
            <a:r>
              <a:rPr lang="en-GB" sz="2000" b="1" dirty="0">
                <a:solidFill>
                  <a:prstClr val="black"/>
                </a:solidFill>
                <a:latin typeface="+mj-lt"/>
                <a:ea typeface="MS PGothic" panose="020B0600070205080204" pitchFamily="34" charset="-128"/>
              </a:rPr>
              <a:t>Endoscopic band ligation/sclerotherapy</a:t>
            </a:r>
          </a:p>
        </p:txBody>
      </p:sp>
      <p:sp>
        <p:nvSpPr>
          <p:cNvPr id="11" name="TextBox 10">
            <a:extLst>
              <a:ext uri="{FF2B5EF4-FFF2-40B4-BE49-F238E27FC236}">
                <a16:creationId xmlns:a16="http://schemas.microsoft.com/office/drawing/2014/main" xmlns="" id="{36578C2A-55D3-4EDF-8E7C-7591D6EA402F}"/>
              </a:ext>
            </a:extLst>
          </p:cNvPr>
          <p:cNvSpPr txBox="1"/>
          <p:nvPr/>
        </p:nvSpPr>
        <p:spPr>
          <a:xfrm>
            <a:off x="930966" y="4643844"/>
            <a:ext cx="5441234" cy="400110"/>
          </a:xfrm>
          <a:prstGeom prst="rect">
            <a:avLst/>
          </a:prstGeom>
          <a:noFill/>
          <a:ln>
            <a:solidFill>
              <a:schemeClr val="tx1"/>
            </a:solidFill>
          </a:ln>
        </p:spPr>
        <p:txBody>
          <a:bodyPr wrap="none" rtlCol="0">
            <a:spAutoFit/>
          </a:bodyPr>
          <a:lstStyle/>
          <a:p>
            <a:pPr algn="ctr" fontAlgn="base">
              <a:spcBef>
                <a:spcPct val="0"/>
              </a:spcBef>
              <a:spcAft>
                <a:spcPct val="0"/>
              </a:spcAft>
              <a:defRPr/>
            </a:pPr>
            <a:r>
              <a:rPr lang="en-GB" sz="2000" dirty="0">
                <a:solidFill>
                  <a:prstClr val="black"/>
                </a:solidFill>
                <a:latin typeface="+mj-lt"/>
                <a:ea typeface="MS PGothic" panose="020B0600070205080204" pitchFamily="34" charset="-128"/>
              </a:rPr>
              <a:t>Maintain drug therapy for 3</a:t>
            </a:r>
            <a:r>
              <a:rPr lang="en-GB" sz="2000" dirty="0">
                <a:solidFill>
                  <a:prstClr val="black"/>
                </a:solidFill>
                <a:latin typeface="+mj-lt"/>
                <a:sym typeface="Symbol" panose="05050102010706020507" pitchFamily="18" charset="2"/>
              </a:rPr>
              <a:t>–</a:t>
            </a:r>
            <a:r>
              <a:rPr lang="en-GB" sz="2000" dirty="0">
                <a:solidFill>
                  <a:prstClr val="black"/>
                </a:solidFill>
                <a:latin typeface="+mj-lt"/>
                <a:ea typeface="MS PGothic" panose="020B0600070205080204" pitchFamily="34" charset="-128"/>
                <a:sym typeface="Symbol" panose="05050102010706020507" pitchFamily="18" charset="2"/>
              </a:rPr>
              <a:t>5 days and antibiotics</a:t>
            </a:r>
            <a:endParaRPr lang="en-GB" sz="2000" dirty="0">
              <a:solidFill>
                <a:prstClr val="black"/>
              </a:solidFill>
              <a:latin typeface="+mj-lt"/>
              <a:ea typeface="MS PGothic" panose="020B0600070205080204" pitchFamily="34" charset="-128"/>
            </a:endParaRPr>
          </a:p>
        </p:txBody>
      </p:sp>
      <p:cxnSp>
        <p:nvCxnSpPr>
          <p:cNvPr id="12" name="Straight Arrow Connector 11">
            <a:extLst>
              <a:ext uri="{FF2B5EF4-FFF2-40B4-BE49-F238E27FC236}">
                <a16:creationId xmlns:a16="http://schemas.microsoft.com/office/drawing/2014/main" xmlns="" id="{9495A0E0-A242-427B-887F-ACE427128334}"/>
              </a:ext>
            </a:extLst>
          </p:cNvPr>
          <p:cNvCxnSpPr/>
          <p:nvPr/>
        </p:nvCxnSpPr>
        <p:spPr>
          <a:xfrm>
            <a:off x="3528999" y="548712"/>
            <a:ext cx="0" cy="288000"/>
          </a:xfrm>
          <a:prstGeom prst="straightConnector1">
            <a:avLst/>
          </a:prstGeom>
          <a:ln w="28575">
            <a:solidFill>
              <a:srgbClr val="004B87"/>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131A9357-32F3-4056-AF33-FB1C41EF4501}"/>
              </a:ext>
            </a:extLst>
          </p:cNvPr>
          <p:cNvSpPr txBox="1"/>
          <p:nvPr/>
        </p:nvSpPr>
        <p:spPr>
          <a:xfrm>
            <a:off x="3369338" y="4149080"/>
            <a:ext cx="338554" cy="461665"/>
          </a:xfrm>
          <a:prstGeom prst="rect">
            <a:avLst/>
          </a:prstGeom>
          <a:noFill/>
        </p:spPr>
        <p:txBody>
          <a:bodyPr wrap="square" rtlCol="0">
            <a:spAutoFit/>
          </a:bodyPr>
          <a:lstStyle/>
          <a:p>
            <a:pPr fontAlgn="base">
              <a:spcBef>
                <a:spcPct val="0"/>
              </a:spcBef>
              <a:spcAft>
                <a:spcPct val="0"/>
              </a:spcAft>
              <a:defRPr/>
            </a:pPr>
            <a:r>
              <a:rPr lang="en-GB" sz="2400" b="1" dirty="0">
                <a:solidFill>
                  <a:prstClr val="black"/>
                </a:solidFill>
                <a:latin typeface="+mj-lt"/>
                <a:ea typeface="MS PGothic" panose="020B0600070205080204" pitchFamily="34" charset="-128"/>
              </a:rPr>
              <a:t>+</a:t>
            </a:r>
          </a:p>
        </p:txBody>
      </p:sp>
      <p:sp>
        <p:nvSpPr>
          <p:cNvPr id="18" name="TextBox 17">
            <a:extLst>
              <a:ext uri="{FF2B5EF4-FFF2-40B4-BE49-F238E27FC236}">
                <a16:creationId xmlns:a16="http://schemas.microsoft.com/office/drawing/2014/main" xmlns="" id="{FE7E83E6-9EC5-402A-97A9-0B212E5AFE6C}"/>
              </a:ext>
            </a:extLst>
          </p:cNvPr>
          <p:cNvSpPr txBox="1"/>
          <p:nvPr/>
        </p:nvSpPr>
        <p:spPr>
          <a:xfrm>
            <a:off x="1567784" y="5373216"/>
            <a:ext cx="1801583" cy="707886"/>
          </a:xfrm>
          <a:prstGeom prst="rect">
            <a:avLst/>
          </a:prstGeom>
          <a:noFill/>
          <a:ln>
            <a:noFill/>
          </a:ln>
        </p:spPr>
        <p:txBody>
          <a:bodyPr wrap="none" rtlCol="0">
            <a:spAutoFit/>
          </a:bodyPr>
          <a:lstStyle/>
          <a:p>
            <a:pPr algn="ctr" fontAlgn="base">
              <a:spcBef>
                <a:spcPct val="0"/>
              </a:spcBef>
              <a:spcAft>
                <a:spcPct val="0"/>
              </a:spcAft>
              <a:defRPr/>
            </a:pPr>
            <a:r>
              <a:rPr lang="en-GB" sz="2000" b="1" dirty="0">
                <a:solidFill>
                  <a:prstClr val="black"/>
                </a:solidFill>
                <a:latin typeface="+mj-lt"/>
                <a:ea typeface="MS PGothic" panose="020B0600070205080204" pitchFamily="34" charset="-128"/>
              </a:rPr>
              <a:t>Control</a:t>
            </a:r>
          </a:p>
          <a:p>
            <a:pPr algn="ctr" fontAlgn="base">
              <a:spcBef>
                <a:spcPct val="0"/>
              </a:spcBef>
              <a:spcAft>
                <a:spcPct val="0"/>
              </a:spcAft>
              <a:defRPr/>
            </a:pPr>
            <a:r>
              <a:rPr lang="en-GB" sz="2000" dirty="0">
                <a:solidFill>
                  <a:prstClr val="black"/>
                </a:solidFill>
                <a:latin typeface="+mj-lt"/>
                <a:ea typeface="MS PGothic" panose="020B0600070205080204" pitchFamily="34" charset="-128"/>
              </a:rPr>
              <a:t>(~85% of cases)</a:t>
            </a:r>
          </a:p>
        </p:txBody>
      </p:sp>
      <p:sp>
        <p:nvSpPr>
          <p:cNvPr id="19" name="TextBox 18">
            <a:extLst>
              <a:ext uri="{FF2B5EF4-FFF2-40B4-BE49-F238E27FC236}">
                <a16:creationId xmlns:a16="http://schemas.microsoft.com/office/drawing/2014/main" xmlns="" id="{59D0F779-E9BB-4BD1-A4FB-85EE94412BEC}"/>
              </a:ext>
            </a:extLst>
          </p:cNvPr>
          <p:cNvSpPr txBox="1"/>
          <p:nvPr/>
        </p:nvSpPr>
        <p:spPr>
          <a:xfrm>
            <a:off x="5940152" y="5508255"/>
            <a:ext cx="1955985" cy="707886"/>
          </a:xfrm>
          <a:prstGeom prst="rect">
            <a:avLst/>
          </a:prstGeom>
          <a:noFill/>
          <a:ln>
            <a:noFill/>
          </a:ln>
        </p:spPr>
        <p:txBody>
          <a:bodyPr wrap="none" rtlCol="0">
            <a:spAutoFit/>
          </a:bodyPr>
          <a:lstStyle/>
          <a:p>
            <a:pPr algn="ctr" fontAlgn="base">
              <a:spcBef>
                <a:spcPct val="0"/>
              </a:spcBef>
              <a:spcAft>
                <a:spcPct val="0"/>
              </a:spcAft>
              <a:defRPr/>
            </a:pPr>
            <a:r>
              <a:rPr lang="en-GB" sz="2000" b="1" dirty="0">
                <a:solidFill>
                  <a:prstClr val="black"/>
                </a:solidFill>
                <a:latin typeface="+mj-lt"/>
                <a:ea typeface="MS PGothic" panose="020B0600070205080204" pitchFamily="34" charset="-128"/>
              </a:rPr>
              <a:t>Further bleeding</a:t>
            </a:r>
          </a:p>
          <a:p>
            <a:pPr algn="ctr" fontAlgn="base">
              <a:spcBef>
                <a:spcPct val="0"/>
              </a:spcBef>
              <a:spcAft>
                <a:spcPct val="0"/>
              </a:spcAft>
              <a:defRPr/>
            </a:pPr>
            <a:r>
              <a:rPr lang="en-GB" sz="2000" dirty="0">
                <a:solidFill>
                  <a:prstClr val="black"/>
                </a:solidFill>
                <a:latin typeface="+mj-lt"/>
                <a:ea typeface="MS PGothic" panose="020B0600070205080204" pitchFamily="34" charset="-128"/>
              </a:rPr>
              <a:t>(~15% of cases)</a:t>
            </a:r>
          </a:p>
        </p:txBody>
      </p:sp>
      <p:cxnSp>
        <p:nvCxnSpPr>
          <p:cNvPr id="20" name="Connector: Elbow 32">
            <a:extLst>
              <a:ext uri="{FF2B5EF4-FFF2-40B4-BE49-F238E27FC236}">
                <a16:creationId xmlns:a16="http://schemas.microsoft.com/office/drawing/2014/main" xmlns="" id="{A5D4FBCF-8062-48A2-863E-867E50F2AEA2}"/>
              </a:ext>
            </a:extLst>
          </p:cNvPr>
          <p:cNvCxnSpPr>
            <a:stCxn id="11" idx="2"/>
            <a:endCxn id="18" idx="0"/>
          </p:cNvCxnSpPr>
          <p:nvPr/>
        </p:nvCxnSpPr>
        <p:spPr>
          <a:xfrm rot="5400000">
            <a:off x="2895449" y="4617082"/>
            <a:ext cx="329262" cy="1183007"/>
          </a:xfrm>
          <a:prstGeom prst="bentConnector3">
            <a:avLst>
              <a:gd name="adj1" fmla="val 50000"/>
            </a:avLst>
          </a:prstGeom>
          <a:ln w="28575">
            <a:solidFill>
              <a:srgbClr val="004B87"/>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34">
            <a:extLst>
              <a:ext uri="{FF2B5EF4-FFF2-40B4-BE49-F238E27FC236}">
                <a16:creationId xmlns:a16="http://schemas.microsoft.com/office/drawing/2014/main" xmlns="" id="{D6910974-877C-4CF7-B290-525FF0F82522}"/>
              </a:ext>
            </a:extLst>
          </p:cNvPr>
          <p:cNvCxnSpPr/>
          <p:nvPr/>
        </p:nvCxnSpPr>
        <p:spPr>
          <a:xfrm rot="16200000" flipH="1">
            <a:off x="5315312" y="3524240"/>
            <a:ext cx="185246" cy="3224673"/>
          </a:xfrm>
          <a:prstGeom prst="bentConnector2">
            <a:avLst/>
          </a:prstGeom>
          <a:ln w="28575">
            <a:solidFill>
              <a:srgbClr val="004B87"/>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xmlns="" id="{9F960047-86DF-4E6F-87D3-27426A66E879}"/>
              </a:ext>
            </a:extLst>
          </p:cNvPr>
          <p:cNvSpPr txBox="1"/>
          <p:nvPr/>
        </p:nvSpPr>
        <p:spPr>
          <a:xfrm>
            <a:off x="179512" y="6381328"/>
            <a:ext cx="5036380" cy="369332"/>
          </a:xfrm>
          <a:prstGeom prst="rect">
            <a:avLst/>
          </a:prstGeom>
          <a:noFill/>
          <a:ln>
            <a:noFill/>
          </a:ln>
        </p:spPr>
        <p:txBody>
          <a:bodyPr wrap="none" rtlCol="0">
            <a:spAutoFit/>
          </a:bodyPr>
          <a:lstStyle/>
          <a:p>
            <a:pPr algn="ctr" fontAlgn="base">
              <a:spcBef>
                <a:spcPct val="0"/>
              </a:spcBef>
              <a:spcAft>
                <a:spcPct val="0"/>
              </a:spcAft>
              <a:defRPr/>
            </a:pPr>
            <a:r>
              <a:rPr lang="en-GB" b="1" dirty="0">
                <a:solidFill>
                  <a:prstClr val="black"/>
                </a:solidFill>
                <a:latin typeface="+mj-lt"/>
                <a:ea typeface="MS PGothic" panose="020B0600070205080204" pitchFamily="34" charset="-128"/>
              </a:rPr>
              <a:t>Consider early TIPS in high risk for early recurrence</a:t>
            </a:r>
            <a:endParaRPr lang="en-GB" sz="1400" b="1" dirty="0">
              <a:solidFill>
                <a:prstClr val="black"/>
              </a:solidFill>
              <a:latin typeface="+mj-lt"/>
              <a:ea typeface="MS PGothic" panose="020B0600070205080204" pitchFamily="34" charset="-128"/>
            </a:endParaRPr>
          </a:p>
        </p:txBody>
      </p:sp>
      <p:sp>
        <p:nvSpPr>
          <p:cNvPr id="23" name="TextBox 22">
            <a:extLst>
              <a:ext uri="{FF2B5EF4-FFF2-40B4-BE49-F238E27FC236}">
                <a16:creationId xmlns:a16="http://schemas.microsoft.com/office/drawing/2014/main" xmlns="" id="{4AC98CE5-91B6-4139-9F32-8F2F089EF1FD}"/>
              </a:ext>
            </a:extLst>
          </p:cNvPr>
          <p:cNvSpPr txBox="1"/>
          <p:nvPr/>
        </p:nvSpPr>
        <p:spPr>
          <a:xfrm>
            <a:off x="6023929" y="6341258"/>
            <a:ext cx="1981055" cy="400110"/>
          </a:xfrm>
          <a:prstGeom prst="rect">
            <a:avLst/>
          </a:prstGeom>
          <a:noFill/>
          <a:ln>
            <a:noFill/>
          </a:ln>
        </p:spPr>
        <p:txBody>
          <a:bodyPr wrap="none" rtlCol="0">
            <a:spAutoFit/>
          </a:bodyPr>
          <a:lstStyle/>
          <a:p>
            <a:pPr algn="ctr" fontAlgn="base">
              <a:spcBef>
                <a:spcPct val="0"/>
              </a:spcBef>
              <a:spcAft>
                <a:spcPct val="0"/>
              </a:spcAft>
              <a:defRPr/>
            </a:pPr>
            <a:r>
              <a:rPr lang="en-GB" sz="2000" b="1" dirty="0">
                <a:solidFill>
                  <a:srgbClr val="FF0000"/>
                </a:solidFill>
                <a:latin typeface="+mj-lt"/>
                <a:ea typeface="MS PGothic" panose="020B0600070205080204" pitchFamily="34" charset="-128"/>
              </a:rPr>
              <a:t>Rescue with TIPS</a:t>
            </a:r>
            <a:endParaRPr lang="en-GB" sz="1600" b="1" dirty="0">
              <a:solidFill>
                <a:srgbClr val="FF0000"/>
              </a:solidFill>
              <a:latin typeface="+mj-lt"/>
              <a:ea typeface="MS PGothic" panose="020B0600070205080204" pitchFamily="34" charset="-128"/>
            </a:endParaRPr>
          </a:p>
        </p:txBody>
      </p:sp>
      <p:cxnSp>
        <p:nvCxnSpPr>
          <p:cNvPr id="24" name="Straight Arrow Connector 23">
            <a:extLst>
              <a:ext uri="{FF2B5EF4-FFF2-40B4-BE49-F238E27FC236}">
                <a16:creationId xmlns:a16="http://schemas.microsoft.com/office/drawing/2014/main" xmlns="" id="{7E86EDA5-714A-403F-964B-C5A2B609D65A}"/>
              </a:ext>
            </a:extLst>
          </p:cNvPr>
          <p:cNvCxnSpPr>
            <a:cxnSpLocks/>
          </p:cNvCxnSpPr>
          <p:nvPr/>
        </p:nvCxnSpPr>
        <p:spPr>
          <a:xfrm flipV="1">
            <a:off x="2468576" y="6093296"/>
            <a:ext cx="8" cy="252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xmlns="" id="{F088782D-D70E-4A27-81D7-5709B74FF16D}"/>
              </a:ext>
            </a:extLst>
          </p:cNvPr>
          <p:cNvCxnSpPr/>
          <p:nvPr/>
        </p:nvCxnSpPr>
        <p:spPr>
          <a:xfrm>
            <a:off x="6960033" y="6223836"/>
            <a:ext cx="0" cy="216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xmlns="" id="{44F22CB3-3038-421A-A29A-431841E6FE38}"/>
              </a:ext>
            </a:extLst>
          </p:cNvPr>
          <p:cNvSpPr txBox="1"/>
          <p:nvPr/>
        </p:nvSpPr>
        <p:spPr>
          <a:xfrm rot="16200000">
            <a:off x="391029" y="3465445"/>
            <a:ext cx="1481111" cy="400110"/>
          </a:xfrm>
          <a:prstGeom prst="rect">
            <a:avLst/>
          </a:prstGeom>
          <a:noFill/>
        </p:spPr>
        <p:txBody>
          <a:bodyPr wrap="none" rtlCol="0">
            <a:spAutoFit/>
          </a:bodyPr>
          <a:lstStyle/>
          <a:p>
            <a:pPr fontAlgn="base">
              <a:spcBef>
                <a:spcPct val="0"/>
              </a:spcBef>
              <a:spcAft>
                <a:spcPct val="0"/>
              </a:spcAft>
              <a:defRPr/>
            </a:pPr>
            <a:r>
              <a:rPr lang="en-GB" sz="2000" dirty="0">
                <a:solidFill>
                  <a:srgbClr val="FF0000"/>
                </a:solidFill>
                <a:latin typeface="+mj-lt"/>
                <a:ea typeface="MS PGothic" panose="020B0600070205080204" pitchFamily="34" charset="-128"/>
              </a:rPr>
              <a:t>ENDOSCOPY</a:t>
            </a:r>
          </a:p>
        </p:txBody>
      </p:sp>
      <p:sp>
        <p:nvSpPr>
          <p:cNvPr id="27" name="TextBox 26">
            <a:extLst>
              <a:ext uri="{FF2B5EF4-FFF2-40B4-BE49-F238E27FC236}">
                <a16:creationId xmlns:a16="http://schemas.microsoft.com/office/drawing/2014/main" xmlns="" id="{E1025943-9FA3-43C2-99A5-6B471649490C}"/>
              </a:ext>
            </a:extLst>
          </p:cNvPr>
          <p:cNvSpPr txBox="1"/>
          <p:nvPr/>
        </p:nvSpPr>
        <p:spPr>
          <a:xfrm rot="5400000">
            <a:off x="5111620" y="3465445"/>
            <a:ext cx="1481111" cy="400110"/>
          </a:xfrm>
          <a:prstGeom prst="rect">
            <a:avLst/>
          </a:prstGeom>
          <a:noFill/>
        </p:spPr>
        <p:txBody>
          <a:bodyPr wrap="none" rtlCol="0">
            <a:spAutoFit/>
          </a:bodyPr>
          <a:lstStyle/>
          <a:p>
            <a:pPr fontAlgn="base">
              <a:spcBef>
                <a:spcPct val="0"/>
              </a:spcBef>
              <a:spcAft>
                <a:spcPct val="0"/>
              </a:spcAft>
              <a:defRPr/>
            </a:pPr>
            <a:r>
              <a:rPr lang="en-GB" sz="2000" dirty="0">
                <a:solidFill>
                  <a:srgbClr val="FF0000"/>
                </a:solidFill>
                <a:latin typeface="+mj-lt"/>
                <a:ea typeface="MS PGothic" panose="020B0600070205080204" pitchFamily="34" charset="-128"/>
              </a:rPr>
              <a:t>ENDOSCOPY</a:t>
            </a:r>
          </a:p>
        </p:txBody>
      </p:sp>
      <p:sp>
        <p:nvSpPr>
          <p:cNvPr id="28" name="TextBox 27">
            <a:extLst>
              <a:ext uri="{FF2B5EF4-FFF2-40B4-BE49-F238E27FC236}">
                <a16:creationId xmlns:a16="http://schemas.microsoft.com/office/drawing/2014/main" xmlns="" id="{4D6EECF5-0CF2-47C9-A2EA-0EE338D280A2}"/>
              </a:ext>
            </a:extLst>
          </p:cNvPr>
          <p:cNvSpPr txBox="1"/>
          <p:nvPr/>
        </p:nvSpPr>
        <p:spPr>
          <a:xfrm rot="16200000">
            <a:off x="-1900278" y="3263611"/>
            <a:ext cx="4891853" cy="707886"/>
          </a:xfrm>
          <a:prstGeom prst="rect">
            <a:avLst/>
          </a:prstGeom>
          <a:noFill/>
        </p:spPr>
        <p:txBody>
          <a:bodyPr wrap="none" rtlCol="0">
            <a:spAutoFit/>
          </a:bodyPr>
          <a:lstStyle/>
          <a:p>
            <a:pPr algn="ctr" fontAlgn="base">
              <a:spcBef>
                <a:spcPct val="0"/>
              </a:spcBef>
              <a:spcAft>
                <a:spcPct val="0"/>
              </a:spcAft>
              <a:defRPr/>
            </a:pPr>
            <a:r>
              <a:rPr lang="en-GB" sz="2000" b="1" dirty="0">
                <a:solidFill>
                  <a:srgbClr val="FF0000"/>
                </a:solidFill>
                <a:latin typeface="+mj-lt"/>
                <a:ea typeface="MS PGothic" panose="020B0600070205080204" pitchFamily="34" charset="-128"/>
              </a:rPr>
              <a:t>Balloon tamponade or oesophageal stenting</a:t>
            </a:r>
          </a:p>
          <a:p>
            <a:pPr algn="ctr" fontAlgn="base">
              <a:spcBef>
                <a:spcPct val="0"/>
              </a:spcBef>
              <a:spcAft>
                <a:spcPct val="0"/>
              </a:spcAft>
              <a:defRPr/>
            </a:pPr>
            <a:r>
              <a:rPr lang="en-GB" sz="2000" dirty="0">
                <a:solidFill>
                  <a:srgbClr val="FF0000"/>
                </a:solidFill>
                <a:latin typeface="+mj-lt"/>
                <a:ea typeface="MS PGothic" panose="020B0600070205080204" pitchFamily="34" charset="-128"/>
              </a:rPr>
              <a:t>(if massive bleeding, transient till endoscopy)</a:t>
            </a:r>
          </a:p>
        </p:txBody>
      </p:sp>
      <p:cxnSp>
        <p:nvCxnSpPr>
          <p:cNvPr id="29" name="Straight Connector 28">
            <a:extLst>
              <a:ext uri="{FF2B5EF4-FFF2-40B4-BE49-F238E27FC236}">
                <a16:creationId xmlns:a16="http://schemas.microsoft.com/office/drawing/2014/main" xmlns="" id="{4449EDF0-F921-4107-9D4D-1C7C85C23327}"/>
              </a:ext>
            </a:extLst>
          </p:cNvPr>
          <p:cNvCxnSpPr/>
          <p:nvPr/>
        </p:nvCxnSpPr>
        <p:spPr>
          <a:xfrm>
            <a:off x="899592" y="1412776"/>
            <a:ext cx="0" cy="4248472"/>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sp>
        <p:nvSpPr>
          <p:cNvPr id="30" name="TextBox 29">
            <a:extLst>
              <a:ext uri="{FF2B5EF4-FFF2-40B4-BE49-F238E27FC236}">
                <a16:creationId xmlns:a16="http://schemas.microsoft.com/office/drawing/2014/main" xmlns="" id="{1379FD3B-4F64-45CD-B286-CDBB6C0CE963}"/>
              </a:ext>
            </a:extLst>
          </p:cNvPr>
          <p:cNvSpPr txBox="1"/>
          <p:nvPr/>
        </p:nvSpPr>
        <p:spPr>
          <a:xfrm>
            <a:off x="6139421" y="332656"/>
            <a:ext cx="2969083" cy="4093428"/>
          </a:xfrm>
          <a:prstGeom prst="rect">
            <a:avLst/>
          </a:prstGeom>
          <a:noFill/>
          <a:ln>
            <a:solidFill>
              <a:schemeClr val="tx1"/>
            </a:solidFill>
          </a:ln>
        </p:spPr>
        <p:txBody>
          <a:bodyPr wrap="square" rtlCol="0">
            <a:spAutoFit/>
          </a:bodyPr>
          <a:lstStyle/>
          <a:p>
            <a:pPr fontAlgn="base">
              <a:spcBef>
                <a:spcPct val="0"/>
              </a:spcBef>
              <a:spcAft>
                <a:spcPct val="0"/>
              </a:spcAft>
              <a:defRPr/>
            </a:pPr>
            <a:r>
              <a:rPr lang="en-GB" sz="2000" b="1" dirty="0">
                <a:solidFill>
                  <a:srgbClr val="0070C0"/>
                </a:solidFill>
                <a:latin typeface="+mj-lt"/>
                <a:ea typeface="MS PGothic" panose="020B0600070205080204" pitchFamily="34" charset="-128"/>
              </a:rPr>
              <a:t>A</a:t>
            </a:r>
            <a:r>
              <a:rPr lang="en-GB" sz="2000" dirty="0">
                <a:solidFill>
                  <a:prstClr val="black"/>
                </a:solidFill>
                <a:latin typeface="+mj-lt"/>
                <a:ea typeface="MS PGothic" panose="020B0600070205080204" pitchFamily="34" charset="-128"/>
              </a:rPr>
              <a:t>irway</a:t>
            </a:r>
          </a:p>
          <a:p>
            <a:pPr fontAlgn="base">
              <a:spcBef>
                <a:spcPct val="0"/>
              </a:spcBef>
              <a:spcAft>
                <a:spcPct val="0"/>
              </a:spcAft>
              <a:defRPr/>
            </a:pPr>
            <a:r>
              <a:rPr lang="en-GB" sz="2000" b="1" dirty="0">
                <a:solidFill>
                  <a:srgbClr val="0070C0"/>
                </a:solidFill>
                <a:latin typeface="+mj-lt"/>
                <a:ea typeface="MS PGothic" panose="020B0600070205080204" pitchFamily="34" charset="-128"/>
              </a:rPr>
              <a:t>B</a:t>
            </a:r>
            <a:r>
              <a:rPr lang="en-GB" sz="2000" dirty="0">
                <a:solidFill>
                  <a:prstClr val="black"/>
                </a:solidFill>
                <a:latin typeface="+mj-lt"/>
                <a:ea typeface="MS PGothic" panose="020B0600070205080204" pitchFamily="34" charset="-128"/>
              </a:rPr>
              <a:t>reathing</a:t>
            </a:r>
          </a:p>
          <a:p>
            <a:pPr fontAlgn="base">
              <a:spcBef>
                <a:spcPct val="0"/>
              </a:spcBef>
              <a:spcAft>
                <a:spcPct val="0"/>
              </a:spcAft>
              <a:defRPr/>
            </a:pPr>
            <a:r>
              <a:rPr lang="en-GB" sz="2000" b="1" dirty="0">
                <a:solidFill>
                  <a:srgbClr val="0070C0"/>
                </a:solidFill>
                <a:latin typeface="+mj-lt"/>
                <a:ea typeface="MS PGothic" panose="020B0600070205080204" pitchFamily="34" charset="-128"/>
              </a:rPr>
              <a:t>C</a:t>
            </a:r>
            <a:r>
              <a:rPr lang="en-GB" sz="2000" dirty="0">
                <a:solidFill>
                  <a:prstClr val="black"/>
                </a:solidFill>
                <a:latin typeface="+mj-lt"/>
                <a:ea typeface="MS PGothic" panose="020B0600070205080204" pitchFamily="34" charset="-128"/>
              </a:rPr>
              <a:t>irculation: 2 wide pore cannula &amp; blood samples</a:t>
            </a:r>
          </a:p>
          <a:p>
            <a:pPr marL="285750" indent="-285750" fontAlgn="base">
              <a:spcBef>
                <a:spcPct val="0"/>
              </a:spcBef>
              <a:spcAft>
                <a:spcPct val="0"/>
              </a:spcAft>
              <a:buFont typeface="Arial" panose="020B0604020202020204" pitchFamily="34" charset="0"/>
              <a:buChar char="•"/>
              <a:defRPr/>
            </a:pPr>
            <a:r>
              <a:rPr lang="en-GB" sz="2000" b="1" dirty="0">
                <a:solidFill>
                  <a:prstClr val="black"/>
                </a:solidFill>
                <a:latin typeface="+mj-lt"/>
                <a:ea typeface="MS PGothic" panose="020B0600070205080204" pitchFamily="34" charset="-128"/>
              </a:rPr>
              <a:t>Volume replacement</a:t>
            </a:r>
            <a:r>
              <a:rPr lang="en-GB" sz="2000" dirty="0">
                <a:solidFill>
                  <a:prstClr val="black"/>
                </a:solidFill>
                <a:latin typeface="+mj-lt"/>
                <a:ea typeface="MS PGothic" panose="020B0600070205080204" pitchFamily="34" charset="-128"/>
              </a:rPr>
              <a:t> with colloids</a:t>
            </a:r>
            <a:br>
              <a:rPr lang="en-GB" sz="2000" dirty="0">
                <a:solidFill>
                  <a:prstClr val="black"/>
                </a:solidFill>
                <a:latin typeface="+mj-lt"/>
                <a:ea typeface="MS PGothic" panose="020B0600070205080204" pitchFamily="34" charset="-128"/>
              </a:rPr>
            </a:br>
            <a:r>
              <a:rPr lang="en-GB" sz="2000" dirty="0">
                <a:solidFill>
                  <a:prstClr val="black"/>
                </a:solidFill>
                <a:latin typeface="+mj-lt"/>
                <a:ea typeface="MS PGothic" panose="020B0600070205080204" pitchFamily="34" charset="-128"/>
              </a:rPr>
              <a:t>and/or crystalloids should be initiated.</a:t>
            </a:r>
          </a:p>
          <a:p>
            <a:pPr marL="285750" indent="-285750" fontAlgn="base">
              <a:spcBef>
                <a:spcPct val="0"/>
              </a:spcBef>
              <a:spcAft>
                <a:spcPct val="0"/>
              </a:spcAft>
              <a:buFont typeface="Arial" panose="020B0604020202020204" pitchFamily="34" charset="0"/>
              <a:buChar char="•"/>
              <a:defRPr/>
            </a:pPr>
            <a:r>
              <a:rPr lang="en-GB" sz="2000" b="1" dirty="0">
                <a:solidFill>
                  <a:prstClr val="black"/>
                </a:solidFill>
                <a:latin typeface="+mj-lt"/>
                <a:ea typeface="MS PGothic" panose="020B0600070205080204" pitchFamily="34" charset="-128"/>
              </a:rPr>
              <a:t>Restrictive transfusion</a:t>
            </a:r>
            <a:r>
              <a:rPr lang="en-GB" sz="2000" dirty="0">
                <a:solidFill>
                  <a:prstClr val="black"/>
                </a:solidFill>
                <a:latin typeface="+mj-lt"/>
                <a:ea typeface="MS PGothic" panose="020B0600070205080204" pitchFamily="34" charset="-128"/>
              </a:rPr>
              <a:t> is recommended</a:t>
            </a:r>
            <a:br>
              <a:rPr lang="en-GB" sz="2000" dirty="0">
                <a:solidFill>
                  <a:prstClr val="black"/>
                </a:solidFill>
                <a:latin typeface="+mj-lt"/>
                <a:ea typeface="MS PGothic" panose="020B0600070205080204" pitchFamily="34" charset="-128"/>
              </a:rPr>
            </a:br>
            <a:r>
              <a:rPr lang="en-GB" sz="2000" dirty="0">
                <a:solidFill>
                  <a:prstClr val="black"/>
                </a:solidFill>
                <a:latin typeface="+mj-lt"/>
                <a:ea typeface="MS PGothic" panose="020B0600070205080204" pitchFamily="34" charset="-128"/>
              </a:rPr>
              <a:t>in most patients (</a:t>
            </a:r>
            <a:r>
              <a:rPr lang="en-US" sz="2000" dirty="0">
                <a:solidFill>
                  <a:prstClr val="black"/>
                </a:solidFill>
                <a:latin typeface="+mj-lt"/>
                <a:ea typeface="MS PGothic" panose="020B0600070205080204" pitchFamily="34" charset="-128"/>
              </a:rPr>
              <a:t>Hb threshold, 7 g/dl; </a:t>
            </a:r>
            <a:br>
              <a:rPr lang="en-US" sz="2000" dirty="0">
                <a:solidFill>
                  <a:prstClr val="black"/>
                </a:solidFill>
                <a:latin typeface="+mj-lt"/>
                <a:ea typeface="MS PGothic" panose="020B0600070205080204" pitchFamily="34" charset="-128"/>
              </a:rPr>
            </a:br>
            <a:r>
              <a:rPr lang="en-US" sz="2000" dirty="0">
                <a:solidFill>
                  <a:prstClr val="black"/>
                </a:solidFill>
                <a:latin typeface="+mj-lt"/>
                <a:ea typeface="MS PGothic" panose="020B0600070205080204" pitchFamily="34" charset="-128"/>
              </a:rPr>
              <a:t>target range 7–9 g/dl)</a:t>
            </a:r>
          </a:p>
        </p:txBody>
      </p:sp>
      <p:cxnSp>
        <p:nvCxnSpPr>
          <p:cNvPr id="37" name="Straight Arrow Connector 36"/>
          <p:cNvCxnSpPr/>
          <p:nvPr/>
        </p:nvCxnSpPr>
        <p:spPr>
          <a:xfrm>
            <a:off x="5580112" y="1052736"/>
            <a:ext cx="50405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xmlns="" id="{9495A0E0-A242-427B-887F-ACE427128334}"/>
              </a:ext>
            </a:extLst>
          </p:cNvPr>
          <p:cNvCxnSpPr/>
          <p:nvPr/>
        </p:nvCxnSpPr>
        <p:spPr>
          <a:xfrm>
            <a:off x="3563888" y="1196784"/>
            <a:ext cx="0" cy="288000"/>
          </a:xfrm>
          <a:prstGeom prst="straightConnector1">
            <a:avLst/>
          </a:prstGeom>
          <a:ln w="28575">
            <a:solidFill>
              <a:srgbClr val="004B87"/>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xmlns="" id="{9495A0E0-A242-427B-887F-ACE427128334}"/>
              </a:ext>
            </a:extLst>
          </p:cNvPr>
          <p:cNvCxnSpPr/>
          <p:nvPr/>
        </p:nvCxnSpPr>
        <p:spPr>
          <a:xfrm>
            <a:off x="3563888" y="2708952"/>
            <a:ext cx="0" cy="288000"/>
          </a:xfrm>
          <a:prstGeom prst="straightConnector1">
            <a:avLst/>
          </a:prstGeom>
          <a:ln w="28575">
            <a:solidFill>
              <a:srgbClr val="004B87"/>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ransition advTm="183333">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anim calcmode="lin" valueType="num">
                                      <p:cBhvr>
                                        <p:cTn id="19" dur="1000" fill="hold"/>
                                        <p:tgtEl>
                                          <p:spTgt spid="37"/>
                                        </p:tgtEl>
                                        <p:attrNameLst>
                                          <p:attrName>ppt_w</p:attrName>
                                        </p:attrNameLst>
                                      </p:cBhvr>
                                      <p:tavLst>
                                        <p:tav tm="0">
                                          <p:val>
                                            <p:strVal val="#ppt_w*0.70"/>
                                          </p:val>
                                        </p:tav>
                                        <p:tav tm="100000">
                                          <p:val>
                                            <p:strVal val="#ppt_w"/>
                                          </p:val>
                                        </p:tav>
                                      </p:tavLst>
                                    </p:anim>
                                    <p:anim calcmode="lin" valueType="num">
                                      <p:cBhvr>
                                        <p:cTn id="20" dur="1000" fill="hold"/>
                                        <p:tgtEl>
                                          <p:spTgt spid="37"/>
                                        </p:tgtEl>
                                        <p:attrNameLst>
                                          <p:attrName>ppt_h</p:attrName>
                                        </p:attrNameLst>
                                      </p:cBhvr>
                                      <p:tavLst>
                                        <p:tav tm="0">
                                          <p:val>
                                            <p:strVal val="#ppt_h"/>
                                          </p:val>
                                        </p:tav>
                                        <p:tav tm="100000">
                                          <p:val>
                                            <p:strVal val="#ppt_h"/>
                                          </p:val>
                                        </p:tav>
                                      </p:tavLst>
                                    </p:anim>
                                    <p:animEffect transition="in" filter="fade">
                                      <p:cBhvr>
                                        <p:cTn id="21" dur="1000"/>
                                        <p:tgtEl>
                                          <p:spTgt spid="37"/>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p:cTn id="24" dur="1000" fill="hold"/>
                                        <p:tgtEl>
                                          <p:spTgt spid="30"/>
                                        </p:tgtEl>
                                        <p:attrNameLst>
                                          <p:attrName>ppt_w</p:attrName>
                                        </p:attrNameLst>
                                      </p:cBhvr>
                                      <p:tavLst>
                                        <p:tav tm="0">
                                          <p:val>
                                            <p:strVal val="#ppt_w*0.70"/>
                                          </p:val>
                                        </p:tav>
                                        <p:tav tm="100000">
                                          <p:val>
                                            <p:strVal val="#ppt_w"/>
                                          </p:val>
                                        </p:tav>
                                      </p:tavLst>
                                    </p:anim>
                                    <p:anim calcmode="lin" valueType="num">
                                      <p:cBhvr>
                                        <p:cTn id="25" dur="1000" fill="hold"/>
                                        <p:tgtEl>
                                          <p:spTgt spid="30"/>
                                        </p:tgtEl>
                                        <p:attrNameLst>
                                          <p:attrName>ppt_h</p:attrName>
                                        </p:attrNameLst>
                                      </p:cBhvr>
                                      <p:tavLst>
                                        <p:tav tm="0">
                                          <p:val>
                                            <p:strVal val="#ppt_h"/>
                                          </p:val>
                                        </p:tav>
                                        <p:tav tm="100000">
                                          <p:val>
                                            <p:strVal val="#ppt_h"/>
                                          </p:val>
                                        </p:tav>
                                      </p:tavLst>
                                    </p:anim>
                                    <p:animEffect transition="in" filter="fade">
                                      <p:cBhvr>
                                        <p:cTn id="26" dur="10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1000"/>
                                        <p:tgtEl>
                                          <p:spTgt spid="40"/>
                                        </p:tgtEl>
                                      </p:cBhvr>
                                    </p:animEffect>
                                    <p:anim calcmode="lin" valueType="num">
                                      <p:cBhvr>
                                        <p:cTn id="32" dur="1000" fill="hold"/>
                                        <p:tgtEl>
                                          <p:spTgt spid="40"/>
                                        </p:tgtEl>
                                        <p:attrNameLst>
                                          <p:attrName>ppt_x</p:attrName>
                                        </p:attrNameLst>
                                      </p:cBhvr>
                                      <p:tavLst>
                                        <p:tav tm="0">
                                          <p:val>
                                            <p:strVal val="#ppt_x"/>
                                          </p:val>
                                        </p:tav>
                                        <p:tav tm="100000">
                                          <p:val>
                                            <p:strVal val="#ppt_x"/>
                                          </p:val>
                                        </p:tav>
                                      </p:tavLst>
                                    </p:anim>
                                    <p:anim calcmode="lin" valueType="num">
                                      <p:cBhvr>
                                        <p:cTn id="33" dur="1000" fill="hold"/>
                                        <p:tgtEl>
                                          <p:spTgt spid="4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1000"/>
                                        <p:tgtEl>
                                          <p:spTgt spid="41"/>
                                        </p:tgtEl>
                                      </p:cBhvr>
                                    </p:animEffect>
                                    <p:anim calcmode="lin" valueType="num">
                                      <p:cBhvr>
                                        <p:cTn id="44" dur="1000" fill="hold"/>
                                        <p:tgtEl>
                                          <p:spTgt spid="41"/>
                                        </p:tgtEl>
                                        <p:attrNameLst>
                                          <p:attrName>ppt_x</p:attrName>
                                        </p:attrNameLst>
                                      </p:cBhvr>
                                      <p:tavLst>
                                        <p:tav tm="0">
                                          <p:val>
                                            <p:strVal val="#ppt_x"/>
                                          </p:val>
                                        </p:tav>
                                        <p:tav tm="100000">
                                          <p:val>
                                            <p:strVal val="#ppt_x"/>
                                          </p:val>
                                        </p:tav>
                                      </p:tavLst>
                                    </p:anim>
                                    <p:anim calcmode="lin" valueType="num">
                                      <p:cBhvr>
                                        <p:cTn id="45" dur="1000" fill="hold"/>
                                        <p:tgtEl>
                                          <p:spTgt spid="4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1000"/>
                                        <p:tgtEl>
                                          <p:spTgt spid="8"/>
                                        </p:tgtEl>
                                      </p:cBhvr>
                                    </p:animEffect>
                                    <p:anim calcmode="lin" valueType="num">
                                      <p:cBhvr>
                                        <p:cTn id="49" dur="1000" fill="hold"/>
                                        <p:tgtEl>
                                          <p:spTgt spid="8"/>
                                        </p:tgtEl>
                                        <p:attrNameLst>
                                          <p:attrName>ppt_x</p:attrName>
                                        </p:attrNameLst>
                                      </p:cBhvr>
                                      <p:tavLst>
                                        <p:tav tm="0">
                                          <p:val>
                                            <p:strVal val="#ppt_x"/>
                                          </p:val>
                                        </p:tav>
                                        <p:tav tm="100000">
                                          <p:val>
                                            <p:strVal val="#ppt_x"/>
                                          </p:val>
                                        </p:tav>
                                      </p:tavLst>
                                    </p:anim>
                                    <p:anim calcmode="lin" valueType="num">
                                      <p:cBhvr>
                                        <p:cTn id="50" dur="1000" fill="hold"/>
                                        <p:tgtEl>
                                          <p:spTgt spid="8"/>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fade">
                                      <p:cBhvr>
                                        <p:cTn id="53" dur="1000"/>
                                        <p:tgtEl>
                                          <p:spTgt spid="4"/>
                                        </p:tgtEl>
                                      </p:cBhvr>
                                    </p:animEffect>
                                    <p:anim calcmode="lin" valueType="num">
                                      <p:cBhvr>
                                        <p:cTn id="54" dur="1000" fill="hold"/>
                                        <p:tgtEl>
                                          <p:spTgt spid="4"/>
                                        </p:tgtEl>
                                        <p:attrNameLst>
                                          <p:attrName>ppt_x</p:attrName>
                                        </p:attrNameLst>
                                      </p:cBhvr>
                                      <p:tavLst>
                                        <p:tav tm="0">
                                          <p:val>
                                            <p:strVal val="#ppt_x"/>
                                          </p:val>
                                        </p:tav>
                                        <p:tav tm="100000">
                                          <p:val>
                                            <p:strVal val="#ppt_x"/>
                                          </p:val>
                                        </p:tav>
                                      </p:tavLst>
                                    </p:anim>
                                    <p:anim calcmode="lin" valueType="num">
                                      <p:cBhvr>
                                        <p:cTn id="55" dur="1000" fill="hold"/>
                                        <p:tgtEl>
                                          <p:spTgt spid="4"/>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1000"/>
                                        <p:tgtEl>
                                          <p:spTgt spid="27"/>
                                        </p:tgtEl>
                                      </p:cBhvr>
                                    </p:animEffect>
                                    <p:anim calcmode="lin" valueType="num">
                                      <p:cBhvr>
                                        <p:cTn id="59" dur="1000" fill="hold"/>
                                        <p:tgtEl>
                                          <p:spTgt spid="27"/>
                                        </p:tgtEl>
                                        <p:attrNameLst>
                                          <p:attrName>ppt_x</p:attrName>
                                        </p:attrNameLst>
                                      </p:cBhvr>
                                      <p:tavLst>
                                        <p:tav tm="0">
                                          <p:val>
                                            <p:strVal val="#ppt_x"/>
                                          </p:val>
                                        </p:tav>
                                        <p:tav tm="100000">
                                          <p:val>
                                            <p:strVal val="#ppt_x"/>
                                          </p:val>
                                        </p:tav>
                                      </p:tavLst>
                                    </p:anim>
                                    <p:anim calcmode="lin" valueType="num">
                                      <p:cBhvr>
                                        <p:cTn id="60" dur="1000" fill="hold"/>
                                        <p:tgtEl>
                                          <p:spTgt spid="27"/>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1000"/>
                                        <p:tgtEl>
                                          <p:spTgt spid="26"/>
                                        </p:tgtEl>
                                      </p:cBhvr>
                                    </p:animEffect>
                                    <p:anim calcmode="lin" valueType="num">
                                      <p:cBhvr>
                                        <p:cTn id="64" dur="1000" fill="hold"/>
                                        <p:tgtEl>
                                          <p:spTgt spid="26"/>
                                        </p:tgtEl>
                                        <p:attrNameLst>
                                          <p:attrName>ppt_x</p:attrName>
                                        </p:attrNameLst>
                                      </p:cBhvr>
                                      <p:tavLst>
                                        <p:tav tm="0">
                                          <p:val>
                                            <p:strVal val="#ppt_x"/>
                                          </p:val>
                                        </p:tav>
                                        <p:tav tm="100000">
                                          <p:val>
                                            <p:strVal val="#ppt_x"/>
                                          </p:val>
                                        </p:tav>
                                      </p:tavLst>
                                    </p:anim>
                                    <p:anim calcmode="lin" valueType="num">
                                      <p:cBhvr>
                                        <p:cTn id="65"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fade">
                                      <p:cBhvr>
                                        <p:cTn id="70" dur="500"/>
                                        <p:tgtEl>
                                          <p:spTgt spid="9"/>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fade">
                                      <p:cBhvr>
                                        <p:cTn id="75" dur="2000"/>
                                        <p:tgtEl>
                                          <p:spTgt spid="10"/>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fade">
                                      <p:cBhvr>
                                        <p:cTn id="80" dur="1000"/>
                                        <p:tgtEl>
                                          <p:spTgt spid="17"/>
                                        </p:tgtEl>
                                      </p:cBhvr>
                                    </p:animEffect>
                                    <p:anim calcmode="lin" valueType="num">
                                      <p:cBhvr>
                                        <p:cTn id="81" dur="1000" fill="hold"/>
                                        <p:tgtEl>
                                          <p:spTgt spid="17"/>
                                        </p:tgtEl>
                                        <p:attrNameLst>
                                          <p:attrName>ppt_x</p:attrName>
                                        </p:attrNameLst>
                                      </p:cBhvr>
                                      <p:tavLst>
                                        <p:tav tm="0">
                                          <p:val>
                                            <p:strVal val="#ppt_x"/>
                                          </p:val>
                                        </p:tav>
                                        <p:tav tm="100000">
                                          <p:val>
                                            <p:strVal val="#ppt_x"/>
                                          </p:val>
                                        </p:tav>
                                      </p:tavLst>
                                    </p:anim>
                                    <p:anim calcmode="lin" valueType="num">
                                      <p:cBhvr>
                                        <p:cTn id="8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grpId="0" nodeType="click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fade">
                                      <p:cBhvr>
                                        <p:cTn id="87" dur="1000"/>
                                        <p:tgtEl>
                                          <p:spTgt spid="11"/>
                                        </p:tgtEl>
                                      </p:cBhvr>
                                    </p:animEffect>
                                    <p:anim calcmode="lin" valueType="num">
                                      <p:cBhvr>
                                        <p:cTn id="88" dur="1000" fill="hold"/>
                                        <p:tgtEl>
                                          <p:spTgt spid="11"/>
                                        </p:tgtEl>
                                        <p:attrNameLst>
                                          <p:attrName>ppt_x</p:attrName>
                                        </p:attrNameLst>
                                      </p:cBhvr>
                                      <p:tavLst>
                                        <p:tav tm="0">
                                          <p:val>
                                            <p:strVal val="#ppt_x"/>
                                          </p:val>
                                        </p:tav>
                                        <p:tav tm="100000">
                                          <p:val>
                                            <p:strVal val="#ppt_x"/>
                                          </p:val>
                                        </p:tav>
                                      </p:tavLst>
                                    </p:anim>
                                    <p:anim calcmode="lin" valueType="num">
                                      <p:cBhvr>
                                        <p:cTn id="8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55" presetClass="entr" presetSubtype="0" fill="hold" nodeType="clickEffect">
                                  <p:stCondLst>
                                    <p:cond delay="0"/>
                                  </p:stCondLst>
                                  <p:childTnLst>
                                    <p:set>
                                      <p:cBhvr>
                                        <p:cTn id="93" dur="1" fill="hold">
                                          <p:stCondLst>
                                            <p:cond delay="0"/>
                                          </p:stCondLst>
                                        </p:cTn>
                                        <p:tgtEl>
                                          <p:spTgt spid="20"/>
                                        </p:tgtEl>
                                        <p:attrNameLst>
                                          <p:attrName>style.visibility</p:attrName>
                                        </p:attrNameLst>
                                      </p:cBhvr>
                                      <p:to>
                                        <p:strVal val="visible"/>
                                      </p:to>
                                    </p:set>
                                    <p:anim calcmode="lin" valueType="num">
                                      <p:cBhvr>
                                        <p:cTn id="94" dur="1000" fill="hold"/>
                                        <p:tgtEl>
                                          <p:spTgt spid="20"/>
                                        </p:tgtEl>
                                        <p:attrNameLst>
                                          <p:attrName>ppt_w</p:attrName>
                                        </p:attrNameLst>
                                      </p:cBhvr>
                                      <p:tavLst>
                                        <p:tav tm="0">
                                          <p:val>
                                            <p:strVal val="#ppt_w*0.70"/>
                                          </p:val>
                                        </p:tav>
                                        <p:tav tm="100000">
                                          <p:val>
                                            <p:strVal val="#ppt_w"/>
                                          </p:val>
                                        </p:tav>
                                      </p:tavLst>
                                    </p:anim>
                                    <p:anim calcmode="lin" valueType="num">
                                      <p:cBhvr>
                                        <p:cTn id="95" dur="1000" fill="hold"/>
                                        <p:tgtEl>
                                          <p:spTgt spid="20"/>
                                        </p:tgtEl>
                                        <p:attrNameLst>
                                          <p:attrName>ppt_h</p:attrName>
                                        </p:attrNameLst>
                                      </p:cBhvr>
                                      <p:tavLst>
                                        <p:tav tm="0">
                                          <p:val>
                                            <p:strVal val="#ppt_h"/>
                                          </p:val>
                                        </p:tav>
                                        <p:tav tm="100000">
                                          <p:val>
                                            <p:strVal val="#ppt_h"/>
                                          </p:val>
                                        </p:tav>
                                      </p:tavLst>
                                    </p:anim>
                                    <p:animEffect transition="in" filter="fade">
                                      <p:cBhvr>
                                        <p:cTn id="96" dur="1000"/>
                                        <p:tgtEl>
                                          <p:spTgt spid="20"/>
                                        </p:tgtEl>
                                      </p:cBhvr>
                                    </p:animEffect>
                                  </p:childTnLst>
                                </p:cTn>
                              </p:par>
                              <p:par>
                                <p:cTn id="97" presetID="55" presetClass="entr" presetSubtype="0" fill="hold" grpId="0" nodeType="withEffect">
                                  <p:stCondLst>
                                    <p:cond delay="0"/>
                                  </p:stCondLst>
                                  <p:childTnLst>
                                    <p:set>
                                      <p:cBhvr>
                                        <p:cTn id="98" dur="1" fill="hold">
                                          <p:stCondLst>
                                            <p:cond delay="0"/>
                                          </p:stCondLst>
                                        </p:cTn>
                                        <p:tgtEl>
                                          <p:spTgt spid="18"/>
                                        </p:tgtEl>
                                        <p:attrNameLst>
                                          <p:attrName>style.visibility</p:attrName>
                                        </p:attrNameLst>
                                      </p:cBhvr>
                                      <p:to>
                                        <p:strVal val="visible"/>
                                      </p:to>
                                    </p:set>
                                    <p:anim calcmode="lin" valueType="num">
                                      <p:cBhvr>
                                        <p:cTn id="99" dur="1000" fill="hold"/>
                                        <p:tgtEl>
                                          <p:spTgt spid="18"/>
                                        </p:tgtEl>
                                        <p:attrNameLst>
                                          <p:attrName>ppt_w</p:attrName>
                                        </p:attrNameLst>
                                      </p:cBhvr>
                                      <p:tavLst>
                                        <p:tav tm="0">
                                          <p:val>
                                            <p:strVal val="#ppt_w*0.70"/>
                                          </p:val>
                                        </p:tav>
                                        <p:tav tm="100000">
                                          <p:val>
                                            <p:strVal val="#ppt_w"/>
                                          </p:val>
                                        </p:tav>
                                      </p:tavLst>
                                    </p:anim>
                                    <p:anim calcmode="lin" valueType="num">
                                      <p:cBhvr>
                                        <p:cTn id="100" dur="1000" fill="hold"/>
                                        <p:tgtEl>
                                          <p:spTgt spid="18"/>
                                        </p:tgtEl>
                                        <p:attrNameLst>
                                          <p:attrName>ppt_h</p:attrName>
                                        </p:attrNameLst>
                                      </p:cBhvr>
                                      <p:tavLst>
                                        <p:tav tm="0">
                                          <p:val>
                                            <p:strVal val="#ppt_h"/>
                                          </p:val>
                                        </p:tav>
                                        <p:tav tm="100000">
                                          <p:val>
                                            <p:strVal val="#ppt_h"/>
                                          </p:val>
                                        </p:tav>
                                      </p:tavLst>
                                    </p:anim>
                                    <p:animEffect transition="in" filter="fade">
                                      <p:cBhvr>
                                        <p:cTn id="101" dur="1000"/>
                                        <p:tgtEl>
                                          <p:spTgt spid="18"/>
                                        </p:tgtEl>
                                      </p:cBhvr>
                                    </p:animEffect>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nodeType="clickEffect">
                                  <p:stCondLst>
                                    <p:cond delay="0"/>
                                  </p:stCondLst>
                                  <p:childTnLst>
                                    <p:set>
                                      <p:cBhvr>
                                        <p:cTn id="105" dur="1" fill="hold">
                                          <p:stCondLst>
                                            <p:cond delay="0"/>
                                          </p:stCondLst>
                                        </p:cTn>
                                        <p:tgtEl>
                                          <p:spTgt spid="24"/>
                                        </p:tgtEl>
                                        <p:attrNameLst>
                                          <p:attrName>style.visibility</p:attrName>
                                        </p:attrNameLst>
                                      </p:cBhvr>
                                      <p:to>
                                        <p:strVal val="visible"/>
                                      </p:to>
                                    </p:set>
                                    <p:animEffect transition="in" filter="fade">
                                      <p:cBhvr>
                                        <p:cTn id="106" dur="1000"/>
                                        <p:tgtEl>
                                          <p:spTgt spid="24"/>
                                        </p:tgtEl>
                                      </p:cBhvr>
                                    </p:animEffect>
                                    <p:anim calcmode="lin" valueType="num">
                                      <p:cBhvr>
                                        <p:cTn id="107" dur="1000" fill="hold"/>
                                        <p:tgtEl>
                                          <p:spTgt spid="24"/>
                                        </p:tgtEl>
                                        <p:attrNameLst>
                                          <p:attrName>ppt_x</p:attrName>
                                        </p:attrNameLst>
                                      </p:cBhvr>
                                      <p:tavLst>
                                        <p:tav tm="0">
                                          <p:val>
                                            <p:strVal val="#ppt_x"/>
                                          </p:val>
                                        </p:tav>
                                        <p:tav tm="100000">
                                          <p:val>
                                            <p:strVal val="#ppt_x"/>
                                          </p:val>
                                        </p:tav>
                                      </p:tavLst>
                                    </p:anim>
                                    <p:anim calcmode="lin" valueType="num">
                                      <p:cBhvr>
                                        <p:cTn id="108" dur="1000" fill="hold"/>
                                        <p:tgtEl>
                                          <p:spTgt spid="24"/>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22"/>
                                        </p:tgtEl>
                                        <p:attrNameLst>
                                          <p:attrName>style.visibility</p:attrName>
                                        </p:attrNameLst>
                                      </p:cBhvr>
                                      <p:to>
                                        <p:strVal val="visible"/>
                                      </p:to>
                                    </p:set>
                                    <p:animEffect transition="in" filter="fade">
                                      <p:cBhvr>
                                        <p:cTn id="111" dur="1000"/>
                                        <p:tgtEl>
                                          <p:spTgt spid="22"/>
                                        </p:tgtEl>
                                      </p:cBhvr>
                                    </p:animEffect>
                                    <p:anim calcmode="lin" valueType="num">
                                      <p:cBhvr>
                                        <p:cTn id="112" dur="1000" fill="hold"/>
                                        <p:tgtEl>
                                          <p:spTgt spid="22"/>
                                        </p:tgtEl>
                                        <p:attrNameLst>
                                          <p:attrName>ppt_x</p:attrName>
                                        </p:attrNameLst>
                                      </p:cBhvr>
                                      <p:tavLst>
                                        <p:tav tm="0">
                                          <p:val>
                                            <p:strVal val="#ppt_x"/>
                                          </p:val>
                                        </p:tav>
                                        <p:tav tm="100000">
                                          <p:val>
                                            <p:strVal val="#ppt_x"/>
                                          </p:val>
                                        </p:tav>
                                      </p:tavLst>
                                    </p:anim>
                                    <p:anim calcmode="lin" valueType="num">
                                      <p:cBhvr>
                                        <p:cTn id="113"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55" presetClass="entr" presetSubtype="0" fill="hold" nodeType="clickEffect">
                                  <p:stCondLst>
                                    <p:cond delay="0"/>
                                  </p:stCondLst>
                                  <p:childTnLst>
                                    <p:set>
                                      <p:cBhvr>
                                        <p:cTn id="117" dur="1" fill="hold">
                                          <p:stCondLst>
                                            <p:cond delay="0"/>
                                          </p:stCondLst>
                                        </p:cTn>
                                        <p:tgtEl>
                                          <p:spTgt spid="21"/>
                                        </p:tgtEl>
                                        <p:attrNameLst>
                                          <p:attrName>style.visibility</p:attrName>
                                        </p:attrNameLst>
                                      </p:cBhvr>
                                      <p:to>
                                        <p:strVal val="visible"/>
                                      </p:to>
                                    </p:set>
                                    <p:anim calcmode="lin" valueType="num">
                                      <p:cBhvr>
                                        <p:cTn id="118" dur="1000" fill="hold"/>
                                        <p:tgtEl>
                                          <p:spTgt spid="21"/>
                                        </p:tgtEl>
                                        <p:attrNameLst>
                                          <p:attrName>ppt_w</p:attrName>
                                        </p:attrNameLst>
                                      </p:cBhvr>
                                      <p:tavLst>
                                        <p:tav tm="0">
                                          <p:val>
                                            <p:strVal val="#ppt_w*0.70"/>
                                          </p:val>
                                        </p:tav>
                                        <p:tav tm="100000">
                                          <p:val>
                                            <p:strVal val="#ppt_w"/>
                                          </p:val>
                                        </p:tav>
                                      </p:tavLst>
                                    </p:anim>
                                    <p:anim calcmode="lin" valueType="num">
                                      <p:cBhvr>
                                        <p:cTn id="119" dur="1000" fill="hold"/>
                                        <p:tgtEl>
                                          <p:spTgt spid="21"/>
                                        </p:tgtEl>
                                        <p:attrNameLst>
                                          <p:attrName>ppt_h</p:attrName>
                                        </p:attrNameLst>
                                      </p:cBhvr>
                                      <p:tavLst>
                                        <p:tav tm="0">
                                          <p:val>
                                            <p:strVal val="#ppt_h"/>
                                          </p:val>
                                        </p:tav>
                                        <p:tav tm="100000">
                                          <p:val>
                                            <p:strVal val="#ppt_h"/>
                                          </p:val>
                                        </p:tav>
                                      </p:tavLst>
                                    </p:anim>
                                    <p:animEffect transition="in" filter="fade">
                                      <p:cBhvr>
                                        <p:cTn id="120" dur="1000"/>
                                        <p:tgtEl>
                                          <p:spTgt spid="21"/>
                                        </p:tgtEl>
                                      </p:cBhvr>
                                    </p:animEffect>
                                  </p:childTnLst>
                                </p:cTn>
                              </p:par>
                              <p:par>
                                <p:cTn id="121" presetID="55" presetClass="entr" presetSubtype="0" fill="hold" grpId="0" nodeType="withEffect">
                                  <p:stCondLst>
                                    <p:cond delay="0"/>
                                  </p:stCondLst>
                                  <p:childTnLst>
                                    <p:set>
                                      <p:cBhvr>
                                        <p:cTn id="122" dur="1" fill="hold">
                                          <p:stCondLst>
                                            <p:cond delay="0"/>
                                          </p:stCondLst>
                                        </p:cTn>
                                        <p:tgtEl>
                                          <p:spTgt spid="19"/>
                                        </p:tgtEl>
                                        <p:attrNameLst>
                                          <p:attrName>style.visibility</p:attrName>
                                        </p:attrNameLst>
                                      </p:cBhvr>
                                      <p:to>
                                        <p:strVal val="visible"/>
                                      </p:to>
                                    </p:set>
                                    <p:anim calcmode="lin" valueType="num">
                                      <p:cBhvr>
                                        <p:cTn id="123" dur="1000" fill="hold"/>
                                        <p:tgtEl>
                                          <p:spTgt spid="19"/>
                                        </p:tgtEl>
                                        <p:attrNameLst>
                                          <p:attrName>ppt_w</p:attrName>
                                        </p:attrNameLst>
                                      </p:cBhvr>
                                      <p:tavLst>
                                        <p:tav tm="0">
                                          <p:val>
                                            <p:strVal val="#ppt_w*0.70"/>
                                          </p:val>
                                        </p:tav>
                                        <p:tav tm="100000">
                                          <p:val>
                                            <p:strVal val="#ppt_w"/>
                                          </p:val>
                                        </p:tav>
                                      </p:tavLst>
                                    </p:anim>
                                    <p:anim calcmode="lin" valueType="num">
                                      <p:cBhvr>
                                        <p:cTn id="124" dur="1000" fill="hold"/>
                                        <p:tgtEl>
                                          <p:spTgt spid="19"/>
                                        </p:tgtEl>
                                        <p:attrNameLst>
                                          <p:attrName>ppt_h</p:attrName>
                                        </p:attrNameLst>
                                      </p:cBhvr>
                                      <p:tavLst>
                                        <p:tav tm="0">
                                          <p:val>
                                            <p:strVal val="#ppt_h"/>
                                          </p:val>
                                        </p:tav>
                                        <p:tav tm="100000">
                                          <p:val>
                                            <p:strVal val="#ppt_h"/>
                                          </p:val>
                                        </p:tav>
                                      </p:tavLst>
                                    </p:anim>
                                    <p:animEffect transition="in" filter="fade">
                                      <p:cBhvr>
                                        <p:cTn id="125" dur="1000"/>
                                        <p:tgtEl>
                                          <p:spTgt spid="19"/>
                                        </p:tgtEl>
                                      </p:cBhvr>
                                    </p:animEffect>
                                  </p:childTnLst>
                                </p:cTn>
                              </p:par>
                            </p:childTnLst>
                          </p:cTn>
                        </p:par>
                      </p:childTnLst>
                    </p:cTn>
                  </p:par>
                  <p:par>
                    <p:cTn id="126" fill="hold">
                      <p:stCondLst>
                        <p:cond delay="indefinite"/>
                      </p:stCondLst>
                      <p:childTnLst>
                        <p:par>
                          <p:cTn id="127" fill="hold">
                            <p:stCondLst>
                              <p:cond delay="0"/>
                            </p:stCondLst>
                            <p:childTnLst>
                              <p:par>
                                <p:cTn id="128" presetID="42" presetClass="entr" presetSubtype="0" fill="hold" nodeType="clickEffect">
                                  <p:stCondLst>
                                    <p:cond delay="0"/>
                                  </p:stCondLst>
                                  <p:childTnLst>
                                    <p:set>
                                      <p:cBhvr>
                                        <p:cTn id="129" dur="1" fill="hold">
                                          <p:stCondLst>
                                            <p:cond delay="0"/>
                                          </p:stCondLst>
                                        </p:cTn>
                                        <p:tgtEl>
                                          <p:spTgt spid="25"/>
                                        </p:tgtEl>
                                        <p:attrNameLst>
                                          <p:attrName>style.visibility</p:attrName>
                                        </p:attrNameLst>
                                      </p:cBhvr>
                                      <p:to>
                                        <p:strVal val="visible"/>
                                      </p:to>
                                    </p:set>
                                    <p:animEffect transition="in" filter="fade">
                                      <p:cBhvr>
                                        <p:cTn id="130" dur="1000"/>
                                        <p:tgtEl>
                                          <p:spTgt spid="25"/>
                                        </p:tgtEl>
                                      </p:cBhvr>
                                    </p:animEffect>
                                    <p:anim calcmode="lin" valueType="num">
                                      <p:cBhvr>
                                        <p:cTn id="131" dur="1000" fill="hold"/>
                                        <p:tgtEl>
                                          <p:spTgt spid="25"/>
                                        </p:tgtEl>
                                        <p:attrNameLst>
                                          <p:attrName>ppt_x</p:attrName>
                                        </p:attrNameLst>
                                      </p:cBhvr>
                                      <p:tavLst>
                                        <p:tav tm="0">
                                          <p:val>
                                            <p:strVal val="#ppt_x"/>
                                          </p:val>
                                        </p:tav>
                                        <p:tav tm="100000">
                                          <p:val>
                                            <p:strVal val="#ppt_x"/>
                                          </p:val>
                                        </p:tav>
                                      </p:tavLst>
                                    </p:anim>
                                    <p:anim calcmode="lin" valueType="num">
                                      <p:cBhvr>
                                        <p:cTn id="132" dur="1000" fill="hold"/>
                                        <p:tgtEl>
                                          <p:spTgt spid="25"/>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23"/>
                                        </p:tgtEl>
                                        <p:attrNameLst>
                                          <p:attrName>style.visibility</p:attrName>
                                        </p:attrNameLst>
                                      </p:cBhvr>
                                      <p:to>
                                        <p:strVal val="visible"/>
                                      </p:to>
                                    </p:set>
                                    <p:animEffect transition="in" filter="fade">
                                      <p:cBhvr>
                                        <p:cTn id="135" dur="1000"/>
                                        <p:tgtEl>
                                          <p:spTgt spid="23"/>
                                        </p:tgtEl>
                                      </p:cBhvr>
                                    </p:animEffect>
                                    <p:anim calcmode="lin" valueType="num">
                                      <p:cBhvr>
                                        <p:cTn id="136" dur="1000" fill="hold"/>
                                        <p:tgtEl>
                                          <p:spTgt spid="23"/>
                                        </p:tgtEl>
                                        <p:attrNameLst>
                                          <p:attrName>ppt_x</p:attrName>
                                        </p:attrNameLst>
                                      </p:cBhvr>
                                      <p:tavLst>
                                        <p:tav tm="0">
                                          <p:val>
                                            <p:strVal val="#ppt_x"/>
                                          </p:val>
                                        </p:tav>
                                        <p:tav tm="100000">
                                          <p:val>
                                            <p:strVal val="#ppt_x"/>
                                          </p:val>
                                        </p:tav>
                                      </p:tavLst>
                                    </p:anim>
                                    <p:anim calcmode="lin" valueType="num">
                                      <p:cBhvr>
                                        <p:cTn id="13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29"/>
                                        </p:tgtEl>
                                        <p:attrNameLst>
                                          <p:attrName>style.visibility</p:attrName>
                                        </p:attrNameLst>
                                      </p:cBhvr>
                                      <p:to>
                                        <p:strVal val="visible"/>
                                      </p:to>
                                    </p:set>
                                    <p:animEffect transition="in" filter="fade">
                                      <p:cBhvr>
                                        <p:cTn id="142" dur="500"/>
                                        <p:tgtEl>
                                          <p:spTgt spid="29"/>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8"/>
                                        </p:tgtEl>
                                        <p:attrNameLst>
                                          <p:attrName>style.visibility</p:attrName>
                                        </p:attrNameLst>
                                      </p:cBhvr>
                                      <p:to>
                                        <p:strVal val="visible"/>
                                      </p:to>
                                    </p:set>
                                    <p:animEffect transition="in" filter="fade">
                                      <p:cBhvr>
                                        <p:cTn id="14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8" grpId="0"/>
      <p:bldP spid="9" grpId="0"/>
      <p:bldP spid="10" grpId="0"/>
      <p:bldP spid="11" grpId="0" animBg="1"/>
      <p:bldP spid="17" grpId="0"/>
      <p:bldP spid="18" grpId="0"/>
      <p:bldP spid="19" grpId="0"/>
      <p:bldP spid="22" grpId="0"/>
      <p:bldP spid="23" grpId="0"/>
      <p:bldP spid="26" grpId="0"/>
      <p:bldP spid="27" grpId="0"/>
      <p:bldP spid="28" grpId="0"/>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187624" y="4437112"/>
            <a:ext cx="6400800" cy="685800"/>
          </a:xfrm>
        </p:spPr>
        <p:txBody>
          <a:bodyPr>
            <a:noAutofit/>
          </a:bodyPr>
          <a:lstStyle/>
          <a:p>
            <a:pPr>
              <a:spcBef>
                <a:spcPts val="0"/>
              </a:spcBef>
            </a:pPr>
            <a:r>
              <a:rPr lang="en-GB" dirty="0"/>
              <a:t>By</a:t>
            </a:r>
          </a:p>
          <a:p>
            <a:pPr>
              <a:spcBef>
                <a:spcPts val="0"/>
              </a:spcBef>
            </a:pPr>
            <a:r>
              <a:rPr lang="en-GB" dirty="0"/>
              <a:t>Ass. Prof. Ahmed </a:t>
            </a:r>
            <a:r>
              <a:rPr lang="en-GB" dirty="0" err="1"/>
              <a:t>Elshafie</a:t>
            </a:r>
            <a:endParaRPr lang="en-GB" dirty="0"/>
          </a:p>
          <a:p>
            <a:pPr>
              <a:spcBef>
                <a:spcPts val="0"/>
              </a:spcBef>
            </a:pPr>
            <a:r>
              <a:rPr lang="en-GB" dirty="0"/>
              <a:t>lecturer </a:t>
            </a:r>
            <a:r>
              <a:rPr lang="en-GB" dirty="0" err="1"/>
              <a:t>Dr.</a:t>
            </a:r>
            <a:r>
              <a:rPr lang="en-GB" dirty="0"/>
              <a:t> Yasser Omar</a:t>
            </a:r>
          </a:p>
          <a:p>
            <a:pPr>
              <a:spcBef>
                <a:spcPts val="0"/>
              </a:spcBef>
            </a:pPr>
            <a:r>
              <a:rPr lang="en-GB" sz="1600" dirty="0"/>
              <a:t>Revised by </a:t>
            </a:r>
            <a:r>
              <a:rPr lang="en-GB" sz="1600" dirty="0" err="1"/>
              <a:t>Mervat</a:t>
            </a:r>
            <a:r>
              <a:rPr lang="en-GB" sz="1600" dirty="0"/>
              <a:t> </a:t>
            </a:r>
            <a:r>
              <a:rPr lang="en-GB" sz="1600" dirty="0" err="1"/>
              <a:t>Behiry</a:t>
            </a:r>
            <a:endParaRPr lang="en-GB" sz="1600" dirty="0"/>
          </a:p>
        </p:txBody>
      </p:sp>
      <p:sp>
        <p:nvSpPr>
          <p:cNvPr id="3" name="Title 2"/>
          <p:cNvSpPr>
            <a:spLocks noGrp="1"/>
          </p:cNvSpPr>
          <p:nvPr>
            <p:ph type="ctrTitle"/>
          </p:nvPr>
        </p:nvSpPr>
        <p:spPr/>
        <p:txBody>
          <a:bodyPr/>
          <a:lstStyle/>
          <a:p>
            <a:r>
              <a:rPr lang="en-GB" dirty="0"/>
              <a:t>liver cirrhosis &amp; sequel 1</a:t>
            </a:r>
          </a:p>
        </p:txBody>
      </p:sp>
    </p:spTree>
    <p:extLst>
      <p:ext uri="{BB962C8B-B14F-4D97-AF65-F5344CB8AC3E}">
        <p14:creationId xmlns:p14="http://schemas.microsoft.com/office/powerpoint/2010/main" val="227940073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76672"/>
            <a:ext cx="7560840" cy="778098"/>
          </a:xfrm>
        </p:spPr>
        <p:txBody>
          <a:bodyPr>
            <a:normAutofit/>
          </a:bodyPr>
          <a:lstStyle/>
          <a:p>
            <a:r>
              <a:rPr lang="en-GB" sz="3200" dirty="0"/>
              <a:t>Treatment of Acute Variceal Hemorrhage</a:t>
            </a:r>
          </a:p>
        </p:txBody>
      </p:sp>
      <p:sp>
        <p:nvSpPr>
          <p:cNvPr id="3" name="Content Placeholder 2"/>
          <p:cNvSpPr>
            <a:spLocks noGrp="1"/>
          </p:cNvSpPr>
          <p:nvPr>
            <p:ph idx="1"/>
          </p:nvPr>
        </p:nvSpPr>
        <p:spPr>
          <a:xfrm>
            <a:off x="179512" y="1628800"/>
            <a:ext cx="8712968" cy="4608512"/>
          </a:xfrm>
        </p:spPr>
        <p:txBody>
          <a:bodyPr>
            <a:noAutofit/>
          </a:bodyPr>
          <a:lstStyle/>
          <a:p>
            <a:pPr marL="0" indent="0" algn="just">
              <a:spcBef>
                <a:spcPts val="1200"/>
              </a:spcBef>
              <a:buNone/>
            </a:pPr>
            <a:r>
              <a:rPr lang="en-GB" dirty="0"/>
              <a:t>- Blood samples (for cross matching, CBC, electrolytes, renal function and bleeding profiles).</a:t>
            </a:r>
          </a:p>
          <a:p>
            <a:pPr marL="0" indent="0" algn="just">
              <a:spcBef>
                <a:spcPts val="1200"/>
              </a:spcBef>
              <a:buNone/>
            </a:pPr>
            <a:r>
              <a:rPr lang="en-GB" dirty="0"/>
              <a:t>- Antibiotic prophylaxis: 3</a:t>
            </a:r>
            <a:r>
              <a:rPr lang="en-GB" baseline="30000" dirty="0"/>
              <a:t>rd</a:t>
            </a:r>
            <a:r>
              <a:rPr lang="en-GB" dirty="0"/>
              <a:t> generation </a:t>
            </a:r>
            <a:r>
              <a:rPr lang="ar-EG" dirty="0" smtClean="0"/>
              <a:t>-</a:t>
            </a:r>
            <a:r>
              <a:rPr lang="en-GB" dirty="0" smtClean="0"/>
              <a:t>(</a:t>
            </a:r>
            <a:r>
              <a:rPr lang="en-GB" dirty="0"/>
              <a:t>ceftriaxone IV 1gm/24 hours).</a:t>
            </a:r>
          </a:p>
          <a:p>
            <a:pPr marL="0" indent="0" algn="just">
              <a:spcBef>
                <a:spcPts val="1200"/>
              </a:spcBef>
              <a:buNone/>
            </a:pPr>
            <a:r>
              <a:rPr lang="en-GB" dirty="0"/>
              <a:t>- Vasoactive drugs that decrease splanchnic blood flow: terlipressin, somatostatin and </a:t>
            </a:r>
            <a:r>
              <a:rPr lang="en-GB" dirty="0" err="1"/>
              <a:t>octreotide</a:t>
            </a:r>
            <a:r>
              <a:rPr lang="en-GB" dirty="0"/>
              <a:t> analogues.</a:t>
            </a:r>
          </a:p>
          <a:p>
            <a:pPr marL="0" indent="0" algn="just">
              <a:spcBef>
                <a:spcPts val="1200"/>
              </a:spcBef>
              <a:buNone/>
            </a:pPr>
            <a:r>
              <a:rPr lang="en-GB" dirty="0"/>
              <a:t>- Endoscopic therapy: band ligation (for esophageal varices only), sclerotherapy (mainly for gastric varices &amp; may be used for esophageal varices).</a:t>
            </a:r>
          </a:p>
        </p:txBody>
      </p:sp>
    </p:spTree>
    <p:custDataLst>
      <p:tags r:id="rId1"/>
    </p:custDataLst>
    <p:extLst>
      <p:ext uri="{BB962C8B-B14F-4D97-AF65-F5344CB8AC3E}">
        <p14:creationId xmlns:p14="http://schemas.microsoft.com/office/powerpoint/2010/main" val="3305334724"/>
      </p:ext>
    </p:extLst>
  </p:cSld>
  <p:clrMapOvr>
    <a:masterClrMapping/>
  </p:clrMapOvr>
  <p:transition advTm="40565">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cstate="print"/>
          <a:srcRect/>
          <a:stretch>
            <a:fillRect/>
          </a:stretch>
        </p:blipFill>
        <p:spPr bwMode="auto">
          <a:xfrm>
            <a:off x="0" y="1556792"/>
            <a:ext cx="9144000" cy="4869035"/>
          </a:xfrm>
          <a:prstGeom prst="rect">
            <a:avLst/>
          </a:prstGeom>
          <a:noFill/>
          <a:ln w="9525">
            <a:noFill/>
            <a:miter lim="800000"/>
            <a:headEnd/>
            <a:tailEnd/>
          </a:ln>
        </p:spPr>
      </p:pic>
    </p:spTree>
    <p:extLst>
      <p:ext uri="{BB962C8B-B14F-4D97-AF65-F5344CB8AC3E}">
        <p14:creationId xmlns:p14="http://schemas.microsoft.com/office/powerpoint/2010/main" val="745932066"/>
      </p:ext>
    </p:extLst>
  </p:cSld>
  <p:clrMapOvr>
    <a:masterClrMapping/>
  </p:clrMapOvr>
  <p:transition advTm="17347">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SENGSTAKEN-BLACKMORE TUBE</a:t>
            </a:r>
            <a:endParaRPr lang="en-GB" dirty="0"/>
          </a:p>
        </p:txBody>
      </p:sp>
      <p:pic>
        <p:nvPicPr>
          <p:cNvPr id="7170" name="Picture 2"/>
          <p:cNvPicPr>
            <a:picLocks noGrp="1" noChangeAspect="1" noChangeArrowheads="1"/>
          </p:cNvPicPr>
          <p:nvPr>
            <p:ph idx="1"/>
          </p:nvPr>
        </p:nvPicPr>
        <p:blipFill>
          <a:blip r:embed="rId2" cstate="print"/>
          <a:srcRect/>
          <a:stretch>
            <a:fillRect/>
          </a:stretch>
        </p:blipFill>
        <p:spPr bwMode="auto">
          <a:xfrm>
            <a:off x="611560" y="1484784"/>
            <a:ext cx="8136903" cy="5298910"/>
          </a:xfrm>
          <a:prstGeom prst="rect">
            <a:avLst/>
          </a:prstGeom>
          <a:noFill/>
          <a:ln w="9525">
            <a:noFill/>
            <a:miter lim="800000"/>
            <a:headEnd/>
            <a:tailEnd/>
          </a:ln>
        </p:spPr>
      </p:pic>
    </p:spTree>
    <p:extLst>
      <p:ext uri="{BB962C8B-B14F-4D97-AF65-F5344CB8AC3E}">
        <p14:creationId xmlns:p14="http://schemas.microsoft.com/office/powerpoint/2010/main" val="2694999671"/>
      </p:ext>
    </p:extLst>
  </p:cSld>
  <p:clrMapOvr>
    <a:masterClrMapping/>
  </p:clrMapOvr>
  <p:transition advTm="25754">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6275.jpg"/>
          <p:cNvPicPr>
            <a:picLocks noGrp="1" noChangeAspect="1"/>
          </p:cNvPicPr>
          <p:nvPr>
            <p:ph idx="1"/>
          </p:nvPr>
        </p:nvPicPr>
        <p:blipFill>
          <a:blip r:embed="rId2" cstate="print"/>
          <a:stretch>
            <a:fillRect/>
          </a:stretch>
        </p:blipFill>
        <p:spPr>
          <a:xfrm>
            <a:off x="5148064" y="1700808"/>
            <a:ext cx="3923928" cy="3139142"/>
          </a:xfrm>
        </p:spPr>
      </p:pic>
      <p:sp>
        <p:nvSpPr>
          <p:cNvPr id="3" name="Title 2"/>
          <p:cNvSpPr>
            <a:spLocks noGrp="1"/>
          </p:cNvSpPr>
          <p:nvPr>
            <p:ph type="title"/>
          </p:nvPr>
        </p:nvSpPr>
        <p:spPr>
          <a:xfrm>
            <a:off x="395536" y="643935"/>
            <a:ext cx="7467600" cy="548521"/>
          </a:xfrm>
        </p:spPr>
        <p:txBody>
          <a:bodyPr/>
          <a:lstStyle/>
          <a:p>
            <a:pPr>
              <a:lnSpc>
                <a:spcPct val="80000"/>
              </a:lnSpc>
            </a:pPr>
            <a:r>
              <a:rPr lang="en-GB" sz="3200" dirty="0"/>
              <a:t>Transjugular intrahepatic portosystemic shunt (TIPS)</a:t>
            </a:r>
          </a:p>
        </p:txBody>
      </p:sp>
      <p:sp>
        <p:nvSpPr>
          <p:cNvPr id="5" name="Rectangle 4"/>
          <p:cNvSpPr/>
          <p:nvPr/>
        </p:nvSpPr>
        <p:spPr>
          <a:xfrm>
            <a:off x="323528" y="2060848"/>
            <a:ext cx="4896544" cy="3108543"/>
          </a:xfrm>
          <a:prstGeom prst="rect">
            <a:avLst/>
          </a:prstGeom>
        </p:spPr>
        <p:txBody>
          <a:bodyPr wrap="square">
            <a:spAutoFit/>
          </a:bodyPr>
          <a:lstStyle/>
          <a:p>
            <a:pPr marL="0" lvl="1"/>
            <a:r>
              <a:rPr lang="en-US" sz="2800" dirty="0"/>
              <a:t>- It is radiological intervention</a:t>
            </a:r>
          </a:p>
          <a:p>
            <a:pPr marL="0" lvl="1"/>
            <a:r>
              <a:rPr lang="en-US" sz="2800" dirty="0"/>
              <a:t>- Complications: </a:t>
            </a:r>
            <a:r>
              <a:rPr lang="en-US" sz="2800" b="1" dirty="0">
                <a:solidFill>
                  <a:srgbClr val="FF0000"/>
                </a:solidFill>
              </a:rPr>
              <a:t>hepatic encephalopathy.</a:t>
            </a:r>
          </a:p>
          <a:p>
            <a:pPr marL="0" lvl="1" algn="just"/>
            <a:r>
              <a:rPr lang="en-US" sz="2800" dirty="0"/>
              <a:t>- Contraindicated in severe liver dysfunction.</a:t>
            </a:r>
          </a:p>
          <a:p>
            <a:pPr marL="0" lvl="1" algn="just"/>
            <a:r>
              <a:rPr lang="en-US" sz="2800" dirty="0"/>
              <a:t>- Commonly used as a bridge to liver transplantation</a:t>
            </a:r>
            <a:endParaRPr lang="en-GB" sz="2800" dirty="0"/>
          </a:p>
        </p:txBody>
      </p:sp>
      <p:sp>
        <p:nvSpPr>
          <p:cNvPr id="6" name="TextBox 5"/>
          <p:cNvSpPr txBox="1"/>
          <p:nvPr/>
        </p:nvSpPr>
        <p:spPr>
          <a:xfrm>
            <a:off x="5076056" y="2708920"/>
            <a:ext cx="612000" cy="646331"/>
          </a:xfrm>
          <a:prstGeom prst="rect">
            <a:avLst/>
          </a:prstGeom>
          <a:noFill/>
        </p:spPr>
        <p:txBody>
          <a:bodyPr wrap="square" rtlCol="0">
            <a:spAutoFit/>
          </a:bodyPr>
          <a:lstStyle/>
          <a:p>
            <a:r>
              <a:rPr lang="en-GB" b="1" dirty="0"/>
              <a:t>TIPS</a:t>
            </a:r>
          </a:p>
        </p:txBody>
      </p:sp>
    </p:spTree>
  </p:cSld>
  <p:clrMapOvr>
    <a:masterClrMapping/>
  </p:clrMapOvr>
  <p:transition advTm="44429">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Risk of Acute GI bleeding</a:t>
            </a:r>
          </a:p>
        </p:txBody>
      </p:sp>
      <p:sp>
        <p:nvSpPr>
          <p:cNvPr id="4" name="Rectangle 3"/>
          <p:cNvSpPr/>
          <p:nvPr/>
        </p:nvSpPr>
        <p:spPr>
          <a:xfrm>
            <a:off x="539552" y="1844824"/>
            <a:ext cx="8136904" cy="11521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2800" dirty="0">
                <a:solidFill>
                  <a:schemeClr val="tx1"/>
                </a:solidFill>
              </a:rPr>
              <a:t>Acute GI bleeding in patient with cirrhosis carries high </a:t>
            </a:r>
            <a:r>
              <a:rPr lang="en-US" sz="2800" u="sng" dirty="0">
                <a:solidFill>
                  <a:schemeClr val="tx1"/>
                </a:solidFill>
              </a:rPr>
              <a:t>rate of complications and mortality.</a:t>
            </a:r>
          </a:p>
        </p:txBody>
      </p:sp>
      <p:sp>
        <p:nvSpPr>
          <p:cNvPr id="5" name="Down Arrow 4"/>
          <p:cNvSpPr/>
          <p:nvPr/>
        </p:nvSpPr>
        <p:spPr>
          <a:xfrm>
            <a:off x="4175956" y="3212976"/>
            <a:ext cx="864096"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2411760" y="4005064"/>
            <a:ext cx="4392488" cy="144016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800" dirty="0"/>
              <a:t>Prevention of variceal bleeding Is very important</a:t>
            </a:r>
          </a:p>
        </p:txBody>
      </p:sp>
    </p:spTree>
    <p:custDataLst>
      <p:tags r:id="rId1"/>
    </p:custDataLst>
  </p:cSld>
  <p:clrMapOvr>
    <a:masterClrMapping/>
  </p:clrMapOvr>
  <p:transition advTm="20871">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Prevention of Variceal bleeding</a:t>
            </a:r>
          </a:p>
        </p:txBody>
      </p:sp>
      <p:sp>
        <p:nvSpPr>
          <p:cNvPr id="3" name="Content Placeholder 2"/>
          <p:cNvSpPr>
            <a:spLocks noGrp="1"/>
          </p:cNvSpPr>
          <p:nvPr>
            <p:ph idx="1"/>
          </p:nvPr>
        </p:nvSpPr>
        <p:spPr>
          <a:xfrm>
            <a:off x="457200" y="1412776"/>
            <a:ext cx="8229600" cy="5040560"/>
          </a:xfrm>
        </p:spPr>
        <p:txBody>
          <a:bodyPr>
            <a:normAutofit/>
          </a:bodyPr>
          <a:lstStyle/>
          <a:p>
            <a:pPr algn="just">
              <a:buNone/>
            </a:pPr>
            <a:r>
              <a:rPr lang="en-GB" i="1" u="sng" dirty="0"/>
              <a:t>Primary prophylaxis: </a:t>
            </a:r>
            <a:r>
              <a:rPr lang="en-GB" dirty="0"/>
              <a:t>prevent 1</a:t>
            </a:r>
            <a:r>
              <a:rPr lang="en-GB" baseline="30000" dirty="0"/>
              <a:t>st</a:t>
            </a:r>
            <a:r>
              <a:rPr lang="en-GB" dirty="0"/>
              <a:t> episode of bleeding</a:t>
            </a:r>
          </a:p>
          <a:p>
            <a:pPr algn="just">
              <a:buNone/>
            </a:pPr>
            <a:endParaRPr lang="en-GB" sz="1100" i="1" u="sng" dirty="0"/>
          </a:p>
          <a:p>
            <a:pPr algn="just">
              <a:buNone/>
            </a:pPr>
            <a:r>
              <a:rPr lang="en-GB" i="1" u="sng" dirty="0"/>
              <a:t>Secondary prophylaxis: </a:t>
            </a:r>
            <a:r>
              <a:rPr lang="en-GB" dirty="0"/>
              <a:t>prevent recurrent episodes of bleeding</a:t>
            </a:r>
          </a:p>
          <a:p>
            <a:pPr algn="just">
              <a:buNone/>
            </a:pPr>
            <a:endParaRPr lang="en-GB" dirty="0"/>
          </a:p>
        </p:txBody>
      </p:sp>
      <p:sp>
        <p:nvSpPr>
          <p:cNvPr id="4" name="Rectangle 3"/>
          <p:cNvSpPr/>
          <p:nvPr/>
        </p:nvSpPr>
        <p:spPr>
          <a:xfrm>
            <a:off x="395536" y="3284984"/>
            <a:ext cx="8352928" cy="33123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just">
              <a:spcBef>
                <a:spcPts val="1200"/>
              </a:spcBef>
            </a:pPr>
            <a:r>
              <a:rPr lang="en-US" sz="2800" dirty="0">
                <a:solidFill>
                  <a:schemeClr val="tx1"/>
                </a:solidFill>
              </a:rPr>
              <a:t>- Patients with </a:t>
            </a:r>
            <a:r>
              <a:rPr lang="en-US" sz="2800" b="1" dirty="0">
                <a:solidFill>
                  <a:srgbClr val="FF0000"/>
                </a:solidFill>
              </a:rPr>
              <a:t>Decompensated cirrhosis (DC</a:t>
            </a:r>
            <a:r>
              <a:rPr lang="en-US" sz="2800" b="1" dirty="0">
                <a:solidFill>
                  <a:schemeClr val="tx1"/>
                </a:solidFill>
              </a:rPr>
              <a:t>)</a:t>
            </a:r>
            <a:r>
              <a:rPr lang="en-US" sz="2800" dirty="0">
                <a:solidFill>
                  <a:schemeClr val="tx1"/>
                </a:solidFill>
              </a:rPr>
              <a:t> are at high risk of </a:t>
            </a:r>
            <a:r>
              <a:rPr lang="en-US" sz="2800" b="1" dirty="0">
                <a:solidFill>
                  <a:srgbClr val="FF0000"/>
                </a:solidFill>
              </a:rPr>
              <a:t>varices development </a:t>
            </a:r>
            <a:r>
              <a:rPr lang="en-US" sz="2800" dirty="0">
                <a:solidFill>
                  <a:schemeClr val="tx1"/>
                </a:solidFill>
              </a:rPr>
              <a:t>→ should have </a:t>
            </a:r>
            <a:r>
              <a:rPr lang="en-US" sz="2800" b="1" dirty="0">
                <a:solidFill>
                  <a:schemeClr val="tx1"/>
                </a:solidFill>
              </a:rPr>
              <a:t>screening OGD </a:t>
            </a:r>
            <a:r>
              <a:rPr lang="en-US" sz="2800" dirty="0">
                <a:solidFill>
                  <a:schemeClr val="tx1"/>
                </a:solidFill>
              </a:rPr>
              <a:t>for varices detection, unless previously diagnosed and treated.</a:t>
            </a:r>
          </a:p>
          <a:p>
            <a:pPr algn="just">
              <a:spcBef>
                <a:spcPts val="1200"/>
              </a:spcBef>
            </a:pPr>
            <a:r>
              <a:rPr lang="en-GB" sz="2800" dirty="0">
                <a:solidFill>
                  <a:schemeClr val="tx1"/>
                </a:solidFill>
              </a:rPr>
              <a:t>- In patients </a:t>
            </a:r>
            <a:r>
              <a:rPr lang="en-GB" sz="2800" b="1" dirty="0">
                <a:solidFill>
                  <a:schemeClr val="tx1"/>
                </a:solidFill>
              </a:rPr>
              <a:t>without varices </a:t>
            </a:r>
            <a:r>
              <a:rPr lang="en-GB" sz="2800" dirty="0">
                <a:solidFill>
                  <a:schemeClr val="tx1"/>
                </a:solidFill>
              </a:rPr>
              <a:t>in whom etiological factor persists and/or remain decompensated, </a:t>
            </a:r>
            <a:r>
              <a:rPr lang="en-GB" sz="2800" b="1" dirty="0">
                <a:solidFill>
                  <a:schemeClr val="tx1"/>
                </a:solidFill>
              </a:rPr>
              <a:t>screening OGD should be repeated yearly </a:t>
            </a:r>
          </a:p>
        </p:txBody>
      </p:sp>
    </p:spTree>
    <p:custDataLst>
      <p:tags r:id="rId1"/>
    </p:custDataLst>
    <p:extLst>
      <p:ext uri="{BB962C8B-B14F-4D97-AF65-F5344CB8AC3E}">
        <p14:creationId xmlns:p14="http://schemas.microsoft.com/office/powerpoint/2010/main" val="780923408"/>
      </p:ext>
    </p:extLst>
  </p:cSld>
  <p:clrMapOvr>
    <a:masterClrMapping/>
  </p:clrMapOvr>
  <p:transition advTm="5298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56792"/>
            <a:ext cx="8388000" cy="4781128"/>
          </a:xfrm>
        </p:spPr>
        <p:txBody>
          <a:bodyPr>
            <a:normAutofit/>
          </a:bodyPr>
          <a:lstStyle/>
          <a:p>
            <a:pPr algn="just">
              <a:buNone/>
            </a:pPr>
            <a:r>
              <a:rPr lang="en-GB" b="1" dirty="0"/>
              <a:t>[A] Medications: </a:t>
            </a:r>
            <a:r>
              <a:rPr lang="en-GB" dirty="0"/>
              <a:t>Non selective Beta blocker (Nadolol, Propranolol) – Nitrates.</a:t>
            </a:r>
          </a:p>
          <a:p>
            <a:pPr algn="just">
              <a:buNone/>
            </a:pPr>
            <a:r>
              <a:rPr lang="en-GB" b="1" dirty="0"/>
              <a:t>[B] Endoscopy: </a:t>
            </a:r>
            <a:r>
              <a:rPr lang="en-GB" dirty="0"/>
              <a:t>Sclerotherapy and variceal ligation.</a:t>
            </a:r>
          </a:p>
          <a:p>
            <a:pPr marL="0" indent="0" algn="just">
              <a:lnSpc>
                <a:spcPct val="110000"/>
              </a:lnSpc>
              <a:spcBef>
                <a:spcPts val="1200"/>
              </a:spcBef>
              <a:buNone/>
            </a:pPr>
            <a:r>
              <a:rPr lang="en-US" sz="3000" b="1" u="sng" dirty="0"/>
              <a:t>- For 1ry prophylaxis:</a:t>
            </a:r>
            <a:r>
              <a:rPr lang="en-US" sz="3000" dirty="0"/>
              <a:t> Either NSBBs or EBL are equally effective in preventing </a:t>
            </a:r>
            <a:r>
              <a:rPr lang="en-US" sz="3000" b="1" dirty="0">
                <a:solidFill>
                  <a:srgbClr val="FF0000"/>
                </a:solidFill>
              </a:rPr>
              <a:t>first bleeding </a:t>
            </a:r>
            <a:r>
              <a:rPr lang="en-US" sz="3000" dirty="0"/>
              <a:t>in patients with high-risk varices.</a:t>
            </a:r>
          </a:p>
          <a:p>
            <a:pPr marL="0" indent="0" algn="just">
              <a:lnSpc>
                <a:spcPct val="110000"/>
              </a:lnSpc>
              <a:spcBef>
                <a:spcPts val="1200"/>
              </a:spcBef>
              <a:buNone/>
            </a:pPr>
            <a:r>
              <a:rPr lang="en-US" sz="3000" b="1" u="sng" dirty="0"/>
              <a:t>- For 2ry prophylaxis:</a:t>
            </a:r>
            <a:r>
              <a:rPr lang="en-US" sz="3000" dirty="0"/>
              <a:t> NSBBs and EBL in combination reduces the risk of </a:t>
            </a:r>
            <a:r>
              <a:rPr lang="en-US" sz="3000" b="1" dirty="0">
                <a:solidFill>
                  <a:srgbClr val="FF0000"/>
                </a:solidFill>
              </a:rPr>
              <a:t>re-bleeding </a:t>
            </a:r>
            <a:r>
              <a:rPr lang="en-US" sz="3000" dirty="0"/>
              <a:t>compared with monotherapy.</a:t>
            </a:r>
            <a:endParaRPr lang="en-US" dirty="0"/>
          </a:p>
        </p:txBody>
      </p:sp>
      <p:sp>
        <p:nvSpPr>
          <p:cNvPr id="3" name="Title 2"/>
          <p:cNvSpPr>
            <a:spLocks noGrp="1"/>
          </p:cNvSpPr>
          <p:nvPr>
            <p:ph type="title"/>
          </p:nvPr>
        </p:nvSpPr>
        <p:spPr/>
        <p:txBody>
          <a:bodyPr/>
          <a:lstStyle/>
          <a:p>
            <a:r>
              <a:rPr lang="en-GB" dirty="0"/>
              <a:t>Method of prophylaxis</a:t>
            </a:r>
          </a:p>
        </p:txBody>
      </p:sp>
    </p:spTree>
    <p:custDataLst>
      <p:tags r:id="rId1"/>
    </p:custDataLst>
  </p:cSld>
  <p:clrMapOvr>
    <a:masterClrMapping/>
  </p:clrMapOvr>
  <p:transition advTm="69683">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
                                            <p:txEl>
                                              <p:pRg st="3" end="3"/>
                                            </p:txEl>
                                          </p:spTgt>
                                        </p:tgtEl>
                                        <p:attrNameLst>
                                          <p:attrName>style.visibility</p:attrName>
                                        </p:attrNameLst>
                                      </p:cBhvr>
                                      <p:to>
                                        <p:strVal val="visible"/>
                                      </p:to>
                                    </p:set>
                                    <p:animEffect transition="in" filter="fade">
                                      <p:cBhvr>
                                        <p:cTn id="26" dur="1000"/>
                                        <p:tgtEl>
                                          <p:spTgt spid="2">
                                            <p:txEl>
                                              <p:pRg st="3" end="3"/>
                                            </p:txEl>
                                          </p:spTgt>
                                        </p:tgtEl>
                                      </p:cBhvr>
                                    </p:animEffect>
                                    <p:anim calcmode="lin" valueType="num">
                                      <p:cBhvr>
                                        <p:cTn id="2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484784"/>
            <a:ext cx="8229600" cy="6120680"/>
          </a:xfrm>
        </p:spPr>
        <p:txBody>
          <a:bodyPr/>
          <a:lstStyle/>
          <a:p>
            <a:pPr marL="0" algn="just">
              <a:buNone/>
            </a:pPr>
            <a:r>
              <a:rPr lang="en-GB" b="1" dirty="0"/>
              <a:t>After five months, Abd-Elsamad noticed both lower limb swelling and then develop abdominal distension. Clinical examination revealed increase abdominal girth and shifting dullness. </a:t>
            </a:r>
          </a:p>
          <a:p>
            <a:pPr marL="0" algn="just">
              <a:buNone/>
            </a:pPr>
            <a:r>
              <a:rPr lang="en-GB" b="1" dirty="0">
                <a:solidFill>
                  <a:srgbClr val="C00000"/>
                </a:solidFill>
              </a:rPr>
              <a:t>What is appropriate management?</a:t>
            </a:r>
          </a:p>
          <a:p>
            <a:pPr>
              <a:buNone/>
            </a:pPr>
            <a:r>
              <a:rPr lang="en-GB" dirty="0"/>
              <a:t>1- Diuretics</a:t>
            </a:r>
          </a:p>
          <a:p>
            <a:pPr>
              <a:buNone/>
            </a:pPr>
            <a:r>
              <a:rPr lang="en-GB" dirty="0"/>
              <a:t>2- Large volume paracentesis</a:t>
            </a:r>
          </a:p>
          <a:p>
            <a:pPr>
              <a:buNone/>
            </a:pPr>
            <a:r>
              <a:rPr lang="en-GB" dirty="0"/>
              <a:t>3- Sodium restriction</a:t>
            </a:r>
          </a:p>
          <a:p>
            <a:pPr>
              <a:buNone/>
            </a:pPr>
            <a:r>
              <a:rPr lang="en-GB" dirty="0"/>
              <a:t>4- All of above</a:t>
            </a:r>
          </a:p>
          <a:p>
            <a:pPr>
              <a:buNone/>
            </a:pPr>
            <a:r>
              <a:rPr lang="en-GB" dirty="0"/>
              <a:t>5- 1 &amp; 3 </a:t>
            </a:r>
          </a:p>
        </p:txBody>
      </p:sp>
      <p:sp>
        <p:nvSpPr>
          <p:cNvPr id="4" name="TextBox 3"/>
          <p:cNvSpPr txBox="1"/>
          <p:nvPr/>
        </p:nvSpPr>
        <p:spPr>
          <a:xfrm>
            <a:off x="467544" y="5867980"/>
            <a:ext cx="1368152" cy="369332"/>
          </a:xfrm>
          <a:prstGeom prst="rect">
            <a:avLst/>
          </a:prstGeom>
          <a:noFill/>
          <a:ln w="38100"/>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GB" dirty="0"/>
          </a:p>
        </p:txBody>
      </p:sp>
    </p:spTree>
    <p:custDataLst>
      <p:tags r:id="rId1"/>
    </p:custDataLst>
    <p:extLst>
      <p:ext uri="{BB962C8B-B14F-4D97-AF65-F5344CB8AC3E}">
        <p14:creationId xmlns:p14="http://schemas.microsoft.com/office/powerpoint/2010/main" val="4101092278"/>
      </p:ext>
    </p:extLst>
  </p:cSld>
  <p:clrMapOvr>
    <a:masterClrMapping/>
  </p:clrMapOvr>
  <p:transition advTm="56123">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72816"/>
            <a:ext cx="8229600" cy="4353347"/>
          </a:xfrm>
        </p:spPr>
        <p:txBody>
          <a:bodyPr>
            <a:normAutofit/>
          </a:bodyPr>
          <a:lstStyle/>
          <a:p>
            <a:pPr algn="just">
              <a:spcBef>
                <a:spcPts val="1200"/>
              </a:spcBef>
            </a:pPr>
            <a:r>
              <a:rPr lang="en-GB" dirty="0"/>
              <a:t>It is fluid accumulation within peritoneal cavity.</a:t>
            </a:r>
          </a:p>
          <a:p>
            <a:pPr algn="just">
              <a:spcBef>
                <a:spcPts val="1200"/>
              </a:spcBef>
            </a:pPr>
            <a:r>
              <a:rPr lang="en-GB" b="1" dirty="0"/>
              <a:t>Cirrhosis is responsible for 80% of cases of ascites.</a:t>
            </a:r>
          </a:p>
          <a:p>
            <a:pPr algn="just">
              <a:spcBef>
                <a:spcPts val="1200"/>
              </a:spcBef>
            </a:pPr>
            <a:r>
              <a:rPr lang="en-GB" dirty="0"/>
              <a:t>Patients with ascites should be considered for referral for LT.</a:t>
            </a:r>
          </a:p>
          <a:p>
            <a:pPr algn="just">
              <a:spcBef>
                <a:spcPts val="1200"/>
              </a:spcBef>
              <a:buNone/>
            </a:pPr>
            <a:endParaRPr lang="en-GB" dirty="0"/>
          </a:p>
          <a:p>
            <a:pPr algn="just">
              <a:spcBef>
                <a:spcPts val="1200"/>
              </a:spcBef>
            </a:pPr>
            <a:endParaRPr lang="en-GB" dirty="0"/>
          </a:p>
        </p:txBody>
      </p:sp>
      <p:sp>
        <p:nvSpPr>
          <p:cNvPr id="3" name="Title 2"/>
          <p:cNvSpPr>
            <a:spLocks noGrp="1"/>
          </p:cNvSpPr>
          <p:nvPr>
            <p:ph type="title"/>
          </p:nvPr>
        </p:nvSpPr>
        <p:spPr/>
        <p:txBody>
          <a:bodyPr/>
          <a:lstStyle/>
          <a:p>
            <a:r>
              <a:rPr lang="en-GB" dirty="0"/>
              <a:t>Ascites</a:t>
            </a:r>
          </a:p>
        </p:txBody>
      </p:sp>
    </p:spTree>
  </p:cSld>
  <p:clrMapOvr>
    <a:masterClrMapping/>
  </p:clrMapOvr>
  <p:transition advTm="39097">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40768"/>
            <a:ext cx="8229600" cy="4785395"/>
          </a:xfrm>
        </p:spPr>
        <p:txBody>
          <a:bodyPr>
            <a:normAutofit/>
          </a:bodyPr>
          <a:lstStyle/>
          <a:p>
            <a:pPr algn="just"/>
            <a:r>
              <a:rPr lang="en-GB" sz="2600" dirty="0"/>
              <a:t>Ascites is graded based on amount of fluid in the abdominal cavity.</a:t>
            </a:r>
          </a:p>
          <a:p>
            <a:pPr algn="just"/>
            <a:endParaRPr lang="en-GB" sz="2600" dirty="0"/>
          </a:p>
        </p:txBody>
      </p:sp>
      <p:sp>
        <p:nvSpPr>
          <p:cNvPr id="3" name="Title 2"/>
          <p:cNvSpPr>
            <a:spLocks noGrp="1"/>
          </p:cNvSpPr>
          <p:nvPr>
            <p:ph type="title"/>
          </p:nvPr>
        </p:nvSpPr>
        <p:spPr/>
        <p:txBody>
          <a:bodyPr/>
          <a:lstStyle/>
          <a:p>
            <a:r>
              <a:rPr lang="en-GB" dirty="0"/>
              <a:t>Ascites: Grading</a:t>
            </a:r>
          </a:p>
        </p:txBody>
      </p:sp>
      <p:graphicFrame>
        <p:nvGraphicFramePr>
          <p:cNvPr id="4" name="Table 3">
            <a:extLst>
              <a:ext uri="{FF2B5EF4-FFF2-40B4-BE49-F238E27FC236}">
                <a16:creationId xmlns:a16="http://schemas.microsoft.com/office/drawing/2014/main" xmlns="" id="{80F2FC1B-168C-41DC-A5F6-330ABBD86960}"/>
              </a:ext>
            </a:extLst>
          </p:cNvPr>
          <p:cNvGraphicFramePr>
            <a:graphicFrameLocks noGrp="1"/>
          </p:cNvGraphicFramePr>
          <p:nvPr>
            <p:extLst>
              <p:ext uri="{D42A27DB-BD31-4B8C-83A1-F6EECF244321}">
                <p14:modId xmlns:p14="http://schemas.microsoft.com/office/powerpoint/2010/main" val="3886341018"/>
              </p:ext>
            </p:extLst>
          </p:nvPr>
        </p:nvGraphicFramePr>
        <p:xfrm>
          <a:off x="251520" y="2420888"/>
          <a:ext cx="8568952" cy="2286000"/>
        </p:xfrm>
        <a:graphic>
          <a:graphicData uri="http://schemas.openxmlformats.org/drawingml/2006/table">
            <a:tbl>
              <a:tblPr firstRow="1" bandRow="1"/>
              <a:tblGrid>
                <a:gridCol w="1192202">
                  <a:extLst>
                    <a:ext uri="{9D8B030D-6E8A-4147-A177-3AD203B41FA5}">
                      <a16:colId xmlns:a16="http://schemas.microsoft.com/office/drawing/2014/main" xmlns="" val="20001"/>
                    </a:ext>
                  </a:extLst>
                </a:gridCol>
                <a:gridCol w="7376750">
                  <a:extLst>
                    <a:ext uri="{9D8B030D-6E8A-4147-A177-3AD203B41FA5}">
                      <a16:colId xmlns:a16="http://schemas.microsoft.com/office/drawing/2014/main" xmlns="" val="1547205102"/>
                    </a:ext>
                  </a:extLst>
                </a:gridCol>
              </a:tblGrid>
              <a:tr h="171862">
                <a:tc gridSpan="2">
                  <a:txBody>
                    <a:bodyPr/>
                    <a:lstStyle/>
                    <a:p>
                      <a:pPr algn="just"/>
                      <a:r>
                        <a:rPr lang="en-GB" sz="2100" b="1" dirty="0">
                          <a:solidFill>
                            <a:schemeClr val="bg1"/>
                          </a:solidFill>
                        </a:rPr>
                        <a:t>Grading of ascites*</a:t>
                      </a:r>
                    </a:p>
                  </a:txBody>
                  <a:tcPr marL="68580" marR="68580">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004B87"/>
                    </a:solidFill>
                  </a:tcPr>
                </a:tc>
                <a:tc hMerge="1">
                  <a:txBody>
                    <a:bodyPr/>
                    <a:lstStyle/>
                    <a:p>
                      <a:endParaRPr lang="en-GB" sz="1400" b="1" dirty="0">
                        <a:solidFill>
                          <a:schemeClr val="bg1"/>
                        </a:solidFill>
                      </a:endParaRPr>
                    </a:p>
                  </a:txBody>
                  <a:tcPr>
                    <a:lnL w="12700" cap="flat" cmpd="sng" algn="ctr">
                      <a:solidFill>
                        <a:srgbClr val="FFFFFF"/>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004B87"/>
                    </a:solidFill>
                  </a:tcPr>
                </a:tc>
                <a:extLst>
                  <a:ext uri="{0D108BD9-81ED-4DB2-BD59-A6C34878D82A}">
                    <a16:rowId xmlns:a16="http://schemas.microsoft.com/office/drawing/2014/main" xmlns="" val="10001"/>
                  </a:ext>
                </a:extLst>
              </a:tr>
              <a:tr h="237292">
                <a:tc>
                  <a:txBody>
                    <a:bodyPr/>
                    <a:lstStyle/>
                    <a:p>
                      <a:pPr algn="just"/>
                      <a:r>
                        <a:rPr lang="en-GB" sz="2100" b="1" dirty="0"/>
                        <a:t>Grade 1</a:t>
                      </a:r>
                    </a:p>
                  </a:txBody>
                  <a:tcPr marL="68580" marR="68580">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EFCFC"/>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2100" b="1" dirty="0"/>
                        <a:t>Mild ascites: </a:t>
                      </a:r>
                      <a:r>
                        <a:rPr lang="en-GB" sz="2100" dirty="0"/>
                        <a:t>only detectable </a:t>
                      </a:r>
                      <a:r>
                        <a:rPr lang="en-GB" sz="2100" b="1" dirty="0">
                          <a:solidFill>
                            <a:srgbClr val="FF0000"/>
                          </a:solidFill>
                        </a:rPr>
                        <a:t>by ultrasound examination</a:t>
                      </a:r>
                      <a:r>
                        <a:rPr lang="en-GB" sz="2100" dirty="0"/>
                        <a:t>.</a:t>
                      </a:r>
                    </a:p>
                  </a:txBody>
                  <a:tcPr marL="68580" marR="68580">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EFCFC"/>
                    </a:solidFill>
                  </a:tcPr>
                </a:tc>
                <a:extLst>
                  <a:ext uri="{0D108BD9-81ED-4DB2-BD59-A6C34878D82A}">
                    <a16:rowId xmlns:a16="http://schemas.microsoft.com/office/drawing/2014/main" xmlns="" val="2968240305"/>
                  </a:ext>
                </a:extLst>
              </a:tr>
              <a:tr h="237292">
                <a:tc>
                  <a:txBody>
                    <a:bodyPr/>
                    <a:lstStyle/>
                    <a:p>
                      <a:pPr algn="just"/>
                      <a:r>
                        <a:rPr lang="en-GB" sz="2100" b="1" dirty="0"/>
                        <a:t>Grade 2</a:t>
                      </a:r>
                    </a:p>
                  </a:txBody>
                  <a:tcPr marL="68580" marR="68580">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EFCFC"/>
                    </a:solidFill>
                  </a:tcPr>
                </a:tc>
                <a:tc>
                  <a:txBody>
                    <a:bodyPr/>
                    <a:lstStyle/>
                    <a:p>
                      <a:pPr algn="just"/>
                      <a:r>
                        <a:rPr lang="en-GB" sz="2100" b="1" dirty="0"/>
                        <a:t>Moderate ascites: </a:t>
                      </a:r>
                      <a:r>
                        <a:rPr lang="en-GB" sz="2100" dirty="0"/>
                        <a:t>manifest by moderate symmetrical distension of abdomen detected clinically by </a:t>
                      </a:r>
                      <a:r>
                        <a:rPr lang="en-GB" sz="2100" b="1" dirty="0">
                          <a:solidFill>
                            <a:srgbClr val="FF0000"/>
                          </a:solidFill>
                        </a:rPr>
                        <a:t>shifting dullness percussion.</a:t>
                      </a:r>
                    </a:p>
                  </a:txBody>
                  <a:tcPr marL="68580" marR="68580">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EFCFC"/>
                    </a:solidFill>
                  </a:tcPr>
                </a:tc>
                <a:extLst>
                  <a:ext uri="{0D108BD9-81ED-4DB2-BD59-A6C34878D82A}">
                    <a16:rowId xmlns:a16="http://schemas.microsoft.com/office/drawing/2014/main" xmlns="" val="3657772965"/>
                  </a:ext>
                </a:extLst>
              </a:tr>
              <a:tr h="237292">
                <a:tc>
                  <a:txBody>
                    <a:bodyPr/>
                    <a:lstStyle/>
                    <a:p>
                      <a:pPr algn="just"/>
                      <a:r>
                        <a:rPr lang="en-GB" sz="2100" b="1" dirty="0"/>
                        <a:t>Grade 3</a:t>
                      </a:r>
                    </a:p>
                  </a:txBody>
                  <a:tcPr marL="68580" marR="68580">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EFCFC"/>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2100" b="1" dirty="0"/>
                        <a:t>Large or gross ascites: </a:t>
                      </a:r>
                      <a:r>
                        <a:rPr lang="en-GB" sz="2100" dirty="0"/>
                        <a:t>provokes marked abdominal distension;</a:t>
                      </a:r>
                      <a:r>
                        <a:rPr lang="en-GB" sz="2100" baseline="0" dirty="0"/>
                        <a:t> if tense </a:t>
                      </a:r>
                      <a:r>
                        <a:rPr lang="en-GB" sz="2100" dirty="0"/>
                        <a:t>detected clinically by </a:t>
                      </a:r>
                      <a:r>
                        <a:rPr lang="en-GB" sz="2100" b="1" dirty="0">
                          <a:solidFill>
                            <a:srgbClr val="FF0000"/>
                          </a:solidFill>
                        </a:rPr>
                        <a:t>fluid thrill method.</a:t>
                      </a:r>
                    </a:p>
                  </a:txBody>
                  <a:tcPr marL="68580" marR="68580">
                    <a:lnL w="9525" cap="flat" cmpd="sng" algn="ctr">
                      <a:solidFill>
                        <a:schemeClr val="tx2"/>
                      </a:solidFill>
                      <a:prstDash val="solid"/>
                      <a:round/>
                      <a:headEnd type="none" w="med" len="med"/>
                      <a:tailEnd type="none" w="med" len="med"/>
                    </a:lnL>
                    <a:lnR w="9525" cap="flat" cmpd="sng" algn="ctr">
                      <a:solidFill>
                        <a:schemeClr val="tx2"/>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FEFCFC"/>
                    </a:solidFill>
                  </a:tcPr>
                </a:tc>
                <a:extLst>
                  <a:ext uri="{0D108BD9-81ED-4DB2-BD59-A6C34878D82A}">
                    <a16:rowId xmlns:a16="http://schemas.microsoft.com/office/drawing/2014/main" xmlns="" val="558253718"/>
                  </a:ext>
                </a:extLst>
              </a:tr>
            </a:tbl>
          </a:graphicData>
        </a:graphic>
      </p:graphicFrame>
      <p:sp>
        <p:nvSpPr>
          <p:cNvPr id="5" name="Rectangle 4"/>
          <p:cNvSpPr/>
          <p:nvPr/>
        </p:nvSpPr>
        <p:spPr>
          <a:xfrm>
            <a:off x="395536" y="4869160"/>
            <a:ext cx="8424936" cy="1830758"/>
          </a:xfrm>
          <a:prstGeom prst="rect">
            <a:avLst/>
          </a:prstGeom>
        </p:spPr>
        <p:txBody>
          <a:bodyPr wrap="square">
            <a:spAutoFit/>
          </a:bodyPr>
          <a:lstStyle/>
          <a:p>
            <a:pPr algn="just">
              <a:lnSpc>
                <a:spcPct val="110000"/>
              </a:lnSpc>
              <a:buFont typeface="Arial" pitchFamily="34" charset="0"/>
              <a:buChar char="•"/>
            </a:pPr>
            <a:r>
              <a:rPr lang="en-GB" sz="2600" dirty="0"/>
              <a:t>   Development of ascites in patients with cirrhosis (grade 2 or 3) is associated with a poor prognosis:</a:t>
            </a:r>
          </a:p>
          <a:p>
            <a:pPr lvl="1" algn="just">
              <a:lnSpc>
                <a:spcPct val="110000"/>
              </a:lnSpc>
              <a:buNone/>
            </a:pPr>
            <a:r>
              <a:rPr lang="en-GB" sz="2600" dirty="0"/>
              <a:t>- 1-year mortality: 40%</a:t>
            </a:r>
          </a:p>
          <a:p>
            <a:pPr lvl="1" algn="just">
              <a:lnSpc>
                <a:spcPct val="110000"/>
              </a:lnSpc>
              <a:buNone/>
            </a:pPr>
            <a:r>
              <a:rPr lang="en-GB" sz="2600" dirty="0"/>
              <a:t>- 2-year mortality: 50%</a:t>
            </a:r>
          </a:p>
        </p:txBody>
      </p:sp>
    </p:spTree>
    <p:custDataLst>
      <p:tags r:id="rId1"/>
    </p:custDataLst>
  </p:cSld>
  <p:clrMapOvr>
    <a:masterClrMapping/>
  </p:clrMapOvr>
  <p:transition advTm="67951">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n-US" sz="3200" b="1" dirty="0">
                <a:solidFill>
                  <a:srgbClr val="C00000"/>
                </a:solidFill>
              </a:rPr>
              <a:t>By the end of this lecture you will be able to:</a:t>
            </a:r>
          </a:p>
          <a:p>
            <a:pPr algn="just"/>
            <a:r>
              <a:rPr lang="en-GB" dirty="0"/>
              <a:t>Define Liver cirrhosis &amp; identify different etiology.</a:t>
            </a:r>
          </a:p>
          <a:p>
            <a:pPr algn="just"/>
            <a:r>
              <a:rPr lang="en-GB" dirty="0"/>
              <a:t>Identify different complications of liver cirrhosis.</a:t>
            </a:r>
          </a:p>
          <a:p>
            <a:pPr algn="just"/>
            <a:r>
              <a:rPr lang="en-GB" dirty="0"/>
              <a:t>Recognize the management of acute variceal bleeding. </a:t>
            </a:r>
          </a:p>
          <a:p>
            <a:pPr algn="just"/>
            <a:r>
              <a:rPr lang="en-GB" dirty="0"/>
              <a:t>Recognize how to diagnose</a:t>
            </a:r>
            <a:r>
              <a:rPr lang="en-GB"/>
              <a:t>&amp; manage spontaneous </a:t>
            </a:r>
            <a:r>
              <a:rPr lang="en-GB" dirty="0"/>
              <a:t>bacterial peritonitis,</a:t>
            </a:r>
          </a:p>
          <a:p>
            <a:pPr marL="0" indent="0">
              <a:buNone/>
            </a:pPr>
            <a:endParaRPr lang="en-GB" b="1" dirty="0">
              <a:solidFill>
                <a:srgbClr val="C00000"/>
              </a:solidFill>
            </a:endParaRPr>
          </a:p>
          <a:p>
            <a:pPr marL="514350" indent="-514350">
              <a:buNone/>
            </a:pPr>
            <a:endParaRPr lang="en-GB" dirty="0"/>
          </a:p>
        </p:txBody>
      </p:sp>
      <p:sp>
        <p:nvSpPr>
          <p:cNvPr id="3" name="Title 2"/>
          <p:cNvSpPr>
            <a:spLocks noGrp="1"/>
          </p:cNvSpPr>
          <p:nvPr>
            <p:ph type="title"/>
          </p:nvPr>
        </p:nvSpPr>
        <p:spPr/>
        <p:txBody>
          <a:bodyPr>
            <a:noAutofit/>
          </a:bodyPr>
          <a:lstStyle/>
          <a:p>
            <a:r>
              <a:rPr lang="en-US" sz="3600" b="1" dirty="0"/>
              <a:t>Indented Learning Outcomes (ILOs)</a:t>
            </a:r>
          </a:p>
        </p:txBody>
      </p:sp>
    </p:spTree>
    <p:extLst>
      <p:ext uri="{BB962C8B-B14F-4D97-AF65-F5344CB8AC3E}">
        <p14:creationId xmlns:p14="http://schemas.microsoft.com/office/powerpoint/2010/main" val="2413956512"/>
      </p:ext>
    </p:extLst>
  </p:cSld>
  <p:clrMapOvr>
    <a:masterClrMapping/>
  </p:clrMapOvr>
  <p:transition advTm="16132">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2776"/>
            <a:ext cx="8229600" cy="5184576"/>
          </a:xfrm>
        </p:spPr>
        <p:txBody>
          <a:bodyPr>
            <a:normAutofit fontScale="92500" lnSpcReduction="10000"/>
          </a:bodyPr>
          <a:lstStyle/>
          <a:p>
            <a:pPr algn="just">
              <a:buNone/>
            </a:pPr>
            <a:r>
              <a:rPr lang="en-US" b="1" dirty="0"/>
              <a:t>History: </a:t>
            </a:r>
            <a:r>
              <a:rPr lang="en-US" dirty="0"/>
              <a:t>ask about symptoms of liver, renal, &amp; cardiac diseases.</a:t>
            </a:r>
          </a:p>
          <a:p>
            <a:pPr algn="just">
              <a:buNone/>
            </a:pPr>
            <a:r>
              <a:rPr lang="en-US" b="1" dirty="0"/>
              <a:t>Physical examination: </a:t>
            </a:r>
          </a:p>
          <a:p>
            <a:pPr algn="just"/>
            <a:r>
              <a:rPr lang="en-US" dirty="0"/>
              <a:t>General: features of liver cell failure </a:t>
            </a:r>
          </a:p>
          <a:p>
            <a:pPr algn="just"/>
            <a:r>
              <a:rPr lang="en-US" dirty="0"/>
              <a:t>Local abdominal examination:</a:t>
            </a:r>
          </a:p>
          <a:p>
            <a:pPr algn="just">
              <a:buNone/>
            </a:pPr>
            <a:r>
              <a:rPr lang="en-US" dirty="0"/>
              <a:t>- Inspection: Generalized distention of abdomen with fullness of flanks. Divarication</a:t>
            </a:r>
            <a:r>
              <a:rPr lang="en-US" b="1" dirty="0"/>
              <a:t> </a:t>
            </a:r>
            <a:r>
              <a:rPr lang="en-US" dirty="0"/>
              <a:t>of recti. Stretched skin &amp; linea alba. </a:t>
            </a:r>
          </a:p>
          <a:p>
            <a:pPr algn="just">
              <a:buNone/>
            </a:pPr>
            <a:r>
              <a:rPr lang="en-US" dirty="0"/>
              <a:t>- Palpation: dipping method for deep organ palpation.</a:t>
            </a:r>
          </a:p>
          <a:p>
            <a:pPr algn="just">
              <a:buNone/>
            </a:pPr>
            <a:r>
              <a:rPr lang="en-US" dirty="0"/>
              <a:t>- Percussion:</a:t>
            </a:r>
          </a:p>
          <a:p>
            <a:pPr algn="just">
              <a:buNone/>
            </a:pPr>
            <a:r>
              <a:rPr lang="en-US" dirty="0"/>
              <a:t>Moderate ascites → Shifting dullness test</a:t>
            </a:r>
          </a:p>
          <a:p>
            <a:pPr algn="just">
              <a:buNone/>
            </a:pPr>
            <a:r>
              <a:rPr lang="en-US" dirty="0"/>
              <a:t>Tense ascites → Fluid thrill test = Fluid wave test</a:t>
            </a:r>
          </a:p>
        </p:txBody>
      </p:sp>
      <p:sp>
        <p:nvSpPr>
          <p:cNvPr id="3" name="Title 2"/>
          <p:cNvSpPr>
            <a:spLocks noGrp="1"/>
          </p:cNvSpPr>
          <p:nvPr>
            <p:ph type="title"/>
          </p:nvPr>
        </p:nvSpPr>
        <p:spPr/>
        <p:txBody>
          <a:bodyPr/>
          <a:lstStyle/>
          <a:p>
            <a:r>
              <a:rPr lang="en-GB" dirty="0"/>
              <a:t>Ascites: </a:t>
            </a:r>
            <a:r>
              <a:rPr lang="en-US" dirty="0"/>
              <a:t>Initial patient evaluation</a:t>
            </a:r>
            <a:endParaRPr lang="en-GB" dirty="0"/>
          </a:p>
        </p:txBody>
      </p:sp>
    </p:spTree>
    <p:custDataLst>
      <p:tags r:id="rId1"/>
    </p:custDataLst>
  </p:cSld>
  <p:clrMapOvr>
    <a:masterClrMapping/>
  </p:clrMapOvr>
  <p:transition advTm="54197">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
                                            <p:txEl>
                                              <p:pRg st="7" end="7"/>
                                            </p:txEl>
                                          </p:spTgt>
                                        </p:tgtEl>
                                        <p:attrNameLst>
                                          <p:attrName>style.visibility</p:attrName>
                                        </p:attrNameLst>
                                      </p:cBhvr>
                                      <p:to>
                                        <p:strVal val="visible"/>
                                      </p:to>
                                    </p:set>
                                    <p:animEffect transition="in" filter="fade">
                                      <p:cBhvr>
                                        <p:cTn id="54" dur="1000"/>
                                        <p:tgtEl>
                                          <p:spTgt spid="2">
                                            <p:txEl>
                                              <p:pRg st="7" end="7"/>
                                            </p:txEl>
                                          </p:spTgt>
                                        </p:tgtEl>
                                      </p:cBhvr>
                                    </p:animEffect>
                                    <p:anim calcmode="lin" valueType="num">
                                      <p:cBhvr>
                                        <p:cTn id="55"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2">
                                            <p:txEl>
                                              <p:pRg st="7" end="7"/>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
                                            <p:txEl>
                                              <p:pRg st="8" end="8"/>
                                            </p:txEl>
                                          </p:spTgt>
                                        </p:tgtEl>
                                        <p:attrNameLst>
                                          <p:attrName>style.visibility</p:attrName>
                                        </p:attrNameLst>
                                      </p:cBhvr>
                                      <p:to>
                                        <p:strVal val="visible"/>
                                      </p:to>
                                    </p:set>
                                    <p:animEffect transition="in" filter="fade">
                                      <p:cBhvr>
                                        <p:cTn id="59" dur="1000"/>
                                        <p:tgtEl>
                                          <p:spTgt spid="2">
                                            <p:txEl>
                                              <p:pRg st="8" end="8"/>
                                            </p:txEl>
                                          </p:spTgt>
                                        </p:tgtEl>
                                      </p:cBhvr>
                                    </p:animEffect>
                                    <p:anim calcmode="lin" valueType="num">
                                      <p:cBhvr>
                                        <p:cTn id="60"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b="1" dirty="0">
                <a:latin typeface="+mn-lt"/>
                <a:cs typeface="Times New Roman" pitchFamily="18" charset="0"/>
              </a:rPr>
              <a:t>Ascites: Investigations</a:t>
            </a:r>
          </a:p>
        </p:txBody>
      </p:sp>
      <p:sp>
        <p:nvSpPr>
          <p:cNvPr id="24579" name="Rectangle 3"/>
          <p:cNvSpPr>
            <a:spLocks noGrp="1" noChangeArrowheads="1"/>
          </p:cNvSpPr>
          <p:nvPr>
            <p:ph type="body" idx="1"/>
          </p:nvPr>
        </p:nvSpPr>
        <p:spPr/>
        <p:txBody>
          <a:bodyPr>
            <a:normAutofit/>
          </a:bodyPr>
          <a:lstStyle/>
          <a:p>
            <a:pPr algn="just" rtl="0">
              <a:lnSpc>
                <a:spcPct val="110000"/>
              </a:lnSpc>
              <a:buFontTx/>
              <a:buNone/>
            </a:pPr>
            <a:r>
              <a:rPr lang="en-US" b="1" i="1" u="sng" dirty="0">
                <a:effectLst/>
              </a:rPr>
              <a:t>[A] Invest. For the cause</a:t>
            </a:r>
          </a:p>
          <a:p>
            <a:pPr algn="just" rtl="0">
              <a:lnSpc>
                <a:spcPct val="110000"/>
              </a:lnSpc>
              <a:buFontTx/>
              <a:buNone/>
            </a:pPr>
            <a:r>
              <a:rPr lang="en-US" dirty="0"/>
              <a:t>	- Abdominal U/S facilitates the early diagnosis of ascites (&lt;200 ml). </a:t>
            </a:r>
          </a:p>
          <a:p>
            <a:pPr algn="just" rtl="0">
              <a:lnSpc>
                <a:spcPct val="110000"/>
              </a:lnSpc>
              <a:buFontTx/>
              <a:buNone/>
            </a:pPr>
            <a:r>
              <a:rPr lang="en-US" dirty="0"/>
              <a:t>	- Liver &amp; Renal Function.</a:t>
            </a:r>
          </a:p>
          <a:p>
            <a:pPr algn="just" rtl="0">
              <a:lnSpc>
                <a:spcPct val="110000"/>
              </a:lnSpc>
              <a:buFontTx/>
              <a:buNone/>
            </a:pPr>
            <a:r>
              <a:rPr lang="en-US" dirty="0"/>
              <a:t>	- ESR, Urine analysis, Protein/creatinine ratio.</a:t>
            </a:r>
          </a:p>
          <a:p>
            <a:pPr algn="just">
              <a:lnSpc>
                <a:spcPct val="110000"/>
              </a:lnSpc>
              <a:buNone/>
            </a:pPr>
            <a:r>
              <a:rPr lang="en-US" dirty="0"/>
              <a:t>	- Echo</a:t>
            </a:r>
          </a:p>
          <a:p>
            <a:pPr algn="just" rtl="0">
              <a:lnSpc>
                <a:spcPct val="110000"/>
              </a:lnSpc>
              <a:buFontTx/>
              <a:buNone/>
            </a:pPr>
            <a:endParaRPr lang="en-US" dirty="0"/>
          </a:p>
        </p:txBody>
      </p:sp>
    </p:spTree>
    <p:custDataLst>
      <p:tags r:id="rId1"/>
    </p:custDataLst>
  </p:cSld>
  <p:clrMapOvr>
    <a:masterClrMapping/>
  </p:clrMapOvr>
  <p:transition advTm="18187">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Effect transition="in" filter="fade">
                                      <p:cBhvr>
                                        <p:cTn id="7" dur="1000"/>
                                        <p:tgtEl>
                                          <p:spTgt spid="24579">
                                            <p:txEl>
                                              <p:pRg st="1" end="1"/>
                                            </p:txEl>
                                          </p:spTgt>
                                        </p:tgtEl>
                                      </p:cBhvr>
                                    </p:animEffect>
                                    <p:anim calcmode="lin" valueType="num">
                                      <p:cBhvr>
                                        <p:cTn id="8" dur="10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4579">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Effect transition="in" filter="fade">
                                      <p:cBhvr>
                                        <p:cTn id="12" dur="1000"/>
                                        <p:tgtEl>
                                          <p:spTgt spid="24579">
                                            <p:txEl>
                                              <p:pRg st="2" end="2"/>
                                            </p:txEl>
                                          </p:spTgt>
                                        </p:tgtEl>
                                      </p:cBhvr>
                                    </p:animEffect>
                                    <p:anim calcmode="lin" valueType="num">
                                      <p:cBhvr>
                                        <p:cTn id="13" dur="10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4579">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4579">
                                            <p:txEl>
                                              <p:pRg st="3" end="3"/>
                                            </p:txEl>
                                          </p:spTgt>
                                        </p:tgtEl>
                                        <p:attrNameLst>
                                          <p:attrName>style.visibility</p:attrName>
                                        </p:attrNameLst>
                                      </p:cBhvr>
                                      <p:to>
                                        <p:strVal val="visible"/>
                                      </p:to>
                                    </p:set>
                                    <p:animEffect transition="in" filter="fade">
                                      <p:cBhvr>
                                        <p:cTn id="17" dur="1000"/>
                                        <p:tgtEl>
                                          <p:spTgt spid="24579">
                                            <p:txEl>
                                              <p:pRg st="3" end="3"/>
                                            </p:txEl>
                                          </p:spTgt>
                                        </p:tgtEl>
                                      </p:cBhvr>
                                    </p:animEffect>
                                    <p:anim calcmode="lin" valueType="num">
                                      <p:cBhvr>
                                        <p:cTn id="18" dur="1000" fill="hold"/>
                                        <p:tgtEl>
                                          <p:spTgt spid="24579">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4579">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4579">
                                            <p:txEl>
                                              <p:pRg st="4" end="4"/>
                                            </p:txEl>
                                          </p:spTgt>
                                        </p:tgtEl>
                                        <p:attrNameLst>
                                          <p:attrName>style.visibility</p:attrName>
                                        </p:attrNameLst>
                                      </p:cBhvr>
                                      <p:to>
                                        <p:strVal val="visible"/>
                                      </p:to>
                                    </p:set>
                                    <p:animEffect transition="in" filter="fade">
                                      <p:cBhvr>
                                        <p:cTn id="22" dur="1000"/>
                                        <p:tgtEl>
                                          <p:spTgt spid="24579">
                                            <p:txEl>
                                              <p:pRg st="4" end="4"/>
                                            </p:txEl>
                                          </p:spTgt>
                                        </p:tgtEl>
                                      </p:cBhvr>
                                    </p:animEffect>
                                    <p:anim calcmode="lin" valueType="num">
                                      <p:cBhvr>
                                        <p:cTn id="23" dur="1000" fill="hold"/>
                                        <p:tgtEl>
                                          <p:spTgt spid="24579">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2457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latin typeface="+mn-lt"/>
                <a:cs typeface="Times New Roman" pitchFamily="18" charset="0"/>
              </a:rPr>
              <a:t>Ascites: Investigations (cont.)</a:t>
            </a:r>
            <a:endParaRPr lang="en-US" b="1" dirty="0">
              <a:latin typeface="+mn-lt"/>
              <a:cs typeface="Times New Roman" pitchFamily="18" charset="0"/>
            </a:endParaRPr>
          </a:p>
        </p:txBody>
      </p:sp>
      <p:sp>
        <p:nvSpPr>
          <p:cNvPr id="25603" name="Rectangle 3"/>
          <p:cNvSpPr>
            <a:spLocks noGrp="1" noChangeArrowheads="1"/>
          </p:cNvSpPr>
          <p:nvPr>
            <p:ph type="body" idx="1"/>
          </p:nvPr>
        </p:nvSpPr>
        <p:spPr>
          <a:xfrm>
            <a:off x="457200" y="1340768"/>
            <a:ext cx="8229600" cy="4525963"/>
          </a:xfrm>
        </p:spPr>
        <p:txBody>
          <a:bodyPr>
            <a:normAutofit/>
          </a:bodyPr>
          <a:lstStyle/>
          <a:p>
            <a:pPr>
              <a:buNone/>
            </a:pPr>
            <a:r>
              <a:rPr lang="en-US" b="1" i="1" u="sng" dirty="0">
                <a:cs typeface="Times New Roman" pitchFamily="18" charset="0"/>
              </a:rPr>
              <a:t>[B] Diagnostic paracentesis </a:t>
            </a:r>
          </a:p>
          <a:p>
            <a:pPr algn="l" rtl="0">
              <a:buFontTx/>
              <a:buNone/>
            </a:pPr>
            <a:r>
              <a:rPr lang="en-US" dirty="0">
                <a:cs typeface="Times New Roman" pitchFamily="18" charset="0"/>
              </a:rPr>
              <a:t>Diagnostic paracentesis (50 to 100 mL) should be part of the routine evaluation of the patient with ascites. The fluid should be examined for: </a:t>
            </a:r>
          </a:p>
          <a:p>
            <a:pPr algn="l" rtl="0">
              <a:buFontTx/>
              <a:buNone/>
            </a:pPr>
            <a:r>
              <a:rPr lang="en-US" dirty="0">
                <a:cs typeface="Times New Roman" pitchFamily="18" charset="0"/>
              </a:rPr>
              <a:t>	1- Its gross appearance</a:t>
            </a:r>
          </a:p>
          <a:p>
            <a:pPr algn="l" rtl="0">
              <a:buFontTx/>
              <a:buNone/>
            </a:pPr>
            <a:r>
              <a:rPr lang="en-US" dirty="0">
                <a:cs typeface="Times New Roman" pitchFamily="18" charset="0"/>
              </a:rPr>
              <a:t>	2- Laboratory analysis</a:t>
            </a:r>
          </a:p>
          <a:p>
            <a:pPr algn="l" rtl="0">
              <a:buFontTx/>
              <a:buNone/>
            </a:pPr>
            <a:r>
              <a:rPr lang="en-US" dirty="0">
                <a:cs typeface="Times New Roman" pitchFamily="18" charset="0"/>
              </a:rPr>
              <a:t> </a:t>
            </a:r>
          </a:p>
          <a:p>
            <a:pPr algn="l" rtl="0">
              <a:buFontTx/>
              <a:buNone/>
            </a:pPr>
            <a:r>
              <a:rPr lang="en-US" dirty="0">
                <a:cs typeface="Times New Roman" pitchFamily="18" charset="0"/>
              </a:rPr>
              <a:t>	</a:t>
            </a:r>
          </a:p>
        </p:txBody>
      </p:sp>
      <p:graphicFrame>
        <p:nvGraphicFramePr>
          <p:cNvPr id="4" name="Table 3"/>
          <p:cNvGraphicFramePr>
            <a:graphicFrameLocks noGrp="1"/>
          </p:cNvGraphicFramePr>
          <p:nvPr/>
        </p:nvGraphicFramePr>
        <p:xfrm>
          <a:off x="323528" y="4291920"/>
          <a:ext cx="8496945" cy="2377440"/>
        </p:xfrm>
        <a:graphic>
          <a:graphicData uri="http://schemas.openxmlformats.org/drawingml/2006/table">
            <a:tbl>
              <a:tblPr firstRow="1" bandRow="1">
                <a:tableStyleId>{5C22544A-7EE6-4342-B048-85BDC9FD1C3A}</a:tableStyleId>
              </a:tblPr>
              <a:tblGrid>
                <a:gridCol w="3888432">
                  <a:extLst>
                    <a:ext uri="{9D8B030D-6E8A-4147-A177-3AD203B41FA5}">
                      <a16:colId xmlns:a16="http://schemas.microsoft.com/office/drawing/2014/main" xmlns="" val="20000"/>
                    </a:ext>
                  </a:extLst>
                </a:gridCol>
                <a:gridCol w="2088232">
                  <a:extLst>
                    <a:ext uri="{9D8B030D-6E8A-4147-A177-3AD203B41FA5}">
                      <a16:colId xmlns:a16="http://schemas.microsoft.com/office/drawing/2014/main" xmlns="" val="20001"/>
                    </a:ext>
                  </a:extLst>
                </a:gridCol>
                <a:gridCol w="2520281">
                  <a:extLst>
                    <a:ext uri="{9D8B030D-6E8A-4147-A177-3AD203B41FA5}">
                      <a16:colId xmlns:a16="http://schemas.microsoft.com/office/drawing/2014/main" xmlns="" val="20002"/>
                    </a:ext>
                  </a:extLst>
                </a:gridCol>
              </a:tblGrid>
              <a:tr h="360040">
                <a:tc>
                  <a:txBody>
                    <a:bodyPr/>
                    <a:lstStyle/>
                    <a:p>
                      <a:pPr algn="ctr"/>
                      <a:r>
                        <a:rPr lang="en-GB" sz="2400" dirty="0">
                          <a:solidFill>
                            <a:schemeClr val="tx1"/>
                          </a:solidFill>
                        </a:rPr>
                        <a:t>Routine</a:t>
                      </a:r>
                      <a:r>
                        <a:rPr lang="en-GB" sz="2400" baseline="0" dirty="0">
                          <a:solidFill>
                            <a:schemeClr val="tx1"/>
                          </a:solidFill>
                        </a:rPr>
                        <a:t> test</a:t>
                      </a:r>
                      <a:endParaRPr lang="en-GB" sz="2400" dirty="0">
                        <a:solidFill>
                          <a:schemeClr val="tx1"/>
                        </a:solidFill>
                      </a:endParaRPr>
                    </a:p>
                  </a:txBody>
                  <a:tcPr>
                    <a:solidFill>
                      <a:srgbClr val="92D050"/>
                    </a:solidFill>
                  </a:tcPr>
                </a:tc>
                <a:tc>
                  <a:txBody>
                    <a:bodyPr/>
                    <a:lstStyle/>
                    <a:p>
                      <a:pPr algn="ctr"/>
                      <a:r>
                        <a:rPr lang="en-GB" sz="2400" dirty="0"/>
                        <a:t>Optional tests</a:t>
                      </a:r>
                    </a:p>
                  </a:txBody>
                  <a:tcPr/>
                </a:tc>
                <a:tc>
                  <a:txBody>
                    <a:bodyPr/>
                    <a:lstStyle/>
                    <a:p>
                      <a:pPr algn="ctr"/>
                      <a:r>
                        <a:rPr lang="en-GB" sz="2400" dirty="0"/>
                        <a:t>Unusual</a:t>
                      </a:r>
                      <a:r>
                        <a:rPr lang="en-GB" sz="2400" baseline="0" dirty="0"/>
                        <a:t> test</a:t>
                      </a:r>
                      <a:endParaRPr lang="en-GB" sz="2400" dirty="0"/>
                    </a:p>
                  </a:txBody>
                  <a:tcPr/>
                </a:tc>
                <a:extLst>
                  <a:ext uri="{0D108BD9-81ED-4DB2-BD59-A6C34878D82A}">
                    <a16:rowId xmlns:a16="http://schemas.microsoft.com/office/drawing/2014/main" xmlns="" val="10000"/>
                  </a:ext>
                </a:extLst>
              </a:tr>
              <a:tr h="360040">
                <a:tc>
                  <a:txBody>
                    <a:bodyPr/>
                    <a:lstStyle/>
                    <a:p>
                      <a:pPr>
                        <a:buFontTx/>
                        <a:buChar char="-"/>
                      </a:pPr>
                      <a:r>
                        <a:rPr lang="en-GB" sz="2400" dirty="0"/>
                        <a:t> Albumin concentration</a:t>
                      </a:r>
                    </a:p>
                    <a:p>
                      <a:pPr>
                        <a:buFontTx/>
                        <a:buChar char="-"/>
                      </a:pPr>
                      <a:r>
                        <a:rPr lang="en-GB" sz="2400" baseline="0" dirty="0"/>
                        <a:t> Total protein concentration</a:t>
                      </a:r>
                      <a:endParaRPr lang="en-GB" sz="2400" dirty="0"/>
                    </a:p>
                    <a:p>
                      <a:pPr>
                        <a:buFontTx/>
                        <a:buChar char="-"/>
                      </a:pPr>
                      <a:r>
                        <a:rPr lang="en-GB" sz="2400" dirty="0"/>
                        <a:t> Cell</a:t>
                      </a:r>
                      <a:r>
                        <a:rPr lang="en-GB" sz="2400" baseline="0" dirty="0"/>
                        <a:t> </a:t>
                      </a:r>
                      <a:r>
                        <a:rPr lang="en-GB" sz="2400" dirty="0"/>
                        <a:t>count &amp;</a:t>
                      </a:r>
                      <a:r>
                        <a:rPr lang="en-GB" sz="2400" baseline="0" dirty="0"/>
                        <a:t> differential</a:t>
                      </a:r>
                    </a:p>
                    <a:p>
                      <a:pPr>
                        <a:buFontTx/>
                        <a:buChar char="-"/>
                      </a:pPr>
                      <a:r>
                        <a:rPr lang="en-GB" sz="2400" baseline="0" dirty="0"/>
                        <a:t> Culture in blood culture bottle</a:t>
                      </a:r>
                      <a:endParaRPr lang="en-GB" sz="2400" dirty="0"/>
                    </a:p>
                  </a:txBody>
                  <a:tcPr/>
                </a:tc>
                <a:tc>
                  <a:txBody>
                    <a:bodyPr/>
                    <a:lstStyle/>
                    <a:p>
                      <a:pPr>
                        <a:buFontTx/>
                        <a:buChar char="-"/>
                      </a:pPr>
                      <a:r>
                        <a:rPr lang="en-GB" sz="2400" dirty="0"/>
                        <a:t> Glucose </a:t>
                      </a:r>
                    </a:p>
                    <a:p>
                      <a:pPr>
                        <a:buFontTx/>
                        <a:buChar char="-"/>
                      </a:pPr>
                      <a:r>
                        <a:rPr lang="en-GB" sz="2400" dirty="0"/>
                        <a:t> LDH</a:t>
                      </a:r>
                    </a:p>
                    <a:p>
                      <a:pPr>
                        <a:buFontTx/>
                        <a:buChar char="-"/>
                      </a:pPr>
                      <a:r>
                        <a:rPr lang="en-GB" sz="2400" dirty="0"/>
                        <a:t> Amylase</a:t>
                      </a:r>
                    </a:p>
                    <a:p>
                      <a:pPr>
                        <a:buFontTx/>
                        <a:buChar char="-"/>
                      </a:pPr>
                      <a:r>
                        <a:rPr lang="en-GB" sz="2400" dirty="0"/>
                        <a:t> Gram stain</a:t>
                      </a:r>
                    </a:p>
                  </a:txBody>
                  <a:tcPr/>
                </a:tc>
                <a:tc>
                  <a:txBody>
                    <a:bodyPr/>
                    <a:lstStyle/>
                    <a:p>
                      <a:pPr>
                        <a:buFontTx/>
                        <a:buChar char="-"/>
                      </a:pPr>
                      <a:r>
                        <a:rPr lang="en-GB" sz="2400" dirty="0"/>
                        <a:t> Cytology</a:t>
                      </a:r>
                    </a:p>
                    <a:p>
                      <a:pPr>
                        <a:buFontTx/>
                        <a:buChar char="-"/>
                      </a:pPr>
                      <a:r>
                        <a:rPr lang="en-GB" sz="2400" dirty="0"/>
                        <a:t> Tuberculosis smear and culture</a:t>
                      </a:r>
                    </a:p>
                    <a:p>
                      <a:pPr>
                        <a:buFontTx/>
                        <a:buChar char="-"/>
                      </a:pPr>
                      <a:r>
                        <a:rPr lang="en-GB" sz="2400" dirty="0"/>
                        <a:t> Triglycerides</a:t>
                      </a:r>
                    </a:p>
                    <a:p>
                      <a:pPr>
                        <a:buFontTx/>
                        <a:buChar char="-"/>
                      </a:pPr>
                      <a:r>
                        <a:rPr lang="en-GB" sz="2400" dirty="0"/>
                        <a:t> Bilirubin</a:t>
                      </a:r>
                    </a:p>
                  </a:txBody>
                  <a:tcPr/>
                </a:tc>
                <a:extLst>
                  <a:ext uri="{0D108BD9-81ED-4DB2-BD59-A6C34878D82A}">
                    <a16:rowId xmlns:a16="http://schemas.microsoft.com/office/drawing/2014/main" xmlns="" val="10001"/>
                  </a:ext>
                </a:extLst>
              </a:tr>
            </a:tbl>
          </a:graphicData>
        </a:graphic>
      </p:graphicFrame>
    </p:spTree>
    <p:custDataLst>
      <p:tags r:id="rId1"/>
    </p:custDataLst>
  </p:cSld>
  <p:clrMapOvr>
    <a:masterClrMapping/>
  </p:clrMapOvr>
  <p:transition advTm="5477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Effect transition="in" filter="fade">
                                      <p:cBhvr>
                                        <p:cTn id="7" dur="1000"/>
                                        <p:tgtEl>
                                          <p:spTgt spid="25603">
                                            <p:txEl>
                                              <p:pRg st="1" end="1"/>
                                            </p:txEl>
                                          </p:spTgt>
                                        </p:tgtEl>
                                      </p:cBhvr>
                                    </p:animEffect>
                                    <p:anim calcmode="lin" valueType="num">
                                      <p:cBhvr>
                                        <p:cTn id="8" dur="10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560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5603">
                                            <p:txEl>
                                              <p:pRg st="2" end="2"/>
                                            </p:txEl>
                                          </p:spTgt>
                                        </p:tgtEl>
                                        <p:attrNameLst>
                                          <p:attrName>style.visibility</p:attrName>
                                        </p:attrNameLst>
                                      </p:cBhvr>
                                      <p:to>
                                        <p:strVal val="visible"/>
                                      </p:to>
                                    </p:set>
                                    <p:animEffect transition="in" filter="fade">
                                      <p:cBhvr>
                                        <p:cTn id="12" dur="1000"/>
                                        <p:tgtEl>
                                          <p:spTgt spid="25603">
                                            <p:txEl>
                                              <p:pRg st="2" end="2"/>
                                            </p:txEl>
                                          </p:spTgt>
                                        </p:tgtEl>
                                      </p:cBhvr>
                                    </p:animEffect>
                                    <p:anim calcmode="lin" valueType="num">
                                      <p:cBhvr>
                                        <p:cTn id="13" dur="10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560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5603">
                                            <p:txEl>
                                              <p:pRg st="3" end="3"/>
                                            </p:txEl>
                                          </p:spTgt>
                                        </p:tgtEl>
                                        <p:attrNameLst>
                                          <p:attrName>style.visibility</p:attrName>
                                        </p:attrNameLst>
                                      </p:cBhvr>
                                      <p:to>
                                        <p:strVal val="visible"/>
                                      </p:to>
                                    </p:set>
                                    <p:animEffect transition="in" filter="fade">
                                      <p:cBhvr>
                                        <p:cTn id="17" dur="1000"/>
                                        <p:tgtEl>
                                          <p:spTgt spid="25603">
                                            <p:txEl>
                                              <p:pRg st="3" end="3"/>
                                            </p:txEl>
                                          </p:spTgt>
                                        </p:tgtEl>
                                      </p:cBhvr>
                                    </p:animEffect>
                                    <p:anim calcmode="lin" valueType="num">
                                      <p:cBhvr>
                                        <p:cTn id="18" dur="10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560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468313" y="1772816"/>
            <a:ext cx="8229600" cy="3961234"/>
          </a:xfrm>
        </p:spPr>
        <p:txBody>
          <a:bodyPr/>
          <a:lstStyle/>
          <a:p>
            <a:pPr marL="0" algn="just" rtl="0">
              <a:buFontTx/>
              <a:buNone/>
            </a:pPr>
            <a:r>
              <a:rPr lang="en-US" sz="2800" b="1" u="sng" dirty="0">
                <a:effectLst/>
                <a:cs typeface="Times New Roman" pitchFamily="18" charset="0"/>
              </a:rPr>
              <a:t>1- Measurements of the serum ascites albumin gradient (SAAG):</a:t>
            </a:r>
            <a:endParaRPr lang="en-US" sz="2800" dirty="0">
              <a:effectLst/>
              <a:cs typeface="Times New Roman" pitchFamily="18" charset="0"/>
            </a:endParaRPr>
          </a:p>
          <a:p>
            <a:pPr algn="just" rtl="0">
              <a:buFontTx/>
              <a:buNone/>
            </a:pPr>
            <a:r>
              <a:rPr lang="en-US" sz="2800" dirty="0">
                <a:effectLst/>
                <a:cs typeface="Times New Roman" pitchFamily="18" charset="0"/>
              </a:rPr>
              <a:t> SAAG = [serum albumin] – [ascitic fluid albumin]</a:t>
            </a:r>
          </a:p>
          <a:p>
            <a:pPr algn="just" rtl="0">
              <a:buFontTx/>
              <a:buNone/>
            </a:pPr>
            <a:endParaRPr lang="en-US" sz="1100" dirty="0">
              <a:effectLst/>
              <a:cs typeface="Times New Roman" pitchFamily="18" charset="0"/>
            </a:endParaRPr>
          </a:p>
          <a:p>
            <a:pPr algn="just" rtl="0">
              <a:buFontTx/>
              <a:buNone/>
            </a:pPr>
            <a:r>
              <a:rPr lang="en-US" dirty="0">
                <a:cs typeface="Times New Roman" pitchFamily="18" charset="0"/>
              </a:rPr>
              <a:t>- </a:t>
            </a:r>
            <a:r>
              <a:rPr lang="en-US" sz="2800" dirty="0">
                <a:effectLst/>
                <a:cs typeface="Times New Roman" pitchFamily="18" charset="0"/>
              </a:rPr>
              <a:t>The gradient correlates directly with portal pressure.</a:t>
            </a:r>
            <a:r>
              <a:rPr lang="en-US" sz="2800" dirty="0">
                <a:cs typeface="Times New Roman" pitchFamily="18" charset="0"/>
              </a:rPr>
              <a:t> </a:t>
            </a:r>
            <a:endParaRPr lang="en-US" sz="2800" dirty="0">
              <a:effectLst/>
              <a:cs typeface="Times New Roman" pitchFamily="18" charset="0"/>
            </a:endParaRPr>
          </a:p>
          <a:p>
            <a:pPr algn="just">
              <a:buNone/>
            </a:pPr>
            <a:endParaRPr lang="en-US" sz="2000" dirty="0">
              <a:cs typeface="Times New Roman" pitchFamily="18" charset="0"/>
            </a:endParaRPr>
          </a:p>
          <a:p>
            <a:pPr algn="just">
              <a:buNone/>
            </a:pPr>
            <a:r>
              <a:rPr lang="en-US" sz="2800" b="1" u="sng" dirty="0">
                <a:cs typeface="Times New Roman" pitchFamily="18" charset="0"/>
              </a:rPr>
              <a:t>2- Measurements of ascites total protein.</a:t>
            </a:r>
          </a:p>
          <a:p>
            <a:pPr algn="just" rtl="0">
              <a:buNone/>
            </a:pPr>
            <a:endParaRPr lang="en-US" sz="2800" dirty="0">
              <a:cs typeface="Times New Roman" pitchFamily="18" charset="0"/>
            </a:endParaRPr>
          </a:p>
        </p:txBody>
      </p:sp>
      <p:sp>
        <p:nvSpPr>
          <p:cNvPr id="3" name="TextBox 2"/>
          <p:cNvSpPr txBox="1"/>
          <p:nvPr/>
        </p:nvSpPr>
        <p:spPr>
          <a:xfrm>
            <a:off x="539552" y="476672"/>
            <a:ext cx="7128792" cy="890115"/>
          </a:xfrm>
          <a:prstGeom prst="rect">
            <a:avLst/>
          </a:prstGeom>
          <a:noFill/>
        </p:spPr>
        <p:txBody>
          <a:bodyPr wrap="square" rtlCol="0">
            <a:spAutoFit/>
          </a:bodyPr>
          <a:lstStyle/>
          <a:p>
            <a:pPr algn="ctr">
              <a:lnSpc>
                <a:spcPct val="80000"/>
              </a:lnSpc>
            </a:pPr>
            <a:r>
              <a:rPr lang="en-US" sz="3200" b="1" dirty="0">
                <a:solidFill>
                  <a:srgbClr val="FF0000"/>
                </a:solidFill>
                <a:latin typeface="+mj-lt"/>
                <a:cs typeface="Times New Roman" pitchFamily="18" charset="0"/>
              </a:rPr>
              <a:t>Tests most useful for determining the etiology of ascites</a:t>
            </a:r>
            <a:endParaRPr lang="en-US" sz="3200" dirty="0">
              <a:latin typeface="+mj-lt"/>
              <a:cs typeface="Times New Roman" pitchFamily="18" charset="0"/>
            </a:endParaRPr>
          </a:p>
        </p:txBody>
      </p:sp>
    </p:spTree>
    <p:custDataLst>
      <p:tags r:id="rId1"/>
    </p:custDataLst>
  </p:cSld>
  <p:clrMapOvr>
    <a:masterClrMapping/>
  </p:clrMapOvr>
  <p:transition advTm="25295">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1000"/>
                                        <p:tgtEl>
                                          <p:spTgt spid="26627">
                                            <p:txEl>
                                              <p:pRg st="0" end="0"/>
                                            </p:txEl>
                                          </p:spTgt>
                                        </p:tgtEl>
                                      </p:cBhvr>
                                    </p:animEffect>
                                    <p:anim calcmode="lin" valueType="num">
                                      <p:cBhvr>
                                        <p:cTn id="8" dur="10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662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fade">
                                      <p:cBhvr>
                                        <p:cTn id="12" dur="1000"/>
                                        <p:tgtEl>
                                          <p:spTgt spid="26627">
                                            <p:txEl>
                                              <p:pRg st="1" end="1"/>
                                            </p:txEl>
                                          </p:spTgt>
                                        </p:tgtEl>
                                      </p:cBhvr>
                                    </p:animEffect>
                                    <p:anim calcmode="lin" valueType="num">
                                      <p:cBhvr>
                                        <p:cTn id="13" dur="10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662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6627">
                                            <p:txEl>
                                              <p:pRg st="3" end="3"/>
                                            </p:txEl>
                                          </p:spTgt>
                                        </p:tgtEl>
                                        <p:attrNameLst>
                                          <p:attrName>style.visibility</p:attrName>
                                        </p:attrNameLst>
                                      </p:cBhvr>
                                      <p:to>
                                        <p:strVal val="visible"/>
                                      </p:to>
                                    </p:set>
                                    <p:animEffect transition="in" filter="fade">
                                      <p:cBhvr>
                                        <p:cTn id="17" dur="1000"/>
                                        <p:tgtEl>
                                          <p:spTgt spid="26627">
                                            <p:txEl>
                                              <p:pRg st="3" end="3"/>
                                            </p:txEl>
                                          </p:spTgt>
                                        </p:tgtEl>
                                      </p:cBhvr>
                                    </p:animEffect>
                                    <p:anim calcmode="lin" valueType="num">
                                      <p:cBhvr>
                                        <p:cTn id="18" dur="10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662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1000"/>
                                        <p:tgtEl>
                                          <p:spTgt spid="26627">
                                            <p:txEl>
                                              <p:pRg st="5" end="5"/>
                                            </p:txEl>
                                          </p:spTgt>
                                        </p:tgtEl>
                                      </p:cBhvr>
                                    </p:animEffect>
                                    <p:anim calcmode="lin" valueType="num">
                                      <p:cBhvr>
                                        <p:cTn id="25" dur="1000" fill="hold"/>
                                        <p:tgtEl>
                                          <p:spTgt spid="26627">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2662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cs typeface="Times New Roman" pitchFamily="18" charset="0"/>
              </a:rPr>
              <a:t>The serum ascites albumin gradient (SAAG)</a:t>
            </a:r>
            <a:endParaRPr lang="en-GB" sz="3200" dirty="0"/>
          </a:p>
        </p:txBody>
      </p:sp>
      <p:sp>
        <p:nvSpPr>
          <p:cNvPr id="6" name="Freeform 5"/>
          <p:cNvSpPr/>
          <p:nvPr/>
        </p:nvSpPr>
        <p:spPr>
          <a:xfrm>
            <a:off x="6667809" y="3761798"/>
            <a:ext cx="91440" cy="468471"/>
          </a:xfrm>
          <a:custGeom>
            <a:avLst/>
            <a:gdLst/>
            <a:ahLst/>
            <a:cxnLst/>
            <a:rect l="0" t="0" r="0" b="0"/>
            <a:pathLst>
              <a:path>
                <a:moveTo>
                  <a:pt x="55565" y="0"/>
                </a:moveTo>
                <a:lnTo>
                  <a:pt x="55565" y="253872"/>
                </a:lnTo>
                <a:lnTo>
                  <a:pt x="45720" y="253872"/>
                </a:lnTo>
                <a:lnTo>
                  <a:pt x="45720" y="468471"/>
                </a:lnTo>
              </a:path>
            </a:pathLst>
          </a:custGeom>
          <a:noFill/>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7" name="Freeform 6"/>
          <p:cNvSpPr/>
          <p:nvPr/>
        </p:nvSpPr>
        <p:spPr>
          <a:xfrm>
            <a:off x="4164376" y="2320830"/>
            <a:ext cx="2558998" cy="778349"/>
          </a:xfrm>
          <a:custGeom>
            <a:avLst/>
            <a:gdLst/>
            <a:ahLst/>
            <a:cxnLst/>
            <a:rect l="0" t="0" r="0" b="0"/>
            <a:pathLst>
              <a:path>
                <a:moveTo>
                  <a:pt x="0" y="0"/>
                </a:moveTo>
                <a:lnTo>
                  <a:pt x="0" y="563750"/>
                </a:lnTo>
                <a:lnTo>
                  <a:pt x="2558998" y="563750"/>
                </a:lnTo>
                <a:lnTo>
                  <a:pt x="2558998" y="778349"/>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8" name="Freeform 7"/>
          <p:cNvSpPr/>
          <p:nvPr/>
        </p:nvSpPr>
        <p:spPr>
          <a:xfrm>
            <a:off x="2457490" y="3781789"/>
            <a:ext cx="91440" cy="448481"/>
          </a:xfrm>
          <a:custGeom>
            <a:avLst/>
            <a:gdLst/>
            <a:ahLst/>
            <a:cxnLst/>
            <a:rect l="0" t="0" r="0" b="0"/>
            <a:pathLst>
              <a:path>
                <a:moveTo>
                  <a:pt x="75255" y="0"/>
                </a:moveTo>
                <a:lnTo>
                  <a:pt x="75255" y="233882"/>
                </a:lnTo>
                <a:lnTo>
                  <a:pt x="45720" y="233882"/>
                </a:lnTo>
                <a:lnTo>
                  <a:pt x="45720" y="448481"/>
                </a:lnTo>
              </a:path>
            </a:pathLst>
          </a:custGeom>
          <a:noFill/>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9" name="Freeform 8"/>
          <p:cNvSpPr/>
          <p:nvPr/>
        </p:nvSpPr>
        <p:spPr>
          <a:xfrm>
            <a:off x="2532746" y="2320830"/>
            <a:ext cx="1631630" cy="778349"/>
          </a:xfrm>
          <a:custGeom>
            <a:avLst/>
            <a:gdLst/>
            <a:ahLst/>
            <a:cxnLst/>
            <a:rect l="0" t="0" r="0" b="0"/>
            <a:pathLst>
              <a:path>
                <a:moveTo>
                  <a:pt x="1631630" y="0"/>
                </a:moveTo>
                <a:lnTo>
                  <a:pt x="1631630" y="563750"/>
                </a:lnTo>
                <a:lnTo>
                  <a:pt x="0" y="563750"/>
                </a:lnTo>
                <a:lnTo>
                  <a:pt x="0" y="778349"/>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10" name="Rounded Rectangle 9"/>
          <p:cNvSpPr/>
          <p:nvPr/>
        </p:nvSpPr>
        <p:spPr>
          <a:xfrm>
            <a:off x="3417974" y="1713212"/>
            <a:ext cx="1492804" cy="607619"/>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Freeform 10"/>
          <p:cNvSpPr/>
          <p:nvPr/>
        </p:nvSpPr>
        <p:spPr>
          <a:xfrm>
            <a:off x="3675364" y="1957731"/>
            <a:ext cx="1492804" cy="607619"/>
          </a:xfrm>
          <a:custGeom>
            <a:avLst/>
            <a:gdLst>
              <a:gd name="connsiteX0" fmla="*/ 0 w 1492804"/>
              <a:gd name="connsiteY0" fmla="*/ 60762 h 607619"/>
              <a:gd name="connsiteX1" fmla="*/ 17797 w 1492804"/>
              <a:gd name="connsiteY1" fmla="*/ 17797 h 607619"/>
              <a:gd name="connsiteX2" fmla="*/ 60762 w 1492804"/>
              <a:gd name="connsiteY2" fmla="*/ 0 h 607619"/>
              <a:gd name="connsiteX3" fmla="*/ 1432042 w 1492804"/>
              <a:gd name="connsiteY3" fmla="*/ 0 h 607619"/>
              <a:gd name="connsiteX4" fmla="*/ 1475007 w 1492804"/>
              <a:gd name="connsiteY4" fmla="*/ 17797 h 607619"/>
              <a:gd name="connsiteX5" fmla="*/ 1492804 w 1492804"/>
              <a:gd name="connsiteY5" fmla="*/ 60762 h 607619"/>
              <a:gd name="connsiteX6" fmla="*/ 1492804 w 1492804"/>
              <a:gd name="connsiteY6" fmla="*/ 546857 h 607619"/>
              <a:gd name="connsiteX7" fmla="*/ 1475007 w 1492804"/>
              <a:gd name="connsiteY7" fmla="*/ 589822 h 607619"/>
              <a:gd name="connsiteX8" fmla="*/ 1432042 w 1492804"/>
              <a:gd name="connsiteY8" fmla="*/ 607619 h 607619"/>
              <a:gd name="connsiteX9" fmla="*/ 60762 w 1492804"/>
              <a:gd name="connsiteY9" fmla="*/ 607619 h 607619"/>
              <a:gd name="connsiteX10" fmla="*/ 17797 w 1492804"/>
              <a:gd name="connsiteY10" fmla="*/ 589822 h 607619"/>
              <a:gd name="connsiteX11" fmla="*/ 0 w 1492804"/>
              <a:gd name="connsiteY11" fmla="*/ 546857 h 607619"/>
              <a:gd name="connsiteX12" fmla="*/ 0 w 1492804"/>
              <a:gd name="connsiteY12" fmla="*/ 60762 h 60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92804" h="607619">
                <a:moveTo>
                  <a:pt x="0" y="60762"/>
                </a:moveTo>
                <a:cubicBezTo>
                  <a:pt x="0" y="44647"/>
                  <a:pt x="6402" y="29192"/>
                  <a:pt x="17797" y="17797"/>
                </a:cubicBezTo>
                <a:cubicBezTo>
                  <a:pt x="29192" y="6402"/>
                  <a:pt x="44647" y="0"/>
                  <a:pt x="60762" y="0"/>
                </a:cubicBezTo>
                <a:lnTo>
                  <a:pt x="1432042" y="0"/>
                </a:lnTo>
                <a:cubicBezTo>
                  <a:pt x="1448157" y="0"/>
                  <a:pt x="1463612" y="6402"/>
                  <a:pt x="1475007" y="17797"/>
                </a:cubicBezTo>
                <a:cubicBezTo>
                  <a:pt x="1486402" y="29192"/>
                  <a:pt x="1492804" y="44647"/>
                  <a:pt x="1492804" y="60762"/>
                </a:cubicBezTo>
                <a:lnTo>
                  <a:pt x="1492804" y="546857"/>
                </a:lnTo>
                <a:cubicBezTo>
                  <a:pt x="1492804" y="562972"/>
                  <a:pt x="1486402" y="578427"/>
                  <a:pt x="1475007" y="589822"/>
                </a:cubicBezTo>
                <a:cubicBezTo>
                  <a:pt x="1463612" y="601217"/>
                  <a:pt x="1448157" y="607619"/>
                  <a:pt x="1432042" y="607619"/>
                </a:cubicBezTo>
                <a:lnTo>
                  <a:pt x="60762" y="607619"/>
                </a:lnTo>
                <a:cubicBezTo>
                  <a:pt x="44647" y="607619"/>
                  <a:pt x="29192" y="601217"/>
                  <a:pt x="17797" y="589822"/>
                </a:cubicBezTo>
                <a:cubicBezTo>
                  <a:pt x="6402" y="578427"/>
                  <a:pt x="0" y="562972"/>
                  <a:pt x="0" y="546857"/>
                </a:cubicBezTo>
                <a:lnTo>
                  <a:pt x="0" y="60762"/>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4477" tIns="124477" rIns="124477" bIns="124477" numCol="1" spcCol="1270" anchor="ctr" anchorCtr="0">
            <a:noAutofit/>
          </a:bodyPr>
          <a:lstStyle/>
          <a:p>
            <a:pPr lvl="0" algn="ctr" defTabSz="1244600">
              <a:lnSpc>
                <a:spcPct val="90000"/>
              </a:lnSpc>
              <a:spcBef>
                <a:spcPct val="0"/>
              </a:spcBef>
              <a:spcAft>
                <a:spcPct val="35000"/>
              </a:spcAft>
            </a:pPr>
            <a:r>
              <a:rPr lang="en-GB" sz="2800" b="1" kern="1200" dirty="0"/>
              <a:t>SAAG</a:t>
            </a:r>
          </a:p>
        </p:txBody>
      </p:sp>
      <p:sp>
        <p:nvSpPr>
          <p:cNvPr id="12" name="Rounded Rectangle 11"/>
          <p:cNvSpPr/>
          <p:nvPr/>
        </p:nvSpPr>
        <p:spPr>
          <a:xfrm>
            <a:off x="1374491" y="3099179"/>
            <a:ext cx="2316509" cy="682609"/>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3" name="Freeform 12"/>
          <p:cNvSpPr/>
          <p:nvPr/>
        </p:nvSpPr>
        <p:spPr>
          <a:xfrm>
            <a:off x="1631881" y="3343699"/>
            <a:ext cx="2316509" cy="682609"/>
          </a:xfrm>
          <a:custGeom>
            <a:avLst/>
            <a:gdLst>
              <a:gd name="connsiteX0" fmla="*/ 0 w 2316509"/>
              <a:gd name="connsiteY0" fmla="*/ 68261 h 682609"/>
              <a:gd name="connsiteX1" fmla="*/ 19993 w 2316509"/>
              <a:gd name="connsiteY1" fmla="*/ 19993 h 682609"/>
              <a:gd name="connsiteX2" fmla="*/ 68261 w 2316509"/>
              <a:gd name="connsiteY2" fmla="*/ 0 h 682609"/>
              <a:gd name="connsiteX3" fmla="*/ 2248248 w 2316509"/>
              <a:gd name="connsiteY3" fmla="*/ 0 h 682609"/>
              <a:gd name="connsiteX4" fmla="*/ 2296516 w 2316509"/>
              <a:gd name="connsiteY4" fmla="*/ 19993 h 682609"/>
              <a:gd name="connsiteX5" fmla="*/ 2316509 w 2316509"/>
              <a:gd name="connsiteY5" fmla="*/ 68261 h 682609"/>
              <a:gd name="connsiteX6" fmla="*/ 2316509 w 2316509"/>
              <a:gd name="connsiteY6" fmla="*/ 614348 h 682609"/>
              <a:gd name="connsiteX7" fmla="*/ 2296516 w 2316509"/>
              <a:gd name="connsiteY7" fmla="*/ 662616 h 682609"/>
              <a:gd name="connsiteX8" fmla="*/ 2248248 w 2316509"/>
              <a:gd name="connsiteY8" fmla="*/ 682609 h 682609"/>
              <a:gd name="connsiteX9" fmla="*/ 68261 w 2316509"/>
              <a:gd name="connsiteY9" fmla="*/ 682609 h 682609"/>
              <a:gd name="connsiteX10" fmla="*/ 19993 w 2316509"/>
              <a:gd name="connsiteY10" fmla="*/ 662616 h 682609"/>
              <a:gd name="connsiteX11" fmla="*/ 0 w 2316509"/>
              <a:gd name="connsiteY11" fmla="*/ 614348 h 682609"/>
              <a:gd name="connsiteX12" fmla="*/ 0 w 2316509"/>
              <a:gd name="connsiteY12" fmla="*/ 68261 h 682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16509" h="682609">
                <a:moveTo>
                  <a:pt x="0" y="68261"/>
                </a:moveTo>
                <a:cubicBezTo>
                  <a:pt x="0" y="50157"/>
                  <a:pt x="7192" y="32795"/>
                  <a:pt x="19993" y="19993"/>
                </a:cubicBezTo>
                <a:cubicBezTo>
                  <a:pt x="32794" y="7192"/>
                  <a:pt x="50157" y="0"/>
                  <a:pt x="68261" y="0"/>
                </a:cubicBezTo>
                <a:lnTo>
                  <a:pt x="2248248" y="0"/>
                </a:lnTo>
                <a:cubicBezTo>
                  <a:pt x="2266352" y="0"/>
                  <a:pt x="2283714" y="7192"/>
                  <a:pt x="2296516" y="19993"/>
                </a:cubicBezTo>
                <a:cubicBezTo>
                  <a:pt x="2309317" y="32794"/>
                  <a:pt x="2316509" y="50157"/>
                  <a:pt x="2316509" y="68261"/>
                </a:cubicBezTo>
                <a:lnTo>
                  <a:pt x="2316509" y="614348"/>
                </a:lnTo>
                <a:cubicBezTo>
                  <a:pt x="2316509" y="632452"/>
                  <a:pt x="2309317" y="649814"/>
                  <a:pt x="2296516" y="662616"/>
                </a:cubicBezTo>
                <a:cubicBezTo>
                  <a:pt x="2283715" y="675417"/>
                  <a:pt x="2266352" y="682609"/>
                  <a:pt x="2248248" y="682609"/>
                </a:cubicBezTo>
                <a:lnTo>
                  <a:pt x="68261" y="682609"/>
                </a:lnTo>
                <a:cubicBezTo>
                  <a:pt x="50157" y="682609"/>
                  <a:pt x="32795" y="675417"/>
                  <a:pt x="19993" y="662616"/>
                </a:cubicBezTo>
                <a:cubicBezTo>
                  <a:pt x="7192" y="649815"/>
                  <a:pt x="0" y="632452"/>
                  <a:pt x="0" y="614348"/>
                </a:cubicBezTo>
                <a:lnTo>
                  <a:pt x="0" y="68261"/>
                </a:ln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1433" tIns="111433" rIns="111433" bIns="111433" numCol="1" spcCol="1270" anchor="ctr" anchorCtr="0">
            <a:noAutofit/>
          </a:bodyPr>
          <a:lstStyle/>
          <a:p>
            <a:pPr lvl="0" algn="ctr" defTabSz="1066800">
              <a:lnSpc>
                <a:spcPct val="90000"/>
              </a:lnSpc>
              <a:spcBef>
                <a:spcPct val="0"/>
              </a:spcBef>
              <a:spcAft>
                <a:spcPct val="35000"/>
              </a:spcAft>
            </a:pPr>
            <a:r>
              <a:rPr lang="en-GB" sz="2400" kern="1200" dirty="0"/>
              <a:t>≥ 1.1 mg/dl</a:t>
            </a:r>
          </a:p>
        </p:txBody>
      </p:sp>
      <p:sp>
        <p:nvSpPr>
          <p:cNvPr id="14" name="Rounded Rectangle 13"/>
          <p:cNvSpPr/>
          <p:nvPr/>
        </p:nvSpPr>
        <p:spPr>
          <a:xfrm>
            <a:off x="1084221" y="4230270"/>
            <a:ext cx="2837978" cy="857406"/>
          </a:xfrm>
          <a:prstGeom prst="roundRect">
            <a:avLst>
              <a:gd name="adj" fmla="val 10000"/>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5" name="Freeform 14"/>
          <p:cNvSpPr/>
          <p:nvPr/>
        </p:nvSpPr>
        <p:spPr>
          <a:xfrm>
            <a:off x="1341611" y="4474790"/>
            <a:ext cx="2837978" cy="857406"/>
          </a:xfrm>
          <a:custGeom>
            <a:avLst/>
            <a:gdLst>
              <a:gd name="connsiteX0" fmla="*/ 0 w 2837978"/>
              <a:gd name="connsiteY0" fmla="*/ 85741 h 857406"/>
              <a:gd name="connsiteX1" fmla="*/ 25113 w 2837978"/>
              <a:gd name="connsiteY1" fmla="*/ 25113 h 857406"/>
              <a:gd name="connsiteX2" fmla="*/ 85741 w 2837978"/>
              <a:gd name="connsiteY2" fmla="*/ 0 h 857406"/>
              <a:gd name="connsiteX3" fmla="*/ 2752237 w 2837978"/>
              <a:gd name="connsiteY3" fmla="*/ 0 h 857406"/>
              <a:gd name="connsiteX4" fmla="*/ 2812865 w 2837978"/>
              <a:gd name="connsiteY4" fmla="*/ 25113 h 857406"/>
              <a:gd name="connsiteX5" fmla="*/ 2837978 w 2837978"/>
              <a:gd name="connsiteY5" fmla="*/ 85741 h 857406"/>
              <a:gd name="connsiteX6" fmla="*/ 2837978 w 2837978"/>
              <a:gd name="connsiteY6" fmla="*/ 771665 h 857406"/>
              <a:gd name="connsiteX7" fmla="*/ 2812865 w 2837978"/>
              <a:gd name="connsiteY7" fmla="*/ 832293 h 857406"/>
              <a:gd name="connsiteX8" fmla="*/ 2752237 w 2837978"/>
              <a:gd name="connsiteY8" fmla="*/ 857406 h 857406"/>
              <a:gd name="connsiteX9" fmla="*/ 85741 w 2837978"/>
              <a:gd name="connsiteY9" fmla="*/ 857406 h 857406"/>
              <a:gd name="connsiteX10" fmla="*/ 25113 w 2837978"/>
              <a:gd name="connsiteY10" fmla="*/ 832293 h 857406"/>
              <a:gd name="connsiteX11" fmla="*/ 0 w 2837978"/>
              <a:gd name="connsiteY11" fmla="*/ 771665 h 857406"/>
              <a:gd name="connsiteX12" fmla="*/ 0 w 2837978"/>
              <a:gd name="connsiteY12" fmla="*/ 85741 h 857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37978" h="857406">
                <a:moveTo>
                  <a:pt x="0" y="85741"/>
                </a:moveTo>
                <a:cubicBezTo>
                  <a:pt x="0" y="63001"/>
                  <a:pt x="9033" y="41193"/>
                  <a:pt x="25113" y="25113"/>
                </a:cubicBezTo>
                <a:cubicBezTo>
                  <a:pt x="41193" y="9033"/>
                  <a:pt x="63001" y="0"/>
                  <a:pt x="85741" y="0"/>
                </a:cubicBezTo>
                <a:lnTo>
                  <a:pt x="2752237" y="0"/>
                </a:lnTo>
                <a:cubicBezTo>
                  <a:pt x="2774977" y="0"/>
                  <a:pt x="2796785" y="9033"/>
                  <a:pt x="2812865" y="25113"/>
                </a:cubicBezTo>
                <a:cubicBezTo>
                  <a:pt x="2828945" y="41193"/>
                  <a:pt x="2837978" y="63001"/>
                  <a:pt x="2837978" y="85741"/>
                </a:cubicBezTo>
                <a:lnTo>
                  <a:pt x="2837978" y="771665"/>
                </a:lnTo>
                <a:cubicBezTo>
                  <a:pt x="2837978" y="794405"/>
                  <a:pt x="2828945" y="816214"/>
                  <a:pt x="2812865" y="832293"/>
                </a:cubicBezTo>
                <a:cubicBezTo>
                  <a:pt x="2796785" y="848373"/>
                  <a:pt x="2774977" y="857406"/>
                  <a:pt x="2752237" y="857406"/>
                </a:cubicBezTo>
                <a:lnTo>
                  <a:pt x="85741" y="857406"/>
                </a:lnTo>
                <a:cubicBezTo>
                  <a:pt x="63001" y="857406"/>
                  <a:pt x="41193" y="848373"/>
                  <a:pt x="25113" y="832293"/>
                </a:cubicBezTo>
                <a:cubicBezTo>
                  <a:pt x="9033" y="816213"/>
                  <a:pt x="0" y="794405"/>
                  <a:pt x="0" y="771665"/>
                </a:cubicBezTo>
                <a:lnTo>
                  <a:pt x="0" y="85741"/>
                </a:ln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6553" tIns="116553" rIns="116553" bIns="116553" numCol="1" spcCol="1270" anchor="ctr" anchorCtr="0">
            <a:noAutofit/>
          </a:bodyPr>
          <a:lstStyle/>
          <a:p>
            <a:pPr lvl="0" algn="ctr" defTabSz="1066800">
              <a:lnSpc>
                <a:spcPct val="90000"/>
              </a:lnSpc>
              <a:spcBef>
                <a:spcPct val="0"/>
              </a:spcBef>
              <a:spcAft>
                <a:spcPct val="35000"/>
              </a:spcAft>
            </a:pPr>
            <a:r>
              <a:rPr lang="en-GB" sz="2400" kern="1200" dirty="0"/>
              <a:t>Portal hypertension</a:t>
            </a:r>
          </a:p>
        </p:txBody>
      </p:sp>
      <p:sp>
        <p:nvSpPr>
          <p:cNvPr id="16" name="Rounded Rectangle 15"/>
          <p:cNvSpPr/>
          <p:nvPr/>
        </p:nvSpPr>
        <p:spPr>
          <a:xfrm>
            <a:off x="5565120" y="3099179"/>
            <a:ext cx="2316509" cy="662619"/>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Freeform 16"/>
          <p:cNvSpPr/>
          <p:nvPr/>
        </p:nvSpPr>
        <p:spPr>
          <a:xfrm>
            <a:off x="5822510" y="3343699"/>
            <a:ext cx="2316509" cy="662619"/>
          </a:xfrm>
          <a:custGeom>
            <a:avLst/>
            <a:gdLst>
              <a:gd name="connsiteX0" fmla="*/ 0 w 2316509"/>
              <a:gd name="connsiteY0" fmla="*/ 66262 h 662619"/>
              <a:gd name="connsiteX1" fmla="*/ 19408 w 2316509"/>
              <a:gd name="connsiteY1" fmla="*/ 19408 h 662619"/>
              <a:gd name="connsiteX2" fmla="*/ 66262 w 2316509"/>
              <a:gd name="connsiteY2" fmla="*/ 0 h 662619"/>
              <a:gd name="connsiteX3" fmla="*/ 2250247 w 2316509"/>
              <a:gd name="connsiteY3" fmla="*/ 0 h 662619"/>
              <a:gd name="connsiteX4" fmla="*/ 2297101 w 2316509"/>
              <a:gd name="connsiteY4" fmla="*/ 19408 h 662619"/>
              <a:gd name="connsiteX5" fmla="*/ 2316509 w 2316509"/>
              <a:gd name="connsiteY5" fmla="*/ 66262 h 662619"/>
              <a:gd name="connsiteX6" fmla="*/ 2316509 w 2316509"/>
              <a:gd name="connsiteY6" fmla="*/ 596357 h 662619"/>
              <a:gd name="connsiteX7" fmla="*/ 2297101 w 2316509"/>
              <a:gd name="connsiteY7" fmla="*/ 643211 h 662619"/>
              <a:gd name="connsiteX8" fmla="*/ 2250247 w 2316509"/>
              <a:gd name="connsiteY8" fmla="*/ 662619 h 662619"/>
              <a:gd name="connsiteX9" fmla="*/ 66262 w 2316509"/>
              <a:gd name="connsiteY9" fmla="*/ 662619 h 662619"/>
              <a:gd name="connsiteX10" fmla="*/ 19408 w 2316509"/>
              <a:gd name="connsiteY10" fmla="*/ 643211 h 662619"/>
              <a:gd name="connsiteX11" fmla="*/ 0 w 2316509"/>
              <a:gd name="connsiteY11" fmla="*/ 596357 h 662619"/>
              <a:gd name="connsiteX12" fmla="*/ 0 w 2316509"/>
              <a:gd name="connsiteY12" fmla="*/ 66262 h 662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16509" h="662619">
                <a:moveTo>
                  <a:pt x="0" y="66262"/>
                </a:moveTo>
                <a:cubicBezTo>
                  <a:pt x="0" y="48688"/>
                  <a:pt x="6981" y="31834"/>
                  <a:pt x="19408" y="19408"/>
                </a:cubicBezTo>
                <a:cubicBezTo>
                  <a:pt x="31835" y="6981"/>
                  <a:pt x="48689" y="0"/>
                  <a:pt x="66262" y="0"/>
                </a:cubicBezTo>
                <a:lnTo>
                  <a:pt x="2250247" y="0"/>
                </a:lnTo>
                <a:cubicBezTo>
                  <a:pt x="2267821" y="0"/>
                  <a:pt x="2284675" y="6981"/>
                  <a:pt x="2297101" y="19408"/>
                </a:cubicBezTo>
                <a:cubicBezTo>
                  <a:pt x="2309528" y="31835"/>
                  <a:pt x="2316509" y="48689"/>
                  <a:pt x="2316509" y="66262"/>
                </a:cubicBezTo>
                <a:lnTo>
                  <a:pt x="2316509" y="596357"/>
                </a:lnTo>
                <a:cubicBezTo>
                  <a:pt x="2316509" y="613931"/>
                  <a:pt x="2309528" y="630785"/>
                  <a:pt x="2297101" y="643211"/>
                </a:cubicBezTo>
                <a:cubicBezTo>
                  <a:pt x="2284674" y="655638"/>
                  <a:pt x="2267820" y="662619"/>
                  <a:pt x="2250247" y="662619"/>
                </a:cubicBezTo>
                <a:lnTo>
                  <a:pt x="66262" y="662619"/>
                </a:lnTo>
                <a:cubicBezTo>
                  <a:pt x="48688" y="662619"/>
                  <a:pt x="31834" y="655638"/>
                  <a:pt x="19408" y="643211"/>
                </a:cubicBezTo>
                <a:cubicBezTo>
                  <a:pt x="6981" y="630784"/>
                  <a:pt x="0" y="613930"/>
                  <a:pt x="0" y="596357"/>
                </a:cubicBezTo>
                <a:lnTo>
                  <a:pt x="0" y="66262"/>
                </a:ln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0847" tIns="110847" rIns="110847" bIns="110847" numCol="1" spcCol="1270" anchor="ctr" anchorCtr="0">
            <a:noAutofit/>
          </a:bodyPr>
          <a:lstStyle/>
          <a:p>
            <a:pPr lvl="0" algn="ctr" defTabSz="1066800">
              <a:lnSpc>
                <a:spcPct val="90000"/>
              </a:lnSpc>
              <a:spcBef>
                <a:spcPct val="0"/>
              </a:spcBef>
              <a:spcAft>
                <a:spcPct val="35000"/>
              </a:spcAft>
            </a:pPr>
            <a:r>
              <a:rPr lang="en-GB" sz="2400" kern="1200" dirty="0"/>
              <a:t>&lt;1.1 mg/dl</a:t>
            </a:r>
          </a:p>
        </p:txBody>
      </p:sp>
      <p:sp>
        <p:nvSpPr>
          <p:cNvPr id="18" name="Rounded Rectangle 17"/>
          <p:cNvSpPr/>
          <p:nvPr/>
        </p:nvSpPr>
        <p:spPr>
          <a:xfrm>
            <a:off x="5240739" y="4230270"/>
            <a:ext cx="2945580" cy="844594"/>
          </a:xfrm>
          <a:prstGeom prst="roundRect">
            <a:avLst>
              <a:gd name="adj" fmla="val 10000"/>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9" name="Freeform 18"/>
          <p:cNvSpPr/>
          <p:nvPr/>
        </p:nvSpPr>
        <p:spPr>
          <a:xfrm>
            <a:off x="5498129" y="4474790"/>
            <a:ext cx="2945580" cy="844594"/>
          </a:xfrm>
          <a:custGeom>
            <a:avLst/>
            <a:gdLst>
              <a:gd name="connsiteX0" fmla="*/ 0 w 2945580"/>
              <a:gd name="connsiteY0" fmla="*/ 84459 h 844594"/>
              <a:gd name="connsiteX1" fmla="*/ 24738 w 2945580"/>
              <a:gd name="connsiteY1" fmla="*/ 24737 h 844594"/>
              <a:gd name="connsiteX2" fmla="*/ 84460 w 2945580"/>
              <a:gd name="connsiteY2" fmla="*/ 0 h 844594"/>
              <a:gd name="connsiteX3" fmla="*/ 2861121 w 2945580"/>
              <a:gd name="connsiteY3" fmla="*/ 0 h 844594"/>
              <a:gd name="connsiteX4" fmla="*/ 2920843 w 2945580"/>
              <a:gd name="connsiteY4" fmla="*/ 24738 h 844594"/>
              <a:gd name="connsiteX5" fmla="*/ 2945580 w 2945580"/>
              <a:gd name="connsiteY5" fmla="*/ 84460 h 844594"/>
              <a:gd name="connsiteX6" fmla="*/ 2945580 w 2945580"/>
              <a:gd name="connsiteY6" fmla="*/ 760135 h 844594"/>
              <a:gd name="connsiteX7" fmla="*/ 2920843 w 2945580"/>
              <a:gd name="connsiteY7" fmla="*/ 819857 h 844594"/>
              <a:gd name="connsiteX8" fmla="*/ 2861121 w 2945580"/>
              <a:gd name="connsiteY8" fmla="*/ 844594 h 844594"/>
              <a:gd name="connsiteX9" fmla="*/ 84459 w 2945580"/>
              <a:gd name="connsiteY9" fmla="*/ 844594 h 844594"/>
              <a:gd name="connsiteX10" fmla="*/ 24737 w 2945580"/>
              <a:gd name="connsiteY10" fmla="*/ 819856 h 844594"/>
              <a:gd name="connsiteX11" fmla="*/ 0 w 2945580"/>
              <a:gd name="connsiteY11" fmla="*/ 760134 h 844594"/>
              <a:gd name="connsiteX12" fmla="*/ 0 w 2945580"/>
              <a:gd name="connsiteY12" fmla="*/ 84459 h 844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45580" h="844594">
                <a:moveTo>
                  <a:pt x="0" y="84459"/>
                </a:moveTo>
                <a:cubicBezTo>
                  <a:pt x="0" y="62059"/>
                  <a:pt x="8898" y="40577"/>
                  <a:pt x="24738" y="24737"/>
                </a:cubicBezTo>
                <a:cubicBezTo>
                  <a:pt x="40577" y="8898"/>
                  <a:pt x="62060" y="0"/>
                  <a:pt x="84460" y="0"/>
                </a:cubicBezTo>
                <a:lnTo>
                  <a:pt x="2861121" y="0"/>
                </a:lnTo>
                <a:cubicBezTo>
                  <a:pt x="2883521" y="0"/>
                  <a:pt x="2905003" y="8898"/>
                  <a:pt x="2920843" y="24738"/>
                </a:cubicBezTo>
                <a:cubicBezTo>
                  <a:pt x="2936682" y="40577"/>
                  <a:pt x="2945580" y="62060"/>
                  <a:pt x="2945580" y="84460"/>
                </a:cubicBezTo>
                <a:lnTo>
                  <a:pt x="2945580" y="760135"/>
                </a:lnTo>
                <a:cubicBezTo>
                  <a:pt x="2945580" y="782535"/>
                  <a:pt x="2936682" y="804017"/>
                  <a:pt x="2920843" y="819857"/>
                </a:cubicBezTo>
                <a:cubicBezTo>
                  <a:pt x="2905004" y="835696"/>
                  <a:pt x="2883521" y="844594"/>
                  <a:pt x="2861121" y="844594"/>
                </a:cubicBezTo>
                <a:lnTo>
                  <a:pt x="84459" y="844594"/>
                </a:lnTo>
                <a:cubicBezTo>
                  <a:pt x="62059" y="844594"/>
                  <a:pt x="40577" y="835696"/>
                  <a:pt x="24737" y="819856"/>
                </a:cubicBezTo>
                <a:cubicBezTo>
                  <a:pt x="8898" y="804017"/>
                  <a:pt x="0" y="782534"/>
                  <a:pt x="0" y="760134"/>
                </a:cubicBezTo>
                <a:lnTo>
                  <a:pt x="0" y="84459"/>
                </a:ln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6177" tIns="116177" rIns="116177" bIns="116177" numCol="1" spcCol="1270" anchor="ctr" anchorCtr="0">
            <a:noAutofit/>
          </a:bodyPr>
          <a:lstStyle/>
          <a:p>
            <a:pPr lvl="0" algn="ctr" defTabSz="1066800">
              <a:lnSpc>
                <a:spcPct val="90000"/>
              </a:lnSpc>
              <a:spcBef>
                <a:spcPct val="0"/>
              </a:spcBef>
              <a:spcAft>
                <a:spcPct val="35000"/>
              </a:spcAft>
            </a:pPr>
            <a:r>
              <a:rPr lang="en-GB" sz="2400" kern="1200" dirty="0"/>
              <a:t>Non portal hypertension</a:t>
            </a:r>
          </a:p>
        </p:txBody>
      </p:sp>
    </p:spTree>
    <p:custDataLst>
      <p:tags r:id="rId1"/>
    </p:custDataLst>
  </p:cSld>
  <p:clrMapOvr>
    <a:masterClrMapping/>
  </p:clrMapOvr>
  <p:transition advTm="2221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1000"/>
                                        <p:tgtEl>
                                          <p:spTgt spid="19"/>
                                        </p:tgtEl>
                                      </p:cBhvr>
                                    </p:animEffect>
                                    <p:anim calcmode="lin" valueType="num">
                                      <p:cBhvr>
                                        <p:cTn id="30" dur="1000" fill="hold"/>
                                        <p:tgtEl>
                                          <p:spTgt spid="19"/>
                                        </p:tgtEl>
                                        <p:attrNameLst>
                                          <p:attrName>ppt_x</p:attrName>
                                        </p:attrNameLst>
                                      </p:cBhvr>
                                      <p:tavLst>
                                        <p:tav tm="0">
                                          <p:val>
                                            <p:strVal val="#ppt_x"/>
                                          </p:val>
                                        </p:tav>
                                        <p:tav tm="100000">
                                          <p:val>
                                            <p:strVal val="#ppt_x"/>
                                          </p:val>
                                        </p:tav>
                                      </p:tavLst>
                                    </p:anim>
                                    <p:anim calcmode="lin" valueType="num">
                                      <p:cBhvr>
                                        <p:cTn id="31" dur="1000" fill="hold"/>
                                        <p:tgtEl>
                                          <p:spTgt spid="19"/>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1000"/>
                                        <p:tgtEl>
                                          <p:spTgt spid="18"/>
                                        </p:tgtEl>
                                      </p:cBhvr>
                                    </p:animEffect>
                                    <p:anim calcmode="lin" valueType="num">
                                      <p:cBhvr>
                                        <p:cTn id="35" dur="1000" fill="hold"/>
                                        <p:tgtEl>
                                          <p:spTgt spid="18"/>
                                        </p:tgtEl>
                                        <p:attrNameLst>
                                          <p:attrName>ppt_x</p:attrName>
                                        </p:attrNameLst>
                                      </p:cBhvr>
                                      <p:tavLst>
                                        <p:tav tm="0">
                                          <p:val>
                                            <p:strVal val="#ppt_x"/>
                                          </p:val>
                                        </p:tav>
                                        <p:tav tm="100000">
                                          <p:val>
                                            <p:strVal val="#ppt_x"/>
                                          </p:val>
                                        </p:tav>
                                      </p:tavLst>
                                    </p:anim>
                                    <p:anim calcmode="lin" valueType="num">
                                      <p:cBhvr>
                                        <p:cTn id="3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aag.jpg"/>
          <p:cNvPicPr>
            <a:picLocks noGrp="1" noChangeAspect="1"/>
          </p:cNvPicPr>
          <p:nvPr>
            <p:ph idx="1"/>
          </p:nvPr>
        </p:nvPicPr>
        <p:blipFill>
          <a:blip r:embed="rId2" cstate="print"/>
          <a:srcRect l="11324" t="36591" r="61176" b="53188"/>
          <a:stretch>
            <a:fillRect/>
          </a:stretch>
        </p:blipFill>
        <p:spPr>
          <a:xfrm>
            <a:off x="611560" y="1556792"/>
            <a:ext cx="3060340" cy="720080"/>
          </a:xfrm>
        </p:spPr>
      </p:pic>
      <p:sp>
        <p:nvSpPr>
          <p:cNvPr id="3" name="Title 2"/>
          <p:cNvSpPr>
            <a:spLocks noGrp="1"/>
          </p:cNvSpPr>
          <p:nvPr>
            <p:ph type="title"/>
          </p:nvPr>
        </p:nvSpPr>
        <p:spPr/>
        <p:txBody>
          <a:bodyPr/>
          <a:lstStyle/>
          <a:p>
            <a:r>
              <a:rPr lang="en-US" sz="3200" dirty="0">
                <a:cs typeface="Times New Roman" pitchFamily="18" charset="0"/>
              </a:rPr>
              <a:t>The serum ascites albumin gradient (SAAG)</a:t>
            </a:r>
            <a:endParaRPr lang="en-GB" sz="3200" dirty="0"/>
          </a:p>
        </p:txBody>
      </p:sp>
      <p:pic>
        <p:nvPicPr>
          <p:cNvPr id="5" name="Content Placeholder 5" descr="saag.jpg"/>
          <p:cNvPicPr>
            <a:picLocks noChangeAspect="1"/>
          </p:cNvPicPr>
          <p:nvPr/>
        </p:nvPicPr>
        <p:blipFill>
          <a:blip r:embed="rId2" cstate="print"/>
          <a:srcRect t="46812" r="69264" b="4641"/>
          <a:stretch>
            <a:fillRect/>
          </a:stretch>
        </p:blipFill>
        <p:spPr>
          <a:xfrm>
            <a:off x="467544" y="2348880"/>
            <a:ext cx="3240360" cy="3240360"/>
          </a:xfrm>
          <a:prstGeom prst="rect">
            <a:avLst/>
          </a:prstGeom>
        </p:spPr>
      </p:pic>
      <p:pic>
        <p:nvPicPr>
          <p:cNvPr id="7" name="Content Placeholder 5" descr="saag.jpg"/>
          <p:cNvPicPr>
            <a:picLocks noChangeAspect="1"/>
          </p:cNvPicPr>
          <p:nvPr/>
        </p:nvPicPr>
        <p:blipFill>
          <a:blip r:embed="rId2" cstate="print"/>
          <a:srcRect l="50148" t="36591" r="15881" b="53188"/>
          <a:stretch>
            <a:fillRect/>
          </a:stretch>
        </p:blipFill>
        <p:spPr>
          <a:xfrm>
            <a:off x="4716015" y="1556792"/>
            <a:ext cx="3780423" cy="720081"/>
          </a:xfrm>
          <a:prstGeom prst="rect">
            <a:avLst/>
          </a:prstGeom>
        </p:spPr>
      </p:pic>
      <p:pic>
        <p:nvPicPr>
          <p:cNvPr id="8" name="Content Placeholder 5" descr="saag.jpg"/>
          <p:cNvPicPr>
            <a:picLocks noChangeAspect="1"/>
          </p:cNvPicPr>
          <p:nvPr/>
        </p:nvPicPr>
        <p:blipFill>
          <a:blip r:embed="rId2" cstate="print"/>
          <a:srcRect l="50148" t="46812" r="6175" b="17417"/>
          <a:stretch>
            <a:fillRect/>
          </a:stretch>
        </p:blipFill>
        <p:spPr>
          <a:xfrm>
            <a:off x="4283968" y="2348881"/>
            <a:ext cx="4860540" cy="2520280"/>
          </a:xfrm>
          <a:prstGeom prst="rect">
            <a:avLst/>
          </a:prstGeom>
        </p:spPr>
      </p:pic>
    </p:spTree>
  </p:cSld>
  <p:clrMapOvr>
    <a:masterClrMapping/>
  </p:clrMapOvr>
  <p:transition advTm="42899">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apture.JPG"/>
          <p:cNvPicPr>
            <a:picLocks noChangeAspect="1"/>
          </p:cNvPicPr>
          <p:nvPr/>
        </p:nvPicPr>
        <p:blipFill>
          <a:blip r:embed="rId3" cstate="print"/>
          <a:stretch>
            <a:fillRect/>
          </a:stretch>
        </p:blipFill>
        <p:spPr>
          <a:xfrm>
            <a:off x="228600" y="352865"/>
            <a:ext cx="8610600" cy="1143000"/>
          </a:xfrm>
          <a:prstGeom prst="rect">
            <a:avLst/>
          </a:prstGeom>
        </p:spPr>
      </p:pic>
      <p:sp>
        <p:nvSpPr>
          <p:cNvPr id="9" name="Freeform 8"/>
          <p:cNvSpPr/>
          <p:nvPr/>
        </p:nvSpPr>
        <p:spPr>
          <a:xfrm>
            <a:off x="7877872" y="4607770"/>
            <a:ext cx="91440" cy="441752"/>
          </a:xfrm>
          <a:custGeom>
            <a:avLst/>
            <a:gdLst/>
            <a:ahLst/>
            <a:cxnLst/>
            <a:rect l="0" t="0" r="0" b="0"/>
            <a:pathLst>
              <a:path>
                <a:moveTo>
                  <a:pt x="74366" y="0"/>
                </a:moveTo>
                <a:lnTo>
                  <a:pt x="74366" y="301041"/>
                </a:lnTo>
                <a:lnTo>
                  <a:pt x="45720" y="301041"/>
                </a:lnTo>
                <a:lnTo>
                  <a:pt x="45720" y="441752"/>
                </a:lnTo>
              </a:path>
            </a:pathLst>
          </a:custGeom>
          <a:noFill/>
        </p:spPr>
        <p:style>
          <a:lnRef idx="2">
            <a:schemeClr val="accent4">
              <a:hueOff val="0"/>
              <a:satOff val="0"/>
              <a:lumOff val="0"/>
              <a:alphaOff val="0"/>
            </a:schemeClr>
          </a:lnRef>
          <a:fillRef idx="0">
            <a:scrgbClr r="0" g="0" b="0"/>
          </a:fillRef>
          <a:effectRef idx="0">
            <a:schemeClr val="accent5">
              <a:tint val="50000"/>
              <a:hueOff val="0"/>
              <a:satOff val="0"/>
              <a:lumOff val="0"/>
              <a:alphaOff val="0"/>
            </a:schemeClr>
          </a:effectRef>
          <a:fontRef idx="minor">
            <a:schemeClr val="tx1">
              <a:hueOff val="0"/>
              <a:satOff val="0"/>
              <a:lumOff val="0"/>
              <a:alphaOff val="0"/>
            </a:schemeClr>
          </a:fontRef>
        </p:style>
      </p:sp>
      <p:sp>
        <p:nvSpPr>
          <p:cNvPr id="10" name="Freeform 9"/>
          <p:cNvSpPr/>
          <p:nvPr/>
        </p:nvSpPr>
        <p:spPr>
          <a:xfrm>
            <a:off x="6706648" y="3661751"/>
            <a:ext cx="1245591" cy="441752"/>
          </a:xfrm>
          <a:custGeom>
            <a:avLst/>
            <a:gdLst/>
            <a:ahLst/>
            <a:cxnLst/>
            <a:rect l="0" t="0" r="0" b="0"/>
            <a:pathLst>
              <a:path>
                <a:moveTo>
                  <a:pt x="0" y="0"/>
                </a:moveTo>
                <a:lnTo>
                  <a:pt x="0" y="301041"/>
                </a:lnTo>
                <a:lnTo>
                  <a:pt x="1245591" y="301041"/>
                </a:lnTo>
                <a:lnTo>
                  <a:pt x="1245591" y="441752"/>
                </a:lnTo>
              </a:path>
            </a:pathLst>
          </a:custGeom>
          <a:noFill/>
        </p:spPr>
        <p:style>
          <a:lnRef idx="2">
            <a:schemeClr val="accent4">
              <a:hueOff val="0"/>
              <a:satOff val="0"/>
              <a:lumOff val="0"/>
              <a:alphaOff val="0"/>
            </a:schemeClr>
          </a:lnRef>
          <a:fillRef idx="0">
            <a:scrgbClr r="0" g="0" b="0"/>
          </a:fillRef>
          <a:effectRef idx="0">
            <a:schemeClr val="accent5">
              <a:tint val="50000"/>
              <a:hueOff val="0"/>
              <a:satOff val="0"/>
              <a:lumOff val="0"/>
              <a:alphaOff val="0"/>
            </a:schemeClr>
          </a:effectRef>
          <a:fontRef idx="minor">
            <a:schemeClr val="tx1">
              <a:hueOff val="0"/>
              <a:satOff val="0"/>
              <a:lumOff val="0"/>
              <a:alphaOff val="0"/>
            </a:schemeClr>
          </a:fontRef>
        </p:style>
      </p:sp>
      <p:sp>
        <p:nvSpPr>
          <p:cNvPr id="11" name="Freeform 10"/>
          <p:cNvSpPr/>
          <p:nvPr/>
        </p:nvSpPr>
        <p:spPr>
          <a:xfrm>
            <a:off x="5719789" y="4607770"/>
            <a:ext cx="91440" cy="441752"/>
          </a:xfrm>
          <a:custGeom>
            <a:avLst/>
            <a:gdLst/>
            <a:ahLst/>
            <a:cxnLst/>
            <a:rect l="0" t="0" r="0" b="0"/>
            <a:pathLst>
              <a:path>
                <a:moveTo>
                  <a:pt x="69992" y="0"/>
                </a:moveTo>
                <a:lnTo>
                  <a:pt x="69992" y="301041"/>
                </a:lnTo>
                <a:lnTo>
                  <a:pt x="45720" y="301041"/>
                </a:lnTo>
                <a:lnTo>
                  <a:pt x="45720" y="441752"/>
                </a:lnTo>
              </a:path>
            </a:pathLst>
          </a:custGeom>
          <a:noFill/>
        </p:spPr>
        <p:style>
          <a:lnRef idx="2">
            <a:schemeClr val="accent4">
              <a:hueOff val="0"/>
              <a:satOff val="0"/>
              <a:lumOff val="0"/>
              <a:alphaOff val="0"/>
            </a:schemeClr>
          </a:lnRef>
          <a:fillRef idx="0">
            <a:scrgbClr r="0" g="0" b="0"/>
          </a:fillRef>
          <a:effectRef idx="0">
            <a:schemeClr val="accent5">
              <a:tint val="50000"/>
              <a:hueOff val="0"/>
              <a:satOff val="0"/>
              <a:lumOff val="0"/>
              <a:alphaOff val="0"/>
            </a:schemeClr>
          </a:effectRef>
          <a:fontRef idx="minor">
            <a:schemeClr val="tx1">
              <a:hueOff val="0"/>
              <a:satOff val="0"/>
              <a:lumOff val="0"/>
              <a:alphaOff val="0"/>
            </a:schemeClr>
          </a:fontRef>
        </p:style>
      </p:sp>
      <p:sp>
        <p:nvSpPr>
          <p:cNvPr id="12" name="Freeform 11"/>
          <p:cNvSpPr/>
          <p:nvPr/>
        </p:nvSpPr>
        <p:spPr>
          <a:xfrm>
            <a:off x="5789781" y="3661751"/>
            <a:ext cx="916866" cy="441752"/>
          </a:xfrm>
          <a:custGeom>
            <a:avLst/>
            <a:gdLst/>
            <a:ahLst/>
            <a:cxnLst/>
            <a:rect l="0" t="0" r="0" b="0"/>
            <a:pathLst>
              <a:path>
                <a:moveTo>
                  <a:pt x="916866" y="0"/>
                </a:moveTo>
                <a:lnTo>
                  <a:pt x="916866" y="301041"/>
                </a:lnTo>
                <a:lnTo>
                  <a:pt x="0" y="301041"/>
                </a:lnTo>
                <a:lnTo>
                  <a:pt x="0" y="441752"/>
                </a:lnTo>
              </a:path>
            </a:pathLst>
          </a:custGeom>
          <a:noFill/>
        </p:spPr>
        <p:style>
          <a:lnRef idx="2">
            <a:schemeClr val="accent4">
              <a:hueOff val="0"/>
              <a:satOff val="0"/>
              <a:lumOff val="0"/>
              <a:alphaOff val="0"/>
            </a:schemeClr>
          </a:lnRef>
          <a:fillRef idx="0">
            <a:scrgbClr r="0" g="0" b="0"/>
          </a:fillRef>
          <a:effectRef idx="0">
            <a:schemeClr val="accent5">
              <a:tint val="50000"/>
              <a:hueOff val="0"/>
              <a:satOff val="0"/>
              <a:lumOff val="0"/>
              <a:alphaOff val="0"/>
            </a:schemeClr>
          </a:effectRef>
          <a:fontRef idx="minor">
            <a:schemeClr val="tx1">
              <a:hueOff val="0"/>
              <a:satOff val="0"/>
              <a:lumOff val="0"/>
              <a:alphaOff val="0"/>
            </a:schemeClr>
          </a:fontRef>
        </p:style>
      </p:sp>
      <p:sp>
        <p:nvSpPr>
          <p:cNvPr id="13" name="Freeform 12"/>
          <p:cNvSpPr/>
          <p:nvPr/>
        </p:nvSpPr>
        <p:spPr>
          <a:xfrm>
            <a:off x="6660928" y="2499431"/>
            <a:ext cx="91440" cy="548388"/>
          </a:xfrm>
          <a:custGeom>
            <a:avLst/>
            <a:gdLst/>
            <a:ahLst/>
            <a:cxnLst/>
            <a:rect l="0" t="0" r="0" b="0"/>
            <a:pathLst>
              <a:path>
                <a:moveTo>
                  <a:pt x="117157" y="0"/>
                </a:moveTo>
                <a:lnTo>
                  <a:pt x="117157" y="407677"/>
                </a:lnTo>
                <a:lnTo>
                  <a:pt x="45720" y="407677"/>
                </a:lnTo>
                <a:lnTo>
                  <a:pt x="45720" y="548388"/>
                </a:lnTo>
              </a:path>
            </a:pathLst>
          </a:custGeom>
          <a:noFill/>
        </p:spPr>
        <p:style>
          <a:lnRef idx="2">
            <a:schemeClr val="accent4">
              <a:hueOff val="0"/>
              <a:satOff val="0"/>
              <a:lumOff val="0"/>
              <a:alphaOff val="0"/>
            </a:schemeClr>
          </a:lnRef>
          <a:fillRef idx="0">
            <a:scrgbClr r="0" g="0" b="0"/>
          </a:fillRef>
          <a:effectRef idx="0">
            <a:schemeClr val="accent5">
              <a:tint val="50000"/>
              <a:hueOff val="0"/>
              <a:satOff val="0"/>
              <a:lumOff val="0"/>
              <a:alphaOff val="0"/>
            </a:schemeClr>
          </a:effectRef>
          <a:fontRef idx="minor">
            <a:schemeClr val="tx1">
              <a:hueOff val="0"/>
              <a:satOff val="0"/>
              <a:lumOff val="0"/>
              <a:alphaOff val="0"/>
            </a:schemeClr>
          </a:fontRef>
        </p:style>
      </p:sp>
      <p:sp>
        <p:nvSpPr>
          <p:cNvPr id="14" name="Freeform 13"/>
          <p:cNvSpPr/>
          <p:nvPr/>
        </p:nvSpPr>
        <p:spPr>
          <a:xfrm>
            <a:off x="6778086" y="1638462"/>
            <a:ext cx="251484" cy="307173"/>
          </a:xfrm>
          <a:custGeom>
            <a:avLst/>
            <a:gdLst/>
            <a:ahLst/>
            <a:cxnLst/>
            <a:rect l="0" t="0" r="0" b="0"/>
            <a:pathLst>
              <a:path>
                <a:moveTo>
                  <a:pt x="251484" y="0"/>
                </a:moveTo>
                <a:lnTo>
                  <a:pt x="251484" y="166462"/>
                </a:lnTo>
                <a:lnTo>
                  <a:pt x="0" y="166462"/>
                </a:lnTo>
                <a:lnTo>
                  <a:pt x="0" y="307173"/>
                </a:lnTo>
              </a:path>
            </a:pathLst>
          </a:custGeom>
          <a:noFill/>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15" name="Freeform 14"/>
          <p:cNvSpPr/>
          <p:nvPr/>
        </p:nvSpPr>
        <p:spPr>
          <a:xfrm>
            <a:off x="4326719" y="693629"/>
            <a:ext cx="2702850" cy="510358"/>
          </a:xfrm>
          <a:custGeom>
            <a:avLst/>
            <a:gdLst/>
            <a:ahLst/>
            <a:cxnLst/>
            <a:rect l="0" t="0" r="0" b="0"/>
            <a:pathLst>
              <a:path>
                <a:moveTo>
                  <a:pt x="0" y="0"/>
                </a:moveTo>
                <a:lnTo>
                  <a:pt x="0" y="369647"/>
                </a:lnTo>
                <a:lnTo>
                  <a:pt x="2702850" y="369647"/>
                </a:lnTo>
                <a:lnTo>
                  <a:pt x="2702850" y="510358"/>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16" name="Freeform 15"/>
          <p:cNvSpPr/>
          <p:nvPr/>
        </p:nvSpPr>
        <p:spPr>
          <a:xfrm>
            <a:off x="3268577" y="4632925"/>
            <a:ext cx="91440" cy="441752"/>
          </a:xfrm>
          <a:custGeom>
            <a:avLst/>
            <a:gdLst/>
            <a:ahLst/>
            <a:cxnLst/>
            <a:rect l="0" t="0" r="0" b="0"/>
            <a:pathLst>
              <a:path>
                <a:moveTo>
                  <a:pt x="45720" y="0"/>
                </a:moveTo>
                <a:lnTo>
                  <a:pt x="45720" y="441752"/>
                </a:lnTo>
              </a:path>
            </a:pathLst>
          </a:custGeom>
          <a:noFill/>
        </p:spPr>
        <p:style>
          <a:lnRef idx="2">
            <a:schemeClr val="accent4">
              <a:hueOff val="0"/>
              <a:satOff val="0"/>
              <a:lumOff val="0"/>
              <a:alphaOff val="0"/>
            </a:schemeClr>
          </a:lnRef>
          <a:fillRef idx="0">
            <a:scrgbClr r="0" g="0" b="0"/>
          </a:fillRef>
          <a:effectRef idx="0">
            <a:schemeClr val="accent5">
              <a:tint val="50000"/>
              <a:hueOff val="0"/>
              <a:satOff val="0"/>
              <a:lumOff val="0"/>
              <a:alphaOff val="0"/>
            </a:schemeClr>
          </a:effectRef>
          <a:fontRef idx="minor">
            <a:schemeClr val="tx1">
              <a:hueOff val="0"/>
              <a:satOff val="0"/>
              <a:lumOff val="0"/>
              <a:alphaOff val="0"/>
            </a:schemeClr>
          </a:fontRef>
        </p:style>
      </p:sp>
      <p:sp>
        <p:nvSpPr>
          <p:cNvPr id="17" name="Freeform 16"/>
          <p:cNvSpPr/>
          <p:nvPr/>
        </p:nvSpPr>
        <p:spPr>
          <a:xfrm>
            <a:off x="2179192" y="3623914"/>
            <a:ext cx="1135104" cy="441752"/>
          </a:xfrm>
          <a:custGeom>
            <a:avLst/>
            <a:gdLst/>
            <a:ahLst/>
            <a:cxnLst/>
            <a:rect l="0" t="0" r="0" b="0"/>
            <a:pathLst>
              <a:path>
                <a:moveTo>
                  <a:pt x="0" y="0"/>
                </a:moveTo>
                <a:lnTo>
                  <a:pt x="0" y="301041"/>
                </a:lnTo>
                <a:lnTo>
                  <a:pt x="1135104" y="301041"/>
                </a:lnTo>
                <a:lnTo>
                  <a:pt x="1135104" y="441752"/>
                </a:lnTo>
              </a:path>
            </a:pathLst>
          </a:custGeom>
          <a:noFill/>
        </p:spPr>
        <p:style>
          <a:lnRef idx="2">
            <a:schemeClr val="accent4">
              <a:hueOff val="0"/>
              <a:satOff val="0"/>
              <a:lumOff val="0"/>
              <a:alphaOff val="0"/>
            </a:schemeClr>
          </a:lnRef>
          <a:fillRef idx="0">
            <a:scrgbClr r="0" g="0" b="0"/>
          </a:fillRef>
          <a:effectRef idx="0">
            <a:schemeClr val="accent5">
              <a:tint val="50000"/>
              <a:hueOff val="0"/>
              <a:satOff val="0"/>
              <a:lumOff val="0"/>
              <a:alphaOff val="0"/>
            </a:schemeClr>
          </a:effectRef>
          <a:fontRef idx="minor">
            <a:schemeClr val="tx1">
              <a:hueOff val="0"/>
              <a:satOff val="0"/>
              <a:lumOff val="0"/>
              <a:alphaOff val="0"/>
            </a:schemeClr>
          </a:fontRef>
        </p:style>
      </p:sp>
      <p:sp>
        <p:nvSpPr>
          <p:cNvPr id="18" name="Freeform 17"/>
          <p:cNvSpPr/>
          <p:nvPr/>
        </p:nvSpPr>
        <p:spPr>
          <a:xfrm>
            <a:off x="1045735" y="4632925"/>
            <a:ext cx="91440" cy="441752"/>
          </a:xfrm>
          <a:custGeom>
            <a:avLst/>
            <a:gdLst/>
            <a:ahLst/>
            <a:cxnLst/>
            <a:rect l="0" t="0" r="0" b="0"/>
            <a:pathLst>
              <a:path>
                <a:moveTo>
                  <a:pt x="45720" y="0"/>
                </a:moveTo>
                <a:lnTo>
                  <a:pt x="45720" y="441752"/>
                </a:lnTo>
              </a:path>
            </a:pathLst>
          </a:custGeom>
          <a:noFill/>
        </p:spPr>
        <p:style>
          <a:lnRef idx="2">
            <a:schemeClr val="accent4">
              <a:hueOff val="0"/>
              <a:satOff val="0"/>
              <a:lumOff val="0"/>
              <a:alphaOff val="0"/>
            </a:schemeClr>
          </a:lnRef>
          <a:fillRef idx="0">
            <a:scrgbClr r="0" g="0" b="0"/>
          </a:fillRef>
          <a:effectRef idx="0">
            <a:schemeClr val="accent5">
              <a:tint val="50000"/>
              <a:hueOff val="0"/>
              <a:satOff val="0"/>
              <a:lumOff val="0"/>
              <a:alphaOff val="0"/>
            </a:schemeClr>
          </a:effectRef>
          <a:fontRef idx="minor">
            <a:schemeClr val="tx1">
              <a:hueOff val="0"/>
              <a:satOff val="0"/>
              <a:lumOff val="0"/>
              <a:alphaOff val="0"/>
            </a:schemeClr>
          </a:fontRef>
        </p:style>
      </p:sp>
      <p:sp>
        <p:nvSpPr>
          <p:cNvPr id="19" name="Freeform 18"/>
          <p:cNvSpPr/>
          <p:nvPr/>
        </p:nvSpPr>
        <p:spPr>
          <a:xfrm>
            <a:off x="1091455" y="3623914"/>
            <a:ext cx="1087737" cy="441752"/>
          </a:xfrm>
          <a:custGeom>
            <a:avLst/>
            <a:gdLst/>
            <a:ahLst/>
            <a:cxnLst/>
            <a:rect l="0" t="0" r="0" b="0"/>
            <a:pathLst>
              <a:path>
                <a:moveTo>
                  <a:pt x="1087737" y="0"/>
                </a:moveTo>
                <a:lnTo>
                  <a:pt x="1087737" y="301041"/>
                </a:lnTo>
                <a:lnTo>
                  <a:pt x="0" y="301041"/>
                </a:lnTo>
                <a:lnTo>
                  <a:pt x="0" y="441752"/>
                </a:lnTo>
              </a:path>
            </a:pathLst>
          </a:custGeom>
          <a:noFill/>
        </p:spPr>
        <p:style>
          <a:lnRef idx="2">
            <a:schemeClr val="accent4">
              <a:hueOff val="0"/>
              <a:satOff val="0"/>
              <a:lumOff val="0"/>
              <a:alphaOff val="0"/>
            </a:schemeClr>
          </a:lnRef>
          <a:fillRef idx="0">
            <a:scrgbClr r="0" g="0" b="0"/>
          </a:fillRef>
          <a:effectRef idx="0">
            <a:schemeClr val="accent5">
              <a:tint val="50000"/>
              <a:hueOff val="0"/>
              <a:satOff val="0"/>
              <a:lumOff val="0"/>
              <a:alphaOff val="0"/>
            </a:schemeClr>
          </a:effectRef>
          <a:fontRef idx="minor">
            <a:schemeClr val="tx1">
              <a:hueOff val="0"/>
              <a:satOff val="0"/>
              <a:lumOff val="0"/>
              <a:alphaOff val="0"/>
            </a:schemeClr>
          </a:fontRef>
        </p:style>
      </p:sp>
      <p:sp>
        <p:nvSpPr>
          <p:cNvPr id="20" name="Freeform 19"/>
          <p:cNvSpPr/>
          <p:nvPr/>
        </p:nvSpPr>
        <p:spPr>
          <a:xfrm>
            <a:off x="2133472" y="2507831"/>
            <a:ext cx="91440" cy="561496"/>
          </a:xfrm>
          <a:custGeom>
            <a:avLst/>
            <a:gdLst/>
            <a:ahLst/>
            <a:cxnLst/>
            <a:rect l="0" t="0" r="0" b="0"/>
            <a:pathLst>
              <a:path>
                <a:moveTo>
                  <a:pt x="73333" y="0"/>
                </a:moveTo>
                <a:lnTo>
                  <a:pt x="73333" y="420785"/>
                </a:lnTo>
                <a:lnTo>
                  <a:pt x="45720" y="420785"/>
                </a:lnTo>
                <a:lnTo>
                  <a:pt x="45720" y="561496"/>
                </a:lnTo>
              </a:path>
            </a:pathLst>
          </a:custGeom>
          <a:noFill/>
        </p:spPr>
        <p:style>
          <a:lnRef idx="2">
            <a:schemeClr val="accent4">
              <a:hueOff val="0"/>
              <a:satOff val="0"/>
              <a:lumOff val="0"/>
              <a:alphaOff val="0"/>
            </a:schemeClr>
          </a:lnRef>
          <a:fillRef idx="0">
            <a:scrgbClr r="0" g="0" b="0"/>
          </a:fillRef>
          <a:effectRef idx="0">
            <a:schemeClr val="accent5">
              <a:tint val="50000"/>
              <a:hueOff val="0"/>
              <a:satOff val="0"/>
              <a:lumOff val="0"/>
              <a:alphaOff val="0"/>
            </a:schemeClr>
          </a:effectRef>
          <a:fontRef idx="minor">
            <a:schemeClr val="tx1">
              <a:hueOff val="0"/>
              <a:satOff val="0"/>
              <a:lumOff val="0"/>
              <a:alphaOff val="0"/>
            </a:schemeClr>
          </a:fontRef>
        </p:style>
      </p:sp>
      <p:sp>
        <p:nvSpPr>
          <p:cNvPr id="21" name="Freeform 20"/>
          <p:cNvSpPr/>
          <p:nvPr/>
        </p:nvSpPr>
        <p:spPr>
          <a:xfrm>
            <a:off x="2161086" y="1651570"/>
            <a:ext cx="91440" cy="294065"/>
          </a:xfrm>
          <a:custGeom>
            <a:avLst/>
            <a:gdLst/>
            <a:ahLst/>
            <a:cxnLst/>
            <a:rect l="0" t="0" r="0" b="0"/>
            <a:pathLst>
              <a:path>
                <a:moveTo>
                  <a:pt x="65086" y="0"/>
                </a:moveTo>
                <a:lnTo>
                  <a:pt x="65086" y="153354"/>
                </a:lnTo>
                <a:lnTo>
                  <a:pt x="45720" y="153354"/>
                </a:lnTo>
                <a:lnTo>
                  <a:pt x="45720" y="294065"/>
                </a:lnTo>
              </a:path>
            </a:pathLst>
          </a:custGeom>
          <a:noFill/>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22" name="Freeform 21"/>
          <p:cNvSpPr/>
          <p:nvPr/>
        </p:nvSpPr>
        <p:spPr>
          <a:xfrm>
            <a:off x="2226173" y="693629"/>
            <a:ext cx="2100546" cy="510358"/>
          </a:xfrm>
          <a:custGeom>
            <a:avLst/>
            <a:gdLst/>
            <a:ahLst/>
            <a:cxnLst/>
            <a:rect l="0" t="0" r="0" b="0"/>
            <a:pathLst>
              <a:path>
                <a:moveTo>
                  <a:pt x="2100546" y="0"/>
                </a:moveTo>
                <a:lnTo>
                  <a:pt x="2100546" y="369647"/>
                </a:lnTo>
                <a:lnTo>
                  <a:pt x="0" y="369647"/>
                </a:lnTo>
                <a:lnTo>
                  <a:pt x="0" y="510358"/>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sp>
      <p:sp>
        <p:nvSpPr>
          <p:cNvPr id="23" name="Rounded Rectangle 22"/>
          <p:cNvSpPr/>
          <p:nvPr/>
        </p:nvSpPr>
        <p:spPr>
          <a:xfrm>
            <a:off x="3627986" y="295219"/>
            <a:ext cx="1397466" cy="39841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Freeform 23"/>
          <p:cNvSpPr/>
          <p:nvPr/>
        </p:nvSpPr>
        <p:spPr>
          <a:xfrm>
            <a:off x="3796755" y="455548"/>
            <a:ext cx="1397466" cy="398411"/>
          </a:xfrm>
          <a:custGeom>
            <a:avLst/>
            <a:gdLst>
              <a:gd name="connsiteX0" fmla="*/ 0 w 1397466"/>
              <a:gd name="connsiteY0" fmla="*/ 39841 h 398411"/>
              <a:gd name="connsiteX1" fmla="*/ 11669 w 1397466"/>
              <a:gd name="connsiteY1" fmla="*/ 11669 h 398411"/>
              <a:gd name="connsiteX2" fmla="*/ 39841 w 1397466"/>
              <a:gd name="connsiteY2" fmla="*/ 0 h 398411"/>
              <a:gd name="connsiteX3" fmla="*/ 1357625 w 1397466"/>
              <a:gd name="connsiteY3" fmla="*/ 0 h 398411"/>
              <a:gd name="connsiteX4" fmla="*/ 1385797 w 1397466"/>
              <a:gd name="connsiteY4" fmla="*/ 11669 h 398411"/>
              <a:gd name="connsiteX5" fmla="*/ 1397466 w 1397466"/>
              <a:gd name="connsiteY5" fmla="*/ 39841 h 398411"/>
              <a:gd name="connsiteX6" fmla="*/ 1397466 w 1397466"/>
              <a:gd name="connsiteY6" fmla="*/ 358570 h 398411"/>
              <a:gd name="connsiteX7" fmla="*/ 1385797 w 1397466"/>
              <a:gd name="connsiteY7" fmla="*/ 386742 h 398411"/>
              <a:gd name="connsiteX8" fmla="*/ 1357625 w 1397466"/>
              <a:gd name="connsiteY8" fmla="*/ 398411 h 398411"/>
              <a:gd name="connsiteX9" fmla="*/ 39841 w 1397466"/>
              <a:gd name="connsiteY9" fmla="*/ 398411 h 398411"/>
              <a:gd name="connsiteX10" fmla="*/ 11669 w 1397466"/>
              <a:gd name="connsiteY10" fmla="*/ 386742 h 398411"/>
              <a:gd name="connsiteX11" fmla="*/ 0 w 1397466"/>
              <a:gd name="connsiteY11" fmla="*/ 358570 h 398411"/>
              <a:gd name="connsiteX12" fmla="*/ 0 w 1397466"/>
              <a:gd name="connsiteY12" fmla="*/ 39841 h 398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97466" h="398411">
                <a:moveTo>
                  <a:pt x="0" y="39841"/>
                </a:moveTo>
                <a:cubicBezTo>
                  <a:pt x="0" y="29275"/>
                  <a:pt x="4198" y="19141"/>
                  <a:pt x="11669" y="11669"/>
                </a:cubicBezTo>
                <a:cubicBezTo>
                  <a:pt x="19141" y="4197"/>
                  <a:pt x="29274" y="0"/>
                  <a:pt x="39841" y="0"/>
                </a:cubicBezTo>
                <a:lnTo>
                  <a:pt x="1357625" y="0"/>
                </a:lnTo>
                <a:cubicBezTo>
                  <a:pt x="1368191" y="0"/>
                  <a:pt x="1378325" y="4198"/>
                  <a:pt x="1385797" y="11669"/>
                </a:cubicBezTo>
                <a:cubicBezTo>
                  <a:pt x="1393269" y="19141"/>
                  <a:pt x="1397466" y="29274"/>
                  <a:pt x="1397466" y="39841"/>
                </a:cubicBezTo>
                <a:lnTo>
                  <a:pt x="1397466" y="358570"/>
                </a:lnTo>
                <a:cubicBezTo>
                  <a:pt x="1397466" y="369136"/>
                  <a:pt x="1393268" y="379270"/>
                  <a:pt x="1385797" y="386742"/>
                </a:cubicBezTo>
                <a:cubicBezTo>
                  <a:pt x="1378325" y="394214"/>
                  <a:pt x="1368192" y="398411"/>
                  <a:pt x="1357625" y="398411"/>
                </a:cubicBezTo>
                <a:lnTo>
                  <a:pt x="39841" y="398411"/>
                </a:lnTo>
                <a:cubicBezTo>
                  <a:pt x="29275" y="398411"/>
                  <a:pt x="19141" y="394213"/>
                  <a:pt x="11669" y="386742"/>
                </a:cubicBezTo>
                <a:cubicBezTo>
                  <a:pt x="4197" y="379270"/>
                  <a:pt x="0" y="369137"/>
                  <a:pt x="0" y="358570"/>
                </a:cubicBezTo>
                <a:lnTo>
                  <a:pt x="0" y="39841"/>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8349" tIns="118349" rIns="118349" bIns="118349" numCol="1" spcCol="1270" anchor="ctr" anchorCtr="0">
            <a:noAutofit/>
          </a:bodyPr>
          <a:lstStyle/>
          <a:p>
            <a:pPr lvl="0" algn="ctr" defTabSz="1244600">
              <a:lnSpc>
                <a:spcPct val="90000"/>
              </a:lnSpc>
              <a:spcBef>
                <a:spcPct val="0"/>
              </a:spcBef>
              <a:spcAft>
                <a:spcPct val="35000"/>
              </a:spcAft>
            </a:pPr>
            <a:r>
              <a:rPr lang="en-GB" sz="2800" b="1" kern="1200" dirty="0"/>
              <a:t>SAAG</a:t>
            </a:r>
          </a:p>
        </p:txBody>
      </p:sp>
      <p:sp>
        <p:nvSpPr>
          <p:cNvPr id="25" name="Rounded Rectangle 24"/>
          <p:cNvSpPr/>
          <p:nvPr/>
        </p:nvSpPr>
        <p:spPr>
          <a:xfrm>
            <a:off x="1209613" y="1203987"/>
            <a:ext cx="2033118" cy="447582"/>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6" name="Freeform 25"/>
          <p:cNvSpPr/>
          <p:nvPr/>
        </p:nvSpPr>
        <p:spPr>
          <a:xfrm>
            <a:off x="1378382" y="1364318"/>
            <a:ext cx="2033118" cy="447582"/>
          </a:xfrm>
          <a:custGeom>
            <a:avLst/>
            <a:gdLst>
              <a:gd name="connsiteX0" fmla="*/ 0 w 2033118"/>
              <a:gd name="connsiteY0" fmla="*/ 44758 h 447582"/>
              <a:gd name="connsiteX1" fmla="*/ 13109 w 2033118"/>
              <a:gd name="connsiteY1" fmla="*/ 13109 h 447582"/>
              <a:gd name="connsiteX2" fmla="*/ 44758 w 2033118"/>
              <a:gd name="connsiteY2" fmla="*/ 0 h 447582"/>
              <a:gd name="connsiteX3" fmla="*/ 1988360 w 2033118"/>
              <a:gd name="connsiteY3" fmla="*/ 0 h 447582"/>
              <a:gd name="connsiteX4" fmla="*/ 2020009 w 2033118"/>
              <a:gd name="connsiteY4" fmla="*/ 13109 h 447582"/>
              <a:gd name="connsiteX5" fmla="*/ 2033118 w 2033118"/>
              <a:gd name="connsiteY5" fmla="*/ 44758 h 447582"/>
              <a:gd name="connsiteX6" fmla="*/ 2033118 w 2033118"/>
              <a:gd name="connsiteY6" fmla="*/ 402824 h 447582"/>
              <a:gd name="connsiteX7" fmla="*/ 2020009 w 2033118"/>
              <a:gd name="connsiteY7" fmla="*/ 434473 h 447582"/>
              <a:gd name="connsiteX8" fmla="*/ 1988360 w 2033118"/>
              <a:gd name="connsiteY8" fmla="*/ 447582 h 447582"/>
              <a:gd name="connsiteX9" fmla="*/ 44758 w 2033118"/>
              <a:gd name="connsiteY9" fmla="*/ 447582 h 447582"/>
              <a:gd name="connsiteX10" fmla="*/ 13109 w 2033118"/>
              <a:gd name="connsiteY10" fmla="*/ 434473 h 447582"/>
              <a:gd name="connsiteX11" fmla="*/ 0 w 2033118"/>
              <a:gd name="connsiteY11" fmla="*/ 402824 h 447582"/>
              <a:gd name="connsiteX12" fmla="*/ 0 w 2033118"/>
              <a:gd name="connsiteY12" fmla="*/ 44758 h 447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3118" h="447582">
                <a:moveTo>
                  <a:pt x="0" y="44758"/>
                </a:moveTo>
                <a:cubicBezTo>
                  <a:pt x="0" y="32887"/>
                  <a:pt x="4716" y="21503"/>
                  <a:pt x="13109" y="13109"/>
                </a:cubicBezTo>
                <a:cubicBezTo>
                  <a:pt x="21503" y="4715"/>
                  <a:pt x="32887" y="0"/>
                  <a:pt x="44758" y="0"/>
                </a:cubicBezTo>
                <a:lnTo>
                  <a:pt x="1988360" y="0"/>
                </a:lnTo>
                <a:cubicBezTo>
                  <a:pt x="2000231" y="0"/>
                  <a:pt x="2011615" y="4716"/>
                  <a:pt x="2020009" y="13109"/>
                </a:cubicBezTo>
                <a:cubicBezTo>
                  <a:pt x="2028403" y="21503"/>
                  <a:pt x="2033118" y="32887"/>
                  <a:pt x="2033118" y="44758"/>
                </a:cubicBezTo>
                <a:lnTo>
                  <a:pt x="2033118" y="402824"/>
                </a:lnTo>
                <a:cubicBezTo>
                  <a:pt x="2033118" y="414695"/>
                  <a:pt x="2028402" y="426079"/>
                  <a:pt x="2020009" y="434473"/>
                </a:cubicBezTo>
                <a:cubicBezTo>
                  <a:pt x="2011615" y="442867"/>
                  <a:pt x="2000231" y="447582"/>
                  <a:pt x="1988360" y="447582"/>
                </a:cubicBezTo>
                <a:lnTo>
                  <a:pt x="44758" y="447582"/>
                </a:lnTo>
                <a:cubicBezTo>
                  <a:pt x="32887" y="447582"/>
                  <a:pt x="21503" y="442866"/>
                  <a:pt x="13109" y="434473"/>
                </a:cubicBezTo>
                <a:cubicBezTo>
                  <a:pt x="4715" y="426079"/>
                  <a:pt x="0" y="414695"/>
                  <a:pt x="0" y="402824"/>
                </a:cubicBezTo>
                <a:lnTo>
                  <a:pt x="0" y="44758"/>
                </a:ln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4549" tIns="104549" rIns="104549" bIns="104549" numCol="1" spcCol="1270" anchor="ctr" anchorCtr="0">
            <a:noAutofit/>
          </a:bodyPr>
          <a:lstStyle/>
          <a:p>
            <a:pPr lvl="0" algn="ctr" defTabSz="1066800">
              <a:lnSpc>
                <a:spcPct val="90000"/>
              </a:lnSpc>
              <a:spcBef>
                <a:spcPct val="0"/>
              </a:spcBef>
              <a:spcAft>
                <a:spcPct val="35000"/>
              </a:spcAft>
            </a:pPr>
            <a:r>
              <a:rPr lang="en-GB" sz="2400" kern="1200" dirty="0"/>
              <a:t>≥ 1.1 mg/dl</a:t>
            </a:r>
          </a:p>
        </p:txBody>
      </p:sp>
      <p:sp>
        <p:nvSpPr>
          <p:cNvPr id="27" name="Rounded Rectangle 26"/>
          <p:cNvSpPr/>
          <p:nvPr/>
        </p:nvSpPr>
        <p:spPr>
          <a:xfrm>
            <a:off x="723385" y="1945636"/>
            <a:ext cx="2966843" cy="562195"/>
          </a:xfrm>
          <a:prstGeom prst="roundRect">
            <a:avLst>
              <a:gd name="adj" fmla="val 10000"/>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8" name="Freeform 27"/>
          <p:cNvSpPr/>
          <p:nvPr/>
        </p:nvSpPr>
        <p:spPr>
          <a:xfrm>
            <a:off x="892153" y="2105966"/>
            <a:ext cx="2966843" cy="562195"/>
          </a:xfrm>
          <a:custGeom>
            <a:avLst/>
            <a:gdLst>
              <a:gd name="connsiteX0" fmla="*/ 0 w 2966843"/>
              <a:gd name="connsiteY0" fmla="*/ 56220 h 562195"/>
              <a:gd name="connsiteX1" fmla="*/ 16467 w 2966843"/>
              <a:gd name="connsiteY1" fmla="*/ 16466 h 562195"/>
              <a:gd name="connsiteX2" fmla="*/ 56221 w 2966843"/>
              <a:gd name="connsiteY2" fmla="*/ 0 h 562195"/>
              <a:gd name="connsiteX3" fmla="*/ 2910623 w 2966843"/>
              <a:gd name="connsiteY3" fmla="*/ 0 h 562195"/>
              <a:gd name="connsiteX4" fmla="*/ 2950377 w 2966843"/>
              <a:gd name="connsiteY4" fmla="*/ 16467 h 562195"/>
              <a:gd name="connsiteX5" fmla="*/ 2966843 w 2966843"/>
              <a:gd name="connsiteY5" fmla="*/ 56221 h 562195"/>
              <a:gd name="connsiteX6" fmla="*/ 2966843 w 2966843"/>
              <a:gd name="connsiteY6" fmla="*/ 505975 h 562195"/>
              <a:gd name="connsiteX7" fmla="*/ 2950377 w 2966843"/>
              <a:gd name="connsiteY7" fmla="*/ 545729 h 562195"/>
              <a:gd name="connsiteX8" fmla="*/ 2910623 w 2966843"/>
              <a:gd name="connsiteY8" fmla="*/ 562195 h 562195"/>
              <a:gd name="connsiteX9" fmla="*/ 56220 w 2966843"/>
              <a:gd name="connsiteY9" fmla="*/ 562195 h 562195"/>
              <a:gd name="connsiteX10" fmla="*/ 16466 w 2966843"/>
              <a:gd name="connsiteY10" fmla="*/ 545729 h 562195"/>
              <a:gd name="connsiteX11" fmla="*/ 0 w 2966843"/>
              <a:gd name="connsiteY11" fmla="*/ 505975 h 562195"/>
              <a:gd name="connsiteX12" fmla="*/ 0 w 2966843"/>
              <a:gd name="connsiteY12" fmla="*/ 56220 h 562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66843" h="562195">
                <a:moveTo>
                  <a:pt x="0" y="56220"/>
                </a:moveTo>
                <a:cubicBezTo>
                  <a:pt x="0" y="41310"/>
                  <a:pt x="5923" y="27010"/>
                  <a:pt x="16467" y="16466"/>
                </a:cubicBezTo>
                <a:cubicBezTo>
                  <a:pt x="27010" y="5923"/>
                  <a:pt x="41310" y="0"/>
                  <a:pt x="56221" y="0"/>
                </a:cubicBezTo>
                <a:lnTo>
                  <a:pt x="2910623" y="0"/>
                </a:lnTo>
                <a:cubicBezTo>
                  <a:pt x="2925533" y="0"/>
                  <a:pt x="2939833" y="5923"/>
                  <a:pt x="2950377" y="16467"/>
                </a:cubicBezTo>
                <a:cubicBezTo>
                  <a:pt x="2960920" y="27010"/>
                  <a:pt x="2966843" y="41310"/>
                  <a:pt x="2966843" y="56221"/>
                </a:cubicBezTo>
                <a:lnTo>
                  <a:pt x="2966843" y="505975"/>
                </a:lnTo>
                <a:cubicBezTo>
                  <a:pt x="2966843" y="520885"/>
                  <a:pt x="2960920" y="535185"/>
                  <a:pt x="2950377" y="545729"/>
                </a:cubicBezTo>
                <a:cubicBezTo>
                  <a:pt x="2939834" y="556272"/>
                  <a:pt x="2925534" y="562195"/>
                  <a:pt x="2910623" y="562195"/>
                </a:cubicBezTo>
                <a:lnTo>
                  <a:pt x="56220" y="562195"/>
                </a:lnTo>
                <a:cubicBezTo>
                  <a:pt x="41310" y="562195"/>
                  <a:pt x="27010" y="556272"/>
                  <a:pt x="16466" y="545729"/>
                </a:cubicBezTo>
                <a:cubicBezTo>
                  <a:pt x="5923" y="535186"/>
                  <a:pt x="0" y="520886"/>
                  <a:pt x="0" y="505975"/>
                </a:cubicBezTo>
                <a:lnTo>
                  <a:pt x="0" y="56220"/>
                </a:ln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7906" tIns="107906" rIns="107906" bIns="107906" numCol="1" spcCol="1270" anchor="ctr" anchorCtr="0">
            <a:noAutofit/>
          </a:bodyPr>
          <a:lstStyle/>
          <a:p>
            <a:pPr lvl="0" algn="ctr" defTabSz="1066800">
              <a:lnSpc>
                <a:spcPct val="90000"/>
              </a:lnSpc>
              <a:spcBef>
                <a:spcPct val="0"/>
              </a:spcBef>
              <a:spcAft>
                <a:spcPct val="35000"/>
              </a:spcAft>
            </a:pPr>
            <a:r>
              <a:rPr lang="en-GB" sz="2400" kern="1200" dirty="0"/>
              <a:t>Portal hypertension</a:t>
            </a:r>
          </a:p>
        </p:txBody>
      </p:sp>
      <p:sp>
        <p:nvSpPr>
          <p:cNvPr id="29" name="Rounded Rectangle 28"/>
          <p:cNvSpPr/>
          <p:nvPr/>
        </p:nvSpPr>
        <p:spPr>
          <a:xfrm>
            <a:off x="685419" y="3069328"/>
            <a:ext cx="2987546" cy="554585"/>
          </a:xfrm>
          <a:prstGeom prst="roundRect">
            <a:avLst>
              <a:gd name="adj" fmla="val 10000"/>
            </a:avLst>
          </a:prstGeom>
          <a:solidFill>
            <a:schemeClr val="accent1"/>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30" name="Freeform 29"/>
          <p:cNvSpPr/>
          <p:nvPr/>
        </p:nvSpPr>
        <p:spPr>
          <a:xfrm>
            <a:off x="854188" y="3229658"/>
            <a:ext cx="2987546" cy="554585"/>
          </a:xfrm>
          <a:custGeom>
            <a:avLst/>
            <a:gdLst>
              <a:gd name="connsiteX0" fmla="*/ 0 w 2987546"/>
              <a:gd name="connsiteY0" fmla="*/ 55459 h 554585"/>
              <a:gd name="connsiteX1" fmla="*/ 16244 w 2987546"/>
              <a:gd name="connsiteY1" fmla="*/ 16244 h 554585"/>
              <a:gd name="connsiteX2" fmla="*/ 55459 w 2987546"/>
              <a:gd name="connsiteY2" fmla="*/ 0 h 554585"/>
              <a:gd name="connsiteX3" fmla="*/ 2932087 w 2987546"/>
              <a:gd name="connsiteY3" fmla="*/ 0 h 554585"/>
              <a:gd name="connsiteX4" fmla="*/ 2971302 w 2987546"/>
              <a:gd name="connsiteY4" fmla="*/ 16244 h 554585"/>
              <a:gd name="connsiteX5" fmla="*/ 2987546 w 2987546"/>
              <a:gd name="connsiteY5" fmla="*/ 55459 h 554585"/>
              <a:gd name="connsiteX6" fmla="*/ 2987546 w 2987546"/>
              <a:gd name="connsiteY6" fmla="*/ 499126 h 554585"/>
              <a:gd name="connsiteX7" fmla="*/ 2971302 w 2987546"/>
              <a:gd name="connsiteY7" fmla="*/ 538341 h 554585"/>
              <a:gd name="connsiteX8" fmla="*/ 2932087 w 2987546"/>
              <a:gd name="connsiteY8" fmla="*/ 554585 h 554585"/>
              <a:gd name="connsiteX9" fmla="*/ 55459 w 2987546"/>
              <a:gd name="connsiteY9" fmla="*/ 554585 h 554585"/>
              <a:gd name="connsiteX10" fmla="*/ 16244 w 2987546"/>
              <a:gd name="connsiteY10" fmla="*/ 538341 h 554585"/>
              <a:gd name="connsiteX11" fmla="*/ 0 w 2987546"/>
              <a:gd name="connsiteY11" fmla="*/ 499126 h 554585"/>
              <a:gd name="connsiteX12" fmla="*/ 0 w 2987546"/>
              <a:gd name="connsiteY12" fmla="*/ 55459 h 554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87546" h="554585">
                <a:moveTo>
                  <a:pt x="0" y="55459"/>
                </a:moveTo>
                <a:cubicBezTo>
                  <a:pt x="0" y="40750"/>
                  <a:pt x="5843" y="26644"/>
                  <a:pt x="16244" y="16244"/>
                </a:cubicBezTo>
                <a:cubicBezTo>
                  <a:pt x="26645" y="5843"/>
                  <a:pt x="40751" y="0"/>
                  <a:pt x="55459" y="0"/>
                </a:cubicBezTo>
                <a:lnTo>
                  <a:pt x="2932087" y="0"/>
                </a:lnTo>
                <a:cubicBezTo>
                  <a:pt x="2946796" y="0"/>
                  <a:pt x="2960902" y="5843"/>
                  <a:pt x="2971302" y="16244"/>
                </a:cubicBezTo>
                <a:cubicBezTo>
                  <a:pt x="2981703" y="26645"/>
                  <a:pt x="2987546" y="40751"/>
                  <a:pt x="2987546" y="55459"/>
                </a:cubicBezTo>
                <a:lnTo>
                  <a:pt x="2987546" y="499126"/>
                </a:lnTo>
                <a:cubicBezTo>
                  <a:pt x="2987546" y="513835"/>
                  <a:pt x="2981703" y="527941"/>
                  <a:pt x="2971302" y="538341"/>
                </a:cubicBezTo>
                <a:cubicBezTo>
                  <a:pt x="2960901" y="548742"/>
                  <a:pt x="2946795" y="554585"/>
                  <a:pt x="2932087" y="554585"/>
                </a:cubicBezTo>
                <a:lnTo>
                  <a:pt x="55459" y="554585"/>
                </a:lnTo>
                <a:cubicBezTo>
                  <a:pt x="40750" y="554585"/>
                  <a:pt x="26644" y="548742"/>
                  <a:pt x="16244" y="538341"/>
                </a:cubicBezTo>
                <a:cubicBezTo>
                  <a:pt x="5843" y="527940"/>
                  <a:pt x="0" y="513834"/>
                  <a:pt x="0" y="499126"/>
                </a:cubicBezTo>
                <a:lnTo>
                  <a:pt x="0" y="55459"/>
                </a:lnTo>
                <a:close/>
              </a:path>
            </a:pathLst>
          </a:custGeom>
          <a:ln>
            <a:solidFill>
              <a:schemeClr val="accent1"/>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7683" tIns="107683" rIns="107683" bIns="107683" numCol="1" spcCol="1270" anchor="ctr" anchorCtr="0">
            <a:noAutofit/>
          </a:bodyPr>
          <a:lstStyle/>
          <a:p>
            <a:pPr lvl="0" algn="ctr" defTabSz="1066800">
              <a:lnSpc>
                <a:spcPct val="90000"/>
              </a:lnSpc>
              <a:spcBef>
                <a:spcPct val="0"/>
              </a:spcBef>
              <a:spcAft>
                <a:spcPct val="35000"/>
              </a:spcAft>
            </a:pPr>
            <a:r>
              <a:rPr lang="en-GB" sz="2400" b="1" kern="1200" dirty="0"/>
              <a:t>Ascitic total protein</a:t>
            </a:r>
          </a:p>
        </p:txBody>
      </p:sp>
      <p:sp>
        <p:nvSpPr>
          <p:cNvPr id="31" name="Rounded Rectangle 30"/>
          <p:cNvSpPr/>
          <p:nvPr/>
        </p:nvSpPr>
        <p:spPr>
          <a:xfrm>
            <a:off x="291516" y="4065666"/>
            <a:ext cx="1599877" cy="567259"/>
          </a:xfrm>
          <a:prstGeom prst="roundRect">
            <a:avLst>
              <a:gd name="adj" fmla="val 10000"/>
            </a:avLst>
          </a:prstGeom>
          <a:solidFill>
            <a:srgbClr val="C00000"/>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32" name="Freeform 31"/>
          <p:cNvSpPr/>
          <p:nvPr/>
        </p:nvSpPr>
        <p:spPr>
          <a:xfrm>
            <a:off x="460285" y="4225996"/>
            <a:ext cx="1599877" cy="567259"/>
          </a:xfrm>
          <a:custGeom>
            <a:avLst/>
            <a:gdLst>
              <a:gd name="connsiteX0" fmla="*/ 0 w 1599877"/>
              <a:gd name="connsiteY0" fmla="*/ 56726 h 567259"/>
              <a:gd name="connsiteX1" fmla="*/ 16615 w 1599877"/>
              <a:gd name="connsiteY1" fmla="*/ 16615 h 567259"/>
              <a:gd name="connsiteX2" fmla="*/ 56726 w 1599877"/>
              <a:gd name="connsiteY2" fmla="*/ 0 h 567259"/>
              <a:gd name="connsiteX3" fmla="*/ 1543151 w 1599877"/>
              <a:gd name="connsiteY3" fmla="*/ 0 h 567259"/>
              <a:gd name="connsiteX4" fmla="*/ 1583262 w 1599877"/>
              <a:gd name="connsiteY4" fmla="*/ 16615 h 567259"/>
              <a:gd name="connsiteX5" fmla="*/ 1599877 w 1599877"/>
              <a:gd name="connsiteY5" fmla="*/ 56726 h 567259"/>
              <a:gd name="connsiteX6" fmla="*/ 1599877 w 1599877"/>
              <a:gd name="connsiteY6" fmla="*/ 510533 h 567259"/>
              <a:gd name="connsiteX7" fmla="*/ 1583262 w 1599877"/>
              <a:gd name="connsiteY7" fmla="*/ 550644 h 567259"/>
              <a:gd name="connsiteX8" fmla="*/ 1543151 w 1599877"/>
              <a:gd name="connsiteY8" fmla="*/ 567259 h 567259"/>
              <a:gd name="connsiteX9" fmla="*/ 56726 w 1599877"/>
              <a:gd name="connsiteY9" fmla="*/ 567259 h 567259"/>
              <a:gd name="connsiteX10" fmla="*/ 16615 w 1599877"/>
              <a:gd name="connsiteY10" fmla="*/ 550644 h 567259"/>
              <a:gd name="connsiteX11" fmla="*/ 0 w 1599877"/>
              <a:gd name="connsiteY11" fmla="*/ 510533 h 567259"/>
              <a:gd name="connsiteX12" fmla="*/ 0 w 1599877"/>
              <a:gd name="connsiteY12" fmla="*/ 56726 h 567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99877" h="567259">
                <a:moveTo>
                  <a:pt x="0" y="56726"/>
                </a:moveTo>
                <a:cubicBezTo>
                  <a:pt x="0" y="41681"/>
                  <a:pt x="5977" y="27253"/>
                  <a:pt x="16615" y="16615"/>
                </a:cubicBezTo>
                <a:cubicBezTo>
                  <a:pt x="27253" y="5977"/>
                  <a:pt x="41682" y="0"/>
                  <a:pt x="56726" y="0"/>
                </a:cubicBezTo>
                <a:lnTo>
                  <a:pt x="1543151" y="0"/>
                </a:lnTo>
                <a:cubicBezTo>
                  <a:pt x="1558196" y="0"/>
                  <a:pt x="1572624" y="5977"/>
                  <a:pt x="1583262" y="16615"/>
                </a:cubicBezTo>
                <a:cubicBezTo>
                  <a:pt x="1593900" y="27253"/>
                  <a:pt x="1599877" y="41682"/>
                  <a:pt x="1599877" y="56726"/>
                </a:cubicBezTo>
                <a:lnTo>
                  <a:pt x="1599877" y="510533"/>
                </a:lnTo>
                <a:cubicBezTo>
                  <a:pt x="1599877" y="525578"/>
                  <a:pt x="1593901" y="540006"/>
                  <a:pt x="1583262" y="550644"/>
                </a:cubicBezTo>
                <a:cubicBezTo>
                  <a:pt x="1572624" y="561282"/>
                  <a:pt x="1558195" y="567259"/>
                  <a:pt x="1543151" y="567259"/>
                </a:cubicBezTo>
                <a:lnTo>
                  <a:pt x="56726" y="567259"/>
                </a:lnTo>
                <a:cubicBezTo>
                  <a:pt x="41681" y="567259"/>
                  <a:pt x="27253" y="561283"/>
                  <a:pt x="16615" y="550644"/>
                </a:cubicBezTo>
                <a:cubicBezTo>
                  <a:pt x="5977" y="540006"/>
                  <a:pt x="0" y="525577"/>
                  <a:pt x="0" y="510533"/>
                </a:cubicBezTo>
                <a:lnTo>
                  <a:pt x="0" y="56726"/>
                </a:lnTo>
                <a:close/>
              </a:path>
            </a:pathLst>
          </a:custGeom>
          <a:ln>
            <a:solidFill>
              <a:srgbClr val="C0000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8054" tIns="108054" rIns="108054" bIns="108054" numCol="1" spcCol="1270" anchor="ctr" anchorCtr="0">
            <a:noAutofit/>
          </a:bodyPr>
          <a:lstStyle/>
          <a:p>
            <a:pPr lvl="0" algn="ctr" defTabSz="1066800">
              <a:lnSpc>
                <a:spcPct val="90000"/>
              </a:lnSpc>
              <a:spcBef>
                <a:spcPct val="0"/>
              </a:spcBef>
              <a:spcAft>
                <a:spcPct val="35000"/>
              </a:spcAft>
            </a:pPr>
            <a:r>
              <a:rPr lang="en-GB" sz="2400" kern="1200" dirty="0"/>
              <a:t>&lt; 2.5 g/dl</a:t>
            </a:r>
          </a:p>
        </p:txBody>
      </p:sp>
      <p:sp>
        <p:nvSpPr>
          <p:cNvPr id="33" name="Rounded Rectangle 32"/>
          <p:cNvSpPr/>
          <p:nvPr/>
        </p:nvSpPr>
        <p:spPr>
          <a:xfrm>
            <a:off x="423237" y="5074677"/>
            <a:ext cx="1336435" cy="964513"/>
          </a:xfrm>
          <a:prstGeom prst="roundRect">
            <a:avLst>
              <a:gd name="adj" fmla="val 10000"/>
            </a:avLst>
          </a:prstGeom>
          <a:solidFill>
            <a:srgbClr val="92D050"/>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34" name="Freeform 33"/>
          <p:cNvSpPr/>
          <p:nvPr/>
        </p:nvSpPr>
        <p:spPr>
          <a:xfrm>
            <a:off x="460285" y="5105063"/>
            <a:ext cx="1336435" cy="964513"/>
          </a:xfrm>
          <a:custGeom>
            <a:avLst/>
            <a:gdLst>
              <a:gd name="connsiteX0" fmla="*/ 0 w 1336435"/>
              <a:gd name="connsiteY0" fmla="*/ 96451 h 964513"/>
              <a:gd name="connsiteX1" fmla="*/ 28250 w 1336435"/>
              <a:gd name="connsiteY1" fmla="*/ 28250 h 964513"/>
              <a:gd name="connsiteX2" fmla="*/ 96451 w 1336435"/>
              <a:gd name="connsiteY2" fmla="*/ 0 h 964513"/>
              <a:gd name="connsiteX3" fmla="*/ 1239984 w 1336435"/>
              <a:gd name="connsiteY3" fmla="*/ 0 h 964513"/>
              <a:gd name="connsiteX4" fmla="*/ 1308185 w 1336435"/>
              <a:gd name="connsiteY4" fmla="*/ 28250 h 964513"/>
              <a:gd name="connsiteX5" fmla="*/ 1336435 w 1336435"/>
              <a:gd name="connsiteY5" fmla="*/ 96451 h 964513"/>
              <a:gd name="connsiteX6" fmla="*/ 1336435 w 1336435"/>
              <a:gd name="connsiteY6" fmla="*/ 868062 h 964513"/>
              <a:gd name="connsiteX7" fmla="*/ 1308185 w 1336435"/>
              <a:gd name="connsiteY7" fmla="*/ 936263 h 964513"/>
              <a:gd name="connsiteX8" fmla="*/ 1239984 w 1336435"/>
              <a:gd name="connsiteY8" fmla="*/ 964513 h 964513"/>
              <a:gd name="connsiteX9" fmla="*/ 96451 w 1336435"/>
              <a:gd name="connsiteY9" fmla="*/ 964513 h 964513"/>
              <a:gd name="connsiteX10" fmla="*/ 28250 w 1336435"/>
              <a:gd name="connsiteY10" fmla="*/ 936263 h 964513"/>
              <a:gd name="connsiteX11" fmla="*/ 0 w 1336435"/>
              <a:gd name="connsiteY11" fmla="*/ 868062 h 964513"/>
              <a:gd name="connsiteX12" fmla="*/ 0 w 1336435"/>
              <a:gd name="connsiteY12" fmla="*/ 96451 h 964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36435" h="964513">
                <a:moveTo>
                  <a:pt x="0" y="96451"/>
                </a:moveTo>
                <a:cubicBezTo>
                  <a:pt x="0" y="70871"/>
                  <a:pt x="10162" y="46338"/>
                  <a:pt x="28250" y="28250"/>
                </a:cubicBezTo>
                <a:cubicBezTo>
                  <a:pt x="46338" y="10162"/>
                  <a:pt x="70871" y="0"/>
                  <a:pt x="96451" y="0"/>
                </a:cubicBezTo>
                <a:lnTo>
                  <a:pt x="1239984" y="0"/>
                </a:lnTo>
                <a:cubicBezTo>
                  <a:pt x="1265564" y="0"/>
                  <a:pt x="1290097" y="10162"/>
                  <a:pt x="1308185" y="28250"/>
                </a:cubicBezTo>
                <a:cubicBezTo>
                  <a:pt x="1326273" y="46338"/>
                  <a:pt x="1336435" y="70871"/>
                  <a:pt x="1336435" y="96451"/>
                </a:cubicBezTo>
                <a:lnTo>
                  <a:pt x="1336435" y="868062"/>
                </a:lnTo>
                <a:cubicBezTo>
                  <a:pt x="1336435" y="893642"/>
                  <a:pt x="1326273" y="918175"/>
                  <a:pt x="1308185" y="936263"/>
                </a:cubicBezTo>
                <a:cubicBezTo>
                  <a:pt x="1290097" y="954351"/>
                  <a:pt x="1265564" y="964513"/>
                  <a:pt x="1239984" y="964513"/>
                </a:cubicBezTo>
                <a:lnTo>
                  <a:pt x="96451" y="964513"/>
                </a:lnTo>
                <a:cubicBezTo>
                  <a:pt x="70871" y="964513"/>
                  <a:pt x="46338" y="954351"/>
                  <a:pt x="28250" y="936263"/>
                </a:cubicBezTo>
                <a:cubicBezTo>
                  <a:pt x="10162" y="918175"/>
                  <a:pt x="0" y="893642"/>
                  <a:pt x="0" y="868062"/>
                </a:cubicBezTo>
                <a:lnTo>
                  <a:pt x="0" y="96451"/>
                </a:lnTo>
                <a:close/>
              </a:path>
            </a:pathLst>
          </a:custGeom>
          <a:ln>
            <a:solidFill>
              <a:srgbClr val="92D05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4450" tIns="104450" rIns="104450" bIns="104450" numCol="1" spcCol="1270" anchor="ctr" anchorCtr="0">
            <a:noAutofit/>
          </a:bodyPr>
          <a:lstStyle/>
          <a:p>
            <a:pPr lvl="0" algn="ctr" defTabSz="889000">
              <a:lnSpc>
                <a:spcPct val="90000"/>
              </a:lnSpc>
              <a:spcBef>
                <a:spcPct val="0"/>
              </a:spcBef>
              <a:spcAft>
                <a:spcPct val="35000"/>
              </a:spcAft>
            </a:pPr>
            <a:r>
              <a:rPr lang="en-GB" sz="2000" kern="1200" dirty="0"/>
              <a:t>PHT due to cirrhosis</a:t>
            </a:r>
          </a:p>
        </p:txBody>
      </p:sp>
      <p:sp>
        <p:nvSpPr>
          <p:cNvPr id="35" name="Rounded Rectangle 34"/>
          <p:cNvSpPr/>
          <p:nvPr/>
        </p:nvSpPr>
        <p:spPr>
          <a:xfrm>
            <a:off x="2561726" y="4065666"/>
            <a:ext cx="1505142" cy="567259"/>
          </a:xfrm>
          <a:prstGeom prst="roundRect">
            <a:avLst>
              <a:gd name="adj" fmla="val 10000"/>
            </a:avLst>
          </a:prstGeom>
          <a:solidFill>
            <a:srgbClr val="C00000"/>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36" name="Freeform 35"/>
          <p:cNvSpPr/>
          <p:nvPr/>
        </p:nvSpPr>
        <p:spPr>
          <a:xfrm>
            <a:off x="2730495" y="4225996"/>
            <a:ext cx="1505142" cy="567259"/>
          </a:xfrm>
          <a:custGeom>
            <a:avLst/>
            <a:gdLst>
              <a:gd name="connsiteX0" fmla="*/ 0 w 1505142"/>
              <a:gd name="connsiteY0" fmla="*/ 56726 h 567259"/>
              <a:gd name="connsiteX1" fmla="*/ 16615 w 1505142"/>
              <a:gd name="connsiteY1" fmla="*/ 16615 h 567259"/>
              <a:gd name="connsiteX2" fmla="*/ 56726 w 1505142"/>
              <a:gd name="connsiteY2" fmla="*/ 0 h 567259"/>
              <a:gd name="connsiteX3" fmla="*/ 1448416 w 1505142"/>
              <a:gd name="connsiteY3" fmla="*/ 0 h 567259"/>
              <a:gd name="connsiteX4" fmla="*/ 1488527 w 1505142"/>
              <a:gd name="connsiteY4" fmla="*/ 16615 h 567259"/>
              <a:gd name="connsiteX5" fmla="*/ 1505142 w 1505142"/>
              <a:gd name="connsiteY5" fmla="*/ 56726 h 567259"/>
              <a:gd name="connsiteX6" fmla="*/ 1505142 w 1505142"/>
              <a:gd name="connsiteY6" fmla="*/ 510533 h 567259"/>
              <a:gd name="connsiteX7" fmla="*/ 1488527 w 1505142"/>
              <a:gd name="connsiteY7" fmla="*/ 550644 h 567259"/>
              <a:gd name="connsiteX8" fmla="*/ 1448416 w 1505142"/>
              <a:gd name="connsiteY8" fmla="*/ 567259 h 567259"/>
              <a:gd name="connsiteX9" fmla="*/ 56726 w 1505142"/>
              <a:gd name="connsiteY9" fmla="*/ 567259 h 567259"/>
              <a:gd name="connsiteX10" fmla="*/ 16615 w 1505142"/>
              <a:gd name="connsiteY10" fmla="*/ 550644 h 567259"/>
              <a:gd name="connsiteX11" fmla="*/ 0 w 1505142"/>
              <a:gd name="connsiteY11" fmla="*/ 510533 h 567259"/>
              <a:gd name="connsiteX12" fmla="*/ 0 w 1505142"/>
              <a:gd name="connsiteY12" fmla="*/ 56726 h 567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05142" h="567259">
                <a:moveTo>
                  <a:pt x="0" y="56726"/>
                </a:moveTo>
                <a:cubicBezTo>
                  <a:pt x="0" y="41681"/>
                  <a:pt x="5977" y="27253"/>
                  <a:pt x="16615" y="16615"/>
                </a:cubicBezTo>
                <a:cubicBezTo>
                  <a:pt x="27253" y="5977"/>
                  <a:pt x="41682" y="0"/>
                  <a:pt x="56726" y="0"/>
                </a:cubicBezTo>
                <a:lnTo>
                  <a:pt x="1448416" y="0"/>
                </a:lnTo>
                <a:cubicBezTo>
                  <a:pt x="1463461" y="0"/>
                  <a:pt x="1477889" y="5977"/>
                  <a:pt x="1488527" y="16615"/>
                </a:cubicBezTo>
                <a:cubicBezTo>
                  <a:pt x="1499165" y="27253"/>
                  <a:pt x="1505142" y="41682"/>
                  <a:pt x="1505142" y="56726"/>
                </a:cubicBezTo>
                <a:lnTo>
                  <a:pt x="1505142" y="510533"/>
                </a:lnTo>
                <a:cubicBezTo>
                  <a:pt x="1505142" y="525578"/>
                  <a:pt x="1499166" y="540006"/>
                  <a:pt x="1488527" y="550644"/>
                </a:cubicBezTo>
                <a:cubicBezTo>
                  <a:pt x="1477889" y="561282"/>
                  <a:pt x="1463460" y="567259"/>
                  <a:pt x="1448416" y="567259"/>
                </a:cubicBezTo>
                <a:lnTo>
                  <a:pt x="56726" y="567259"/>
                </a:lnTo>
                <a:cubicBezTo>
                  <a:pt x="41681" y="567259"/>
                  <a:pt x="27253" y="561283"/>
                  <a:pt x="16615" y="550644"/>
                </a:cubicBezTo>
                <a:cubicBezTo>
                  <a:pt x="5977" y="540006"/>
                  <a:pt x="0" y="525577"/>
                  <a:pt x="0" y="510533"/>
                </a:cubicBezTo>
                <a:lnTo>
                  <a:pt x="0" y="56726"/>
                </a:lnTo>
                <a:close/>
              </a:path>
            </a:pathLst>
          </a:custGeom>
          <a:ln>
            <a:solidFill>
              <a:srgbClr val="C0000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8054" tIns="108054" rIns="108054" bIns="108054" numCol="1" spcCol="1270" anchor="ctr" anchorCtr="0">
            <a:noAutofit/>
          </a:bodyPr>
          <a:lstStyle/>
          <a:p>
            <a:pPr lvl="0" algn="ctr" defTabSz="1066800">
              <a:lnSpc>
                <a:spcPct val="90000"/>
              </a:lnSpc>
              <a:spcBef>
                <a:spcPct val="0"/>
              </a:spcBef>
              <a:spcAft>
                <a:spcPct val="35000"/>
              </a:spcAft>
            </a:pPr>
            <a:r>
              <a:rPr lang="en-GB" sz="2400" kern="1200" dirty="0"/>
              <a:t>≥ 2.5 g/dl</a:t>
            </a:r>
          </a:p>
        </p:txBody>
      </p:sp>
      <p:sp>
        <p:nvSpPr>
          <p:cNvPr id="37" name="Rounded Rectangle 36"/>
          <p:cNvSpPr/>
          <p:nvPr/>
        </p:nvSpPr>
        <p:spPr>
          <a:xfrm>
            <a:off x="2097210" y="5074677"/>
            <a:ext cx="2434173" cy="1431125"/>
          </a:xfrm>
          <a:prstGeom prst="roundRect">
            <a:avLst>
              <a:gd name="adj" fmla="val 10000"/>
            </a:avLst>
          </a:prstGeom>
          <a:solidFill>
            <a:srgbClr val="92D050"/>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38" name="Freeform 37"/>
          <p:cNvSpPr/>
          <p:nvPr/>
        </p:nvSpPr>
        <p:spPr>
          <a:xfrm>
            <a:off x="2265979" y="5235008"/>
            <a:ext cx="2434173" cy="1431125"/>
          </a:xfrm>
          <a:custGeom>
            <a:avLst/>
            <a:gdLst>
              <a:gd name="connsiteX0" fmla="*/ 0 w 2434173"/>
              <a:gd name="connsiteY0" fmla="*/ 143113 h 1431125"/>
              <a:gd name="connsiteX1" fmla="*/ 41917 w 2434173"/>
              <a:gd name="connsiteY1" fmla="*/ 41917 h 1431125"/>
              <a:gd name="connsiteX2" fmla="*/ 143113 w 2434173"/>
              <a:gd name="connsiteY2" fmla="*/ 0 h 1431125"/>
              <a:gd name="connsiteX3" fmla="*/ 2291060 w 2434173"/>
              <a:gd name="connsiteY3" fmla="*/ 0 h 1431125"/>
              <a:gd name="connsiteX4" fmla="*/ 2392256 w 2434173"/>
              <a:gd name="connsiteY4" fmla="*/ 41917 h 1431125"/>
              <a:gd name="connsiteX5" fmla="*/ 2434173 w 2434173"/>
              <a:gd name="connsiteY5" fmla="*/ 143113 h 1431125"/>
              <a:gd name="connsiteX6" fmla="*/ 2434173 w 2434173"/>
              <a:gd name="connsiteY6" fmla="*/ 1288012 h 1431125"/>
              <a:gd name="connsiteX7" fmla="*/ 2392256 w 2434173"/>
              <a:gd name="connsiteY7" fmla="*/ 1389208 h 1431125"/>
              <a:gd name="connsiteX8" fmla="*/ 2291060 w 2434173"/>
              <a:gd name="connsiteY8" fmla="*/ 1431125 h 1431125"/>
              <a:gd name="connsiteX9" fmla="*/ 143113 w 2434173"/>
              <a:gd name="connsiteY9" fmla="*/ 1431125 h 1431125"/>
              <a:gd name="connsiteX10" fmla="*/ 41917 w 2434173"/>
              <a:gd name="connsiteY10" fmla="*/ 1389208 h 1431125"/>
              <a:gd name="connsiteX11" fmla="*/ 0 w 2434173"/>
              <a:gd name="connsiteY11" fmla="*/ 1288012 h 1431125"/>
              <a:gd name="connsiteX12" fmla="*/ 0 w 2434173"/>
              <a:gd name="connsiteY12" fmla="*/ 143113 h 1431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34173" h="1431125">
                <a:moveTo>
                  <a:pt x="0" y="143113"/>
                </a:moveTo>
                <a:cubicBezTo>
                  <a:pt x="0" y="105157"/>
                  <a:pt x="15078" y="68756"/>
                  <a:pt x="41917" y="41917"/>
                </a:cubicBezTo>
                <a:cubicBezTo>
                  <a:pt x="68756" y="15078"/>
                  <a:pt x="105157" y="0"/>
                  <a:pt x="143113" y="0"/>
                </a:cubicBezTo>
                <a:lnTo>
                  <a:pt x="2291060" y="0"/>
                </a:lnTo>
                <a:cubicBezTo>
                  <a:pt x="2329016" y="0"/>
                  <a:pt x="2365417" y="15078"/>
                  <a:pt x="2392256" y="41917"/>
                </a:cubicBezTo>
                <a:cubicBezTo>
                  <a:pt x="2419095" y="68756"/>
                  <a:pt x="2434173" y="105157"/>
                  <a:pt x="2434173" y="143113"/>
                </a:cubicBezTo>
                <a:lnTo>
                  <a:pt x="2434173" y="1288012"/>
                </a:lnTo>
                <a:cubicBezTo>
                  <a:pt x="2434173" y="1325968"/>
                  <a:pt x="2419095" y="1362369"/>
                  <a:pt x="2392256" y="1389208"/>
                </a:cubicBezTo>
                <a:cubicBezTo>
                  <a:pt x="2365417" y="1416047"/>
                  <a:pt x="2329016" y="1431125"/>
                  <a:pt x="2291060" y="1431125"/>
                </a:cubicBezTo>
                <a:lnTo>
                  <a:pt x="143113" y="1431125"/>
                </a:lnTo>
                <a:cubicBezTo>
                  <a:pt x="105157" y="1431125"/>
                  <a:pt x="68756" y="1416047"/>
                  <a:pt x="41917" y="1389208"/>
                </a:cubicBezTo>
                <a:cubicBezTo>
                  <a:pt x="15078" y="1362369"/>
                  <a:pt x="0" y="1325968"/>
                  <a:pt x="0" y="1288012"/>
                </a:cubicBezTo>
                <a:lnTo>
                  <a:pt x="0" y="143113"/>
                </a:lnTo>
                <a:close/>
              </a:path>
            </a:pathLst>
          </a:custGeom>
          <a:ln>
            <a:solidFill>
              <a:srgbClr val="92D05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8116" tIns="118116" rIns="118116" bIns="118116" numCol="1" spcCol="1270" anchor="ctr" anchorCtr="0">
            <a:noAutofit/>
          </a:bodyPr>
          <a:lstStyle/>
          <a:p>
            <a:pPr lvl="0" algn="ctr" defTabSz="889000">
              <a:lnSpc>
                <a:spcPct val="90000"/>
              </a:lnSpc>
              <a:spcBef>
                <a:spcPct val="0"/>
              </a:spcBef>
              <a:spcAft>
                <a:spcPct val="35000"/>
              </a:spcAft>
            </a:pPr>
            <a:r>
              <a:rPr lang="en-GB" sz="2000" kern="1200" dirty="0"/>
              <a:t>PHT due to hepatic venous outflow obstruction including heart failure </a:t>
            </a:r>
          </a:p>
        </p:txBody>
      </p:sp>
      <p:sp>
        <p:nvSpPr>
          <p:cNvPr id="39" name="Rounded Rectangle 38"/>
          <p:cNvSpPr/>
          <p:nvPr/>
        </p:nvSpPr>
        <p:spPr>
          <a:xfrm>
            <a:off x="5988822" y="1203987"/>
            <a:ext cx="2081495" cy="434474"/>
          </a:xfrm>
          <a:prstGeom prst="roundRect">
            <a:avLst>
              <a:gd name="adj" fmla="val 10000"/>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40" name="Freeform 39"/>
          <p:cNvSpPr/>
          <p:nvPr/>
        </p:nvSpPr>
        <p:spPr>
          <a:xfrm>
            <a:off x="6157591" y="1364318"/>
            <a:ext cx="2081495" cy="434474"/>
          </a:xfrm>
          <a:custGeom>
            <a:avLst/>
            <a:gdLst>
              <a:gd name="connsiteX0" fmla="*/ 0 w 2081495"/>
              <a:gd name="connsiteY0" fmla="*/ 43447 h 434474"/>
              <a:gd name="connsiteX1" fmla="*/ 12725 w 2081495"/>
              <a:gd name="connsiteY1" fmla="*/ 12725 h 434474"/>
              <a:gd name="connsiteX2" fmla="*/ 43447 w 2081495"/>
              <a:gd name="connsiteY2" fmla="*/ 0 h 434474"/>
              <a:gd name="connsiteX3" fmla="*/ 2038048 w 2081495"/>
              <a:gd name="connsiteY3" fmla="*/ 0 h 434474"/>
              <a:gd name="connsiteX4" fmla="*/ 2068770 w 2081495"/>
              <a:gd name="connsiteY4" fmla="*/ 12725 h 434474"/>
              <a:gd name="connsiteX5" fmla="*/ 2081495 w 2081495"/>
              <a:gd name="connsiteY5" fmla="*/ 43447 h 434474"/>
              <a:gd name="connsiteX6" fmla="*/ 2081495 w 2081495"/>
              <a:gd name="connsiteY6" fmla="*/ 391027 h 434474"/>
              <a:gd name="connsiteX7" fmla="*/ 2068770 w 2081495"/>
              <a:gd name="connsiteY7" fmla="*/ 421749 h 434474"/>
              <a:gd name="connsiteX8" fmla="*/ 2038048 w 2081495"/>
              <a:gd name="connsiteY8" fmla="*/ 434474 h 434474"/>
              <a:gd name="connsiteX9" fmla="*/ 43447 w 2081495"/>
              <a:gd name="connsiteY9" fmla="*/ 434474 h 434474"/>
              <a:gd name="connsiteX10" fmla="*/ 12725 w 2081495"/>
              <a:gd name="connsiteY10" fmla="*/ 421749 h 434474"/>
              <a:gd name="connsiteX11" fmla="*/ 0 w 2081495"/>
              <a:gd name="connsiteY11" fmla="*/ 391027 h 434474"/>
              <a:gd name="connsiteX12" fmla="*/ 0 w 2081495"/>
              <a:gd name="connsiteY12" fmla="*/ 43447 h 434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81495" h="434474">
                <a:moveTo>
                  <a:pt x="0" y="43447"/>
                </a:moveTo>
                <a:cubicBezTo>
                  <a:pt x="0" y="31924"/>
                  <a:pt x="4577" y="20873"/>
                  <a:pt x="12725" y="12725"/>
                </a:cubicBezTo>
                <a:cubicBezTo>
                  <a:pt x="20873" y="4577"/>
                  <a:pt x="31924" y="0"/>
                  <a:pt x="43447" y="0"/>
                </a:cubicBezTo>
                <a:lnTo>
                  <a:pt x="2038048" y="0"/>
                </a:lnTo>
                <a:cubicBezTo>
                  <a:pt x="2049571" y="0"/>
                  <a:pt x="2060622" y="4577"/>
                  <a:pt x="2068770" y="12725"/>
                </a:cubicBezTo>
                <a:cubicBezTo>
                  <a:pt x="2076918" y="20873"/>
                  <a:pt x="2081495" y="31924"/>
                  <a:pt x="2081495" y="43447"/>
                </a:cubicBezTo>
                <a:lnTo>
                  <a:pt x="2081495" y="391027"/>
                </a:lnTo>
                <a:cubicBezTo>
                  <a:pt x="2081495" y="402550"/>
                  <a:pt x="2076918" y="413601"/>
                  <a:pt x="2068770" y="421749"/>
                </a:cubicBezTo>
                <a:cubicBezTo>
                  <a:pt x="2060622" y="429897"/>
                  <a:pt x="2049571" y="434474"/>
                  <a:pt x="2038048" y="434474"/>
                </a:cubicBezTo>
                <a:lnTo>
                  <a:pt x="43447" y="434474"/>
                </a:lnTo>
                <a:cubicBezTo>
                  <a:pt x="31924" y="434474"/>
                  <a:pt x="20873" y="429897"/>
                  <a:pt x="12725" y="421749"/>
                </a:cubicBezTo>
                <a:cubicBezTo>
                  <a:pt x="4577" y="413601"/>
                  <a:pt x="0" y="402550"/>
                  <a:pt x="0" y="391027"/>
                </a:cubicBezTo>
                <a:lnTo>
                  <a:pt x="0" y="43447"/>
                </a:ln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4165" tIns="104165" rIns="104165" bIns="104165" numCol="1" spcCol="1270" anchor="ctr" anchorCtr="0">
            <a:noAutofit/>
          </a:bodyPr>
          <a:lstStyle/>
          <a:p>
            <a:pPr lvl="0" algn="ctr" defTabSz="1066800">
              <a:lnSpc>
                <a:spcPct val="90000"/>
              </a:lnSpc>
              <a:spcBef>
                <a:spcPct val="0"/>
              </a:spcBef>
              <a:spcAft>
                <a:spcPct val="35000"/>
              </a:spcAft>
            </a:pPr>
            <a:r>
              <a:rPr lang="en-GB" sz="2400" kern="1200" dirty="0"/>
              <a:t>&lt;1.1 mg/dl</a:t>
            </a:r>
          </a:p>
        </p:txBody>
      </p:sp>
      <p:sp>
        <p:nvSpPr>
          <p:cNvPr id="41" name="Rounded Rectangle 40"/>
          <p:cNvSpPr/>
          <p:nvPr/>
        </p:nvSpPr>
        <p:spPr>
          <a:xfrm>
            <a:off x="4760453" y="1945636"/>
            <a:ext cx="4035265" cy="553794"/>
          </a:xfrm>
          <a:prstGeom prst="roundRect">
            <a:avLst>
              <a:gd name="adj" fmla="val 10000"/>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42" name="Freeform 41"/>
          <p:cNvSpPr/>
          <p:nvPr/>
        </p:nvSpPr>
        <p:spPr>
          <a:xfrm>
            <a:off x="4929222" y="2105966"/>
            <a:ext cx="4035265" cy="553794"/>
          </a:xfrm>
          <a:custGeom>
            <a:avLst/>
            <a:gdLst>
              <a:gd name="connsiteX0" fmla="*/ 0 w 4035265"/>
              <a:gd name="connsiteY0" fmla="*/ 55379 h 553794"/>
              <a:gd name="connsiteX1" fmla="*/ 16220 w 4035265"/>
              <a:gd name="connsiteY1" fmla="*/ 16220 h 553794"/>
              <a:gd name="connsiteX2" fmla="*/ 55379 w 4035265"/>
              <a:gd name="connsiteY2" fmla="*/ 0 h 553794"/>
              <a:gd name="connsiteX3" fmla="*/ 3979886 w 4035265"/>
              <a:gd name="connsiteY3" fmla="*/ 0 h 553794"/>
              <a:gd name="connsiteX4" fmla="*/ 4019045 w 4035265"/>
              <a:gd name="connsiteY4" fmla="*/ 16220 h 553794"/>
              <a:gd name="connsiteX5" fmla="*/ 4035265 w 4035265"/>
              <a:gd name="connsiteY5" fmla="*/ 55379 h 553794"/>
              <a:gd name="connsiteX6" fmla="*/ 4035265 w 4035265"/>
              <a:gd name="connsiteY6" fmla="*/ 498415 h 553794"/>
              <a:gd name="connsiteX7" fmla="*/ 4019045 w 4035265"/>
              <a:gd name="connsiteY7" fmla="*/ 537574 h 553794"/>
              <a:gd name="connsiteX8" fmla="*/ 3979886 w 4035265"/>
              <a:gd name="connsiteY8" fmla="*/ 553794 h 553794"/>
              <a:gd name="connsiteX9" fmla="*/ 55379 w 4035265"/>
              <a:gd name="connsiteY9" fmla="*/ 553794 h 553794"/>
              <a:gd name="connsiteX10" fmla="*/ 16220 w 4035265"/>
              <a:gd name="connsiteY10" fmla="*/ 537574 h 553794"/>
              <a:gd name="connsiteX11" fmla="*/ 0 w 4035265"/>
              <a:gd name="connsiteY11" fmla="*/ 498415 h 553794"/>
              <a:gd name="connsiteX12" fmla="*/ 0 w 4035265"/>
              <a:gd name="connsiteY12" fmla="*/ 55379 h 553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35265" h="553794">
                <a:moveTo>
                  <a:pt x="0" y="55379"/>
                </a:moveTo>
                <a:cubicBezTo>
                  <a:pt x="0" y="40692"/>
                  <a:pt x="5835" y="26606"/>
                  <a:pt x="16220" y="16220"/>
                </a:cubicBezTo>
                <a:cubicBezTo>
                  <a:pt x="26606" y="5834"/>
                  <a:pt x="40691" y="0"/>
                  <a:pt x="55379" y="0"/>
                </a:cubicBezTo>
                <a:lnTo>
                  <a:pt x="3979886" y="0"/>
                </a:lnTo>
                <a:cubicBezTo>
                  <a:pt x="3994573" y="0"/>
                  <a:pt x="4008659" y="5835"/>
                  <a:pt x="4019045" y="16220"/>
                </a:cubicBezTo>
                <a:cubicBezTo>
                  <a:pt x="4029431" y="26606"/>
                  <a:pt x="4035265" y="40691"/>
                  <a:pt x="4035265" y="55379"/>
                </a:cubicBezTo>
                <a:lnTo>
                  <a:pt x="4035265" y="498415"/>
                </a:lnTo>
                <a:cubicBezTo>
                  <a:pt x="4035265" y="513102"/>
                  <a:pt x="4029430" y="527188"/>
                  <a:pt x="4019045" y="537574"/>
                </a:cubicBezTo>
                <a:cubicBezTo>
                  <a:pt x="4008659" y="547960"/>
                  <a:pt x="3994574" y="553794"/>
                  <a:pt x="3979886" y="553794"/>
                </a:cubicBezTo>
                <a:lnTo>
                  <a:pt x="55379" y="553794"/>
                </a:lnTo>
                <a:cubicBezTo>
                  <a:pt x="40692" y="553794"/>
                  <a:pt x="26606" y="547959"/>
                  <a:pt x="16220" y="537574"/>
                </a:cubicBezTo>
                <a:cubicBezTo>
                  <a:pt x="5834" y="527188"/>
                  <a:pt x="0" y="513103"/>
                  <a:pt x="0" y="498415"/>
                </a:cubicBezTo>
                <a:lnTo>
                  <a:pt x="0" y="55379"/>
                </a:ln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7660" tIns="107660" rIns="107660" bIns="107660" numCol="1" spcCol="1270" anchor="ctr" anchorCtr="0">
            <a:noAutofit/>
          </a:bodyPr>
          <a:lstStyle/>
          <a:p>
            <a:pPr lvl="0" algn="ctr" defTabSz="1066800">
              <a:lnSpc>
                <a:spcPct val="90000"/>
              </a:lnSpc>
              <a:spcBef>
                <a:spcPct val="0"/>
              </a:spcBef>
              <a:spcAft>
                <a:spcPct val="35000"/>
              </a:spcAft>
            </a:pPr>
            <a:r>
              <a:rPr lang="en-GB" sz="2400" kern="1200" dirty="0"/>
              <a:t>Non portal hypertension</a:t>
            </a:r>
          </a:p>
        </p:txBody>
      </p:sp>
      <p:sp>
        <p:nvSpPr>
          <p:cNvPr id="43" name="Rounded Rectangle 42"/>
          <p:cNvSpPr/>
          <p:nvPr/>
        </p:nvSpPr>
        <p:spPr>
          <a:xfrm>
            <a:off x="5175821" y="3047819"/>
            <a:ext cx="3061654" cy="613932"/>
          </a:xfrm>
          <a:prstGeom prst="roundRect">
            <a:avLst>
              <a:gd name="adj" fmla="val 10000"/>
            </a:avLst>
          </a:prstGeom>
          <a:solidFill>
            <a:schemeClr val="accent1"/>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44" name="Freeform 43"/>
          <p:cNvSpPr/>
          <p:nvPr/>
        </p:nvSpPr>
        <p:spPr>
          <a:xfrm>
            <a:off x="5344590" y="3208150"/>
            <a:ext cx="3061654" cy="613932"/>
          </a:xfrm>
          <a:custGeom>
            <a:avLst/>
            <a:gdLst>
              <a:gd name="connsiteX0" fmla="*/ 0 w 3061654"/>
              <a:gd name="connsiteY0" fmla="*/ 61393 h 613932"/>
              <a:gd name="connsiteX1" fmla="*/ 17982 w 3061654"/>
              <a:gd name="connsiteY1" fmla="*/ 17982 h 613932"/>
              <a:gd name="connsiteX2" fmla="*/ 61393 w 3061654"/>
              <a:gd name="connsiteY2" fmla="*/ 0 h 613932"/>
              <a:gd name="connsiteX3" fmla="*/ 3000261 w 3061654"/>
              <a:gd name="connsiteY3" fmla="*/ 0 h 613932"/>
              <a:gd name="connsiteX4" fmla="*/ 3043672 w 3061654"/>
              <a:gd name="connsiteY4" fmla="*/ 17982 h 613932"/>
              <a:gd name="connsiteX5" fmla="*/ 3061654 w 3061654"/>
              <a:gd name="connsiteY5" fmla="*/ 61393 h 613932"/>
              <a:gd name="connsiteX6" fmla="*/ 3061654 w 3061654"/>
              <a:gd name="connsiteY6" fmla="*/ 552539 h 613932"/>
              <a:gd name="connsiteX7" fmla="*/ 3043672 w 3061654"/>
              <a:gd name="connsiteY7" fmla="*/ 595950 h 613932"/>
              <a:gd name="connsiteX8" fmla="*/ 3000261 w 3061654"/>
              <a:gd name="connsiteY8" fmla="*/ 613932 h 613932"/>
              <a:gd name="connsiteX9" fmla="*/ 61393 w 3061654"/>
              <a:gd name="connsiteY9" fmla="*/ 613932 h 613932"/>
              <a:gd name="connsiteX10" fmla="*/ 17982 w 3061654"/>
              <a:gd name="connsiteY10" fmla="*/ 595950 h 613932"/>
              <a:gd name="connsiteX11" fmla="*/ 0 w 3061654"/>
              <a:gd name="connsiteY11" fmla="*/ 552539 h 613932"/>
              <a:gd name="connsiteX12" fmla="*/ 0 w 3061654"/>
              <a:gd name="connsiteY12" fmla="*/ 61393 h 613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61654" h="613932">
                <a:moveTo>
                  <a:pt x="0" y="61393"/>
                </a:moveTo>
                <a:cubicBezTo>
                  <a:pt x="0" y="45111"/>
                  <a:pt x="6468" y="29495"/>
                  <a:pt x="17982" y="17982"/>
                </a:cubicBezTo>
                <a:cubicBezTo>
                  <a:pt x="29495" y="6469"/>
                  <a:pt x="45111" y="0"/>
                  <a:pt x="61393" y="0"/>
                </a:cubicBezTo>
                <a:lnTo>
                  <a:pt x="3000261" y="0"/>
                </a:lnTo>
                <a:cubicBezTo>
                  <a:pt x="3016543" y="0"/>
                  <a:pt x="3032159" y="6468"/>
                  <a:pt x="3043672" y="17982"/>
                </a:cubicBezTo>
                <a:cubicBezTo>
                  <a:pt x="3055185" y="29495"/>
                  <a:pt x="3061654" y="45111"/>
                  <a:pt x="3061654" y="61393"/>
                </a:cubicBezTo>
                <a:lnTo>
                  <a:pt x="3061654" y="552539"/>
                </a:lnTo>
                <a:cubicBezTo>
                  <a:pt x="3061654" y="568821"/>
                  <a:pt x="3055186" y="584437"/>
                  <a:pt x="3043672" y="595950"/>
                </a:cubicBezTo>
                <a:cubicBezTo>
                  <a:pt x="3032159" y="607463"/>
                  <a:pt x="3016543" y="613932"/>
                  <a:pt x="3000261" y="613932"/>
                </a:cubicBezTo>
                <a:lnTo>
                  <a:pt x="61393" y="613932"/>
                </a:lnTo>
                <a:cubicBezTo>
                  <a:pt x="45111" y="613932"/>
                  <a:pt x="29495" y="607464"/>
                  <a:pt x="17982" y="595950"/>
                </a:cubicBezTo>
                <a:cubicBezTo>
                  <a:pt x="6469" y="584437"/>
                  <a:pt x="0" y="568821"/>
                  <a:pt x="0" y="552539"/>
                </a:cubicBezTo>
                <a:lnTo>
                  <a:pt x="0" y="61393"/>
                </a:lnTo>
                <a:close/>
              </a:path>
            </a:pathLst>
          </a:custGeom>
          <a:ln>
            <a:solidFill>
              <a:srgbClr val="0070C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9421" tIns="109421" rIns="109421" bIns="109421" numCol="1" spcCol="1270" anchor="ctr" anchorCtr="0">
            <a:noAutofit/>
          </a:bodyPr>
          <a:lstStyle/>
          <a:p>
            <a:pPr lvl="0" algn="ctr" defTabSz="1066800">
              <a:lnSpc>
                <a:spcPct val="90000"/>
              </a:lnSpc>
              <a:spcBef>
                <a:spcPct val="0"/>
              </a:spcBef>
              <a:spcAft>
                <a:spcPct val="35000"/>
              </a:spcAft>
            </a:pPr>
            <a:r>
              <a:rPr lang="en-GB" sz="2400" b="1" kern="1200" dirty="0"/>
              <a:t>Ascitic total protein</a:t>
            </a:r>
          </a:p>
        </p:txBody>
      </p:sp>
      <p:sp>
        <p:nvSpPr>
          <p:cNvPr id="45" name="Rounded Rectangle 44"/>
          <p:cNvSpPr/>
          <p:nvPr/>
        </p:nvSpPr>
        <p:spPr>
          <a:xfrm>
            <a:off x="4998668" y="4103504"/>
            <a:ext cx="1582227" cy="504266"/>
          </a:xfrm>
          <a:prstGeom prst="roundRect">
            <a:avLst>
              <a:gd name="adj" fmla="val 10000"/>
            </a:avLst>
          </a:prstGeom>
          <a:solidFill>
            <a:srgbClr val="C00000"/>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46" name="Freeform 45"/>
          <p:cNvSpPr/>
          <p:nvPr/>
        </p:nvSpPr>
        <p:spPr>
          <a:xfrm>
            <a:off x="5167436" y="4263834"/>
            <a:ext cx="1582227" cy="504266"/>
          </a:xfrm>
          <a:custGeom>
            <a:avLst/>
            <a:gdLst>
              <a:gd name="connsiteX0" fmla="*/ 0 w 1582227"/>
              <a:gd name="connsiteY0" fmla="*/ 50427 h 504266"/>
              <a:gd name="connsiteX1" fmla="*/ 14770 w 1582227"/>
              <a:gd name="connsiteY1" fmla="*/ 14770 h 504266"/>
              <a:gd name="connsiteX2" fmla="*/ 50427 w 1582227"/>
              <a:gd name="connsiteY2" fmla="*/ 0 h 504266"/>
              <a:gd name="connsiteX3" fmla="*/ 1531800 w 1582227"/>
              <a:gd name="connsiteY3" fmla="*/ 0 h 504266"/>
              <a:gd name="connsiteX4" fmla="*/ 1567457 w 1582227"/>
              <a:gd name="connsiteY4" fmla="*/ 14770 h 504266"/>
              <a:gd name="connsiteX5" fmla="*/ 1582227 w 1582227"/>
              <a:gd name="connsiteY5" fmla="*/ 50427 h 504266"/>
              <a:gd name="connsiteX6" fmla="*/ 1582227 w 1582227"/>
              <a:gd name="connsiteY6" fmla="*/ 453839 h 504266"/>
              <a:gd name="connsiteX7" fmla="*/ 1567457 w 1582227"/>
              <a:gd name="connsiteY7" fmla="*/ 489496 h 504266"/>
              <a:gd name="connsiteX8" fmla="*/ 1531800 w 1582227"/>
              <a:gd name="connsiteY8" fmla="*/ 504266 h 504266"/>
              <a:gd name="connsiteX9" fmla="*/ 50427 w 1582227"/>
              <a:gd name="connsiteY9" fmla="*/ 504266 h 504266"/>
              <a:gd name="connsiteX10" fmla="*/ 14770 w 1582227"/>
              <a:gd name="connsiteY10" fmla="*/ 489496 h 504266"/>
              <a:gd name="connsiteX11" fmla="*/ 0 w 1582227"/>
              <a:gd name="connsiteY11" fmla="*/ 453839 h 504266"/>
              <a:gd name="connsiteX12" fmla="*/ 0 w 1582227"/>
              <a:gd name="connsiteY12" fmla="*/ 50427 h 504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2227" h="504266">
                <a:moveTo>
                  <a:pt x="0" y="50427"/>
                </a:moveTo>
                <a:cubicBezTo>
                  <a:pt x="0" y="37053"/>
                  <a:pt x="5313" y="24227"/>
                  <a:pt x="14770" y="14770"/>
                </a:cubicBezTo>
                <a:cubicBezTo>
                  <a:pt x="24227" y="5313"/>
                  <a:pt x="37053" y="0"/>
                  <a:pt x="50427" y="0"/>
                </a:cubicBezTo>
                <a:lnTo>
                  <a:pt x="1531800" y="0"/>
                </a:lnTo>
                <a:cubicBezTo>
                  <a:pt x="1545174" y="0"/>
                  <a:pt x="1558000" y="5313"/>
                  <a:pt x="1567457" y="14770"/>
                </a:cubicBezTo>
                <a:cubicBezTo>
                  <a:pt x="1576914" y="24227"/>
                  <a:pt x="1582227" y="37053"/>
                  <a:pt x="1582227" y="50427"/>
                </a:cubicBezTo>
                <a:lnTo>
                  <a:pt x="1582227" y="453839"/>
                </a:lnTo>
                <a:cubicBezTo>
                  <a:pt x="1582227" y="467213"/>
                  <a:pt x="1576914" y="480039"/>
                  <a:pt x="1567457" y="489496"/>
                </a:cubicBezTo>
                <a:cubicBezTo>
                  <a:pt x="1558000" y="498953"/>
                  <a:pt x="1545174" y="504266"/>
                  <a:pt x="1531800" y="504266"/>
                </a:cubicBezTo>
                <a:lnTo>
                  <a:pt x="50427" y="504266"/>
                </a:lnTo>
                <a:cubicBezTo>
                  <a:pt x="37053" y="504266"/>
                  <a:pt x="24227" y="498953"/>
                  <a:pt x="14770" y="489496"/>
                </a:cubicBezTo>
                <a:cubicBezTo>
                  <a:pt x="5313" y="480039"/>
                  <a:pt x="0" y="467213"/>
                  <a:pt x="0" y="453839"/>
                </a:cubicBezTo>
                <a:lnTo>
                  <a:pt x="0" y="50427"/>
                </a:lnTo>
                <a:close/>
              </a:path>
            </a:pathLst>
          </a:custGeom>
          <a:ln>
            <a:solidFill>
              <a:srgbClr val="C0000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6209" tIns="106209" rIns="106209" bIns="106209" numCol="1" spcCol="1270" anchor="ctr" anchorCtr="0">
            <a:noAutofit/>
          </a:bodyPr>
          <a:lstStyle/>
          <a:p>
            <a:pPr lvl="0" algn="ctr" defTabSz="1066800">
              <a:lnSpc>
                <a:spcPct val="90000"/>
              </a:lnSpc>
              <a:spcBef>
                <a:spcPct val="0"/>
              </a:spcBef>
              <a:spcAft>
                <a:spcPct val="35000"/>
              </a:spcAft>
            </a:pPr>
            <a:r>
              <a:rPr lang="en-GB" sz="2400" kern="1200" dirty="0"/>
              <a:t>&lt; 2.5 g/dl</a:t>
            </a:r>
          </a:p>
        </p:txBody>
      </p:sp>
      <p:sp>
        <p:nvSpPr>
          <p:cNvPr id="47" name="Rounded Rectangle 46"/>
          <p:cNvSpPr/>
          <p:nvPr/>
        </p:nvSpPr>
        <p:spPr>
          <a:xfrm>
            <a:off x="5077287" y="5049523"/>
            <a:ext cx="1376444" cy="964513"/>
          </a:xfrm>
          <a:prstGeom prst="roundRect">
            <a:avLst>
              <a:gd name="adj" fmla="val 10000"/>
            </a:avLst>
          </a:prstGeom>
          <a:solidFill>
            <a:srgbClr val="92D050"/>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48" name="Freeform 47"/>
          <p:cNvSpPr/>
          <p:nvPr/>
        </p:nvSpPr>
        <p:spPr>
          <a:xfrm>
            <a:off x="5246056" y="5209853"/>
            <a:ext cx="1376444" cy="964513"/>
          </a:xfrm>
          <a:custGeom>
            <a:avLst/>
            <a:gdLst>
              <a:gd name="connsiteX0" fmla="*/ 0 w 1376444"/>
              <a:gd name="connsiteY0" fmla="*/ 96451 h 964513"/>
              <a:gd name="connsiteX1" fmla="*/ 28250 w 1376444"/>
              <a:gd name="connsiteY1" fmla="*/ 28250 h 964513"/>
              <a:gd name="connsiteX2" fmla="*/ 96451 w 1376444"/>
              <a:gd name="connsiteY2" fmla="*/ 0 h 964513"/>
              <a:gd name="connsiteX3" fmla="*/ 1279993 w 1376444"/>
              <a:gd name="connsiteY3" fmla="*/ 0 h 964513"/>
              <a:gd name="connsiteX4" fmla="*/ 1348194 w 1376444"/>
              <a:gd name="connsiteY4" fmla="*/ 28250 h 964513"/>
              <a:gd name="connsiteX5" fmla="*/ 1376444 w 1376444"/>
              <a:gd name="connsiteY5" fmla="*/ 96451 h 964513"/>
              <a:gd name="connsiteX6" fmla="*/ 1376444 w 1376444"/>
              <a:gd name="connsiteY6" fmla="*/ 868062 h 964513"/>
              <a:gd name="connsiteX7" fmla="*/ 1348194 w 1376444"/>
              <a:gd name="connsiteY7" fmla="*/ 936263 h 964513"/>
              <a:gd name="connsiteX8" fmla="*/ 1279993 w 1376444"/>
              <a:gd name="connsiteY8" fmla="*/ 964513 h 964513"/>
              <a:gd name="connsiteX9" fmla="*/ 96451 w 1376444"/>
              <a:gd name="connsiteY9" fmla="*/ 964513 h 964513"/>
              <a:gd name="connsiteX10" fmla="*/ 28250 w 1376444"/>
              <a:gd name="connsiteY10" fmla="*/ 936263 h 964513"/>
              <a:gd name="connsiteX11" fmla="*/ 0 w 1376444"/>
              <a:gd name="connsiteY11" fmla="*/ 868062 h 964513"/>
              <a:gd name="connsiteX12" fmla="*/ 0 w 1376444"/>
              <a:gd name="connsiteY12" fmla="*/ 96451 h 964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76444" h="964513">
                <a:moveTo>
                  <a:pt x="0" y="96451"/>
                </a:moveTo>
                <a:cubicBezTo>
                  <a:pt x="0" y="70871"/>
                  <a:pt x="10162" y="46338"/>
                  <a:pt x="28250" y="28250"/>
                </a:cubicBezTo>
                <a:cubicBezTo>
                  <a:pt x="46338" y="10162"/>
                  <a:pt x="70871" y="0"/>
                  <a:pt x="96451" y="0"/>
                </a:cubicBezTo>
                <a:lnTo>
                  <a:pt x="1279993" y="0"/>
                </a:lnTo>
                <a:cubicBezTo>
                  <a:pt x="1305573" y="0"/>
                  <a:pt x="1330106" y="10162"/>
                  <a:pt x="1348194" y="28250"/>
                </a:cubicBezTo>
                <a:cubicBezTo>
                  <a:pt x="1366282" y="46338"/>
                  <a:pt x="1376444" y="70871"/>
                  <a:pt x="1376444" y="96451"/>
                </a:cubicBezTo>
                <a:lnTo>
                  <a:pt x="1376444" y="868062"/>
                </a:lnTo>
                <a:cubicBezTo>
                  <a:pt x="1376444" y="893642"/>
                  <a:pt x="1366282" y="918175"/>
                  <a:pt x="1348194" y="936263"/>
                </a:cubicBezTo>
                <a:cubicBezTo>
                  <a:pt x="1330106" y="954351"/>
                  <a:pt x="1305573" y="964513"/>
                  <a:pt x="1279993" y="964513"/>
                </a:cubicBezTo>
                <a:lnTo>
                  <a:pt x="96451" y="964513"/>
                </a:lnTo>
                <a:cubicBezTo>
                  <a:pt x="70871" y="964513"/>
                  <a:pt x="46338" y="954351"/>
                  <a:pt x="28250" y="936263"/>
                </a:cubicBezTo>
                <a:cubicBezTo>
                  <a:pt x="10162" y="918175"/>
                  <a:pt x="0" y="893642"/>
                  <a:pt x="0" y="868062"/>
                </a:cubicBezTo>
                <a:lnTo>
                  <a:pt x="0" y="96451"/>
                </a:lnTo>
                <a:close/>
              </a:path>
            </a:pathLst>
          </a:custGeom>
          <a:ln>
            <a:solidFill>
              <a:srgbClr val="92D05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4450" tIns="104450" rIns="104450" bIns="104450" numCol="1" spcCol="1270" anchor="ctr" anchorCtr="0">
            <a:noAutofit/>
          </a:bodyPr>
          <a:lstStyle/>
          <a:p>
            <a:pPr lvl="0" algn="ctr" defTabSz="889000">
              <a:lnSpc>
                <a:spcPct val="90000"/>
              </a:lnSpc>
              <a:spcBef>
                <a:spcPct val="0"/>
              </a:spcBef>
              <a:spcAft>
                <a:spcPct val="35000"/>
              </a:spcAft>
            </a:pPr>
            <a:r>
              <a:rPr lang="en-GB" sz="2000" kern="1200" dirty="0"/>
              <a:t>Nephrotic syndrome</a:t>
            </a:r>
          </a:p>
        </p:txBody>
      </p:sp>
      <p:sp>
        <p:nvSpPr>
          <p:cNvPr id="49" name="Rounded Rectangle 48"/>
          <p:cNvSpPr/>
          <p:nvPr/>
        </p:nvSpPr>
        <p:spPr>
          <a:xfrm>
            <a:off x="7228094" y="4103504"/>
            <a:ext cx="1448289" cy="504266"/>
          </a:xfrm>
          <a:prstGeom prst="roundRect">
            <a:avLst>
              <a:gd name="adj" fmla="val 10000"/>
            </a:avLst>
          </a:prstGeom>
          <a:solidFill>
            <a:srgbClr val="C00000"/>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50" name="Freeform 49"/>
          <p:cNvSpPr/>
          <p:nvPr/>
        </p:nvSpPr>
        <p:spPr>
          <a:xfrm>
            <a:off x="7396863" y="4263834"/>
            <a:ext cx="1448289" cy="504266"/>
          </a:xfrm>
          <a:custGeom>
            <a:avLst/>
            <a:gdLst>
              <a:gd name="connsiteX0" fmla="*/ 0 w 1448289"/>
              <a:gd name="connsiteY0" fmla="*/ 50427 h 504266"/>
              <a:gd name="connsiteX1" fmla="*/ 14770 w 1448289"/>
              <a:gd name="connsiteY1" fmla="*/ 14770 h 504266"/>
              <a:gd name="connsiteX2" fmla="*/ 50427 w 1448289"/>
              <a:gd name="connsiteY2" fmla="*/ 0 h 504266"/>
              <a:gd name="connsiteX3" fmla="*/ 1397862 w 1448289"/>
              <a:gd name="connsiteY3" fmla="*/ 0 h 504266"/>
              <a:gd name="connsiteX4" fmla="*/ 1433519 w 1448289"/>
              <a:gd name="connsiteY4" fmla="*/ 14770 h 504266"/>
              <a:gd name="connsiteX5" fmla="*/ 1448289 w 1448289"/>
              <a:gd name="connsiteY5" fmla="*/ 50427 h 504266"/>
              <a:gd name="connsiteX6" fmla="*/ 1448289 w 1448289"/>
              <a:gd name="connsiteY6" fmla="*/ 453839 h 504266"/>
              <a:gd name="connsiteX7" fmla="*/ 1433519 w 1448289"/>
              <a:gd name="connsiteY7" fmla="*/ 489496 h 504266"/>
              <a:gd name="connsiteX8" fmla="*/ 1397862 w 1448289"/>
              <a:gd name="connsiteY8" fmla="*/ 504266 h 504266"/>
              <a:gd name="connsiteX9" fmla="*/ 50427 w 1448289"/>
              <a:gd name="connsiteY9" fmla="*/ 504266 h 504266"/>
              <a:gd name="connsiteX10" fmla="*/ 14770 w 1448289"/>
              <a:gd name="connsiteY10" fmla="*/ 489496 h 504266"/>
              <a:gd name="connsiteX11" fmla="*/ 0 w 1448289"/>
              <a:gd name="connsiteY11" fmla="*/ 453839 h 504266"/>
              <a:gd name="connsiteX12" fmla="*/ 0 w 1448289"/>
              <a:gd name="connsiteY12" fmla="*/ 50427 h 504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48289" h="504266">
                <a:moveTo>
                  <a:pt x="0" y="50427"/>
                </a:moveTo>
                <a:cubicBezTo>
                  <a:pt x="0" y="37053"/>
                  <a:pt x="5313" y="24227"/>
                  <a:pt x="14770" y="14770"/>
                </a:cubicBezTo>
                <a:cubicBezTo>
                  <a:pt x="24227" y="5313"/>
                  <a:pt x="37053" y="0"/>
                  <a:pt x="50427" y="0"/>
                </a:cubicBezTo>
                <a:lnTo>
                  <a:pt x="1397862" y="0"/>
                </a:lnTo>
                <a:cubicBezTo>
                  <a:pt x="1411236" y="0"/>
                  <a:pt x="1424062" y="5313"/>
                  <a:pt x="1433519" y="14770"/>
                </a:cubicBezTo>
                <a:cubicBezTo>
                  <a:pt x="1442976" y="24227"/>
                  <a:pt x="1448289" y="37053"/>
                  <a:pt x="1448289" y="50427"/>
                </a:cubicBezTo>
                <a:lnTo>
                  <a:pt x="1448289" y="453839"/>
                </a:lnTo>
                <a:cubicBezTo>
                  <a:pt x="1448289" y="467213"/>
                  <a:pt x="1442976" y="480039"/>
                  <a:pt x="1433519" y="489496"/>
                </a:cubicBezTo>
                <a:cubicBezTo>
                  <a:pt x="1424062" y="498953"/>
                  <a:pt x="1411236" y="504266"/>
                  <a:pt x="1397862" y="504266"/>
                </a:cubicBezTo>
                <a:lnTo>
                  <a:pt x="50427" y="504266"/>
                </a:lnTo>
                <a:cubicBezTo>
                  <a:pt x="37053" y="504266"/>
                  <a:pt x="24227" y="498953"/>
                  <a:pt x="14770" y="489496"/>
                </a:cubicBezTo>
                <a:cubicBezTo>
                  <a:pt x="5313" y="480039"/>
                  <a:pt x="0" y="467213"/>
                  <a:pt x="0" y="453839"/>
                </a:cubicBezTo>
                <a:lnTo>
                  <a:pt x="0" y="50427"/>
                </a:lnTo>
                <a:close/>
              </a:path>
            </a:pathLst>
          </a:custGeom>
          <a:ln>
            <a:solidFill>
              <a:srgbClr val="C0000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06209" tIns="106209" rIns="106209" bIns="106209" numCol="1" spcCol="1270" anchor="ctr" anchorCtr="0">
            <a:noAutofit/>
          </a:bodyPr>
          <a:lstStyle/>
          <a:p>
            <a:pPr lvl="0" algn="ctr" defTabSz="1066800">
              <a:lnSpc>
                <a:spcPct val="90000"/>
              </a:lnSpc>
              <a:spcBef>
                <a:spcPct val="0"/>
              </a:spcBef>
              <a:spcAft>
                <a:spcPct val="35000"/>
              </a:spcAft>
            </a:pPr>
            <a:r>
              <a:rPr lang="en-GB" sz="2400" kern="1200" dirty="0"/>
              <a:t>≥ 2.5 g/dl</a:t>
            </a:r>
          </a:p>
        </p:txBody>
      </p:sp>
      <p:sp>
        <p:nvSpPr>
          <p:cNvPr id="51" name="Rounded Rectangle 50"/>
          <p:cNvSpPr/>
          <p:nvPr/>
        </p:nvSpPr>
        <p:spPr>
          <a:xfrm>
            <a:off x="7164133" y="5049523"/>
            <a:ext cx="1518918" cy="1378434"/>
          </a:xfrm>
          <a:prstGeom prst="roundRect">
            <a:avLst>
              <a:gd name="adj" fmla="val 10000"/>
            </a:avLst>
          </a:prstGeom>
          <a:solidFill>
            <a:srgbClr val="92D050"/>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sp>
      <p:sp>
        <p:nvSpPr>
          <p:cNvPr id="52" name="Freeform 51"/>
          <p:cNvSpPr/>
          <p:nvPr/>
        </p:nvSpPr>
        <p:spPr>
          <a:xfrm>
            <a:off x="7332901" y="5209853"/>
            <a:ext cx="1518918" cy="1378434"/>
          </a:xfrm>
          <a:custGeom>
            <a:avLst/>
            <a:gdLst>
              <a:gd name="connsiteX0" fmla="*/ 0 w 1518918"/>
              <a:gd name="connsiteY0" fmla="*/ 137843 h 1378434"/>
              <a:gd name="connsiteX1" fmla="*/ 40373 w 1518918"/>
              <a:gd name="connsiteY1" fmla="*/ 40373 h 1378434"/>
              <a:gd name="connsiteX2" fmla="*/ 137843 w 1518918"/>
              <a:gd name="connsiteY2" fmla="*/ 0 h 1378434"/>
              <a:gd name="connsiteX3" fmla="*/ 1381075 w 1518918"/>
              <a:gd name="connsiteY3" fmla="*/ 0 h 1378434"/>
              <a:gd name="connsiteX4" fmla="*/ 1478545 w 1518918"/>
              <a:gd name="connsiteY4" fmla="*/ 40373 h 1378434"/>
              <a:gd name="connsiteX5" fmla="*/ 1518918 w 1518918"/>
              <a:gd name="connsiteY5" fmla="*/ 137843 h 1378434"/>
              <a:gd name="connsiteX6" fmla="*/ 1518918 w 1518918"/>
              <a:gd name="connsiteY6" fmla="*/ 1240591 h 1378434"/>
              <a:gd name="connsiteX7" fmla="*/ 1478545 w 1518918"/>
              <a:gd name="connsiteY7" fmla="*/ 1338061 h 1378434"/>
              <a:gd name="connsiteX8" fmla="*/ 1381075 w 1518918"/>
              <a:gd name="connsiteY8" fmla="*/ 1378434 h 1378434"/>
              <a:gd name="connsiteX9" fmla="*/ 137843 w 1518918"/>
              <a:gd name="connsiteY9" fmla="*/ 1378434 h 1378434"/>
              <a:gd name="connsiteX10" fmla="*/ 40373 w 1518918"/>
              <a:gd name="connsiteY10" fmla="*/ 1338061 h 1378434"/>
              <a:gd name="connsiteX11" fmla="*/ 0 w 1518918"/>
              <a:gd name="connsiteY11" fmla="*/ 1240591 h 1378434"/>
              <a:gd name="connsiteX12" fmla="*/ 0 w 1518918"/>
              <a:gd name="connsiteY12" fmla="*/ 137843 h 1378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18918" h="1378434">
                <a:moveTo>
                  <a:pt x="0" y="137843"/>
                </a:moveTo>
                <a:cubicBezTo>
                  <a:pt x="0" y="101285"/>
                  <a:pt x="14523" y="66224"/>
                  <a:pt x="40373" y="40373"/>
                </a:cubicBezTo>
                <a:cubicBezTo>
                  <a:pt x="66224" y="14522"/>
                  <a:pt x="101285" y="0"/>
                  <a:pt x="137843" y="0"/>
                </a:cubicBezTo>
                <a:lnTo>
                  <a:pt x="1381075" y="0"/>
                </a:lnTo>
                <a:cubicBezTo>
                  <a:pt x="1417633" y="0"/>
                  <a:pt x="1452694" y="14523"/>
                  <a:pt x="1478545" y="40373"/>
                </a:cubicBezTo>
                <a:cubicBezTo>
                  <a:pt x="1504396" y="66224"/>
                  <a:pt x="1518918" y="101285"/>
                  <a:pt x="1518918" y="137843"/>
                </a:cubicBezTo>
                <a:lnTo>
                  <a:pt x="1518918" y="1240591"/>
                </a:lnTo>
                <a:cubicBezTo>
                  <a:pt x="1518918" y="1277149"/>
                  <a:pt x="1504395" y="1312210"/>
                  <a:pt x="1478545" y="1338061"/>
                </a:cubicBezTo>
                <a:cubicBezTo>
                  <a:pt x="1452694" y="1363912"/>
                  <a:pt x="1417633" y="1378434"/>
                  <a:pt x="1381075" y="1378434"/>
                </a:cubicBezTo>
                <a:lnTo>
                  <a:pt x="137843" y="1378434"/>
                </a:lnTo>
                <a:cubicBezTo>
                  <a:pt x="101285" y="1378434"/>
                  <a:pt x="66224" y="1363911"/>
                  <a:pt x="40373" y="1338061"/>
                </a:cubicBezTo>
                <a:cubicBezTo>
                  <a:pt x="14522" y="1312210"/>
                  <a:pt x="0" y="1277149"/>
                  <a:pt x="0" y="1240591"/>
                </a:cubicBezTo>
                <a:lnTo>
                  <a:pt x="0" y="137843"/>
                </a:lnTo>
                <a:close/>
              </a:path>
            </a:pathLst>
          </a:custGeom>
          <a:ln>
            <a:solidFill>
              <a:srgbClr val="92D05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6573" tIns="116573" rIns="116573" bIns="116573" numCol="1" spcCol="1270" anchor="ctr" anchorCtr="0">
            <a:noAutofit/>
          </a:bodyPr>
          <a:lstStyle/>
          <a:p>
            <a:pPr lvl="0" algn="ctr" defTabSz="889000">
              <a:lnSpc>
                <a:spcPct val="90000"/>
              </a:lnSpc>
              <a:spcBef>
                <a:spcPct val="0"/>
              </a:spcBef>
              <a:spcAft>
                <a:spcPct val="35000"/>
              </a:spcAft>
            </a:pPr>
            <a:r>
              <a:rPr lang="en-GB" sz="2000" kern="1200" dirty="0"/>
              <a:t>Malignancy</a:t>
            </a:r>
          </a:p>
          <a:p>
            <a:pPr lvl="0" algn="ctr" defTabSz="889000">
              <a:lnSpc>
                <a:spcPct val="90000"/>
              </a:lnSpc>
              <a:spcBef>
                <a:spcPct val="0"/>
              </a:spcBef>
              <a:spcAft>
                <a:spcPct val="35000"/>
              </a:spcAft>
            </a:pPr>
            <a:r>
              <a:rPr lang="en-GB" sz="2000" kern="1200" dirty="0"/>
              <a:t>Tuberculosis</a:t>
            </a:r>
          </a:p>
          <a:p>
            <a:pPr lvl="0" algn="ctr" defTabSz="889000">
              <a:lnSpc>
                <a:spcPct val="90000"/>
              </a:lnSpc>
              <a:spcBef>
                <a:spcPct val="0"/>
              </a:spcBef>
              <a:spcAft>
                <a:spcPct val="35000"/>
              </a:spcAft>
            </a:pPr>
            <a:r>
              <a:rPr lang="en-GB" sz="2000" kern="1200" dirty="0"/>
              <a:t>Others</a:t>
            </a:r>
          </a:p>
        </p:txBody>
      </p:sp>
      <p:sp>
        <p:nvSpPr>
          <p:cNvPr id="6" name="TextBox 5"/>
          <p:cNvSpPr txBox="1"/>
          <p:nvPr/>
        </p:nvSpPr>
        <p:spPr>
          <a:xfrm>
            <a:off x="2843808" y="332656"/>
            <a:ext cx="864096" cy="369332"/>
          </a:xfrm>
          <a:prstGeom prst="rect">
            <a:avLst/>
          </a:prstGeom>
          <a:solidFill>
            <a:srgbClr val="FFFF00"/>
          </a:solidFill>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b="1" dirty="0"/>
              <a:t>1</a:t>
            </a:r>
            <a:r>
              <a:rPr lang="en-GB" b="1" baseline="30000" dirty="0"/>
              <a:t>st</a:t>
            </a:r>
            <a:r>
              <a:rPr lang="en-GB" b="1" dirty="0"/>
              <a:t> step</a:t>
            </a:r>
          </a:p>
        </p:txBody>
      </p:sp>
      <p:sp>
        <p:nvSpPr>
          <p:cNvPr id="7" name="TextBox 6"/>
          <p:cNvSpPr txBox="1"/>
          <p:nvPr/>
        </p:nvSpPr>
        <p:spPr>
          <a:xfrm>
            <a:off x="107504" y="3059668"/>
            <a:ext cx="936000" cy="369332"/>
          </a:xfrm>
          <a:prstGeom prst="rect">
            <a:avLst/>
          </a:prstGeom>
          <a:solidFill>
            <a:srgbClr val="FFFF00"/>
          </a:solidFill>
          <a:ln w="38100"/>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b="1" dirty="0"/>
              <a:t>2</a:t>
            </a:r>
            <a:r>
              <a:rPr lang="en-GB" b="1" baseline="30000" dirty="0"/>
              <a:t>nd</a:t>
            </a:r>
            <a:r>
              <a:rPr lang="en-GB" b="1" dirty="0"/>
              <a:t> step</a:t>
            </a:r>
          </a:p>
        </p:txBody>
      </p:sp>
    </p:spTree>
    <p:custDataLst>
      <p:tags r:id="rId1"/>
    </p:custDataLst>
  </p:cSld>
  <p:clrMapOvr>
    <a:masterClrMapping/>
  </p:clrMapOvr>
  <p:transition advTm="97925">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1000"/>
                                        <p:tgtEl>
                                          <p:spTgt spid="43"/>
                                        </p:tgtEl>
                                      </p:cBhvr>
                                    </p:animEffect>
                                    <p:anim calcmode="lin" valueType="num">
                                      <p:cBhvr>
                                        <p:cTn id="23" dur="1000" fill="hold"/>
                                        <p:tgtEl>
                                          <p:spTgt spid="43"/>
                                        </p:tgtEl>
                                        <p:attrNameLst>
                                          <p:attrName>ppt_x</p:attrName>
                                        </p:attrNameLst>
                                      </p:cBhvr>
                                      <p:tavLst>
                                        <p:tav tm="0">
                                          <p:val>
                                            <p:strVal val="#ppt_x"/>
                                          </p:val>
                                        </p:tav>
                                        <p:tav tm="100000">
                                          <p:val>
                                            <p:strVal val="#ppt_x"/>
                                          </p:val>
                                        </p:tav>
                                      </p:tavLst>
                                    </p:anim>
                                    <p:anim calcmode="lin" valueType="num">
                                      <p:cBhvr>
                                        <p:cTn id="24" dur="1000" fill="hold"/>
                                        <p:tgtEl>
                                          <p:spTgt spid="4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1000"/>
                                        <p:tgtEl>
                                          <p:spTgt spid="44"/>
                                        </p:tgtEl>
                                      </p:cBhvr>
                                    </p:animEffect>
                                    <p:anim calcmode="lin" valueType="num">
                                      <p:cBhvr>
                                        <p:cTn id="28" dur="1000" fill="hold"/>
                                        <p:tgtEl>
                                          <p:spTgt spid="44"/>
                                        </p:tgtEl>
                                        <p:attrNameLst>
                                          <p:attrName>ppt_x</p:attrName>
                                        </p:attrNameLst>
                                      </p:cBhvr>
                                      <p:tavLst>
                                        <p:tav tm="0">
                                          <p:val>
                                            <p:strVal val="#ppt_x"/>
                                          </p:val>
                                        </p:tav>
                                        <p:tav tm="100000">
                                          <p:val>
                                            <p:strVal val="#ppt_x"/>
                                          </p:val>
                                        </p:tav>
                                      </p:tavLst>
                                    </p:anim>
                                    <p:anim calcmode="lin" valueType="num">
                                      <p:cBhvr>
                                        <p:cTn id="29" dur="1000" fill="hold"/>
                                        <p:tgtEl>
                                          <p:spTgt spid="44"/>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p:cTn id="39" dur="1000" fill="hold"/>
                                        <p:tgtEl>
                                          <p:spTgt spid="19"/>
                                        </p:tgtEl>
                                        <p:attrNameLst>
                                          <p:attrName>ppt_w</p:attrName>
                                        </p:attrNameLst>
                                      </p:cBhvr>
                                      <p:tavLst>
                                        <p:tav tm="0">
                                          <p:val>
                                            <p:strVal val="#ppt_w*0.70"/>
                                          </p:val>
                                        </p:tav>
                                        <p:tav tm="100000">
                                          <p:val>
                                            <p:strVal val="#ppt_w"/>
                                          </p:val>
                                        </p:tav>
                                      </p:tavLst>
                                    </p:anim>
                                    <p:anim calcmode="lin" valueType="num">
                                      <p:cBhvr>
                                        <p:cTn id="40" dur="1000" fill="hold"/>
                                        <p:tgtEl>
                                          <p:spTgt spid="19"/>
                                        </p:tgtEl>
                                        <p:attrNameLst>
                                          <p:attrName>ppt_h</p:attrName>
                                        </p:attrNameLst>
                                      </p:cBhvr>
                                      <p:tavLst>
                                        <p:tav tm="0">
                                          <p:val>
                                            <p:strVal val="#ppt_h"/>
                                          </p:val>
                                        </p:tav>
                                        <p:tav tm="100000">
                                          <p:val>
                                            <p:strVal val="#ppt_h"/>
                                          </p:val>
                                        </p:tav>
                                      </p:tavLst>
                                    </p:anim>
                                    <p:animEffect transition="in" filter="fade">
                                      <p:cBhvr>
                                        <p:cTn id="41" dur="1000"/>
                                        <p:tgtEl>
                                          <p:spTgt spid="19"/>
                                        </p:tgtEl>
                                      </p:cBhvr>
                                    </p:animEffect>
                                  </p:childTnLst>
                                </p:cTn>
                              </p:par>
                              <p:par>
                                <p:cTn id="42" presetID="55" presetClass="entr" presetSubtype="0" fill="hold" grpId="0" nodeType="with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p:cTn id="44" dur="1000" fill="hold"/>
                                        <p:tgtEl>
                                          <p:spTgt spid="32"/>
                                        </p:tgtEl>
                                        <p:attrNameLst>
                                          <p:attrName>ppt_w</p:attrName>
                                        </p:attrNameLst>
                                      </p:cBhvr>
                                      <p:tavLst>
                                        <p:tav tm="0">
                                          <p:val>
                                            <p:strVal val="#ppt_w*0.70"/>
                                          </p:val>
                                        </p:tav>
                                        <p:tav tm="100000">
                                          <p:val>
                                            <p:strVal val="#ppt_w"/>
                                          </p:val>
                                        </p:tav>
                                      </p:tavLst>
                                    </p:anim>
                                    <p:anim calcmode="lin" valueType="num">
                                      <p:cBhvr>
                                        <p:cTn id="45" dur="1000" fill="hold"/>
                                        <p:tgtEl>
                                          <p:spTgt spid="32"/>
                                        </p:tgtEl>
                                        <p:attrNameLst>
                                          <p:attrName>ppt_h</p:attrName>
                                        </p:attrNameLst>
                                      </p:cBhvr>
                                      <p:tavLst>
                                        <p:tav tm="0">
                                          <p:val>
                                            <p:strVal val="#ppt_h"/>
                                          </p:val>
                                        </p:tav>
                                        <p:tav tm="100000">
                                          <p:val>
                                            <p:strVal val="#ppt_h"/>
                                          </p:val>
                                        </p:tav>
                                      </p:tavLst>
                                    </p:anim>
                                    <p:animEffect transition="in" filter="fade">
                                      <p:cBhvr>
                                        <p:cTn id="46" dur="1000"/>
                                        <p:tgtEl>
                                          <p:spTgt spid="32"/>
                                        </p:tgtEl>
                                      </p:cBhvr>
                                    </p:animEffect>
                                  </p:childTnLst>
                                </p:cTn>
                              </p:par>
                              <p:par>
                                <p:cTn id="47" presetID="55"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anim calcmode="lin" valueType="num">
                                      <p:cBhvr>
                                        <p:cTn id="49" dur="1000" fill="hold"/>
                                        <p:tgtEl>
                                          <p:spTgt spid="31"/>
                                        </p:tgtEl>
                                        <p:attrNameLst>
                                          <p:attrName>ppt_w</p:attrName>
                                        </p:attrNameLst>
                                      </p:cBhvr>
                                      <p:tavLst>
                                        <p:tav tm="0">
                                          <p:val>
                                            <p:strVal val="#ppt_w*0.70"/>
                                          </p:val>
                                        </p:tav>
                                        <p:tav tm="100000">
                                          <p:val>
                                            <p:strVal val="#ppt_w"/>
                                          </p:val>
                                        </p:tav>
                                      </p:tavLst>
                                    </p:anim>
                                    <p:anim calcmode="lin" valueType="num">
                                      <p:cBhvr>
                                        <p:cTn id="50" dur="1000" fill="hold"/>
                                        <p:tgtEl>
                                          <p:spTgt spid="31"/>
                                        </p:tgtEl>
                                        <p:attrNameLst>
                                          <p:attrName>ppt_h</p:attrName>
                                        </p:attrNameLst>
                                      </p:cBhvr>
                                      <p:tavLst>
                                        <p:tav tm="0">
                                          <p:val>
                                            <p:strVal val="#ppt_h"/>
                                          </p:val>
                                        </p:tav>
                                        <p:tav tm="100000">
                                          <p:val>
                                            <p:strVal val="#ppt_h"/>
                                          </p:val>
                                        </p:tav>
                                      </p:tavLst>
                                    </p:anim>
                                    <p:animEffect transition="in" filter="fade">
                                      <p:cBhvr>
                                        <p:cTn id="51" dur="10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1000"/>
                                        <p:tgtEl>
                                          <p:spTgt spid="18"/>
                                        </p:tgtEl>
                                      </p:cBhvr>
                                    </p:animEffect>
                                    <p:anim calcmode="lin" valueType="num">
                                      <p:cBhvr>
                                        <p:cTn id="57" dur="1000" fill="hold"/>
                                        <p:tgtEl>
                                          <p:spTgt spid="18"/>
                                        </p:tgtEl>
                                        <p:attrNameLst>
                                          <p:attrName>ppt_x</p:attrName>
                                        </p:attrNameLst>
                                      </p:cBhvr>
                                      <p:tavLst>
                                        <p:tav tm="0">
                                          <p:val>
                                            <p:strVal val="#ppt_x"/>
                                          </p:val>
                                        </p:tav>
                                        <p:tav tm="100000">
                                          <p:val>
                                            <p:strVal val="#ppt_x"/>
                                          </p:val>
                                        </p:tav>
                                      </p:tavLst>
                                    </p:anim>
                                    <p:anim calcmode="lin" valueType="num">
                                      <p:cBhvr>
                                        <p:cTn id="58" dur="1000" fill="hold"/>
                                        <p:tgtEl>
                                          <p:spTgt spid="18"/>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1000"/>
                                        <p:tgtEl>
                                          <p:spTgt spid="34"/>
                                        </p:tgtEl>
                                      </p:cBhvr>
                                    </p:animEffect>
                                    <p:anim calcmode="lin" valueType="num">
                                      <p:cBhvr>
                                        <p:cTn id="62" dur="1000" fill="hold"/>
                                        <p:tgtEl>
                                          <p:spTgt spid="34"/>
                                        </p:tgtEl>
                                        <p:attrNameLst>
                                          <p:attrName>ppt_x</p:attrName>
                                        </p:attrNameLst>
                                      </p:cBhvr>
                                      <p:tavLst>
                                        <p:tav tm="0">
                                          <p:val>
                                            <p:strVal val="#ppt_x"/>
                                          </p:val>
                                        </p:tav>
                                        <p:tav tm="100000">
                                          <p:val>
                                            <p:strVal val="#ppt_x"/>
                                          </p:val>
                                        </p:tav>
                                      </p:tavLst>
                                    </p:anim>
                                    <p:anim calcmode="lin" valueType="num">
                                      <p:cBhvr>
                                        <p:cTn id="63" dur="1000" fill="hold"/>
                                        <p:tgtEl>
                                          <p:spTgt spid="34"/>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1000"/>
                                        <p:tgtEl>
                                          <p:spTgt spid="33"/>
                                        </p:tgtEl>
                                      </p:cBhvr>
                                    </p:animEffect>
                                    <p:anim calcmode="lin" valueType="num">
                                      <p:cBhvr>
                                        <p:cTn id="67" dur="1000" fill="hold"/>
                                        <p:tgtEl>
                                          <p:spTgt spid="33"/>
                                        </p:tgtEl>
                                        <p:attrNameLst>
                                          <p:attrName>ppt_x</p:attrName>
                                        </p:attrNameLst>
                                      </p:cBhvr>
                                      <p:tavLst>
                                        <p:tav tm="0">
                                          <p:val>
                                            <p:strVal val="#ppt_x"/>
                                          </p:val>
                                        </p:tav>
                                        <p:tav tm="100000">
                                          <p:val>
                                            <p:strVal val="#ppt_x"/>
                                          </p:val>
                                        </p:tav>
                                      </p:tavLst>
                                    </p:anim>
                                    <p:anim calcmode="lin" valueType="num">
                                      <p:cBhvr>
                                        <p:cTn id="68"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55" presetClass="entr" presetSubtype="0" fill="hold" nodeType="click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p:cTn id="73" dur="1000" fill="hold"/>
                                        <p:tgtEl>
                                          <p:spTgt spid="17"/>
                                        </p:tgtEl>
                                        <p:attrNameLst>
                                          <p:attrName>ppt_w</p:attrName>
                                        </p:attrNameLst>
                                      </p:cBhvr>
                                      <p:tavLst>
                                        <p:tav tm="0">
                                          <p:val>
                                            <p:strVal val="#ppt_w*0.70"/>
                                          </p:val>
                                        </p:tav>
                                        <p:tav tm="100000">
                                          <p:val>
                                            <p:strVal val="#ppt_w"/>
                                          </p:val>
                                        </p:tav>
                                      </p:tavLst>
                                    </p:anim>
                                    <p:anim calcmode="lin" valueType="num">
                                      <p:cBhvr>
                                        <p:cTn id="74" dur="1000" fill="hold"/>
                                        <p:tgtEl>
                                          <p:spTgt spid="17"/>
                                        </p:tgtEl>
                                        <p:attrNameLst>
                                          <p:attrName>ppt_h</p:attrName>
                                        </p:attrNameLst>
                                      </p:cBhvr>
                                      <p:tavLst>
                                        <p:tav tm="0">
                                          <p:val>
                                            <p:strVal val="#ppt_h"/>
                                          </p:val>
                                        </p:tav>
                                        <p:tav tm="100000">
                                          <p:val>
                                            <p:strVal val="#ppt_h"/>
                                          </p:val>
                                        </p:tav>
                                      </p:tavLst>
                                    </p:anim>
                                    <p:animEffect transition="in" filter="fade">
                                      <p:cBhvr>
                                        <p:cTn id="75" dur="1000"/>
                                        <p:tgtEl>
                                          <p:spTgt spid="17"/>
                                        </p:tgtEl>
                                      </p:cBhvr>
                                    </p:animEffect>
                                  </p:childTnLst>
                                </p:cTn>
                              </p:par>
                              <p:par>
                                <p:cTn id="76" presetID="55" presetClass="entr" presetSubtype="0" fill="hold" nodeType="withEffect">
                                  <p:stCondLst>
                                    <p:cond delay="0"/>
                                  </p:stCondLst>
                                  <p:childTnLst>
                                    <p:set>
                                      <p:cBhvr>
                                        <p:cTn id="77" dur="1" fill="hold">
                                          <p:stCondLst>
                                            <p:cond delay="0"/>
                                          </p:stCondLst>
                                        </p:cTn>
                                        <p:tgtEl>
                                          <p:spTgt spid="35"/>
                                        </p:tgtEl>
                                        <p:attrNameLst>
                                          <p:attrName>style.visibility</p:attrName>
                                        </p:attrNameLst>
                                      </p:cBhvr>
                                      <p:to>
                                        <p:strVal val="visible"/>
                                      </p:to>
                                    </p:set>
                                    <p:anim calcmode="lin" valueType="num">
                                      <p:cBhvr>
                                        <p:cTn id="78" dur="1000" fill="hold"/>
                                        <p:tgtEl>
                                          <p:spTgt spid="35"/>
                                        </p:tgtEl>
                                        <p:attrNameLst>
                                          <p:attrName>ppt_w</p:attrName>
                                        </p:attrNameLst>
                                      </p:cBhvr>
                                      <p:tavLst>
                                        <p:tav tm="0">
                                          <p:val>
                                            <p:strVal val="#ppt_w*0.70"/>
                                          </p:val>
                                        </p:tav>
                                        <p:tav tm="100000">
                                          <p:val>
                                            <p:strVal val="#ppt_w"/>
                                          </p:val>
                                        </p:tav>
                                      </p:tavLst>
                                    </p:anim>
                                    <p:anim calcmode="lin" valueType="num">
                                      <p:cBhvr>
                                        <p:cTn id="79" dur="1000" fill="hold"/>
                                        <p:tgtEl>
                                          <p:spTgt spid="35"/>
                                        </p:tgtEl>
                                        <p:attrNameLst>
                                          <p:attrName>ppt_h</p:attrName>
                                        </p:attrNameLst>
                                      </p:cBhvr>
                                      <p:tavLst>
                                        <p:tav tm="0">
                                          <p:val>
                                            <p:strVal val="#ppt_h"/>
                                          </p:val>
                                        </p:tav>
                                        <p:tav tm="100000">
                                          <p:val>
                                            <p:strVal val="#ppt_h"/>
                                          </p:val>
                                        </p:tav>
                                      </p:tavLst>
                                    </p:anim>
                                    <p:animEffect transition="in" filter="fade">
                                      <p:cBhvr>
                                        <p:cTn id="80" dur="1000"/>
                                        <p:tgtEl>
                                          <p:spTgt spid="35"/>
                                        </p:tgtEl>
                                      </p:cBhvr>
                                    </p:animEffect>
                                  </p:childTnLst>
                                </p:cTn>
                              </p:par>
                              <p:par>
                                <p:cTn id="81" presetID="55" presetClass="entr" presetSubtype="0"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anim calcmode="lin" valueType="num">
                                      <p:cBhvr>
                                        <p:cTn id="83" dur="1000" fill="hold"/>
                                        <p:tgtEl>
                                          <p:spTgt spid="36"/>
                                        </p:tgtEl>
                                        <p:attrNameLst>
                                          <p:attrName>ppt_w</p:attrName>
                                        </p:attrNameLst>
                                      </p:cBhvr>
                                      <p:tavLst>
                                        <p:tav tm="0">
                                          <p:val>
                                            <p:strVal val="#ppt_w*0.70"/>
                                          </p:val>
                                        </p:tav>
                                        <p:tav tm="100000">
                                          <p:val>
                                            <p:strVal val="#ppt_w"/>
                                          </p:val>
                                        </p:tav>
                                      </p:tavLst>
                                    </p:anim>
                                    <p:anim calcmode="lin" valueType="num">
                                      <p:cBhvr>
                                        <p:cTn id="84" dur="1000" fill="hold"/>
                                        <p:tgtEl>
                                          <p:spTgt spid="36"/>
                                        </p:tgtEl>
                                        <p:attrNameLst>
                                          <p:attrName>ppt_h</p:attrName>
                                        </p:attrNameLst>
                                      </p:cBhvr>
                                      <p:tavLst>
                                        <p:tav tm="0">
                                          <p:val>
                                            <p:strVal val="#ppt_h"/>
                                          </p:val>
                                        </p:tav>
                                        <p:tav tm="100000">
                                          <p:val>
                                            <p:strVal val="#ppt_h"/>
                                          </p:val>
                                        </p:tav>
                                      </p:tavLst>
                                    </p:anim>
                                    <p:animEffect transition="in" filter="fade">
                                      <p:cBhvr>
                                        <p:cTn id="85" dur="1000"/>
                                        <p:tgtEl>
                                          <p:spTgt spid="36"/>
                                        </p:tgtEl>
                                      </p:cBhvr>
                                    </p:animEffect>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16"/>
                                        </p:tgtEl>
                                        <p:attrNameLst>
                                          <p:attrName>style.visibility</p:attrName>
                                        </p:attrNameLst>
                                      </p:cBhvr>
                                      <p:to>
                                        <p:strVal val="visible"/>
                                      </p:to>
                                    </p:set>
                                    <p:animEffect transition="in" filter="fade">
                                      <p:cBhvr>
                                        <p:cTn id="90" dur="1000"/>
                                        <p:tgtEl>
                                          <p:spTgt spid="16"/>
                                        </p:tgtEl>
                                      </p:cBhvr>
                                    </p:animEffect>
                                    <p:anim calcmode="lin" valueType="num">
                                      <p:cBhvr>
                                        <p:cTn id="91" dur="1000" fill="hold"/>
                                        <p:tgtEl>
                                          <p:spTgt spid="16"/>
                                        </p:tgtEl>
                                        <p:attrNameLst>
                                          <p:attrName>ppt_x</p:attrName>
                                        </p:attrNameLst>
                                      </p:cBhvr>
                                      <p:tavLst>
                                        <p:tav tm="0">
                                          <p:val>
                                            <p:strVal val="#ppt_x"/>
                                          </p:val>
                                        </p:tav>
                                        <p:tav tm="100000">
                                          <p:val>
                                            <p:strVal val="#ppt_x"/>
                                          </p:val>
                                        </p:tav>
                                      </p:tavLst>
                                    </p:anim>
                                    <p:anim calcmode="lin" valueType="num">
                                      <p:cBhvr>
                                        <p:cTn id="92" dur="1000" fill="hold"/>
                                        <p:tgtEl>
                                          <p:spTgt spid="16"/>
                                        </p:tgtEl>
                                        <p:attrNameLst>
                                          <p:attrName>ppt_y</p:attrName>
                                        </p:attrNameLst>
                                      </p:cBhvr>
                                      <p:tavLst>
                                        <p:tav tm="0">
                                          <p:val>
                                            <p:strVal val="#ppt_y+.1"/>
                                          </p:val>
                                        </p:tav>
                                        <p:tav tm="100000">
                                          <p:val>
                                            <p:strVal val="#ppt_y"/>
                                          </p:val>
                                        </p:tav>
                                      </p:tavLst>
                                    </p:anim>
                                  </p:childTnLst>
                                </p:cTn>
                              </p:par>
                              <p:par>
                                <p:cTn id="93" presetID="42" presetClass="entr" presetSubtype="0" fill="hold" nodeType="withEffect">
                                  <p:stCondLst>
                                    <p:cond delay="0"/>
                                  </p:stCondLst>
                                  <p:childTnLst>
                                    <p:set>
                                      <p:cBhvr>
                                        <p:cTn id="94" dur="1" fill="hold">
                                          <p:stCondLst>
                                            <p:cond delay="0"/>
                                          </p:stCondLst>
                                        </p:cTn>
                                        <p:tgtEl>
                                          <p:spTgt spid="37"/>
                                        </p:tgtEl>
                                        <p:attrNameLst>
                                          <p:attrName>style.visibility</p:attrName>
                                        </p:attrNameLst>
                                      </p:cBhvr>
                                      <p:to>
                                        <p:strVal val="visible"/>
                                      </p:to>
                                    </p:set>
                                    <p:animEffect transition="in" filter="fade">
                                      <p:cBhvr>
                                        <p:cTn id="95" dur="1000"/>
                                        <p:tgtEl>
                                          <p:spTgt spid="37"/>
                                        </p:tgtEl>
                                      </p:cBhvr>
                                    </p:animEffect>
                                    <p:anim calcmode="lin" valueType="num">
                                      <p:cBhvr>
                                        <p:cTn id="96" dur="1000" fill="hold"/>
                                        <p:tgtEl>
                                          <p:spTgt spid="37"/>
                                        </p:tgtEl>
                                        <p:attrNameLst>
                                          <p:attrName>ppt_x</p:attrName>
                                        </p:attrNameLst>
                                      </p:cBhvr>
                                      <p:tavLst>
                                        <p:tav tm="0">
                                          <p:val>
                                            <p:strVal val="#ppt_x"/>
                                          </p:val>
                                        </p:tav>
                                        <p:tav tm="100000">
                                          <p:val>
                                            <p:strVal val="#ppt_x"/>
                                          </p:val>
                                        </p:tav>
                                      </p:tavLst>
                                    </p:anim>
                                    <p:anim calcmode="lin" valueType="num">
                                      <p:cBhvr>
                                        <p:cTn id="97" dur="1000" fill="hold"/>
                                        <p:tgtEl>
                                          <p:spTgt spid="37"/>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fade">
                                      <p:cBhvr>
                                        <p:cTn id="100" dur="1000"/>
                                        <p:tgtEl>
                                          <p:spTgt spid="38"/>
                                        </p:tgtEl>
                                      </p:cBhvr>
                                    </p:animEffect>
                                    <p:anim calcmode="lin" valueType="num">
                                      <p:cBhvr>
                                        <p:cTn id="101" dur="1000" fill="hold"/>
                                        <p:tgtEl>
                                          <p:spTgt spid="38"/>
                                        </p:tgtEl>
                                        <p:attrNameLst>
                                          <p:attrName>ppt_x</p:attrName>
                                        </p:attrNameLst>
                                      </p:cBhvr>
                                      <p:tavLst>
                                        <p:tav tm="0">
                                          <p:val>
                                            <p:strVal val="#ppt_x"/>
                                          </p:val>
                                        </p:tav>
                                        <p:tav tm="100000">
                                          <p:val>
                                            <p:strVal val="#ppt_x"/>
                                          </p:val>
                                        </p:tav>
                                      </p:tavLst>
                                    </p:anim>
                                    <p:anim calcmode="lin" valueType="num">
                                      <p:cBhvr>
                                        <p:cTn id="102"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55" presetClass="entr" presetSubtype="0" fill="hold" nodeType="clickEffect">
                                  <p:stCondLst>
                                    <p:cond delay="0"/>
                                  </p:stCondLst>
                                  <p:childTnLst>
                                    <p:set>
                                      <p:cBhvr>
                                        <p:cTn id="106" dur="1" fill="hold">
                                          <p:stCondLst>
                                            <p:cond delay="0"/>
                                          </p:stCondLst>
                                        </p:cTn>
                                        <p:tgtEl>
                                          <p:spTgt spid="12"/>
                                        </p:tgtEl>
                                        <p:attrNameLst>
                                          <p:attrName>style.visibility</p:attrName>
                                        </p:attrNameLst>
                                      </p:cBhvr>
                                      <p:to>
                                        <p:strVal val="visible"/>
                                      </p:to>
                                    </p:set>
                                    <p:anim calcmode="lin" valueType="num">
                                      <p:cBhvr>
                                        <p:cTn id="107" dur="1000" fill="hold"/>
                                        <p:tgtEl>
                                          <p:spTgt spid="12"/>
                                        </p:tgtEl>
                                        <p:attrNameLst>
                                          <p:attrName>ppt_w</p:attrName>
                                        </p:attrNameLst>
                                      </p:cBhvr>
                                      <p:tavLst>
                                        <p:tav tm="0">
                                          <p:val>
                                            <p:strVal val="#ppt_w*0.70"/>
                                          </p:val>
                                        </p:tav>
                                        <p:tav tm="100000">
                                          <p:val>
                                            <p:strVal val="#ppt_w"/>
                                          </p:val>
                                        </p:tav>
                                      </p:tavLst>
                                    </p:anim>
                                    <p:anim calcmode="lin" valueType="num">
                                      <p:cBhvr>
                                        <p:cTn id="108" dur="1000" fill="hold"/>
                                        <p:tgtEl>
                                          <p:spTgt spid="12"/>
                                        </p:tgtEl>
                                        <p:attrNameLst>
                                          <p:attrName>ppt_h</p:attrName>
                                        </p:attrNameLst>
                                      </p:cBhvr>
                                      <p:tavLst>
                                        <p:tav tm="0">
                                          <p:val>
                                            <p:strVal val="#ppt_h"/>
                                          </p:val>
                                        </p:tav>
                                        <p:tav tm="100000">
                                          <p:val>
                                            <p:strVal val="#ppt_h"/>
                                          </p:val>
                                        </p:tav>
                                      </p:tavLst>
                                    </p:anim>
                                    <p:animEffect transition="in" filter="fade">
                                      <p:cBhvr>
                                        <p:cTn id="109" dur="1000"/>
                                        <p:tgtEl>
                                          <p:spTgt spid="12"/>
                                        </p:tgtEl>
                                      </p:cBhvr>
                                    </p:animEffect>
                                  </p:childTnLst>
                                </p:cTn>
                              </p:par>
                              <p:par>
                                <p:cTn id="110" presetID="55" presetClass="entr" presetSubtype="0" fill="hold" nodeType="withEffect">
                                  <p:stCondLst>
                                    <p:cond delay="0"/>
                                  </p:stCondLst>
                                  <p:childTnLst>
                                    <p:set>
                                      <p:cBhvr>
                                        <p:cTn id="111" dur="1" fill="hold">
                                          <p:stCondLst>
                                            <p:cond delay="0"/>
                                          </p:stCondLst>
                                        </p:cTn>
                                        <p:tgtEl>
                                          <p:spTgt spid="45"/>
                                        </p:tgtEl>
                                        <p:attrNameLst>
                                          <p:attrName>style.visibility</p:attrName>
                                        </p:attrNameLst>
                                      </p:cBhvr>
                                      <p:to>
                                        <p:strVal val="visible"/>
                                      </p:to>
                                    </p:set>
                                    <p:anim calcmode="lin" valueType="num">
                                      <p:cBhvr>
                                        <p:cTn id="112" dur="1000" fill="hold"/>
                                        <p:tgtEl>
                                          <p:spTgt spid="45"/>
                                        </p:tgtEl>
                                        <p:attrNameLst>
                                          <p:attrName>ppt_w</p:attrName>
                                        </p:attrNameLst>
                                      </p:cBhvr>
                                      <p:tavLst>
                                        <p:tav tm="0">
                                          <p:val>
                                            <p:strVal val="#ppt_w*0.70"/>
                                          </p:val>
                                        </p:tav>
                                        <p:tav tm="100000">
                                          <p:val>
                                            <p:strVal val="#ppt_w"/>
                                          </p:val>
                                        </p:tav>
                                      </p:tavLst>
                                    </p:anim>
                                    <p:anim calcmode="lin" valueType="num">
                                      <p:cBhvr>
                                        <p:cTn id="113" dur="1000" fill="hold"/>
                                        <p:tgtEl>
                                          <p:spTgt spid="45"/>
                                        </p:tgtEl>
                                        <p:attrNameLst>
                                          <p:attrName>ppt_h</p:attrName>
                                        </p:attrNameLst>
                                      </p:cBhvr>
                                      <p:tavLst>
                                        <p:tav tm="0">
                                          <p:val>
                                            <p:strVal val="#ppt_h"/>
                                          </p:val>
                                        </p:tav>
                                        <p:tav tm="100000">
                                          <p:val>
                                            <p:strVal val="#ppt_h"/>
                                          </p:val>
                                        </p:tav>
                                      </p:tavLst>
                                    </p:anim>
                                    <p:animEffect transition="in" filter="fade">
                                      <p:cBhvr>
                                        <p:cTn id="114" dur="1000"/>
                                        <p:tgtEl>
                                          <p:spTgt spid="45"/>
                                        </p:tgtEl>
                                      </p:cBhvr>
                                    </p:animEffect>
                                  </p:childTnLst>
                                </p:cTn>
                              </p:par>
                              <p:par>
                                <p:cTn id="115" presetID="55" presetClass="entr" presetSubtype="0" fill="hold" grpId="1" nodeType="withEffect">
                                  <p:stCondLst>
                                    <p:cond delay="0"/>
                                  </p:stCondLst>
                                  <p:childTnLst>
                                    <p:set>
                                      <p:cBhvr>
                                        <p:cTn id="116" dur="1" fill="hold">
                                          <p:stCondLst>
                                            <p:cond delay="0"/>
                                          </p:stCondLst>
                                        </p:cTn>
                                        <p:tgtEl>
                                          <p:spTgt spid="46"/>
                                        </p:tgtEl>
                                        <p:attrNameLst>
                                          <p:attrName>style.visibility</p:attrName>
                                        </p:attrNameLst>
                                      </p:cBhvr>
                                      <p:to>
                                        <p:strVal val="visible"/>
                                      </p:to>
                                    </p:set>
                                    <p:anim calcmode="lin" valueType="num">
                                      <p:cBhvr>
                                        <p:cTn id="117" dur="1000" fill="hold"/>
                                        <p:tgtEl>
                                          <p:spTgt spid="46"/>
                                        </p:tgtEl>
                                        <p:attrNameLst>
                                          <p:attrName>ppt_w</p:attrName>
                                        </p:attrNameLst>
                                      </p:cBhvr>
                                      <p:tavLst>
                                        <p:tav tm="0">
                                          <p:val>
                                            <p:strVal val="#ppt_w*0.70"/>
                                          </p:val>
                                        </p:tav>
                                        <p:tav tm="100000">
                                          <p:val>
                                            <p:strVal val="#ppt_w"/>
                                          </p:val>
                                        </p:tav>
                                      </p:tavLst>
                                    </p:anim>
                                    <p:anim calcmode="lin" valueType="num">
                                      <p:cBhvr>
                                        <p:cTn id="118" dur="1000" fill="hold"/>
                                        <p:tgtEl>
                                          <p:spTgt spid="46"/>
                                        </p:tgtEl>
                                        <p:attrNameLst>
                                          <p:attrName>ppt_h</p:attrName>
                                        </p:attrNameLst>
                                      </p:cBhvr>
                                      <p:tavLst>
                                        <p:tav tm="0">
                                          <p:val>
                                            <p:strVal val="#ppt_h"/>
                                          </p:val>
                                        </p:tav>
                                        <p:tav tm="100000">
                                          <p:val>
                                            <p:strVal val="#ppt_h"/>
                                          </p:val>
                                        </p:tav>
                                      </p:tavLst>
                                    </p:anim>
                                    <p:animEffect transition="in" filter="fade">
                                      <p:cBhvr>
                                        <p:cTn id="119" dur="1000"/>
                                        <p:tgtEl>
                                          <p:spTgt spid="46"/>
                                        </p:tgtEl>
                                      </p:cBhvr>
                                    </p:animEffect>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nodeType="clickEffect">
                                  <p:stCondLst>
                                    <p:cond delay="0"/>
                                  </p:stCondLst>
                                  <p:childTnLst>
                                    <p:set>
                                      <p:cBhvr>
                                        <p:cTn id="123" dur="1" fill="hold">
                                          <p:stCondLst>
                                            <p:cond delay="0"/>
                                          </p:stCondLst>
                                        </p:cTn>
                                        <p:tgtEl>
                                          <p:spTgt spid="11"/>
                                        </p:tgtEl>
                                        <p:attrNameLst>
                                          <p:attrName>style.visibility</p:attrName>
                                        </p:attrNameLst>
                                      </p:cBhvr>
                                      <p:to>
                                        <p:strVal val="visible"/>
                                      </p:to>
                                    </p:set>
                                    <p:animEffect transition="in" filter="fade">
                                      <p:cBhvr>
                                        <p:cTn id="124" dur="1000"/>
                                        <p:tgtEl>
                                          <p:spTgt spid="11"/>
                                        </p:tgtEl>
                                      </p:cBhvr>
                                    </p:animEffect>
                                    <p:anim calcmode="lin" valueType="num">
                                      <p:cBhvr>
                                        <p:cTn id="125" dur="1000" fill="hold"/>
                                        <p:tgtEl>
                                          <p:spTgt spid="11"/>
                                        </p:tgtEl>
                                        <p:attrNameLst>
                                          <p:attrName>ppt_x</p:attrName>
                                        </p:attrNameLst>
                                      </p:cBhvr>
                                      <p:tavLst>
                                        <p:tav tm="0">
                                          <p:val>
                                            <p:strVal val="#ppt_x"/>
                                          </p:val>
                                        </p:tav>
                                        <p:tav tm="100000">
                                          <p:val>
                                            <p:strVal val="#ppt_x"/>
                                          </p:val>
                                        </p:tav>
                                      </p:tavLst>
                                    </p:anim>
                                    <p:anim calcmode="lin" valueType="num">
                                      <p:cBhvr>
                                        <p:cTn id="126" dur="1000" fill="hold"/>
                                        <p:tgtEl>
                                          <p:spTgt spid="11"/>
                                        </p:tgtEl>
                                        <p:attrNameLst>
                                          <p:attrName>ppt_y</p:attrName>
                                        </p:attrNameLst>
                                      </p:cBhvr>
                                      <p:tavLst>
                                        <p:tav tm="0">
                                          <p:val>
                                            <p:strVal val="#ppt_y+.1"/>
                                          </p:val>
                                        </p:tav>
                                        <p:tav tm="100000">
                                          <p:val>
                                            <p:strVal val="#ppt_y"/>
                                          </p:val>
                                        </p:tav>
                                      </p:tavLst>
                                    </p:anim>
                                  </p:childTnLst>
                                </p:cTn>
                              </p:par>
                              <p:par>
                                <p:cTn id="127" presetID="42" presetClass="entr" presetSubtype="0" fill="hold" nodeType="withEffect">
                                  <p:stCondLst>
                                    <p:cond delay="0"/>
                                  </p:stCondLst>
                                  <p:childTnLst>
                                    <p:set>
                                      <p:cBhvr>
                                        <p:cTn id="128" dur="1" fill="hold">
                                          <p:stCondLst>
                                            <p:cond delay="0"/>
                                          </p:stCondLst>
                                        </p:cTn>
                                        <p:tgtEl>
                                          <p:spTgt spid="47"/>
                                        </p:tgtEl>
                                        <p:attrNameLst>
                                          <p:attrName>style.visibility</p:attrName>
                                        </p:attrNameLst>
                                      </p:cBhvr>
                                      <p:to>
                                        <p:strVal val="visible"/>
                                      </p:to>
                                    </p:set>
                                    <p:animEffect transition="in" filter="fade">
                                      <p:cBhvr>
                                        <p:cTn id="129" dur="1000"/>
                                        <p:tgtEl>
                                          <p:spTgt spid="47"/>
                                        </p:tgtEl>
                                      </p:cBhvr>
                                    </p:animEffect>
                                    <p:anim calcmode="lin" valueType="num">
                                      <p:cBhvr>
                                        <p:cTn id="130" dur="1000" fill="hold"/>
                                        <p:tgtEl>
                                          <p:spTgt spid="47"/>
                                        </p:tgtEl>
                                        <p:attrNameLst>
                                          <p:attrName>ppt_x</p:attrName>
                                        </p:attrNameLst>
                                      </p:cBhvr>
                                      <p:tavLst>
                                        <p:tav tm="0">
                                          <p:val>
                                            <p:strVal val="#ppt_x"/>
                                          </p:val>
                                        </p:tav>
                                        <p:tav tm="100000">
                                          <p:val>
                                            <p:strVal val="#ppt_x"/>
                                          </p:val>
                                        </p:tav>
                                      </p:tavLst>
                                    </p:anim>
                                    <p:anim calcmode="lin" valueType="num">
                                      <p:cBhvr>
                                        <p:cTn id="131" dur="1000" fill="hold"/>
                                        <p:tgtEl>
                                          <p:spTgt spid="47"/>
                                        </p:tgtEl>
                                        <p:attrNameLst>
                                          <p:attrName>ppt_y</p:attrName>
                                        </p:attrNameLst>
                                      </p:cBhvr>
                                      <p:tavLst>
                                        <p:tav tm="0">
                                          <p:val>
                                            <p:strVal val="#ppt_y+.1"/>
                                          </p:val>
                                        </p:tav>
                                        <p:tav tm="100000">
                                          <p:val>
                                            <p:strVal val="#ppt_y"/>
                                          </p:val>
                                        </p:tav>
                                      </p:tavLst>
                                    </p:anim>
                                  </p:childTnLst>
                                </p:cTn>
                              </p:par>
                              <p:par>
                                <p:cTn id="132" presetID="42" presetClass="entr" presetSubtype="0" fill="hold" grpId="0" nodeType="withEffect">
                                  <p:stCondLst>
                                    <p:cond delay="0"/>
                                  </p:stCondLst>
                                  <p:childTnLst>
                                    <p:set>
                                      <p:cBhvr>
                                        <p:cTn id="133" dur="1" fill="hold">
                                          <p:stCondLst>
                                            <p:cond delay="0"/>
                                          </p:stCondLst>
                                        </p:cTn>
                                        <p:tgtEl>
                                          <p:spTgt spid="48"/>
                                        </p:tgtEl>
                                        <p:attrNameLst>
                                          <p:attrName>style.visibility</p:attrName>
                                        </p:attrNameLst>
                                      </p:cBhvr>
                                      <p:to>
                                        <p:strVal val="visible"/>
                                      </p:to>
                                    </p:set>
                                    <p:animEffect transition="in" filter="fade">
                                      <p:cBhvr>
                                        <p:cTn id="134" dur="1000"/>
                                        <p:tgtEl>
                                          <p:spTgt spid="48"/>
                                        </p:tgtEl>
                                      </p:cBhvr>
                                    </p:animEffect>
                                    <p:anim calcmode="lin" valueType="num">
                                      <p:cBhvr>
                                        <p:cTn id="135" dur="1000" fill="hold"/>
                                        <p:tgtEl>
                                          <p:spTgt spid="48"/>
                                        </p:tgtEl>
                                        <p:attrNameLst>
                                          <p:attrName>ppt_x</p:attrName>
                                        </p:attrNameLst>
                                      </p:cBhvr>
                                      <p:tavLst>
                                        <p:tav tm="0">
                                          <p:val>
                                            <p:strVal val="#ppt_x"/>
                                          </p:val>
                                        </p:tav>
                                        <p:tav tm="100000">
                                          <p:val>
                                            <p:strVal val="#ppt_x"/>
                                          </p:val>
                                        </p:tav>
                                      </p:tavLst>
                                    </p:anim>
                                    <p:anim calcmode="lin" valueType="num">
                                      <p:cBhvr>
                                        <p:cTn id="136"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55" presetClass="entr" presetSubtype="0" fill="hold" nodeType="clickEffect">
                                  <p:stCondLst>
                                    <p:cond delay="0"/>
                                  </p:stCondLst>
                                  <p:childTnLst>
                                    <p:set>
                                      <p:cBhvr>
                                        <p:cTn id="140" dur="1" fill="hold">
                                          <p:stCondLst>
                                            <p:cond delay="0"/>
                                          </p:stCondLst>
                                        </p:cTn>
                                        <p:tgtEl>
                                          <p:spTgt spid="10"/>
                                        </p:tgtEl>
                                        <p:attrNameLst>
                                          <p:attrName>style.visibility</p:attrName>
                                        </p:attrNameLst>
                                      </p:cBhvr>
                                      <p:to>
                                        <p:strVal val="visible"/>
                                      </p:to>
                                    </p:set>
                                    <p:anim calcmode="lin" valueType="num">
                                      <p:cBhvr>
                                        <p:cTn id="141" dur="1000" fill="hold"/>
                                        <p:tgtEl>
                                          <p:spTgt spid="10"/>
                                        </p:tgtEl>
                                        <p:attrNameLst>
                                          <p:attrName>ppt_w</p:attrName>
                                        </p:attrNameLst>
                                      </p:cBhvr>
                                      <p:tavLst>
                                        <p:tav tm="0">
                                          <p:val>
                                            <p:strVal val="#ppt_w*0.70"/>
                                          </p:val>
                                        </p:tav>
                                        <p:tav tm="100000">
                                          <p:val>
                                            <p:strVal val="#ppt_w"/>
                                          </p:val>
                                        </p:tav>
                                      </p:tavLst>
                                    </p:anim>
                                    <p:anim calcmode="lin" valueType="num">
                                      <p:cBhvr>
                                        <p:cTn id="142" dur="1000" fill="hold"/>
                                        <p:tgtEl>
                                          <p:spTgt spid="10"/>
                                        </p:tgtEl>
                                        <p:attrNameLst>
                                          <p:attrName>ppt_h</p:attrName>
                                        </p:attrNameLst>
                                      </p:cBhvr>
                                      <p:tavLst>
                                        <p:tav tm="0">
                                          <p:val>
                                            <p:strVal val="#ppt_h"/>
                                          </p:val>
                                        </p:tav>
                                        <p:tav tm="100000">
                                          <p:val>
                                            <p:strVal val="#ppt_h"/>
                                          </p:val>
                                        </p:tav>
                                      </p:tavLst>
                                    </p:anim>
                                    <p:animEffect transition="in" filter="fade">
                                      <p:cBhvr>
                                        <p:cTn id="143" dur="1000"/>
                                        <p:tgtEl>
                                          <p:spTgt spid="10"/>
                                        </p:tgtEl>
                                      </p:cBhvr>
                                    </p:animEffect>
                                  </p:childTnLst>
                                </p:cTn>
                              </p:par>
                              <p:par>
                                <p:cTn id="144" presetID="55" presetClass="entr" presetSubtype="0" fill="hold" nodeType="withEffect">
                                  <p:stCondLst>
                                    <p:cond delay="0"/>
                                  </p:stCondLst>
                                  <p:childTnLst>
                                    <p:set>
                                      <p:cBhvr>
                                        <p:cTn id="145" dur="1" fill="hold">
                                          <p:stCondLst>
                                            <p:cond delay="0"/>
                                          </p:stCondLst>
                                        </p:cTn>
                                        <p:tgtEl>
                                          <p:spTgt spid="49"/>
                                        </p:tgtEl>
                                        <p:attrNameLst>
                                          <p:attrName>style.visibility</p:attrName>
                                        </p:attrNameLst>
                                      </p:cBhvr>
                                      <p:to>
                                        <p:strVal val="visible"/>
                                      </p:to>
                                    </p:set>
                                    <p:anim calcmode="lin" valueType="num">
                                      <p:cBhvr>
                                        <p:cTn id="146" dur="1000" fill="hold"/>
                                        <p:tgtEl>
                                          <p:spTgt spid="49"/>
                                        </p:tgtEl>
                                        <p:attrNameLst>
                                          <p:attrName>ppt_w</p:attrName>
                                        </p:attrNameLst>
                                      </p:cBhvr>
                                      <p:tavLst>
                                        <p:tav tm="0">
                                          <p:val>
                                            <p:strVal val="#ppt_w*0.70"/>
                                          </p:val>
                                        </p:tav>
                                        <p:tav tm="100000">
                                          <p:val>
                                            <p:strVal val="#ppt_w"/>
                                          </p:val>
                                        </p:tav>
                                      </p:tavLst>
                                    </p:anim>
                                    <p:anim calcmode="lin" valueType="num">
                                      <p:cBhvr>
                                        <p:cTn id="147" dur="1000" fill="hold"/>
                                        <p:tgtEl>
                                          <p:spTgt spid="49"/>
                                        </p:tgtEl>
                                        <p:attrNameLst>
                                          <p:attrName>ppt_h</p:attrName>
                                        </p:attrNameLst>
                                      </p:cBhvr>
                                      <p:tavLst>
                                        <p:tav tm="0">
                                          <p:val>
                                            <p:strVal val="#ppt_h"/>
                                          </p:val>
                                        </p:tav>
                                        <p:tav tm="100000">
                                          <p:val>
                                            <p:strVal val="#ppt_h"/>
                                          </p:val>
                                        </p:tav>
                                      </p:tavLst>
                                    </p:anim>
                                    <p:animEffect transition="in" filter="fade">
                                      <p:cBhvr>
                                        <p:cTn id="148" dur="1000"/>
                                        <p:tgtEl>
                                          <p:spTgt spid="49"/>
                                        </p:tgtEl>
                                      </p:cBhvr>
                                    </p:animEffect>
                                  </p:childTnLst>
                                </p:cTn>
                              </p:par>
                              <p:par>
                                <p:cTn id="149" presetID="55" presetClass="entr" presetSubtype="0" fill="hold" grpId="0" nodeType="withEffect">
                                  <p:stCondLst>
                                    <p:cond delay="0"/>
                                  </p:stCondLst>
                                  <p:childTnLst>
                                    <p:set>
                                      <p:cBhvr>
                                        <p:cTn id="150" dur="1" fill="hold">
                                          <p:stCondLst>
                                            <p:cond delay="0"/>
                                          </p:stCondLst>
                                        </p:cTn>
                                        <p:tgtEl>
                                          <p:spTgt spid="50"/>
                                        </p:tgtEl>
                                        <p:attrNameLst>
                                          <p:attrName>style.visibility</p:attrName>
                                        </p:attrNameLst>
                                      </p:cBhvr>
                                      <p:to>
                                        <p:strVal val="visible"/>
                                      </p:to>
                                    </p:set>
                                    <p:anim calcmode="lin" valueType="num">
                                      <p:cBhvr>
                                        <p:cTn id="151" dur="1000" fill="hold"/>
                                        <p:tgtEl>
                                          <p:spTgt spid="50"/>
                                        </p:tgtEl>
                                        <p:attrNameLst>
                                          <p:attrName>ppt_w</p:attrName>
                                        </p:attrNameLst>
                                      </p:cBhvr>
                                      <p:tavLst>
                                        <p:tav tm="0">
                                          <p:val>
                                            <p:strVal val="#ppt_w*0.70"/>
                                          </p:val>
                                        </p:tav>
                                        <p:tav tm="100000">
                                          <p:val>
                                            <p:strVal val="#ppt_w"/>
                                          </p:val>
                                        </p:tav>
                                      </p:tavLst>
                                    </p:anim>
                                    <p:anim calcmode="lin" valueType="num">
                                      <p:cBhvr>
                                        <p:cTn id="152" dur="1000" fill="hold"/>
                                        <p:tgtEl>
                                          <p:spTgt spid="50"/>
                                        </p:tgtEl>
                                        <p:attrNameLst>
                                          <p:attrName>ppt_h</p:attrName>
                                        </p:attrNameLst>
                                      </p:cBhvr>
                                      <p:tavLst>
                                        <p:tav tm="0">
                                          <p:val>
                                            <p:strVal val="#ppt_h"/>
                                          </p:val>
                                        </p:tav>
                                        <p:tav tm="100000">
                                          <p:val>
                                            <p:strVal val="#ppt_h"/>
                                          </p:val>
                                        </p:tav>
                                      </p:tavLst>
                                    </p:anim>
                                    <p:animEffect transition="in" filter="fade">
                                      <p:cBhvr>
                                        <p:cTn id="153" dur="1000"/>
                                        <p:tgtEl>
                                          <p:spTgt spid="50"/>
                                        </p:tgtEl>
                                      </p:cBhvr>
                                    </p:animEffect>
                                  </p:childTnLst>
                                </p:cTn>
                              </p:par>
                            </p:childTnLst>
                          </p:cTn>
                        </p:par>
                      </p:childTnLst>
                    </p:cTn>
                  </p:par>
                  <p:par>
                    <p:cTn id="154" fill="hold">
                      <p:stCondLst>
                        <p:cond delay="indefinite"/>
                      </p:stCondLst>
                      <p:childTnLst>
                        <p:par>
                          <p:cTn id="155" fill="hold">
                            <p:stCondLst>
                              <p:cond delay="0"/>
                            </p:stCondLst>
                            <p:childTnLst>
                              <p:par>
                                <p:cTn id="156" presetID="42" presetClass="entr" presetSubtype="0" fill="hold" nodeType="clickEffect">
                                  <p:stCondLst>
                                    <p:cond delay="0"/>
                                  </p:stCondLst>
                                  <p:childTnLst>
                                    <p:set>
                                      <p:cBhvr>
                                        <p:cTn id="157" dur="1" fill="hold">
                                          <p:stCondLst>
                                            <p:cond delay="0"/>
                                          </p:stCondLst>
                                        </p:cTn>
                                        <p:tgtEl>
                                          <p:spTgt spid="9"/>
                                        </p:tgtEl>
                                        <p:attrNameLst>
                                          <p:attrName>style.visibility</p:attrName>
                                        </p:attrNameLst>
                                      </p:cBhvr>
                                      <p:to>
                                        <p:strVal val="visible"/>
                                      </p:to>
                                    </p:set>
                                    <p:animEffect transition="in" filter="fade">
                                      <p:cBhvr>
                                        <p:cTn id="158" dur="1000"/>
                                        <p:tgtEl>
                                          <p:spTgt spid="9"/>
                                        </p:tgtEl>
                                      </p:cBhvr>
                                    </p:animEffect>
                                    <p:anim calcmode="lin" valueType="num">
                                      <p:cBhvr>
                                        <p:cTn id="159" dur="1000" fill="hold"/>
                                        <p:tgtEl>
                                          <p:spTgt spid="9"/>
                                        </p:tgtEl>
                                        <p:attrNameLst>
                                          <p:attrName>ppt_x</p:attrName>
                                        </p:attrNameLst>
                                      </p:cBhvr>
                                      <p:tavLst>
                                        <p:tav tm="0">
                                          <p:val>
                                            <p:strVal val="#ppt_x"/>
                                          </p:val>
                                        </p:tav>
                                        <p:tav tm="100000">
                                          <p:val>
                                            <p:strVal val="#ppt_x"/>
                                          </p:val>
                                        </p:tav>
                                      </p:tavLst>
                                    </p:anim>
                                    <p:anim calcmode="lin" valueType="num">
                                      <p:cBhvr>
                                        <p:cTn id="160" dur="1000" fill="hold"/>
                                        <p:tgtEl>
                                          <p:spTgt spid="9"/>
                                        </p:tgtEl>
                                        <p:attrNameLst>
                                          <p:attrName>ppt_y</p:attrName>
                                        </p:attrNameLst>
                                      </p:cBhvr>
                                      <p:tavLst>
                                        <p:tav tm="0">
                                          <p:val>
                                            <p:strVal val="#ppt_y+.1"/>
                                          </p:val>
                                        </p:tav>
                                        <p:tav tm="100000">
                                          <p:val>
                                            <p:strVal val="#ppt_y"/>
                                          </p:val>
                                        </p:tav>
                                      </p:tavLst>
                                    </p:anim>
                                  </p:childTnLst>
                                </p:cTn>
                              </p:par>
                              <p:par>
                                <p:cTn id="161" presetID="42" presetClass="entr" presetSubtype="0" fill="hold" nodeType="withEffect">
                                  <p:stCondLst>
                                    <p:cond delay="0"/>
                                  </p:stCondLst>
                                  <p:childTnLst>
                                    <p:set>
                                      <p:cBhvr>
                                        <p:cTn id="162" dur="1" fill="hold">
                                          <p:stCondLst>
                                            <p:cond delay="0"/>
                                          </p:stCondLst>
                                        </p:cTn>
                                        <p:tgtEl>
                                          <p:spTgt spid="51"/>
                                        </p:tgtEl>
                                        <p:attrNameLst>
                                          <p:attrName>style.visibility</p:attrName>
                                        </p:attrNameLst>
                                      </p:cBhvr>
                                      <p:to>
                                        <p:strVal val="visible"/>
                                      </p:to>
                                    </p:set>
                                    <p:animEffect transition="in" filter="fade">
                                      <p:cBhvr>
                                        <p:cTn id="163" dur="1000"/>
                                        <p:tgtEl>
                                          <p:spTgt spid="51"/>
                                        </p:tgtEl>
                                      </p:cBhvr>
                                    </p:animEffect>
                                    <p:anim calcmode="lin" valueType="num">
                                      <p:cBhvr>
                                        <p:cTn id="164" dur="1000" fill="hold"/>
                                        <p:tgtEl>
                                          <p:spTgt spid="51"/>
                                        </p:tgtEl>
                                        <p:attrNameLst>
                                          <p:attrName>ppt_x</p:attrName>
                                        </p:attrNameLst>
                                      </p:cBhvr>
                                      <p:tavLst>
                                        <p:tav tm="0">
                                          <p:val>
                                            <p:strVal val="#ppt_x"/>
                                          </p:val>
                                        </p:tav>
                                        <p:tav tm="100000">
                                          <p:val>
                                            <p:strVal val="#ppt_x"/>
                                          </p:val>
                                        </p:tav>
                                      </p:tavLst>
                                    </p:anim>
                                    <p:anim calcmode="lin" valueType="num">
                                      <p:cBhvr>
                                        <p:cTn id="165" dur="1000" fill="hold"/>
                                        <p:tgtEl>
                                          <p:spTgt spid="51"/>
                                        </p:tgtEl>
                                        <p:attrNameLst>
                                          <p:attrName>ppt_y</p:attrName>
                                        </p:attrNameLst>
                                      </p:cBhvr>
                                      <p:tavLst>
                                        <p:tav tm="0">
                                          <p:val>
                                            <p:strVal val="#ppt_y+.1"/>
                                          </p:val>
                                        </p:tav>
                                        <p:tav tm="100000">
                                          <p:val>
                                            <p:strVal val="#ppt_y"/>
                                          </p:val>
                                        </p:tav>
                                      </p:tavLst>
                                    </p:anim>
                                  </p:childTnLst>
                                </p:cTn>
                              </p:par>
                              <p:par>
                                <p:cTn id="166" presetID="42" presetClass="entr" presetSubtype="0" fill="hold" grpId="0" nodeType="withEffect">
                                  <p:stCondLst>
                                    <p:cond delay="0"/>
                                  </p:stCondLst>
                                  <p:childTnLst>
                                    <p:set>
                                      <p:cBhvr>
                                        <p:cTn id="167" dur="1" fill="hold">
                                          <p:stCondLst>
                                            <p:cond delay="0"/>
                                          </p:stCondLst>
                                        </p:cTn>
                                        <p:tgtEl>
                                          <p:spTgt spid="52"/>
                                        </p:tgtEl>
                                        <p:attrNameLst>
                                          <p:attrName>style.visibility</p:attrName>
                                        </p:attrNameLst>
                                      </p:cBhvr>
                                      <p:to>
                                        <p:strVal val="visible"/>
                                      </p:to>
                                    </p:set>
                                    <p:animEffect transition="in" filter="fade">
                                      <p:cBhvr>
                                        <p:cTn id="168" dur="1000"/>
                                        <p:tgtEl>
                                          <p:spTgt spid="52"/>
                                        </p:tgtEl>
                                      </p:cBhvr>
                                    </p:animEffect>
                                    <p:anim calcmode="lin" valueType="num">
                                      <p:cBhvr>
                                        <p:cTn id="169" dur="1000" fill="hold"/>
                                        <p:tgtEl>
                                          <p:spTgt spid="52"/>
                                        </p:tgtEl>
                                        <p:attrNameLst>
                                          <p:attrName>ppt_x</p:attrName>
                                        </p:attrNameLst>
                                      </p:cBhvr>
                                      <p:tavLst>
                                        <p:tav tm="0">
                                          <p:val>
                                            <p:strVal val="#ppt_x"/>
                                          </p:val>
                                        </p:tav>
                                        <p:tav tm="100000">
                                          <p:val>
                                            <p:strVal val="#ppt_x"/>
                                          </p:val>
                                        </p:tav>
                                      </p:tavLst>
                                    </p:anim>
                                    <p:anim calcmode="lin" valueType="num">
                                      <p:cBhvr>
                                        <p:cTn id="170"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grpId="0" nodeType="clickEffect">
                                  <p:stCondLst>
                                    <p:cond delay="0"/>
                                  </p:stCondLst>
                                  <p:childTnLst>
                                    <p:set>
                                      <p:cBhvr>
                                        <p:cTn id="174" dur="1" fill="hold">
                                          <p:stCondLst>
                                            <p:cond delay="0"/>
                                          </p:stCondLst>
                                        </p:cTn>
                                        <p:tgtEl>
                                          <p:spTgt spid="6"/>
                                        </p:tgtEl>
                                        <p:attrNameLst>
                                          <p:attrName>style.visibility</p:attrName>
                                        </p:attrNameLst>
                                      </p:cBhvr>
                                      <p:to>
                                        <p:strVal val="visible"/>
                                      </p:to>
                                    </p:set>
                                    <p:animEffect transition="in" filter="fade">
                                      <p:cBhvr>
                                        <p:cTn id="175" dur="500"/>
                                        <p:tgtEl>
                                          <p:spTgt spid="6"/>
                                        </p:tgtEl>
                                      </p:cBhvr>
                                    </p:animEffec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grpId="0" nodeType="clickEffect">
                                  <p:stCondLst>
                                    <p:cond delay="0"/>
                                  </p:stCondLst>
                                  <p:childTnLst>
                                    <p:set>
                                      <p:cBhvr>
                                        <p:cTn id="179" dur="1" fill="hold">
                                          <p:stCondLst>
                                            <p:cond delay="0"/>
                                          </p:stCondLst>
                                        </p:cTn>
                                        <p:tgtEl>
                                          <p:spTgt spid="7"/>
                                        </p:tgtEl>
                                        <p:attrNameLst>
                                          <p:attrName>style.visibility</p:attrName>
                                        </p:attrNameLst>
                                      </p:cBhvr>
                                      <p:to>
                                        <p:strVal val="visible"/>
                                      </p:to>
                                    </p:set>
                                    <p:animEffect transition="in" filter="fade">
                                      <p:cBhvr>
                                        <p:cTn id="18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34" grpId="0" animBg="1"/>
      <p:bldP spid="36" grpId="0" animBg="1"/>
      <p:bldP spid="38" grpId="0" animBg="1"/>
      <p:bldP spid="44" grpId="0" animBg="1"/>
      <p:bldP spid="46" grpId="1" animBg="1"/>
      <p:bldP spid="48" grpId="0" animBg="1"/>
      <p:bldP spid="50" grpId="0" animBg="1"/>
      <p:bldP spid="52" grpId="0" animBg="1"/>
      <p:bldP spid="6"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dirty="0"/>
              <a:t>Management of Uncomplicated Ascites</a:t>
            </a:r>
          </a:p>
        </p:txBody>
      </p:sp>
      <p:sp>
        <p:nvSpPr>
          <p:cNvPr id="3" name="Content Placeholder 2"/>
          <p:cNvSpPr>
            <a:spLocks noGrp="1"/>
          </p:cNvSpPr>
          <p:nvPr>
            <p:ph idx="1"/>
          </p:nvPr>
        </p:nvSpPr>
        <p:spPr>
          <a:xfrm>
            <a:off x="467544" y="1556792"/>
            <a:ext cx="8229600" cy="4464496"/>
          </a:xfrm>
        </p:spPr>
        <p:txBody>
          <a:bodyPr>
            <a:noAutofit/>
          </a:bodyPr>
          <a:lstStyle/>
          <a:p>
            <a:pPr algn="just">
              <a:spcBef>
                <a:spcPts val="1200"/>
              </a:spcBef>
            </a:pPr>
            <a:r>
              <a:rPr lang="en-GB" b="1" dirty="0"/>
              <a:t>Definition of uncomplicated ascites: </a:t>
            </a:r>
            <a:r>
              <a:rPr lang="en-GB" dirty="0"/>
              <a:t>Ascites responsive to diuretics in the absence of infection and renal dysfunction</a:t>
            </a:r>
          </a:p>
          <a:p>
            <a:pPr>
              <a:spcBef>
                <a:spcPts val="1200"/>
              </a:spcBef>
            </a:pPr>
            <a:r>
              <a:rPr lang="en-GB" b="1" dirty="0">
                <a:solidFill>
                  <a:srgbClr val="004B87"/>
                </a:solidFill>
              </a:rPr>
              <a:t>Grade 1</a:t>
            </a:r>
            <a:r>
              <a:rPr lang="en-GB" dirty="0"/>
              <a:t> or mild ascites</a:t>
            </a:r>
          </a:p>
          <a:p>
            <a:pPr lvl="1">
              <a:spcBef>
                <a:spcPts val="1200"/>
              </a:spcBef>
            </a:pPr>
            <a:r>
              <a:rPr lang="en-GB" dirty="0"/>
              <a:t>No data on evolution and not known if treatment modifies natural history</a:t>
            </a:r>
          </a:p>
        </p:txBody>
      </p:sp>
    </p:spTree>
    <p:custDataLst>
      <p:tags r:id="rId1"/>
    </p:custDataLst>
    <p:extLst>
      <p:ext uri="{BB962C8B-B14F-4D97-AF65-F5344CB8AC3E}">
        <p14:creationId xmlns:p14="http://schemas.microsoft.com/office/powerpoint/2010/main" val="2965678368"/>
      </p:ext>
    </p:extLst>
  </p:cSld>
  <p:clrMapOvr>
    <a:masterClrMapping/>
  </p:clrMapOvr>
  <p:transition advTm="38309">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200" b="1" dirty="0"/>
              <a:t>Management of Uncomplicated Ascites</a:t>
            </a:r>
          </a:p>
        </p:txBody>
      </p:sp>
      <p:sp>
        <p:nvSpPr>
          <p:cNvPr id="3" name="Content Placeholder 2"/>
          <p:cNvSpPr>
            <a:spLocks noGrp="1"/>
          </p:cNvSpPr>
          <p:nvPr>
            <p:ph idx="1"/>
          </p:nvPr>
        </p:nvSpPr>
        <p:spPr>
          <a:xfrm>
            <a:off x="467544" y="1412776"/>
            <a:ext cx="8229600" cy="1296144"/>
          </a:xfrm>
        </p:spPr>
        <p:txBody>
          <a:bodyPr>
            <a:noAutofit/>
          </a:bodyPr>
          <a:lstStyle/>
          <a:p>
            <a:r>
              <a:rPr lang="en-GB" b="1" dirty="0">
                <a:solidFill>
                  <a:srgbClr val="004B87"/>
                </a:solidFill>
              </a:rPr>
              <a:t>Grade 2</a:t>
            </a:r>
            <a:r>
              <a:rPr lang="en-GB" dirty="0"/>
              <a:t> or moderate ascites</a:t>
            </a:r>
            <a:endParaRPr lang="en-GB" b="1" dirty="0">
              <a:solidFill>
                <a:srgbClr val="004B87"/>
              </a:solidFill>
            </a:endParaRPr>
          </a:p>
          <a:p>
            <a:pPr lvl="1"/>
            <a:r>
              <a:rPr lang="en-GB" dirty="0"/>
              <a:t>Hospitalization not required</a:t>
            </a:r>
          </a:p>
        </p:txBody>
      </p:sp>
      <p:graphicFrame>
        <p:nvGraphicFramePr>
          <p:cNvPr id="4" name="Diagram 3"/>
          <p:cNvGraphicFramePr/>
          <p:nvPr/>
        </p:nvGraphicFramePr>
        <p:xfrm>
          <a:off x="395536" y="2605360"/>
          <a:ext cx="8424936" cy="2911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965678368"/>
      </p:ext>
    </p:extLst>
  </p:cSld>
  <p:clrMapOvr>
    <a:masterClrMapping/>
  </p:clrMapOvr>
  <p:transition advTm="25192">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29" y="648231"/>
            <a:ext cx="7467600" cy="548521"/>
          </a:xfrm>
        </p:spPr>
        <p:txBody>
          <a:bodyPr>
            <a:noAutofit/>
          </a:bodyPr>
          <a:lstStyle/>
          <a:p>
            <a:pPr>
              <a:lnSpc>
                <a:spcPct val="80000"/>
              </a:lnSpc>
            </a:pPr>
            <a:r>
              <a:rPr lang="en-GB" sz="3200" b="1" dirty="0"/>
              <a:t>Management of </a:t>
            </a:r>
            <a:r>
              <a:rPr lang="en-GB" sz="3200" b="1" dirty="0">
                <a:solidFill>
                  <a:schemeClr val="accent1"/>
                </a:solidFill>
              </a:rPr>
              <a:t>Grade 2</a:t>
            </a:r>
            <a:r>
              <a:rPr lang="en-GB" sz="3200" b="1" dirty="0"/>
              <a:t> Uncomplicated Ascites</a:t>
            </a:r>
          </a:p>
        </p:txBody>
      </p:sp>
      <p:sp>
        <p:nvSpPr>
          <p:cNvPr id="3" name="Content Placeholder 2"/>
          <p:cNvSpPr>
            <a:spLocks noGrp="1"/>
          </p:cNvSpPr>
          <p:nvPr>
            <p:ph idx="1"/>
          </p:nvPr>
        </p:nvSpPr>
        <p:spPr>
          <a:xfrm>
            <a:off x="467544" y="1844824"/>
            <a:ext cx="8229600" cy="4824536"/>
          </a:xfrm>
        </p:spPr>
        <p:txBody>
          <a:bodyPr>
            <a:noAutofit/>
          </a:bodyPr>
          <a:lstStyle/>
          <a:p>
            <a:pPr algn="just">
              <a:buNone/>
            </a:pPr>
            <a:r>
              <a:rPr lang="en-GB" b="1" u="sng" dirty="0"/>
              <a:t>[A] Moderate Sodium restriction: </a:t>
            </a:r>
            <a:r>
              <a:rPr lang="en-GB" dirty="0"/>
              <a:t>(80–120 mmol/day, corresponding to 4.6–6.9 g of salt) </a:t>
            </a:r>
            <a:endParaRPr lang="en-GB" b="1" u="sng" dirty="0"/>
          </a:p>
          <a:p>
            <a:pPr algn="just"/>
            <a:r>
              <a:rPr lang="en-GB" dirty="0"/>
              <a:t>Effective in 10-20% of cases</a:t>
            </a:r>
          </a:p>
          <a:p>
            <a:pPr algn="just"/>
            <a:r>
              <a:rPr lang="en-GB" dirty="0"/>
              <a:t>Very low sodium diets (&lt;40 mmol/day) should be avoided</a:t>
            </a:r>
          </a:p>
          <a:p>
            <a:pPr algn="just"/>
            <a:r>
              <a:rPr lang="en-GB" dirty="0"/>
              <a:t>Predictors of response: moderate ascites, Urine Na excretion &gt; 50 mEq/day</a:t>
            </a:r>
          </a:p>
        </p:txBody>
      </p:sp>
    </p:spTree>
    <p:custDataLst>
      <p:tags r:id="rId1"/>
    </p:custDataLst>
    <p:extLst>
      <p:ext uri="{BB962C8B-B14F-4D97-AF65-F5344CB8AC3E}">
        <p14:creationId xmlns:p14="http://schemas.microsoft.com/office/powerpoint/2010/main" val="2965678368"/>
      </p:ext>
    </p:extLst>
  </p:cSld>
  <p:clrMapOvr>
    <a:masterClrMapping/>
  </p:clrMapOvr>
  <p:transition advTm="4403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a:xfrm>
            <a:off x="457200" y="1988840"/>
            <a:ext cx="8229600" cy="4137323"/>
          </a:xfrm>
        </p:spPr>
        <p:txBody>
          <a:bodyPr/>
          <a:lstStyle/>
          <a:p>
            <a:pPr marL="0" algn="just">
              <a:buNone/>
            </a:pPr>
            <a:r>
              <a:rPr lang="en-GB" b="1" dirty="0"/>
              <a:t>Abd-Elsamad Mohamed, male patient, 45 years old, farmer. He complaint from dull-aching pain in right hypochondrium. He sought medical advice. Laboratory investigations showed ALT 66 U/L, AST 60 U/L, Total bilirubin 1.5 mg/dl &amp; </a:t>
            </a:r>
            <a:r>
              <a:rPr lang="en-GB" b="1" dirty="0" err="1"/>
              <a:t>Alk</a:t>
            </a:r>
            <a:r>
              <a:rPr lang="en-GB" b="1" dirty="0"/>
              <a:t>. </a:t>
            </a:r>
            <a:r>
              <a:rPr lang="en-GB" b="1" dirty="0" err="1"/>
              <a:t>Phosph</a:t>
            </a:r>
            <a:r>
              <a:rPr lang="en-GB" b="1" dirty="0"/>
              <a:t>. 59 U/L. Abdominal ultrasound revealed Liver cirrhosis.</a:t>
            </a:r>
          </a:p>
        </p:txBody>
      </p:sp>
    </p:spTree>
    <p:extLst>
      <p:ext uri="{BB962C8B-B14F-4D97-AF65-F5344CB8AC3E}">
        <p14:creationId xmlns:p14="http://schemas.microsoft.com/office/powerpoint/2010/main" val="512248572"/>
      </p:ext>
    </p:extLst>
  </p:cSld>
  <p:clrMapOvr>
    <a:masterClrMapping/>
  </p:clrMapOvr>
  <p:transition advTm="37903">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29" y="648231"/>
            <a:ext cx="7467600" cy="548521"/>
          </a:xfrm>
        </p:spPr>
        <p:txBody>
          <a:bodyPr>
            <a:noAutofit/>
          </a:bodyPr>
          <a:lstStyle/>
          <a:p>
            <a:pPr>
              <a:lnSpc>
                <a:spcPct val="80000"/>
              </a:lnSpc>
            </a:pPr>
            <a:r>
              <a:rPr lang="en-GB" sz="3200" b="1" dirty="0"/>
              <a:t>Management of </a:t>
            </a:r>
            <a:r>
              <a:rPr lang="en-GB" sz="3200" b="1" dirty="0">
                <a:solidFill>
                  <a:schemeClr val="accent1"/>
                </a:solidFill>
              </a:rPr>
              <a:t>Grade 2 </a:t>
            </a:r>
            <a:r>
              <a:rPr lang="en-GB" sz="3200" b="1" dirty="0"/>
              <a:t>Uncomplicated Ascites (cont.)</a:t>
            </a:r>
          </a:p>
        </p:txBody>
      </p:sp>
      <p:sp>
        <p:nvSpPr>
          <p:cNvPr id="3" name="Content Placeholder 2"/>
          <p:cNvSpPr>
            <a:spLocks noGrp="1"/>
          </p:cNvSpPr>
          <p:nvPr>
            <p:ph idx="1"/>
          </p:nvPr>
        </p:nvSpPr>
        <p:spPr>
          <a:xfrm>
            <a:off x="467544" y="1412776"/>
            <a:ext cx="8229600" cy="936104"/>
          </a:xfrm>
        </p:spPr>
        <p:txBody>
          <a:bodyPr>
            <a:noAutofit/>
          </a:bodyPr>
          <a:lstStyle/>
          <a:p>
            <a:pPr algn="just">
              <a:buNone/>
            </a:pPr>
            <a:r>
              <a:rPr lang="en-GB" sz="2600" b="1" u="sng" dirty="0"/>
              <a:t>[B] Diuretics:</a:t>
            </a:r>
            <a:r>
              <a:rPr lang="en-GB" sz="2600" dirty="0"/>
              <a:t> Mainstay of medical treatment are anti-</a:t>
            </a:r>
            <a:r>
              <a:rPr lang="en-GB" sz="2600" dirty="0" err="1"/>
              <a:t>mineralocorticoid</a:t>
            </a:r>
            <a:r>
              <a:rPr lang="en-GB" sz="2600" dirty="0"/>
              <a:t> </a:t>
            </a:r>
            <a:endParaRPr lang="en-GB" sz="2600" b="1" u="sng" dirty="0"/>
          </a:p>
          <a:p>
            <a:pPr algn="just">
              <a:buNone/>
            </a:pPr>
            <a:endParaRPr lang="en-GB" sz="2600" dirty="0"/>
          </a:p>
          <a:p>
            <a:pPr algn="just">
              <a:buNone/>
            </a:pPr>
            <a:endParaRPr lang="en-GB" sz="2600" dirty="0"/>
          </a:p>
          <a:p>
            <a:endParaRPr lang="en-GB" sz="2600" dirty="0"/>
          </a:p>
          <a:p>
            <a:endParaRPr lang="en-GB" sz="2600" dirty="0"/>
          </a:p>
          <a:p>
            <a:endParaRPr lang="en-GB" sz="2600" dirty="0"/>
          </a:p>
          <a:p>
            <a:endParaRPr lang="en-GB" sz="2600" dirty="0"/>
          </a:p>
          <a:p>
            <a:endParaRPr lang="en-GB" sz="2600" dirty="0"/>
          </a:p>
          <a:p>
            <a:pPr algn="just">
              <a:buNone/>
            </a:pPr>
            <a:endParaRPr lang="en-GB" sz="2600" dirty="0"/>
          </a:p>
        </p:txBody>
      </p:sp>
      <p:sp>
        <p:nvSpPr>
          <p:cNvPr id="6" name="Rectangle 5"/>
          <p:cNvSpPr/>
          <p:nvPr/>
        </p:nvSpPr>
        <p:spPr>
          <a:xfrm>
            <a:off x="431540" y="2348880"/>
            <a:ext cx="8280920" cy="86409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lnSpc>
                <a:spcPct val="90000"/>
              </a:lnSpc>
            </a:pPr>
            <a:r>
              <a:rPr lang="en-GB" sz="2400" dirty="0"/>
              <a:t>Spironolactone 100 mg/day with 100 mg stepwise increased every  72 hrs to a maximum of 400 mg/day if no response</a:t>
            </a:r>
          </a:p>
        </p:txBody>
      </p:sp>
      <p:sp>
        <p:nvSpPr>
          <p:cNvPr id="7" name="Down Arrow 6"/>
          <p:cNvSpPr/>
          <p:nvPr/>
        </p:nvSpPr>
        <p:spPr>
          <a:xfrm>
            <a:off x="4247964" y="3356992"/>
            <a:ext cx="648072"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467544" y="3789040"/>
            <a:ext cx="8208912" cy="72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400" dirty="0"/>
              <a:t>Inadequate weight loss (a body weight reduction of less than 2 kg/week) or if hyperkalemia develops </a:t>
            </a:r>
          </a:p>
        </p:txBody>
      </p:sp>
      <p:sp>
        <p:nvSpPr>
          <p:cNvPr id="9" name="Down Arrow 8"/>
          <p:cNvSpPr/>
          <p:nvPr/>
        </p:nvSpPr>
        <p:spPr>
          <a:xfrm>
            <a:off x="4283968" y="4653136"/>
            <a:ext cx="648072"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467544" y="5085184"/>
            <a:ext cx="8208912" cy="72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2400" dirty="0"/>
              <a:t>Add furosemide with spironolactone (from 40 mg/day with 40 mg stepwise increases to a maximum of 160 mg/day).</a:t>
            </a:r>
          </a:p>
        </p:txBody>
      </p:sp>
      <p:sp>
        <p:nvSpPr>
          <p:cNvPr id="11" name="Rectangle 10"/>
          <p:cNvSpPr/>
          <p:nvPr/>
        </p:nvSpPr>
        <p:spPr>
          <a:xfrm>
            <a:off x="539552" y="6021288"/>
            <a:ext cx="8208912" cy="690638"/>
          </a:xfrm>
          <a:prstGeom prst="rect">
            <a:avLst/>
          </a:prstGeom>
        </p:spPr>
        <p:txBody>
          <a:bodyPr wrap="square">
            <a:spAutoFit/>
          </a:bodyPr>
          <a:lstStyle/>
          <a:p>
            <a:pPr algn="just">
              <a:lnSpc>
                <a:spcPct val="80000"/>
              </a:lnSpc>
              <a:buNone/>
            </a:pPr>
            <a:r>
              <a:rPr lang="en-GB" sz="2400" b="1" dirty="0"/>
              <a:t>N.B.:</a:t>
            </a:r>
            <a:r>
              <a:rPr lang="en-GB" sz="2400" dirty="0"/>
              <a:t> Torasemide can be given in patients exhibiting a weak response to furosemide.</a:t>
            </a:r>
          </a:p>
        </p:txBody>
      </p:sp>
    </p:spTree>
    <p:custDataLst>
      <p:tags r:id="rId1"/>
    </p:custDataLst>
    <p:extLst>
      <p:ext uri="{BB962C8B-B14F-4D97-AF65-F5344CB8AC3E}">
        <p14:creationId xmlns:p14="http://schemas.microsoft.com/office/powerpoint/2010/main" val="2965678368"/>
      </p:ext>
    </p:extLst>
  </p:cSld>
  <p:clrMapOvr>
    <a:masterClrMapping/>
  </p:clrMapOvr>
  <p:transition advTm="86439">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4784"/>
            <a:ext cx="8229600" cy="4641379"/>
          </a:xfrm>
        </p:spPr>
        <p:txBody>
          <a:bodyPr/>
          <a:lstStyle/>
          <a:p>
            <a:pPr algn="just"/>
            <a:r>
              <a:rPr lang="en-GB" b="1" dirty="0"/>
              <a:t>Frequent monitoring:</a:t>
            </a:r>
            <a:r>
              <a:rPr lang="en-GB" dirty="0"/>
              <a:t> clinical (Body weight – edema - side effects) and biochemical (Electrolytes &amp; renal function) during the first weeks of treatment (particularly on ﬁrst presentation).</a:t>
            </a:r>
          </a:p>
          <a:p>
            <a:pPr algn="just"/>
            <a:r>
              <a:rPr lang="en-GB" b="1" dirty="0"/>
              <a:t>Body weight:</a:t>
            </a:r>
            <a:r>
              <a:rPr lang="en-GB" dirty="0"/>
              <a:t> During diuretic therapy a maximum weight loss of 0.5 kg/day in patients without oedema and 1 kg/day in patients with oedema is recommended.</a:t>
            </a:r>
          </a:p>
        </p:txBody>
      </p:sp>
      <p:sp>
        <p:nvSpPr>
          <p:cNvPr id="3" name="Title 2"/>
          <p:cNvSpPr>
            <a:spLocks noGrp="1"/>
          </p:cNvSpPr>
          <p:nvPr>
            <p:ph type="title"/>
          </p:nvPr>
        </p:nvSpPr>
        <p:spPr/>
        <p:txBody>
          <a:bodyPr/>
          <a:lstStyle/>
          <a:p>
            <a:r>
              <a:rPr lang="en-GB" dirty="0"/>
              <a:t>Monitoring diuretic therapy</a:t>
            </a:r>
          </a:p>
        </p:txBody>
      </p:sp>
      <p:sp>
        <p:nvSpPr>
          <p:cNvPr id="4" name="Rectangle 3"/>
          <p:cNvSpPr/>
          <p:nvPr/>
        </p:nvSpPr>
        <p:spPr>
          <a:xfrm>
            <a:off x="395536" y="5229200"/>
            <a:ext cx="8352928" cy="1440160"/>
          </a:xfrm>
          <a:prstGeom prst="rect">
            <a:avLst/>
          </a:prstGeom>
          <a:solidFill>
            <a:srgbClr val="FF0000">
              <a:alpha val="3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GB" sz="2800" i="1" u="sng" dirty="0">
                <a:solidFill>
                  <a:schemeClr val="tx1"/>
                </a:solidFill>
              </a:rPr>
              <a:t>Common Side effects of diuretic use in ascitic patient:</a:t>
            </a:r>
          </a:p>
          <a:p>
            <a:pPr algn="just"/>
            <a:r>
              <a:rPr lang="en-GB" sz="2800" dirty="0">
                <a:solidFill>
                  <a:schemeClr val="tx1"/>
                </a:solidFill>
              </a:rPr>
              <a:t>Renal dysfunction, hyponatremia, hyperkalemia,</a:t>
            </a:r>
          </a:p>
          <a:p>
            <a:pPr algn="just"/>
            <a:r>
              <a:rPr lang="en-GB" sz="2800" dirty="0">
                <a:solidFill>
                  <a:schemeClr val="tx1"/>
                </a:solidFill>
              </a:rPr>
              <a:t>encephalopathy, muscle cramps, gynecomastia.</a:t>
            </a:r>
          </a:p>
        </p:txBody>
      </p:sp>
    </p:spTree>
    <p:custDataLst>
      <p:tags r:id="rId1"/>
    </p:custDataLst>
  </p:cSld>
  <p:clrMapOvr>
    <a:masterClrMapping/>
  </p:clrMapOvr>
  <p:transition advTm="80663">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29" y="620688"/>
            <a:ext cx="7467600" cy="548521"/>
          </a:xfrm>
        </p:spPr>
        <p:txBody>
          <a:bodyPr/>
          <a:lstStyle/>
          <a:p>
            <a:pPr>
              <a:lnSpc>
                <a:spcPct val="80000"/>
              </a:lnSpc>
            </a:pPr>
            <a:r>
              <a:rPr lang="en-GB" sz="3200" dirty="0"/>
              <a:t>When to decrease diuretic dose or discontinue?</a:t>
            </a:r>
          </a:p>
        </p:txBody>
      </p:sp>
      <p:sp>
        <p:nvSpPr>
          <p:cNvPr id="3" name="Content Placeholder 2"/>
          <p:cNvSpPr>
            <a:spLocks noGrp="1"/>
          </p:cNvSpPr>
          <p:nvPr>
            <p:ph idx="1"/>
          </p:nvPr>
        </p:nvSpPr>
        <p:spPr>
          <a:xfrm>
            <a:off x="395536" y="1600200"/>
            <a:ext cx="8424936" cy="4525963"/>
          </a:xfrm>
        </p:spPr>
        <p:txBody>
          <a:bodyPr/>
          <a:lstStyle/>
          <a:p>
            <a:pPr algn="just">
              <a:lnSpc>
                <a:spcPct val="110000"/>
              </a:lnSpc>
            </a:pPr>
            <a:endParaRPr lang="en-GB" dirty="0"/>
          </a:p>
          <a:p>
            <a:pPr algn="just">
              <a:lnSpc>
                <a:spcPct val="110000"/>
              </a:lnSpc>
            </a:pPr>
            <a:endParaRPr lang="en-GB" dirty="0"/>
          </a:p>
        </p:txBody>
      </p:sp>
      <p:graphicFrame>
        <p:nvGraphicFramePr>
          <p:cNvPr id="5" name="Table 4"/>
          <p:cNvGraphicFramePr>
            <a:graphicFrameLocks noGrp="1"/>
          </p:cNvGraphicFramePr>
          <p:nvPr/>
        </p:nvGraphicFramePr>
        <p:xfrm>
          <a:off x="323528" y="1723608"/>
          <a:ext cx="8568952" cy="4297680"/>
        </p:xfrm>
        <a:graphic>
          <a:graphicData uri="http://schemas.openxmlformats.org/drawingml/2006/table">
            <a:tbl>
              <a:tblPr firstRow="1" bandRow="1">
                <a:tableStyleId>{5C22544A-7EE6-4342-B048-85BDC9FD1C3A}</a:tableStyleId>
              </a:tblPr>
              <a:tblGrid>
                <a:gridCol w="8568952">
                  <a:extLst>
                    <a:ext uri="{9D8B030D-6E8A-4147-A177-3AD203B41FA5}">
                      <a16:colId xmlns:a16="http://schemas.microsoft.com/office/drawing/2014/main" xmlns="" val="20000"/>
                    </a:ext>
                  </a:extLst>
                </a:gridCol>
              </a:tblGrid>
              <a:tr h="370840">
                <a:tc>
                  <a:txBody>
                    <a:bodyPr/>
                    <a:lstStyle/>
                    <a:p>
                      <a:r>
                        <a:rPr lang="en-GB" sz="2400" dirty="0"/>
                        <a:t>Decrease diuretic dose &amp; maintain in lowest effective dose</a:t>
                      </a:r>
                    </a:p>
                  </a:txBody>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a:t>If exceed accepted maximum weight loss.</a:t>
                      </a:r>
                    </a:p>
                  </a:txBody>
                  <a:tcP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a:t>Once ascites have largely resolved.</a:t>
                      </a:r>
                    </a:p>
                  </a:txBody>
                  <a:tcPr/>
                </a:tc>
                <a:extLst>
                  <a:ext uri="{0D108BD9-81ED-4DB2-BD59-A6C34878D82A}">
                    <a16:rowId xmlns:a16="http://schemas.microsoft.com/office/drawing/2014/main" xmlns="" val="10002"/>
                  </a:ext>
                </a:extLst>
              </a:tr>
              <a:tr h="370840">
                <a:tc>
                  <a:txBody>
                    <a:bodyPr/>
                    <a:lstStyle/>
                    <a:p>
                      <a:r>
                        <a:rPr lang="en-GB" sz="2400" b="1" dirty="0">
                          <a:solidFill>
                            <a:schemeClr val="bg1"/>
                          </a:solidFill>
                        </a:rPr>
                        <a:t>Discontinue diuretics (diuretic complications)</a:t>
                      </a:r>
                    </a:p>
                  </a:txBody>
                  <a:tcPr>
                    <a:solidFill>
                      <a:schemeClr val="accent1"/>
                    </a:solidFill>
                  </a:tcP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a:t>- Severe hyponatremia (&lt;125 mmol/L).</a:t>
                      </a:r>
                    </a:p>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a:t>- AKI.</a:t>
                      </a:r>
                    </a:p>
                    <a:p>
                      <a:pPr marL="0" marR="0" indent="0" algn="l" defTabSz="914400" rtl="0" eaLnBrk="1" fontAlgn="auto" latinLnBrk="0" hangingPunct="1">
                        <a:lnSpc>
                          <a:spcPct val="100000"/>
                        </a:lnSpc>
                        <a:spcBef>
                          <a:spcPts val="0"/>
                        </a:spcBef>
                        <a:spcAft>
                          <a:spcPts val="0"/>
                        </a:spcAft>
                        <a:buClrTx/>
                        <a:buSzTx/>
                        <a:buFontTx/>
                        <a:buChar char="-"/>
                        <a:tabLst/>
                        <a:defRPr/>
                      </a:pPr>
                      <a:r>
                        <a:rPr lang="en-GB" sz="2400" dirty="0"/>
                        <a:t> Worsening hepatic encephalopathy (HE).</a:t>
                      </a:r>
                    </a:p>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a:t>- Incapacitating muscle cramps.</a:t>
                      </a:r>
                    </a:p>
                  </a:txBody>
                  <a:tcPr/>
                </a:tc>
                <a:extLst>
                  <a:ext uri="{0D108BD9-81ED-4DB2-BD59-A6C34878D82A}">
                    <a16:rowId xmlns:a16="http://schemas.microsoft.com/office/drawing/2014/main" xmlns=""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a:t>- Discontinue anti-</a:t>
                      </a:r>
                      <a:r>
                        <a:rPr lang="en-GB" sz="2400" dirty="0" err="1"/>
                        <a:t>mineralocorticoids</a:t>
                      </a:r>
                      <a:r>
                        <a:rPr lang="en-GB" sz="2400" dirty="0"/>
                        <a:t> for hyperkalemia  (&gt;6 mmol/L)</a:t>
                      </a:r>
                    </a:p>
                  </a:txBody>
                  <a:tcPr/>
                </a:tc>
                <a:extLst>
                  <a:ext uri="{0D108BD9-81ED-4DB2-BD59-A6C34878D82A}">
                    <a16:rowId xmlns:a16="http://schemas.microsoft.com/office/drawing/2014/main" xmlns=""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a:t>- Discontinue furosemide for severe hypokalaemia (&lt;3 mmol/L ).</a:t>
                      </a:r>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4231488254"/>
      </p:ext>
    </p:extLst>
  </p:cSld>
  <p:clrMapOvr>
    <a:masterClrMapping/>
  </p:clrMapOvr>
  <p:transition advTm="63061">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556792"/>
            <a:ext cx="8229600" cy="4997152"/>
          </a:xfrm>
        </p:spPr>
        <p:txBody>
          <a:bodyPr>
            <a:normAutofit/>
          </a:bodyPr>
          <a:lstStyle/>
          <a:p>
            <a:pPr algn="just"/>
            <a:r>
              <a:rPr lang="en-GB" dirty="0"/>
              <a:t>Diuretic therapy is generally not recommended in patients with persistent overt </a:t>
            </a:r>
            <a:r>
              <a:rPr lang="en-GB" b="1" dirty="0"/>
              <a:t>hepatic encephalopathy.</a:t>
            </a:r>
          </a:p>
          <a:p>
            <a:pPr algn="just"/>
            <a:r>
              <a:rPr lang="en-GB" dirty="0"/>
              <a:t>GI haemorrhage, renal impairment, hepatic encephalopathy, hyponatremia, or alterations in serum potassium concentration, should be corrected before starting diuretic therapy.</a:t>
            </a:r>
          </a:p>
          <a:p>
            <a:pPr algn="just"/>
            <a:r>
              <a:rPr lang="en-GB" dirty="0"/>
              <a:t>Albumin infusion or baclofen administration (10 mg/day, with a weekly increase of 10 mg/day up to 30 mg/day) are recommended in patients with muscle cramps.</a:t>
            </a:r>
          </a:p>
        </p:txBody>
      </p:sp>
      <p:sp>
        <p:nvSpPr>
          <p:cNvPr id="3" name="Title 2"/>
          <p:cNvSpPr>
            <a:spLocks noGrp="1"/>
          </p:cNvSpPr>
          <p:nvPr>
            <p:ph type="title"/>
          </p:nvPr>
        </p:nvSpPr>
        <p:spPr/>
        <p:txBody>
          <a:bodyPr/>
          <a:lstStyle/>
          <a:p>
            <a:r>
              <a:rPr lang="en-GB" dirty="0"/>
              <a:t>N.B.</a:t>
            </a:r>
          </a:p>
        </p:txBody>
      </p:sp>
    </p:spTree>
    <p:custDataLst>
      <p:tags r:id="rId1"/>
    </p:custDataLst>
  </p:cSld>
  <p:clrMapOvr>
    <a:masterClrMapping/>
  </p:clrMapOvr>
  <p:transition advTm="65696">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2776"/>
            <a:ext cx="8229600" cy="4525963"/>
          </a:xfrm>
        </p:spPr>
        <p:txBody>
          <a:bodyPr/>
          <a:lstStyle/>
          <a:p>
            <a:pPr algn="just"/>
            <a:r>
              <a:rPr lang="en-GB" dirty="0"/>
              <a:t>Large volume paracentesis (LVP) (</a:t>
            </a:r>
            <a:r>
              <a:rPr lang="en-US" dirty="0"/>
              <a:t>treatment of choice)</a:t>
            </a:r>
            <a:r>
              <a:rPr lang="en-GB" dirty="0"/>
              <a:t> </a:t>
            </a:r>
            <a:r>
              <a:rPr lang="en-GB" b="1" dirty="0"/>
              <a:t>+</a:t>
            </a:r>
            <a:r>
              <a:rPr lang="en-GB" dirty="0"/>
              <a:t> plasma volume expansion.</a:t>
            </a:r>
          </a:p>
          <a:p>
            <a:pPr algn="just">
              <a:buNone/>
            </a:pPr>
            <a:endParaRPr lang="en-GB" dirty="0"/>
          </a:p>
        </p:txBody>
      </p:sp>
      <p:sp>
        <p:nvSpPr>
          <p:cNvPr id="3" name="Title 2"/>
          <p:cNvSpPr>
            <a:spLocks noGrp="1"/>
          </p:cNvSpPr>
          <p:nvPr>
            <p:ph type="title"/>
          </p:nvPr>
        </p:nvSpPr>
        <p:spPr>
          <a:xfrm>
            <a:off x="405729" y="648231"/>
            <a:ext cx="7467600" cy="548521"/>
          </a:xfrm>
        </p:spPr>
        <p:txBody>
          <a:bodyPr/>
          <a:lstStyle/>
          <a:p>
            <a:pPr>
              <a:lnSpc>
                <a:spcPct val="80000"/>
              </a:lnSpc>
            </a:pPr>
            <a:r>
              <a:rPr lang="en-GB" sz="3200" dirty="0"/>
              <a:t>Management of </a:t>
            </a:r>
            <a:r>
              <a:rPr lang="en-GB" sz="3200" dirty="0">
                <a:solidFill>
                  <a:schemeClr val="accent1"/>
                </a:solidFill>
              </a:rPr>
              <a:t>Grade 3 </a:t>
            </a:r>
            <a:r>
              <a:rPr lang="en-GB" sz="3200" dirty="0"/>
              <a:t>Uncomplicated Ascites</a:t>
            </a:r>
          </a:p>
        </p:txBody>
      </p:sp>
      <p:sp>
        <p:nvSpPr>
          <p:cNvPr id="4" name="Rectangle 3"/>
          <p:cNvSpPr/>
          <p:nvPr/>
        </p:nvSpPr>
        <p:spPr>
          <a:xfrm>
            <a:off x="467544" y="2492896"/>
            <a:ext cx="8280920" cy="172819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en-GB" sz="2600" dirty="0"/>
              <a:t>LVP → reduction of effective blood volume, a condition known as post-paracentesis circulatory dysfunction (PPCD) → renal failure, dilutional hyponatraemia, hepatic encephalopathy and decreased survival.</a:t>
            </a:r>
          </a:p>
        </p:txBody>
      </p:sp>
      <p:sp>
        <p:nvSpPr>
          <p:cNvPr id="5" name="Rectangle 4"/>
          <p:cNvSpPr/>
          <p:nvPr/>
        </p:nvSpPr>
        <p:spPr>
          <a:xfrm>
            <a:off x="467544" y="4365104"/>
            <a:ext cx="8208912" cy="2123658"/>
          </a:xfrm>
          <a:prstGeom prst="rect">
            <a:avLst/>
          </a:prstGeom>
        </p:spPr>
        <p:txBody>
          <a:bodyPr wrap="square">
            <a:spAutoFit/>
          </a:bodyPr>
          <a:lstStyle/>
          <a:p>
            <a:pPr marL="285750" indent="-285750" algn="just">
              <a:spcBef>
                <a:spcPts val="1200"/>
              </a:spcBef>
            </a:pPr>
            <a:r>
              <a:rPr lang="en-GB" sz="2800" b="1" dirty="0"/>
              <a:t>Plasma expanders (to reduce risk of PPCD): </a:t>
            </a:r>
          </a:p>
          <a:p>
            <a:pPr marL="285750" indent="-285750" algn="just">
              <a:spcBef>
                <a:spcPts val="1200"/>
              </a:spcBef>
              <a:buFont typeface="Arial" panose="020B0604020202020204" pitchFamily="34" charset="0"/>
              <a:buChar char="•"/>
            </a:pPr>
            <a:r>
              <a:rPr lang="en-GB" sz="2800" dirty="0"/>
              <a:t>For &gt;5 L of ascites: albumin infusion (8 g/L ascites).</a:t>
            </a:r>
          </a:p>
          <a:p>
            <a:pPr marL="285750" indent="-285750" algn="just">
              <a:spcBef>
                <a:spcPts val="1200"/>
              </a:spcBef>
              <a:buFont typeface="Arial" panose="020B0604020202020204" pitchFamily="34" charset="0"/>
              <a:buChar char="•"/>
            </a:pPr>
            <a:r>
              <a:rPr lang="en-GB" sz="2800" dirty="0"/>
              <a:t>For &lt;5 L of ascites (low risk of PPCD): albumin infusion or alternative plasma expanders.</a:t>
            </a:r>
          </a:p>
        </p:txBody>
      </p:sp>
    </p:spTree>
    <p:custDataLst>
      <p:tags r:id="rId1"/>
    </p:custDataLst>
  </p:cSld>
  <p:clrMapOvr>
    <a:masterClrMapping/>
  </p:clrMapOvr>
  <p:transition advTm="100135">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Refractory ascites</a:t>
            </a:r>
          </a:p>
        </p:txBody>
      </p:sp>
      <p:sp>
        <p:nvSpPr>
          <p:cNvPr id="3" name="Content Placeholder 2"/>
          <p:cNvSpPr>
            <a:spLocks noGrp="1"/>
          </p:cNvSpPr>
          <p:nvPr>
            <p:ph idx="1"/>
          </p:nvPr>
        </p:nvSpPr>
        <p:spPr>
          <a:xfrm>
            <a:off x="457200" y="1340768"/>
            <a:ext cx="8229600" cy="5328592"/>
          </a:xfrm>
        </p:spPr>
        <p:txBody>
          <a:bodyPr>
            <a:normAutofit/>
          </a:bodyPr>
          <a:lstStyle/>
          <a:p>
            <a:pPr algn="just"/>
            <a:r>
              <a:rPr lang="en-GB" b="1" dirty="0"/>
              <a:t>Definition: </a:t>
            </a:r>
            <a:r>
              <a:rPr lang="en-GB" dirty="0"/>
              <a:t>ascites that cannot be mobilised or the early recurrence of which (i.e., after LVP) cannot be satisfactorily prevented by medical therapy.</a:t>
            </a:r>
          </a:p>
          <a:p>
            <a:pPr algn="just"/>
            <a:r>
              <a:rPr lang="en-GB" b="1" dirty="0"/>
              <a:t>Refractory ascites is divided into two subgroups: </a:t>
            </a:r>
          </a:p>
          <a:p>
            <a:pPr algn="just">
              <a:lnSpc>
                <a:spcPct val="110000"/>
              </a:lnSpc>
              <a:buNone/>
            </a:pPr>
            <a:r>
              <a:rPr lang="en-GB" i="1" u="sng" dirty="0"/>
              <a:t>1- Diuretic-resistant ascites:</a:t>
            </a:r>
            <a:r>
              <a:rPr lang="en-GB" dirty="0"/>
              <a:t> patients who did not respond to salt restriction &amp; maximum doses of diuretics.</a:t>
            </a:r>
          </a:p>
          <a:p>
            <a:pPr algn="just">
              <a:lnSpc>
                <a:spcPct val="110000"/>
              </a:lnSpc>
              <a:buNone/>
            </a:pPr>
            <a:r>
              <a:rPr lang="en-GB" i="1" u="sng" dirty="0"/>
              <a:t>2- Diuretic-intractable ascites: </a:t>
            </a:r>
            <a:r>
              <a:rPr lang="en-GB" dirty="0"/>
              <a:t>developed complications related to diuretic therapy that preclude using an effective or increasing dose of diuretic.</a:t>
            </a:r>
          </a:p>
        </p:txBody>
      </p:sp>
    </p:spTree>
    <p:custDataLst>
      <p:tags r:id="rId1"/>
    </p:custDataLst>
    <p:extLst>
      <p:ext uri="{BB962C8B-B14F-4D97-AF65-F5344CB8AC3E}">
        <p14:creationId xmlns:p14="http://schemas.microsoft.com/office/powerpoint/2010/main" val="2563951317"/>
      </p:ext>
    </p:extLst>
  </p:cSld>
  <p:clrMapOvr>
    <a:masterClrMapping/>
  </p:clrMapOvr>
  <p:transition advTm="68745">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4">
            <a:extLst>
              <a:ext uri="{FF2B5EF4-FFF2-40B4-BE49-F238E27FC236}">
                <a16:creationId xmlns:a16="http://schemas.microsoft.com/office/drawing/2014/main" xmlns="" id="{8370ADAB-4662-49C4-B8F7-AC6CB7107E58}"/>
              </a:ext>
            </a:extLst>
          </p:cNvPr>
          <p:cNvGraphicFramePr>
            <a:graphicFrameLocks noGrp="1"/>
          </p:cNvGraphicFramePr>
          <p:nvPr>
            <p:ph idx="1"/>
            <p:extLst>
              <p:ext uri="{D42A27DB-BD31-4B8C-83A1-F6EECF244321}">
                <p14:modId xmlns:p14="http://schemas.microsoft.com/office/powerpoint/2010/main" val="3747685458"/>
              </p:ext>
            </p:extLst>
          </p:nvPr>
        </p:nvGraphicFramePr>
        <p:xfrm>
          <a:off x="251520" y="1568152"/>
          <a:ext cx="8712968" cy="5029200"/>
        </p:xfrm>
        <a:graphic>
          <a:graphicData uri="http://schemas.openxmlformats.org/drawingml/2006/table">
            <a:tbl>
              <a:tblPr firstRow="1" bandRow="1">
                <a:tableStyleId>{69012ECD-51FC-41F1-AA8D-1B2483CD663E}</a:tableStyleId>
              </a:tblPr>
              <a:tblGrid>
                <a:gridCol w="1656184">
                  <a:extLst>
                    <a:ext uri="{9D8B030D-6E8A-4147-A177-3AD203B41FA5}">
                      <a16:colId xmlns:a16="http://schemas.microsoft.com/office/drawing/2014/main" xmlns="" val="1802909020"/>
                    </a:ext>
                  </a:extLst>
                </a:gridCol>
                <a:gridCol w="7056784">
                  <a:extLst>
                    <a:ext uri="{9D8B030D-6E8A-4147-A177-3AD203B41FA5}">
                      <a16:colId xmlns:a16="http://schemas.microsoft.com/office/drawing/2014/main" xmlns="" val="3567566146"/>
                    </a:ext>
                  </a:extLst>
                </a:gridCol>
              </a:tblGrid>
              <a:tr h="141270">
                <a:tc gridSpan="2">
                  <a:txBody>
                    <a:bodyPr/>
                    <a:lstStyle/>
                    <a:p>
                      <a:r>
                        <a:rPr lang="en-GB" sz="2000" b="1" dirty="0">
                          <a:solidFill>
                            <a:schemeClr val="bg1"/>
                          </a:solidFill>
                        </a:rPr>
                        <a:t>Diagnostic criteria</a:t>
                      </a:r>
                    </a:p>
                  </a:txBody>
                  <a:tcPr marL="33147" marR="33147"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004B87"/>
                    </a:solidFill>
                  </a:tcPr>
                </a:tc>
                <a:tc hMerge="1">
                  <a:txBody>
                    <a:bodyPr/>
                    <a:lstStyle/>
                    <a:p>
                      <a:pPr marL="171450" indent="-171450">
                        <a:buFont typeface="Arial" panose="020B0604020202020204" pitchFamily="34" charset="0"/>
                        <a:buChar char="•"/>
                      </a:pPr>
                      <a:endParaRPr lang="en-GB" sz="1100" dirty="0"/>
                    </a:p>
                  </a:txBody>
                  <a:tcPr marL="45720" marR="45720">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004B87"/>
                    </a:solidFill>
                  </a:tcPr>
                </a:tc>
                <a:extLst>
                  <a:ext uri="{0D108BD9-81ED-4DB2-BD59-A6C34878D82A}">
                    <a16:rowId xmlns:a16="http://schemas.microsoft.com/office/drawing/2014/main" xmlns="" val="2257902168"/>
                  </a:ext>
                </a:extLst>
              </a:tr>
              <a:tr h="141270">
                <a:tc>
                  <a:txBody>
                    <a:bodyPr/>
                    <a:lstStyle/>
                    <a:p>
                      <a:r>
                        <a:rPr lang="en-GB" sz="2000" dirty="0"/>
                        <a:t>Treatment duration</a:t>
                      </a:r>
                    </a:p>
                  </a:txBody>
                  <a:tcPr marL="33147" marR="33147"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marL="0" indent="0">
                        <a:buFont typeface="Arial" panose="020B0604020202020204" pitchFamily="34" charset="0"/>
                        <a:buNone/>
                      </a:pPr>
                      <a:r>
                        <a:rPr lang="en-US" sz="2000" dirty="0"/>
                        <a:t>Patients must be on </a:t>
                      </a:r>
                      <a:r>
                        <a:rPr lang="en-US" sz="2000" b="1" dirty="0"/>
                        <a:t>intensive</a:t>
                      </a:r>
                      <a:r>
                        <a:rPr lang="en-US" sz="2000" dirty="0"/>
                        <a:t> diuretic therapy</a:t>
                      </a:r>
                      <a:r>
                        <a:rPr lang="en-US" sz="2000" baseline="0" dirty="0"/>
                        <a:t> (</a:t>
                      </a:r>
                      <a:r>
                        <a:rPr lang="en-US" sz="2000" kern="1200" dirty="0">
                          <a:solidFill>
                            <a:schemeClr val="tx1"/>
                          </a:solidFill>
                          <a:latin typeface="+mn-lt"/>
                          <a:ea typeface="+mn-ea"/>
                          <a:cs typeface="+mn-cs"/>
                        </a:rPr>
                        <a:t>Spironolactone 400 mg/day and furosemide 160 mg/day) </a:t>
                      </a:r>
                      <a:r>
                        <a:rPr lang="en-US" sz="2000" dirty="0"/>
                        <a:t>for at least </a:t>
                      </a:r>
                      <a:r>
                        <a:rPr lang="en-US" sz="2000" b="1" dirty="0"/>
                        <a:t>1 week </a:t>
                      </a:r>
                      <a:r>
                        <a:rPr lang="en-US" sz="2000" dirty="0"/>
                        <a:t>and on a salt-restricted diet of </a:t>
                      </a:r>
                      <a:r>
                        <a:rPr lang="en-GB" sz="2000" dirty="0"/>
                        <a:t>&lt;5.2 g of salt/day.</a:t>
                      </a:r>
                    </a:p>
                  </a:txBody>
                  <a:tcPr marL="33147" marR="33147"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2551779071"/>
                  </a:ext>
                </a:extLst>
              </a:tr>
              <a:tr h="141270">
                <a:tc>
                  <a:txBody>
                    <a:bodyPr/>
                    <a:lstStyle/>
                    <a:p>
                      <a:r>
                        <a:rPr lang="en-GB" sz="2000" dirty="0"/>
                        <a:t>Lack of response</a:t>
                      </a:r>
                    </a:p>
                  </a:txBody>
                  <a:tcPr marL="33147" marR="33147"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marL="0" indent="0">
                        <a:buFont typeface="Arial" panose="020B0604020202020204" pitchFamily="34" charset="0"/>
                        <a:buNone/>
                      </a:pPr>
                      <a:r>
                        <a:rPr lang="en-US" sz="2000" dirty="0"/>
                        <a:t>Mean weight loss of &lt;0.8 kg over 4 days and urinary sodium output less than the sodium intake.</a:t>
                      </a:r>
                      <a:endParaRPr lang="en-GB" sz="2000" dirty="0"/>
                    </a:p>
                  </a:txBody>
                  <a:tcPr marL="33147" marR="33147"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660024039"/>
                  </a:ext>
                </a:extLst>
              </a:tr>
              <a:tr h="141270">
                <a:tc>
                  <a:txBody>
                    <a:bodyPr/>
                    <a:lstStyle/>
                    <a:p>
                      <a:r>
                        <a:rPr lang="en-GB" sz="2000" dirty="0"/>
                        <a:t>Early ascites recurrence</a:t>
                      </a:r>
                    </a:p>
                  </a:txBody>
                  <a:tcPr marL="33147" marR="33147"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marL="0" indent="0">
                        <a:buFont typeface="Arial" panose="020B0604020202020204" pitchFamily="34" charset="0"/>
                        <a:buNone/>
                      </a:pPr>
                      <a:r>
                        <a:rPr lang="en-US" sz="2000" dirty="0"/>
                        <a:t>Reappearance of grade 2 or 3 ascites within 4 weeks of initial mobilization.</a:t>
                      </a:r>
                      <a:endParaRPr lang="en-GB" sz="2000" dirty="0"/>
                    </a:p>
                  </a:txBody>
                  <a:tcPr marL="33147" marR="33147"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1275478199"/>
                  </a:ext>
                </a:extLst>
              </a:tr>
              <a:tr h="141270">
                <a:tc>
                  <a:txBody>
                    <a:bodyPr/>
                    <a:lstStyle/>
                    <a:p>
                      <a:r>
                        <a:rPr lang="en-GB" sz="2000" dirty="0"/>
                        <a:t>Diuretic-induced complications</a:t>
                      </a:r>
                    </a:p>
                  </a:txBody>
                  <a:tcPr marL="33147" marR="33147"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2000" b="1" i="0" dirty="0">
                          <a:solidFill>
                            <a:srgbClr val="004B87"/>
                          </a:solidFill>
                        </a:rPr>
                        <a:t>HE</a:t>
                      </a:r>
                      <a:r>
                        <a:rPr lang="en-US" sz="2000" i="0" dirty="0"/>
                        <a:t>: developed in the absence of any other precipitating factor.</a:t>
                      </a:r>
                    </a:p>
                    <a:p>
                      <a:pPr marL="171450" indent="-171450">
                        <a:buFont typeface="Arial" panose="020B0604020202020204" pitchFamily="34" charset="0"/>
                        <a:buChar char="•"/>
                      </a:pPr>
                      <a:r>
                        <a:rPr lang="en-US" sz="2000" b="1" i="0" dirty="0">
                          <a:solidFill>
                            <a:srgbClr val="004B87"/>
                          </a:solidFill>
                        </a:rPr>
                        <a:t>Renal impairment</a:t>
                      </a:r>
                      <a:r>
                        <a:rPr lang="en-US" sz="2000" i="0" dirty="0"/>
                        <a:t>: ↑ serum creatinine &gt;2 mg/dl in patients with ascites responding to treatment.</a:t>
                      </a:r>
                    </a:p>
                    <a:p>
                      <a:pPr marL="171450" indent="-171450">
                        <a:buFont typeface="Arial" panose="020B0604020202020204" pitchFamily="34" charset="0"/>
                        <a:buChar char="•"/>
                      </a:pPr>
                      <a:r>
                        <a:rPr lang="en-US" sz="2000" b="1" i="0" dirty="0">
                          <a:solidFill>
                            <a:srgbClr val="004B87"/>
                          </a:solidFill>
                        </a:rPr>
                        <a:t>Hyponatraemia</a:t>
                      </a:r>
                      <a:r>
                        <a:rPr lang="en-US" sz="2000" i="0" dirty="0"/>
                        <a:t>: ↓ of serum</a:t>
                      </a:r>
                      <a:r>
                        <a:rPr lang="en-US" sz="2000" i="0" baseline="0" dirty="0"/>
                        <a:t> </a:t>
                      </a:r>
                      <a:r>
                        <a:rPr lang="en-US" sz="2000" i="0" dirty="0"/>
                        <a:t>Na &lt;125 mmol/L.</a:t>
                      </a:r>
                    </a:p>
                    <a:p>
                      <a:pPr marL="171450" indent="-171450">
                        <a:buFont typeface="Arial" panose="020B0604020202020204" pitchFamily="34" charset="0"/>
                        <a:buChar char="•"/>
                      </a:pPr>
                      <a:r>
                        <a:rPr lang="en-US" sz="2000" b="1" i="0" dirty="0">
                          <a:solidFill>
                            <a:srgbClr val="004B87"/>
                          </a:solidFill>
                        </a:rPr>
                        <a:t>Hypo-</a:t>
                      </a:r>
                      <a:r>
                        <a:rPr lang="en-US" sz="2000" i="0" dirty="0"/>
                        <a:t> or </a:t>
                      </a:r>
                      <a:r>
                        <a:rPr lang="en-US" sz="2000" b="1" i="0" dirty="0">
                          <a:solidFill>
                            <a:srgbClr val="004B87"/>
                          </a:solidFill>
                        </a:rPr>
                        <a:t>hyperkalaemia</a:t>
                      </a:r>
                      <a:r>
                        <a:rPr lang="en-US" sz="2000" i="0" dirty="0"/>
                        <a:t>: a change in serum potassium to </a:t>
                      </a:r>
                      <a:br>
                        <a:rPr lang="en-US" sz="2000" i="0" dirty="0"/>
                      </a:br>
                      <a:r>
                        <a:rPr lang="en-US" sz="2000" i="0" dirty="0"/>
                        <a:t>&lt;3 mmol/L or &gt;6 mmol/L despite appropriate measures.</a:t>
                      </a:r>
                    </a:p>
                    <a:p>
                      <a:pPr marL="171450" indent="-171450">
                        <a:buFont typeface="Arial" panose="020B0604020202020204" pitchFamily="34" charset="0"/>
                        <a:buChar char="•"/>
                      </a:pPr>
                      <a:r>
                        <a:rPr lang="en-US" sz="2000" b="1" i="0" dirty="0">
                          <a:solidFill>
                            <a:srgbClr val="004B87"/>
                          </a:solidFill>
                        </a:rPr>
                        <a:t>Incapacitating muscle cramps</a:t>
                      </a:r>
                      <a:endParaRPr lang="en-GB" sz="2000" b="1" i="0" dirty="0">
                        <a:solidFill>
                          <a:srgbClr val="004B87"/>
                        </a:solidFill>
                      </a:endParaRPr>
                    </a:p>
                  </a:txBody>
                  <a:tcPr marL="33147" marR="33147" anchor="ct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tcPr>
                </a:tc>
                <a:extLst>
                  <a:ext uri="{0D108BD9-81ED-4DB2-BD59-A6C34878D82A}">
                    <a16:rowId xmlns:a16="http://schemas.microsoft.com/office/drawing/2014/main" xmlns="" val="651707694"/>
                  </a:ext>
                </a:extLst>
              </a:tr>
            </a:tbl>
          </a:graphicData>
        </a:graphic>
      </p:graphicFrame>
      <p:sp>
        <p:nvSpPr>
          <p:cNvPr id="7" name="Title 6">
            <a:extLst>
              <a:ext uri="{FF2B5EF4-FFF2-40B4-BE49-F238E27FC236}">
                <a16:creationId xmlns:a16="http://schemas.microsoft.com/office/drawing/2014/main" xmlns="" id="{66AFF13D-8091-4AE4-B74A-8B4BAD123855}"/>
              </a:ext>
            </a:extLst>
          </p:cNvPr>
          <p:cNvSpPr>
            <a:spLocks noGrp="1"/>
          </p:cNvSpPr>
          <p:nvPr>
            <p:ph type="title"/>
          </p:nvPr>
        </p:nvSpPr>
        <p:spPr/>
        <p:txBody>
          <a:bodyPr>
            <a:noAutofit/>
          </a:bodyPr>
          <a:lstStyle/>
          <a:p>
            <a:r>
              <a:rPr lang="en-GB" dirty="0"/>
              <a:t>Refractory ascites: diagnostic criteria</a:t>
            </a:r>
          </a:p>
        </p:txBody>
      </p:sp>
    </p:spTree>
    <p:extLst>
      <p:ext uri="{BB962C8B-B14F-4D97-AF65-F5344CB8AC3E}">
        <p14:creationId xmlns:p14="http://schemas.microsoft.com/office/powerpoint/2010/main" val="4131601199"/>
      </p:ext>
    </p:extLst>
  </p:cSld>
  <p:clrMapOvr>
    <a:masterClrMapping/>
  </p:clrMapOvr>
  <p:transition advTm="130838">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2951241" y="1412776"/>
            <a:ext cx="3089421" cy="579241"/>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Freeform 9"/>
          <p:cNvSpPr/>
          <p:nvPr/>
        </p:nvSpPr>
        <p:spPr>
          <a:xfrm>
            <a:off x="3103336" y="1557266"/>
            <a:ext cx="3089421" cy="579241"/>
          </a:xfrm>
          <a:custGeom>
            <a:avLst/>
            <a:gdLst>
              <a:gd name="connsiteX0" fmla="*/ 0 w 3089421"/>
              <a:gd name="connsiteY0" fmla="*/ 57924 h 579241"/>
              <a:gd name="connsiteX1" fmla="*/ 16966 w 3089421"/>
              <a:gd name="connsiteY1" fmla="*/ 16966 h 579241"/>
              <a:gd name="connsiteX2" fmla="*/ 57924 w 3089421"/>
              <a:gd name="connsiteY2" fmla="*/ 1 h 579241"/>
              <a:gd name="connsiteX3" fmla="*/ 3031497 w 3089421"/>
              <a:gd name="connsiteY3" fmla="*/ 0 h 579241"/>
              <a:gd name="connsiteX4" fmla="*/ 3072455 w 3089421"/>
              <a:gd name="connsiteY4" fmla="*/ 16966 h 579241"/>
              <a:gd name="connsiteX5" fmla="*/ 3089420 w 3089421"/>
              <a:gd name="connsiteY5" fmla="*/ 57924 h 579241"/>
              <a:gd name="connsiteX6" fmla="*/ 3089421 w 3089421"/>
              <a:gd name="connsiteY6" fmla="*/ 521317 h 579241"/>
              <a:gd name="connsiteX7" fmla="*/ 3072455 w 3089421"/>
              <a:gd name="connsiteY7" fmla="*/ 562275 h 579241"/>
              <a:gd name="connsiteX8" fmla="*/ 3031497 w 3089421"/>
              <a:gd name="connsiteY8" fmla="*/ 579241 h 579241"/>
              <a:gd name="connsiteX9" fmla="*/ 57924 w 3089421"/>
              <a:gd name="connsiteY9" fmla="*/ 579241 h 579241"/>
              <a:gd name="connsiteX10" fmla="*/ 16966 w 3089421"/>
              <a:gd name="connsiteY10" fmla="*/ 562275 h 579241"/>
              <a:gd name="connsiteX11" fmla="*/ 0 w 3089421"/>
              <a:gd name="connsiteY11" fmla="*/ 521317 h 579241"/>
              <a:gd name="connsiteX12" fmla="*/ 0 w 3089421"/>
              <a:gd name="connsiteY12" fmla="*/ 57924 h 57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89421" h="579241">
                <a:moveTo>
                  <a:pt x="0" y="57924"/>
                </a:moveTo>
                <a:cubicBezTo>
                  <a:pt x="0" y="42562"/>
                  <a:pt x="6103" y="27828"/>
                  <a:pt x="16966" y="16966"/>
                </a:cubicBezTo>
                <a:cubicBezTo>
                  <a:pt x="27829" y="6103"/>
                  <a:pt x="42562" y="0"/>
                  <a:pt x="57924" y="1"/>
                </a:cubicBezTo>
                <a:lnTo>
                  <a:pt x="3031497" y="0"/>
                </a:lnTo>
                <a:cubicBezTo>
                  <a:pt x="3046859" y="0"/>
                  <a:pt x="3061593" y="6103"/>
                  <a:pt x="3072455" y="16966"/>
                </a:cubicBezTo>
                <a:cubicBezTo>
                  <a:pt x="3083318" y="27829"/>
                  <a:pt x="3089421" y="42562"/>
                  <a:pt x="3089420" y="57924"/>
                </a:cubicBezTo>
                <a:cubicBezTo>
                  <a:pt x="3089420" y="212388"/>
                  <a:pt x="3089421" y="366853"/>
                  <a:pt x="3089421" y="521317"/>
                </a:cubicBezTo>
                <a:cubicBezTo>
                  <a:pt x="3089421" y="536679"/>
                  <a:pt x="3083318" y="551413"/>
                  <a:pt x="3072455" y="562275"/>
                </a:cubicBezTo>
                <a:cubicBezTo>
                  <a:pt x="3061592" y="573138"/>
                  <a:pt x="3046859" y="579241"/>
                  <a:pt x="3031497" y="579241"/>
                </a:cubicBezTo>
                <a:lnTo>
                  <a:pt x="57924" y="579241"/>
                </a:lnTo>
                <a:cubicBezTo>
                  <a:pt x="42562" y="579241"/>
                  <a:pt x="27828" y="573138"/>
                  <a:pt x="16966" y="562275"/>
                </a:cubicBezTo>
                <a:cubicBezTo>
                  <a:pt x="6103" y="551412"/>
                  <a:pt x="0" y="536679"/>
                  <a:pt x="0" y="521317"/>
                </a:cubicBezTo>
                <a:lnTo>
                  <a:pt x="0" y="57924"/>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3645" tIns="123645" rIns="123645" bIns="123645" numCol="1" spcCol="1270" anchor="ctr" anchorCtr="0">
            <a:noAutofit/>
          </a:bodyPr>
          <a:lstStyle/>
          <a:p>
            <a:pPr lvl="0" algn="ctr" defTabSz="1244600">
              <a:lnSpc>
                <a:spcPct val="90000"/>
              </a:lnSpc>
              <a:spcBef>
                <a:spcPct val="0"/>
              </a:spcBef>
              <a:spcAft>
                <a:spcPct val="35000"/>
              </a:spcAft>
            </a:pPr>
            <a:r>
              <a:rPr lang="en-GB" sz="2800" b="1" kern="1200" dirty="0"/>
              <a:t>Refractory ascites</a:t>
            </a:r>
          </a:p>
        </p:txBody>
      </p:sp>
      <p:sp>
        <p:nvSpPr>
          <p:cNvPr id="11" name="Rounded Rectangle 10"/>
          <p:cNvSpPr/>
          <p:nvPr/>
        </p:nvSpPr>
        <p:spPr>
          <a:xfrm>
            <a:off x="2475688" y="2577669"/>
            <a:ext cx="4040528" cy="869222"/>
          </a:xfrm>
          <a:prstGeom prst="roundRect">
            <a:avLst>
              <a:gd name="adj" fmla="val 10000"/>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2" name="Freeform 11"/>
          <p:cNvSpPr/>
          <p:nvPr/>
        </p:nvSpPr>
        <p:spPr>
          <a:xfrm>
            <a:off x="2627783" y="2722159"/>
            <a:ext cx="4040528" cy="869222"/>
          </a:xfrm>
          <a:custGeom>
            <a:avLst/>
            <a:gdLst>
              <a:gd name="connsiteX0" fmla="*/ 0 w 4040528"/>
              <a:gd name="connsiteY0" fmla="*/ 86922 h 869222"/>
              <a:gd name="connsiteX1" fmla="*/ 25459 w 4040528"/>
              <a:gd name="connsiteY1" fmla="*/ 25459 h 869222"/>
              <a:gd name="connsiteX2" fmla="*/ 86922 w 4040528"/>
              <a:gd name="connsiteY2" fmla="*/ 0 h 869222"/>
              <a:gd name="connsiteX3" fmla="*/ 3953606 w 4040528"/>
              <a:gd name="connsiteY3" fmla="*/ 0 h 869222"/>
              <a:gd name="connsiteX4" fmla="*/ 4015069 w 4040528"/>
              <a:gd name="connsiteY4" fmla="*/ 25459 h 869222"/>
              <a:gd name="connsiteX5" fmla="*/ 4040528 w 4040528"/>
              <a:gd name="connsiteY5" fmla="*/ 86922 h 869222"/>
              <a:gd name="connsiteX6" fmla="*/ 4040528 w 4040528"/>
              <a:gd name="connsiteY6" fmla="*/ 782300 h 869222"/>
              <a:gd name="connsiteX7" fmla="*/ 4015069 w 4040528"/>
              <a:gd name="connsiteY7" fmla="*/ 843763 h 869222"/>
              <a:gd name="connsiteX8" fmla="*/ 3953606 w 4040528"/>
              <a:gd name="connsiteY8" fmla="*/ 869222 h 869222"/>
              <a:gd name="connsiteX9" fmla="*/ 86922 w 4040528"/>
              <a:gd name="connsiteY9" fmla="*/ 869222 h 869222"/>
              <a:gd name="connsiteX10" fmla="*/ 25459 w 4040528"/>
              <a:gd name="connsiteY10" fmla="*/ 843763 h 869222"/>
              <a:gd name="connsiteX11" fmla="*/ 0 w 4040528"/>
              <a:gd name="connsiteY11" fmla="*/ 782300 h 869222"/>
              <a:gd name="connsiteX12" fmla="*/ 0 w 4040528"/>
              <a:gd name="connsiteY12" fmla="*/ 86922 h 869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40528" h="869222">
                <a:moveTo>
                  <a:pt x="0" y="86922"/>
                </a:moveTo>
                <a:cubicBezTo>
                  <a:pt x="0" y="63869"/>
                  <a:pt x="9158" y="41760"/>
                  <a:pt x="25459" y="25459"/>
                </a:cubicBezTo>
                <a:cubicBezTo>
                  <a:pt x="41760" y="9158"/>
                  <a:pt x="63869" y="0"/>
                  <a:pt x="86922" y="0"/>
                </a:cubicBezTo>
                <a:lnTo>
                  <a:pt x="3953606" y="0"/>
                </a:lnTo>
                <a:cubicBezTo>
                  <a:pt x="3976659" y="0"/>
                  <a:pt x="3998768" y="9158"/>
                  <a:pt x="4015069" y="25459"/>
                </a:cubicBezTo>
                <a:cubicBezTo>
                  <a:pt x="4031370" y="41760"/>
                  <a:pt x="4040528" y="63869"/>
                  <a:pt x="4040528" y="86922"/>
                </a:cubicBezTo>
                <a:lnTo>
                  <a:pt x="4040528" y="782300"/>
                </a:lnTo>
                <a:cubicBezTo>
                  <a:pt x="4040528" y="805353"/>
                  <a:pt x="4031370" y="827462"/>
                  <a:pt x="4015069" y="843763"/>
                </a:cubicBezTo>
                <a:cubicBezTo>
                  <a:pt x="3998768" y="860064"/>
                  <a:pt x="3976659" y="869222"/>
                  <a:pt x="3953606" y="869222"/>
                </a:cubicBezTo>
                <a:lnTo>
                  <a:pt x="86922" y="869222"/>
                </a:lnTo>
                <a:cubicBezTo>
                  <a:pt x="63869" y="869222"/>
                  <a:pt x="41760" y="860064"/>
                  <a:pt x="25459" y="843763"/>
                </a:cubicBezTo>
                <a:cubicBezTo>
                  <a:pt x="9158" y="827462"/>
                  <a:pt x="0" y="805353"/>
                  <a:pt x="0" y="782300"/>
                </a:cubicBezTo>
                <a:lnTo>
                  <a:pt x="0" y="86922"/>
                </a:ln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6899" tIns="116899" rIns="116899" bIns="116899" numCol="1" spcCol="1270" anchor="ctr" anchorCtr="0">
            <a:noAutofit/>
          </a:bodyPr>
          <a:lstStyle/>
          <a:p>
            <a:pPr lvl="0" algn="ctr" defTabSz="1066800">
              <a:lnSpc>
                <a:spcPct val="90000"/>
              </a:lnSpc>
              <a:spcBef>
                <a:spcPct val="0"/>
              </a:spcBef>
              <a:spcAft>
                <a:spcPct val="35000"/>
              </a:spcAft>
            </a:pPr>
            <a:r>
              <a:rPr lang="en-GB" sz="2400" kern="1200" dirty="0"/>
              <a:t>LVP + Albumin</a:t>
            </a:r>
          </a:p>
          <a:p>
            <a:pPr lvl="0" algn="ctr" defTabSz="1066800">
              <a:lnSpc>
                <a:spcPct val="90000"/>
              </a:lnSpc>
              <a:spcBef>
                <a:spcPct val="0"/>
              </a:spcBef>
              <a:spcAft>
                <a:spcPct val="35000"/>
              </a:spcAft>
            </a:pPr>
            <a:r>
              <a:rPr lang="en-GB" sz="2400" kern="1200" dirty="0"/>
              <a:t>Diuretics + salt restriction</a:t>
            </a:r>
          </a:p>
        </p:txBody>
      </p:sp>
      <p:sp>
        <p:nvSpPr>
          <p:cNvPr id="13" name="Rounded Rectangle 12"/>
          <p:cNvSpPr/>
          <p:nvPr/>
        </p:nvSpPr>
        <p:spPr>
          <a:xfrm>
            <a:off x="2547696" y="4143479"/>
            <a:ext cx="3896511" cy="869222"/>
          </a:xfrm>
          <a:prstGeom prst="roundRect">
            <a:avLst>
              <a:gd name="adj" fmla="val 10000"/>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4" name="Freeform 13"/>
          <p:cNvSpPr/>
          <p:nvPr/>
        </p:nvSpPr>
        <p:spPr>
          <a:xfrm>
            <a:off x="2699791" y="4287970"/>
            <a:ext cx="3896511" cy="869222"/>
          </a:xfrm>
          <a:custGeom>
            <a:avLst/>
            <a:gdLst>
              <a:gd name="connsiteX0" fmla="*/ 0 w 3896511"/>
              <a:gd name="connsiteY0" fmla="*/ 86922 h 869222"/>
              <a:gd name="connsiteX1" fmla="*/ 25459 w 3896511"/>
              <a:gd name="connsiteY1" fmla="*/ 25459 h 869222"/>
              <a:gd name="connsiteX2" fmla="*/ 86922 w 3896511"/>
              <a:gd name="connsiteY2" fmla="*/ 0 h 869222"/>
              <a:gd name="connsiteX3" fmla="*/ 3809589 w 3896511"/>
              <a:gd name="connsiteY3" fmla="*/ 0 h 869222"/>
              <a:gd name="connsiteX4" fmla="*/ 3871052 w 3896511"/>
              <a:gd name="connsiteY4" fmla="*/ 25459 h 869222"/>
              <a:gd name="connsiteX5" fmla="*/ 3896511 w 3896511"/>
              <a:gd name="connsiteY5" fmla="*/ 86922 h 869222"/>
              <a:gd name="connsiteX6" fmla="*/ 3896511 w 3896511"/>
              <a:gd name="connsiteY6" fmla="*/ 782300 h 869222"/>
              <a:gd name="connsiteX7" fmla="*/ 3871052 w 3896511"/>
              <a:gd name="connsiteY7" fmla="*/ 843763 h 869222"/>
              <a:gd name="connsiteX8" fmla="*/ 3809589 w 3896511"/>
              <a:gd name="connsiteY8" fmla="*/ 869222 h 869222"/>
              <a:gd name="connsiteX9" fmla="*/ 86922 w 3896511"/>
              <a:gd name="connsiteY9" fmla="*/ 869222 h 869222"/>
              <a:gd name="connsiteX10" fmla="*/ 25459 w 3896511"/>
              <a:gd name="connsiteY10" fmla="*/ 843763 h 869222"/>
              <a:gd name="connsiteX11" fmla="*/ 0 w 3896511"/>
              <a:gd name="connsiteY11" fmla="*/ 782300 h 869222"/>
              <a:gd name="connsiteX12" fmla="*/ 0 w 3896511"/>
              <a:gd name="connsiteY12" fmla="*/ 86922 h 869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96511" h="869222">
                <a:moveTo>
                  <a:pt x="0" y="86922"/>
                </a:moveTo>
                <a:cubicBezTo>
                  <a:pt x="0" y="63869"/>
                  <a:pt x="9158" y="41760"/>
                  <a:pt x="25459" y="25459"/>
                </a:cubicBezTo>
                <a:cubicBezTo>
                  <a:pt x="41760" y="9158"/>
                  <a:pt x="63869" y="0"/>
                  <a:pt x="86922" y="0"/>
                </a:cubicBezTo>
                <a:lnTo>
                  <a:pt x="3809589" y="0"/>
                </a:lnTo>
                <a:cubicBezTo>
                  <a:pt x="3832642" y="0"/>
                  <a:pt x="3854751" y="9158"/>
                  <a:pt x="3871052" y="25459"/>
                </a:cubicBezTo>
                <a:cubicBezTo>
                  <a:pt x="3887353" y="41760"/>
                  <a:pt x="3896511" y="63869"/>
                  <a:pt x="3896511" y="86922"/>
                </a:cubicBezTo>
                <a:lnTo>
                  <a:pt x="3896511" y="782300"/>
                </a:lnTo>
                <a:cubicBezTo>
                  <a:pt x="3896511" y="805353"/>
                  <a:pt x="3887353" y="827462"/>
                  <a:pt x="3871052" y="843763"/>
                </a:cubicBezTo>
                <a:cubicBezTo>
                  <a:pt x="3854751" y="860064"/>
                  <a:pt x="3832642" y="869222"/>
                  <a:pt x="3809589" y="869222"/>
                </a:cubicBezTo>
                <a:lnTo>
                  <a:pt x="86922" y="869222"/>
                </a:lnTo>
                <a:cubicBezTo>
                  <a:pt x="63869" y="869222"/>
                  <a:pt x="41760" y="860064"/>
                  <a:pt x="25459" y="843763"/>
                </a:cubicBezTo>
                <a:cubicBezTo>
                  <a:pt x="9158" y="827462"/>
                  <a:pt x="0" y="805353"/>
                  <a:pt x="0" y="782300"/>
                </a:cubicBezTo>
                <a:lnTo>
                  <a:pt x="0" y="86922"/>
                </a:lnTo>
                <a:close/>
              </a:path>
            </a:pathLst>
          </a:custGeom>
        </p:spPr>
        <p:style>
          <a:lnRef idx="2">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6899" tIns="116899" rIns="116899" bIns="116899" numCol="1" spcCol="1270" anchor="ctr" anchorCtr="0">
            <a:noAutofit/>
          </a:bodyPr>
          <a:lstStyle/>
          <a:p>
            <a:pPr lvl="0" algn="ctr" defTabSz="1066800">
              <a:lnSpc>
                <a:spcPct val="90000"/>
              </a:lnSpc>
              <a:spcBef>
                <a:spcPct val="0"/>
              </a:spcBef>
              <a:spcAft>
                <a:spcPct val="35000"/>
              </a:spcAft>
            </a:pPr>
            <a:r>
              <a:rPr lang="en-GB" sz="2400" kern="1200" dirty="0"/>
              <a:t>TIPS</a:t>
            </a:r>
          </a:p>
          <a:p>
            <a:pPr lvl="0" algn="ctr" defTabSz="1066800">
              <a:lnSpc>
                <a:spcPct val="90000"/>
              </a:lnSpc>
              <a:spcBef>
                <a:spcPct val="0"/>
              </a:spcBef>
              <a:spcAft>
                <a:spcPct val="35000"/>
              </a:spcAft>
            </a:pPr>
            <a:r>
              <a:rPr lang="en-GB" sz="2400" kern="1200" dirty="0"/>
              <a:t>Diuretics + salt restriction</a:t>
            </a:r>
          </a:p>
        </p:txBody>
      </p:sp>
      <p:sp>
        <p:nvSpPr>
          <p:cNvPr id="15" name="Rounded Rectangle 14"/>
          <p:cNvSpPr/>
          <p:nvPr/>
        </p:nvSpPr>
        <p:spPr>
          <a:xfrm>
            <a:off x="2547696" y="5671697"/>
            <a:ext cx="3896511" cy="869222"/>
          </a:xfrm>
          <a:prstGeom prst="roundRect">
            <a:avLst>
              <a:gd name="adj" fmla="val 10000"/>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6" name="Freeform 15"/>
          <p:cNvSpPr/>
          <p:nvPr/>
        </p:nvSpPr>
        <p:spPr>
          <a:xfrm>
            <a:off x="2699791" y="5805264"/>
            <a:ext cx="3896511" cy="869222"/>
          </a:xfrm>
          <a:custGeom>
            <a:avLst/>
            <a:gdLst>
              <a:gd name="connsiteX0" fmla="*/ 0 w 3896511"/>
              <a:gd name="connsiteY0" fmla="*/ 86922 h 869222"/>
              <a:gd name="connsiteX1" fmla="*/ 25459 w 3896511"/>
              <a:gd name="connsiteY1" fmla="*/ 25459 h 869222"/>
              <a:gd name="connsiteX2" fmla="*/ 86922 w 3896511"/>
              <a:gd name="connsiteY2" fmla="*/ 0 h 869222"/>
              <a:gd name="connsiteX3" fmla="*/ 3809589 w 3896511"/>
              <a:gd name="connsiteY3" fmla="*/ 0 h 869222"/>
              <a:gd name="connsiteX4" fmla="*/ 3871052 w 3896511"/>
              <a:gd name="connsiteY4" fmla="*/ 25459 h 869222"/>
              <a:gd name="connsiteX5" fmla="*/ 3896511 w 3896511"/>
              <a:gd name="connsiteY5" fmla="*/ 86922 h 869222"/>
              <a:gd name="connsiteX6" fmla="*/ 3896511 w 3896511"/>
              <a:gd name="connsiteY6" fmla="*/ 782300 h 869222"/>
              <a:gd name="connsiteX7" fmla="*/ 3871052 w 3896511"/>
              <a:gd name="connsiteY7" fmla="*/ 843763 h 869222"/>
              <a:gd name="connsiteX8" fmla="*/ 3809589 w 3896511"/>
              <a:gd name="connsiteY8" fmla="*/ 869222 h 869222"/>
              <a:gd name="connsiteX9" fmla="*/ 86922 w 3896511"/>
              <a:gd name="connsiteY9" fmla="*/ 869222 h 869222"/>
              <a:gd name="connsiteX10" fmla="*/ 25459 w 3896511"/>
              <a:gd name="connsiteY10" fmla="*/ 843763 h 869222"/>
              <a:gd name="connsiteX11" fmla="*/ 0 w 3896511"/>
              <a:gd name="connsiteY11" fmla="*/ 782300 h 869222"/>
              <a:gd name="connsiteX12" fmla="*/ 0 w 3896511"/>
              <a:gd name="connsiteY12" fmla="*/ 86922 h 869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96511" h="869222">
                <a:moveTo>
                  <a:pt x="0" y="86922"/>
                </a:moveTo>
                <a:cubicBezTo>
                  <a:pt x="0" y="63869"/>
                  <a:pt x="9158" y="41760"/>
                  <a:pt x="25459" y="25459"/>
                </a:cubicBezTo>
                <a:cubicBezTo>
                  <a:pt x="41760" y="9158"/>
                  <a:pt x="63869" y="0"/>
                  <a:pt x="86922" y="0"/>
                </a:cubicBezTo>
                <a:lnTo>
                  <a:pt x="3809589" y="0"/>
                </a:lnTo>
                <a:cubicBezTo>
                  <a:pt x="3832642" y="0"/>
                  <a:pt x="3854751" y="9158"/>
                  <a:pt x="3871052" y="25459"/>
                </a:cubicBezTo>
                <a:cubicBezTo>
                  <a:pt x="3887353" y="41760"/>
                  <a:pt x="3896511" y="63869"/>
                  <a:pt x="3896511" y="86922"/>
                </a:cubicBezTo>
                <a:lnTo>
                  <a:pt x="3896511" y="782300"/>
                </a:lnTo>
                <a:cubicBezTo>
                  <a:pt x="3896511" y="805353"/>
                  <a:pt x="3887353" y="827462"/>
                  <a:pt x="3871052" y="843763"/>
                </a:cubicBezTo>
                <a:cubicBezTo>
                  <a:pt x="3854751" y="860064"/>
                  <a:pt x="3832642" y="869222"/>
                  <a:pt x="3809589" y="869222"/>
                </a:cubicBezTo>
                <a:lnTo>
                  <a:pt x="86922" y="869222"/>
                </a:lnTo>
                <a:cubicBezTo>
                  <a:pt x="63869" y="869222"/>
                  <a:pt x="41760" y="860064"/>
                  <a:pt x="25459" y="843763"/>
                </a:cubicBezTo>
                <a:cubicBezTo>
                  <a:pt x="9158" y="827462"/>
                  <a:pt x="0" y="805353"/>
                  <a:pt x="0" y="782300"/>
                </a:cubicBezTo>
                <a:lnTo>
                  <a:pt x="0" y="86922"/>
                </a:lnTo>
                <a:close/>
              </a:path>
            </a:pathLst>
          </a:custGeom>
        </p:spPr>
        <p:style>
          <a:lnRef idx="2">
            <a:schemeClr val="accent5">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6899" tIns="116899" rIns="116899" bIns="116899" numCol="1" spcCol="1270" anchor="ctr" anchorCtr="0">
            <a:noAutofit/>
          </a:bodyPr>
          <a:lstStyle/>
          <a:p>
            <a:pPr lvl="0" algn="ctr" defTabSz="1066800">
              <a:lnSpc>
                <a:spcPct val="90000"/>
              </a:lnSpc>
              <a:spcBef>
                <a:spcPct val="0"/>
              </a:spcBef>
              <a:spcAft>
                <a:spcPct val="35000"/>
              </a:spcAft>
            </a:pPr>
            <a:r>
              <a:rPr lang="en-GB" sz="2400" kern="1200" dirty="0"/>
              <a:t>Liver transplantation</a:t>
            </a:r>
          </a:p>
        </p:txBody>
      </p:sp>
      <p:sp>
        <p:nvSpPr>
          <p:cNvPr id="3" name="Title 2"/>
          <p:cNvSpPr>
            <a:spLocks noGrp="1"/>
          </p:cNvSpPr>
          <p:nvPr>
            <p:ph type="title"/>
          </p:nvPr>
        </p:nvSpPr>
        <p:spPr/>
        <p:txBody>
          <a:bodyPr/>
          <a:lstStyle/>
          <a:p>
            <a:r>
              <a:rPr lang="en-GB" dirty="0"/>
              <a:t>Refractory ascites: Management</a:t>
            </a:r>
          </a:p>
        </p:txBody>
      </p:sp>
      <p:sp>
        <p:nvSpPr>
          <p:cNvPr id="17" name="Down Arrow 16"/>
          <p:cNvSpPr/>
          <p:nvPr/>
        </p:nvSpPr>
        <p:spPr>
          <a:xfrm>
            <a:off x="4319972" y="2204864"/>
            <a:ext cx="504056"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Down Arrow 17"/>
          <p:cNvSpPr/>
          <p:nvPr/>
        </p:nvSpPr>
        <p:spPr>
          <a:xfrm>
            <a:off x="4319972" y="5301208"/>
            <a:ext cx="504056"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Down Arrow 18"/>
          <p:cNvSpPr/>
          <p:nvPr/>
        </p:nvSpPr>
        <p:spPr>
          <a:xfrm>
            <a:off x="4319972" y="3717032"/>
            <a:ext cx="504056"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ustDataLst>
      <p:tags r:id="rId1"/>
    </p:custDataLst>
  </p:cSld>
  <p:clrMapOvr>
    <a:masterClrMapping/>
  </p:clrMapOvr>
  <p:transition advTm="31121">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1000"/>
                                        <p:tgtEl>
                                          <p:spTgt spid="19"/>
                                        </p:tgtEl>
                                      </p:cBhvr>
                                    </p:animEffect>
                                    <p:anim calcmode="lin" valueType="num">
                                      <p:cBhvr>
                                        <p:cTn id="25" dur="1000" fill="hold"/>
                                        <p:tgtEl>
                                          <p:spTgt spid="19"/>
                                        </p:tgtEl>
                                        <p:attrNameLst>
                                          <p:attrName>ppt_x</p:attrName>
                                        </p:attrNameLst>
                                      </p:cBhvr>
                                      <p:tavLst>
                                        <p:tav tm="0">
                                          <p:val>
                                            <p:strVal val="#ppt_x"/>
                                          </p:val>
                                        </p:tav>
                                        <p:tav tm="100000">
                                          <p:val>
                                            <p:strVal val="#ppt_x"/>
                                          </p:val>
                                        </p:tav>
                                      </p:tavLst>
                                    </p:anim>
                                    <p:anim calcmode="lin" valueType="num">
                                      <p:cBhvr>
                                        <p:cTn id="26" dur="1000" fill="hold"/>
                                        <p:tgtEl>
                                          <p:spTgt spid="19"/>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1000"/>
                                        <p:tgtEl>
                                          <p:spTgt spid="18"/>
                                        </p:tgtEl>
                                      </p:cBhvr>
                                    </p:animEffect>
                                    <p:anim calcmode="lin" valueType="num">
                                      <p:cBhvr>
                                        <p:cTn id="42" dur="1000" fill="hold"/>
                                        <p:tgtEl>
                                          <p:spTgt spid="18"/>
                                        </p:tgtEl>
                                        <p:attrNameLst>
                                          <p:attrName>ppt_x</p:attrName>
                                        </p:attrNameLst>
                                      </p:cBhvr>
                                      <p:tavLst>
                                        <p:tav tm="0">
                                          <p:val>
                                            <p:strVal val="#ppt_x"/>
                                          </p:val>
                                        </p:tav>
                                        <p:tav tm="100000">
                                          <p:val>
                                            <p:strVal val="#ppt_x"/>
                                          </p:val>
                                        </p:tav>
                                      </p:tavLst>
                                    </p:anim>
                                    <p:anim calcmode="lin" valueType="num">
                                      <p:cBhvr>
                                        <p:cTn id="43" dur="1000" fill="hold"/>
                                        <p:tgtEl>
                                          <p:spTgt spid="18"/>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1000"/>
                                        <p:tgtEl>
                                          <p:spTgt spid="15"/>
                                        </p:tgtEl>
                                      </p:cBhvr>
                                    </p:animEffect>
                                    <p:anim calcmode="lin" valueType="num">
                                      <p:cBhvr>
                                        <p:cTn id="47" dur="1000" fill="hold"/>
                                        <p:tgtEl>
                                          <p:spTgt spid="15"/>
                                        </p:tgtEl>
                                        <p:attrNameLst>
                                          <p:attrName>ppt_x</p:attrName>
                                        </p:attrNameLst>
                                      </p:cBhvr>
                                      <p:tavLst>
                                        <p:tav tm="0">
                                          <p:val>
                                            <p:strVal val="#ppt_x"/>
                                          </p:val>
                                        </p:tav>
                                        <p:tav tm="100000">
                                          <p:val>
                                            <p:strVal val="#ppt_x"/>
                                          </p:val>
                                        </p:tav>
                                      </p:tavLst>
                                    </p:anim>
                                    <p:anim calcmode="lin" valueType="num">
                                      <p:cBhvr>
                                        <p:cTn id="48" dur="1000" fill="hold"/>
                                        <p:tgtEl>
                                          <p:spTgt spid="15"/>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1000"/>
                                        <p:tgtEl>
                                          <p:spTgt spid="16"/>
                                        </p:tgtEl>
                                      </p:cBhvr>
                                    </p:animEffect>
                                    <p:anim calcmode="lin" valueType="num">
                                      <p:cBhvr>
                                        <p:cTn id="52" dur="1000" fill="hold"/>
                                        <p:tgtEl>
                                          <p:spTgt spid="16"/>
                                        </p:tgtEl>
                                        <p:attrNameLst>
                                          <p:attrName>ppt_x</p:attrName>
                                        </p:attrNameLst>
                                      </p:cBhvr>
                                      <p:tavLst>
                                        <p:tav tm="0">
                                          <p:val>
                                            <p:strVal val="#ppt_x"/>
                                          </p:val>
                                        </p:tav>
                                        <p:tav tm="100000">
                                          <p:val>
                                            <p:strVal val="#ppt_x"/>
                                          </p:val>
                                        </p:tav>
                                      </p:tavLst>
                                    </p:anim>
                                    <p:anim calcmode="lin" valueType="num">
                                      <p:cBhvr>
                                        <p:cTn id="5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P spid="17" grpId="0" animBg="1"/>
      <p:bldP spid="18" grpId="0" animBg="1"/>
      <p:bldP spid="1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340768"/>
            <a:ext cx="8229600" cy="6120680"/>
          </a:xfrm>
        </p:spPr>
        <p:txBody>
          <a:bodyPr/>
          <a:lstStyle/>
          <a:p>
            <a:pPr marL="0" algn="justLow">
              <a:buNone/>
            </a:pPr>
            <a:r>
              <a:rPr lang="en-GB" b="1" dirty="0"/>
              <a:t>2 months after development of ascites, Abd-Elsamad complaint from </a:t>
            </a:r>
            <a:r>
              <a:rPr lang="en-GB" b="1" u="sng" dirty="0"/>
              <a:t>abdominal pain, tenderness and fev</a:t>
            </a:r>
            <a:r>
              <a:rPr lang="en-GB" b="1" dirty="0"/>
              <a:t>er. He sought medical advice and ascitic samples were obtained and diagnosed as SBP. </a:t>
            </a:r>
          </a:p>
          <a:p>
            <a:pPr marL="0" algn="justLow">
              <a:buNone/>
            </a:pPr>
            <a:r>
              <a:rPr lang="en-GB" b="1" dirty="0">
                <a:solidFill>
                  <a:srgbClr val="C00000"/>
                </a:solidFill>
              </a:rPr>
              <a:t>Cells in ascitic samples were:</a:t>
            </a:r>
          </a:p>
          <a:p>
            <a:pPr>
              <a:buNone/>
            </a:pPr>
            <a:r>
              <a:rPr lang="en-GB" dirty="0"/>
              <a:t>1- PMN &lt; 250</a:t>
            </a:r>
          </a:p>
          <a:p>
            <a:pPr>
              <a:buNone/>
            </a:pPr>
            <a:r>
              <a:rPr lang="en-GB" dirty="0"/>
              <a:t>2- PMN &gt; 250</a:t>
            </a:r>
          </a:p>
          <a:p>
            <a:pPr>
              <a:buNone/>
            </a:pPr>
            <a:r>
              <a:rPr lang="en-GB" dirty="0"/>
              <a:t>3- Lymphocytes &lt; 250</a:t>
            </a:r>
          </a:p>
          <a:p>
            <a:pPr>
              <a:buNone/>
            </a:pPr>
            <a:r>
              <a:rPr lang="en-GB" dirty="0"/>
              <a:t>4- Lymphocytes  &gt;250</a:t>
            </a:r>
          </a:p>
          <a:p>
            <a:pPr>
              <a:buNone/>
            </a:pPr>
            <a:r>
              <a:rPr lang="en-GB" dirty="0"/>
              <a:t>5- Non of the above</a:t>
            </a:r>
          </a:p>
        </p:txBody>
      </p:sp>
      <p:sp>
        <p:nvSpPr>
          <p:cNvPr id="4" name="TextBox 3"/>
          <p:cNvSpPr txBox="1"/>
          <p:nvPr/>
        </p:nvSpPr>
        <p:spPr>
          <a:xfrm>
            <a:off x="467544" y="4149080"/>
            <a:ext cx="2160240" cy="369332"/>
          </a:xfrm>
          <a:prstGeom prst="rect">
            <a:avLst/>
          </a:prstGeom>
          <a:noFill/>
          <a:ln w="38100"/>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GB" dirty="0"/>
          </a:p>
        </p:txBody>
      </p:sp>
    </p:spTree>
    <p:custDataLst>
      <p:tags r:id="rId1"/>
    </p:custDataLst>
    <p:extLst>
      <p:ext uri="{BB962C8B-B14F-4D97-AF65-F5344CB8AC3E}">
        <p14:creationId xmlns:p14="http://schemas.microsoft.com/office/powerpoint/2010/main" val="1389867989"/>
      </p:ext>
    </p:extLst>
  </p:cSld>
  <p:clrMapOvr>
    <a:masterClrMapping/>
  </p:clrMapOvr>
  <p:transition advTm="60846">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1" indent="0" algn="just">
              <a:buFont typeface="Arial" pitchFamily="34" charset="0"/>
              <a:buChar char="•"/>
            </a:pPr>
            <a:r>
              <a:rPr lang="en-US" b="1" dirty="0"/>
              <a:t>  Definition</a:t>
            </a:r>
            <a:r>
              <a:rPr lang="en-US" dirty="0"/>
              <a:t>: bacterial infection of ascitic fluid without any intra-abdominal surgically treatable source </a:t>
            </a:r>
            <a:br>
              <a:rPr lang="en-US" dirty="0"/>
            </a:br>
            <a:r>
              <a:rPr lang="en-US" dirty="0"/>
              <a:t>of infection</a:t>
            </a:r>
          </a:p>
          <a:p>
            <a:pPr marL="0" lvl="1" indent="0" algn="just">
              <a:buFont typeface="Arial" pitchFamily="34" charset="0"/>
              <a:buChar char="•"/>
            </a:pPr>
            <a:r>
              <a:rPr lang="en-US" b="1" dirty="0"/>
              <a:t>  Prevalence</a:t>
            </a:r>
            <a:r>
              <a:rPr lang="en-US" dirty="0"/>
              <a:t>: all patients with </a:t>
            </a:r>
            <a:r>
              <a:rPr lang="en-US" u="sng" dirty="0"/>
              <a:t>cirrhosis and ascites </a:t>
            </a:r>
            <a:r>
              <a:rPr lang="en-US" dirty="0"/>
              <a:t>are at risk </a:t>
            </a:r>
            <a:r>
              <a:rPr lang="en-US" u="sng" dirty="0"/>
              <a:t>1.5–3.5%</a:t>
            </a:r>
            <a:r>
              <a:rPr lang="en-US" dirty="0"/>
              <a:t> in outpatients; </a:t>
            </a:r>
            <a:r>
              <a:rPr lang="en-US" u="sng" dirty="0"/>
              <a:t>10% in hospitalized patients</a:t>
            </a:r>
          </a:p>
          <a:p>
            <a:pPr marL="0" lvl="1" indent="0" algn="just">
              <a:buFont typeface="Arial" pitchFamily="34" charset="0"/>
              <a:buChar char="•"/>
            </a:pPr>
            <a:r>
              <a:rPr lang="en-US" b="1" dirty="0"/>
              <a:t>  Prognosis</a:t>
            </a:r>
            <a:r>
              <a:rPr lang="en-US" dirty="0"/>
              <a:t>: mortality exceeded 90% when first described. Reduced to ~20% with early diagnosis and treatment</a:t>
            </a:r>
          </a:p>
          <a:p>
            <a:pPr marL="0" indent="0" algn="just"/>
            <a:endParaRPr lang="en-GB" dirty="0"/>
          </a:p>
        </p:txBody>
      </p:sp>
      <p:sp>
        <p:nvSpPr>
          <p:cNvPr id="3" name="Title 2"/>
          <p:cNvSpPr>
            <a:spLocks noGrp="1"/>
          </p:cNvSpPr>
          <p:nvPr>
            <p:ph type="title"/>
          </p:nvPr>
        </p:nvSpPr>
        <p:spPr>
          <a:xfrm>
            <a:off x="457200" y="620688"/>
            <a:ext cx="7467600" cy="548521"/>
          </a:xfrm>
        </p:spPr>
        <p:txBody>
          <a:bodyPr/>
          <a:lstStyle/>
          <a:p>
            <a:pPr>
              <a:lnSpc>
                <a:spcPct val="80000"/>
              </a:lnSpc>
            </a:pPr>
            <a:r>
              <a:rPr lang="en-GB" dirty="0"/>
              <a:t>Spontaneous bacterial peritonitis (SBP)</a:t>
            </a:r>
          </a:p>
        </p:txBody>
      </p:sp>
    </p:spTree>
    <p:custDataLst>
      <p:tags r:id="rId1"/>
    </p:custDataLst>
  </p:cSld>
  <p:clrMapOvr>
    <a:masterClrMapping/>
  </p:clrMapOvr>
  <p:transition advTm="5907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What is liver cirrhosis?</a:t>
            </a:r>
          </a:p>
        </p:txBody>
      </p:sp>
    </p:spTree>
    <p:extLst>
      <p:ext uri="{BB962C8B-B14F-4D97-AF65-F5344CB8AC3E}">
        <p14:creationId xmlns:p14="http://schemas.microsoft.com/office/powerpoint/2010/main" val="2690195721"/>
      </p:ext>
    </p:extLst>
  </p:cSld>
  <p:clrMapOvr>
    <a:masterClrMapping/>
  </p:clrMapOvr>
  <p:transition advTm="4380">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1340768"/>
            <a:ext cx="8388000" cy="4997152"/>
          </a:xfrm>
        </p:spPr>
        <p:txBody>
          <a:bodyPr>
            <a:noAutofit/>
          </a:bodyPr>
          <a:lstStyle/>
          <a:p>
            <a:pPr marL="0" algn="just">
              <a:spcBef>
                <a:spcPts val="400"/>
              </a:spcBef>
            </a:pPr>
            <a:r>
              <a:rPr lang="en-GB" b="1" dirty="0"/>
              <a:t>Causative organisms:</a:t>
            </a:r>
          </a:p>
          <a:p>
            <a:pPr marL="0" algn="just">
              <a:spcBef>
                <a:spcPts val="400"/>
              </a:spcBef>
              <a:buNone/>
            </a:pPr>
            <a:r>
              <a:rPr lang="en-GB" dirty="0"/>
              <a:t>Usually due to </a:t>
            </a:r>
            <a:r>
              <a:rPr lang="en-GB" u="sng" dirty="0"/>
              <a:t>single</a:t>
            </a:r>
            <a:r>
              <a:rPr lang="en-GB" dirty="0"/>
              <a:t> gram negative (75%) organism: </a:t>
            </a:r>
            <a:r>
              <a:rPr lang="en-GB" b="1" dirty="0" err="1"/>
              <a:t>E.coli</a:t>
            </a:r>
            <a:r>
              <a:rPr lang="en-GB" b="1" dirty="0"/>
              <a:t> (most common)</a:t>
            </a:r>
            <a:r>
              <a:rPr lang="en-GB" dirty="0"/>
              <a:t>, Klebsiella, Streptococcus</a:t>
            </a:r>
          </a:p>
          <a:p>
            <a:pPr algn="just">
              <a:spcBef>
                <a:spcPts val="400"/>
              </a:spcBef>
            </a:pPr>
            <a:r>
              <a:rPr lang="en-GB" b="1" dirty="0"/>
              <a:t>Risk factors for ↑ bacterial infection in cirrhotic patients:</a:t>
            </a:r>
          </a:p>
          <a:p>
            <a:pPr marL="0" lvl="1" indent="0" algn="just">
              <a:spcBef>
                <a:spcPts val="400"/>
              </a:spcBef>
              <a:buNone/>
            </a:pPr>
            <a:r>
              <a:rPr lang="en-GB" dirty="0"/>
              <a:t>- Liver dysfunction</a:t>
            </a:r>
          </a:p>
          <a:p>
            <a:pPr marL="0" lvl="1" indent="0" algn="just">
              <a:spcBef>
                <a:spcPts val="400"/>
              </a:spcBef>
              <a:buNone/>
            </a:pPr>
            <a:r>
              <a:rPr lang="en-GB" dirty="0"/>
              <a:t>- Portosystemic shunting</a:t>
            </a:r>
          </a:p>
          <a:p>
            <a:pPr marL="0" lvl="1" indent="0" algn="just">
              <a:spcBef>
                <a:spcPts val="400"/>
              </a:spcBef>
              <a:buNone/>
            </a:pPr>
            <a:r>
              <a:rPr lang="en-GB" dirty="0"/>
              <a:t>- Gut dysbiosis</a:t>
            </a:r>
          </a:p>
          <a:p>
            <a:pPr marL="0" lvl="1" indent="0" algn="just">
              <a:spcBef>
                <a:spcPts val="400"/>
              </a:spcBef>
              <a:buNone/>
            </a:pPr>
            <a:r>
              <a:rPr lang="en-GB" dirty="0"/>
              <a:t>- ↑ Bacterial translocation: ↑ with PPIs use </a:t>
            </a:r>
          </a:p>
          <a:p>
            <a:pPr marL="0" lvl="1" indent="0" algn="just">
              <a:spcBef>
                <a:spcPts val="400"/>
              </a:spcBef>
              <a:buNone/>
            </a:pPr>
            <a:r>
              <a:rPr lang="en-GB" dirty="0"/>
              <a:t>- Cirrhosis-associated immune dysfunction</a:t>
            </a:r>
          </a:p>
          <a:p>
            <a:pPr marL="0" lvl="1" indent="0" algn="just">
              <a:spcBef>
                <a:spcPts val="400"/>
              </a:spcBef>
              <a:buNone/>
            </a:pPr>
            <a:r>
              <a:rPr lang="en-GB" dirty="0"/>
              <a:t>- Genetic factors</a:t>
            </a:r>
          </a:p>
          <a:p>
            <a:pPr marL="0" algn="just">
              <a:spcBef>
                <a:spcPts val="400"/>
              </a:spcBef>
              <a:buNone/>
            </a:pPr>
            <a:endParaRPr lang="en-GB" dirty="0"/>
          </a:p>
          <a:p>
            <a:pPr marL="0" algn="just">
              <a:spcBef>
                <a:spcPts val="400"/>
              </a:spcBef>
              <a:buNone/>
            </a:pPr>
            <a:endParaRPr lang="en-GB" dirty="0"/>
          </a:p>
        </p:txBody>
      </p:sp>
      <p:sp>
        <p:nvSpPr>
          <p:cNvPr id="3" name="Title 2"/>
          <p:cNvSpPr>
            <a:spLocks noGrp="1"/>
          </p:cNvSpPr>
          <p:nvPr>
            <p:ph type="title"/>
          </p:nvPr>
        </p:nvSpPr>
        <p:spPr/>
        <p:txBody>
          <a:bodyPr/>
          <a:lstStyle/>
          <a:p>
            <a:r>
              <a:rPr lang="en-GB" dirty="0"/>
              <a:t>SBP (cont.)</a:t>
            </a:r>
          </a:p>
        </p:txBody>
      </p:sp>
    </p:spTree>
    <p:custDataLst>
      <p:tags r:id="rId1"/>
    </p:custDataLst>
  </p:cSld>
  <p:clrMapOvr>
    <a:masterClrMapping/>
  </p:clrMapOvr>
  <p:transition advTm="47561">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0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20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20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2000"/>
                                        <p:tgtEl>
                                          <p:spTgt spid="2">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fade">
                                      <p:cBhvr>
                                        <p:cTn id="19" dur="2000"/>
                                        <p:tgtEl>
                                          <p:spTgt spid="2">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2000"/>
                                        <p:tgtEl>
                                          <p:spTgt spid="2">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fade">
                                      <p:cBhvr>
                                        <p:cTn id="25" dur="2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10000"/>
              </a:lnSpc>
              <a:spcBef>
                <a:spcPts val="1200"/>
              </a:spcBef>
            </a:pPr>
            <a:r>
              <a:rPr lang="en-GB" b="1" dirty="0"/>
              <a:t>Asymptomatic:</a:t>
            </a:r>
            <a:r>
              <a:rPr lang="en-GB" dirty="0"/>
              <a:t> especially in outpatient.</a:t>
            </a:r>
          </a:p>
          <a:p>
            <a:pPr marL="0" lvl="1" indent="0" algn="just">
              <a:lnSpc>
                <a:spcPct val="110000"/>
              </a:lnSpc>
              <a:spcBef>
                <a:spcPts val="1200"/>
              </a:spcBef>
              <a:buFont typeface="Arial" pitchFamily="34" charset="0"/>
              <a:buChar char="•"/>
            </a:pPr>
            <a:r>
              <a:rPr lang="en-GB" b="1" dirty="0">
                <a:solidFill>
                  <a:srgbClr val="004B87"/>
                </a:solidFill>
              </a:rPr>
              <a:t>  </a:t>
            </a:r>
            <a:r>
              <a:rPr lang="en-GB" b="1" dirty="0"/>
              <a:t>Signs/symptoms of peritonitis: </a:t>
            </a:r>
            <a:r>
              <a:rPr lang="en-GB" u="sng" dirty="0"/>
              <a:t>abdominal pain, tenderness, vomiting or diarrhoea, ileus.</a:t>
            </a:r>
          </a:p>
          <a:p>
            <a:pPr marL="0" lvl="1" indent="0" algn="just">
              <a:lnSpc>
                <a:spcPct val="110000"/>
              </a:lnSpc>
              <a:spcBef>
                <a:spcPts val="1200"/>
              </a:spcBef>
              <a:buFont typeface="Arial" pitchFamily="34" charset="0"/>
              <a:buChar char="•"/>
            </a:pPr>
            <a:r>
              <a:rPr lang="en-GB" b="1" dirty="0">
                <a:solidFill>
                  <a:srgbClr val="004B87"/>
                </a:solidFill>
              </a:rPr>
              <a:t>  </a:t>
            </a:r>
            <a:r>
              <a:rPr lang="en-GB" b="1" dirty="0"/>
              <a:t>Signs of systemic inflammation</a:t>
            </a:r>
            <a:r>
              <a:rPr lang="en-GB" dirty="0"/>
              <a:t>: chills, hyper- or hypothermia, altered WBC count.</a:t>
            </a:r>
          </a:p>
          <a:p>
            <a:pPr marL="0" lvl="1" indent="0" algn="just">
              <a:lnSpc>
                <a:spcPct val="110000"/>
              </a:lnSpc>
              <a:spcBef>
                <a:spcPts val="1200"/>
              </a:spcBef>
              <a:buFont typeface="Arial" pitchFamily="34" charset="0"/>
              <a:buChar char="•"/>
            </a:pPr>
            <a:r>
              <a:rPr lang="en-GB" b="1" dirty="0">
                <a:solidFill>
                  <a:srgbClr val="004B87"/>
                </a:solidFill>
              </a:rPr>
              <a:t>  </a:t>
            </a:r>
            <a:r>
              <a:rPr lang="en-GB" b="1" dirty="0"/>
              <a:t>Worsening liver function</a:t>
            </a:r>
            <a:r>
              <a:rPr lang="en-GB" dirty="0"/>
              <a:t>, </a:t>
            </a:r>
            <a:r>
              <a:rPr lang="en-GB" b="1" dirty="0"/>
              <a:t>HE</a:t>
            </a:r>
            <a:r>
              <a:rPr lang="en-GB" dirty="0"/>
              <a:t>, </a:t>
            </a:r>
            <a:r>
              <a:rPr lang="en-GB" b="1" dirty="0"/>
              <a:t>shock</a:t>
            </a:r>
            <a:r>
              <a:rPr lang="en-GB" dirty="0"/>
              <a:t>, </a:t>
            </a:r>
            <a:r>
              <a:rPr lang="en-GB" b="1" dirty="0"/>
              <a:t>renal impairment</a:t>
            </a:r>
            <a:r>
              <a:rPr lang="en-GB" dirty="0"/>
              <a:t>, </a:t>
            </a:r>
            <a:r>
              <a:rPr lang="en-GB" b="1" dirty="0"/>
              <a:t>GI </a:t>
            </a:r>
            <a:r>
              <a:rPr lang="en-GB" b="1" dirty="0" smtClean="0"/>
              <a:t>bleeding</a:t>
            </a:r>
            <a:endParaRPr lang="en-GB" dirty="0"/>
          </a:p>
        </p:txBody>
      </p:sp>
      <p:sp>
        <p:nvSpPr>
          <p:cNvPr id="3" name="Title 2"/>
          <p:cNvSpPr>
            <a:spLocks noGrp="1"/>
          </p:cNvSpPr>
          <p:nvPr>
            <p:ph type="title"/>
          </p:nvPr>
        </p:nvSpPr>
        <p:spPr/>
        <p:txBody>
          <a:bodyPr/>
          <a:lstStyle/>
          <a:p>
            <a:r>
              <a:rPr lang="en-GB" dirty="0"/>
              <a:t>SBP: Clinical features</a:t>
            </a:r>
          </a:p>
        </p:txBody>
      </p:sp>
    </p:spTree>
  </p:cSld>
  <p:clrMapOvr>
    <a:masterClrMapping/>
  </p:clrMapOvr>
  <p:transition advTm="63507">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GB" dirty="0"/>
              <a:t>Diagnosis is based on </a:t>
            </a:r>
            <a:r>
              <a:rPr lang="en-GB" b="1" dirty="0"/>
              <a:t>diagnostic paracentesis</a:t>
            </a:r>
            <a:r>
              <a:rPr lang="en-GB" dirty="0"/>
              <a:t>.</a:t>
            </a:r>
          </a:p>
          <a:p>
            <a:pPr algn="just"/>
            <a:r>
              <a:rPr lang="en-US" dirty="0"/>
              <a:t>SBP diagnosed by a </a:t>
            </a:r>
            <a:r>
              <a:rPr lang="en-US" u="sng" dirty="0"/>
              <a:t>neutrophil count in ascitic fluid &gt;250/mm</a:t>
            </a:r>
            <a:r>
              <a:rPr lang="en-US" u="sng" baseline="30000" dirty="0"/>
              <a:t>3</a:t>
            </a:r>
            <a:r>
              <a:rPr lang="en-US" u="sng" dirty="0"/>
              <a:t>.</a:t>
            </a:r>
            <a:endParaRPr lang="en-US" b="1" u="sng" baseline="30000" dirty="0"/>
          </a:p>
          <a:p>
            <a:pPr algn="just">
              <a:buNone/>
            </a:pPr>
            <a:r>
              <a:rPr lang="en-GB" b="1" dirty="0"/>
              <a:t>N.B.:</a:t>
            </a:r>
          </a:p>
          <a:p>
            <a:pPr algn="just"/>
            <a:r>
              <a:rPr lang="en-GB" dirty="0"/>
              <a:t>Gram stain (only +</a:t>
            </a:r>
            <a:r>
              <a:rPr lang="en-GB" dirty="0" err="1"/>
              <a:t>ve</a:t>
            </a:r>
            <a:r>
              <a:rPr lang="en-GB" dirty="0"/>
              <a:t> in 10-50 %) &amp; </a:t>
            </a:r>
            <a:r>
              <a:rPr lang="en-US" dirty="0"/>
              <a:t>Ascitic fluid culture</a:t>
            </a:r>
            <a:r>
              <a:rPr lang="en-US" b="1" dirty="0">
                <a:solidFill>
                  <a:schemeClr val="tx2"/>
                </a:solidFill>
              </a:rPr>
              <a:t> </a:t>
            </a:r>
            <a:r>
              <a:rPr lang="en-US" dirty="0"/>
              <a:t>positivity is not a prerequisite for SBP diagnosis</a:t>
            </a:r>
            <a:r>
              <a:rPr lang="en-GB" dirty="0"/>
              <a:t>is. However, </a:t>
            </a:r>
            <a:r>
              <a:rPr lang="en-US" dirty="0"/>
              <a:t>Culture should be performed to guide antibiotic therapy.</a:t>
            </a:r>
            <a:endParaRPr lang="en-GB" dirty="0"/>
          </a:p>
          <a:p>
            <a:pPr algn="just"/>
            <a:endParaRPr lang="en-US" baseline="30000" dirty="0"/>
          </a:p>
          <a:p>
            <a:endParaRPr lang="en-GB" dirty="0"/>
          </a:p>
        </p:txBody>
      </p:sp>
      <p:sp>
        <p:nvSpPr>
          <p:cNvPr id="3" name="Title 2"/>
          <p:cNvSpPr>
            <a:spLocks noGrp="1"/>
          </p:cNvSpPr>
          <p:nvPr>
            <p:ph type="title"/>
          </p:nvPr>
        </p:nvSpPr>
        <p:spPr/>
        <p:txBody>
          <a:bodyPr/>
          <a:lstStyle/>
          <a:p>
            <a:r>
              <a:rPr lang="en-GB" dirty="0"/>
              <a:t>SBP: Diagnosis</a:t>
            </a:r>
          </a:p>
        </p:txBody>
      </p:sp>
    </p:spTree>
    <p:custDataLst>
      <p:tags r:id="rId1"/>
    </p:custDataLst>
  </p:cSld>
  <p:clrMapOvr>
    <a:masterClrMapping/>
  </p:clrMapOvr>
  <p:transition advTm="50841">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1000"/>
                                        <p:tgtEl>
                                          <p:spTgt spid="2">
                                            <p:txEl>
                                              <p:pRg st="3" end="3"/>
                                            </p:txEl>
                                          </p:spTgt>
                                        </p:tgtEl>
                                      </p:cBhvr>
                                    </p:animEffect>
                                    <p:anim calcmode="lin" valueType="num">
                                      <p:cBhvr>
                                        <p:cTn id="2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29" y="648231"/>
            <a:ext cx="7467600" cy="548521"/>
          </a:xfrm>
        </p:spPr>
        <p:txBody>
          <a:bodyPr/>
          <a:lstStyle/>
          <a:p>
            <a:pPr>
              <a:lnSpc>
                <a:spcPct val="80000"/>
              </a:lnSpc>
            </a:pPr>
            <a:r>
              <a:rPr lang="en-GB" dirty="0"/>
              <a:t>SBP: Management </a:t>
            </a:r>
          </a:p>
        </p:txBody>
      </p:sp>
      <p:sp>
        <p:nvSpPr>
          <p:cNvPr id="3" name="Content Placeholder 2"/>
          <p:cNvSpPr>
            <a:spLocks noGrp="1"/>
          </p:cNvSpPr>
          <p:nvPr>
            <p:ph idx="1"/>
          </p:nvPr>
        </p:nvSpPr>
        <p:spPr>
          <a:xfrm>
            <a:off x="323528" y="1600200"/>
            <a:ext cx="8388000" cy="4525963"/>
          </a:xfrm>
        </p:spPr>
        <p:txBody>
          <a:bodyPr>
            <a:noAutofit/>
          </a:bodyPr>
          <a:lstStyle/>
          <a:p>
            <a:pPr algn="just"/>
            <a:r>
              <a:rPr lang="en-US" b="1" dirty="0"/>
              <a:t>Empirical IV antibiotics </a:t>
            </a:r>
            <a:r>
              <a:rPr lang="en-US" dirty="0"/>
              <a:t>should be started immediately following diagnosis.</a:t>
            </a:r>
          </a:p>
          <a:p>
            <a:pPr algn="just">
              <a:buNone/>
            </a:pPr>
            <a:r>
              <a:rPr lang="en-GB" dirty="0"/>
              <a:t>IV 3</a:t>
            </a:r>
            <a:r>
              <a:rPr lang="en-GB" baseline="30000" dirty="0"/>
              <a:t>rd</a:t>
            </a:r>
            <a:r>
              <a:rPr lang="en-GB" dirty="0"/>
              <a:t> generation cephalosporin: cefotaxime 2 g every 8 hours or ceftriaxone 1 g every 12 hours or 2 g every 24 hours for 5 - 7 days.</a:t>
            </a:r>
          </a:p>
          <a:p>
            <a:pPr algn="just"/>
            <a:r>
              <a:rPr lang="en-US" b="1" dirty="0"/>
              <a:t>IV albumin: </a:t>
            </a:r>
          </a:p>
          <a:p>
            <a:pPr algn="just">
              <a:buNone/>
            </a:pPr>
            <a:r>
              <a:rPr lang="en-US" dirty="0"/>
              <a:t>- Significantly reduces mortality &amp; decreases incidence of type-1 hepatorenal syndrome.</a:t>
            </a:r>
            <a:endParaRPr lang="en-US" baseline="30000" dirty="0"/>
          </a:p>
          <a:p>
            <a:pPr marL="285750" indent="-285750" algn="just">
              <a:buNone/>
            </a:pPr>
            <a:r>
              <a:rPr lang="en-US" dirty="0"/>
              <a:t>- Dose: 1.5 g/kg at diagnosis and 1 g/kg on Day 3.</a:t>
            </a:r>
            <a:endParaRPr lang="en-GB" dirty="0"/>
          </a:p>
          <a:p>
            <a:pPr algn="just">
              <a:buNone/>
            </a:pPr>
            <a:endParaRPr lang="en-GB" dirty="0"/>
          </a:p>
        </p:txBody>
      </p:sp>
    </p:spTree>
    <p:custDataLst>
      <p:tags r:id="rId1"/>
    </p:custDataLst>
    <p:extLst>
      <p:ext uri="{BB962C8B-B14F-4D97-AF65-F5344CB8AC3E}">
        <p14:creationId xmlns:p14="http://schemas.microsoft.com/office/powerpoint/2010/main" val="2678887422"/>
      </p:ext>
    </p:extLst>
  </p:cSld>
  <p:clrMapOvr>
    <a:masterClrMapping/>
  </p:clrMapOvr>
  <p:transition advTm="57775">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29" y="648231"/>
            <a:ext cx="7467600" cy="548521"/>
          </a:xfrm>
        </p:spPr>
        <p:txBody>
          <a:bodyPr/>
          <a:lstStyle/>
          <a:p>
            <a:pPr>
              <a:lnSpc>
                <a:spcPct val="80000"/>
              </a:lnSpc>
            </a:pPr>
            <a:r>
              <a:rPr lang="en-GB" dirty="0"/>
              <a:t>SBP: Management (cont.)</a:t>
            </a:r>
          </a:p>
        </p:txBody>
      </p:sp>
      <p:sp>
        <p:nvSpPr>
          <p:cNvPr id="3" name="Content Placeholder 2"/>
          <p:cNvSpPr>
            <a:spLocks noGrp="1"/>
          </p:cNvSpPr>
          <p:nvPr>
            <p:ph idx="1"/>
          </p:nvPr>
        </p:nvSpPr>
        <p:spPr>
          <a:xfrm>
            <a:off x="323528" y="1600200"/>
            <a:ext cx="8388000" cy="4525963"/>
          </a:xfrm>
        </p:spPr>
        <p:txBody>
          <a:bodyPr>
            <a:noAutofit/>
          </a:bodyPr>
          <a:lstStyle/>
          <a:p>
            <a:pPr algn="just"/>
            <a:r>
              <a:rPr lang="en-US" dirty="0"/>
              <a:t>Antibiotic </a:t>
            </a:r>
            <a:r>
              <a:rPr lang="en-US" b="1" dirty="0"/>
              <a:t>efficacy</a:t>
            </a:r>
            <a:r>
              <a:rPr lang="en-US" dirty="0"/>
              <a:t> should be checked with a </a:t>
            </a:r>
            <a:r>
              <a:rPr lang="en-US" b="1" dirty="0"/>
              <a:t>second paracentesis at 48 hours </a:t>
            </a:r>
            <a:r>
              <a:rPr lang="en-US" dirty="0"/>
              <a:t>from starting treatment</a:t>
            </a:r>
          </a:p>
          <a:p>
            <a:pPr marL="285750" indent="-285750" algn="just"/>
            <a:r>
              <a:rPr lang="en-US" dirty="0"/>
              <a:t>Suspect </a:t>
            </a:r>
            <a:r>
              <a:rPr lang="en-US" b="1" dirty="0"/>
              <a:t>failure of first-line antibiotic</a:t>
            </a:r>
            <a:r>
              <a:rPr lang="en-US" dirty="0"/>
              <a:t> if worsening clinical signs and symptoms and/or increase, or no marked reduction in </a:t>
            </a:r>
            <a:r>
              <a:rPr lang="en-US" dirty="0" err="1"/>
              <a:t>leucocyte</a:t>
            </a:r>
            <a:r>
              <a:rPr lang="en-US" dirty="0"/>
              <a:t> count (at least 25%) in 48 hours</a:t>
            </a:r>
          </a:p>
          <a:p>
            <a:pPr marL="285750" indent="-285750" algn="just"/>
            <a:r>
              <a:rPr lang="en-US" b="1" dirty="0"/>
              <a:t>Antibiotic resistance </a:t>
            </a:r>
            <a:r>
              <a:rPr lang="en-US" dirty="0"/>
              <a:t>is more likely in</a:t>
            </a:r>
            <a:r>
              <a:rPr lang="en-US" b="1" dirty="0"/>
              <a:t> healthcare-associated </a:t>
            </a:r>
            <a:r>
              <a:rPr lang="en-US" dirty="0"/>
              <a:t>and </a:t>
            </a:r>
            <a:r>
              <a:rPr lang="en-US" b="1" dirty="0" err="1"/>
              <a:t>nosocomial</a:t>
            </a:r>
            <a:r>
              <a:rPr lang="en-US" b="1" dirty="0"/>
              <a:t> SBP</a:t>
            </a:r>
            <a:r>
              <a:rPr lang="en-US" dirty="0"/>
              <a:t>, so start with </a:t>
            </a:r>
            <a:r>
              <a:rPr lang="en-US" dirty="0" err="1"/>
              <a:t>piperacillin</a:t>
            </a:r>
            <a:r>
              <a:rPr lang="en-US" dirty="0"/>
              <a:t>/</a:t>
            </a:r>
            <a:r>
              <a:rPr lang="en-US" dirty="0" err="1"/>
              <a:t>tazobactam</a:t>
            </a:r>
            <a:r>
              <a:rPr lang="en-US" dirty="0"/>
              <a:t> or </a:t>
            </a:r>
            <a:r>
              <a:rPr lang="en-US" dirty="0" err="1"/>
              <a:t>carbapenem</a:t>
            </a:r>
            <a:r>
              <a:rPr lang="en-US" dirty="0"/>
              <a:t> </a:t>
            </a:r>
            <a:endParaRPr lang="en-GB" dirty="0"/>
          </a:p>
          <a:p>
            <a:pPr algn="just">
              <a:buNone/>
            </a:pPr>
            <a:endParaRPr lang="en-GB" dirty="0"/>
          </a:p>
        </p:txBody>
      </p:sp>
    </p:spTree>
    <p:custDataLst>
      <p:tags r:id="rId1"/>
    </p:custDataLst>
    <p:extLst>
      <p:ext uri="{BB962C8B-B14F-4D97-AF65-F5344CB8AC3E}">
        <p14:creationId xmlns:p14="http://schemas.microsoft.com/office/powerpoint/2010/main" val="2678887422"/>
      </p:ext>
    </p:extLst>
  </p:cSld>
  <p:clrMapOvr>
    <a:masterClrMapping/>
  </p:clrMapOvr>
  <p:transition advTm="40665">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descr="prophylaxis-spontaneous-bacterial-peritonitis.jpg"/>
          <p:cNvPicPr>
            <a:picLocks noGrp="1" noChangeAspect="1"/>
          </p:cNvPicPr>
          <p:nvPr>
            <p:ph idx="1"/>
          </p:nvPr>
        </p:nvPicPr>
        <p:blipFill>
          <a:blip r:embed="rId2" cstate="print"/>
          <a:stretch>
            <a:fillRect/>
          </a:stretch>
        </p:blipFill>
        <p:spPr>
          <a:xfrm>
            <a:off x="800" y="332656"/>
            <a:ext cx="9143200" cy="6525344"/>
          </a:xfrm>
        </p:spPr>
      </p:pic>
    </p:spTree>
    <p:extLst>
      <p:ext uri="{BB962C8B-B14F-4D97-AF65-F5344CB8AC3E}">
        <p14:creationId xmlns:p14="http://schemas.microsoft.com/office/powerpoint/2010/main" val="982736595"/>
      </p:ext>
    </p:extLst>
  </p:cSld>
  <p:clrMapOvr>
    <a:masterClrMapping/>
  </p:clrMapOvr>
  <p:transition advTm="84436">
    <p:fade thruBlk="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descr="algo.gif"/>
          <p:cNvPicPr>
            <a:picLocks noGrp="1" noChangeAspect="1"/>
          </p:cNvPicPr>
          <p:nvPr>
            <p:ph idx="1"/>
          </p:nvPr>
        </p:nvPicPr>
        <p:blipFill>
          <a:blip r:embed="rId2" cstate="print"/>
          <a:stretch>
            <a:fillRect/>
          </a:stretch>
        </p:blipFill>
        <p:spPr>
          <a:xfrm>
            <a:off x="0" y="0"/>
            <a:ext cx="9144000" cy="6836457"/>
          </a:xfrm>
        </p:spPr>
      </p:pic>
    </p:spTree>
  </p:cSld>
  <p:clrMapOvr>
    <a:masterClrMapping/>
  </p:clrMapOvr>
  <p:transition advTm="141926">
    <p:fade thruBlk="1"/>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19672" y="548680"/>
            <a:ext cx="5904656" cy="646331"/>
          </a:xfrm>
          <a:prstGeom prst="rect">
            <a:avLst/>
          </a:prstGeom>
          <a:noFill/>
        </p:spPr>
        <p:txBody>
          <a:bodyPr wrap="square" rtlCol="0">
            <a:spAutoFit/>
          </a:bodyPr>
          <a:lstStyle/>
          <a:p>
            <a:pPr algn="ctr"/>
            <a:r>
              <a:rPr lang="en-GB" sz="3600" b="1" dirty="0">
                <a:solidFill>
                  <a:srgbClr val="FF0000"/>
                </a:solidFill>
              </a:rPr>
              <a:t>Runyon's criteria</a:t>
            </a:r>
          </a:p>
        </p:txBody>
      </p:sp>
      <p:sp>
        <p:nvSpPr>
          <p:cNvPr id="6" name="TextBox 5"/>
          <p:cNvSpPr txBox="1"/>
          <p:nvPr/>
        </p:nvSpPr>
        <p:spPr>
          <a:xfrm>
            <a:off x="467544" y="1628800"/>
            <a:ext cx="8208912" cy="3093154"/>
          </a:xfrm>
          <a:prstGeom prst="rect">
            <a:avLst/>
          </a:prstGeom>
          <a:noFill/>
        </p:spPr>
        <p:txBody>
          <a:bodyPr wrap="square" rtlCol="0">
            <a:spAutoFit/>
          </a:bodyPr>
          <a:lstStyle/>
          <a:p>
            <a:pPr>
              <a:spcBef>
                <a:spcPts val="600"/>
              </a:spcBef>
            </a:pPr>
            <a:r>
              <a:rPr lang="en-GB" sz="2800" b="1" dirty="0"/>
              <a:t>For diagnosis of </a:t>
            </a:r>
            <a:r>
              <a:rPr lang="en-GB" sz="4000" b="1" dirty="0"/>
              <a:t>2ry bacterial peritonitis</a:t>
            </a:r>
            <a:r>
              <a:rPr lang="en-GB" sz="2800" b="1" dirty="0"/>
              <a:t>: </a:t>
            </a:r>
            <a:r>
              <a:rPr lang="en-GB" sz="2800" dirty="0"/>
              <a:t>(requires two of these three features)</a:t>
            </a:r>
          </a:p>
          <a:p>
            <a:pPr>
              <a:spcBef>
                <a:spcPts val="600"/>
              </a:spcBef>
            </a:pPr>
            <a:r>
              <a:rPr lang="en-GB" sz="2800" dirty="0"/>
              <a:t>1- Total protein &gt;1 g/</a:t>
            </a:r>
            <a:r>
              <a:rPr lang="en-GB" sz="2800" dirty="0" err="1"/>
              <a:t>dL</a:t>
            </a:r>
            <a:r>
              <a:rPr lang="en-GB" sz="2800" dirty="0"/>
              <a:t>, </a:t>
            </a:r>
          </a:p>
          <a:p>
            <a:pPr>
              <a:spcBef>
                <a:spcPts val="600"/>
              </a:spcBef>
            </a:pPr>
            <a:r>
              <a:rPr lang="en-GB" sz="2800" dirty="0"/>
              <a:t>2- Glucose &lt;50 mg/</a:t>
            </a:r>
            <a:r>
              <a:rPr lang="en-GB" sz="2800" dirty="0" err="1"/>
              <a:t>dL</a:t>
            </a:r>
            <a:endParaRPr lang="en-GB" sz="2800" dirty="0"/>
          </a:p>
          <a:p>
            <a:pPr>
              <a:spcBef>
                <a:spcPts val="600"/>
              </a:spcBef>
            </a:pPr>
            <a:r>
              <a:rPr lang="en-GB" sz="2800" dirty="0"/>
              <a:t>3- Lactate dehydrodgenase (LDH) above the upper limit of normal for serum</a:t>
            </a:r>
          </a:p>
        </p:txBody>
      </p:sp>
    </p:spTree>
  </p:cSld>
  <p:clrMapOvr>
    <a:masterClrMapping/>
  </p:clrMapOvr>
  <p:transition advTm="34161">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F-qOmkCcAA5L7m.png"/>
          <p:cNvPicPr>
            <a:picLocks noGrp="1" noChangeAspect="1"/>
          </p:cNvPicPr>
          <p:nvPr>
            <p:ph idx="1"/>
          </p:nvPr>
        </p:nvPicPr>
        <p:blipFill>
          <a:blip r:embed="rId2" cstate="print"/>
          <a:srcRect b="6641"/>
          <a:stretch>
            <a:fillRect/>
          </a:stretch>
        </p:blipFill>
        <p:spPr>
          <a:xfrm>
            <a:off x="2627784" y="1484784"/>
            <a:ext cx="5121373" cy="4536504"/>
          </a:xfrm>
        </p:spPr>
      </p:pic>
      <p:sp>
        <p:nvSpPr>
          <p:cNvPr id="3" name="Title 2"/>
          <p:cNvSpPr>
            <a:spLocks noGrp="1"/>
          </p:cNvSpPr>
          <p:nvPr>
            <p:ph type="title"/>
          </p:nvPr>
        </p:nvSpPr>
        <p:spPr/>
        <p:txBody>
          <a:bodyPr/>
          <a:lstStyle/>
          <a:p>
            <a:r>
              <a:rPr lang="en-GB" sz="3200" dirty="0"/>
              <a:t>When to perform abdominal paracentesis</a:t>
            </a:r>
          </a:p>
        </p:txBody>
      </p:sp>
      <p:sp>
        <p:nvSpPr>
          <p:cNvPr id="5" name="Rectangle 4"/>
          <p:cNvSpPr/>
          <p:nvPr/>
        </p:nvSpPr>
        <p:spPr>
          <a:xfrm>
            <a:off x="2627784" y="1484816"/>
            <a:ext cx="5940000" cy="288000"/>
          </a:xfrm>
          <a:prstGeom prst="rect">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                               : to assess the cause of ascites &amp; risk of  SBP</a:t>
            </a:r>
          </a:p>
        </p:txBody>
      </p:sp>
      <p:sp>
        <p:nvSpPr>
          <p:cNvPr id="6" name="Rectangle 5"/>
          <p:cNvSpPr/>
          <p:nvPr/>
        </p:nvSpPr>
        <p:spPr>
          <a:xfrm>
            <a:off x="2627784" y="1916832"/>
            <a:ext cx="4104456" cy="288032"/>
          </a:xfrm>
          <a:prstGeom prst="rect">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2627784" y="2276872"/>
            <a:ext cx="6048672" cy="360040"/>
          </a:xfrm>
          <a:prstGeom prst="rect">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t>                                                                                  </a:t>
            </a:r>
            <a:r>
              <a:rPr lang="en-GB" dirty="0">
                <a:solidFill>
                  <a:schemeClr val="tx1"/>
                </a:solidFill>
              </a:rPr>
              <a:t>   (suspect SBP)</a:t>
            </a:r>
          </a:p>
        </p:txBody>
      </p:sp>
      <p:sp>
        <p:nvSpPr>
          <p:cNvPr id="8" name="Rectangle 7"/>
          <p:cNvSpPr/>
          <p:nvPr/>
        </p:nvSpPr>
        <p:spPr>
          <a:xfrm>
            <a:off x="2627784" y="4653136"/>
            <a:ext cx="4752528" cy="288032"/>
          </a:xfrm>
          <a:prstGeom prst="rect">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2627784" y="6021288"/>
            <a:ext cx="5112568" cy="576064"/>
          </a:xfrm>
          <a:prstGeom prst="rect">
            <a:avLst/>
          </a:prstGeom>
          <a:solidFill>
            <a:srgbClr val="FFFF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Therapeutic in tense ascites causing respiratory distress or refractory ascites</a:t>
            </a:r>
          </a:p>
        </p:txBody>
      </p:sp>
      <p:graphicFrame>
        <p:nvGraphicFramePr>
          <p:cNvPr id="10" name="Table 9"/>
          <p:cNvGraphicFramePr>
            <a:graphicFrameLocks noGrp="1"/>
          </p:cNvGraphicFramePr>
          <p:nvPr/>
        </p:nvGraphicFramePr>
        <p:xfrm>
          <a:off x="539552" y="1412776"/>
          <a:ext cx="1944216" cy="5256587"/>
        </p:xfrm>
        <a:graphic>
          <a:graphicData uri="http://schemas.openxmlformats.org/drawingml/2006/table">
            <a:tbl>
              <a:tblPr firstRow="1" bandRow="1">
                <a:tableStyleId>{5C22544A-7EE6-4342-B048-85BDC9FD1C3A}</a:tableStyleId>
              </a:tblPr>
              <a:tblGrid>
                <a:gridCol w="1944216">
                  <a:extLst>
                    <a:ext uri="{9D8B030D-6E8A-4147-A177-3AD203B41FA5}">
                      <a16:colId xmlns:a16="http://schemas.microsoft.com/office/drawing/2014/main" xmlns="" val="20000"/>
                    </a:ext>
                  </a:extLst>
                </a:gridCol>
              </a:tblGrid>
              <a:tr h="4505646">
                <a:tc>
                  <a:txBody>
                    <a:bodyPr/>
                    <a:lstStyle/>
                    <a:p>
                      <a:pPr algn="ctr"/>
                      <a:endParaRPr lang="en-GB" sz="2750" dirty="0"/>
                    </a:p>
                    <a:p>
                      <a:pPr algn="ctr"/>
                      <a:endParaRPr lang="en-GB" sz="2750" dirty="0"/>
                    </a:p>
                    <a:p>
                      <a:pPr algn="ctr"/>
                      <a:endParaRPr lang="en-GB" sz="2750" dirty="0"/>
                    </a:p>
                    <a:p>
                      <a:pPr algn="ctr"/>
                      <a:endParaRPr lang="en-GB" sz="2750" dirty="0"/>
                    </a:p>
                    <a:p>
                      <a:pPr algn="ctr"/>
                      <a:endParaRPr lang="en-GB" sz="2750" dirty="0"/>
                    </a:p>
                    <a:p>
                      <a:pPr algn="ctr"/>
                      <a:r>
                        <a:rPr lang="en-GB" sz="2750" dirty="0">
                          <a:solidFill>
                            <a:schemeClr val="tx1"/>
                          </a:solidFill>
                        </a:rPr>
                        <a:t>Diagnostic</a:t>
                      </a:r>
                    </a:p>
                  </a:txBody>
                  <a:tcPr>
                    <a:solidFill>
                      <a:schemeClr val="tx2">
                        <a:lumMod val="40000"/>
                        <a:lumOff val="60000"/>
                      </a:schemeClr>
                    </a:solidFill>
                  </a:tcPr>
                </a:tc>
                <a:extLst>
                  <a:ext uri="{0D108BD9-81ED-4DB2-BD59-A6C34878D82A}">
                    <a16:rowId xmlns:a16="http://schemas.microsoft.com/office/drawing/2014/main" xmlns="" val="10000"/>
                  </a:ext>
                </a:extLst>
              </a:tr>
              <a:tr h="750941">
                <a:tc>
                  <a:txBody>
                    <a:bodyPr/>
                    <a:lstStyle/>
                    <a:p>
                      <a:pPr algn="ctr"/>
                      <a:endParaRPr lang="en-GB" sz="1100" dirty="0"/>
                    </a:p>
                    <a:p>
                      <a:pPr algn="ctr"/>
                      <a:r>
                        <a:rPr lang="en-GB" sz="2750" b="1" dirty="0"/>
                        <a:t>Therapeutic</a:t>
                      </a:r>
                    </a:p>
                  </a:txBody>
                  <a:tcPr/>
                </a:tc>
                <a:extLst>
                  <a:ext uri="{0D108BD9-81ED-4DB2-BD59-A6C34878D82A}">
                    <a16:rowId xmlns:a16="http://schemas.microsoft.com/office/drawing/2014/main" xmlns="" val="10001"/>
                  </a:ext>
                </a:extLst>
              </a:tr>
            </a:tbl>
          </a:graphicData>
        </a:graphic>
      </p:graphicFrame>
    </p:spTree>
  </p:cSld>
  <p:clrMapOvr>
    <a:masterClrMapping/>
  </p:clrMapOvr>
  <p:transition advTm="60322">
    <p:fade thruBlk="1"/>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GB"/>
          </a:p>
        </p:txBody>
      </p:sp>
      <p:sp>
        <p:nvSpPr>
          <p:cNvPr id="4" name="Title 3"/>
          <p:cNvSpPr>
            <a:spLocks noGrp="1"/>
          </p:cNvSpPr>
          <p:nvPr>
            <p:ph type="ctrTitle"/>
          </p:nvPr>
        </p:nvSpPr>
        <p:spPr/>
        <p:txBody>
          <a:bodyPr/>
          <a:lstStyle/>
          <a:p>
            <a:r>
              <a:rPr lang="en-GB" dirty="0"/>
              <a:t>Quizzes</a:t>
            </a:r>
          </a:p>
        </p:txBody>
      </p:sp>
    </p:spTree>
  </p:cSld>
  <p:clrMapOvr>
    <a:masterClrMapping/>
  </p:clrMapOvr>
  <p:transition advTm="2445">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Liver cirrhosis: Definition</a:t>
            </a:r>
          </a:p>
        </p:txBody>
      </p:sp>
      <p:sp>
        <p:nvSpPr>
          <p:cNvPr id="5" name="TextBox 4"/>
          <p:cNvSpPr txBox="1"/>
          <p:nvPr/>
        </p:nvSpPr>
        <p:spPr>
          <a:xfrm>
            <a:off x="467544" y="1700808"/>
            <a:ext cx="8280920" cy="2160591"/>
          </a:xfrm>
          <a:prstGeom prst="rect">
            <a:avLst/>
          </a:prstGeom>
          <a:noFill/>
        </p:spPr>
        <p:txBody>
          <a:bodyPr wrap="square" rtlCol="0">
            <a:spAutoFit/>
          </a:bodyPr>
          <a:lstStyle/>
          <a:p>
            <a:pPr algn="just">
              <a:lnSpc>
                <a:spcPct val="120000"/>
              </a:lnSpc>
            </a:pPr>
            <a:r>
              <a:rPr lang="en-GB" sz="2800" dirty="0"/>
              <a:t>Cirrhosis is a consequence of chronic liver disease, characterised by progressive replacement of liver tissue by fibrosis, scar tissue and regenerative nodules leading to loss of hepatic architecture and loss of liver function.</a:t>
            </a:r>
          </a:p>
        </p:txBody>
      </p:sp>
    </p:spTree>
    <p:extLst>
      <p:ext uri="{BB962C8B-B14F-4D97-AF65-F5344CB8AC3E}">
        <p14:creationId xmlns:p14="http://schemas.microsoft.com/office/powerpoint/2010/main" val="455225145"/>
      </p:ext>
    </p:extLst>
  </p:cSld>
  <p:clrMapOvr>
    <a:masterClrMapping/>
  </p:clrMapOvr>
  <p:transition advTm="20126">
    <p:fade thruBlk="1"/>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9512" y="1151228"/>
            <a:ext cx="8507288" cy="5302108"/>
          </a:xfrm>
        </p:spPr>
        <p:txBody>
          <a:bodyPr>
            <a:noAutofit/>
          </a:bodyPr>
          <a:lstStyle/>
          <a:p>
            <a:pPr marL="0" indent="0" algn="just">
              <a:spcBef>
                <a:spcPts val="400"/>
              </a:spcBef>
              <a:buNone/>
            </a:pPr>
            <a:r>
              <a:rPr lang="en-GB" sz="2600" b="1" dirty="0"/>
              <a:t>A 55-year-old man with chronic HCV complains of fatigue. On physical examination, he has vascular spiders, palmar erythema, and a palpable left lobe of his liver. He has no ascites or asterixis. Laboratory analysis demonstrates AST 100 IU/L, ALT 67 IU/L, alkaline phosphatase 145, and platelet count of 120 x10</a:t>
            </a:r>
            <a:r>
              <a:rPr lang="en-GB" sz="2600" b="1" baseline="30000" dirty="0"/>
              <a:t>3</a:t>
            </a:r>
            <a:r>
              <a:rPr lang="en-GB" sz="2600" b="1" dirty="0"/>
              <a:t>. Abdominal CT scan shows a nodular liver contour, portosystemic collaterals, but no masses. </a:t>
            </a:r>
          </a:p>
          <a:p>
            <a:pPr marL="0" indent="0">
              <a:spcBef>
                <a:spcPts val="400"/>
              </a:spcBef>
              <a:buNone/>
            </a:pPr>
            <a:r>
              <a:rPr lang="en-GB" sz="2600" b="1" dirty="0">
                <a:solidFill>
                  <a:srgbClr val="C00000"/>
                </a:solidFill>
              </a:rPr>
              <a:t>What is the next step?</a:t>
            </a:r>
          </a:p>
          <a:p>
            <a:pPr marL="514350" indent="-514350">
              <a:spcBef>
                <a:spcPts val="400"/>
              </a:spcBef>
              <a:buFont typeface="+mj-lt"/>
              <a:buAutoNum type="arabicParenR"/>
            </a:pPr>
            <a:r>
              <a:rPr lang="en-GB" sz="2600" dirty="0"/>
              <a:t>Liver biopsy</a:t>
            </a:r>
          </a:p>
          <a:p>
            <a:pPr marL="514350" indent="-514350">
              <a:spcBef>
                <a:spcPts val="400"/>
              </a:spcBef>
              <a:buFont typeface="+mj-lt"/>
              <a:buAutoNum type="arabicParenR"/>
            </a:pPr>
            <a:r>
              <a:rPr lang="en-GB" sz="2600" dirty="0"/>
              <a:t>Upper endoscopy</a:t>
            </a:r>
          </a:p>
          <a:p>
            <a:pPr marL="514350" indent="-514350">
              <a:spcBef>
                <a:spcPts val="400"/>
              </a:spcBef>
              <a:buFont typeface="+mj-lt"/>
              <a:buAutoNum type="arabicParenR"/>
            </a:pPr>
            <a:r>
              <a:rPr lang="en-GB" sz="2600" dirty="0"/>
              <a:t>Start nonselective </a:t>
            </a:r>
            <a:r>
              <a:rPr lang="el-GR" sz="2600" dirty="0"/>
              <a:t>β-</a:t>
            </a:r>
            <a:r>
              <a:rPr lang="en-GB" sz="2600" dirty="0"/>
              <a:t>blockers</a:t>
            </a:r>
          </a:p>
          <a:p>
            <a:pPr marL="514350" indent="-514350">
              <a:spcBef>
                <a:spcPts val="400"/>
              </a:spcBef>
              <a:buFont typeface="+mj-lt"/>
              <a:buAutoNum type="arabicParenR"/>
            </a:pPr>
            <a:r>
              <a:rPr lang="en-GB" sz="2600" dirty="0"/>
              <a:t>Start spironolactone</a:t>
            </a:r>
          </a:p>
          <a:p>
            <a:pPr marL="514350" indent="-514350">
              <a:spcBef>
                <a:spcPts val="400"/>
              </a:spcBef>
              <a:buFont typeface="+mj-lt"/>
              <a:buAutoNum type="arabicParenR"/>
            </a:pPr>
            <a:r>
              <a:rPr lang="en-GB" sz="2600" dirty="0"/>
              <a:t>Magnetic resonance imaging of the liver</a:t>
            </a:r>
          </a:p>
        </p:txBody>
      </p:sp>
      <p:sp>
        <p:nvSpPr>
          <p:cNvPr id="3" name="Title 2"/>
          <p:cNvSpPr>
            <a:spLocks noGrp="1"/>
          </p:cNvSpPr>
          <p:nvPr>
            <p:ph type="title"/>
          </p:nvPr>
        </p:nvSpPr>
        <p:spPr/>
        <p:txBody>
          <a:bodyPr/>
          <a:lstStyle/>
          <a:p>
            <a:r>
              <a:rPr lang="en-GB" dirty="0"/>
              <a:t>Quiz 1</a:t>
            </a:r>
          </a:p>
        </p:txBody>
      </p:sp>
      <p:sp>
        <p:nvSpPr>
          <p:cNvPr id="4" name="Rounded Rectangle 3"/>
          <p:cNvSpPr/>
          <p:nvPr/>
        </p:nvSpPr>
        <p:spPr>
          <a:xfrm>
            <a:off x="467544" y="5013176"/>
            <a:ext cx="2880320" cy="43204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custDataLst>
      <p:tags r:id="rId1"/>
    </p:custDataLst>
  </p:cSld>
  <p:clrMapOvr>
    <a:masterClrMapping/>
  </p:clrMapOvr>
  <p:transition advTm="149005">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1000"/>
                                        <p:tgtEl>
                                          <p:spTgt spid="2">
                                            <p:txEl>
                                              <p:pRg st="3" end="3"/>
                                            </p:txEl>
                                          </p:spTgt>
                                        </p:tgtEl>
                                      </p:cBhvr>
                                    </p:animEffect>
                                    <p:anim calcmode="lin" valueType="num">
                                      <p:cBhvr>
                                        <p:cTn id="20"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1000"/>
                                        <p:tgtEl>
                                          <p:spTgt spid="2">
                                            <p:txEl>
                                              <p:pRg st="4" end="4"/>
                                            </p:txEl>
                                          </p:spTgt>
                                        </p:tgtEl>
                                      </p:cBhvr>
                                    </p:animEffect>
                                    <p:anim calcmode="lin" valueType="num">
                                      <p:cBhvr>
                                        <p:cTn id="2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fade">
                                      <p:cBhvr>
                                        <p:cTn id="29" dur="1000"/>
                                        <p:tgtEl>
                                          <p:spTgt spid="2">
                                            <p:txEl>
                                              <p:pRg st="5" end="5"/>
                                            </p:txEl>
                                          </p:spTgt>
                                        </p:tgtEl>
                                      </p:cBhvr>
                                    </p:animEffect>
                                    <p:anim calcmode="lin" valueType="num">
                                      <p:cBhvr>
                                        <p:cTn id="3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fade">
                                      <p:cBhvr>
                                        <p:cTn id="34" dur="1000"/>
                                        <p:tgtEl>
                                          <p:spTgt spid="2">
                                            <p:txEl>
                                              <p:pRg st="6" end="6"/>
                                            </p:txEl>
                                          </p:spTgt>
                                        </p:tgtEl>
                                      </p:cBhvr>
                                    </p:animEffect>
                                    <p:anim calcmode="lin" valueType="num">
                                      <p:cBhvr>
                                        <p:cTn id="35"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4784"/>
            <a:ext cx="8229600" cy="5157192"/>
          </a:xfrm>
        </p:spPr>
        <p:txBody>
          <a:bodyPr>
            <a:noAutofit/>
          </a:bodyPr>
          <a:lstStyle/>
          <a:p>
            <a:pPr marL="0" indent="0" algn="just">
              <a:lnSpc>
                <a:spcPct val="110000"/>
              </a:lnSpc>
              <a:buNone/>
            </a:pPr>
            <a:r>
              <a:rPr lang="en-GB" b="1" dirty="0"/>
              <a:t>A 64-year-old obese man presents for evaluation of new ascites and peripheral edema. He has no history of liver disease. Physical examination reveals decreased breath sounds, moderate ascites, and peripheral edema but no other abnormalities. Laboratory tests reveal a total bilirubin 1.2 mg/</a:t>
            </a:r>
            <a:r>
              <a:rPr lang="en-GB" b="1" dirty="0" err="1"/>
              <a:t>dL</a:t>
            </a:r>
            <a:r>
              <a:rPr lang="en-GB" b="1" dirty="0"/>
              <a:t>, AST 37 IU/mL, ALT 35 IU/mL, albumin 3.7 g/</a:t>
            </a:r>
            <a:r>
              <a:rPr lang="en-GB" b="1" dirty="0" err="1"/>
              <a:t>dL</a:t>
            </a:r>
            <a:r>
              <a:rPr lang="en-GB" b="1" dirty="0"/>
              <a:t>, and INR of 1.4. Paracentesis discloses clear yellow fluid with the following characteristics: total protein 3.5 g/</a:t>
            </a:r>
            <a:r>
              <a:rPr lang="en-GB" b="1" dirty="0" err="1"/>
              <a:t>dL</a:t>
            </a:r>
            <a:r>
              <a:rPr lang="en-GB" b="1" dirty="0"/>
              <a:t>, albumin 1.7 g/</a:t>
            </a:r>
            <a:r>
              <a:rPr lang="en-GB" b="1" dirty="0" err="1"/>
              <a:t>dL</a:t>
            </a:r>
            <a:r>
              <a:rPr lang="en-GB" b="1" dirty="0"/>
              <a:t>, white blood cells 640/</a:t>
            </a:r>
            <a:r>
              <a:rPr lang="en-GB" b="1" dirty="0" err="1"/>
              <a:t>μL</a:t>
            </a:r>
            <a:r>
              <a:rPr lang="en-GB" b="1" dirty="0"/>
              <a:t> (12% neutrophils).</a:t>
            </a:r>
          </a:p>
        </p:txBody>
      </p:sp>
      <p:sp>
        <p:nvSpPr>
          <p:cNvPr id="3" name="Title 2"/>
          <p:cNvSpPr>
            <a:spLocks noGrp="1"/>
          </p:cNvSpPr>
          <p:nvPr>
            <p:ph type="title"/>
          </p:nvPr>
        </p:nvSpPr>
        <p:spPr/>
        <p:txBody>
          <a:bodyPr/>
          <a:lstStyle/>
          <a:p>
            <a:r>
              <a:rPr lang="en-GB" dirty="0"/>
              <a:t>Quiz 2</a:t>
            </a:r>
          </a:p>
        </p:txBody>
      </p:sp>
    </p:spTree>
  </p:cSld>
  <p:clrMapOvr>
    <a:masterClrMapping/>
  </p:clrMapOvr>
  <p:transition advTm="57204">
    <p:fade thruBlk="1"/>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lgn="just">
              <a:buNone/>
            </a:pPr>
            <a:r>
              <a:rPr lang="en-GB" b="1" dirty="0">
                <a:solidFill>
                  <a:srgbClr val="C00000"/>
                </a:solidFill>
              </a:rPr>
              <a:t>Which one of the following is the most appropriate action?</a:t>
            </a:r>
          </a:p>
          <a:p>
            <a:pPr marL="514350" indent="-514350" algn="just">
              <a:buFont typeface="+mj-lt"/>
              <a:buAutoNum type="arabicParenR"/>
            </a:pPr>
            <a:r>
              <a:rPr lang="en-GB" dirty="0"/>
              <a:t>Begin intravenous cefotaxime and await ascites culture results.</a:t>
            </a:r>
          </a:p>
          <a:p>
            <a:pPr marL="514350" indent="-514350" algn="just">
              <a:buFont typeface="+mj-lt"/>
              <a:buAutoNum type="arabicParenR"/>
            </a:pPr>
            <a:r>
              <a:rPr lang="en-GB" dirty="0"/>
              <a:t>Perform a liver biopsy.</a:t>
            </a:r>
          </a:p>
          <a:p>
            <a:pPr marL="514350" indent="-514350" algn="just">
              <a:buFont typeface="+mj-lt"/>
              <a:buAutoNum type="arabicParenR"/>
            </a:pPr>
            <a:r>
              <a:rPr lang="en-GB" dirty="0"/>
              <a:t>Obtain serum B-type natriuretic peptide and perform cardiac echocardiography.</a:t>
            </a:r>
          </a:p>
          <a:p>
            <a:pPr marL="514350" indent="-514350" algn="just">
              <a:buFont typeface="+mj-lt"/>
              <a:buAutoNum type="arabicParenR"/>
            </a:pPr>
            <a:r>
              <a:rPr lang="en-GB" dirty="0"/>
              <a:t>Perform an abdominal CT scan to investigate peritoneal malignant disease.</a:t>
            </a:r>
          </a:p>
          <a:p>
            <a:pPr marL="514350" indent="-514350" algn="just">
              <a:buFont typeface="+mj-lt"/>
              <a:buAutoNum type="arabicParenR"/>
            </a:pPr>
            <a:r>
              <a:rPr lang="en-GB" dirty="0"/>
              <a:t>Begin therapy for tuberculosis.</a:t>
            </a:r>
          </a:p>
        </p:txBody>
      </p:sp>
      <p:sp>
        <p:nvSpPr>
          <p:cNvPr id="3" name="Title 2"/>
          <p:cNvSpPr>
            <a:spLocks noGrp="1"/>
          </p:cNvSpPr>
          <p:nvPr>
            <p:ph type="title"/>
          </p:nvPr>
        </p:nvSpPr>
        <p:spPr/>
        <p:txBody>
          <a:bodyPr/>
          <a:lstStyle/>
          <a:p>
            <a:r>
              <a:rPr lang="en-GB" dirty="0"/>
              <a:t>Quiz 2 (cont.)</a:t>
            </a:r>
          </a:p>
        </p:txBody>
      </p:sp>
      <p:sp>
        <p:nvSpPr>
          <p:cNvPr id="5" name="Rounded Rectangle 4"/>
          <p:cNvSpPr/>
          <p:nvPr/>
        </p:nvSpPr>
        <p:spPr>
          <a:xfrm>
            <a:off x="467544" y="3789040"/>
            <a:ext cx="8208912" cy="79208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custDataLst>
      <p:tags r:id="rId1"/>
    </p:custDataLst>
  </p:cSld>
  <p:clrMapOvr>
    <a:masterClrMapping/>
  </p:clrMapOvr>
  <p:transition advTm="105414">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1000"/>
                                        <p:tgtEl>
                                          <p:spTgt spid="2">
                                            <p:txEl>
                                              <p:pRg st="3" end="3"/>
                                            </p:txEl>
                                          </p:spTgt>
                                        </p:tgtEl>
                                      </p:cBhvr>
                                    </p:animEffect>
                                    <p:anim calcmode="lin" valueType="num">
                                      <p:cBhvr>
                                        <p:cTn id="2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fade">
                                      <p:cBhvr>
                                        <p:cTn id="29" dur="1000"/>
                                        <p:tgtEl>
                                          <p:spTgt spid="2">
                                            <p:txEl>
                                              <p:pRg st="4" end="4"/>
                                            </p:txEl>
                                          </p:spTgt>
                                        </p:tgtEl>
                                      </p:cBhvr>
                                    </p:animEffect>
                                    <p:anim calcmode="lin" valueType="num">
                                      <p:cBhvr>
                                        <p:cTn id="3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Effect transition="in" filter="fade">
                                      <p:cBhvr>
                                        <p:cTn id="34" dur="1000"/>
                                        <p:tgtEl>
                                          <p:spTgt spid="2">
                                            <p:txEl>
                                              <p:pRg st="5" end="5"/>
                                            </p:txEl>
                                          </p:spTgt>
                                        </p:tgtEl>
                                      </p:cBhvr>
                                    </p:animEffect>
                                    <p:anim calcmode="lin" valueType="num">
                                      <p:cBhvr>
                                        <p:cTn id="3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925144"/>
          </a:xfrm>
        </p:spPr>
        <p:txBody>
          <a:bodyPr>
            <a:normAutofit fontScale="92500" lnSpcReduction="10000"/>
          </a:bodyPr>
          <a:lstStyle/>
          <a:p>
            <a:pPr marL="0" indent="0" algn="just">
              <a:lnSpc>
                <a:spcPct val="110000"/>
              </a:lnSpc>
              <a:spcBef>
                <a:spcPts val="400"/>
              </a:spcBef>
              <a:buNone/>
            </a:pPr>
            <a:r>
              <a:rPr lang="en-GB" b="1" dirty="0"/>
              <a:t>A 69-year-old obese, diabetic man with biopsy-proven compensated cirrhosis and without a prior history of variceal hemorrhage has large esophageal varices on a screening endoscopy study. </a:t>
            </a:r>
          </a:p>
          <a:p>
            <a:pPr marL="0" indent="0" algn="just">
              <a:lnSpc>
                <a:spcPct val="110000"/>
              </a:lnSpc>
              <a:spcBef>
                <a:spcPts val="400"/>
              </a:spcBef>
              <a:buNone/>
            </a:pPr>
            <a:r>
              <a:rPr lang="en-GB" b="1" dirty="0">
                <a:solidFill>
                  <a:srgbClr val="C00000"/>
                </a:solidFill>
              </a:rPr>
              <a:t>Which of the following medications would you recommend at this point?</a:t>
            </a:r>
          </a:p>
          <a:p>
            <a:pPr marL="514350" indent="-514350" algn="just">
              <a:lnSpc>
                <a:spcPct val="110000"/>
              </a:lnSpc>
              <a:spcBef>
                <a:spcPts val="400"/>
              </a:spcBef>
              <a:buFont typeface="+mj-lt"/>
              <a:buAutoNum type="arabicParenR"/>
            </a:pPr>
            <a:r>
              <a:rPr lang="en-GB" dirty="0"/>
              <a:t>No specific medication</a:t>
            </a:r>
          </a:p>
          <a:p>
            <a:pPr marL="514350" indent="-514350" algn="just">
              <a:lnSpc>
                <a:spcPct val="110000"/>
              </a:lnSpc>
              <a:spcBef>
                <a:spcPts val="400"/>
              </a:spcBef>
              <a:buFont typeface="+mj-lt"/>
              <a:buAutoNum type="arabicParenR"/>
            </a:pPr>
            <a:r>
              <a:rPr lang="en-GB" dirty="0"/>
              <a:t>Metoprolol</a:t>
            </a:r>
          </a:p>
          <a:p>
            <a:pPr marL="514350" indent="-514350" algn="just">
              <a:lnSpc>
                <a:spcPct val="110000"/>
              </a:lnSpc>
              <a:spcBef>
                <a:spcPts val="400"/>
              </a:spcBef>
              <a:buFont typeface="+mj-lt"/>
              <a:buAutoNum type="arabicParenR"/>
            </a:pPr>
            <a:r>
              <a:rPr lang="en-GB" dirty="0"/>
              <a:t>Nadolol</a:t>
            </a:r>
          </a:p>
          <a:p>
            <a:pPr marL="514350" indent="-514350" algn="just">
              <a:lnSpc>
                <a:spcPct val="110000"/>
              </a:lnSpc>
              <a:spcBef>
                <a:spcPts val="400"/>
              </a:spcBef>
              <a:buFont typeface="+mj-lt"/>
              <a:buAutoNum type="arabicParenR"/>
            </a:pPr>
            <a:r>
              <a:rPr lang="en-GB" dirty="0"/>
              <a:t>Spironolactone</a:t>
            </a:r>
          </a:p>
          <a:p>
            <a:pPr marL="514350" indent="-514350" algn="just">
              <a:lnSpc>
                <a:spcPct val="110000"/>
              </a:lnSpc>
              <a:spcBef>
                <a:spcPts val="400"/>
              </a:spcBef>
              <a:buFont typeface="+mj-lt"/>
              <a:buAutoNum type="arabicParenR"/>
            </a:pPr>
            <a:r>
              <a:rPr lang="en-GB" dirty="0"/>
              <a:t>Pantoprazole</a:t>
            </a:r>
          </a:p>
        </p:txBody>
      </p:sp>
      <p:sp>
        <p:nvSpPr>
          <p:cNvPr id="3" name="Title 2"/>
          <p:cNvSpPr>
            <a:spLocks noGrp="1"/>
          </p:cNvSpPr>
          <p:nvPr>
            <p:ph type="title"/>
          </p:nvPr>
        </p:nvSpPr>
        <p:spPr/>
        <p:txBody>
          <a:bodyPr/>
          <a:lstStyle/>
          <a:p>
            <a:r>
              <a:rPr lang="en-GB" dirty="0"/>
              <a:t>Quiz 3</a:t>
            </a:r>
          </a:p>
        </p:txBody>
      </p:sp>
      <p:sp>
        <p:nvSpPr>
          <p:cNvPr id="4" name="Rounded Rectangle 3"/>
          <p:cNvSpPr/>
          <p:nvPr/>
        </p:nvSpPr>
        <p:spPr>
          <a:xfrm>
            <a:off x="467544" y="5013176"/>
            <a:ext cx="1656184" cy="43204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custDataLst>
      <p:tags r:id="rId1"/>
    </p:custDataLst>
  </p:cSld>
  <p:clrMapOvr>
    <a:masterClrMapping/>
  </p:clrMapOvr>
  <p:transition advTm="55730">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1000"/>
                                        <p:tgtEl>
                                          <p:spTgt spid="2">
                                            <p:txEl>
                                              <p:pRg st="3" end="3"/>
                                            </p:txEl>
                                          </p:spTgt>
                                        </p:tgtEl>
                                      </p:cBhvr>
                                    </p:animEffect>
                                    <p:anim calcmode="lin" valueType="num">
                                      <p:cBhvr>
                                        <p:cTn id="20"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1000"/>
                                        <p:tgtEl>
                                          <p:spTgt spid="2">
                                            <p:txEl>
                                              <p:pRg st="4" end="4"/>
                                            </p:txEl>
                                          </p:spTgt>
                                        </p:tgtEl>
                                      </p:cBhvr>
                                    </p:animEffect>
                                    <p:anim calcmode="lin" valueType="num">
                                      <p:cBhvr>
                                        <p:cTn id="2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fade">
                                      <p:cBhvr>
                                        <p:cTn id="29" dur="1000"/>
                                        <p:tgtEl>
                                          <p:spTgt spid="2">
                                            <p:txEl>
                                              <p:pRg st="5" end="5"/>
                                            </p:txEl>
                                          </p:spTgt>
                                        </p:tgtEl>
                                      </p:cBhvr>
                                    </p:animEffect>
                                    <p:anim calcmode="lin" valueType="num">
                                      <p:cBhvr>
                                        <p:cTn id="3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Effect transition="in" filter="fade">
                                      <p:cBhvr>
                                        <p:cTn id="34" dur="1000"/>
                                        <p:tgtEl>
                                          <p:spTgt spid="2">
                                            <p:txEl>
                                              <p:pRg st="6" end="6"/>
                                            </p:txEl>
                                          </p:spTgt>
                                        </p:tgtEl>
                                      </p:cBhvr>
                                    </p:animEffect>
                                    <p:anim calcmode="lin" valueType="num">
                                      <p:cBhvr>
                                        <p:cTn id="35"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D536D946-DB54-4EC7-997E-971429D66950}"/>
              </a:ext>
            </a:extLst>
          </p:cNvPr>
          <p:cNvSpPr>
            <a:spLocks noGrp="1"/>
          </p:cNvSpPr>
          <p:nvPr>
            <p:ph idx="1"/>
          </p:nvPr>
        </p:nvSpPr>
        <p:spPr/>
        <p:txBody>
          <a:bodyPr/>
          <a:lstStyle/>
          <a:p>
            <a:r>
              <a:rPr lang="en-US" b="1" dirty="0">
                <a:solidFill>
                  <a:schemeClr val="accent2"/>
                </a:solidFill>
              </a:rPr>
              <a:t>What is the clinically significant HVPG ? </a:t>
            </a:r>
          </a:p>
          <a:p>
            <a:pPr marL="0" indent="0">
              <a:buNone/>
            </a:pPr>
            <a:r>
              <a:rPr lang="en-US" b="1" dirty="0"/>
              <a:t>1) &lt; 5 mmHg</a:t>
            </a:r>
          </a:p>
          <a:p>
            <a:pPr marL="0" indent="0">
              <a:buNone/>
            </a:pPr>
            <a:r>
              <a:rPr lang="en-US" b="1" dirty="0"/>
              <a:t>2) 5 – 7 mmHg</a:t>
            </a:r>
          </a:p>
          <a:p>
            <a:pPr marL="0" indent="0">
              <a:buNone/>
            </a:pPr>
            <a:r>
              <a:rPr lang="en-US" b="1" dirty="0"/>
              <a:t>3) 7 – 10 mmHg</a:t>
            </a:r>
          </a:p>
          <a:p>
            <a:pPr marL="0" indent="0">
              <a:buNone/>
            </a:pPr>
            <a:r>
              <a:rPr lang="en-US" b="1" dirty="0"/>
              <a:t>4) 10-12 mmHg</a:t>
            </a:r>
          </a:p>
          <a:p>
            <a:endParaRPr lang="en-US" b="1" dirty="0">
              <a:solidFill>
                <a:schemeClr val="accent2"/>
              </a:solidFill>
            </a:endParaRPr>
          </a:p>
        </p:txBody>
      </p:sp>
      <p:sp>
        <p:nvSpPr>
          <p:cNvPr id="3" name="Title 2">
            <a:extLst>
              <a:ext uri="{FF2B5EF4-FFF2-40B4-BE49-F238E27FC236}">
                <a16:creationId xmlns:a16="http://schemas.microsoft.com/office/drawing/2014/main" xmlns="" id="{499EC9E2-308D-4073-BC86-DCF8117BCECC}"/>
              </a:ext>
            </a:extLst>
          </p:cNvPr>
          <p:cNvSpPr>
            <a:spLocks noGrp="1"/>
          </p:cNvSpPr>
          <p:nvPr>
            <p:ph type="title"/>
          </p:nvPr>
        </p:nvSpPr>
        <p:spPr/>
        <p:txBody>
          <a:bodyPr/>
          <a:lstStyle/>
          <a:p>
            <a:r>
              <a:rPr lang="en-US" dirty="0"/>
              <a:t>Quiz 4 </a:t>
            </a:r>
          </a:p>
        </p:txBody>
      </p:sp>
      <p:sp>
        <p:nvSpPr>
          <p:cNvPr id="4" name="Rectangle: Rounded Corners 3">
            <a:extLst>
              <a:ext uri="{FF2B5EF4-FFF2-40B4-BE49-F238E27FC236}">
                <a16:creationId xmlns:a16="http://schemas.microsoft.com/office/drawing/2014/main" xmlns="" id="{AF5C7C03-BDE9-4A88-B705-6C6C15266AA7}"/>
              </a:ext>
            </a:extLst>
          </p:cNvPr>
          <p:cNvSpPr/>
          <p:nvPr/>
        </p:nvSpPr>
        <p:spPr>
          <a:xfrm>
            <a:off x="899592" y="3596481"/>
            <a:ext cx="2438400" cy="533400"/>
          </a:xfrm>
          <a:prstGeom prst="roundRect">
            <a:avLst/>
          </a:prstGeom>
          <a:noFill/>
          <a:ln w="476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xmlns="" id="{6D62D371-E7A9-4E83-8E7C-2F539C6EEEE5}"/>
              </a:ext>
            </a:extLst>
          </p:cNvPr>
          <p:cNvSpPr>
            <a:spLocks noGrp="1"/>
          </p:cNvSpPr>
          <p:nvPr>
            <p:ph type="dt" sz="half" idx="10"/>
          </p:nvPr>
        </p:nvSpPr>
        <p:spPr/>
        <p:txBody>
          <a:bodyPr/>
          <a:lstStyle/>
          <a:p>
            <a:fld id="{0A96313C-F6A9-4C3E-B64A-271B9F51187F}" type="datetime1">
              <a:rPr lang="en-US" smtClean="0"/>
              <a:t>7/5/2025</a:t>
            </a:fld>
            <a:endParaRPr lang="en-US"/>
          </a:p>
        </p:txBody>
      </p:sp>
      <p:sp>
        <p:nvSpPr>
          <p:cNvPr id="6" name="Footer Placeholder 5">
            <a:extLst>
              <a:ext uri="{FF2B5EF4-FFF2-40B4-BE49-F238E27FC236}">
                <a16:creationId xmlns:a16="http://schemas.microsoft.com/office/drawing/2014/main" xmlns="" id="{30708495-B648-4DFF-A18A-D3B5B8F84491}"/>
              </a:ext>
            </a:extLst>
          </p:cNvPr>
          <p:cNvSpPr>
            <a:spLocks noGrp="1"/>
          </p:cNvSpPr>
          <p:nvPr>
            <p:ph type="ftr" sz="quarter" idx="11"/>
          </p:nvPr>
        </p:nvSpPr>
        <p:spPr/>
        <p:txBody>
          <a:bodyPr/>
          <a:lstStyle/>
          <a:p>
            <a:r>
              <a:rPr lang="en-US"/>
              <a:t>Internal Medicine Department</a:t>
            </a:r>
          </a:p>
        </p:txBody>
      </p:sp>
      <p:sp>
        <p:nvSpPr>
          <p:cNvPr id="7" name="Slide Number Placeholder 6">
            <a:extLst>
              <a:ext uri="{FF2B5EF4-FFF2-40B4-BE49-F238E27FC236}">
                <a16:creationId xmlns:a16="http://schemas.microsoft.com/office/drawing/2014/main" xmlns="" id="{4FFFE577-97C8-47ED-A129-E826703E58B3}"/>
              </a:ext>
            </a:extLst>
          </p:cNvPr>
          <p:cNvSpPr>
            <a:spLocks noGrp="1"/>
          </p:cNvSpPr>
          <p:nvPr>
            <p:ph type="sldNum" sz="quarter" idx="12"/>
          </p:nvPr>
        </p:nvSpPr>
        <p:spPr/>
        <p:txBody>
          <a:bodyPr/>
          <a:lstStyle/>
          <a:p>
            <a:fld id="{3D0A3EC9-E8BA-4062-809F-C0D16F9877FA}" type="slidenum">
              <a:rPr lang="en-US" smtClean="0"/>
              <a:pPr/>
              <a:t>64</a:t>
            </a:fld>
            <a:endParaRPr lang="en-US"/>
          </a:p>
        </p:txBody>
      </p:sp>
    </p:spTree>
    <p:custDataLst>
      <p:tags r:id="rId1"/>
    </p:custDataLst>
    <p:extLst>
      <p:ext uri="{BB962C8B-B14F-4D97-AF65-F5344CB8AC3E}">
        <p14:creationId xmlns:p14="http://schemas.microsoft.com/office/powerpoint/2010/main" val="451442486"/>
      </p:ext>
    </p:extLst>
  </p:cSld>
  <p:clrMapOvr>
    <a:masterClrMapping/>
  </p:clrMapOvr>
  <mc:AlternateContent xmlns:mc="http://schemas.openxmlformats.org/markup-compatibility/2006" xmlns:p14="http://schemas.microsoft.com/office/powerpoint/2010/main">
    <mc:Choice Requires="p14">
      <p:transition spd="slow" p14:dur="2000" advTm="47329"/>
    </mc:Choice>
    <mc:Fallback xmlns="">
      <p:transition spd="slow" advTm="473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5729" y="1371600"/>
            <a:ext cx="8281071" cy="5486400"/>
          </a:xfrm>
        </p:spPr>
        <p:txBody>
          <a:bodyPr>
            <a:normAutofit/>
          </a:bodyPr>
          <a:lstStyle/>
          <a:p>
            <a:pPr marL="0" indent="0">
              <a:buNone/>
            </a:pPr>
            <a:r>
              <a:rPr lang="en-GB" sz="2800" dirty="0"/>
              <a:t>A 50-year-old farmer presents complaining of </a:t>
            </a:r>
            <a:r>
              <a:rPr lang="en-GB" sz="2800" b="1" dirty="0"/>
              <a:t>weight gain</a:t>
            </a:r>
            <a:r>
              <a:rPr lang="en-GB" sz="2800" dirty="0"/>
              <a:t>, on examination there is an </a:t>
            </a:r>
            <a:r>
              <a:rPr lang="en-GB" sz="2800" b="1" dirty="0"/>
              <a:t>abdominal distension </a:t>
            </a:r>
            <a:r>
              <a:rPr lang="en-GB" sz="2800" dirty="0"/>
              <a:t>with a </a:t>
            </a:r>
            <a:r>
              <a:rPr lang="en-GB" sz="2800" b="1" dirty="0"/>
              <a:t>fluid thrill</a:t>
            </a:r>
            <a:r>
              <a:rPr lang="en-GB" sz="2800" dirty="0"/>
              <a:t>. </a:t>
            </a:r>
            <a:r>
              <a:rPr lang="en-GB" sz="2800" dirty="0" err="1"/>
              <a:t>HBsAg</a:t>
            </a:r>
            <a:r>
              <a:rPr lang="en-GB" sz="2800" dirty="0"/>
              <a:t> &amp; HCV Ab –</a:t>
            </a:r>
            <a:r>
              <a:rPr lang="en-GB" sz="2800" dirty="0" err="1"/>
              <a:t>ve</a:t>
            </a:r>
            <a:r>
              <a:rPr lang="en-GB" sz="2800" dirty="0"/>
              <a:t>.  His rectal snip showed viable and non-viable </a:t>
            </a:r>
            <a:r>
              <a:rPr lang="en-GB" sz="2800" dirty="0" err="1"/>
              <a:t>Schistosoma</a:t>
            </a:r>
            <a:r>
              <a:rPr lang="en-GB" sz="2800" dirty="0"/>
              <a:t> ova. </a:t>
            </a:r>
            <a:r>
              <a:rPr lang="en-GB" sz="2800" b="1" dirty="0">
                <a:solidFill>
                  <a:schemeClr val="accent2"/>
                </a:solidFill>
              </a:rPr>
              <a:t>What is the most likely site of liver circulation increased resistance?</a:t>
            </a:r>
          </a:p>
          <a:p>
            <a:pPr marL="514350" indent="-514350">
              <a:buFont typeface="+mj-lt"/>
              <a:buAutoNum type="arabicParenR"/>
            </a:pPr>
            <a:r>
              <a:rPr lang="en-GB" sz="2800" dirty="0"/>
              <a:t>Pre-sinusoidal</a:t>
            </a:r>
          </a:p>
          <a:p>
            <a:pPr marL="514350" indent="-514350">
              <a:buFont typeface="+mj-lt"/>
              <a:buAutoNum type="arabicParenR"/>
            </a:pPr>
            <a:r>
              <a:rPr lang="en-GB" sz="2800" dirty="0" err="1"/>
              <a:t>Sinasoidal</a:t>
            </a:r>
            <a:endParaRPr lang="en-GB" sz="2800" dirty="0"/>
          </a:p>
          <a:p>
            <a:pPr marL="514350" indent="-514350">
              <a:buFont typeface="+mj-lt"/>
              <a:buAutoNum type="arabicParenR"/>
            </a:pPr>
            <a:r>
              <a:rPr lang="en-GB" sz="2800" dirty="0"/>
              <a:t>Post-</a:t>
            </a:r>
            <a:r>
              <a:rPr lang="en-GB" sz="2800" dirty="0" err="1"/>
              <a:t>Sinasoidal</a:t>
            </a:r>
            <a:endParaRPr lang="en-GB" sz="2800" dirty="0"/>
          </a:p>
          <a:p>
            <a:pPr marL="514350" indent="-514350">
              <a:buFont typeface="+mj-lt"/>
              <a:buAutoNum type="arabicParenR"/>
            </a:pPr>
            <a:r>
              <a:rPr lang="en-GB" sz="2800" dirty="0"/>
              <a:t>Hepatic veins</a:t>
            </a:r>
          </a:p>
          <a:p>
            <a:pPr marL="514350" indent="-514350">
              <a:buFont typeface="+mj-lt"/>
              <a:buAutoNum type="arabicParenR"/>
            </a:pPr>
            <a:r>
              <a:rPr lang="en-GB" sz="2800" dirty="0"/>
              <a:t>Hepatic artery</a:t>
            </a:r>
          </a:p>
          <a:p>
            <a:pPr marL="0" indent="0">
              <a:buNone/>
            </a:pPr>
            <a:endParaRPr lang="en-GB" sz="2800" b="1" dirty="0">
              <a:solidFill>
                <a:schemeClr val="accent2"/>
              </a:solidFill>
            </a:endParaRPr>
          </a:p>
          <a:p>
            <a:endParaRPr lang="en-GB" dirty="0"/>
          </a:p>
        </p:txBody>
      </p:sp>
      <p:sp>
        <p:nvSpPr>
          <p:cNvPr id="3" name="Title 2"/>
          <p:cNvSpPr>
            <a:spLocks noGrp="1"/>
          </p:cNvSpPr>
          <p:nvPr>
            <p:ph type="title"/>
          </p:nvPr>
        </p:nvSpPr>
        <p:spPr/>
        <p:txBody>
          <a:bodyPr/>
          <a:lstStyle/>
          <a:p>
            <a:r>
              <a:rPr lang="en-GB" dirty="0"/>
              <a:t>Quiz 5</a:t>
            </a:r>
          </a:p>
        </p:txBody>
      </p:sp>
      <p:sp>
        <p:nvSpPr>
          <p:cNvPr id="4" name="Date Placeholder 3">
            <a:extLst>
              <a:ext uri="{FF2B5EF4-FFF2-40B4-BE49-F238E27FC236}">
                <a16:creationId xmlns:a16="http://schemas.microsoft.com/office/drawing/2014/main" xmlns="" id="{AEC311B8-0E7E-4FC3-B70E-7B6458CDBB3A}"/>
              </a:ext>
            </a:extLst>
          </p:cNvPr>
          <p:cNvSpPr>
            <a:spLocks noGrp="1"/>
          </p:cNvSpPr>
          <p:nvPr>
            <p:ph type="dt" sz="half" idx="10"/>
          </p:nvPr>
        </p:nvSpPr>
        <p:spPr/>
        <p:txBody>
          <a:bodyPr/>
          <a:lstStyle/>
          <a:p>
            <a:fld id="{F561CAB0-E5B9-4196-A753-F4DDF54079BD}" type="datetime1">
              <a:rPr lang="en-US" smtClean="0"/>
              <a:t>7/5/2025</a:t>
            </a:fld>
            <a:endParaRPr lang="en-US"/>
          </a:p>
        </p:txBody>
      </p:sp>
      <p:sp>
        <p:nvSpPr>
          <p:cNvPr id="5" name="Footer Placeholder 4">
            <a:extLst>
              <a:ext uri="{FF2B5EF4-FFF2-40B4-BE49-F238E27FC236}">
                <a16:creationId xmlns:a16="http://schemas.microsoft.com/office/drawing/2014/main" xmlns="" id="{E6CA5698-C198-4701-8929-4073721ED6AE}"/>
              </a:ext>
            </a:extLst>
          </p:cNvPr>
          <p:cNvSpPr>
            <a:spLocks noGrp="1"/>
          </p:cNvSpPr>
          <p:nvPr>
            <p:ph type="ftr" sz="quarter" idx="11"/>
          </p:nvPr>
        </p:nvSpPr>
        <p:spPr/>
        <p:txBody>
          <a:bodyPr/>
          <a:lstStyle/>
          <a:p>
            <a:r>
              <a:rPr lang="en-US"/>
              <a:t>Internal Medicine Department</a:t>
            </a:r>
          </a:p>
        </p:txBody>
      </p:sp>
      <p:sp>
        <p:nvSpPr>
          <p:cNvPr id="6" name="Slide Number Placeholder 5">
            <a:extLst>
              <a:ext uri="{FF2B5EF4-FFF2-40B4-BE49-F238E27FC236}">
                <a16:creationId xmlns:a16="http://schemas.microsoft.com/office/drawing/2014/main" xmlns="" id="{D55B8F69-099D-4D57-8A07-F79EF461C87E}"/>
              </a:ext>
            </a:extLst>
          </p:cNvPr>
          <p:cNvSpPr>
            <a:spLocks noGrp="1"/>
          </p:cNvSpPr>
          <p:nvPr>
            <p:ph type="sldNum" sz="quarter" idx="12"/>
          </p:nvPr>
        </p:nvSpPr>
        <p:spPr/>
        <p:txBody>
          <a:bodyPr/>
          <a:lstStyle/>
          <a:p>
            <a:fld id="{3D0A3EC9-E8BA-4062-809F-C0D16F9877FA}" type="slidenum">
              <a:rPr lang="en-US" smtClean="0"/>
              <a:pPr/>
              <a:t>65</a:t>
            </a:fld>
            <a:endParaRPr lang="en-US"/>
          </a:p>
        </p:txBody>
      </p:sp>
      <p:sp>
        <p:nvSpPr>
          <p:cNvPr id="7" name="Rectangle: Rounded Corners 6">
            <a:extLst>
              <a:ext uri="{FF2B5EF4-FFF2-40B4-BE49-F238E27FC236}">
                <a16:creationId xmlns:a16="http://schemas.microsoft.com/office/drawing/2014/main" xmlns="" id="{C7512858-5D3B-41E5-A5D5-E28044867510}"/>
              </a:ext>
            </a:extLst>
          </p:cNvPr>
          <p:cNvSpPr/>
          <p:nvPr/>
        </p:nvSpPr>
        <p:spPr>
          <a:xfrm>
            <a:off x="899592" y="4102500"/>
            <a:ext cx="2438400" cy="533400"/>
          </a:xfrm>
          <a:prstGeom prst="roundRect">
            <a:avLst/>
          </a:prstGeom>
          <a:noFill/>
          <a:ln w="476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054610756"/>
      </p:ext>
    </p:extLst>
  </p:cSld>
  <p:clrMapOvr>
    <a:masterClrMapping/>
  </p:clrMapOvr>
  <mc:AlternateContent xmlns:mc="http://schemas.openxmlformats.org/markup-compatibility/2006" xmlns:p14="http://schemas.microsoft.com/office/powerpoint/2010/main">
    <mc:Choice Requires="p14">
      <p:transition p14:dur="250" advTm="60055">
        <p:dissolve/>
      </p:transition>
    </mc:Choice>
    <mc:Fallback xmlns="">
      <p:transition advTm="60055">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5257800"/>
          </a:xfrm>
        </p:spPr>
        <p:txBody>
          <a:bodyPr>
            <a:normAutofit/>
          </a:bodyPr>
          <a:lstStyle/>
          <a:p>
            <a:pPr marL="0" indent="0">
              <a:buNone/>
            </a:pPr>
            <a:r>
              <a:rPr lang="en-GB" sz="2800" dirty="0"/>
              <a:t>A 44-year-old man with liver cirrhosis due to chronic hepatitis C is admitted with </a:t>
            </a:r>
            <a:r>
              <a:rPr lang="en-GB" sz="2800" b="1" dirty="0" err="1"/>
              <a:t>variceal</a:t>
            </a:r>
            <a:r>
              <a:rPr lang="en-GB" sz="2800" b="1" dirty="0"/>
              <a:t> bleeding</a:t>
            </a:r>
            <a:r>
              <a:rPr lang="en-GB" sz="2800" dirty="0"/>
              <a:t>. All of the following is recognized </a:t>
            </a:r>
            <a:r>
              <a:rPr lang="en-GB" sz="2800" b="1" dirty="0"/>
              <a:t>treatment of </a:t>
            </a:r>
            <a:r>
              <a:rPr lang="en-GB" sz="2800" b="1" dirty="0" err="1"/>
              <a:t>esophageal</a:t>
            </a:r>
            <a:r>
              <a:rPr lang="en-GB" sz="2800" b="1" dirty="0"/>
              <a:t> varices bleeding</a:t>
            </a:r>
            <a:r>
              <a:rPr lang="en-GB" sz="2800" dirty="0"/>
              <a:t> </a:t>
            </a:r>
            <a:r>
              <a:rPr lang="en-GB" sz="2800" b="1" dirty="0"/>
              <a:t>except</a:t>
            </a:r>
            <a:r>
              <a:rPr lang="en-GB" sz="2800" dirty="0"/>
              <a:t>? </a:t>
            </a:r>
          </a:p>
          <a:p>
            <a:pPr marL="514350" indent="-514350">
              <a:buFont typeface="+mj-lt"/>
              <a:buAutoNum type="arabicParenR"/>
            </a:pPr>
            <a:r>
              <a:rPr lang="en-GB" sz="2800" dirty="0"/>
              <a:t>TIPS</a:t>
            </a:r>
          </a:p>
          <a:p>
            <a:pPr marL="514350" indent="-514350">
              <a:buFont typeface="+mj-lt"/>
              <a:buAutoNum type="arabicParenR"/>
            </a:pPr>
            <a:r>
              <a:rPr lang="en-GB" sz="2800" dirty="0"/>
              <a:t>IV antibiotics</a:t>
            </a:r>
          </a:p>
          <a:p>
            <a:pPr marL="514350" indent="-514350">
              <a:buFont typeface="+mj-lt"/>
              <a:buAutoNum type="arabicParenR"/>
            </a:pPr>
            <a:r>
              <a:rPr lang="en-GB" sz="2800" dirty="0"/>
              <a:t>IV Octreotide</a:t>
            </a:r>
          </a:p>
          <a:p>
            <a:pPr marL="514350" indent="-514350">
              <a:buFont typeface="+mj-lt"/>
              <a:buAutoNum type="arabicParenR"/>
            </a:pPr>
            <a:r>
              <a:rPr lang="en-GB" sz="2800" dirty="0"/>
              <a:t>Band variceal ligation</a:t>
            </a:r>
          </a:p>
          <a:p>
            <a:pPr marL="514350" indent="-514350">
              <a:buFont typeface="+mj-lt"/>
              <a:buAutoNum type="arabicParenR"/>
            </a:pPr>
            <a:r>
              <a:rPr lang="en-GB" sz="2800" dirty="0"/>
              <a:t>Propranolol</a:t>
            </a:r>
          </a:p>
          <a:p>
            <a:endParaRPr lang="en-US" sz="2800" dirty="0"/>
          </a:p>
          <a:p>
            <a:pPr marL="0" indent="0">
              <a:buNone/>
            </a:pPr>
            <a:endParaRPr lang="en-GB" sz="2800" dirty="0"/>
          </a:p>
        </p:txBody>
      </p:sp>
      <p:sp>
        <p:nvSpPr>
          <p:cNvPr id="3" name="Title 2"/>
          <p:cNvSpPr>
            <a:spLocks noGrp="1"/>
          </p:cNvSpPr>
          <p:nvPr>
            <p:ph type="title"/>
          </p:nvPr>
        </p:nvSpPr>
        <p:spPr/>
        <p:txBody>
          <a:bodyPr/>
          <a:lstStyle/>
          <a:p>
            <a:r>
              <a:rPr lang="en-GB" dirty="0"/>
              <a:t>Quiz 6</a:t>
            </a:r>
          </a:p>
        </p:txBody>
      </p:sp>
      <p:sp>
        <p:nvSpPr>
          <p:cNvPr id="4" name="Date Placeholder 3">
            <a:extLst>
              <a:ext uri="{FF2B5EF4-FFF2-40B4-BE49-F238E27FC236}">
                <a16:creationId xmlns:a16="http://schemas.microsoft.com/office/drawing/2014/main" xmlns="" id="{88E32B3A-1517-44B3-9025-7A3C3327A8F2}"/>
              </a:ext>
            </a:extLst>
          </p:cNvPr>
          <p:cNvSpPr>
            <a:spLocks noGrp="1"/>
          </p:cNvSpPr>
          <p:nvPr>
            <p:ph type="dt" sz="half" idx="10"/>
          </p:nvPr>
        </p:nvSpPr>
        <p:spPr/>
        <p:txBody>
          <a:bodyPr/>
          <a:lstStyle/>
          <a:p>
            <a:fld id="{349C8109-F22E-4AB2-B02B-8E875E596A9A}" type="datetime1">
              <a:rPr lang="en-US" smtClean="0"/>
              <a:t>7/5/2025</a:t>
            </a:fld>
            <a:endParaRPr lang="en-US"/>
          </a:p>
        </p:txBody>
      </p:sp>
      <p:sp>
        <p:nvSpPr>
          <p:cNvPr id="5" name="Footer Placeholder 4">
            <a:extLst>
              <a:ext uri="{FF2B5EF4-FFF2-40B4-BE49-F238E27FC236}">
                <a16:creationId xmlns:a16="http://schemas.microsoft.com/office/drawing/2014/main" xmlns="" id="{20E298F6-6536-4377-85A8-12F3341AA8CA}"/>
              </a:ext>
            </a:extLst>
          </p:cNvPr>
          <p:cNvSpPr>
            <a:spLocks noGrp="1"/>
          </p:cNvSpPr>
          <p:nvPr>
            <p:ph type="ftr" sz="quarter" idx="11"/>
          </p:nvPr>
        </p:nvSpPr>
        <p:spPr/>
        <p:txBody>
          <a:bodyPr/>
          <a:lstStyle/>
          <a:p>
            <a:r>
              <a:rPr lang="en-US"/>
              <a:t>Internal Medicine Department</a:t>
            </a:r>
          </a:p>
        </p:txBody>
      </p:sp>
      <p:sp>
        <p:nvSpPr>
          <p:cNvPr id="6" name="Slide Number Placeholder 5">
            <a:extLst>
              <a:ext uri="{FF2B5EF4-FFF2-40B4-BE49-F238E27FC236}">
                <a16:creationId xmlns:a16="http://schemas.microsoft.com/office/drawing/2014/main" xmlns="" id="{F42B4992-B766-4F8A-BAAB-1AF2714A34B8}"/>
              </a:ext>
            </a:extLst>
          </p:cNvPr>
          <p:cNvSpPr>
            <a:spLocks noGrp="1"/>
          </p:cNvSpPr>
          <p:nvPr>
            <p:ph type="sldNum" sz="quarter" idx="12"/>
          </p:nvPr>
        </p:nvSpPr>
        <p:spPr/>
        <p:txBody>
          <a:bodyPr/>
          <a:lstStyle/>
          <a:p>
            <a:fld id="{3D0A3EC9-E8BA-4062-809F-C0D16F9877FA}" type="slidenum">
              <a:rPr lang="en-US" smtClean="0"/>
              <a:pPr/>
              <a:t>66</a:t>
            </a:fld>
            <a:endParaRPr lang="en-US"/>
          </a:p>
        </p:txBody>
      </p:sp>
      <p:sp>
        <p:nvSpPr>
          <p:cNvPr id="7" name="Rectangle: Rounded Corners 6">
            <a:extLst>
              <a:ext uri="{FF2B5EF4-FFF2-40B4-BE49-F238E27FC236}">
                <a16:creationId xmlns:a16="http://schemas.microsoft.com/office/drawing/2014/main" xmlns="" id="{A25A4055-6782-4393-8643-5A13F8AB3D26}"/>
              </a:ext>
            </a:extLst>
          </p:cNvPr>
          <p:cNvSpPr/>
          <p:nvPr/>
        </p:nvSpPr>
        <p:spPr>
          <a:xfrm>
            <a:off x="971600" y="5397820"/>
            <a:ext cx="2438400" cy="533400"/>
          </a:xfrm>
          <a:prstGeom prst="roundRect">
            <a:avLst/>
          </a:prstGeom>
          <a:noFill/>
          <a:ln w="476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146854263"/>
      </p:ext>
    </p:extLst>
  </p:cSld>
  <p:clrMapOvr>
    <a:masterClrMapping/>
  </p:clrMapOvr>
  <mc:AlternateContent xmlns:mc="http://schemas.openxmlformats.org/markup-compatibility/2006" xmlns:p14="http://schemas.microsoft.com/office/powerpoint/2010/main">
    <mc:Choice Requires="p14">
      <p:transition p14:dur="250" advTm="60618">
        <p:dissolve/>
      </p:transition>
    </mc:Choice>
    <mc:Fallback xmlns="">
      <p:transition advTm="60618">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05729" y="1371600"/>
            <a:ext cx="8281071" cy="5486400"/>
          </a:xfrm>
        </p:spPr>
        <p:txBody>
          <a:bodyPr>
            <a:normAutofit/>
          </a:bodyPr>
          <a:lstStyle/>
          <a:p>
            <a:pPr marL="0" indent="0" algn="just">
              <a:buNone/>
            </a:pPr>
            <a:r>
              <a:rPr lang="en-GB" sz="2800" dirty="0"/>
              <a:t>A 50-year-old male with a long history of </a:t>
            </a:r>
            <a:r>
              <a:rPr lang="en-GB" sz="2800" b="1" dirty="0"/>
              <a:t>cirrhosis</a:t>
            </a:r>
            <a:r>
              <a:rPr lang="en-GB" sz="2800" dirty="0"/>
              <a:t> secondary to chronic hepatitis C is brought to the </a:t>
            </a:r>
            <a:r>
              <a:rPr lang="en-GB" sz="2800" b="1" dirty="0"/>
              <a:t>emergency</a:t>
            </a:r>
            <a:r>
              <a:rPr lang="en-GB" sz="2800" dirty="0"/>
              <a:t> department by his son with a 2-day history of </a:t>
            </a:r>
            <a:r>
              <a:rPr lang="en-GB" sz="2800" b="1" dirty="0"/>
              <a:t>abdominal pain</a:t>
            </a:r>
            <a:r>
              <a:rPr lang="en-GB" sz="2800" dirty="0"/>
              <a:t>. On examination he was </a:t>
            </a:r>
            <a:r>
              <a:rPr lang="en-GB" sz="2800" b="1" dirty="0"/>
              <a:t>jaundiced and ascetic</a:t>
            </a:r>
            <a:r>
              <a:rPr lang="en-GB" sz="2800" dirty="0"/>
              <a:t>, </a:t>
            </a:r>
            <a:r>
              <a:rPr lang="en-GB" sz="2800" b="1" dirty="0"/>
              <a:t>BP:85/60</a:t>
            </a:r>
            <a:r>
              <a:rPr lang="en-GB" sz="2800" dirty="0"/>
              <a:t> mmHg, No fever.  Which of the following is the </a:t>
            </a:r>
            <a:r>
              <a:rPr lang="en-GB" sz="2800" b="1" dirty="0"/>
              <a:t>most common causative pathogen</a:t>
            </a:r>
            <a:r>
              <a:rPr lang="en-GB" dirty="0"/>
              <a:t>?</a:t>
            </a:r>
          </a:p>
          <a:p>
            <a:pPr marL="514350" indent="-514350">
              <a:buFont typeface="+mj-lt"/>
              <a:buAutoNum type="arabicParenR"/>
            </a:pPr>
            <a:r>
              <a:rPr lang="en-GB" dirty="0"/>
              <a:t>E. coli </a:t>
            </a:r>
          </a:p>
          <a:p>
            <a:pPr marL="514350" indent="-514350">
              <a:buFont typeface="+mj-lt"/>
              <a:buAutoNum type="arabicParenR"/>
            </a:pPr>
            <a:r>
              <a:rPr lang="en-GB" dirty="0"/>
              <a:t>Streptococcus</a:t>
            </a:r>
          </a:p>
          <a:p>
            <a:pPr marL="514350" indent="-514350">
              <a:buFont typeface="+mj-lt"/>
              <a:buAutoNum type="arabicParenR"/>
            </a:pPr>
            <a:r>
              <a:rPr lang="en-GB" dirty="0"/>
              <a:t>Klebsiella</a:t>
            </a:r>
          </a:p>
          <a:p>
            <a:pPr marL="514350" indent="-514350">
              <a:buFont typeface="+mj-lt"/>
              <a:buAutoNum type="arabicParenR"/>
            </a:pPr>
            <a:r>
              <a:rPr lang="en-GB" dirty="0"/>
              <a:t>‏Pseudomonas aeruginosa </a:t>
            </a:r>
          </a:p>
          <a:p>
            <a:pPr marL="514350" indent="-514350">
              <a:buFont typeface="+mj-lt"/>
              <a:buAutoNum type="arabicParenR"/>
            </a:pPr>
            <a:r>
              <a:rPr lang="en-GB" dirty="0"/>
              <a:t>Staphylococcus</a:t>
            </a:r>
          </a:p>
          <a:p>
            <a:pPr marL="0" indent="0" algn="just">
              <a:buNone/>
            </a:pPr>
            <a:endParaRPr lang="en-GB" dirty="0"/>
          </a:p>
        </p:txBody>
      </p:sp>
      <p:sp>
        <p:nvSpPr>
          <p:cNvPr id="3" name="Title 2"/>
          <p:cNvSpPr>
            <a:spLocks noGrp="1"/>
          </p:cNvSpPr>
          <p:nvPr>
            <p:ph type="title"/>
          </p:nvPr>
        </p:nvSpPr>
        <p:spPr/>
        <p:txBody>
          <a:bodyPr/>
          <a:lstStyle/>
          <a:p>
            <a:r>
              <a:rPr lang="en-GB" dirty="0"/>
              <a:t>Quiz 7</a:t>
            </a:r>
          </a:p>
        </p:txBody>
      </p:sp>
      <p:sp>
        <p:nvSpPr>
          <p:cNvPr id="4" name="Date Placeholder 3">
            <a:extLst>
              <a:ext uri="{FF2B5EF4-FFF2-40B4-BE49-F238E27FC236}">
                <a16:creationId xmlns:a16="http://schemas.microsoft.com/office/drawing/2014/main" xmlns="" id="{60D053E9-6922-4351-99F5-9DFE36CA8F76}"/>
              </a:ext>
            </a:extLst>
          </p:cNvPr>
          <p:cNvSpPr>
            <a:spLocks noGrp="1"/>
          </p:cNvSpPr>
          <p:nvPr>
            <p:ph type="dt" sz="half" idx="10"/>
          </p:nvPr>
        </p:nvSpPr>
        <p:spPr/>
        <p:txBody>
          <a:bodyPr/>
          <a:lstStyle/>
          <a:p>
            <a:fld id="{55622484-3E2A-433B-BBEB-C2882655166C}" type="datetime1">
              <a:rPr lang="en-US" smtClean="0"/>
              <a:t>7/5/2025</a:t>
            </a:fld>
            <a:endParaRPr lang="en-US"/>
          </a:p>
        </p:txBody>
      </p:sp>
      <p:sp>
        <p:nvSpPr>
          <p:cNvPr id="5" name="Footer Placeholder 4">
            <a:extLst>
              <a:ext uri="{FF2B5EF4-FFF2-40B4-BE49-F238E27FC236}">
                <a16:creationId xmlns:a16="http://schemas.microsoft.com/office/drawing/2014/main" xmlns="" id="{54C01374-8368-476A-B2C3-20001AA44744}"/>
              </a:ext>
            </a:extLst>
          </p:cNvPr>
          <p:cNvSpPr>
            <a:spLocks noGrp="1"/>
          </p:cNvSpPr>
          <p:nvPr>
            <p:ph type="ftr" sz="quarter" idx="11"/>
          </p:nvPr>
        </p:nvSpPr>
        <p:spPr/>
        <p:txBody>
          <a:bodyPr/>
          <a:lstStyle/>
          <a:p>
            <a:r>
              <a:rPr lang="en-US"/>
              <a:t>Internal Medicine Department</a:t>
            </a:r>
          </a:p>
        </p:txBody>
      </p:sp>
      <p:sp>
        <p:nvSpPr>
          <p:cNvPr id="6" name="Slide Number Placeholder 5">
            <a:extLst>
              <a:ext uri="{FF2B5EF4-FFF2-40B4-BE49-F238E27FC236}">
                <a16:creationId xmlns:a16="http://schemas.microsoft.com/office/drawing/2014/main" xmlns="" id="{4E202D5E-1560-42BD-ADD8-0942ED8F7591}"/>
              </a:ext>
            </a:extLst>
          </p:cNvPr>
          <p:cNvSpPr>
            <a:spLocks noGrp="1"/>
          </p:cNvSpPr>
          <p:nvPr>
            <p:ph type="sldNum" sz="quarter" idx="12"/>
          </p:nvPr>
        </p:nvSpPr>
        <p:spPr/>
        <p:txBody>
          <a:bodyPr/>
          <a:lstStyle/>
          <a:p>
            <a:fld id="{3D0A3EC9-E8BA-4062-809F-C0D16F9877FA}" type="slidenum">
              <a:rPr lang="en-US" smtClean="0"/>
              <a:pPr/>
              <a:t>67</a:t>
            </a:fld>
            <a:endParaRPr lang="en-US"/>
          </a:p>
        </p:txBody>
      </p:sp>
      <p:sp>
        <p:nvSpPr>
          <p:cNvPr id="7" name="Rectangle: Rounded Corners 6">
            <a:extLst>
              <a:ext uri="{FF2B5EF4-FFF2-40B4-BE49-F238E27FC236}">
                <a16:creationId xmlns:a16="http://schemas.microsoft.com/office/drawing/2014/main" xmlns="" id="{9C6C27F1-2B2A-41DE-80AD-73CB6D4EDB42}"/>
              </a:ext>
            </a:extLst>
          </p:cNvPr>
          <p:cNvSpPr/>
          <p:nvPr/>
        </p:nvSpPr>
        <p:spPr>
          <a:xfrm>
            <a:off x="304800" y="4005064"/>
            <a:ext cx="2438400" cy="533400"/>
          </a:xfrm>
          <a:prstGeom prst="roundRect">
            <a:avLst/>
          </a:prstGeom>
          <a:noFill/>
          <a:ln w="476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514347695"/>
      </p:ext>
    </p:extLst>
  </p:cSld>
  <p:clrMapOvr>
    <a:masterClrMapping/>
  </p:clrMapOvr>
  <mc:AlternateContent xmlns:mc="http://schemas.openxmlformats.org/markup-compatibility/2006" xmlns:p14="http://schemas.microsoft.com/office/powerpoint/2010/main">
    <mc:Choice Requires="p14">
      <p:transition p14:dur="250" advTm="59723">
        <p:dissolve/>
      </p:transition>
    </mc:Choice>
    <mc:Fallback xmlns="">
      <p:transition advTm="59723">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56792"/>
            <a:ext cx="8229600" cy="5040560"/>
          </a:xfrm>
        </p:spPr>
        <p:txBody>
          <a:bodyPr>
            <a:normAutofit/>
          </a:bodyPr>
          <a:lstStyle/>
          <a:p>
            <a:pPr algn="just">
              <a:lnSpc>
                <a:spcPct val="120000"/>
              </a:lnSpc>
              <a:spcBef>
                <a:spcPts val="600"/>
              </a:spcBef>
            </a:pPr>
            <a:r>
              <a:rPr lang="en-US" dirty="0"/>
              <a:t>Acute GI bleeding in patient with cirrhosis carries high rate of complications and mortality.</a:t>
            </a:r>
          </a:p>
          <a:p>
            <a:pPr algn="just">
              <a:lnSpc>
                <a:spcPct val="120000"/>
              </a:lnSpc>
              <a:spcBef>
                <a:spcPts val="600"/>
              </a:spcBef>
            </a:pPr>
            <a:r>
              <a:rPr lang="en-GB" dirty="0"/>
              <a:t>Patients with ascites or SBP should be considered for referral for LT.</a:t>
            </a:r>
          </a:p>
          <a:p>
            <a:pPr algn="just">
              <a:lnSpc>
                <a:spcPct val="120000"/>
              </a:lnSpc>
              <a:spcBef>
                <a:spcPts val="600"/>
              </a:spcBef>
            </a:pPr>
            <a:r>
              <a:rPr lang="en-GB" dirty="0"/>
              <a:t>Paracentesis is investigation of choice in SBP diagnosis.</a:t>
            </a:r>
          </a:p>
          <a:p>
            <a:pPr algn="just">
              <a:lnSpc>
                <a:spcPct val="120000"/>
              </a:lnSpc>
              <a:spcBef>
                <a:spcPts val="600"/>
              </a:spcBef>
            </a:pPr>
            <a:r>
              <a:rPr lang="en-US" dirty="0"/>
              <a:t>In SBP, Antibiotic </a:t>
            </a:r>
            <a:r>
              <a:rPr lang="en-US" b="1" dirty="0"/>
              <a:t>efficacy</a:t>
            </a:r>
            <a:r>
              <a:rPr lang="en-US" dirty="0"/>
              <a:t> should be checked after 48 hrs.</a:t>
            </a:r>
            <a:endParaRPr lang="en-GB" dirty="0"/>
          </a:p>
          <a:p>
            <a:pPr algn="just">
              <a:lnSpc>
                <a:spcPct val="120000"/>
              </a:lnSpc>
              <a:spcBef>
                <a:spcPts val="600"/>
              </a:spcBef>
            </a:pPr>
            <a:endParaRPr lang="en-US" dirty="0"/>
          </a:p>
        </p:txBody>
      </p:sp>
      <p:sp>
        <p:nvSpPr>
          <p:cNvPr id="3" name="Title 2"/>
          <p:cNvSpPr>
            <a:spLocks noGrp="1"/>
          </p:cNvSpPr>
          <p:nvPr>
            <p:ph type="title"/>
          </p:nvPr>
        </p:nvSpPr>
        <p:spPr/>
        <p:txBody>
          <a:bodyPr/>
          <a:lstStyle/>
          <a:p>
            <a:r>
              <a:rPr lang="en-GB" dirty="0"/>
              <a:t>Home message</a:t>
            </a:r>
          </a:p>
        </p:txBody>
      </p:sp>
    </p:spTree>
  </p:cSld>
  <p:clrMapOvr>
    <a:masterClrMapping/>
  </p:clrMapOvr>
  <p:transition advTm="34400">
    <p:fade thruBlk="1"/>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References</a:t>
            </a:r>
          </a:p>
        </p:txBody>
      </p:sp>
      <p:sp>
        <p:nvSpPr>
          <p:cNvPr id="4" name="Content Placeholder 3"/>
          <p:cNvSpPr>
            <a:spLocks noGrp="1"/>
          </p:cNvSpPr>
          <p:nvPr>
            <p:ph idx="1"/>
          </p:nvPr>
        </p:nvSpPr>
        <p:spPr>
          <a:xfrm>
            <a:off x="457200" y="1340768"/>
            <a:ext cx="8229600" cy="6010876"/>
          </a:xfrm>
          <a:prstGeom prst="rect">
            <a:avLst/>
          </a:prstGeom>
        </p:spPr>
        <p:txBody>
          <a:bodyPr>
            <a:spAutoFit/>
          </a:bodyPr>
          <a:lstStyle/>
          <a:p>
            <a:pPr algn="just">
              <a:lnSpc>
                <a:spcPct val="120000"/>
              </a:lnSpc>
              <a:spcBef>
                <a:spcPts val="600"/>
              </a:spcBef>
            </a:pPr>
            <a:r>
              <a:rPr lang="en-US" sz="2400" dirty="0"/>
              <a:t>EASL CPG decompensated cirrhosis. J </a:t>
            </a:r>
            <a:r>
              <a:rPr lang="en-US" sz="2400" dirty="0" err="1"/>
              <a:t>Hepatol</a:t>
            </a:r>
            <a:r>
              <a:rPr lang="en-US" sz="2400" dirty="0"/>
              <a:t> 2018;doi: 10.1016/j.jhep.2018.03.024</a:t>
            </a:r>
            <a:endParaRPr lang="en-US" sz="2600" dirty="0"/>
          </a:p>
          <a:p>
            <a:pPr algn="just">
              <a:lnSpc>
                <a:spcPct val="120000"/>
              </a:lnSpc>
              <a:spcBef>
                <a:spcPts val="600"/>
              </a:spcBef>
            </a:pPr>
            <a:r>
              <a:rPr lang="en-US" sz="2600" dirty="0"/>
              <a:t>Goldman L, Schafer Al (</a:t>
            </a:r>
            <a:r>
              <a:rPr lang="en-US" sz="2600" dirty="0" err="1"/>
              <a:t>Eds</a:t>
            </a:r>
            <a:r>
              <a:rPr lang="en-US" sz="2600" dirty="0"/>
              <a:t>) (2020). </a:t>
            </a:r>
            <a:r>
              <a:rPr lang="en-GB" sz="2600" i="1" dirty="0"/>
              <a:t>Goldman-Cecil Medicine (26</a:t>
            </a:r>
            <a:r>
              <a:rPr lang="en-GB" sz="2600" i="1" baseline="30000" dirty="0"/>
              <a:t>th</a:t>
            </a:r>
            <a:r>
              <a:rPr lang="en-GB" sz="2600" i="1" dirty="0"/>
              <a:t> ed.).</a:t>
            </a:r>
            <a:r>
              <a:rPr lang="en-GB" sz="2600" dirty="0"/>
              <a:t> </a:t>
            </a:r>
            <a:r>
              <a:rPr lang="en-US" sz="2600" dirty="0"/>
              <a:t>Philadelphia, PA: Elsevier.</a:t>
            </a:r>
            <a:endParaRPr lang="en-GB" sz="2600" dirty="0"/>
          </a:p>
          <a:p>
            <a:pPr algn="just">
              <a:lnSpc>
                <a:spcPct val="120000"/>
              </a:lnSpc>
              <a:spcBef>
                <a:spcPts val="600"/>
              </a:spcBef>
            </a:pPr>
            <a:r>
              <a:rPr lang="en-US" sz="2600" dirty="0" err="1"/>
              <a:t>Fauci</a:t>
            </a:r>
            <a:r>
              <a:rPr lang="en-US" sz="2600" dirty="0"/>
              <a:t>, AS, Kasper DL, Hauser SL, Longo DL, </a:t>
            </a:r>
            <a:r>
              <a:rPr lang="en-US" sz="2600" dirty="0" err="1"/>
              <a:t>Loscalzo</a:t>
            </a:r>
            <a:r>
              <a:rPr lang="en-US" sz="2600" dirty="0"/>
              <a:t> J (Eds.) (2018). </a:t>
            </a:r>
            <a:r>
              <a:rPr lang="en-US" sz="2600" i="1" dirty="0"/>
              <a:t>Harrison's Principles of Internal Medicine </a:t>
            </a:r>
            <a:r>
              <a:rPr lang="en-US" sz="2600" dirty="0"/>
              <a:t>(20</a:t>
            </a:r>
            <a:r>
              <a:rPr lang="en-US" sz="2600" baseline="30000" dirty="0"/>
              <a:t>th</a:t>
            </a:r>
            <a:r>
              <a:rPr lang="en-US" sz="2600" dirty="0"/>
              <a:t> ed.). New York: McGraw-Hill Education.</a:t>
            </a:r>
          </a:p>
          <a:p>
            <a:pPr algn="just">
              <a:lnSpc>
                <a:spcPct val="120000"/>
              </a:lnSpc>
              <a:spcBef>
                <a:spcPts val="600"/>
              </a:spcBef>
            </a:pPr>
            <a:r>
              <a:rPr lang="en-US" sz="2600" dirty="0"/>
              <a:t>Benjamin IJ, Griggs RC, Wing EJ, Fitz JG (Eds.) (2016). </a:t>
            </a:r>
            <a:r>
              <a:rPr lang="en-US" sz="2600" i="1" dirty="0"/>
              <a:t>Andreoli and Carpenter’s Cecil Essentials of Medicine (9</a:t>
            </a:r>
            <a:r>
              <a:rPr lang="en-US" sz="2600" i="1" baseline="30000" dirty="0"/>
              <a:t>th</a:t>
            </a:r>
            <a:r>
              <a:rPr lang="en-US" sz="2600" i="1" dirty="0"/>
              <a:t> ed.).</a:t>
            </a:r>
            <a:r>
              <a:rPr lang="en-US" sz="2600" dirty="0"/>
              <a:t> Philadelphia, PA: Elsevier Saunders.</a:t>
            </a:r>
          </a:p>
          <a:p>
            <a:r>
              <a:rPr lang="en-GB" sz="2600" dirty="0">
                <a:hlinkClick r:id="rId2"/>
              </a:rPr>
              <a:t>www.emcrit.org/pulmcrit/secondary-bacterial-peritonitis</a:t>
            </a:r>
            <a:endParaRPr lang="en-GB" sz="2600" dirty="0"/>
          </a:p>
          <a:p>
            <a:endParaRPr lang="en-GB" sz="2600" dirty="0"/>
          </a:p>
        </p:txBody>
      </p:sp>
    </p:spTree>
  </p:cSld>
  <p:clrMapOvr>
    <a:masterClrMapping/>
  </p:clrMapOvr>
  <p:transition advTm="10911">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778098"/>
          </a:xfrm>
        </p:spPr>
        <p:txBody>
          <a:bodyPr/>
          <a:lstStyle/>
          <a:p>
            <a:r>
              <a:rPr lang="en-GB" b="1" dirty="0"/>
              <a:t>Liver cirrhosis: Etiology</a:t>
            </a:r>
          </a:p>
        </p:txBody>
      </p:sp>
      <p:sp>
        <p:nvSpPr>
          <p:cNvPr id="5" name="Content Placeholder 4"/>
          <p:cNvSpPr>
            <a:spLocks noGrp="1"/>
          </p:cNvSpPr>
          <p:nvPr>
            <p:ph idx="1"/>
          </p:nvPr>
        </p:nvSpPr>
        <p:spPr/>
        <p:txBody>
          <a:bodyPr/>
          <a:lstStyle/>
          <a:p>
            <a:pPr>
              <a:buNone/>
            </a:pPr>
            <a:r>
              <a:rPr lang="en-GB" b="1" dirty="0"/>
              <a:t>[A] Main causes</a:t>
            </a:r>
          </a:p>
          <a:p>
            <a:pPr>
              <a:buNone/>
            </a:pPr>
            <a:r>
              <a:rPr lang="en-GB" dirty="0"/>
              <a:t>	- HCV</a:t>
            </a:r>
          </a:p>
          <a:p>
            <a:pPr>
              <a:buNone/>
            </a:pPr>
            <a:r>
              <a:rPr lang="en-GB" dirty="0"/>
              <a:t>	- HBV</a:t>
            </a:r>
          </a:p>
          <a:p>
            <a:pPr>
              <a:buNone/>
            </a:pPr>
            <a:r>
              <a:rPr lang="en-GB" dirty="0"/>
              <a:t>	- Alcoholic Liver disease</a:t>
            </a:r>
          </a:p>
          <a:p>
            <a:pPr>
              <a:buNone/>
            </a:pPr>
            <a:r>
              <a:rPr lang="en-GB" dirty="0"/>
              <a:t>	- NAFLD</a:t>
            </a:r>
          </a:p>
        </p:txBody>
      </p:sp>
    </p:spTree>
    <p:custDataLst>
      <p:tags r:id="rId1"/>
    </p:custDataLst>
    <p:extLst>
      <p:ext uri="{BB962C8B-B14F-4D97-AF65-F5344CB8AC3E}">
        <p14:creationId xmlns:p14="http://schemas.microsoft.com/office/powerpoint/2010/main" val="2692401551"/>
      </p:ext>
    </p:extLst>
  </p:cSld>
  <p:clrMapOvr>
    <a:masterClrMapping/>
  </p:clrMapOvr>
  <p:transition advTm="35867">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2631162"/>
            <a:ext cx="6096000" cy="1107996"/>
          </a:xfrm>
          <a:gradFill rotWithShape="1">
            <a:gsLst>
              <a:gs pos="100000">
                <a:srgbClr val="FFFFFF"/>
              </a:gs>
              <a:gs pos="100000">
                <a:srgbClr val="00005E"/>
              </a:gs>
            </a:gsLst>
            <a:lin ang="5400000" scaled="1"/>
          </a:gradFill>
          <a:ln w="114300" cmpd="thickThin" algn="ctr">
            <a:solidFill>
              <a:srgbClr val="D4A940"/>
            </a:solidFill>
            <a:round/>
            <a:headEnd/>
            <a:tailEnd/>
          </a:ln>
          <a:effectLst/>
        </p:spPr>
        <p:txBody>
          <a:bodyPr wrap="square" anchor="ct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88900">
              <a:spcBef>
                <a:spcPct val="20000"/>
              </a:spcBef>
            </a:pPr>
            <a:r>
              <a:rPr lang="en-US" sz="6600" dirty="0">
                <a:ln w="0"/>
                <a:effectLst/>
                <a:latin typeface="Times New Roman" panose="02020603050405020304" pitchFamily="18" charset="0"/>
                <a:ea typeface="+mn-ea"/>
                <a:cs typeface="Times New Roman" panose="02020603050405020304" pitchFamily="18" charset="0"/>
              </a:rPr>
              <a:t>Thank You</a:t>
            </a:r>
          </a:p>
        </p:txBody>
      </p:sp>
    </p:spTree>
    <p:extLst>
      <p:ext uri="{BB962C8B-B14F-4D97-AF65-F5344CB8AC3E}">
        <p14:creationId xmlns:p14="http://schemas.microsoft.com/office/powerpoint/2010/main" val="156368548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7544" y="404664"/>
            <a:ext cx="8229600" cy="778098"/>
          </a:xfrm>
        </p:spPr>
        <p:txBody>
          <a:bodyPr/>
          <a:lstStyle/>
          <a:p>
            <a:r>
              <a:rPr lang="en-GB" b="1" dirty="0"/>
              <a:t>Liver cirrhosis: Etiology (Cont.)</a:t>
            </a:r>
          </a:p>
        </p:txBody>
      </p:sp>
      <p:graphicFrame>
        <p:nvGraphicFramePr>
          <p:cNvPr id="5" name="Table 4"/>
          <p:cNvGraphicFramePr>
            <a:graphicFrameLocks noGrp="1"/>
          </p:cNvGraphicFramePr>
          <p:nvPr/>
        </p:nvGraphicFramePr>
        <p:xfrm>
          <a:off x="251520" y="1484784"/>
          <a:ext cx="8568952" cy="5120640"/>
        </p:xfrm>
        <a:graphic>
          <a:graphicData uri="http://schemas.openxmlformats.org/drawingml/2006/table">
            <a:tbl>
              <a:tblPr firstRow="1" bandRow="1">
                <a:tableStyleId>{5C22544A-7EE6-4342-B048-85BDC9FD1C3A}</a:tableStyleId>
              </a:tblPr>
              <a:tblGrid>
                <a:gridCol w="4107431">
                  <a:extLst>
                    <a:ext uri="{9D8B030D-6E8A-4147-A177-3AD203B41FA5}">
                      <a16:colId xmlns:a16="http://schemas.microsoft.com/office/drawing/2014/main" xmlns="" val="20000"/>
                    </a:ext>
                  </a:extLst>
                </a:gridCol>
                <a:gridCol w="4461521">
                  <a:extLst>
                    <a:ext uri="{9D8B030D-6E8A-4147-A177-3AD203B41FA5}">
                      <a16:colId xmlns:a16="http://schemas.microsoft.com/office/drawing/2014/main" xmlns="" val="20001"/>
                    </a:ext>
                  </a:extLst>
                </a:gridCol>
              </a:tblGrid>
              <a:tr h="1390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1" dirty="0"/>
                        <a:t>[B] Other causes of liver cirrhosis &lt; 2%</a:t>
                      </a:r>
                    </a:p>
                  </a:txBody>
                  <a:tcPr/>
                </a:tc>
                <a:tc hMerge="1">
                  <a:txBody>
                    <a:bodyPr/>
                    <a:lstStyle/>
                    <a:p>
                      <a:endParaRPr lang="en-GB" dirty="0"/>
                    </a:p>
                  </a:txBody>
                  <a:tcPr/>
                </a:tc>
                <a:extLst>
                  <a:ext uri="{0D108BD9-81ED-4DB2-BD59-A6C34878D82A}">
                    <a16:rowId xmlns:a16="http://schemas.microsoft.com/office/drawing/2014/main" xmlns="" val="10000"/>
                  </a:ext>
                </a:extLst>
              </a:tr>
              <a:tr h="370840">
                <a:tc>
                  <a:txBody>
                    <a:bodyPr/>
                    <a:lstStyle/>
                    <a:p>
                      <a:r>
                        <a:rPr lang="en-GB" sz="2200" b="1" dirty="0"/>
                        <a:t>Cholestatic &amp; autoimmune liver diseases</a:t>
                      </a:r>
                    </a:p>
                  </a:txBody>
                  <a:tcPr/>
                </a:tc>
                <a:tc>
                  <a:txBody>
                    <a:bodyPr/>
                    <a:lstStyle/>
                    <a:p>
                      <a:r>
                        <a:rPr lang="en-GB" sz="2200" b="1" dirty="0"/>
                        <a:t>Intrahepatic or extrahepatic biliary obstruction</a:t>
                      </a:r>
                    </a:p>
                  </a:txBody>
                  <a:tcPr/>
                </a:tc>
                <a:extLst>
                  <a:ext uri="{0D108BD9-81ED-4DB2-BD59-A6C34878D82A}">
                    <a16:rowId xmlns:a16="http://schemas.microsoft.com/office/drawing/2014/main" xmlns="" val="10001"/>
                  </a:ext>
                </a:extLst>
              </a:tr>
              <a:tr h="370840">
                <a:tc>
                  <a:txBody>
                    <a:bodyPr/>
                    <a:lstStyle/>
                    <a:p>
                      <a:r>
                        <a:rPr lang="en-GB" sz="2200" dirty="0"/>
                        <a:t>1</a:t>
                      </a:r>
                      <a:r>
                        <a:rPr lang="en-GB" sz="2200" baseline="30000" dirty="0"/>
                        <a:t>ry</a:t>
                      </a:r>
                      <a:r>
                        <a:rPr lang="en-GB" sz="2200" dirty="0"/>
                        <a:t> biliary cholangitis</a:t>
                      </a:r>
                    </a:p>
                    <a:p>
                      <a:r>
                        <a:rPr lang="en-GB" sz="2200" dirty="0"/>
                        <a:t>1</a:t>
                      </a:r>
                      <a:r>
                        <a:rPr lang="en-GB" sz="2200" baseline="30000" dirty="0"/>
                        <a:t>ry</a:t>
                      </a:r>
                      <a:r>
                        <a:rPr lang="en-GB" sz="2200" dirty="0"/>
                        <a:t> sclerosing cholangitis</a:t>
                      </a:r>
                    </a:p>
                    <a:p>
                      <a:r>
                        <a:rPr lang="en-GB" sz="2200" dirty="0"/>
                        <a:t>Autoimmune hepatitis </a:t>
                      </a:r>
                    </a:p>
                  </a:txBody>
                  <a:tcPr/>
                </a:tc>
                <a:tc>
                  <a:txBody>
                    <a:bodyPr/>
                    <a:lstStyle/>
                    <a:p>
                      <a:r>
                        <a:rPr lang="en-GB" sz="2200" dirty="0"/>
                        <a:t>Mechanical obstruction</a:t>
                      </a:r>
                    </a:p>
                    <a:p>
                      <a:r>
                        <a:rPr lang="en-GB" sz="2200" dirty="0"/>
                        <a:t>Biliary atresia</a:t>
                      </a:r>
                    </a:p>
                    <a:p>
                      <a:r>
                        <a:rPr lang="en-GB" sz="2200" dirty="0"/>
                        <a:t>Cystic fibrosis</a:t>
                      </a:r>
                    </a:p>
                  </a:txBody>
                  <a:tcPr/>
                </a:tc>
                <a:extLst>
                  <a:ext uri="{0D108BD9-81ED-4DB2-BD59-A6C34878D82A}">
                    <a16:rowId xmlns:a16="http://schemas.microsoft.com/office/drawing/2014/main" xmlns="" val="10002"/>
                  </a:ext>
                </a:extLst>
              </a:tr>
              <a:tr h="370840">
                <a:tc>
                  <a:txBody>
                    <a:bodyPr/>
                    <a:lstStyle/>
                    <a:p>
                      <a:r>
                        <a:rPr lang="en-GB" sz="2200" b="1" dirty="0"/>
                        <a:t>Metabolic inherited disorders</a:t>
                      </a:r>
                    </a:p>
                  </a:txBody>
                  <a:tcPr/>
                </a:tc>
                <a:tc>
                  <a:txBody>
                    <a:bodyPr/>
                    <a:lstStyle/>
                    <a:p>
                      <a:r>
                        <a:rPr lang="en-GB" sz="2200" b="1" dirty="0"/>
                        <a:t>Hepatic venous outflow obstruction</a:t>
                      </a:r>
                    </a:p>
                  </a:txBody>
                  <a:tcPr/>
                </a:tc>
                <a:extLst>
                  <a:ext uri="{0D108BD9-81ED-4DB2-BD59-A6C34878D82A}">
                    <a16:rowId xmlns:a16="http://schemas.microsoft.com/office/drawing/2014/main" xmlns="" val="10003"/>
                  </a:ext>
                </a:extLst>
              </a:tr>
              <a:tr h="370840">
                <a:tc rowSpan="4">
                  <a:txBody>
                    <a:bodyPr/>
                    <a:lstStyle/>
                    <a:p>
                      <a:r>
                        <a:rPr lang="en-GB" sz="2200" dirty="0"/>
                        <a:t>Hemochromatosis</a:t>
                      </a:r>
                    </a:p>
                    <a:p>
                      <a:r>
                        <a:rPr lang="en-GB" sz="2200" dirty="0"/>
                        <a:t>Wilsons disease</a:t>
                      </a:r>
                    </a:p>
                    <a:p>
                      <a:r>
                        <a:rPr lang="en-GB" sz="2200" dirty="0"/>
                        <a:t>α</a:t>
                      </a:r>
                      <a:r>
                        <a:rPr lang="en-GB" sz="2200" baseline="-25000" dirty="0"/>
                        <a:t>1</a:t>
                      </a:r>
                      <a:r>
                        <a:rPr lang="en-GB" sz="2200" dirty="0"/>
                        <a:t>-antitrypsin deficiency</a:t>
                      </a:r>
                    </a:p>
                    <a:p>
                      <a:r>
                        <a:rPr lang="en-GB" sz="2200" dirty="0"/>
                        <a:t>Glycogen storage diseases</a:t>
                      </a:r>
                    </a:p>
                    <a:p>
                      <a:r>
                        <a:rPr lang="en-GB" sz="2200" dirty="0"/>
                        <a:t>Abetalipoproteinemia</a:t>
                      </a:r>
                    </a:p>
                    <a:p>
                      <a:r>
                        <a:rPr lang="en-GB" sz="2200" dirty="0"/>
                        <a:t>Porphyria</a:t>
                      </a:r>
                    </a:p>
                  </a:txBody>
                  <a:tcPr/>
                </a:tc>
                <a:tc>
                  <a:txBody>
                    <a:bodyPr/>
                    <a:lstStyle/>
                    <a:p>
                      <a:r>
                        <a:rPr lang="en-GB" sz="2200" dirty="0"/>
                        <a:t>Budd-Chiari syndrome</a:t>
                      </a:r>
                    </a:p>
                    <a:p>
                      <a:r>
                        <a:rPr lang="en-GB" sz="2200" dirty="0"/>
                        <a:t>Veno-occlusive</a:t>
                      </a:r>
                      <a:r>
                        <a:rPr lang="en-GB" sz="2200" baseline="0" dirty="0"/>
                        <a:t> disease</a:t>
                      </a:r>
                    </a:p>
                    <a:p>
                      <a:r>
                        <a:rPr lang="en-GB" sz="2200" baseline="0" dirty="0"/>
                        <a:t>Right-sided heart failure</a:t>
                      </a:r>
                      <a:endParaRPr lang="en-GB" sz="2200" dirty="0"/>
                    </a:p>
                  </a:txBody>
                  <a:tcPr/>
                </a:tc>
                <a:extLst>
                  <a:ext uri="{0D108BD9-81ED-4DB2-BD59-A6C34878D82A}">
                    <a16:rowId xmlns:a16="http://schemas.microsoft.com/office/drawing/2014/main" xmlns="" val="10004"/>
                  </a:ext>
                </a:extLst>
              </a:tr>
              <a:tr h="370840">
                <a:tc vMerge="1">
                  <a:txBody>
                    <a:bodyPr/>
                    <a:lstStyle/>
                    <a:p>
                      <a:endParaRPr lang="en-GB" sz="2200" dirty="0"/>
                    </a:p>
                  </a:txBody>
                  <a:tcPr/>
                </a:tc>
                <a:tc>
                  <a:txBody>
                    <a:bodyPr/>
                    <a:lstStyle/>
                    <a:p>
                      <a:r>
                        <a:rPr lang="en-GB" sz="2200" b="1" dirty="0"/>
                        <a:t>Drug &amp; toxins</a:t>
                      </a:r>
                    </a:p>
                  </a:txBody>
                  <a:tcPr/>
                </a:tc>
                <a:extLst>
                  <a:ext uri="{0D108BD9-81ED-4DB2-BD59-A6C34878D82A}">
                    <a16:rowId xmlns:a16="http://schemas.microsoft.com/office/drawing/2014/main" xmlns="" val="10005"/>
                  </a:ext>
                </a:extLst>
              </a:tr>
              <a:tr h="370840">
                <a:tc vMerge="1">
                  <a:txBody>
                    <a:bodyPr/>
                    <a:lstStyle/>
                    <a:p>
                      <a:endParaRPr lang="en-GB" sz="2200" dirty="0"/>
                    </a:p>
                  </a:txBody>
                  <a:tcPr/>
                </a:tc>
                <a:tc>
                  <a:txBody>
                    <a:bodyPr/>
                    <a:lstStyle/>
                    <a:p>
                      <a:r>
                        <a:rPr lang="en-GB" sz="2200" b="1" dirty="0"/>
                        <a:t>Intestinal bypass</a:t>
                      </a:r>
                    </a:p>
                  </a:txBody>
                  <a:tcPr/>
                </a:tc>
                <a:extLst>
                  <a:ext uri="{0D108BD9-81ED-4DB2-BD59-A6C34878D82A}">
                    <a16:rowId xmlns:a16="http://schemas.microsoft.com/office/drawing/2014/main" xmlns="" val="10006"/>
                  </a:ext>
                </a:extLst>
              </a:tr>
              <a:tr h="370840">
                <a:tc vMerge="1">
                  <a:txBody>
                    <a:bodyPr/>
                    <a:lstStyle/>
                    <a:p>
                      <a:endParaRPr lang="en-GB" sz="2200" dirty="0"/>
                    </a:p>
                  </a:txBody>
                  <a:tcPr/>
                </a:tc>
                <a:tc>
                  <a:txBody>
                    <a:bodyPr/>
                    <a:lstStyle/>
                    <a:p>
                      <a:r>
                        <a:rPr lang="en-GB" sz="2200" b="1" dirty="0"/>
                        <a:t>Indian childhood cirrhosis</a:t>
                      </a:r>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324052595"/>
      </p:ext>
    </p:extLst>
  </p:cSld>
  <p:clrMapOvr>
    <a:masterClrMapping/>
  </p:clrMapOvr>
  <p:transition advTm="38177">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Early clinical manifistations</a:t>
            </a:r>
          </a:p>
        </p:txBody>
      </p:sp>
      <p:sp>
        <p:nvSpPr>
          <p:cNvPr id="3" name="Content Placeholder 2"/>
          <p:cNvSpPr>
            <a:spLocks noGrp="1"/>
          </p:cNvSpPr>
          <p:nvPr>
            <p:ph idx="1"/>
          </p:nvPr>
        </p:nvSpPr>
        <p:spPr/>
        <p:txBody>
          <a:bodyPr/>
          <a:lstStyle/>
          <a:p>
            <a:r>
              <a:rPr lang="en-GB" b="1" dirty="0"/>
              <a:t>Asymptomatic in 30-40%</a:t>
            </a:r>
            <a:endParaRPr lang="en-GB" dirty="0"/>
          </a:p>
          <a:p>
            <a:r>
              <a:rPr lang="en-GB" dirty="0"/>
              <a:t>Aching or heaviness in right upper quadrant.</a:t>
            </a:r>
          </a:p>
          <a:p>
            <a:r>
              <a:rPr lang="en-GB" dirty="0"/>
              <a:t>Weakness &amp; fatigue.</a:t>
            </a:r>
          </a:p>
          <a:p>
            <a:r>
              <a:rPr lang="en-GB" dirty="0"/>
              <a:t>Anorexia, nausea, indigestion, </a:t>
            </a:r>
            <a:r>
              <a:rPr lang="en-GB" b="1" dirty="0"/>
              <a:t>weight loss.</a:t>
            </a:r>
            <a:endParaRPr lang="en-GB" dirty="0"/>
          </a:p>
          <a:p>
            <a:pPr>
              <a:buNone/>
            </a:pPr>
            <a:endParaRPr lang="en-GB" dirty="0"/>
          </a:p>
        </p:txBody>
      </p:sp>
    </p:spTree>
    <p:extLst>
      <p:ext uri="{BB962C8B-B14F-4D97-AF65-F5344CB8AC3E}">
        <p14:creationId xmlns:p14="http://schemas.microsoft.com/office/powerpoint/2010/main" val="3721145717"/>
      </p:ext>
    </p:extLst>
  </p:cSld>
  <p:clrMapOvr>
    <a:masterClrMapping/>
  </p:clrMapOvr>
  <p:transition advTm="24139">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8&quot;/&gt;&lt;/object&gt;&lt;object type=&quot;3&quot; unique_id=&quot;10005&quot;&gt;&lt;property id=&quot;20148&quot; value=&quot;5&quot;/&gt;&lt;property id=&quot;20300&quot; value=&quot;Slide 2 - &amp;quot;Approach to Acute &amp;#x0D;&amp;#x0A;Abdominal Pain - 1&amp;quot;&quot;/&gt;&lt;property id=&quot;20307&quot; value=&quot;256&quot;/&gt;&lt;/object&gt;&lt;object type=&quot;3&quot; unique_id=&quot;10006&quot;&gt;&lt;property id=&quot;20148&quot; value=&quot;5&quot;/&gt;&lt;property id=&quot;20300&quot; value=&quot;Slide 3 - &amp;quot;Intended Learning Outcome (ILO)&amp;quot;&quot;/&gt;&lt;property id=&quot;20307&quot; value=&quot;267&quot;/&gt;&lt;/object&gt;&lt;object type=&quot;3&quot; unique_id=&quot;10007&quot;&gt;&lt;property id=&quot;20148&quot; value=&quot;5&quot;/&gt;&lt;property id=&quot;20300&quot; value=&quot;Slide 4 - &amp;quot;Contents&amp;quot;&quot;/&gt;&lt;property id=&quot;20307&quot; value=&quot;268&quot;/&gt;&lt;/object&gt;&lt;object type=&quot;3&quot; unique_id=&quot;10008&quot;&gt;&lt;property id=&quot;20148&quot; value=&quot;5&quot;/&gt;&lt;property id=&quot;20300&quot; value=&quot;Slide 5 - &amp;quot;Contents&amp;quot;&quot;/&gt;&lt;property id=&quot;20307&quot; value=&quot;269&quot;/&gt;&lt;/object&gt;&lt;object type=&quot;3&quot; unique_id=&quot;10009&quot;&gt;&lt;property id=&quot;20148&quot; value=&quot;5&quot;/&gt;&lt;property id=&quot;20300&quot; value=&quot;Slide 6 - &amp;quot;Definitions&amp;quot;&quot;/&gt;&lt;property id=&quot;20307&quot; value=&quot;270&quot;/&gt;&lt;/object&gt;&lt;object type=&quot;3&quot; unique_id=&quot;10010&quot;&gt;&lt;property id=&quot;20148&quot; value=&quot;5&quot;/&gt;&lt;property id=&quot;20300&quot; value=&quot;Slide 7 - &amp;quot;Definitions&amp;quot;&quot;/&gt;&lt;property id=&quot;20307&quot; value=&quot;271&quot;/&gt;&lt;/object&gt;&lt;object type=&quot;3&quot; unique_id=&quot;10011&quot;&gt;&lt;property id=&quot;20148&quot; value=&quot;5&quot;/&gt;&lt;property id=&quot;20300&quot; value=&quot;Slide 8 - &amp;quot;Contents&amp;quot;&quot;/&gt;&lt;property id=&quot;20307&quot; value=&quot;272&quot;/&gt;&lt;/object&gt;&lt;object type=&quot;3&quot; unique_id=&quot;10012&quot;&gt;&lt;property id=&quot;20148&quot; value=&quot;5&quot;/&gt;&lt;property id=&quot;20300&quot; value=&quot;Slide 9 - &amp;quot;Contents&amp;quot;&quot;/&gt;&lt;property id=&quot;20307&quot; value=&quot;273&quot;/&gt;&lt;/object&gt;&lt;object type=&quot;3&quot; unique_id=&quot;10013&quot;&gt;&lt;property id=&quot;20148&quot; value=&quot;5&quot;/&gt;&lt;property id=&quot;20300&quot; value=&quot;Slide 10&quot;/&gt;&lt;property id=&quot;20307&quot; value=&quot;274&quot;/&gt;&lt;/object&gt;&lt;object type=&quot;3&quot; unique_id=&quot;10014&quot;&gt;&lt;property id=&quot;20148&quot; value=&quot;5&quot;/&gt;&lt;property id=&quot;20300&quot; value=&quot;Slide 11 - &amp;quot;Pivot Clues/Alarm features&amp;quot;&quot;/&gt;&lt;property id=&quot;20307&quot; value=&quot;275&quot;/&gt;&lt;/object&gt;&lt;object type=&quot;3&quot; unique_id=&quot;10015&quot;&gt;&lt;property id=&quot;20148&quot; value=&quot;5&quot;/&gt;&lt;property id=&quot;20300&quot; value=&quot;Slide 12 - &amp;quot;Common Causes in ED&amp;quot;&quot;/&gt;&lt;property id=&quot;20307&quot; value=&quot;276&quot;/&gt;&lt;/object&gt;&lt;object type=&quot;3&quot; unique_id=&quot;10016&quot;&gt;&lt;property id=&quot;20148&quot; value=&quot;5&quot;/&gt;&lt;property id=&quot;20300&quot; value=&quot;Slide 13 - &amp;quot;Typical Presentations&amp;quot;&quot;/&gt;&lt;property id=&quot;20307&quot; value=&quot;277&quot;/&gt;&lt;/object&gt;&lt;object type=&quot;3&quot; unique_id=&quot;10017&quot;&gt;&lt;property id=&quot;20148&quot; value=&quot;5&quot;/&gt;&lt;property id=&quot;20300&quot; value=&quot;Slide 14 - &amp;quot;Typical Presentations&amp;quot;&quot;/&gt;&lt;property id=&quot;20307&quot; value=&quot;278&quot;/&gt;&lt;/object&gt;&lt;object type=&quot;3&quot; unique_id=&quot;10018&quot;&gt;&lt;property id=&quot;20148&quot; value=&quot;5&quot;/&gt;&lt;property id=&quot;20300&quot; value=&quot;Slide 15 - &amp;quot;Typical Presentations&amp;quot;&quot;/&gt;&lt;property id=&quot;20307&quot; value=&quot;279&quot;/&gt;&lt;/object&gt;&lt;object type=&quot;3&quot; unique_id=&quot;10019&quot;&gt;&lt;property id=&quot;20148&quot; value=&quot;5&quot;/&gt;&lt;property id=&quot;20300&quot; value=&quot;Slide 16&quot;/&gt;&lt;property id=&quot;20307&quot; value=&quot;280&quot;/&gt;&lt;/object&gt;&lt;object type=&quot;3&quot; unique_id=&quot;10020&quot;&gt;&lt;property id=&quot;20148&quot; value=&quot;5&quot;/&gt;&lt;property id=&quot;20300&quot; value=&quot;Slide 17&quot;/&gt;&lt;property id=&quot;20307&quot; value=&quot;281&quot;/&gt;&lt;/object&gt;&lt;object type=&quot;3&quot; unique_id=&quot;10021&quot;&gt;&lt;property id=&quot;20148&quot; value=&quot;5&quot;/&gt;&lt;property id=&quot;20300&quot; value=&quot;Slide 18&quot;/&gt;&lt;property id=&quot;20307&quot; value=&quot;282&quot;/&gt;&lt;/object&gt;&lt;object type=&quot;3&quot; unique_id=&quot;10022&quot;&gt;&lt;property id=&quot;20148&quot; value=&quot;5&quot;/&gt;&lt;property id=&quot;20300&quot; value=&quot;Slide 19&quot;/&gt;&lt;property id=&quot;20307&quot; value=&quot;283&quot;/&gt;&lt;/object&gt;&lt;object type=&quot;3&quot; unique_id=&quot;10023&quot;&gt;&lt;property id=&quot;20148&quot; value=&quot;5&quot;/&gt;&lt;property id=&quot;20300&quot; value=&quot;Slide 20&quot;/&gt;&lt;property id=&quot;20307&quot; value=&quot;284&quot;/&gt;&lt;/object&gt;&lt;object type=&quot;3&quot; unique_id=&quot;10024&quot;&gt;&lt;property id=&quot;20148&quot; value=&quot;5&quot;/&gt;&lt;property id=&quot;20300&quot; value=&quot;Slide 21 - &amp;quot;Gastric Vs. Duodenal ulcers&amp;quot;&quot;/&gt;&lt;property id=&quot;20307&quot; value=&quot;285&quot;/&gt;&lt;/object&gt;&lt;object type=&quot;3&quot; unique_id=&quot;10025&quot;&gt;&lt;property id=&quot;20148&quot; value=&quot;5&quot;/&gt;&lt;property id=&quot;20300&quot; value=&quot;Slide 22&quot;/&gt;&lt;property id=&quot;20307&quot; value=&quot;286&quot;/&gt;&lt;/object&gt;&lt;object type=&quot;3&quot; unique_id=&quot;10026&quot;&gt;&lt;property id=&quot;20148&quot; value=&quot;5&quot;/&gt;&lt;property id=&quot;20300&quot; value=&quot;Slide 23 - &amp;quot;Typical Presentations&amp;quot;&quot;/&gt;&lt;property id=&quot;20307&quot; value=&quot;287&quot;/&gt;&lt;/object&gt;&lt;object type=&quot;3&quot; unique_id=&quot;10027&quot;&gt;&lt;property id=&quot;20148&quot; value=&quot;5&quot;/&gt;&lt;property id=&quot;20300&quot; value=&quot;Slide 24 - &amp;quot;Typical Presentations&amp;quot;&quot;/&gt;&lt;property id=&quot;20307&quot; value=&quot;288&quot;/&gt;&lt;/object&gt;&lt;object type=&quot;3&quot; unique_id=&quot;10028&quot;&gt;&lt;property id=&quot;20148&quot; value=&quot;5&quot;/&gt;&lt;property id=&quot;20300&quot; value=&quot;Slide 25 - &amp;quot;Acute pancreatitis&amp;quot;&quot;/&gt;&lt;property id=&quot;20307&quot; value=&quot;289&quot;/&gt;&lt;/object&gt;&lt;object type=&quot;3&quot; unique_id=&quot;10029&quot;&gt;&lt;property id=&quot;20148&quot; value=&quot;5&quot;/&gt;&lt;property id=&quot;20300&quot; value=&quot;Slide 26&quot;/&gt;&lt;property id=&quot;20307&quot; value=&quot;290&quot;/&gt;&lt;/object&gt;&lt;object type=&quot;3&quot; unique_id=&quot;10030&quot;&gt;&lt;property id=&quot;20148&quot; value=&quot;5&quot;/&gt;&lt;property id=&quot;20300&quot; value=&quot;Slide 27 - &amp;quot;Symptoms &amp;amp; Signs&amp;quot;&quot;/&gt;&lt;property id=&quot;20307&quot; value=&quot;291&quot;/&gt;&lt;/object&gt;&lt;object type=&quot;3&quot; unique_id=&quot;10031&quot;&gt;&lt;property id=&quot;20148&quot; value=&quot;5&quot;/&gt;&lt;property id=&quot;20300&quot; value=&quot;Slide 28 - &amp;quot;Investigations&amp;quot;&quot;/&gt;&lt;property id=&quot;20307&quot; value=&quot;292&quot;/&gt;&lt;/object&gt;&lt;object type=&quot;3&quot; unique_id=&quot;10032&quot;&gt;&lt;property id=&quot;20148&quot; value=&quot;5&quot;/&gt;&lt;property id=&quot;20300&quot; value=&quot;Slide 29 - &amp;quot;Management – Severe Acute Pancreatitis&amp;quot;&quot;/&gt;&lt;property id=&quot;20307&quot; value=&quot;293&quot;/&gt;&lt;/object&gt;&lt;object type=&quot;3&quot; unique_id=&quot;10033&quot;&gt;&lt;property id=&quot;20148&quot; value=&quot;5&quot;/&gt;&lt;property id=&quot;20300&quot; value=&quot;Slide 30 - &amp;quot;Typical Presentations&amp;quot;&quot;/&gt;&lt;property id=&quot;20307&quot; value=&quot;294&quot;/&gt;&lt;/object&gt;&lt;object type=&quot;3&quot; unique_id=&quot;10034&quot;&gt;&lt;property id=&quot;20148&quot; value=&quot;5&quot;/&gt;&lt;property id=&quot;20300&quot; value=&quot;Slide 31 - &amp;quot;Typical Presentations&amp;quot;&quot;/&gt;&lt;property id=&quot;20307&quot; value=&quot;295&quot;/&gt;&lt;/object&gt;&lt;object type=&quot;3&quot; unique_id=&quot;10035&quot;&gt;&lt;property id=&quot;20148&quot; value=&quot;5&quot;/&gt;&lt;property id=&quot;20300&quot; value=&quot;Slide 32 - &amp;quot;Typical Presentations&amp;quot;&quot;/&gt;&lt;property id=&quot;20307&quot; value=&quot;296&quot;/&gt;&lt;/object&gt;&lt;object type=&quot;3&quot; unique_id=&quot;10036&quot;&gt;&lt;property id=&quot;20148&quot; value=&quot;5&quot;/&gt;&lt;property id=&quot;20300&quot; value=&quot;Slide 33 - &amp;quot;Typical Presentations&amp;quot;&quot;/&gt;&lt;property id=&quot;20307&quot; value=&quot;297&quot;/&gt;&lt;/object&gt;&lt;object type=&quot;3&quot; unique_id=&quot;10037&quot;&gt;&lt;property id=&quot;20148&quot; value=&quot;5&quot;/&gt;&lt;property id=&quot;20300&quot; value=&quot;Slide 34 - &amp;quot;Typical Presentations&amp;quot;&quot;/&gt;&lt;property id=&quot;20307&quot; value=&quot;298&quot;/&gt;&lt;/object&gt;&lt;object type=&quot;3&quot; unique_id=&quot;10038&quot;&gt;&lt;property id=&quot;20148&quot; value=&quot;5&quot;/&gt;&lt;property id=&quot;20300&quot; value=&quot;Slide 35 - &amp;quot;Typical Presentations&amp;quot;&quot;/&gt;&lt;property id=&quot;20307&quot; value=&quot;299&quot;/&gt;&lt;/object&gt;&lt;object type=&quot;3&quot; unique_id=&quot;10039&quot;&gt;&lt;property id=&quot;20148&quot; value=&quot;5&quot;/&gt;&lt;property id=&quot;20300&quot; value=&quot;Slide 36 - &amp;quot;Typical Presentations&amp;quot;&quot;/&gt;&lt;property id=&quot;20307&quot; value=&quot;300&quot;/&gt;&lt;/object&gt;&lt;object type=&quot;3&quot; unique_id=&quot;10040&quot;&gt;&lt;property id=&quot;20148&quot; value=&quot;5&quot;/&gt;&lt;property id=&quot;20300&quot; value=&quot;Slide 37 - &amp;quot;Typical Presentations&amp;quot;&quot;/&gt;&lt;property id=&quot;20307&quot; value=&quot;301&quot;/&gt;&lt;/object&gt;&lt;object type=&quot;3&quot; unique_id=&quot;10041&quot;&gt;&lt;property id=&quot;20148&quot; value=&quot;5&quot;/&gt;&lt;property id=&quot;20300&quot; value=&quot;Slide 38 - &amp;quot;Typical Presentations&amp;quot;&quot;/&gt;&lt;property id=&quot;20307&quot; value=&quot;302&quot;/&gt;&lt;/object&gt;&lt;object type=&quot;3&quot; unique_id=&quot;10042&quot;&gt;&lt;property id=&quot;20148&quot; value=&quot;5&quot;/&gt;&lt;property id=&quot;20300&quot; value=&quot;Slide 39 - &amp;quot;Typical Presentations&amp;quot;&quot;/&gt;&lt;property id=&quot;20307&quot; value=&quot;303&quot;/&gt;&lt;/object&gt;&lt;object type=&quot;3&quot; unique_id=&quot;10043&quot;&gt;&lt;property id=&quot;20148&quot; value=&quot;5&quot;/&gt;&lt;property id=&quot;20300&quot; value=&quot;Slide 40 - &amp;quot;Typical Presentations&amp;quot;&quot;/&gt;&lt;property id=&quot;20307&quot; value=&quot;304&quot;/&gt;&lt;/object&gt;&lt;object type=&quot;3&quot; unique_id=&quot;10044&quot;&gt;&lt;property id=&quot;20148&quot; value=&quot;5&quot;/&gt;&lt;property id=&quot;20300&quot; value=&quot;Slide 41 - &amp;quot;Typical Presentations&amp;quot;&quot;/&gt;&lt;property id=&quot;20307&quot; value=&quot;305&quot;/&gt;&lt;/object&gt;&lt;object type=&quot;3&quot; unique_id=&quot;10045&quot;&gt;&lt;property id=&quot;20148&quot; value=&quot;5&quot;/&gt;&lt;property id=&quot;20300&quot; value=&quot;Slide 42 - &amp;quot;Typical Presentations&amp;quot;&quot;/&gt;&lt;property id=&quot;20307&quot; value=&quot;306&quot;/&gt;&lt;/object&gt;&lt;object type=&quot;3&quot; unique_id=&quot;10046&quot;&gt;&lt;property id=&quot;20148&quot; value=&quot;5&quot;/&gt;&lt;property id=&quot;20300&quot; value=&quot;Slide 43 - &amp;quot;Typical Presentations&amp;quot;&quot;/&gt;&lt;property id=&quot;20307&quot; value=&quot;307&quot;/&gt;&lt;/object&gt;&lt;object type=&quot;3&quot; unique_id=&quot;10047&quot;&gt;&lt;property id=&quot;20148&quot; value=&quot;5&quot;/&gt;&lt;property id=&quot;20300&quot; value=&quot;Slide 44 - &amp;quot;What To Read&amp;quot;&quot;/&gt;&lt;property id=&quot;20307&quot; value=&quot;308&quot;/&gt;&lt;/object&gt;&lt;object type=&quot;3&quot; unique_id=&quot;10048&quot;&gt;&lt;property id=&quot;20148&quot; value=&quot;5&quot;/&gt;&lt;property id=&quot;20300&quot; value=&quot;Slide 45 - &amp;quot;References&amp;quot;&quot;/&gt;&lt;property id=&quot;20307&quot; value=&quot;309&quot;/&gt;&lt;/object&gt;&lt;object type=&quot;3&quot; unique_id=&quot;10049&quot;&gt;&lt;property id=&quot;20148&quot; value=&quot;5&quot;/&gt;&lt;property id=&quot;20300&quot; value=&quot;Slide 46 - &amp;quot;Thank You&amp;quot;&quot;/&gt;&lt;property id=&quot;20307&quot; value=&quot;263&quot;/&gt;&lt;/objec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TIMING" val="|3.4|17.6|13.8|5.4|1|4.5|11.1"/>
</p:tagLst>
</file>

<file path=ppt/tags/tag11.xml><?xml version="1.0" encoding="utf-8"?>
<p:tagLst xmlns:a="http://schemas.openxmlformats.org/drawingml/2006/main" xmlns:r="http://schemas.openxmlformats.org/officeDocument/2006/relationships" xmlns:p="http://schemas.openxmlformats.org/presentationml/2006/main">
  <p:tag name="TIMING" val="|9.1|2.9|52.7|28.2|14.4|3.1|1.2|1.2|12.9|2.9|2.9|10.3|1.5"/>
</p:tagLst>
</file>

<file path=ppt/tags/tag12.xml><?xml version="1.0" encoding="utf-8"?>
<p:tagLst xmlns:a="http://schemas.openxmlformats.org/drawingml/2006/main" xmlns:r="http://schemas.openxmlformats.org/officeDocument/2006/relationships" xmlns:p="http://schemas.openxmlformats.org/presentationml/2006/main">
  <p:tag name="TIMING" val="|7.7|7.4|17.4"/>
</p:tagLst>
</file>

<file path=ppt/tags/tag13.xml><?xml version="1.0" encoding="utf-8"?>
<p:tagLst xmlns:a="http://schemas.openxmlformats.org/drawingml/2006/main" xmlns:r="http://schemas.openxmlformats.org/officeDocument/2006/relationships" xmlns:p="http://schemas.openxmlformats.org/presentationml/2006/main">
  <p:tag name="TIMING" val="|17.3"/>
</p:tagLst>
</file>

<file path=ppt/tags/tag14.xml><?xml version="1.0" encoding="utf-8"?>
<p:tagLst xmlns:a="http://schemas.openxmlformats.org/drawingml/2006/main" xmlns:r="http://schemas.openxmlformats.org/officeDocument/2006/relationships" xmlns:p="http://schemas.openxmlformats.org/presentationml/2006/main">
  <p:tag name="TIMING" val="|1|5.5|4.3"/>
</p:tagLst>
</file>

<file path=ppt/tags/tag15.xml><?xml version="1.0" encoding="utf-8"?>
<p:tagLst xmlns:a="http://schemas.openxmlformats.org/drawingml/2006/main" xmlns:r="http://schemas.openxmlformats.org/officeDocument/2006/relationships" xmlns:p="http://schemas.openxmlformats.org/presentationml/2006/main">
  <p:tag name="TIMING" val="|14.1|19.4|16.2"/>
</p:tagLst>
</file>

<file path=ppt/tags/tag16.xml><?xml version="1.0" encoding="utf-8"?>
<p:tagLst xmlns:a="http://schemas.openxmlformats.org/drawingml/2006/main" xmlns:r="http://schemas.openxmlformats.org/officeDocument/2006/relationships" xmlns:p="http://schemas.openxmlformats.org/presentationml/2006/main">
  <p:tag name="TIMING" val="|14.3|15.5|20.2"/>
</p:tagLst>
</file>

<file path=ppt/tags/tag17.xml><?xml version="1.0" encoding="utf-8"?>
<p:tagLst xmlns:a="http://schemas.openxmlformats.org/drawingml/2006/main" xmlns:r="http://schemas.openxmlformats.org/officeDocument/2006/relationships" xmlns:p="http://schemas.openxmlformats.org/presentationml/2006/main">
  <p:tag name="TIMING" val="|43.3"/>
</p:tagLst>
</file>

<file path=ppt/tags/tag18.xml><?xml version="1.0" encoding="utf-8"?>
<p:tagLst xmlns:a="http://schemas.openxmlformats.org/drawingml/2006/main" xmlns:r="http://schemas.openxmlformats.org/officeDocument/2006/relationships" xmlns:p="http://schemas.openxmlformats.org/presentationml/2006/main">
  <p:tag name="TIMING" val="|12.3|6.1|2.3|2.5|2.7|11.5|5"/>
</p:tagLst>
</file>

<file path=ppt/tags/tag19.xml><?xml version="1.0" encoding="utf-8"?>
<p:tagLst xmlns:a="http://schemas.openxmlformats.org/drawingml/2006/main" xmlns:r="http://schemas.openxmlformats.org/officeDocument/2006/relationships" xmlns:p="http://schemas.openxmlformats.org/presentationml/2006/main">
  <p:tag name="TIMING" val="|5.1"/>
</p:tagLst>
</file>

<file path=ppt/tags/tag2.xml><?xml version="1.0" encoding="utf-8"?>
<p:tagLst xmlns:a="http://schemas.openxmlformats.org/drawingml/2006/main" xmlns:r="http://schemas.openxmlformats.org/officeDocument/2006/relationships" xmlns:p="http://schemas.openxmlformats.org/presentationml/2006/main">
  <p:tag name="TIMING" val="|1.8"/>
</p:tagLst>
</file>

<file path=ppt/tags/tag20.xml><?xml version="1.0" encoding="utf-8"?>
<p:tagLst xmlns:a="http://schemas.openxmlformats.org/drawingml/2006/main" xmlns:r="http://schemas.openxmlformats.org/officeDocument/2006/relationships" xmlns:p="http://schemas.openxmlformats.org/presentationml/2006/main">
  <p:tag name="TIMING" val="|4.2|16.7"/>
</p:tagLst>
</file>

<file path=ppt/tags/tag21.xml><?xml version="1.0" encoding="utf-8"?>
<p:tagLst xmlns:a="http://schemas.openxmlformats.org/drawingml/2006/main" xmlns:r="http://schemas.openxmlformats.org/officeDocument/2006/relationships" xmlns:p="http://schemas.openxmlformats.org/presentationml/2006/main">
  <p:tag name="TIMING" val="|0.6|23.2"/>
</p:tagLst>
</file>

<file path=ppt/tags/tag22.xml><?xml version="1.0" encoding="utf-8"?>
<p:tagLst xmlns:a="http://schemas.openxmlformats.org/drawingml/2006/main" xmlns:r="http://schemas.openxmlformats.org/officeDocument/2006/relationships" xmlns:p="http://schemas.openxmlformats.org/presentationml/2006/main">
  <p:tag name="TIMING" val="|10.1|7.5"/>
</p:tagLst>
</file>

<file path=ppt/tags/tag23.xml><?xml version="1.0" encoding="utf-8"?>
<p:tagLst xmlns:a="http://schemas.openxmlformats.org/drawingml/2006/main" xmlns:r="http://schemas.openxmlformats.org/officeDocument/2006/relationships" xmlns:p="http://schemas.openxmlformats.org/presentationml/2006/main">
  <p:tag name="TIMING" val="|14.7|10.1|8.2|6.7|14.4|13.9|4.6|4.3|8.4|9.6|1.2"/>
</p:tagLst>
</file>

<file path=ppt/tags/tag24.xml><?xml version="1.0" encoding="utf-8"?>
<p:tagLst xmlns:a="http://schemas.openxmlformats.org/drawingml/2006/main" xmlns:r="http://schemas.openxmlformats.org/officeDocument/2006/relationships" xmlns:p="http://schemas.openxmlformats.org/presentationml/2006/main">
  <p:tag name="TIMING" val="|9.3|16.7"/>
</p:tagLst>
</file>

<file path=ppt/tags/tag25.xml><?xml version="1.0" encoding="utf-8"?>
<p:tagLst xmlns:a="http://schemas.openxmlformats.org/drawingml/2006/main" xmlns:r="http://schemas.openxmlformats.org/officeDocument/2006/relationships" xmlns:p="http://schemas.openxmlformats.org/presentationml/2006/main">
  <p:tag name="TIMING" val="|14.3"/>
</p:tagLst>
</file>

<file path=ppt/tags/tag26.xml><?xml version="1.0" encoding="utf-8"?>
<p:tagLst xmlns:a="http://schemas.openxmlformats.org/drawingml/2006/main" xmlns:r="http://schemas.openxmlformats.org/officeDocument/2006/relationships" xmlns:p="http://schemas.openxmlformats.org/presentationml/2006/main">
  <p:tag name="TIMING" val="|13.5"/>
</p:tagLst>
</file>

<file path=ppt/tags/tag27.xml><?xml version="1.0" encoding="utf-8"?>
<p:tagLst xmlns:a="http://schemas.openxmlformats.org/drawingml/2006/main" xmlns:r="http://schemas.openxmlformats.org/officeDocument/2006/relationships" xmlns:p="http://schemas.openxmlformats.org/presentationml/2006/main">
  <p:tag name="TIMING" val="|10.5|19.4|22.5|21.6"/>
</p:tagLst>
</file>

<file path=ppt/tags/tag28.xml><?xml version="1.0" encoding="utf-8"?>
<p:tagLst xmlns:a="http://schemas.openxmlformats.org/drawingml/2006/main" xmlns:r="http://schemas.openxmlformats.org/officeDocument/2006/relationships" xmlns:p="http://schemas.openxmlformats.org/presentationml/2006/main">
  <p:tag name="TIMING" val="|1.1|35.6|13.4"/>
</p:tagLst>
</file>

<file path=ppt/tags/tag29.xml><?xml version="1.0" encoding="utf-8"?>
<p:tagLst xmlns:a="http://schemas.openxmlformats.org/drawingml/2006/main" xmlns:r="http://schemas.openxmlformats.org/officeDocument/2006/relationships" xmlns:p="http://schemas.openxmlformats.org/presentationml/2006/main">
  <p:tag name="TIMING" val="|2.2|14.7|24.5"/>
</p:tagLst>
</file>

<file path=ppt/tags/tag3.xml><?xml version="1.0" encoding="utf-8"?>
<p:tagLst xmlns:a="http://schemas.openxmlformats.org/drawingml/2006/main" xmlns:r="http://schemas.openxmlformats.org/officeDocument/2006/relationships" xmlns:p="http://schemas.openxmlformats.org/presentationml/2006/main">
  <p:tag name="TIMING" val="|43.8"/>
</p:tagLst>
</file>

<file path=ppt/tags/tag30.xml><?xml version="1.0" encoding="utf-8"?>
<p:tagLst xmlns:a="http://schemas.openxmlformats.org/drawingml/2006/main" xmlns:r="http://schemas.openxmlformats.org/officeDocument/2006/relationships" xmlns:p="http://schemas.openxmlformats.org/presentationml/2006/main">
  <p:tag name="TIMING" val="|15.6|31.5|13.2"/>
</p:tagLst>
</file>

<file path=ppt/tags/tag31.xml><?xml version="1.0" encoding="utf-8"?>
<p:tagLst xmlns:a="http://schemas.openxmlformats.org/drawingml/2006/main" xmlns:r="http://schemas.openxmlformats.org/officeDocument/2006/relationships" xmlns:p="http://schemas.openxmlformats.org/presentationml/2006/main">
  <p:tag name="TIMING" val="|3.3|22.9|5.1|10"/>
</p:tagLst>
</file>

<file path=ppt/tags/tag32.xml><?xml version="1.0" encoding="utf-8"?>
<p:tagLst xmlns:a="http://schemas.openxmlformats.org/drawingml/2006/main" xmlns:r="http://schemas.openxmlformats.org/officeDocument/2006/relationships" xmlns:p="http://schemas.openxmlformats.org/presentationml/2006/main">
  <p:tag name="TIMING" val="|3.3|10.6|11.6"/>
</p:tagLst>
</file>

<file path=ppt/tags/tag33.xml><?xml version="1.0" encoding="utf-8"?>
<p:tagLst xmlns:a="http://schemas.openxmlformats.org/drawingml/2006/main" xmlns:r="http://schemas.openxmlformats.org/officeDocument/2006/relationships" xmlns:p="http://schemas.openxmlformats.org/presentationml/2006/main">
  <p:tag name="TIMING" val="|22.4|13.4|22.8"/>
</p:tagLst>
</file>

<file path=ppt/tags/tag34.xml><?xml version="1.0" encoding="utf-8"?>
<p:tagLst xmlns:a="http://schemas.openxmlformats.org/drawingml/2006/main" xmlns:r="http://schemas.openxmlformats.org/officeDocument/2006/relationships" xmlns:p="http://schemas.openxmlformats.org/presentationml/2006/main">
  <p:tag name="TIMING" val="|3.3|22.9|18.9"/>
</p:tagLst>
</file>

<file path=ppt/tags/tag35.xml><?xml version="1.0" encoding="utf-8"?>
<p:tagLst xmlns:a="http://schemas.openxmlformats.org/drawingml/2006/main" xmlns:r="http://schemas.openxmlformats.org/officeDocument/2006/relationships" xmlns:p="http://schemas.openxmlformats.org/presentationml/2006/main">
  <p:tag name="TIMING" val="|11.6"/>
</p:tagLst>
</file>

<file path=ppt/tags/tag36.xml><?xml version="1.0" encoding="utf-8"?>
<p:tagLst xmlns:a="http://schemas.openxmlformats.org/drawingml/2006/main" xmlns:r="http://schemas.openxmlformats.org/officeDocument/2006/relationships" xmlns:p="http://schemas.openxmlformats.org/presentationml/2006/main">
  <p:tag name="TIMING" val="|0.8|13.5"/>
</p:tagLst>
</file>

<file path=ppt/tags/tag37.xml><?xml version="1.0" encoding="utf-8"?>
<p:tagLst xmlns:a="http://schemas.openxmlformats.org/drawingml/2006/main" xmlns:r="http://schemas.openxmlformats.org/officeDocument/2006/relationships" xmlns:p="http://schemas.openxmlformats.org/presentationml/2006/main">
  <p:tag name="TIMING" val="|8.8|24.7"/>
</p:tagLst>
</file>

<file path=ppt/tags/tag38.xml><?xml version="1.0" encoding="utf-8"?>
<p:tagLst xmlns:a="http://schemas.openxmlformats.org/drawingml/2006/main" xmlns:r="http://schemas.openxmlformats.org/officeDocument/2006/relationships" xmlns:p="http://schemas.openxmlformats.org/presentationml/2006/main">
  <p:tag name="TIMING" val="|8.7|15.2"/>
</p:tagLst>
</file>

<file path=ppt/tags/tag39.xml><?xml version="1.0" encoding="utf-8"?>
<p:tagLst xmlns:a="http://schemas.openxmlformats.org/drawingml/2006/main" xmlns:r="http://schemas.openxmlformats.org/officeDocument/2006/relationships" xmlns:p="http://schemas.openxmlformats.org/presentationml/2006/main">
  <p:tag name="TIMING" val="|42.6|2.6|89.4"/>
</p:tagLst>
</file>

<file path=ppt/tags/tag4.xml><?xml version="1.0" encoding="utf-8"?>
<p:tagLst xmlns:a="http://schemas.openxmlformats.org/drawingml/2006/main" xmlns:r="http://schemas.openxmlformats.org/officeDocument/2006/relationships" xmlns:p="http://schemas.openxmlformats.org/presentationml/2006/main">
  <p:tag name="TIMING" val="|3.4"/>
</p:tagLst>
</file>

<file path=ppt/tags/tag40.xml><?xml version="1.0" encoding="utf-8"?>
<p:tagLst xmlns:a="http://schemas.openxmlformats.org/drawingml/2006/main" xmlns:r="http://schemas.openxmlformats.org/officeDocument/2006/relationships" xmlns:p="http://schemas.openxmlformats.org/presentationml/2006/main">
  <p:tag name="TIMING" val="|0.9|5|86.6"/>
</p:tagLst>
</file>

<file path=ppt/tags/tag41.xml><?xml version="1.0" encoding="utf-8"?>
<p:tagLst xmlns:a="http://schemas.openxmlformats.org/drawingml/2006/main" xmlns:r="http://schemas.openxmlformats.org/officeDocument/2006/relationships" xmlns:p="http://schemas.openxmlformats.org/presentationml/2006/main">
  <p:tag name="TIMING" val="|15.3|4.6|34.1"/>
</p:tagLst>
</file>

<file path=ppt/tags/tag42.xml><?xml version="1.0" encoding="utf-8"?>
<p:tagLst xmlns:a="http://schemas.openxmlformats.org/drawingml/2006/main" xmlns:r="http://schemas.openxmlformats.org/officeDocument/2006/relationships" xmlns:p="http://schemas.openxmlformats.org/presentationml/2006/main">
  <p:tag name="TIMING" val="|1.6|6.6|8.7|1.5|0.6|0.5"/>
</p:tagLst>
</file>

<file path=ppt/tags/tag43.xml><?xml version="1.0" encoding="utf-8"?>
<p:tagLst xmlns:a="http://schemas.openxmlformats.org/drawingml/2006/main" xmlns:r="http://schemas.openxmlformats.org/officeDocument/2006/relationships" xmlns:p="http://schemas.openxmlformats.org/presentationml/2006/main">
  <p:tag name="TIMING" val="|46.8"/>
</p:tagLst>
</file>

<file path=ppt/tags/tag44.xml><?xml version="1.0" encoding="utf-8"?>
<p:tagLst xmlns:a="http://schemas.openxmlformats.org/drawingml/2006/main" xmlns:r="http://schemas.openxmlformats.org/officeDocument/2006/relationships" xmlns:p="http://schemas.openxmlformats.org/presentationml/2006/main">
  <p:tag name="TIMING" val="|48.7"/>
</p:tagLst>
</file>

<file path=ppt/tags/tag45.xml><?xml version="1.0" encoding="utf-8"?>
<p:tagLst xmlns:a="http://schemas.openxmlformats.org/drawingml/2006/main" xmlns:r="http://schemas.openxmlformats.org/officeDocument/2006/relationships" xmlns:p="http://schemas.openxmlformats.org/presentationml/2006/main">
  <p:tag name="TIMING" val="|58.2"/>
</p:tagLst>
</file>

<file path=ppt/tags/tag5.xml><?xml version="1.0" encoding="utf-8"?>
<p:tagLst xmlns:a="http://schemas.openxmlformats.org/drawingml/2006/main" xmlns:r="http://schemas.openxmlformats.org/officeDocument/2006/relationships" xmlns:p="http://schemas.openxmlformats.org/presentationml/2006/main">
  <p:tag name="TIMING" val="|21.9"/>
</p:tagLst>
</file>

<file path=ppt/tags/tag6.xml><?xml version="1.0" encoding="utf-8"?>
<p:tagLst xmlns:a="http://schemas.openxmlformats.org/drawingml/2006/main" xmlns:r="http://schemas.openxmlformats.org/officeDocument/2006/relationships" xmlns:p="http://schemas.openxmlformats.org/presentationml/2006/main">
  <p:tag name="TIMING" val="|39.4|1"/>
</p:tagLst>
</file>

<file path=ppt/tags/tag7.xml><?xml version="1.0" encoding="utf-8"?>
<p:tagLst xmlns:a="http://schemas.openxmlformats.org/drawingml/2006/main" xmlns:r="http://schemas.openxmlformats.org/officeDocument/2006/relationships" xmlns:p="http://schemas.openxmlformats.org/presentationml/2006/main">
  <p:tag name="TIMING" val="|3|74.2|16.5"/>
</p:tagLst>
</file>

<file path=ppt/tags/tag8.xml><?xml version="1.0" encoding="utf-8"?>
<p:tagLst xmlns:a="http://schemas.openxmlformats.org/drawingml/2006/main" xmlns:r="http://schemas.openxmlformats.org/officeDocument/2006/relationships" xmlns:p="http://schemas.openxmlformats.org/presentationml/2006/main">
  <p:tag name="TIMING" val="|23.6|19.5|10.7|20.3"/>
</p:tagLst>
</file>

<file path=ppt/tags/tag9.xml><?xml version="1.0" encoding="utf-8"?>
<p:tagLst xmlns:a="http://schemas.openxmlformats.org/drawingml/2006/main" xmlns:r="http://schemas.openxmlformats.org/officeDocument/2006/relationships" xmlns:p="http://schemas.openxmlformats.org/presentationml/2006/main">
  <p:tag name="TIMING" val="|0.3|1.7|28.9|4.1|17|1.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3933</TotalTime>
  <Words>3284</Words>
  <Application>Microsoft Office PowerPoint</Application>
  <PresentationFormat>On-screen Show (4:3)</PresentationFormat>
  <Paragraphs>471</Paragraphs>
  <Slides>70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MS PGothic</vt:lpstr>
      <vt:lpstr>Arial</vt:lpstr>
      <vt:lpstr>Calibri</vt:lpstr>
      <vt:lpstr>Symbol</vt:lpstr>
      <vt:lpstr>Times New Roman</vt:lpstr>
      <vt:lpstr>Office Theme</vt:lpstr>
      <vt:lpstr>PowerPoint Presentation</vt:lpstr>
      <vt:lpstr>liver cirrhosis &amp; sequel 1</vt:lpstr>
      <vt:lpstr>Indented Learning Outcomes (ILOs)</vt:lpstr>
      <vt:lpstr>PowerPoint Presentation</vt:lpstr>
      <vt:lpstr>What is liver cirrhosis?</vt:lpstr>
      <vt:lpstr>Liver cirrhosis: Definition</vt:lpstr>
      <vt:lpstr>Liver cirrhosis: Etiology</vt:lpstr>
      <vt:lpstr>Liver cirrhosis: Etiology (Cont.)</vt:lpstr>
      <vt:lpstr>Early clinical manifistations</vt:lpstr>
      <vt:lpstr>Investigations for the patient at this stage</vt:lpstr>
      <vt:lpstr>Investigations for the patient at this stage (Cont.)</vt:lpstr>
      <vt:lpstr>Investigations at this stage (Cont.)</vt:lpstr>
      <vt:lpstr> </vt:lpstr>
      <vt:lpstr>PowerPoint Presentation</vt:lpstr>
      <vt:lpstr>Portal hypertension (PHT)</vt:lpstr>
      <vt:lpstr>Causes of PHT according to site of pathology </vt:lpstr>
      <vt:lpstr>Causes of PHT according to site of pathology </vt:lpstr>
      <vt:lpstr>Clinical complications of PHT</vt:lpstr>
      <vt:lpstr>PowerPoint Presentation</vt:lpstr>
      <vt:lpstr>Treatment of Acute Variceal Hemorrhage</vt:lpstr>
      <vt:lpstr>PowerPoint Presentation</vt:lpstr>
      <vt:lpstr>SENGSTAKEN-BLACKMORE TUBE</vt:lpstr>
      <vt:lpstr>Transjugular intrahepatic portosystemic shunt (TIPS)</vt:lpstr>
      <vt:lpstr>Risk of Acute GI bleeding</vt:lpstr>
      <vt:lpstr>Prevention of Variceal bleeding</vt:lpstr>
      <vt:lpstr>Method of prophylaxis</vt:lpstr>
      <vt:lpstr>PowerPoint Presentation</vt:lpstr>
      <vt:lpstr>Ascites</vt:lpstr>
      <vt:lpstr>Ascites: Grading</vt:lpstr>
      <vt:lpstr>Ascites: Initial patient evaluation</vt:lpstr>
      <vt:lpstr>Ascites: Investigations</vt:lpstr>
      <vt:lpstr>Ascites: Investigations (cont.)</vt:lpstr>
      <vt:lpstr>PowerPoint Presentation</vt:lpstr>
      <vt:lpstr>The serum ascites albumin gradient (SAAG)</vt:lpstr>
      <vt:lpstr>The serum ascites albumin gradient (SAAG)</vt:lpstr>
      <vt:lpstr>PowerPoint Presentation</vt:lpstr>
      <vt:lpstr>Management of Uncomplicated Ascites</vt:lpstr>
      <vt:lpstr>Management of Uncomplicated Ascites</vt:lpstr>
      <vt:lpstr>Management of Grade 2 Uncomplicated Ascites</vt:lpstr>
      <vt:lpstr>Management of Grade 2 Uncomplicated Ascites (cont.)</vt:lpstr>
      <vt:lpstr>Monitoring diuretic therapy</vt:lpstr>
      <vt:lpstr>When to decrease diuretic dose or discontinue?</vt:lpstr>
      <vt:lpstr>N.B.</vt:lpstr>
      <vt:lpstr>Management of Grade 3 Uncomplicated Ascites</vt:lpstr>
      <vt:lpstr>Refractory ascites</vt:lpstr>
      <vt:lpstr>Refractory ascites: diagnostic criteria</vt:lpstr>
      <vt:lpstr>Refractory ascites: Management</vt:lpstr>
      <vt:lpstr>PowerPoint Presentation</vt:lpstr>
      <vt:lpstr>Spontaneous bacterial peritonitis (SBP)</vt:lpstr>
      <vt:lpstr>SBP (cont.)</vt:lpstr>
      <vt:lpstr>SBP: Clinical features</vt:lpstr>
      <vt:lpstr>SBP: Diagnosis</vt:lpstr>
      <vt:lpstr>SBP: Management </vt:lpstr>
      <vt:lpstr>SBP: Management (cont.)</vt:lpstr>
      <vt:lpstr>PowerPoint Presentation</vt:lpstr>
      <vt:lpstr>PowerPoint Presentation</vt:lpstr>
      <vt:lpstr>PowerPoint Presentation</vt:lpstr>
      <vt:lpstr>When to perform abdominal paracentesis</vt:lpstr>
      <vt:lpstr>Quizzes</vt:lpstr>
      <vt:lpstr>Quiz 1</vt:lpstr>
      <vt:lpstr>Quiz 2</vt:lpstr>
      <vt:lpstr>Quiz 2 (cont.)</vt:lpstr>
      <vt:lpstr>Quiz 3</vt:lpstr>
      <vt:lpstr>Quiz 4 </vt:lpstr>
      <vt:lpstr>Quiz 5</vt:lpstr>
      <vt:lpstr>Quiz 6</vt:lpstr>
      <vt:lpstr>Quiz 7</vt:lpstr>
      <vt:lpstr>Home message</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dream cast</dc:creator>
  <cp:lastModifiedBy>Abdul Rahman Ashraf Hussein Mohamed Abo El-Majd</cp:lastModifiedBy>
  <cp:revision>267</cp:revision>
  <dcterms:created xsi:type="dcterms:W3CDTF">2016-09-30T17:20:15Z</dcterms:created>
  <dcterms:modified xsi:type="dcterms:W3CDTF">2025-07-05T09:49:11Z</dcterms:modified>
</cp:coreProperties>
</file>