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315" r:id="rId3"/>
    <p:sldId id="386" r:id="rId4"/>
    <p:sldId id="375" r:id="rId5"/>
    <p:sldId id="350" r:id="rId6"/>
    <p:sldId id="279" r:id="rId7"/>
    <p:sldId id="333" r:id="rId8"/>
    <p:sldId id="354" r:id="rId9"/>
    <p:sldId id="352" r:id="rId10"/>
    <p:sldId id="353" r:id="rId11"/>
    <p:sldId id="356" r:id="rId12"/>
    <p:sldId id="314" r:id="rId13"/>
    <p:sldId id="355" r:id="rId14"/>
    <p:sldId id="335" r:id="rId15"/>
    <p:sldId id="334" r:id="rId16"/>
    <p:sldId id="349" r:id="rId17"/>
    <p:sldId id="358" r:id="rId18"/>
    <p:sldId id="359" r:id="rId19"/>
    <p:sldId id="336" r:id="rId20"/>
    <p:sldId id="361" r:id="rId21"/>
    <p:sldId id="316" r:id="rId22"/>
    <p:sldId id="317" r:id="rId23"/>
    <p:sldId id="337" r:id="rId24"/>
    <p:sldId id="318" r:id="rId25"/>
    <p:sldId id="338" r:id="rId26"/>
    <p:sldId id="340" r:id="rId27"/>
    <p:sldId id="373" r:id="rId28"/>
    <p:sldId id="324" r:id="rId29"/>
    <p:sldId id="377" r:id="rId30"/>
    <p:sldId id="325" r:id="rId31"/>
    <p:sldId id="378" r:id="rId32"/>
    <p:sldId id="379" r:id="rId33"/>
    <p:sldId id="342" r:id="rId34"/>
    <p:sldId id="326" r:id="rId35"/>
    <p:sldId id="344" r:id="rId36"/>
    <p:sldId id="387" r:id="rId37"/>
    <p:sldId id="291" r:id="rId38"/>
    <p:sldId id="380" r:id="rId39"/>
    <p:sldId id="382" r:id="rId40"/>
    <p:sldId id="381" r:id="rId41"/>
    <p:sldId id="348" r:id="rId42"/>
    <p:sldId id="391" r:id="rId43"/>
    <p:sldId id="388" r:id="rId44"/>
    <p:sldId id="389" r:id="rId45"/>
    <p:sldId id="293" r:id="rId46"/>
    <p:sldId id="347" r:id="rId47"/>
    <p:sldId id="294" r:id="rId48"/>
    <p:sldId id="346" r:id="rId49"/>
    <p:sldId id="390" r:id="rId50"/>
    <p:sldId id="322" r:id="rId51"/>
    <p:sldId id="383" r:id="rId52"/>
    <p:sldId id="384" r:id="rId53"/>
    <p:sldId id="385" r:id="rId54"/>
    <p:sldId id="323" r:id="rId55"/>
    <p:sldId id="363" r:id="rId56"/>
    <p:sldId id="362" r:id="rId57"/>
    <p:sldId id="364" r:id="rId58"/>
    <p:sldId id="365" r:id="rId59"/>
    <p:sldId id="366" r:id="rId60"/>
    <p:sldId id="367" r:id="rId61"/>
    <p:sldId id="369" r:id="rId62"/>
    <p:sldId id="370" r:id="rId63"/>
    <p:sldId id="368" r:id="rId64"/>
    <p:sldId id="371" r:id="rId65"/>
    <p:sldId id="372" r:id="rId66"/>
    <p:sldId id="374" r:id="rId67"/>
    <p:sldId id="332" r:id="rId68"/>
    <p:sldId id="302" r:id="rId69"/>
    <p:sldId id="296" r:id="rId70"/>
    <p:sldId id="297" r:id="rId71"/>
    <p:sldId id="303" r:id="rId72"/>
    <p:sldId id="305" r:id="rId73"/>
    <p:sldId id="306" r:id="rId74"/>
    <p:sldId id="311" r:id="rId75"/>
    <p:sldId id="307" r:id="rId76"/>
    <p:sldId id="295" r:id="rId77"/>
    <p:sldId id="299" r:id="rId78"/>
    <p:sldId id="309" r:id="rId79"/>
    <p:sldId id="310" r:id="rId80"/>
    <p:sldId id="376" r:id="rId81"/>
    <p:sldId id="392" r:id="rId82"/>
    <p:sldId id="331" r:id="rId83"/>
  </p:sldIdLst>
  <p:sldSz cx="9144000" cy="6858000" type="screen4x3"/>
  <p:notesSz cx="6858000" cy="9144000"/>
  <p:custDataLst>
    <p:tags r:id="rId8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 autoAdjust="0"/>
    <p:restoredTop sz="94444" autoAdjust="0"/>
  </p:normalViewPr>
  <p:slideViewPr>
    <p:cSldViewPr>
      <p:cViewPr varScale="1">
        <p:scale>
          <a:sx n="80" d="100"/>
          <a:sy n="80" d="100"/>
        </p:scale>
        <p:origin x="8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E70D9-8994-4B45-827D-FC1EBF9AE1C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EG"/>
        </a:p>
      </dgm:t>
    </dgm:pt>
    <dgm:pt modelId="{CD508DB6-D594-4C22-BC24-EC9DB7BDA31C}">
      <dgm:prSet phldrT="[Text]" custT="1"/>
      <dgm:spPr/>
      <dgm:t>
        <a:bodyPr/>
        <a:lstStyle/>
        <a:p>
          <a:pPr rtl="1"/>
          <a:r>
            <a:rPr lang="en-US" sz="2800" b="1" dirty="0">
              <a:solidFill>
                <a:schemeClr val="tx1"/>
              </a:solidFill>
            </a:rPr>
            <a:t>Endoscopic Classification of GERD</a:t>
          </a:r>
          <a:endParaRPr lang="ar-EG" sz="2800" dirty="0"/>
        </a:p>
      </dgm:t>
    </dgm:pt>
    <dgm:pt modelId="{91A38C76-76B8-466A-9E7F-A1162AAB6007}" type="parTrans" cxnId="{3CD25989-C105-4354-BB41-C3404CF46CE3}">
      <dgm:prSet/>
      <dgm:spPr/>
      <dgm:t>
        <a:bodyPr/>
        <a:lstStyle/>
        <a:p>
          <a:pPr rtl="1"/>
          <a:endParaRPr lang="ar-EG"/>
        </a:p>
      </dgm:t>
    </dgm:pt>
    <dgm:pt modelId="{F3FCA9B5-A48E-4CBD-B4E3-FF42086201CF}" type="sibTrans" cxnId="{3CD25989-C105-4354-BB41-C3404CF46CE3}">
      <dgm:prSet/>
      <dgm:spPr/>
      <dgm:t>
        <a:bodyPr/>
        <a:lstStyle/>
        <a:p>
          <a:pPr rtl="1"/>
          <a:endParaRPr lang="ar-EG"/>
        </a:p>
      </dgm:t>
    </dgm:pt>
    <dgm:pt modelId="{414FCFC1-BFA2-4C0F-BFE9-522CFD1AFDE5}">
      <dgm:prSet phldrT="[Text]" custT="1"/>
      <dgm:spPr/>
      <dgm:t>
        <a:bodyPr/>
        <a:lstStyle/>
        <a:p>
          <a:pPr rtl="0">
            <a:spcAft>
              <a:spcPts val="0"/>
            </a:spcAft>
          </a:pPr>
          <a:r>
            <a:rPr lang="en-US" sz="2400" b="1" dirty="0"/>
            <a:t>Erosive Reflux Disease</a:t>
          </a:r>
        </a:p>
        <a:p>
          <a:pPr rtl="0">
            <a:spcAft>
              <a:spcPts val="0"/>
            </a:spcAft>
          </a:pPr>
          <a:r>
            <a:rPr lang="en-US" sz="2400" b="1" dirty="0"/>
            <a:t>(ERD)</a:t>
          </a:r>
          <a:endParaRPr lang="ar-EG" sz="2400" b="1" dirty="0"/>
        </a:p>
      </dgm:t>
    </dgm:pt>
    <dgm:pt modelId="{199C90D5-268A-4BA1-94AF-A1BA743BE128}" type="parTrans" cxnId="{17B7BBD9-74EE-4215-8F75-CB2617F7A150}">
      <dgm:prSet/>
      <dgm:spPr/>
      <dgm:t>
        <a:bodyPr/>
        <a:lstStyle/>
        <a:p>
          <a:pPr rtl="1"/>
          <a:endParaRPr lang="ar-EG"/>
        </a:p>
      </dgm:t>
    </dgm:pt>
    <dgm:pt modelId="{E2D39029-D266-4CA6-A4C8-5824BB75A253}" type="sibTrans" cxnId="{17B7BBD9-74EE-4215-8F75-CB2617F7A150}">
      <dgm:prSet/>
      <dgm:spPr/>
      <dgm:t>
        <a:bodyPr/>
        <a:lstStyle/>
        <a:p>
          <a:pPr rtl="1"/>
          <a:endParaRPr lang="ar-EG"/>
        </a:p>
      </dgm:t>
    </dgm:pt>
    <dgm:pt modelId="{9C74EA01-3B89-4A3D-BD17-BA5400EB4937}">
      <dgm:prSet phldrT="[Text]" custT="1"/>
      <dgm:spPr/>
      <dgm:t>
        <a:bodyPr/>
        <a:lstStyle/>
        <a:p>
          <a:pPr rtl="0"/>
          <a:r>
            <a:rPr lang="en-US" sz="2200" dirty="0"/>
            <a:t>GERD symptoms with erosions on endoscopic examination.</a:t>
          </a:r>
          <a:endParaRPr lang="ar-EG" sz="2200" dirty="0"/>
        </a:p>
      </dgm:t>
    </dgm:pt>
    <dgm:pt modelId="{2A0B3247-6D8B-40A3-8439-84A47346BC94}" type="parTrans" cxnId="{A9C32BED-8601-48A1-89B9-AEF7094F085A}">
      <dgm:prSet/>
      <dgm:spPr/>
      <dgm:t>
        <a:bodyPr/>
        <a:lstStyle/>
        <a:p>
          <a:pPr rtl="1"/>
          <a:endParaRPr lang="ar-EG"/>
        </a:p>
      </dgm:t>
    </dgm:pt>
    <dgm:pt modelId="{F98A9757-07F2-46A7-9DE9-96661220C237}" type="sibTrans" cxnId="{A9C32BED-8601-48A1-89B9-AEF7094F085A}">
      <dgm:prSet/>
      <dgm:spPr/>
      <dgm:t>
        <a:bodyPr/>
        <a:lstStyle/>
        <a:p>
          <a:pPr rtl="1"/>
          <a:endParaRPr lang="ar-EG"/>
        </a:p>
      </dgm:t>
    </dgm:pt>
    <dgm:pt modelId="{A098DE1B-CBBE-4297-8124-B28D3B51C89B}">
      <dgm:prSet phldrT="[Text]" custT="1"/>
      <dgm:spPr/>
      <dgm:t>
        <a:bodyPr/>
        <a:lstStyle/>
        <a:p>
          <a:pPr rtl="0">
            <a:spcAft>
              <a:spcPts val="0"/>
            </a:spcAft>
          </a:pPr>
          <a:r>
            <a:rPr lang="en-US" sz="2400" b="1" dirty="0"/>
            <a:t>Non-erosive Reflux disease</a:t>
          </a:r>
        </a:p>
        <a:p>
          <a:pPr rtl="0">
            <a:spcAft>
              <a:spcPts val="0"/>
            </a:spcAft>
          </a:pPr>
          <a:r>
            <a:rPr lang="en-US" sz="2400" b="1" dirty="0"/>
            <a:t>(NERD)</a:t>
          </a:r>
          <a:endParaRPr lang="ar-EG" sz="2400" b="1" dirty="0"/>
        </a:p>
      </dgm:t>
    </dgm:pt>
    <dgm:pt modelId="{F4396FF3-D910-48BF-AD23-E1EDCFAA6CA5}" type="parTrans" cxnId="{7C07D50B-CBE3-403E-9D22-FED4496BDD0C}">
      <dgm:prSet/>
      <dgm:spPr/>
      <dgm:t>
        <a:bodyPr/>
        <a:lstStyle/>
        <a:p>
          <a:pPr rtl="1"/>
          <a:endParaRPr lang="ar-EG"/>
        </a:p>
      </dgm:t>
    </dgm:pt>
    <dgm:pt modelId="{9B2DCE6F-70A6-4A36-B9A2-0063B30BCD3A}" type="sibTrans" cxnId="{7C07D50B-CBE3-403E-9D22-FED4496BDD0C}">
      <dgm:prSet/>
      <dgm:spPr/>
      <dgm:t>
        <a:bodyPr/>
        <a:lstStyle/>
        <a:p>
          <a:pPr rtl="1"/>
          <a:endParaRPr lang="ar-EG"/>
        </a:p>
      </dgm:t>
    </dgm:pt>
    <dgm:pt modelId="{96A0F9B2-5577-4BDE-9049-0E60CC71E819}">
      <dgm:prSet phldrT="[Text]" custT="1"/>
      <dgm:spPr/>
      <dgm:t>
        <a:bodyPr/>
        <a:lstStyle/>
        <a:p>
          <a:pPr rtl="1"/>
          <a:r>
            <a:rPr lang="en-US" sz="2200" dirty="0"/>
            <a:t>GERD symptoms without erosions on endoscopic .examination</a:t>
          </a:r>
          <a:endParaRPr lang="ar-EG" sz="2200" dirty="0"/>
        </a:p>
      </dgm:t>
    </dgm:pt>
    <dgm:pt modelId="{0465CB52-9DEB-4536-873D-7AC147B49C49}" type="parTrans" cxnId="{23AEB3E6-F4E4-4351-ABDE-327E4051BD8E}">
      <dgm:prSet/>
      <dgm:spPr/>
      <dgm:t>
        <a:bodyPr/>
        <a:lstStyle/>
        <a:p>
          <a:pPr rtl="1"/>
          <a:endParaRPr lang="ar-EG"/>
        </a:p>
      </dgm:t>
    </dgm:pt>
    <dgm:pt modelId="{2AA6DC2F-2D0A-4B9D-9E81-C4E27C7746CC}" type="sibTrans" cxnId="{23AEB3E6-F4E4-4351-ABDE-327E4051BD8E}">
      <dgm:prSet/>
      <dgm:spPr/>
      <dgm:t>
        <a:bodyPr/>
        <a:lstStyle/>
        <a:p>
          <a:pPr rtl="1"/>
          <a:endParaRPr lang="ar-EG"/>
        </a:p>
      </dgm:t>
    </dgm:pt>
    <dgm:pt modelId="{F1C4EAB1-92F3-4F37-957C-48CB907F7C61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200" dirty="0"/>
            <a:t>Main aim of treatment to heal inflammation.</a:t>
          </a:r>
        </a:p>
      </dgm:t>
    </dgm:pt>
    <dgm:pt modelId="{7D82385C-B89A-4E00-AFC3-7E05C00201DA}" type="parTrans" cxnId="{7B8A7584-7B6B-4AAB-AFD8-383F5A6E3FAD}">
      <dgm:prSet/>
      <dgm:spPr/>
      <dgm:t>
        <a:bodyPr/>
        <a:lstStyle/>
        <a:p>
          <a:endParaRPr lang="en-GB"/>
        </a:p>
      </dgm:t>
    </dgm:pt>
    <dgm:pt modelId="{D4BF0B45-A0C5-4801-AF03-B81C3A13467C}" type="sibTrans" cxnId="{7B8A7584-7B6B-4AAB-AFD8-383F5A6E3FAD}">
      <dgm:prSet/>
      <dgm:spPr/>
      <dgm:t>
        <a:bodyPr/>
        <a:lstStyle/>
        <a:p>
          <a:endParaRPr lang="en-GB"/>
        </a:p>
      </dgm:t>
    </dgm:pt>
    <dgm:pt modelId="{F426B6F9-0A23-4C0C-AA8E-705B0024011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2200" dirty="0"/>
            <a:t>Main aim of treatment to relief symptoms.</a:t>
          </a:r>
        </a:p>
      </dgm:t>
    </dgm:pt>
    <dgm:pt modelId="{316C2B0B-8D7F-435D-AF99-EB1A7F68E388}" type="parTrans" cxnId="{9075EF1E-A4D1-419B-94E8-8C7215E826A4}">
      <dgm:prSet/>
      <dgm:spPr/>
      <dgm:t>
        <a:bodyPr/>
        <a:lstStyle/>
        <a:p>
          <a:endParaRPr lang="en-GB"/>
        </a:p>
      </dgm:t>
    </dgm:pt>
    <dgm:pt modelId="{D5C139EF-0C4F-4EBB-BCD3-0705CE468EA8}" type="sibTrans" cxnId="{9075EF1E-A4D1-419B-94E8-8C7215E826A4}">
      <dgm:prSet/>
      <dgm:spPr/>
      <dgm:t>
        <a:bodyPr/>
        <a:lstStyle/>
        <a:p>
          <a:endParaRPr lang="en-GB"/>
        </a:p>
      </dgm:t>
    </dgm:pt>
    <dgm:pt modelId="{C4D89468-7D3A-47E8-A322-F27EE16A6C66}" type="pres">
      <dgm:prSet presAssocID="{693E70D9-8994-4B45-827D-FC1EBF9AE1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7D3292A-1681-4ED6-8429-8EB3F7228B62}" type="pres">
      <dgm:prSet presAssocID="{CD508DB6-D594-4C22-BC24-EC9DB7BDA31C}" presName="hierRoot1" presStyleCnt="0"/>
      <dgm:spPr/>
    </dgm:pt>
    <dgm:pt modelId="{FA104F2B-6DDB-4385-B508-8E2F79D11044}" type="pres">
      <dgm:prSet presAssocID="{CD508DB6-D594-4C22-BC24-EC9DB7BDA31C}" presName="composite" presStyleCnt="0"/>
      <dgm:spPr/>
    </dgm:pt>
    <dgm:pt modelId="{6DA0B786-123E-4AB8-A6EB-E94D71A9716F}" type="pres">
      <dgm:prSet presAssocID="{CD508DB6-D594-4C22-BC24-EC9DB7BDA31C}" presName="background" presStyleLbl="node0" presStyleIdx="0" presStyleCnt="1"/>
      <dgm:spPr/>
    </dgm:pt>
    <dgm:pt modelId="{8845FE7E-699A-47EB-96A5-1F3FDC4C8EC2}" type="pres">
      <dgm:prSet presAssocID="{CD508DB6-D594-4C22-BC24-EC9DB7BDA31C}" presName="text" presStyleLbl="fgAcc0" presStyleIdx="0" presStyleCnt="1" custScaleX="273096" custScaleY="44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5E596D-5DFA-4B2E-9655-5B4B75F003CF}" type="pres">
      <dgm:prSet presAssocID="{CD508DB6-D594-4C22-BC24-EC9DB7BDA31C}" presName="hierChild2" presStyleCnt="0"/>
      <dgm:spPr/>
    </dgm:pt>
    <dgm:pt modelId="{543D2431-A570-40EA-8CE6-729C13F544DF}" type="pres">
      <dgm:prSet presAssocID="{199C90D5-268A-4BA1-94AF-A1BA743BE12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CD6541F-7C9E-4D92-B2A9-6AB28E7546E2}" type="pres">
      <dgm:prSet presAssocID="{414FCFC1-BFA2-4C0F-BFE9-522CFD1AFDE5}" presName="hierRoot2" presStyleCnt="0"/>
      <dgm:spPr/>
    </dgm:pt>
    <dgm:pt modelId="{796BC58B-5DCB-42A1-B5E8-00207ADEFB4D}" type="pres">
      <dgm:prSet presAssocID="{414FCFC1-BFA2-4C0F-BFE9-522CFD1AFDE5}" presName="composite2" presStyleCnt="0"/>
      <dgm:spPr/>
    </dgm:pt>
    <dgm:pt modelId="{36E06F3E-325D-4E21-B9FA-AAD96D2B1CD2}" type="pres">
      <dgm:prSet presAssocID="{414FCFC1-BFA2-4C0F-BFE9-522CFD1AFDE5}" presName="background2" presStyleLbl="node2" presStyleIdx="0" presStyleCnt="2"/>
      <dgm:spPr/>
    </dgm:pt>
    <dgm:pt modelId="{6032AB6D-8F2A-4FC8-9F70-721E478BB129}" type="pres">
      <dgm:prSet presAssocID="{414FCFC1-BFA2-4C0F-BFE9-522CFD1AFDE5}" presName="text2" presStyleLbl="fgAcc2" presStyleIdx="0" presStyleCnt="2" custScaleX="125972" custScaleY="461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1AD347-AD1C-4CF3-B023-0BECA25174A9}" type="pres">
      <dgm:prSet presAssocID="{414FCFC1-BFA2-4C0F-BFE9-522CFD1AFDE5}" presName="hierChild3" presStyleCnt="0"/>
      <dgm:spPr/>
    </dgm:pt>
    <dgm:pt modelId="{A4AC2992-4A20-4AB8-8D39-015F7CE979D3}" type="pres">
      <dgm:prSet presAssocID="{2A0B3247-6D8B-40A3-8439-84A47346BC94}" presName="Name17" presStyleLbl="parChTrans1D3" presStyleIdx="0" presStyleCnt="2"/>
      <dgm:spPr/>
      <dgm:t>
        <a:bodyPr/>
        <a:lstStyle/>
        <a:p>
          <a:endParaRPr lang="en-US"/>
        </a:p>
      </dgm:t>
    </dgm:pt>
    <dgm:pt modelId="{F5525E6D-8723-4D67-BBDB-A89CE40144A5}" type="pres">
      <dgm:prSet presAssocID="{9C74EA01-3B89-4A3D-BD17-BA5400EB4937}" presName="hierRoot3" presStyleCnt="0"/>
      <dgm:spPr/>
    </dgm:pt>
    <dgm:pt modelId="{12E3C668-556C-4DDB-B1FA-DE1712E6459D}" type="pres">
      <dgm:prSet presAssocID="{9C74EA01-3B89-4A3D-BD17-BA5400EB4937}" presName="composite3" presStyleCnt="0"/>
      <dgm:spPr/>
    </dgm:pt>
    <dgm:pt modelId="{74540C94-48F0-45F8-B8F4-AB8824FE2F83}" type="pres">
      <dgm:prSet presAssocID="{9C74EA01-3B89-4A3D-BD17-BA5400EB4937}" presName="background3" presStyleLbl="node3" presStyleIdx="0" presStyleCnt="2"/>
      <dgm:spPr/>
    </dgm:pt>
    <dgm:pt modelId="{719572AD-9A0F-469A-AE00-8E7B906C3059}" type="pres">
      <dgm:prSet presAssocID="{9C74EA01-3B89-4A3D-BD17-BA5400EB4937}" presName="text3" presStyleLbl="fgAcc3" presStyleIdx="0" presStyleCnt="2" custScaleX="128580" custScaleY="613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DE0A1F-8787-4322-9055-3DF86B7852F4}" type="pres">
      <dgm:prSet presAssocID="{9C74EA01-3B89-4A3D-BD17-BA5400EB4937}" presName="hierChild4" presStyleCnt="0"/>
      <dgm:spPr/>
    </dgm:pt>
    <dgm:pt modelId="{29A08D17-F49D-4500-901A-20C2750D3387}" type="pres">
      <dgm:prSet presAssocID="{7D82385C-B89A-4E00-AFC3-7E05C00201DA}" presName="Name23" presStyleLbl="parChTrans1D4" presStyleIdx="0" presStyleCnt="2"/>
      <dgm:spPr/>
      <dgm:t>
        <a:bodyPr/>
        <a:lstStyle/>
        <a:p>
          <a:endParaRPr lang="en-US"/>
        </a:p>
      </dgm:t>
    </dgm:pt>
    <dgm:pt modelId="{AFB2FB4C-6E88-4378-AF6A-943D80E27302}" type="pres">
      <dgm:prSet presAssocID="{F1C4EAB1-92F3-4F37-957C-48CB907F7C61}" presName="hierRoot4" presStyleCnt="0"/>
      <dgm:spPr/>
    </dgm:pt>
    <dgm:pt modelId="{53E23817-29EC-4076-97AA-E9224C078C6C}" type="pres">
      <dgm:prSet presAssocID="{F1C4EAB1-92F3-4F37-957C-48CB907F7C61}" presName="composite4" presStyleCnt="0"/>
      <dgm:spPr/>
    </dgm:pt>
    <dgm:pt modelId="{BA1CB0A2-AC67-4575-A181-E8B2D51C8197}" type="pres">
      <dgm:prSet presAssocID="{F1C4EAB1-92F3-4F37-957C-48CB907F7C61}" presName="background4" presStyleLbl="node4" presStyleIdx="0" presStyleCnt="2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7B2F44A3-FFB9-4AD7-AA2F-D3F4021323C7}" type="pres">
      <dgm:prSet presAssocID="{F1C4EAB1-92F3-4F37-957C-48CB907F7C61}" presName="text4" presStyleLbl="fgAcc4" presStyleIdx="0" presStyleCnt="2" custScaleY="618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BFED85-81DD-4AE7-9206-1EBD5D96CE32}" type="pres">
      <dgm:prSet presAssocID="{F1C4EAB1-92F3-4F37-957C-48CB907F7C61}" presName="hierChild5" presStyleCnt="0"/>
      <dgm:spPr/>
    </dgm:pt>
    <dgm:pt modelId="{659D8422-8E11-43EC-8440-290A0A84BB87}" type="pres">
      <dgm:prSet presAssocID="{F4396FF3-D910-48BF-AD23-E1EDCFAA6CA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82105143-6208-4922-B4F7-8D2A195A4844}" type="pres">
      <dgm:prSet presAssocID="{A098DE1B-CBBE-4297-8124-B28D3B51C89B}" presName="hierRoot2" presStyleCnt="0"/>
      <dgm:spPr/>
    </dgm:pt>
    <dgm:pt modelId="{00801F53-853A-49A0-BAE5-72CEA3EC600C}" type="pres">
      <dgm:prSet presAssocID="{A098DE1B-CBBE-4297-8124-B28D3B51C89B}" presName="composite2" presStyleCnt="0"/>
      <dgm:spPr/>
    </dgm:pt>
    <dgm:pt modelId="{21F0ECD4-1E41-4F41-9568-94A3CA5B09C8}" type="pres">
      <dgm:prSet presAssocID="{A098DE1B-CBBE-4297-8124-B28D3B51C89B}" presName="background2" presStyleLbl="node2" presStyleIdx="1" presStyleCnt="2"/>
      <dgm:spPr/>
    </dgm:pt>
    <dgm:pt modelId="{7D9BF25C-69F6-4DC0-BA9C-A39F80923DC2}" type="pres">
      <dgm:prSet presAssocID="{A098DE1B-CBBE-4297-8124-B28D3B51C89B}" presName="text2" presStyleLbl="fgAcc2" presStyleIdx="1" presStyleCnt="2" custScaleX="166164" custScaleY="426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6E65FD-EE96-4766-B6CE-5258E3DC4B2D}" type="pres">
      <dgm:prSet presAssocID="{A098DE1B-CBBE-4297-8124-B28D3B51C89B}" presName="hierChild3" presStyleCnt="0"/>
      <dgm:spPr/>
    </dgm:pt>
    <dgm:pt modelId="{6E1EEB2B-D6E8-48D1-A8EB-DAC58CF27AF5}" type="pres">
      <dgm:prSet presAssocID="{0465CB52-9DEB-4536-873D-7AC147B49C49}" presName="Name17" presStyleLbl="parChTrans1D3" presStyleIdx="1" presStyleCnt="2"/>
      <dgm:spPr/>
      <dgm:t>
        <a:bodyPr/>
        <a:lstStyle/>
        <a:p>
          <a:endParaRPr lang="en-US"/>
        </a:p>
      </dgm:t>
    </dgm:pt>
    <dgm:pt modelId="{195596F0-207C-41E8-8416-E733435A484A}" type="pres">
      <dgm:prSet presAssocID="{96A0F9B2-5577-4BDE-9049-0E60CC71E819}" presName="hierRoot3" presStyleCnt="0"/>
      <dgm:spPr/>
    </dgm:pt>
    <dgm:pt modelId="{DFCD7D24-2F02-4750-A0B4-820372AD6254}" type="pres">
      <dgm:prSet presAssocID="{96A0F9B2-5577-4BDE-9049-0E60CC71E819}" presName="composite3" presStyleCnt="0"/>
      <dgm:spPr/>
    </dgm:pt>
    <dgm:pt modelId="{37CBBBC8-DA9E-4025-BFA3-6927291FFF93}" type="pres">
      <dgm:prSet presAssocID="{96A0F9B2-5577-4BDE-9049-0E60CC71E819}" presName="background3" presStyleLbl="node3" presStyleIdx="1" presStyleCnt="2"/>
      <dgm:spPr/>
    </dgm:pt>
    <dgm:pt modelId="{BE33CC14-1DD7-4AC7-BC27-3EC9B83F20D4}" type="pres">
      <dgm:prSet presAssocID="{96A0F9B2-5577-4BDE-9049-0E60CC71E819}" presName="text3" presStyleLbl="fgAcc3" presStyleIdx="1" presStyleCnt="2" custScaleX="138609" custScaleY="647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0F6AFA-5A2E-427D-B160-BEDFBB002E3A}" type="pres">
      <dgm:prSet presAssocID="{96A0F9B2-5577-4BDE-9049-0E60CC71E819}" presName="hierChild4" presStyleCnt="0"/>
      <dgm:spPr/>
    </dgm:pt>
    <dgm:pt modelId="{B56D921C-6022-4143-8627-8634325F074D}" type="pres">
      <dgm:prSet presAssocID="{316C2B0B-8D7F-435D-AF99-EB1A7F68E388}" presName="Name23" presStyleLbl="parChTrans1D4" presStyleIdx="1" presStyleCnt="2"/>
      <dgm:spPr/>
      <dgm:t>
        <a:bodyPr/>
        <a:lstStyle/>
        <a:p>
          <a:endParaRPr lang="en-US"/>
        </a:p>
      </dgm:t>
    </dgm:pt>
    <dgm:pt modelId="{3C92D5E4-3B2D-4418-B4CE-5CCA35DDD4D5}" type="pres">
      <dgm:prSet presAssocID="{F426B6F9-0A23-4C0C-AA8E-705B00240117}" presName="hierRoot4" presStyleCnt="0"/>
      <dgm:spPr/>
    </dgm:pt>
    <dgm:pt modelId="{A416CD38-386C-4F22-A95D-6F38B53DBF3E}" type="pres">
      <dgm:prSet presAssocID="{F426B6F9-0A23-4C0C-AA8E-705B00240117}" presName="composite4" presStyleCnt="0"/>
      <dgm:spPr/>
    </dgm:pt>
    <dgm:pt modelId="{6DB06838-5A4A-4346-B053-599892AD06A7}" type="pres">
      <dgm:prSet presAssocID="{F426B6F9-0A23-4C0C-AA8E-705B00240117}" presName="background4" presStyleLbl="node4" presStyleIdx="1" presStyleCnt="2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</dgm:pt>
    <dgm:pt modelId="{2E49C1B3-B756-480C-885C-AA6E22EF4B81}" type="pres">
      <dgm:prSet presAssocID="{F426B6F9-0A23-4C0C-AA8E-705B00240117}" presName="text4" presStyleLbl="fgAcc4" presStyleIdx="1" presStyleCnt="2" custScaleY="604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D794BC-D327-4524-AF0F-04F79BCF79F3}" type="pres">
      <dgm:prSet presAssocID="{F426B6F9-0A23-4C0C-AA8E-705B00240117}" presName="hierChild5" presStyleCnt="0"/>
      <dgm:spPr/>
    </dgm:pt>
  </dgm:ptLst>
  <dgm:cxnLst>
    <dgm:cxn modelId="{7B8A7584-7B6B-4AAB-AFD8-383F5A6E3FAD}" srcId="{9C74EA01-3B89-4A3D-BD17-BA5400EB4937}" destId="{F1C4EAB1-92F3-4F37-957C-48CB907F7C61}" srcOrd="0" destOrd="0" parTransId="{7D82385C-B89A-4E00-AFC3-7E05C00201DA}" sibTransId="{D4BF0B45-A0C5-4801-AF03-B81C3A13467C}"/>
    <dgm:cxn modelId="{F72A580E-DADB-4B7F-BF99-3124D0BF0E44}" type="presOf" srcId="{9C74EA01-3B89-4A3D-BD17-BA5400EB4937}" destId="{719572AD-9A0F-469A-AE00-8E7B906C3059}" srcOrd="0" destOrd="0" presId="urn:microsoft.com/office/officeart/2005/8/layout/hierarchy1"/>
    <dgm:cxn modelId="{E9BC874F-8EED-4171-85C1-0EABD6E80288}" type="presOf" srcId="{316C2B0B-8D7F-435D-AF99-EB1A7F68E388}" destId="{B56D921C-6022-4143-8627-8634325F074D}" srcOrd="0" destOrd="0" presId="urn:microsoft.com/office/officeart/2005/8/layout/hierarchy1"/>
    <dgm:cxn modelId="{14D7734F-3601-4808-82FB-BB2F652CB4E9}" type="presOf" srcId="{CD508DB6-D594-4C22-BC24-EC9DB7BDA31C}" destId="{8845FE7E-699A-47EB-96A5-1F3FDC4C8EC2}" srcOrd="0" destOrd="0" presId="urn:microsoft.com/office/officeart/2005/8/layout/hierarchy1"/>
    <dgm:cxn modelId="{22379427-7682-4948-9A52-FB0F84D41332}" type="presOf" srcId="{2A0B3247-6D8B-40A3-8439-84A47346BC94}" destId="{A4AC2992-4A20-4AB8-8D39-015F7CE979D3}" srcOrd="0" destOrd="0" presId="urn:microsoft.com/office/officeart/2005/8/layout/hierarchy1"/>
    <dgm:cxn modelId="{AF63CF7F-F195-44C9-AF36-49B75088D295}" type="presOf" srcId="{199C90D5-268A-4BA1-94AF-A1BA743BE128}" destId="{543D2431-A570-40EA-8CE6-729C13F544DF}" srcOrd="0" destOrd="0" presId="urn:microsoft.com/office/officeart/2005/8/layout/hierarchy1"/>
    <dgm:cxn modelId="{44B73119-2B65-4683-AAD4-B471EE213C65}" type="presOf" srcId="{F4396FF3-D910-48BF-AD23-E1EDCFAA6CA5}" destId="{659D8422-8E11-43EC-8440-290A0A84BB87}" srcOrd="0" destOrd="0" presId="urn:microsoft.com/office/officeart/2005/8/layout/hierarchy1"/>
    <dgm:cxn modelId="{67C36F36-5C38-4B80-926F-AF1E02C3E33A}" type="presOf" srcId="{F1C4EAB1-92F3-4F37-957C-48CB907F7C61}" destId="{7B2F44A3-FFB9-4AD7-AA2F-D3F4021323C7}" srcOrd="0" destOrd="0" presId="urn:microsoft.com/office/officeart/2005/8/layout/hierarchy1"/>
    <dgm:cxn modelId="{CBCE8708-52FE-4A49-9480-683E12CC66C4}" type="presOf" srcId="{F426B6F9-0A23-4C0C-AA8E-705B00240117}" destId="{2E49C1B3-B756-480C-885C-AA6E22EF4B81}" srcOrd="0" destOrd="0" presId="urn:microsoft.com/office/officeart/2005/8/layout/hierarchy1"/>
    <dgm:cxn modelId="{164AAD6E-3473-4C22-B110-97C51FD07793}" type="presOf" srcId="{7D82385C-B89A-4E00-AFC3-7E05C00201DA}" destId="{29A08D17-F49D-4500-901A-20C2750D3387}" srcOrd="0" destOrd="0" presId="urn:microsoft.com/office/officeart/2005/8/layout/hierarchy1"/>
    <dgm:cxn modelId="{1F01245E-9FC2-43A3-BD02-873EC44DC9F4}" type="presOf" srcId="{693E70D9-8994-4B45-827D-FC1EBF9AE1CC}" destId="{C4D89468-7D3A-47E8-A322-F27EE16A6C66}" srcOrd="0" destOrd="0" presId="urn:microsoft.com/office/officeart/2005/8/layout/hierarchy1"/>
    <dgm:cxn modelId="{532773F3-3FCC-47F9-8D25-0F02573BC184}" type="presOf" srcId="{0465CB52-9DEB-4536-873D-7AC147B49C49}" destId="{6E1EEB2B-D6E8-48D1-A8EB-DAC58CF27AF5}" srcOrd="0" destOrd="0" presId="urn:microsoft.com/office/officeart/2005/8/layout/hierarchy1"/>
    <dgm:cxn modelId="{23AEB3E6-F4E4-4351-ABDE-327E4051BD8E}" srcId="{A098DE1B-CBBE-4297-8124-B28D3B51C89B}" destId="{96A0F9B2-5577-4BDE-9049-0E60CC71E819}" srcOrd="0" destOrd="0" parTransId="{0465CB52-9DEB-4536-873D-7AC147B49C49}" sibTransId="{2AA6DC2F-2D0A-4B9D-9E81-C4E27C7746CC}"/>
    <dgm:cxn modelId="{A9C32BED-8601-48A1-89B9-AEF7094F085A}" srcId="{414FCFC1-BFA2-4C0F-BFE9-522CFD1AFDE5}" destId="{9C74EA01-3B89-4A3D-BD17-BA5400EB4937}" srcOrd="0" destOrd="0" parTransId="{2A0B3247-6D8B-40A3-8439-84A47346BC94}" sibTransId="{F98A9757-07F2-46A7-9DE9-96661220C237}"/>
    <dgm:cxn modelId="{9D409217-C3C1-4EE9-8C84-429538278A9C}" type="presOf" srcId="{96A0F9B2-5577-4BDE-9049-0E60CC71E819}" destId="{BE33CC14-1DD7-4AC7-BC27-3EC9B83F20D4}" srcOrd="0" destOrd="0" presId="urn:microsoft.com/office/officeart/2005/8/layout/hierarchy1"/>
    <dgm:cxn modelId="{988F0903-7376-435B-9E6B-708C49EFA27B}" type="presOf" srcId="{A098DE1B-CBBE-4297-8124-B28D3B51C89B}" destId="{7D9BF25C-69F6-4DC0-BA9C-A39F80923DC2}" srcOrd="0" destOrd="0" presId="urn:microsoft.com/office/officeart/2005/8/layout/hierarchy1"/>
    <dgm:cxn modelId="{3CD25989-C105-4354-BB41-C3404CF46CE3}" srcId="{693E70D9-8994-4B45-827D-FC1EBF9AE1CC}" destId="{CD508DB6-D594-4C22-BC24-EC9DB7BDA31C}" srcOrd="0" destOrd="0" parTransId="{91A38C76-76B8-466A-9E7F-A1162AAB6007}" sibTransId="{F3FCA9B5-A48E-4CBD-B4E3-FF42086201CF}"/>
    <dgm:cxn modelId="{9075EF1E-A4D1-419B-94E8-8C7215E826A4}" srcId="{96A0F9B2-5577-4BDE-9049-0E60CC71E819}" destId="{F426B6F9-0A23-4C0C-AA8E-705B00240117}" srcOrd="0" destOrd="0" parTransId="{316C2B0B-8D7F-435D-AF99-EB1A7F68E388}" sibTransId="{D5C139EF-0C4F-4EBB-BCD3-0705CE468EA8}"/>
    <dgm:cxn modelId="{7C07D50B-CBE3-403E-9D22-FED4496BDD0C}" srcId="{CD508DB6-D594-4C22-BC24-EC9DB7BDA31C}" destId="{A098DE1B-CBBE-4297-8124-B28D3B51C89B}" srcOrd="1" destOrd="0" parTransId="{F4396FF3-D910-48BF-AD23-E1EDCFAA6CA5}" sibTransId="{9B2DCE6F-70A6-4A36-B9A2-0063B30BCD3A}"/>
    <dgm:cxn modelId="{DBE200EA-6416-4455-82E6-444BDF132B83}" type="presOf" srcId="{414FCFC1-BFA2-4C0F-BFE9-522CFD1AFDE5}" destId="{6032AB6D-8F2A-4FC8-9F70-721E478BB129}" srcOrd="0" destOrd="0" presId="urn:microsoft.com/office/officeart/2005/8/layout/hierarchy1"/>
    <dgm:cxn modelId="{17B7BBD9-74EE-4215-8F75-CB2617F7A150}" srcId="{CD508DB6-D594-4C22-BC24-EC9DB7BDA31C}" destId="{414FCFC1-BFA2-4C0F-BFE9-522CFD1AFDE5}" srcOrd="0" destOrd="0" parTransId="{199C90D5-268A-4BA1-94AF-A1BA743BE128}" sibTransId="{E2D39029-D266-4CA6-A4C8-5824BB75A253}"/>
    <dgm:cxn modelId="{F7CF9090-AFB3-43A2-85E4-02DEF04DC146}" type="presParOf" srcId="{C4D89468-7D3A-47E8-A322-F27EE16A6C66}" destId="{B7D3292A-1681-4ED6-8429-8EB3F7228B62}" srcOrd="0" destOrd="0" presId="urn:microsoft.com/office/officeart/2005/8/layout/hierarchy1"/>
    <dgm:cxn modelId="{43B97F60-0658-41F3-9324-A88CAEA355F7}" type="presParOf" srcId="{B7D3292A-1681-4ED6-8429-8EB3F7228B62}" destId="{FA104F2B-6DDB-4385-B508-8E2F79D11044}" srcOrd="0" destOrd="0" presId="urn:microsoft.com/office/officeart/2005/8/layout/hierarchy1"/>
    <dgm:cxn modelId="{355C74F4-0A8F-4294-8013-D47ACA6CD8B4}" type="presParOf" srcId="{FA104F2B-6DDB-4385-B508-8E2F79D11044}" destId="{6DA0B786-123E-4AB8-A6EB-E94D71A9716F}" srcOrd="0" destOrd="0" presId="urn:microsoft.com/office/officeart/2005/8/layout/hierarchy1"/>
    <dgm:cxn modelId="{1B8808F4-7A1F-4432-8587-CAA8C388A2C9}" type="presParOf" srcId="{FA104F2B-6DDB-4385-B508-8E2F79D11044}" destId="{8845FE7E-699A-47EB-96A5-1F3FDC4C8EC2}" srcOrd="1" destOrd="0" presId="urn:microsoft.com/office/officeart/2005/8/layout/hierarchy1"/>
    <dgm:cxn modelId="{E76B6441-35DB-4B64-A27E-D04DCDCB34C3}" type="presParOf" srcId="{B7D3292A-1681-4ED6-8429-8EB3F7228B62}" destId="{555E596D-5DFA-4B2E-9655-5B4B75F003CF}" srcOrd="1" destOrd="0" presId="urn:microsoft.com/office/officeart/2005/8/layout/hierarchy1"/>
    <dgm:cxn modelId="{E0DB5F07-FCD3-4886-A530-26D1BE71FFF6}" type="presParOf" srcId="{555E596D-5DFA-4B2E-9655-5B4B75F003CF}" destId="{543D2431-A570-40EA-8CE6-729C13F544DF}" srcOrd="0" destOrd="0" presId="urn:microsoft.com/office/officeart/2005/8/layout/hierarchy1"/>
    <dgm:cxn modelId="{BF608C29-4424-4152-895A-56BB99C12391}" type="presParOf" srcId="{555E596D-5DFA-4B2E-9655-5B4B75F003CF}" destId="{0CD6541F-7C9E-4D92-B2A9-6AB28E7546E2}" srcOrd="1" destOrd="0" presId="urn:microsoft.com/office/officeart/2005/8/layout/hierarchy1"/>
    <dgm:cxn modelId="{669A91B6-9FE6-4A87-8443-34EDCB95332A}" type="presParOf" srcId="{0CD6541F-7C9E-4D92-B2A9-6AB28E7546E2}" destId="{796BC58B-5DCB-42A1-B5E8-00207ADEFB4D}" srcOrd="0" destOrd="0" presId="urn:microsoft.com/office/officeart/2005/8/layout/hierarchy1"/>
    <dgm:cxn modelId="{0F412421-F9B6-4BF0-BA0B-3863C638ACF5}" type="presParOf" srcId="{796BC58B-5DCB-42A1-B5E8-00207ADEFB4D}" destId="{36E06F3E-325D-4E21-B9FA-AAD96D2B1CD2}" srcOrd="0" destOrd="0" presId="urn:microsoft.com/office/officeart/2005/8/layout/hierarchy1"/>
    <dgm:cxn modelId="{90932DB6-76CF-4D8F-ADE1-3F2BDC66C944}" type="presParOf" srcId="{796BC58B-5DCB-42A1-B5E8-00207ADEFB4D}" destId="{6032AB6D-8F2A-4FC8-9F70-721E478BB129}" srcOrd="1" destOrd="0" presId="urn:microsoft.com/office/officeart/2005/8/layout/hierarchy1"/>
    <dgm:cxn modelId="{400AF2C9-ABC7-4839-A162-8B361D2CC033}" type="presParOf" srcId="{0CD6541F-7C9E-4D92-B2A9-6AB28E7546E2}" destId="{621AD347-AD1C-4CF3-B023-0BECA25174A9}" srcOrd="1" destOrd="0" presId="urn:microsoft.com/office/officeart/2005/8/layout/hierarchy1"/>
    <dgm:cxn modelId="{8669B35A-4C8E-4B44-9D63-984186C74CB5}" type="presParOf" srcId="{621AD347-AD1C-4CF3-B023-0BECA25174A9}" destId="{A4AC2992-4A20-4AB8-8D39-015F7CE979D3}" srcOrd="0" destOrd="0" presId="urn:microsoft.com/office/officeart/2005/8/layout/hierarchy1"/>
    <dgm:cxn modelId="{A02E5DC6-6FDB-4B8E-AD5C-B4F5406AA4AE}" type="presParOf" srcId="{621AD347-AD1C-4CF3-B023-0BECA25174A9}" destId="{F5525E6D-8723-4D67-BBDB-A89CE40144A5}" srcOrd="1" destOrd="0" presId="urn:microsoft.com/office/officeart/2005/8/layout/hierarchy1"/>
    <dgm:cxn modelId="{E580053D-3408-4E23-9536-DA543CBBE011}" type="presParOf" srcId="{F5525E6D-8723-4D67-BBDB-A89CE40144A5}" destId="{12E3C668-556C-4DDB-B1FA-DE1712E6459D}" srcOrd="0" destOrd="0" presId="urn:microsoft.com/office/officeart/2005/8/layout/hierarchy1"/>
    <dgm:cxn modelId="{20BBB966-C48B-4F13-9518-5254DB260FDD}" type="presParOf" srcId="{12E3C668-556C-4DDB-B1FA-DE1712E6459D}" destId="{74540C94-48F0-45F8-B8F4-AB8824FE2F83}" srcOrd="0" destOrd="0" presId="urn:microsoft.com/office/officeart/2005/8/layout/hierarchy1"/>
    <dgm:cxn modelId="{030FA929-2755-4CB3-B5DC-3D99DF1B6545}" type="presParOf" srcId="{12E3C668-556C-4DDB-B1FA-DE1712E6459D}" destId="{719572AD-9A0F-469A-AE00-8E7B906C3059}" srcOrd="1" destOrd="0" presId="urn:microsoft.com/office/officeart/2005/8/layout/hierarchy1"/>
    <dgm:cxn modelId="{F279F57D-2B73-4F77-AF96-578210102731}" type="presParOf" srcId="{F5525E6D-8723-4D67-BBDB-A89CE40144A5}" destId="{84DE0A1F-8787-4322-9055-3DF86B7852F4}" srcOrd="1" destOrd="0" presId="urn:microsoft.com/office/officeart/2005/8/layout/hierarchy1"/>
    <dgm:cxn modelId="{F7C65BE4-238B-4076-8C61-8225071DE078}" type="presParOf" srcId="{84DE0A1F-8787-4322-9055-3DF86B7852F4}" destId="{29A08D17-F49D-4500-901A-20C2750D3387}" srcOrd="0" destOrd="0" presId="urn:microsoft.com/office/officeart/2005/8/layout/hierarchy1"/>
    <dgm:cxn modelId="{656FF3FF-067D-4D86-9580-D2039B53B985}" type="presParOf" srcId="{84DE0A1F-8787-4322-9055-3DF86B7852F4}" destId="{AFB2FB4C-6E88-4378-AF6A-943D80E27302}" srcOrd="1" destOrd="0" presId="urn:microsoft.com/office/officeart/2005/8/layout/hierarchy1"/>
    <dgm:cxn modelId="{9330258C-255A-4C67-BC60-8F7788E61956}" type="presParOf" srcId="{AFB2FB4C-6E88-4378-AF6A-943D80E27302}" destId="{53E23817-29EC-4076-97AA-E9224C078C6C}" srcOrd="0" destOrd="0" presId="urn:microsoft.com/office/officeart/2005/8/layout/hierarchy1"/>
    <dgm:cxn modelId="{311309B6-0F8F-4DAD-8B2D-0A34995BE6B4}" type="presParOf" srcId="{53E23817-29EC-4076-97AA-E9224C078C6C}" destId="{BA1CB0A2-AC67-4575-A181-E8B2D51C8197}" srcOrd="0" destOrd="0" presId="urn:microsoft.com/office/officeart/2005/8/layout/hierarchy1"/>
    <dgm:cxn modelId="{18F12C69-FAD8-4FDC-A197-4D11D65D9FD1}" type="presParOf" srcId="{53E23817-29EC-4076-97AA-E9224C078C6C}" destId="{7B2F44A3-FFB9-4AD7-AA2F-D3F4021323C7}" srcOrd="1" destOrd="0" presId="urn:microsoft.com/office/officeart/2005/8/layout/hierarchy1"/>
    <dgm:cxn modelId="{F935BD5A-E1B7-44DA-984E-63B2039ECE9A}" type="presParOf" srcId="{AFB2FB4C-6E88-4378-AF6A-943D80E27302}" destId="{F2BFED85-81DD-4AE7-9206-1EBD5D96CE32}" srcOrd="1" destOrd="0" presId="urn:microsoft.com/office/officeart/2005/8/layout/hierarchy1"/>
    <dgm:cxn modelId="{B4B86CAF-C26C-4757-A44A-B183870CBFDC}" type="presParOf" srcId="{555E596D-5DFA-4B2E-9655-5B4B75F003CF}" destId="{659D8422-8E11-43EC-8440-290A0A84BB87}" srcOrd="2" destOrd="0" presId="urn:microsoft.com/office/officeart/2005/8/layout/hierarchy1"/>
    <dgm:cxn modelId="{9DD1A17F-97CC-4663-942C-F01B568A9F35}" type="presParOf" srcId="{555E596D-5DFA-4B2E-9655-5B4B75F003CF}" destId="{82105143-6208-4922-B4F7-8D2A195A4844}" srcOrd="3" destOrd="0" presId="urn:microsoft.com/office/officeart/2005/8/layout/hierarchy1"/>
    <dgm:cxn modelId="{2EF50C53-9B0C-440C-BAEF-F8D5234333DE}" type="presParOf" srcId="{82105143-6208-4922-B4F7-8D2A195A4844}" destId="{00801F53-853A-49A0-BAE5-72CEA3EC600C}" srcOrd="0" destOrd="0" presId="urn:microsoft.com/office/officeart/2005/8/layout/hierarchy1"/>
    <dgm:cxn modelId="{D9CF99C0-5747-4B12-8A7B-BCFBED6821E2}" type="presParOf" srcId="{00801F53-853A-49A0-BAE5-72CEA3EC600C}" destId="{21F0ECD4-1E41-4F41-9568-94A3CA5B09C8}" srcOrd="0" destOrd="0" presId="urn:microsoft.com/office/officeart/2005/8/layout/hierarchy1"/>
    <dgm:cxn modelId="{6070036A-137B-4043-8EC4-E3BDA018DA9A}" type="presParOf" srcId="{00801F53-853A-49A0-BAE5-72CEA3EC600C}" destId="{7D9BF25C-69F6-4DC0-BA9C-A39F80923DC2}" srcOrd="1" destOrd="0" presId="urn:microsoft.com/office/officeart/2005/8/layout/hierarchy1"/>
    <dgm:cxn modelId="{A58DCAA0-3412-4B3E-B372-78467CF39AF8}" type="presParOf" srcId="{82105143-6208-4922-B4F7-8D2A195A4844}" destId="{376E65FD-EE96-4766-B6CE-5258E3DC4B2D}" srcOrd="1" destOrd="0" presId="urn:microsoft.com/office/officeart/2005/8/layout/hierarchy1"/>
    <dgm:cxn modelId="{A103A47D-21FE-42E9-B87E-595C2248BE66}" type="presParOf" srcId="{376E65FD-EE96-4766-B6CE-5258E3DC4B2D}" destId="{6E1EEB2B-D6E8-48D1-A8EB-DAC58CF27AF5}" srcOrd="0" destOrd="0" presId="urn:microsoft.com/office/officeart/2005/8/layout/hierarchy1"/>
    <dgm:cxn modelId="{B2AF6D85-A43E-4C10-AF2A-191273A5FC05}" type="presParOf" srcId="{376E65FD-EE96-4766-B6CE-5258E3DC4B2D}" destId="{195596F0-207C-41E8-8416-E733435A484A}" srcOrd="1" destOrd="0" presId="urn:microsoft.com/office/officeart/2005/8/layout/hierarchy1"/>
    <dgm:cxn modelId="{0F90E550-4EDD-412B-A78A-5AC4EEDF2D84}" type="presParOf" srcId="{195596F0-207C-41E8-8416-E733435A484A}" destId="{DFCD7D24-2F02-4750-A0B4-820372AD6254}" srcOrd="0" destOrd="0" presId="urn:microsoft.com/office/officeart/2005/8/layout/hierarchy1"/>
    <dgm:cxn modelId="{00D1B77A-9D22-4DD9-8334-C7001DC4D420}" type="presParOf" srcId="{DFCD7D24-2F02-4750-A0B4-820372AD6254}" destId="{37CBBBC8-DA9E-4025-BFA3-6927291FFF93}" srcOrd="0" destOrd="0" presId="urn:microsoft.com/office/officeart/2005/8/layout/hierarchy1"/>
    <dgm:cxn modelId="{5CBF5FAD-A82A-4BFA-857E-A088C4D1D46D}" type="presParOf" srcId="{DFCD7D24-2F02-4750-A0B4-820372AD6254}" destId="{BE33CC14-1DD7-4AC7-BC27-3EC9B83F20D4}" srcOrd="1" destOrd="0" presId="urn:microsoft.com/office/officeart/2005/8/layout/hierarchy1"/>
    <dgm:cxn modelId="{9218C238-BD26-42A9-B567-9960494956E9}" type="presParOf" srcId="{195596F0-207C-41E8-8416-E733435A484A}" destId="{C50F6AFA-5A2E-427D-B160-BEDFBB002E3A}" srcOrd="1" destOrd="0" presId="urn:microsoft.com/office/officeart/2005/8/layout/hierarchy1"/>
    <dgm:cxn modelId="{67B796C3-78A7-4809-B7F0-130D0A6823D6}" type="presParOf" srcId="{C50F6AFA-5A2E-427D-B160-BEDFBB002E3A}" destId="{B56D921C-6022-4143-8627-8634325F074D}" srcOrd="0" destOrd="0" presId="urn:microsoft.com/office/officeart/2005/8/layout/hierarchy1"/>
    <dgm:cxn modelId="{1609C95E-BCBF-4DBD-8686-429E68DB802B}" type="presParOf" srcId="{C50F6AFA-5A2E-427D-B160-BEDFBB002E3A}" destId="{3C92D5E4-3B2D-4418-B4CE-5CCA35DDD4D5}" srcOrd="1" destOrd="0" presId="urn:microsoft.com/office/officeart/2005/8/layout/hierarchy1"/>
    <dgm:cxn modelId="{92CDA209-DF93-42C3-8860-5F43B5218DCC}" type="presParOf" srcId="{3C92D5E4-3B2D-4418-B4CE-5CCA35DDD4D5}" destId="{A416CD38-386C-4F22-A95D-6F38B53DBF3E}" srcOrd="0" destOrd="0" presId="urn:microsoft.com/office/officeart/2005/8/layout/hierarchy1"/>
    <dgm:cxn modelId="{25DA074F-2474-46DF-97E0-F3ACCBA1AC7E}" type="presParOf" srcId="{A416CD38-386C-4F22-A95D-6F38B53DBF3E}" destId="{6DB06838-5A4A-4346-B053-599892AD06A7}" srcOrd="0" destOrd="0" presId="urn:microsoft.com/office/officeart/2005/8/layout/hierarchy1"/>
    <dgm:cxn modelId="{69613711-F833-4839-A76F-D63C4456774B}" type="presParOf" srcId="{A416CD38-386C-4F22-A95D-6F38B53DBF3E}" destId="{2E49C1B3-B756-480C-885C-AA6E22EF4B81}" srcOrd="1" destOrd="0" presId="urn:microsoft.com/office/officeart/2005/8/layout/hierarchy1"/>
    <dgm:cxn modelId="{8A554ACA-ACB5-49DA-A65F-B6F97BD4D8AC}" type="presParOf" srcId="{3C92D5E4-3B2D-4418-B4CE-5CCA35DDD4D5}" destId="{F2D794BC-D327-4524-AF0F-04F79BCF79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D921C-6022-4143-8627-8634325F074D}">
      <dsp:nvSpPr>
        <dsp:cNvPr id="0" name=""/>
        <dsp:cNvSpPr/>
      </dsp:nvSpPr>
      <dsp:spPr>
        <a:xfrm>
          <a:off x="5765707" y="3789148"/>
          <a:ext cx="91440" cy="713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3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EEB2B-D6E8-48D1-A8EB-DAC58CF27AF5}">
      <dsp:nvSpPr>
        <dsp:cNvPr id="0" name=""/>
        <dsp:cNvSpPr/>
      </dsp:nvSpPr>
      <dsp:spPr>
        <a:xfrm>
          <a:off x="5765707" y="2067152"/>
          <a:ext cx="91440" cy="713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3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D8422-8E11-43EC-8440-290A0A84BB87}">
      <dsp:nvSpPr>
        <dsp:cNvPr id="0" name=""/>
        <dsp:cNvSpPr/>
      </dsp:nvSpPr>
      <dsp:spPr>
        <a:xfrm>
          <a:off x="3994564" y="689771"/>
          <a:ext cx="1816863" cy="713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973"/>
              </a:lnTo>
              <a:lnTo>
                <a:pt x="1816863" y="485973"/>
              </a:lnTo>
              <a:lnTo>
                <a:pt x="1816863" y="7131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08D17-F49D-4500-901A-20C2750D3387}">
      <dsp:nvSpPr>
        <dsp:cNvPr id="0" name=""/>
        <dsp:cNvSpPr/>
      </dsp:nvSpPr>
      <dsp:spPr>
        <a:xfrm>
          <a:off x="1639226" y="3789148"/>
          <a:ext cx="91440" cy="713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3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C2992-4A20-4AB8-8D39-015F7CE979D3}">
      <dsp:nvSpPr>
        <dsp:cNvPr id="0" name=""/>
        <dsp:cNvSpPr/>
      </dsp:nvSpPr>
      <dsp:spPr>
        <a:xfrm>
          <a:off x="1639226" y="2121305"/>
          <a:ext cx="91440" cy="7131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312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3D2431-A570-40EA-8CE6-729C13F544DF}">
      <dsp:nvSpPr>
        <dsp:cNvPr id="0" name=""/>
        <dsp:cNvSpPr/>
      </dsp:nvSpPr>
      <dsp:spPr>
        <a:xfrm>
          <a:off x="1684946" y="689771"/>
          <a:ext cx="2309617" cy="713124"/>
        </a:xfrm>
        <a:custGeom>
          <a:avLst/>
          <a:gdLst/>
          <a:ahLst/>
          <a:cxnLst/>
          <a:rect l="0" t="0" r="0" b="0"/>
          <a:pathLst>
            <a:path>
              <a:moveTo>
                <a:pt x="2309617" y="0"/>
              </a:moveTo>
              <a:lnTo>
                <a:pt x="2309617" y="485973"/>
              </a:lnTo>
              <a:lnTo>
                <a:pt x="0" y="485973"/>
              </a:lnTo>
              <a:lnTo>
                <a:pt x="0" y="7131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0B786-123E-4AB8-A6EB-E94D71A9716F}">
      <dsp:nvSpPr>
        <dsp:cNvPr id="0" name=""/>
        <dsp:cNvSpPr/>
      </dsp:nvSpPr>
      <dsp:spPr>
        <a:xfrm>
          <a:off x="646403" y="57"/>
          <a:ext cx="6696321" cy="689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5FE7E-699A-47EB-96A5-1F3FDC4C8EC2}">
      <dsp:nvSpPr>
        <dsp:cNvPr id="0" name=""/>
        <dsp:cNvSpPr/>
      </dsp:nvSpPr>
      <dsp:spPr>
        <a:xfrm>
          <a:off x="918848" y="258880"/>
          <a:ext cx="6696321" cy="689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>
              <a:solidFill>
                <a:schemeClr val="tx1"/>
              </a:solidFill>
            </a:rPr>
            <a:t>Endoscopic Classification of GERD</a:t>
          </a:r>
          <a:endParaRPr lang="ar-EG" sz="2800" kern="1200" dirty="0"/>
        </a:p>
      </dsp:txBody>
      <dsp:txXfrm>
        <a:off x="939049" y="279081"/>
        <a:ext cx="6655919" cy="649311"/>
      </dsp:txXfrm>
    </dsp:sp>
    <dsp:sp modelId="{36E06F3E-325D-4E21-B9FA-AAD96D2B1CD2}">
      <dsp:nvSpPr>
        <dsp:cNvPr id="0" name=""/>
        <dsp:cNvSpPr/>
      </dsp:nvSpPr>
      <dsp:spPr>
        <a:xfrm>
          <a:off x="140528" y="1402895"/>
          <a:ext cx="3088837" cy="7184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2AB6D-8F2A-4FC8-9F70-721E478BB129}">
      <dsp:nvSpPr>
        <dsp:cNvPr id="0" name=""/>
        <dsp:cNvSpPr/>
      </dsp:nvSpPr>
      <dsp:spPr>
        <a:xfrm>
          <a:off x="412973" y="1661718"/>
          <a:ext cx="3088837" cy="7184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/>
            <a:t>Erosive Reflux Disease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/>
            <a:t>(ERD)</a:t>
          </a:r>
          <a:endParaRPr lang="ar-EG" sz="2400" b="1" kern="1200" dirty="0"/>
        </a:p>
      </dsp:txBody>
      <dsp:txXfrm>
        <a:off x="434014" y="1682759"/>
        <a:ext cx="3046755" cy="676327"/>
      </dsp:txXfrm>
    </dsp:sp>
    <dsp:sp modelId="{74540C94-48F0-45F8-B8F4-AB8824FE2F83}">
      <dsp:nvSpPr>
        <dsp:cNvPr id="0" name=""/>
        <dsp:cNvSpPr/>
      </dsp:nvSpPr>
      <dsp:spPr>
        <a:xfrm>
          <a:off x="108554" y="2834429"/>
          <a:ext cx="3152785" cy="954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572AD-9A0F-469A-AE00-8E7B906C3059}">
      <dsp:nvSpPr>
        <dsp:cNvPr id="0" name=""/>
        <dsp:cNvSpPr/>
      </dsp:nvSpPr>
      <dsp:spPr>
        <a:xfrm>
          <a:off x="380998" y="3093252"/>
          <a:ext cx="3152785" cy="9547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GERD symptoms with erosions on endoscopic examination.</a:t>
          </a:r>
          <a:endParaRPr lang="ar-EG" sz="2200" kern="1200" dirty="0"/>
        </a:p>
      </dsp:txBody>
      <dsp:txXfrm>
        <a:off x="408961" y="3121215"/>
        <a:ext cx="3096859" cy="898793"/>
      </dsp:txXfrm>
    </dsp:sp>
    <dsp:sp modelId="{BA1CB0A2-AC67-4575-A181-E8B2D51C8197}">
      <dsp:nvSpPr>
        <dsp:cNvPr id="0" name=""/>
        <dsp:cNvSpPr/>
      </dsp:nvSpPr>
      <dsp:spPr>
        <a:xfrm>
          <a:off x="458945" y="4502273"/>
          <a:ext cx="2452002" cy="9628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7B2F44A3-FFB9-4AD7-AA2F-D3F4021323C7}">
      <dsp:nvSpPr>
        <dsp:cNvPr id="0" name=""/>
        <dsp:cNvSpPr/>
      </dsp:nvSpPr>
      <dsp:spPr>
        <a:xfrm>
          <a:off x="731390" y="4761095"/>
          <a:ext cx="2452002" cy="9628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/>
            <a:t>Main aim of treatment to heal inflammation.</a:t>
          </a:r>
        </a:p>
      </dsp:txBody>
      <dsp:txXfrm>
        <a:off x="759591" y="4789296"/>
        <a:ext cx="2395600" cy="906444"/>
      </dsp:txXfrm>
    </dsp:sp>
    <dsp:sp modelId="{21F0ECD4-1E41-4F41-9568-94A3CA5B09C8}">
      <dsp:nvSpPr>
        <dsp:cNvPr id="0" name=""/>
        <dsp:cNvSpPr/>
      </dsp:nvSpPr>
      <dsp:spPr>
        <a:xfrm>
          <a:off x="3774254" y="1402895"/>
          <a:ext cx="4074346" cy="664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F25C-69F6-4DC0-BA9C-A39F80923DC2}">
      <dsp:nvSpPr>
        <dsp:cNvPr id="0" name=""/>
        <dsp:cNvSpPr/>
      </dsp:nvSpPr>
      <dsp:spPr>
        <a:xfrm>
          <a:off x="4046699" y="1661718"/>
          <a:ext cx="4074346" cy="664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/>
            <a:t>Non-erosive Reflux disease</a:t>
          </a:r>
        </a:p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/>
            <a:t>(NERD)</a:t>
          </a:r>
          <a:endParaRPr lang="ar-EG" sz="2400" b="1" kern="1200" dirty="0"/>
        </a:p>
      </dsp:txBody>
      <dsp:txXfrm>
        <a:off x="4066154" y="1681173"/>
        <a:ext cx="4035436" cy="625346"/>
      </dsp:txXfrm>
    </dsp:sp>
    <dsp:sp modelId="{37CBBBC8-DA9E-4025-BFA3-6927291FFF93}">
      <dsp:nvSpPr>
        <dsp:cNvPr id="0" name=""/>
        <dsp:cNvSpPr/>
      </dsp:nvSpPr>
      <dsp:spPr>
        <a:xfrm>
          <a:off x="4112079" y="2780276"/>
          <a:ext cx="3398696" cy="10088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3CC14-1DD7-4AC7-BC27-3EC9B83F20D4}">
      <dsp:nvSpPr>
        <dsp:cNvPr id="0" name=""/>
        <dsp:cNvSpPr/>
      </dsp:nvSpPr>
      <dsp:spPr>
        <a:xfrm>
          <a:off x="4384524" y="3039099"/>
          <a:ext cx="3398696" cy="10088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GERD symptoms without erosions on endoscopic .examination</a:t>
          </a:r>
          <a:endParaRPr lang="ar-EG" sz="2200" kern="1200" dirty="0"/>
        </a:p>
      </dsp:txBody>
      <dsp:txXfrm>
        <a:off x="4414073" y="3068648"/>
        <a:ext cx="3339598" cy="949774"/>
      </dsp:txXfrm>
    </dsp:sp>
    <dsp:sp modelId="{6DB06838-5A4A-4346-B053-599892AD06A7}">
      <dsp:nvSpPr>
        <dsp:cNvPr id="0" name=""/>
        <dsp:cNvSpPr/>
      </dsp:nvSpPr>
      <dsp:spPr>
        <a:xfrm>
          <a:off x="4585426" y="4502273"/>
          <a:ext cx="2452002" cy="94044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</dsp:sp>
    <dsp:sp modelId="{2E49C1B3-B756-480C-885C-AA6E22EF4B81}">
      <dsp:nvSpPr>
        <dsp:cNvPr id="0" name=""/>
        <dsp:cNvSpPr/>
      </dsp:nvSpPr>
      <dsp:spPr>
        <a:xfrm>
          <a:off x="4857871" y="4761095"/>
          <a:ext cx="2452002" cy="94044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/>
            <a:t>Main aim of treatment to relief symptoms.</a:t>
          </a:r>
        </a:p>
      </dsp:txBody>
      <dsp:txXfrm>
        <a:off x="4885416" y="4788640"/>
        <a:ext cx="2396912" cy="885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F0D0F-EE8C-4E6A-8FD3-335E48646147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C0DA0-2C57-4A29-A47C-EAC53B667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78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7C0DA0-2C57-4A29-A47C-EAC53B6672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2FDD0-5E6E-4E4E-85C9-D2C94FC39C60}" type="slidenum">
              <a:rPr lang="ar-EG" smtClean="0"/>
              <a:pPr/>
              <a:t>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41830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2FDD0-5E6E-4E4E-85C9-D2C94FC39C60}" type="slidenum">
              <a:rPr lang="ar-EG" smtClean="0"/>
              <a:pPr/>
              <a:t>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6940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 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1812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3"/>
          <p:cNvSpPr>
            <a:spLocks noChangeArrowheads="1"/>
          </p:cNvSpPr>
          <p:nvPr userDrawn="1"/>
        </p:nvSpPr>
        <p:spPr bwMode="auto">
          <a:xfrm>
            <a:off x="609600" y="3505200"/>
            <a:ext cx="7924800" cy="2286000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400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77" y="1143000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2447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54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9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05729" y="462858"/>
            <a:ext cx="8281071" cy="832542"/>
            <a:chOff x="405729" y="462858"/>
            <a:chExt cx="8281071" cy="551383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405729" y="462858"/>
              <a:ext cx="8281071" cy="54852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 rtl="0">
                <a:buNone/>
              </a:pPr>
              <a:endParaRPr lang="en-US" sz="28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488237"/>
              <a:ext cx="683678" cy="526004"/>
            </a:xfrm>
            <a:prstGeom prst="flowChartConnector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29" y="602707"/>
            <a:ext cx="7467600" cy="548521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646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2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2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5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6/3/2020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3EC9-E8BA-4062-809F-C0D16F9877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9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3400" y="3886200"/>
            <a:ext cx="8153400" cy="1470025"/>
          </a:xfrm>
        </p:spPr>
        <p:txBody>
          <a:bodyPr>
            <a:normAutofit fontScale="90000"/>
          </a:bodyPr>
          <a:lstStyle/>
          <a:p>
            <a:pPr marL="88900" lvl="0" rtl="1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kern="0" dirty="0">
                <a:ln w="0"/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Armed Forces College of Medicine</a:t>
            </a:r>
            <a:br>
              <a:rPr lang="en-GB" kern="0" dirty="0">
                <a:ln w="0"/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kern="0" dirty="0">
                <a:ln w="0"/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AFCM</a:t>
            </a:r>
            <a:endParaRPr lang="en-US" sz="4000" kern="0" dirty="0">
              <a:ln w="0"/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264013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3"/>
    </mc:Choice>
    <mc:Fallback xmlns="">
      <p:transition spd="slow" advTm="1115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4800" y="381000"/>
            <a:ext cx="853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5491199" y="1205597"/>
            <a:ext cx="1861958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924"/>
                </a:lnTo>
                <a:lnTo>
                  <a:pt x="1861958" y="327924"/>
                </a:lnTo>
                <a:lnTo>
                  <a:pt x="1861958" y="481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3308679" y="2210261"/>
            <a:ext cx="2022239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924"/>
                </a:lnTo>
                <a:lnTo>
                  <a:pt x="2022239" y="327924"/>
                </a:lnTo>
                <a:lnTo>
                  <a:pt x="2022239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262959" y="2210261"/>
            <a:ext cx="91440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286439" y="2210261"/>
            <a:ext cx="2022239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22239" y="0"/>
                </a:moveTo>
                <a:lnTo>
                  <a:pt x="2022239" y="327924"/>
                </a:lnTo>
                <a:lnTo>
                  <a:pt x="0" y="327924"/>
                </a:lnTo>
                <a:lnTo>
                  <a:pt x="0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08679" y="1205597"/>
            <a:ext cx="2182520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82520" y="0"/>
                </a:moveTo>
                <a:lnTo>
                  <a:pt x="2182520" y="327924"/>
                </a:lnTo>
                <a:lnTo>
                  <a:pt x="0" y="327924"/>
                </a:lnTo>
                <a:lnTo>
                  <a:pt x="0" y="481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ounded Rectangle 16"/>
          <p:cNvSpPr/>
          <p:nvPr/>
        </p:nvSpPr>
        <p:spPr>
          <a:xfrm>
            <a:off x="3582541" y="625451"/>
            <a:ext cx="3817316" cy="58014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ounded Rectangle 18"/>
          <p:cNvSpPr/>
          <p:nvPr/>
        </p:nvSpPr>
        <p:spPr>
          <a:xfrm>
            <a:off x="2481399" y="1686798"/>
            <a:ext cx="1654559" cy="52346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 19"/>
          <p:cNvSpPr/>
          <p:nvPr/>
        </p:nvSpPr>
        <p:spPr>
          <a:xfrm>
            <a:off x="2665239" y="1861445"/>
            <a:ext cx="1654559" cy="523462"/>
          </a:xfrm>
          <a:custGeom>
            <a:avLst/>
            <a:gdLst>
              <a:gd name="connsiteX0" fmla="*/ 0 w 1654559"/>
              <a:gd name="connsiteY0" fmla="*/ 52346 h 523462"/>
              <a:gd name="connsiteX1" fmla="*/ 15332 w 1654559"/>
              <a:gd name="connsiteY1" fmla="*/ 15332 h 523462"/>
              <a:gd name="connsiteX2" fmla="*/ 52346 w 1654559"/>
              <a:gd name="connsiteY2" fmla="*/ 0 h 523462"/>
              <a:gd name="connsiteX3" fmla="*/ 1602213 w 1654559"/>
              <a:gd name="connsiteY3" fmla="*/ 0 h 523462"/>
              <a:gd name="connsiteX4" fmla="*/ 1639227 w 1654559"/>
              <a:gd name="connsiteY4" fmla="*/ 15332 h 523462"/>
              <a:gd name="connsiteX5" fmla="*/ 1654559 w 1654559"/>
              <a:gd name="connsiteY5" fmla="*/ 52346 h 523462"/>
              <a:gd name="connsiteX6" fmla="*/ 1654559 w 1654559"/>
              <a:gd name="connsiteY6" fmla="*/ 471116 h 523462"/>
              <a:gd name="connsiteX7" fmla="*/ 1639227 w 1654559"/>
              <a:gd name="connsiteY7" fmla="*/ 508130 h 523462"/>
              <a:gd name="connsiteX8" fmla="*/ 1602213 w 1654559"/>
              <a:gd name="connsiteY8" fmla="*/ 523462 h 523462"/>
              <a:gd name="connsiteX9" fmla="*/ 52346 w 1654559"/>
              <a:gd name="connsiteY9" fmla="*/ 523462 h 523462"/>
              <a:gd name="connsiteX10" fmla="*/ 15332 w 1654559"/>
              <a:gd name="connsiteY10" fmla="*/ 508130 h 523462"/>
              <a:gd name="connsiteX11" fmla="*/ 0 w 1654559"/>
              <a:gd name="connsiteY11" fmla="*/ 471116 h 523462"/>
              <a:gd name="connsiteX12" fmla="*/ 0 w 1654559"/>
              <a:gd name="connsiteY12" fmla="*/ 52346 h 52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23462">
                <a:moveTo>
                  <a:pt x="0" y="52346"/>
                </a:moveTo>
                <a:cubicBezTo>
                  <a:pt x="0" y="38463"/>
                  <a:pt x="5515" y="25149"/>
                  <a:pt x="15332" y="15332"/>
                </a:cubicBezTo>
                <a:cubicBezTo>
                  <a:pt x="25149" y="5515"/>
                  <a:pt x="38463" y="0"/>
                  <a:pt x="52346" y="0"/>
                </a:cubicBezTo>
                <a:lnTo>
                  <a:pt x="1602213" y="0"/>
                </a:lnTo>
                <a:cubicBezTo>
                  <a:pt x="1616096" y="0"/>
                  <a:pt x="1629410" y="5515"/>
                  <a:pt x="1639227" y="15332"/>
                </a:cubicBezTo>
                <a:cubicBezTo>
                  <a:pt x="1649044" y="25149"/>
                  <a:pt x="1654559" y="38463"/>
                  <a:pt x="1654559" y="52346"/>
                </a:cubicBezTo>
                <a:lnTo>
                  <a:pt x="1654559" y="471116"/>
                </a:lnTo>
                <a:cubicBezTo>
                  <a:pt x="1654559" y="484999"/>
                  <a:pt x="1649044" y="498313"/>
                  <a:pt x="1639227" y="508130"/>
                </a:cubicBezTo>
                <a:cubicBezTo>
                  <a:pt x="1629410" y="517947"/>
                  <a:pt x="1616096" y="523462"/>
                  <a:pt x="1602213" y="523462"/>
                </a:cubicBezTo>
                <a:lnTo>
                  <a:pt x="52346" y="523462"/>
                </a:lnTo>
                <a:cubicBezTo>
                  <a:pt x="38463" y="523462"/>
                  <a:pt x="25149" y="517947"/>
                  <a:pt x="15332" y="508130"/>
                </a:cubicBezTo>
                <a:cubicBezTo>
                  <a:pt x="5515" y="498313"/>
                  <a:pt x="0" y="484999"/>
                  <a:pt x="0" y="471116"/>
                </a:cubicBezTo>
                <a:lnTo>
                  <a:pt x="0" y="5234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772" tIns="106772" rIns="106772" bIns="10677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baseline="0" dirty="0"/>
              <a:t>Esophageal </a:t>
            </a:r>
            <a:endParaRPr lang="en-GB" sz="2400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59159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 21"/>
          <p:cNvSpPr/>
          <p:nvPr/>
        </p:nvSpPr>
        <p:spPr>
          <a:xfrm>
            <a:off x="642999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59" tIns="106159" rIns="106159" bIns="10615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Typical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481399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3"/>
          <p:cNvSpPr/>
          <p:nvPr/>
        </p:nvSpPr>
        <p:spPr>
          <a:xfrm>
            <a:off x="2665239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29" tIns="94729" rIns="94729" bIns="9472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Atypical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03638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4687478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29" tIns="94729" rIns="94729" bIns="9472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Alarming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05315" y="1686798"/>
            <a:ext cx="2295684" cy="47705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Freeform 27"/>
          <p:cNvSpPr/>
          <p:nvPr/>
        </p:nvSpPr>
        <p:spPr>
          <a:xfrm>
            <a:off x="6389155" y="1861445"/>
            <a:ext cx="2295684" cy="477055"/>
          </a:xfrm>
          <a:custGeom>
            <a:avLst/>
            <a:gdLst>
              <a:gd name="connsiteX0" fmla="*/ 0 w 2295684"/>
              <a:gd name="connsiteY0" fmla="*/ 47706 h 477055"/>
              <a:gd name="connsiteX1" fmla="*/ 13973 w 2295684"/>
              <a:gd name="connsiteY1" fmla="*/ 13973 h 477055"/>
              <a:gd name="connsiteX2" fmla="*/ 47706 w 2295684"/>
              <a:gd name="connsiteY2" fmla="*/ 0 h 477055"/>
              <a:gd name="connsiteX3" fmla="*/ 2247978 w 2295684"/>
              <a:gd name="connsiteY3" fmla="*/ 0 h 477055"/>
              <a:gd name="connsiteX4" fmla="*/ 2281711 w 2295684"/>
              <a:gd name="connsiteY4" fmla="*/ 13973 h 477055"/>
              <a:gd name="connsiteX5" fmla="*/ 2295684 w 2295684"/>
              <a:gd name="connsiteY5" fmla="*/ 47706 h 477055"/>
              <a:gd name="connsiteX6" fmla="*/ 2295684 w 2295684"/>
              <a:gd name="connsiteY6" fmla="*/ 429349 h 477055"/>
              <a:gd name="connsiteX7" fmla="*/ 2281711 w 2295684"/>
              <a:gd name="connsiteY7" fmla="*/ 463082 h 477055"/>
              <a:gd name="connsiteX8" fmla="*/ 2247978 w 2295684"/>
              <a:gd name="connsiteY8" fmla="*/ 477055 h 477055"/>
              <a:gd name="connsiteX9" fmla="*/ 47706 w 2295684"/>
              <a:gd name="connsiteY9" fmla="*/ 477055 h 477055"/>
              <a:gd name="connsiteX10" fmla="*/ 13973 w 2295684"/>
              <a:gd name="connsiteY10" fmla="*/ 463082 h 477055"/>
              <a:gd name="connsiteX11" fmla="*/ 0 w 2295684"/>
              <a:gd name="connsiteY11" fmla="*/ 429349 h 477055"/>
              <a:gd name="connsiteX12" fmla="*/ 0 w 2295684"/>
              <a:gd name="connsiteY12" fmla="*/ 47706 h 47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5684" h="477055">
                <a:moveTo>
                  <a:pt x="0" y="47706"/>
                </a:moveTo>
                <a:cubicBezTo>
                  <a:pt x="0" y="35054"/>
                  <a:pt x="5026" y="22919"/>
                  <a:pt x="13973" y="13973"/>
                </a:cubicBezTo>
                <a:cubicBezTo>
                  <a:pt x="22920" y="5026"/>
                  <a:pt x="35054" y="0"/>
                  <a:pt x="47706" y="0"/>
                </a:cubicBezTo>
                <a:lnTo>
                  <a:pt x="2247978" y="0"/>
                </a:lnTo>
                <a:cubicBezTo>
                  <a:pt x="2260630" y="0"/>
                  <a:pt x="2272765" y="5026"/>
                  <a:pt x="2281711" y="13973"/>
                </a:cubicBezTo>
                <a:cubicBezTo>
                  <a:pt x="2290658" y="22920"/>
                  <a:pt x="2295684" y="35054"/>
                  <a:pt x="2295684" y="47706"/>
                </a:cubicBezTo>
                <a:lnTo>
                  <a:pt x="2295684" y="429349"/>
                </a:lnTo>
                <a:cubicBezTo>
                  <a:pt x="2295684" y="442001"/>
                  <a:pt x="2290658" y="454136"/>
                  <a:pt x="2281711" y="463082"/>
                </a:cubicBezTo>
                <a:cubicBezTo>
                  <a:pt x="2272764" y="472029"/>
                  <a:pt x="2260630" y="477055"/>
                  <a:pt x="2247978" y="477055"/>
                </a:cubicBezTo>
                <a:lnTo>
                  <a:pt x="47706" y="477055"/>
                </a:lnTo>
                <a:cubicBezTo>
                  <a:pt x="35054" y="477055"/>
                  <a:pt x="22919" y="472029"/>
                  <a:pt x="13973" y="463082"/>
                </a:cubicBezTo>
                <a:cubicBezTo>
                  <a:pt x="5026" y="454135"/>
                  <a:pt x="0" y="442001"/>
                  <a:pt x="0" y="429349"/>
                </a:cubicBezTo>
                <a:lnTo>
                  <a:pt x="0" y="4770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412" tIns="105412" rIns="105412" bIns="10541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Extraesophageal </a:t>
            </a:r>
            <a:endParaRPr lang="en-GB" sz="2400" b="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25878" y="2645055"/>
            <a:ext cx="1654559" cy="1050645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>
            <a:off x="6709717" y="2819703"/>
            <a:ext cx="1654559" cy="1050645"/>
          </a:xfrm>
          <a:custGeom>
            <a:avLst/>
            <a:gdLst>
              <a:gd name="connsiteX0" fmla="*/ 0 w 1654559"/>
              <a:gd name="connsiteY0" fmla="*/ 105065 h 1050645"/>
              <a:gd name="connsiteX1" fmla="*/ 30773 w 1654559"/>
              <a:gd name="connsiteY1" fmla="*/ 30773 h 1050645"/>
              <a:gd name="connsiteX2" fmla="*/ 105065 w 1654559"/>
              <a:gd name="connsiteY2" fmla="*/ 0 h 1050645"/>
              <a:gd name="connsiteX3" fmla="*/ 1549494 w 1654559"/>
              <a:gd name="connsiteY3" fmla="*/ 0 h 1050645"/>
              <a:gd name="connsiteX4" fmla="*/ 1623786 w 1654559"/>
              <a:gd name="connsiteY4" fmla="*/ 30773 h 1050645"/>
              <a:gd name="connsiteX5" fmla="*/ 1654559 w 1654559"/>
              <a:gd name="connsiteY5" fmla="*/ 105065 h 1050645"/>
              <a:gd name="connsiteX6" fmla="*/ 1654559 w 1654559"/>
              <a:gd name="connsiteY6" fmla="*/ 945580 h 1050645"/>
              <a:gd name="connsiteX7" fmla="*/ 1623786 w 1654559"/>
              <a:gd name="connsiteY7" fmla="*/ 1019872 h 1050645"/>
              <a:gd name="connsiteX8" fmla="*/ 1549494 w 1654559"/>
              <a:gd name="connsiteY8" fmla="*/ 1050645 h 1050645"/>
              <a:gd name="connsiteX9" fmla="*/ 105065 w 1654559"/>
              <a:gd name="connsiteY9" fmla="*/ 1050645 h 1050645"/>
              <a:gd name="connsiteX10" fmla="*/ 30773 w 1654559"/>
              <a:gd name="connsiteY10" fmla="*/ 1019872 h 1050645"/>
              <a:gd name="connsiteX11" fmla="*/ 0 w 1654559"/>
              <a:gd name="connsiteY11" fmla="*/ 945580 h 1050645"/>
              <a:gd name="connsiteX12" fmla="*/ 0 w 1654559"/>
              <a:gd name="connsiteY12" fmla="*/ 105065 h 105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1050645">
                <a:moveTo>
                  <a:pt x="0" y="105065"/>
                </a:moveTo>
                <a:cubicBezTo>
                  <a:pt x="0" y="77200"/>
                  <a:pt x="11069" y="50476"/>
                  <a:pt x="30773" y="30773"/>
                </a:cubicBezTo>
                <a:cubicBezTo>
                  <a:pt x="50477" y="11070"/>
                  <a:pt x="77200" y="0"/>
                  <a:pt x="105065" y="0"/>
                </a:cubicBezTo>
                <a:lnTo>
                  <a:pt x="1549494" y="0"/>
                </a:lnTo>
                <a:cubicBezTo>
                  <a:pt x="1577359" y="0"/>
                  <a:pt x="1604083" y="11069"/>
                  <a:pt x="1623786" y="30773"/>
                </a:cubicBezTo>
                <a:cubicBezTo>
                  <a:pt x="1643489" y="50477"/>
                  <a:pt x="1654559" y="77200"/>
                  <a:pt x="1654559" y="105065"/>
                </a:cubicBezTo>
                <a:lnTo>
                  <a:pt x="1654559" y="945580"/>
                </a:lnTo>
                <a:cubicBezTo>
                  <a:pt x="1654559" y="973445"/>
                  <a:pt x="1643490" y="1000169"/>
                  <a:pt x="1623786" y="1019872"/>
                </a:cubicBezTo>
                <a:cubicBezTo>
                  <a:pt x="1604082" y="1039576"/>
                  <a:pt x="1577359" y="1050645"/>
                  <a:pt x="1549494" y="1050645"/>
                </a:cubicBezTo>
                <a:lnTo>
                  <a:pt x="105065" y="1050645"/>
                </a:lnTo>
                <a:cubicBezTo>
                  <a:pt x="77200" y="1050645"/>
                  <a:pt x="50476" y="1039576"/>
                  <a:pt x="30773" y="1019872"/>
                </a:cubicBezTo>
                <a:cubicBezTo>
                  <a:pt x="11070" y="1000168"/>
                  <a:pt x="0" y="973445"/>
                  <a:pt x="0" y="945580"/>
                </a:cubicBezTo>
                <a:lnTo>
                  <a:pt x="0" y="105065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782" tIns="110782" rIns="110782" bIns="11078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1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3766381" y="800099"/>
            <a:ext cx="3817316" cy="580145"/>
          </a:xfrm>
          <a:custGeom>
            <a:avLst/>
            <a:gdLst>
              <a:gd name="connsiteX0" fmla="*/ 0 w 3817316"/>
              <a:gd name="connsiteY0" fmla="*/ 58015 h 580145"/>
              <a:gd name="connsiteX1" fmla="*/ 16992 w 3817316"/>
              <a:gd name="connsiteY1" fmla="*/ 16992 h 580145"/>
              <a:gd name="connsiteX2" fmla="*/ 58015 w 3817316"/>
              <a:gd name="connsiteY2" fmla="*/ 0 h 580145"/>
              <a:gd name="connsiteX3" fmla="*/ 3759301 w 3817316"/>
              <a:gd name="connsiteY3" fmla="*/ 0 h 580145"/>
              <a:gd name="connsiteX4" fmla="*/ 3800324 w 3817316"/>
              <a:gd name="connsiteY4" fmla="*/ 16992 h 580145"/>
              <a:gd name="connsiteX5" fmla="*/ 3817316 w 3817316"/>
              <a:gd name="connsiteY5" fmla="*/ 58015 h 580145"/>
              <a:gd name="connsiteX6" fmla="*/ 3817316 w 3817316"/>
              <a:gd name="connsiteY6" fmla="*/ 522130 h 580145"/>
              <a:gd name="connsiteX7" fmla="*/ 3800324 w 3817316"/>
              <a:gd name="connsiteY7" fmla="*/ 563153 h 580145"/>
              <a:gd name="connsiteX8" fmla="*/ 3759301 w 3817316"/>
              <a:gd name="connsiteY8" fmla="*/ 580145 h 580145"/>
              <a:gd name="connsiteX9" fmla="*/ 58015 w 3817316"/>
              <a:gd name="connsiteY9" fmla="*/ 580145 h 580145"/>
              <a:gd name="connsiteX10" fmla="*/ 16992 w 3817316"/>
              <a:gd name="connsiteY10" fmla="*/ 563153 h 580145"/>
              <a:gd name="connsiteX11" fmla="*/ 0 w 3817316"/>
              <a:gd name="connsiteY11" fmla="*/ 522130 h 580145"/>
              <a:gd name="connsiteX12" fmla="*/ 0 w 3817316"/>
              <a:gd name="connsiteY12" fmla="*/ 58015 h 58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17316" h="580145">
                <a:moveTo>
                  <a:pt x="0" y="58015"/>
                </a:moveTo>
                <a:cubicBezTo>
                  <a:pt x="0" y="42628"/>
                  <a:pt x="6112" y="27872"/>
                  <a:pt x="16992" y="16992"/>
                </a:cubicBezTo>
                <a:cubicBezTo>
                  <a:pt x="27872" y="6112"/>
                  <a:pt x="42628" y="0"/>
                  <a:pt x="58015" y="0"/>
                </a:cubicBezTo>
                <a:lnTo>
                  <a:pt x="3759301" y="0"/>
                </a:lnTo>
                <a:cubicBezTo>
                  <a:pt x="3774688" y="0"/>
                  <a:pt x="3789444" y="6112"/>
                  <a:pt x="3800324" y="16992"/>
                </a:cubicBezTo>
                <a:cubicBezTo>
                  <a:pt x="3811204" y="27872"/>
                  <a:pt x="3817316" y="42628"/>
                  <a:pt x="3817316" y="58015"/>
                </a:cubicBezTo>
                <a:lnTo>
                  <a:pt x="3817316" y="522130"/>
                </a:lnTo>
                <a:cubicBezTo>
                  <a:pt x="3817316" y="537517"/>
                  <a:pt x="3811204" y="552273"/>
                  <a:pt x="3800324" y="563153"/>
                </a:cubicBezTo>
                <a:cubicBezTo>
                  <a:pt x="3789444" y="574033"/>
                  <a:pt x="3774688" y="580145"/>
                  <a:pt x="3759301" y="580145"/>
                </a:cubicBezTo>
                <a:lnTo>
                  <a:pt x="58015" y="580145"/>
                </a:lnTo>
                <a:cubicBezTo>
                  <a:pt x="42628" y="580145"/>
                  <a:pt x="27872" y="574033"/>
                  <a:pt x="16992" y="563153"/>
                </a:cubicBezTo>
                <a:cubicBezTo>
                  <a:pt x="6112" y="552273"/>
                  <a:pt x="0" y="537517"/>
                  <a:pt x="0" y="522130"/>
                </a:cubicBezTo>
                <a:lnTo>
                  <a:pt x="0" y="580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672" tIns="123672" rIns="123672" bIns="12367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/>
              <a:t>Symptoms of GERD</a:t>
            </a:r>
            <a:endParaRPr lang="en-GB" sz="2800" kern="1200" dirty="0"/>
          </a:p>
        </p:txBody>
      </p:sp>
      <p:sp>
        <p:nvSpPr>
          <p:cNvPr id="39" name="Rounded Rectangle 38"/>
          <p:cNvSpPr/>
          <p:nvPr/>
        </p:nvSpPr>
        <p:spPr>
          <a:xfrm>
            <a:off x="6400800" y="1828800"/>
            <a:ext cx="2286000" cy="533400"/>
          </a:xfrm>
          <a:prstGeom prst="round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ounded Rectangle 39"/>
          <p:cNvSpPr/>
          <p:nvPr/>
        </p:nvSpPr>
        <p:spPr>
          <a:xfrm>
            <a:off x="533400" y="4038600"/>
            <a:ext cx="8382000" cy="914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dk1"/>
                </a:solidFill>
              </a:rPr>
              <a:t> Dental erosions, erosion of dental enamel, sinusitis, </a:t>
            </a:r>
            <a:r>
              <a:rPr lang="en-US" sz="2400" b="1" dirty="0">
                <a:solidFill>
                  <a:schemeClr val="dk1"/>
                </a:solidFill>
              </a:rPr>
              <a:t>chronic cough</a:t>
            </a:r>
            <a:r>
              <a:rPr lang="en-US" sz="2400" dirty="0">
                <a:solidFill>
                  <a:schemeClr val="dk1"/>
                </a:solidFill>
              </a:rPr>
              <a:t>, asthma, chronic laryngitis, Hoarseness.</a:t>
            </a:r>
            <a:endParaRPr lang="ar-EG" sz="2400" dirty="0"/>
          </a:p>
        </p:txBody>
      </p:sp>
      <p:sp>
        <p:nvSpPr>
          <p:cNvPr id="41" name="Down Arrow 40"/>
          <p:cNvSpPr/>
          <p:nvPr/>
        </p:nvSpPr>
        <p:spPr>
          <a:xfrm>
            <a:off x="7315200" y="2438400"/>
            <a:ext cx="533400" cy="1295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</p:cSld>
  <p:clrMapOvr>
    <a:masterClrMapping/>
  </p:clrMapOvr>
  <p:transition advTm="11031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229600" cy="4068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/>
              <a:t>Clinical diagnosis of GERD is sufficient to start a trial of PPI.</a:t>
            </a:r>
          </a:p>
          <a:p>
            <a:pPr algn="ctr">
              <a:buNone/>
            </a:pPr>
            <a:r>
              <a:rPr lang="en-US" dirty="0"/>
              <a:t>(Negative trial does not rule out GERD</a:t>
            </a:r>
            <a:r>
              <a:rPr lang="en-GB" dirty="0"/>
              <a:t>)</a:t>
            </a:r>
            <a:endParaRPr lang="en-US" dirty="0"/>
          </a:p>
          <a:p>
            <a:pPr algn="ctr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N.B.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/>
              <a:t>[A] Gastroscopy </a:t>
            </a:r>
          </a:p>
          <a:p>
            <a:pPr algn="just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b="1" dirty="0">
                <a:solidFill>
                  <a:srgbClr val="C00000"/>
                </a:solidFill>
              </a:rPr>
              <a:t>Main Indications in GERD</a:t>
            </a:r>
          </a:p>
          <a:p>
            <a:pPr algn="just">
              <a:buNone/>
            </a:pPr>
            <a:r>
              <a:rPr lang="en-US" dirty="0"/>
              <a:t>- Heartburn accompanied by </a:t>
            </a:r>
            <a:r>
              <a:rPr lang="en-GB" dirty="0"/>
              <a:t>alarming symptoms.</a:t>
            </a:r>
            <a:endParaRPr lang="en-US" dirty="0"/>
          </a:p>
          <a:p>
            <a:pPr algn="just">
              <a:buNone/>
            </a:pPr>
            <a:r>
              <a:rPr lang="en-US" dirty="0"/>
              <a:t>- Persistent reflux symptoms after therapeutic trial of 4-8 wk of PPI 2x daily.</a:t>
            </a:r>
          </a:p>
          <a:p>
            <a:pPr algn="just">
              <a:buFontTx/>
              <a:buChar char="-"/>
            </a:pPr>
            <a:r>
              <a:rPr lang="en-US" dirty="0"/>
              <a:t>High risk for Barrett’s (male, age &gt;50, obese, white, tobacco use, long history).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 for GERD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37806"/>
      </p:ext>
    </p:extLst>
  </p:cSld>
  <p:clrMapOvr>
    <a:masterClrMapping/>
  </p:clrMapOvr>
  <p:transition advTm="7484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/>
              <a:t>[A] Gastroscopy </a:t>
            </a:r>
          </a:p>
          <a:p>
            <a:pPr algn="just">
              <a:buNone/>
            </a:pPr>
            <a:endParaRPr lang="en-US" sz="1800" b="1" dirty="0"/>
          </a:p>
          <a:p>
            <a:pPr algn="just">
              <a:buNone/>
            </a:pPr>
            <a:r>
              <a:rPr lang="en-US" b="1" dirty="0">
                <a:solidFill>
                  <a:srgbClr val="C00000"/>
                </a:solidFill>
              </a:rPr>
              <a:t>Other Indications in GERD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GB" dirty="0"/>
              <a:t>- </a:t>
            </a:r>
            <a:r>
              <a:rPr lang="en-US" dirty="0"/>
              <a:t>Repeat endoscopy with: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(a) severe ERD (Grade C or D) to exclude underlying Barrett’s esophagus.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dirty="0"/>
              <a:t>    (b) Diagnosed Barrett's esophagus for follow up.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dirty="0"/>
              <a:t>- Preoperative evaluation of patients being considered for antireflux surgery.</a:t>
            </a:r>
            <a:endParaRPr lang="en-GB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GB" dirty="0"/>
          </a:p>
          <a:p>
            <a:pPr algn="just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sz="11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 for GERD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37806"/>
      </p:ext>
    </p:extLst>
  </p:cSld>
  <p:clrMapOvr>
    <a:masterClrMapping/>
  </p:clrMapOvr>
  <p:transition advTm="748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</a:t>
            </a:r>
            <a:endParaRPr lang="ar-EG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381000"/>
          <a:ext cx="8229600" cy="57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 advTm="49403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b="1" dirty="0"/>
              <a:t>[B] 24 h pH monitoring </a:t>
            </a:r>
          </a:p>
          <a:p>
            <a:pPr algn="just">
              <a:buNone/>
            </a:pPr>
            <a:r>
              <a:rPr lang="en-US" b="1" dirty="0"/>
              <a:t>- </a:t>
            </a:r>
            <a:r>
              <a:rPr lang="en-US" b="1" dirty="0">
                <a:solidFill>
                  <a:srgbClr val="FF0000"/>
                </a:solidFill>
              </a:rPr>
              <a:t>Most accurate test </a:t>
            </a:r>
            <a:r>
              <a:rPr lang="en-US" dirty="0"/>
              <a:t>for reflux, but not required or performed in most cases</a:t>
            </a:r>
          </a:p>
          <a:p>
            <a:pPr algn="just">
              <a:buFontTx/>
              <a:buChar char="-"/>
            </a:pPr>
            <a:r>
              <a:rPr lang="en-US" dirty="0"/>
              <a:t>Most useful if </a:t>
            </a:r>
            <a:r>
              <a:rPr lang="en-US" b="1" dirty="0"/>
              <a:t>PPIs full dose do not improve symptoms</a:t>
            </a:r>
          </a:p>
          <a:p>
            <a:pPr algn="just"/>
            <a:endParaRPr lang="en-US" sz="1600" b="1" dirty="0"/>
          </a:p>
          <a:p>
            <a:pPr algn="just">
              <a:buNone/>
            </a:pPr>
            <a:r>
              <a:rPr lang="en-US" b="1" dirty="0"/>
              <a:t>[C] Esophageal manometry </a:t>
            </a:r>
          </a:p>
          <a:p>
            <a:pPr algn="just">
              <a:buNone/>
            </a:pPr>
            <a:r>
              <a:rPr lang="en-US" b="1" dirty="0"/>
              <a:t>- </a:t>
            </a:r>
            <a:r>
              <a:rPr lang="en-US" dirty="0"/>
              <a:t>Done </a:t>
            </a:r>
            <a:r>
              <a:rPr lang="en-US" b="1" dirty="0"/>
              <a:t>to diagnose abnormal peristalsis </a:t>
            </a:r>
            <a:r>
              <a:rPr lang="en-US" dirty="0"/>
              <a:t>(other diagnosis) and/or decreased LES tone </a:t>
            </a:r>
          </a:p>
          <a:p>
            <a:pPr algn="just">
              <a:buFontTx/>
              <a:buChar char="-"/>
            </a:pPr>
            <a:r>
              <a:rPr lang="en-US" dirty="0"/>
              <a:t>Indicated before surgical fundoplication to ensure intact esophageal function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 for GERD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166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637806"/>
      </p:ext>
    </p:extLst>
  </p:cSld>
  <p:clrMapOvr>
    <a:masterClrMapping/>
  </p:clrMapOvr>
  <p:transition advTm="4486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/>
          <a:lstStyle/>
          <a:p>
            <a:pPr marL="0" algn="just">
              <a:buNone/>
            </a:pPr>
            <a:r>
              <a:rPr lang="en-US" b="1" dirty="0">
                <a:solidFill>
                  <a:srgbClr val="C00000"/>
                </a:solidFill>
              </a:rPr>
              <a:t>The diagnosis of GERD is made using some </a:t>
            </a:r>
            <a:r>
              <a:rPr lang="en-US" b="1" u="sng" dirty="0">
                <a:solidFill>
                  <a:srgbClr val="C00000"/>
                </a:solidFill>
              </a:rPr>
              <a:t>combination</a:t>
            </a:r>
            <a:r>
              <a:rPr lang="en-US" b="1" dirty="0">
                <a:solidFill>
                  <a:srgbClr val="C00000"/>
                </a:solidFill>
              </a:rPr>
              <a:t> of :</a:t>
            </a:r>
          </a:p>
          <a:p>
            <a:pPr marL="0" algn="just">
              <a:buNone/>
            </a:pPr>
            <a:r>
              <a:rPr lang="en-US" dirty="0"/>
              <a:t>1- Symptom presentation.</a:t>
            </a:r>
          </a:p>
          <a:p>
            <a:pPr marL="0" algn="just">
              <a:buNone/>
            </a:pPr>
            <a:r>
              <a:rPr lang="en-US" dirty="0"/>
              <a:t>2- Response to empirical antisecretory therapy (</a:t>
            </a:r>
            <a:r>
              <a:rPr lang="en-US" dirty="0">
                <a:solidFill>
                  <a:schemeClr val="dk1"/>
                </a:solidFill>
              </a:rPr>
              <a:t>Classic symptoms - Negative trial does not rule out GERD</a:t>
            </a:r>
            <a:r>
              <a:rPr lang="en-GB" dirty="0"/>
              <a:t>).</a:t>
            </a:r>
            <a:endParaRPr lang="en-US" dirty="0"/>
          </a:p>
          <a:p>
            <a:pPr marL="0" algn="just">
              <a:buNone/>
            </a:pPr>
            <a:r>
              <a:rPr lang="en-US" dirty="0"/>
              <a:t>3- Endoscopy.</a:t>
            </a:r>
            <a:endParaRPr lang="ar-EG" dirty="0"/>
          </a:p>
          <a:p>
            <a:pPr marL="0" algn="just">
              <a:buNone/>
            </a:pPr>
            <a:r>
              <a:rPr lang="en-US" dirty="0"/>
              <a:t>4- Ambulatory reflux (PH) monitoring.</a:t>
            </a:r>
          </a:p>
          <a:p>
            <a:pPr marL="0" algn="just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cs typeface="+mj-cs"/>
              </a:rPr>
              <a:t>[A] Lifestyle interventions.</a:t>
            </a:r>
          </a:p>
          <a:p>
            <a:pPr>
              <a:buNone/>
            </a:pPr>
            <a:r>
              <a:rPr lang="en-US" b="1" dirty="0">
                <a:cs typeface="+mj-cs"/>
              </a:rPr>
              <a:t>[B] Drug therapy:</a:t>
            </a:r>
          </a:p>
          <a:p>
            <a:pPr>
              <a:buFontTx/>
              <a:buChar char="-"/>
            </a:pPr>
            <a:r>
              <a:rPr lang="en-US" dirty="0">
                <a:cs typeface="+mj-cs"/>
              </a:rPr>
              <a:t>PPI therapy.</a:t>
            </a:r>
            <a:endParaRPr lang="ar-EG" dirty="0">
              <a:cs typeface="+mj-cs"/>
            </a:endParaRPr>
          </a:p>
          <a:p>
            <a:pPr>
              <a:buFontTx/>
              <a:buChar char="-"/>
            </a:pPr>
            <a:r>
              <a:rPr lang="en-US" dirty="0">
                <a:cs typeface="+mj-cs"/>
              </a:rPr>
              <a:t>Histamine-receptor antagonists (H 2 RA).</a:t>
            </a:r>
          </a:p>
          <a:p>
            <a:pPr>
              <a:buFontTx/>
              <a:buChar char="-"/>
            </a:pPr>
            <a:r>
              <a:rPr lang="en-US" dirty="0">
                <a:cs typeface="+mj-cs"/>
              </a:rPr>
              <a:t>Antacids: on demand for rapid relief of symptoms.</a:t>
            </a:r>
          </a:p>
          <a:p>
            <a:pPr>
              <a:buFontTx/>
              <a:buChar char="-"/>
            </a:pPr>
            <a:r>
              <a:rPr lang="en-US" dirty="0">
                <a:cs typeface="+mj-cs"/>
              </a:rPr>
              <a:t>Prokinetics</a:t>
            </a:r>
          </a:p>
          <a:p>
            <a:pPr>
              <a:buFontTx/>
              <a:buChar char="-"/>
            </a:pPr>
            <a:r>
              <a:rPr lang="en-US" dirty="0">
                <a:cs typeface="+mj-cs"/>
              </a:rPr>
              <a:t>Baclofen</a:t>
            </a:r>
          </a:p>
          <a:p>
            <a:pPr>
              <a:buNone/>
            </a:pPr>
            <a:r>
              <a:rPr lang="en-US" b="1" dirty="0">
                <a:cs typeface="+mj-cs"/>
              </a:rPr>
              <a:t>[C] Endoscopic intervention.</a:t>
            </a:r>
          </a:p>
          <a:p>
            <a:pPr>
              <a:buNone/>
            </a:pPr>
            <a:r>
              <a:rPr lang="en-US" b="1" dirty="0">
                <a:cs typeface="+mj-cs"/>
              </a:rPr>
              <a:t>[D] Surgical intervention.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191000"/>
            <a:ext cx="5562600" cy="68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/>
              <a:t>Should not be used in GERD patients without diagnostic evaluation.</a:t>
            </a:r>
            <a:endParaRPr lang="ar-EG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0800" y="436405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590800" y="4745056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05729" y="602707"/>
            <a:ext cx="7467600" cy="548521"/>
          </a:xfrm>
        </p:spPr>
        <p:txBody>
          <a:bodyPr/>
          <a:lstStyle/>
          <a:p>
            <a:r>
              <a:rPr lang="en-US" dirty="0"/>
              <a:t>Treatment of GERD</a:t>
            </a:r>
            <a:endParaRPr lang="ar-EG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43" y="1447800"/>
            <a:ext cx="8610600" cy="50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b="1" dirty="0">
                <a:cs typeface="+mj-cs"/>
              </a:rPr>
              <a:t>Lifestyle modification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cs typeface="+mj-cs"/>
              </a:rPr>
              <a:t>- Diet modification: helps symptoms, not the disease; avoid alcohol, coffee, spices, tomatoes, and citrus juices.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cs typeface="+mj-cs"/>
              </a:rPr>
              <a:t>- Weight loss: if obese. 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dirty="0">
                <a:cs typeface="+mj-cs"/>
              </a:rPr>
              <a:t>- Elevating the head of bed: if nocturnal symptoms.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405729" y="602707"/>
            <a:ext cx="7467600" cy="548521"/>
          </a:xfrm>
        </p:spPr>
        <p:txBody>
          <a:bodyPr/>
          <a:lstStyle/>
          <a:p>
            <a:r>
              <a:rPr lang="en-US" dirty="0"/>
              <a:t>Treatment of GERD</a:t>
            </a:r>
            <a:endParaRPr lang="ar-E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GERD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8077200" cy="5088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/>
              <a:t> PPI:</a:t>
            </a:r>
          </a:p>
          <a:p>
            <a:pPr algn="just">
              <a:lnSpc>
                <a:spcPct val="130000"/>
              </a:lnSpc>
            </a:pPr>
            <a:r>
              <a:rPr lang="en-US" sz="2800" dirty="0"/>
              <a:t>The </a:t>
            </a:r>
            <a:r>
              <a:rPr lang="en-US" sz="2800" b="1" u="sng" dirty="0"/>
              <a:t>therapy of choice </a:t>
            </a:r>
            <a:r>
              <a:rPr lang="en-US" sz="2800" dirty="0"/>
              <a:t>for symptom relief, healing of </a:t>
            </a:r>
            <a:r>
              <a:rPr lang="en-US" sz="2800" b="1" dirty="0"/>
              <a:t>erosive esophagitis &amp; maintenance</a:t>
            </a:r>
            <a:r>
              <a:rPr lang="en-US" sz="2800" dirty="0"/>
              <a:t>.</a:t>
            </a:r>
          </a:p>
          <a:p>
            <a:pPr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Dose: </a:t>
            </a:r>
          </a:p>
          <a:p>
            <a:pPr algn="just">
              <a:lnSpc>
                <a:spcPct val="130000"/>
              </a:lnSpc>
            </a:pPr>
            <a:r>
              <a:rPr lang="en-US" sz="2800" dirty="0"/>
              <a:t>Initial dose: once daily, 30-60 min. before the first meal daily for 4-8 week.</a:t>
            </a:r>
          </a:p>
          <a:p>
            <a:pPr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 If no response → switch to another PPI.</a:t>
            </a:r>
          </a:p>
          <a:p>
            <a:pPr lvl="0" algn="just">
              <a:lnSpc>
                <a:spcPct val="130000"/>
              </a:lnSpc>
              <a:buFontTx/>
              <a:buChar char="-"/>
            </a:pPr>
            <a:r>
              <a:rPr lang="en-US" sz="2800" dirty="0"/>
              <a:t> If partial response → adjustment of dose timing or twice daily dosing.</a:t>
            </a:r>
            <a:endParaRPr lang="en-GB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415775"/>
      </p:ext>
    </p:extLst>
  </p:cSld>
  <p:clrMapOvr>
    <a:masterClrMapping/>
  </p:clrMapOvr>
  <p:transition advTm="12405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D9A05321-3647-444D-A35C-FD133422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912472"/>
            <a:ext cx="6400800" cy="80252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Written By </a:t>
            </a:r>
          </a:p>
          <a:p>
            <a:r>
              <a:rPr lang="en-GB" dirty="0"/>
              <a:t>Ass. Prof. Ahmed Elshafie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GERD – Esophageal motility disorders - PUD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87461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5"/>
    </mc:Choice>
    <mc:Fallback xmlns="">
      <p:transition spd="slow" advTm="532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ctr">
              <a:lnSpc>
                <a:spcPct val="120000"/>
              </a:lnSpc>
              <a:buNone/>
            </a:pPr>
            <a:r>
              <a:rPr lang="en-US" dirty="0"/>
              <a:t>Partial or lack of response to </a:t>
            </a:r>
            <a:r>
              <a:rPr lang="en-US" b="1" u="sng" dirty="0"/>
              <a:t>PPI twice daily </a:t>
            </a:r>
            <a:r>
              <a:rPr lang="en-US" dirty="0"/>
              <a:t>should be considered as PPI failures.</a:t>
            </a:r>
          </a:p>
          <a:p>
            <a:pPr algn="ctr">
              <a:lnSpc>
                <a:spcPct val="120000"/>
              </a:lnSpc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own Arrow 3"/>
          <p:cNvSpPr/>
          <p:nvPr/>
        </p:nvSpPr>
        <p:spPr>
          <a:xfrm>
            <a:off x="3962400" y="2819400"/>
            <a:ext cx="914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209800" y="3581400"/>
            <a:ext cx="4419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dirty="0"/>
              <a:t>Refractory GERD</a:t>
            </a:r>
          </a:p>
        </p:txBody>
      </p:sp>
      <p:sp>
        <p:nvSpPr>
          <p:cNvPr id="6" name="Down Arrow 5"/>
          <p:cNvSpPr/>
          <p:nvPr/>
        </p:nvSpPr>
        <p:spPr>
          <a:xfrm>
            <a:off x="3962400" y="4648200"/>
            <a:ext cx="914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209800" y="5486400"/>
            <a:ext cx="44196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3600" dirty="0"/>
              <a:t>Upper endoscopy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GERD Complications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1534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800" dirty="0"/>
              <a:t>• Erosive esophagitis.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• Esophageal stricture disease – scarring can lead to dysphagia (solids).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• Ulcer.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• Bleeding.</a:t>
            </a:r>
          </a:p>
          <a:p>
            <a:pPr algn="just">
              <a:spcAft>
                <a:spcPts val="1200"/>
              </a:spcAft>
            </a:pPr>
            <a:r>
              <a:rPr lang="en-US" sz="2800" b="1" dirty="0"/>
              <a:t>• Barrett’s esophagus. 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• Esophageal adenocarcinoma.</a:t>
            </a:r>
            <a:endParaRPr lang="ar-EG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415775"/>
      </p:ext>
    </p:extLst>
  </p:cSld>
  <p:clrMapOvr>
    <a:masterClrMapping/>
  </p:clrMapOvr>
  <p:transition advTm="1749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Barrett's esophagus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381000" y="1384042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800" b="1" dirty="0"/>
              <a:t>Definition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• Metaplasia of distal squamous esophageal epithelium to abnormal columnar epithelium containing intestinal type mucosa (intestinal metaplasia).</a:t>
            </a:r>
          </a:p>
          <a:p>
            <a:pPr algn="just">
              <a:spcBef>
                <a:spcPts val="600"/>
              </a:spcBef>
            </a:pPr>
            <a:r>
              <a:rPr lang="en-US" sz="2800" b="1" dirty="0"/>
              <a:t>Etiology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en-US" sz="2800" dirty="0"/>
              <a:t>• Acquired via long-standing GERD. </a:t>
            </a:r>
          </a:p>
          <a:p>
            <a:pPr algn="just">
              <a:spcBef>
                <a:spcPts val="600"/>
              </a:spcBef>
            </a:pPr>
            <a:r>
              <a:rPr lang="en-US" sz="2800" b="1" dirty="0"/>
              <a:t>Epidemiology (Risk factors of </a:t>
            </a:r>
            <a:r>
              <a:rPr lang="en-US" sz="2800" b="1" dirty="0" err="1"/>
              <a:t>Barret's</a:t>
            </a:r>
            <a:r>
              <a:rPr lang="en-US" sz="2800" b="1" dirty="0"/>
              <a:t>)</a:t>
            </a:r>
          </a:p>
          <a:p>
            <a:pPr algn="just">
              <a:spcBef>
                <a:spcPts val="600"/>
              </a:spcBef>
            </a:pPr>
            <a:r>
              <a:rPr lang="en-US" sz="2800" dirty="0"/>
              <a:t>• More common in males, age &gt;50, Caucasians, smokers, overweight, hiatus hernia, and long history of reflux symptoms.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485695"/>
      </p:ext>
    </p:extLst>
  </p:cSld>
  <p:clrMapOvr>
    <a:masterClrMapping/>
  </p:clrMapOvr>
  <p:transition advTm="5032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Barrett's esophagus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0010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1" dirty="0"/>
              <a:t>Endoscopic picture</a:t>
            </a:r>
          </a:p>
          <a:p>
            <a:r>
              <a:rPr lang="en-US" sz="2600" dirty="0"/>
              <a:t>• endoscopy shows </a:t>
            </a:r>
            <a:r>
              <a:rPr lang="en-US" sz="2600" b="1" dirty="0">
                <a:solidFill>
                  <a:srgbClr val="FF0000"/>
                </a:solidFill>
              </a:rPr>
              <a:t>tongue like projection </a:t>
            </a:r>
            <a:r>
              <a:rPr lang="en-US" sz="2600" dirty="0"/>
              <a:t>of </a:t>
            </a:r>
          </a:p>
          <a:p>
            <a:r>
              <a:rPr lang="en-US" sz="2600" dirty="0"/>
              <a:t>erythematous epithelium </a:t>
            </a:r>
            <a:r>
              <a:rPr lang="en-US" sz="2600" b="1" dirty="0"/>
              <a:t>above Z-line  </a:t>
            </a:r>
            <a:r>
              <a:rPr lang="en-US" sz="2600" dirty="0"/>
              <a:t>in </a:t>
            </a:r>
          </a:p>
          <a:p>
            <a:r>
              <a:rPr lang="en-US" sz="2600" dirty="0"/>
              <a:t>distal esophagus; diagnosis of BE relies on </a:t>
            </a:r>
          </a:p>
          <a:p>
            <a:pPr>
              <a:spcAft>
                <a:spcPts val="1200"/>
              </a:spcAft>
            </a:pPr>
            <a:r>
              <a:rPr lang="en-US" sz="2600" dirty="0"/>
              <a:t>biopsy.</a:t>
            </a:r>
          </a:p>
          <a:p>
            <a:r>
              <a:rPr lang="en-US" sz="2600" b="1" dirty="0"/>
              <a:t>Significance</a:t>
            </a:r>
            <a:endParaRPr lang="en-US" sz="2600" dirty="0"/>
          </a:p>
          <a:p>
            <a:pPr algn="just"/>
            <a:r>
              <a:rPr lang="en-US" sz="2600" dirty="0"/>
              <a:t>• BE predisposes first to </a:t>
            </a:r>
            <a:r>
              <a:rPr lang="en-US" sz="2600" b="1" dirty="0"/>
              <a:t>premalignant changes </a:t>
            </a:r>
            <a:r>
              <a:rPr lang="en-US" sz="2600" dirty="0"/>
              <a:t>characterized as </a:t>
            </a:r>
            <a:r>
              <a:rPr lang="en-US" sz="2600" b="1" dirty="0"/>
              <a:t>low or high-grade dysplasia,</a:t>
            </a:r>
            <a:r>
              <a:rPr lang="en-US" sz="2600" dirty="0"/>
              <a:t> which then progresses to </a:t>
            </a:r>
            <a:r>
              <a:rPr lang="en-US" sz="2600" b="1" dirty="0"/>
              <a:t>adenocarcinoma.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5181600"/>
          <a:ext cx="8229601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1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43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2400" dirty="0"/>
                        <a:t>Malignant transformation</a:t>
                      </a:r>
                      <a:r>
                        <a:rPr lang="en-GB" sz="2400" baseline="0" dirty="0"/>
                        <a:t> rate of Barrett's esophagus</a:t>
                      </a:r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prior to dysplasia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0.12% </a:t>
                      </a:r>
                      <a:r>
                        <a:rPr lang="en-GB" sz="2400" baseline="0" dirty="0"/>
                        <a:t>per year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high-grade dysplasia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32-59% over 5-8 yr of surveillance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80200" y="1371600"/>
            <a:ext cx="2463800" cy="217419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485695"/>
      </p:ext>
    </p:extLst>
  </p:cSld>
  <p:clrMapOvr>
    <a:masterClrMapping/>
  </p:clrMapOvr>
  <p:transition advTm="10403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Barret’s Esophagus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153400" cy="4656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</a:t>
            </a:r>
            <a:r>
              <a:rPr lang="en-US" sz="2800" b="1" dirty="0"/>
              <a:t>Acid suppressive </a:t>
            </a:r>
            <a:r>
              <a:rPr lang="en-US" sz="2800" dirty="0"/>
              <a:t>therapy with </a:t>
            </a:r>
            <a:r>
              <a:rPr lang="en-US" sz="2800" b="1" dirty="0"/>
              <a:t>high-dose PPI </a:t>
            </a:r>
            <a:r>
              <a:rPr lang="en-US" sz="2800" dirty="0"/>
              <a:t>indefinitely (or surgical fundoplication).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b="1" i="1" u="sng" dirty="0"/>
              <a:t>• No dysplasia 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- Endoscopy every 3 years till no metaplasia. 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b="1" i="1" u="sng" dirty="0"/>
              <a:t>• Low grade dysplasia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sz="2800" dirty="0"/>
              <a:t>Surveillance every 1 year till (2) no dysplasia. 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sz="2800" dirty="0"/>
              <a:t>Endoscopic ablation/resection.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Tx/>
              <a:buChar char="-"/>
            </a:pPr>
            <a:r>
              <a:rPr lang="en-US" sz="2800" dirty="0"/>
              <a:t>Both are satisfactory options.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5169622"/>
      </p:ext>
    </p:extLst>
  </p:cSld>
  <p:clrMapOvr>
    <a:masterClrMapping/>
  </p:clrMapOvr>
  <p:transition advTm="4164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Barret’s Esophagus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4836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</a:pPr>
            <a:r>
              <a:rPr lang="en-US" sz="2800" b="1" i="1" u="sng" dirty="0"/>
              <a:t>• High grade dysplasia</a:t>
            </a: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2800" dirty="0"/>
              <a:t>Regular and frequent surveillance with intensive biopsy (3 months).</a:t>
            </a: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2800" dirty="0"/>
              <a:t>Endoscopic ablation/resection.</a:t>
            </a: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2800" dirty="0"/>
              <a:t>Esophagectomy.</a:t>
            </a:r>
          </a:p>
          <a:p>
            <a:pPr marL="285750" indent="-285750" algn="just">
              <a:lnSpc>
                <a:spcPct val="130000"/>
              </a:lnSpc>
              <a:spcAft>
                <a:spcPts val="600"/>
              </a:spcAft>
              <a:buFontTx/>
              <a:buChar char="-"/>
            </a:pPr>
            <a:r>
              <a:rPr lang="en-US" sz="2800" dirty="0"/>
              <a:t>All produce similar outcomes; however, evidence increasingly favouring endoscopic ablation with mucosal resection or radiofrequency ablation.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3575169622"/>
      </p:ext>
    </p:extLst>
  </p:cSld>
  <p:clrMapOvr>
    <a:masterClrMapping/>
  </p:clrMapOvr>
  <p:transition advTm="2269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600200"/>
            <a:ext cx="8610600" cy="401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800" dirty="0"/>
              <a:t>• It presents as dysphagia alongside a long history of reflux symptoms, but reflux symptoms may disappear as stricture develops.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• Diagnosed with endoscopy or barium study if endoscopy contraindicated.</a:t>
            </a:r>
          </a:p>
          <a:p>
            <a:pPr algn="just">
              <a:lnSpc>
                <a:spcPct val="130000"/>
              </a:lnSpc>
            </a:pPr>
            <a:r>
              <a:rPr lang="en-US" sz="2800" b="1" dirty="0"/>
              <a:t>Treatment</a:t>
            </a:r>
          </a:p>
          <a:p>
            <a:pPr algn="just">
              <a:lnSpc>
                <a:spcPct val="130000"/>
              </a:lnSpc>
            </a:pPr>
            <a:r>
              <a:rPr lang="en-US" sz="2800" dirty="0"/>
              <a:t>• Endoscopic dilatation and indefinite PPI.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D7DC8B4-0869-4D1E-B098-A3E256A7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Peptic Stricture (from Esophagitis)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3129392838"/>
      </p:ext>
    </p:extLst>
  </p:cSld>
  <p:clrMapOvr>
    <a:masterClrMapping/>
  </p:clrMapOvr>
  <p:transition advTm="22270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1C8905A5-1C09-4DE5-828C-120DBCAB1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4C05D4E-B92F-4434-92CC-11D429F38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Peptic ulcerative diseases (PUD)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1779265693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Peptic Ulcer Disease (PUD)</a:t>
            </a:r>
            <a:endParaRPr lang="ar-EG" dirty="0"/>
          </a:p>
        </p:txBody>
      </p:sp>
      <p:sp>
        <p:nvSpPr>
          <p:cNvPr id="5" name="Rectangle 4"/>
          <p:cNvSpPr/>
          <p:nvPr/>
        </p:nvSpPr>
        <p:spPr>
          <a:xfrm>
            <a:off x="381000" y="1676400"/>
            <a:ext cx="8305800" cy="4757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b="1" dirty="0"/>
              <a:t>Definition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Focal defects in the mucosa that penetrate the muscularis mucosal layer results in scarring (defects superficial to the muscularis mucosa are erosions - do not cause scarring).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endParaRPr lang="en-US" dirty="0"/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Peptic ulcer disease includes defects located in the stomach (gastric ulcers - GU) and duodenum (duodenal ulcers - DU).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911174"/>
      </p:ext>
    </p:extLst>
  </p:cSld>
  <p:clrMapOvr>
    <a:masterClrMapping/>
  </p:clrMapOvr>
  <p:transition advTm="4714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9160CE25-5E69-4D5C-A763-7E4EC3603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299118"/>
              </p:ext>
            </p:extLst>
          </p:nvPr>
        </p:nvGraphicFramePr>
        <p:xfrm>
          <a:off x="457200" y="144780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="" xmlns:a16="http://schemas.microsoft.com/office/drawing/2014/main" val="2712830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Etiology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876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Helicobacter pylori (90% of DU, 60% of GU)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2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NSAID (GU &gt; DU)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684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Stress induced ulcer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61399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dirty="0"/>
                        <a:t>Less common causes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- Zollinger-Ellison syndrome</a:t>
                      </a:r>
                    </a:p>
                    <a:p>
                      <a:r>
                        <a:rPr lang="en-GB" sz="2400" dirty="0"/>
                        <a:t>- </a:t>
                      </a:r>
                      <a:r>
                        <a:rPr lang="en-US" sz="2400" dirty="0"/>
                        <a:t>CMV </a:t>
                      </a:r>
                    </a:p>
                    <a:p>
                      <a:r>
                        <a:rPr lang="en-US" sz="2400" dirty="0"/>
                        <a:t>- Ischemia</a:t>
                      </a:r>
                    </a:p>
                    <a:p>
                      <a:r>
                        <a:rPr lang="en-US" sz="2400" dirty="0"/>
                        <a:t>- Malignancy </a:t>
                      </a:r>
                    </a:p>
                    <a:p>
                      <a:r>
                        <a:rPr lang="en-US" sz="2400" dirty="0"/>
                        <a:t>- Crohn's disease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- </a:t>
                      </a:r>
                      <a:r>
                        <a:rPr lang="en-GB" sz="2400" dirty="0"/>
                        <a:t>Idiopathic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384236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3CF5A4DD-8E04-4D6A-A1A7-8721C49F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PUD: Etiology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D44D46C-4DFA-49C3-99C7-542C58BFF8A7}"/>
              </a:ext>
            </a:extLst>
          </p:cNvPr>
          <p:cNvSpPr txBox="1"/>
          <p:nvPr/>
        </p:nvSpPr>
        <p:spPr>
          <a:xfrm>
            <a:off x="533399" y="5943600"/>
            <a:ext cx="8229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Alcohol: damages gastric mucosa but rarely causes ulcers.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3169143800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029200"/>
          </a:xfrm>
        </p:spPr>
        <p:txBody>
          <a:bodyPr anchor="t"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By the end of this lecture the student will be able to:</a:t>
            </a:r>
            <a:endParaRPr lang="en-GB" dirty="0"/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GB" dirty="0"/>
              <a:t>Define GERD &amp; identify its aggravating factors.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GB" dirty="0"/>
              <a:t>Specify clinical features &amp; investigations that are diagnostic for GERD.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GB" dirty="0"/>
              <a:t>Recognize the management patient with GERD &amp; its complication.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GB" dirty="0"/>
              <a:t> Understand clinical presentation &amp; complications of PUD.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GB" dirty="0"/>
              <a:t>Apply how to approach &amp;manage a patient with PUD.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GB" dirty="0"/>
              <a:t>Define primary esophageal motility disorders.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</a:pPr>
            <a:r>
              <a:rPr lang="en-GB" dirty="0"/>
              <a:t>Identify clinical features &amp; appropriate diagnostic testing of esophageal motility disorders.</a:t>
            </a:r>
          </a:p>
          <a:p>
            <a:pPr algn="just">
              <a:spcBef>
                <a:spcPts val="0"/>
              </a:spcBef>
              <a:spcAft>
                <a:spcPts val="300"/>
              </a:spcAft>
              <a:buNone/>
            </a:pPr>
            <a:endParaRPr lang="en-GB" dirty="0"/>
          </a:p>
          <a:p>
            <a:pPr algn="just">
              <a:spcBef>
                <a:spcPts val="0"/>
              </a:spcBef>
              <a:spcAft>
                <a:spcPts val="300"/>
              </a:spcAft>
            </a:pPr>
            <a:endParaRPr lang="en-GB" dirty="0"/>
          </a:p>
        </p:txBody>
      </p:sp>
      <p:sp>
        <p:nvSpPr>
          <p:cNvPr id="9219" name="Title 2"/>
          <p:cNvSpPr>
            <a:spLocks noGrp="1"/>
          </p:cNvSpPr>
          <p:nvPr>
            <p:ph type="title"/>
          </p:nvPr>
        </p:nvSpPr>
        <p:spPr>
          <a:xfrm>
            <a:off x="460375" y="227013"/>
            <a:ext cx="7258050" cy="1143000"/>
          </a:xfrm>
        </p:spPr>
        <p:txBody>
          <a:bodyPr/>
          <a:lstStyle/>
          <a:p>
            <a:r>
              <a:rPr lang="en-US" altLang="en-US" sz="3600" b="1"/>
              <a:t>Intended Learning Outcomes (ILOs)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1609416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PUD: </a:t>
            </a:r>
            <a:r>
              <a:rPr lang="en-US" sz="3600" b="1" dirty="0"/>
              <a:t>Clinical pictures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381000" y="1447800"/>
            <a:ext cx="8534400" cy="4711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u="sng" dirty="0"/>
              <a:t>- Silent ulcer</a:t>
            </a:r>
            <a:r>
              <a:rPr lang="en-GB" sz="2800" dirty="0"/>
              <a:t>: may be recognized only with a complication (most commonly hemorrhage or perforation), or discovered incidentally when a diagnostic test is performed for other reasons.</a:t>
            </a:r>
            <a:endParaRPr lang="en-US" sz="2800" b="1" dirty="0"/>
          </a:p>
          <a:p>
            <a:pPr algn="just">
              <a:lnSpc>
                <a:spcPct val="120000"/>
              </a:lnSpc>
            </a:pPr>
            <a:r>
              <a:rPr lang="en-GB" sz="2800" u="sng" dirty="0"/>
              <a:t>- </a:t>
            </a:r>
            <a:r>
              <a:rPr lang="en-GB" sz="2800" dirty="0"/>
              <a:t>Abdominal pain: </a:t>
            </a:r>
            <a:r>
              <a:rPr lang="en-GB" sz="2800" dirty="0">
                <a:solidFill>
                  <a:srgbClr val="FF0000"/>
                </a:solidFill>
              </a:rPr>
              <a:t>(Typical presentation)</a:t>
            </a:r>
          </a:p>
          <a:p>
            <a:pPr algn="just">
              <a:lnSpc>
                <a:spcPct val="120000"/>
              </a:lnSpc>
            </a:pPr>
            <a:r>
              <a:rPr lang="en-GB" sz="2800" dirty="0"/>
              <a:t>Epigastric &amp; may radiate to the back.</a:t>
            </a:r>
          </a:p>
          <a:p>
            <a:pPr algn="just">
              <a:lnSpc>
                <a:spcPct val="120000"/>
              </a:lnSpc>
            </a:pPr>
            <a:r>
              <a:rPr lang="en-GB" sz="2800" dirty="0"/>
              <a:t>Usually described as a dull ache but may be sharp or burning.</a:t>
            </a:r>
          </a:p>
          <a:p>
            <a:pPr algn="just">
              <a:lnSpc>
                <a:spcPct val="120000"/>
              </a:lnSpc>
            </a:pPr>
            <a:r>
              <a:rPr lang="en-GB" sz="2800" u="sng" dirty="0"/>
              <a:t>- Dyspepsia.</a:t>
            </a:r>
            <a:endParaRPr lang="en-US" sz="2800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3927455"/>
      </p:ext>
    </p:extLst>
  </p:cSld>
  <p:clrMapOvr>
    <a:masterClrMapping/>
  </p:clrMapOvr>
  <p:transition advTm="47169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E811BB31-AAB6-4A34-ABAD-329ECDC43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215721"/>
              </p:ext>
            </p:extLst>
          </p:nvPr>
        </p:nvGraphicFramePr>
        <p:xfrm>
          <a:off x="381000" y="1447800"/>
          <a:ext cx="83820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778">
                  <a:extLst>
                    <a:ext uri="{9D8B030D-6E8A-4147-A177-3AD203B41FA5}">
                      <a16:colId xmlns="" xmlns:a16="http://schemas.microsoft.com/office/drawing/2014/main" val="556332391"/>
                    </a:ext>
                  </a:extLst>
                </a:gridCol>
                <a:gridCol w="3104444">
                  <a:extLst>
                    <a:ext uri="{9D8B030D-6E8A-4147-A177-3AD203B41FA5}">
                      <a16:colId xmlns="" xmlns:a16="http://schemas.microsoft.com/office/drawing/2014/main" val="298906558"/>
                    </a:ext>
                  </a:extLst>
                </a:gridCol>
                <a:gridCol w="2638778">
                  <a:extLst>
                    <a:ext uri="{9D8B030D-6E8A-4147-A177-3AD203B41FA5}">
                      <a16:colId xmlns="" xmlns:a16="http://schemas.microsoft.com/office/drawing/2014/main" val="522429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Duodenal Ulcer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300" dirty="0"/>
                        <a:t>Gastric Ulcer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2073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300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More in 30-40 yrs.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Above 50 yrs.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4123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b="1" dirty="0"/>
                        <a:t>Acid secretion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Hypersecretion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Hyposecretion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962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GB" sz="2300" b="1" dirty="0"/>
                        <a:t>Sleep interruption &amp; Hunger 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642128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b="1" dirty="0"/>
                        <a:t>Pain in Relation to meal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Decreased (Buffer effect) (pain occurs after 3-5 hr after meal)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Increased (0.5-1 hr)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926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300" b="1" dirty="0"/>
                        <a:t>Appetite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Increased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Afraid to eat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437020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GB" sz="2300" b="1" dirty="0"/>
                        <a:t>Body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Gain of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Loss of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527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300" b="1" dirty="0"/>
                        <a:t>Malignant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Very 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More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586794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17B35CB6-5AC6-4872-9B1A-6D6D3F5A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88639"/>
            <a:ext cx="7467600" cy="548521"/>
          </a:xfrm>
        </p:spPr>
        <p:txBody>
          <a:bodyPr/>
          <a:lstStyle/>
          <a:p>
            <a:r>
              <a:rPr lang="en-GB" dirty="0"/>
              <a:t>DU Vs GU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208B34D-750A-4619-9311-9C3E362C2AE7}"/>
              </a:ext>
            </a:extLst>
          </p:cNvPr>
          <p:cNvSpPr txBox="1"/>
          <p:nvPr/>
        </p:nvSpPr>
        <p:spPr>
          <a:xfrm>
            <a:off x="304800" y="60960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N.B.: </a:t>
            </a:r>
            <a:r>
              <a:rPr lang="en-GB" sz="2800" b="1" dirty="0"/>
              <a:t>These features aren’t specific</a:t>
            </a:r>
            <a:r>
              <a:rPr lang="en-GB" sz="2400" dirty="0"/>
              <a:t>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22485112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963887E-2BF4-4B4A-9832-27E7CBCD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GB" sz="2800" dirty="0"/>
              <a:t>In DU usually associated with </a:t>
            </a:r>
            <a:r>
              <a:rPr lang="en-GB" sz="2800" b="1" dirty="0"/>
              <a:t>H.pylori of antrum </a:t>
            </a:r>
            <a:r>
              <a:rPr lang="en-GB" sz="2800" dirty="0">
                <a:cs typeface="Calibri" panose="020F0502020204030204" pitchFamily="34" charset="0"/>
              </a:rPr>
              <a:t>→ suppression of </a:t>
            </a:r>
            <a:r>
              <a:rPr lang="en-GB" sz="2800" b="1" dirty="0">
                <a:solidFill>
                  <a:srgbClr val="FF0000"/>
                </a:solidFill>
                <a:cs typeface="Calibri" panose="020F0502020204030204" pitchFamily="34" charset="0"/>
              </a:rPr>
              <a:t>somatostatin cell </a:t>
            </a:r>
            <a:r>
              <a:rPr lang="en-GB" sz="2800" dirty="0">
                <a:cs typeface="Calibri" panose="020F0502020204030204" pitchFamily="34" charset="0"/>
              </a:rPr>
              <a:t>and stimulation of </a:t>
            </a:r>
            <a:r>
              <a:rPr lang="en-GB" sz="2800" b="1" dirty="0">
                <a:cs typeface="Calibri" panose="020F0502020204030204" pitchFamily="34" charset="0"/>
              </a:rPr>
              <a:t>gastrin secretion from G </a:t>
            </a:r>
            <a:r>
              <a:rPr lang="en-GB" sz="2800" dirty="0">
                <a:cs typeface="Calibri" panose="020F0502020204030204" pitchFamily="34" charset="0"/>
              </a:rPr>
              <a:t>cell → </a:t>
            </a:r>
            <a:r>
              <a:rPr lang="en-GB" sz="2800" b="1" dirty="0">
                <a:solidFill>
                  <a:srgbClr val="FF0000"/>
                </a:solidFill>
                <a:cs typeface="Calibri" panose="020F0502020204030204" pitchFamily="34" charset="0"/>
              </a:rPr>
              <a:t>↑ acid secretion</a:t>
            </a:r>
            <a:r>
              <a:rPr lang="en-GB" sz="2800" b="1" dirty="0"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GB" sz="2800" dirty="0">
                <a:cs typeface="Calibri" panose="020F0502020204030204" pitchFamily="34" charset="0"/>
              </a:rPr>
              <a:t>In GU, associated wit  </a:t>
            </a:r>
            <a:r>
              <a:rPr lang="en-GB" sz="2800" dirty="0"/>
              <a:t>H.pylori causes inflammation of gastric corpus </a:t>
            </a:r>
            <a:r>
              <a:rPr lang="en-GB" sz="2800" b="1" dirty="0">
                <a:cs typeface="Calibri" panose="020F0502020204030204" pitchFamily="34" charset="0"/>
              </a:rPr>
              <a:t>→ affect parietal cell </a:t>
            </a:r>
            <a:r>
              <a:rPr lang="en-GB" sz="2800" dirty="0">
                <a:cs typeface="Calibri" panose="020F0502020204030204" pitchFamily="34" charset="0"/>
              </a:rPr>
              <a:t>→ ↓ acid secretion.</a:t>
            </a:r>
            <a:endParaRPr lang="en-GB" sz="2800" dirty="0"/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549A41F-A99C-4240-AF6E-3237874B2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Acid secretion in PUD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93364291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PUD: </a:t>
            </a:r>
            <a:r>
              <a:rPr lang="en-US" sz="3600" b="1" dirty="0"/>
              <a:t>Complications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381000" y="1636455"/>
            <a:ext cx="8266967" cy="294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Tx/>
              <a:buChar char="-"/>
            </a:pPr>
            <a:r>
              <a:rPr lang="en-US" sz="2800" dirty="0"/>
              <a:t>Bleeding 10% (severe if from gastro-duodenal artery).</a:t>
            </a:r>
          </a:p>
          <a:p>
            <a:pPr marL="285750" indent="-285750" algn="just">
              <a:spcAft>
                <a:spcPts val="1200"/>
              </a:spcAft>
              <a:buFontTx/>
              <a:buChar char="-"/>
            </a:pPr>
            <a:r>
              <a:rPr lang="en-US" sz="2800" dirty="0"/>
              <a:t>Perforation 2% (usually anterior ulcers).</a:t>
            </a:r>
          </a:p>
          <a:p>
            <a:pPr marL="285750" indent="-285750" algn="just">
              <a:spcAft>
                <a:spcPts val="1200"/>
              </a:spcAft>
              <a:buFontTx/>
              <a:buChar char="-"/>
            </a:pPr>
            <a:r>
              <a:rPr lang="en-US" sz="2800" dirty="0"/>
              <a:t>Gastric outlet obstruction 2%.</a:t>
            </a:r>
          </a:p>
          <a:p>
            <a:pPr marL="285750" indent="-285750" algn="just">
              <a:spcAft>
                <a:spcPts val="1200"/>
              </a:spcAft>
              <a:buFontTx/>
              <a:buChar char="-"/>
            </a:pPr>
            <a:r>
              <a:rPr lang="en-US" sz="2800" dirty="0"/>
              <a:t>Penetration 2%; may -&gt; pancreatitis.</a:t>
            </a:r>
          </a:p>
          <a:p>
            <a:pPr marL="285750" indent="-285750" algn="just">
              <a:lnSpc>
                <a:spcPct val="120000"/>
              </a:lnSpc>
              <a:spcAft>
                <a:spcPts val="1200"/>
              </a:spcAft>
              <a:buFontTx/>
              <a:buChar char="-"/>
            </a:pPr>
            <a:r>
              <a:rPr lang="en-US" sz="2800" dirty="0"/>
              <a:t>Gastric carcinoma in GU.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1253927455"/>
      </p:ext>
    </p:extLst>
  </p:cSld>
  <p:clrMapOvr>
    <a:masterClrMapping/>
  </p:clrMapOvr>
  <p:transition advTm="24710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Investigations for PUD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229600" cy="3908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  </a:t>
            </a:r>
            <a:r>
              <a:rPr lang="en-US" sz="2800" b="1" dirty="0">
                <a:solidFill>
                  <a:srgbClr val="FF0000"/>
                </a:solidFill>
              </a:rPr>
              <a:t>H. pylori tests.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</a:t>
            </a:r>
            <a:r>
              <a:rPr lang="en-US" sz="2800" b="1" dirty="0">
                <a:solidFill>
                  <a:srgbClr val="FF0000"/>
                </a:solidFill>
              </a:rPr>
              <a:t>Endoscopy (most accurate</a:t>
            </a:r>
            <a:r>
              <a:rPr lang="en-US" sz="2800" dirty="0"/>
              <a:t>) ; a biopsy of GU is necessary to exclude malignancy.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  Upper GI series (Barium meal).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Fasting serum gastrin measurement if Zollinger-Ellison syndrome suspected (but most common cause of elevated serum gastrin level is atrophic gastritis).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561444162"/>
      </p:ext>
    </p:extLst>
  </p:cSld>
  <p:clrMapOvr>
    <a:masterClrMapping/>
  </p:clrMapOvr>
  <p:transition advTm="8589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PUD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5282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/>
              <a:t>• </a:t>
            </a:r>
            <a:r>
              <a:rPr lang="en-US" sz="2800" b="1" u="sng" dirty="0"/>
              <a:t>Diet:</a:t>
            </a:r>
            <a:r>
              <a:rPr lang="en-US" sz="2800" u="sng" dirty="0"/>
              <a:t> </a:t>
            </a:r>
            <a:r>
              <a:rPr lang="en-US" sz="2800" dirty="0"/>
              <a:t>No modifications. But some people have fewer symptoms if they avoid caffeine, alcohol and spices.</a:t>
            </a:r>
            <a:endParaRPr lang="ar-EG" sz="2800" dirty="0"/>
          </a:p>
          <a:p>
            <a:pPr algn="just">
              <a:lnSpc>
                <a:spcPct val="110000"/>
              </a:lnSpc>
            </a:pPr>
            <a:r>
              <a:rPr lang="en-US" sz="2800" dirty="0"/>
              <a:t>• </a:t>
            </a:r>
            <a:r>
              <a:rPr lang="en-US" sz="2800" b="1" u="sng" dirty="0"/>
              <a:t>Cigarette smoking: </a:t>
            </a:r>
            <a:r>
              <a:rPr lang="en-US" sz="2800" dirty="0"/>
              <a:t>Discontinue.</a:t>
            </a:r>
          </a:p>
          <a:p>
            <a:pPr algn="just">
              <a:lnSpc>
                <a:spcPct val="110000"/>
              </a:lnSpc>
            </a:pPr>
            <a:r>
              <a:rPr lang="en-US" sz="2800" dirty="0"/>
              <a:t>• </a:t>
            </a:r>
            <a:r>
              <a:rPr lang="en-US" sz="2800" b="1" u="sng" dirty="0"/>
              <a:t>Specific management of etiology:</a:t>
            </a:r>
          </a:p>
          <a:p>
            <a:pPr algn="just">
              <a:lnSpc>
                <a:spcPct val="110000"/>
              </a:lnSpc>
            </a:pPr>
            <a:r>
              <a:rPr lang="en-US" sz="2800" dirty="0"/>
              <a:t>- Stop NSAIDs if possible.</a:t>
            </a:r>
          </a:p>
          <a:p>
            <a:pPr algn="just">
              <a:lnSpc>
                <a:spcPct val="110000"/>
              </a:lnSpc>
            </a:pPr>
            <a:r>
              <a:rPr lang="en-US" sz="2800" dirty="0"/>
              <a:t>- Eradicate H. pylori if present.</a:t>
            </a:r>
          </a:p>
          <a:p>
            <a:pPr marL="285750" indent="-285750" algn="just">
              <a:lnSpc>
                <a:spcPct val="110000"/>
              </a:lnSpc>
            </a:pPr>
            <a:r>
              <a:rPr lang="en-US" sz="2800" dirty="0"/>
              <a:t>• </a:t>
            </a:r>
            <a:r>
              <a:rPr lang="en-US" sz="2800" b="1" u="sng" dirty="0"/>
              <a:t>Start PPI: </a:t>
            </a:r>
            <a:r>
              <a:rPr lang="en-US" sz="2800" dirty="0"/>
              <a:t>inhibits parietal cell H+/K+-ATPase pump which secretes acid, heals most ulcers, even if NSAIDs are continued.</a:t>
            </a:r>
          </a:p>
          <a:p>
            <a:pPr marL="285750" indent="-285750" algn="just">
              <a:lnSpc>
                <a:spcPct val="110000"/>
              </a:lnSpc>
            </a:pPr>
            <a:r>
              <a:rPr lang="en-US" sz="2800" dirty="0"/>
              <a:t>• </a:t>
            </a:r>
            <a:r>
              <a:rPr lang="en-US" sz="2800" b="1" u="sng" dirty="0"/>
              <a:t>Other medications </a:t>
            </a:r>
            <a:r>
              <a:rPr lang="en-US" sz="2800" dirty="0"/>
              <a:t>(e.g. histamine H2-antagonists) less effective.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444162"/>
      </p:ext>
    </p:extLst>
  </p:cSld>
  <p:clrMapOvr>
    <a:masterClrMapping/>
  </p:clrMapOvr>
  <p:transition advTm="6487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H.pylori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H. pylori-Induced Peptic Ulceration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229600" cy="522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800" dirty="0"/>
              <a:t>- H.Pylori is curved, flagellated, gram negative rods found only in gastric epithelium or in regions of gastric metaplasia.</a:t>
            </a:r>
          </a:p>
          <a:p>
            <a:pPr algn="just">
              <a:lnSpc>
                <a:spcPct val="120000"/>
              </a:lnSpc>
            </a:pPr>
            <a:r>
              <a:rPr lang="en-GB" sz="2800" dirty="0"/>
              <a:t>- It is the most common worldwide microbial infection, (50% of the world’s population).</a:t>
            </a:r>
          </a:p>
          <a:p>
            <a:pPr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800" b="1" dirty="0"/>
              <a:t>Mode of transmission: </a:t>
            </a:r>
            <a:r>
              <a:rPr lang="en-GB" sz="2800" dirty="0"/>
              <a:t>fecal-oral route.</a:t>
            </a:r>
            <a:endParaRPr lang="en-US" sz="2800" b="1" dirty="0"/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Epidemiology</a:t>
            </a:r>
          </a:p>
          <a:p>
            <a:pPr algn="just">
              <a:lnSpc>
                <a:spcPct val="120000"/>
              </a:lnSpc>
            </a:pPr>
            <a:r>
              <a:rPr lang="en-US" sz="2800" dirty="0"/>
              <a:t>- Mostly acquired in childhood.</a:t>
            </a:r>
          </a:p>
          <a:p>
            <a:pPr algn="just">
              <a:lnSpc>
                <a:spcPct val="120000"/>
              </a:lnSpc>
            </a:pPr>
            <a:r>
              <a:rPr lang="en-US" sz="2800" dirty="0"/>
              <a:t>- High prevalence in low socioeconomic status and developing countries.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5046036"/>
      </p:ext>
    </p:extLst>
  </p:cSld>
  <p:clrMapOvr>
    <a:masterClrMapping/>
  </p:clrMapOvr>
  <p:transition advTm="4287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H. pylori-Induced Peptic Ulceration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05729" y="1263386"/>
            <a:ext cx="8686800" cy="505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b="1" dirty="0"/>
              <a:t>Clinical outcome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Chronic superficial gastritis (non-erosive): </a:t>
            </a:r>
            <a:r>
              <a:rPr lang="en-US" sz="2800" b="1" dirty="0"/>
              <a:t>100% </a:t>
            </a:r>
            <a:r>
              <a:rPr lang="en-US" sz="2800" dirty="0"/>
              <a:t>of patients but asymptomatic.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 Peptic ulcer in 15-20 % of patients.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Mucosa associated lymphoid tissue [MALT] lymphoma in (</a:t>
            </a:r>
            <a:r>
              <a:rPr lang="en-GB" sz="2800" dirty="0"/>
              <a:t>monoclonal B-cell proliferation), rare.</a:t>
            </a:r>
            <a:endParaRPr lang="en-US" sz="2800" dirty="0"/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</a:t>
            </a:r>
            <a:r>
              <a:rPr lang="en-GB" sz="2800" dirty="0"/>
              <a:t>↑ risk for intestinal-type gastric cancer: in patients with </a:t>
            </a:r>
            <a:r>
              <a:rPr lang="en-GB" sz="2800" b="1" dirty="0"/>
              <a:t>severe atrophic gastritis</a:t>
            </a:r>
            <a:r>
              <a:rPr lang="en-GB" sz="2800" dirty="0"/>
              <a:t>, corpus-predominant gastritis, or both, along with intestinal metaplasia.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6826385"/>
      </p:ext>
    </p:extLst>
  </p:cSld>
  <p:clrMapOvr>
    <a:masterClrMapping/>
  </p:clrMapOvr>
  <p:transition advTm="4287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ACF00E7-3A15-4C8B-9754-8B2CF97F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672128"/>
              </p:ext>
            </p:extLst>
          </p:nvPr>
        </p:nvGraphicFramePr>
        <p:xfrm>
          <a:off x="152400" y="1417320"/>
          <a:ext cx="883919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="" xmlns:a16="http://schemas.microsoft.com/office/drawing/2014/main" val="4075062116"/>
                    </a:ext>
                  </a:extLst>
                </a:gridCol>
                <a:gridCol w="213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63379">
                  <a:extLst>
                    <a:ext uri="{9D8B030D-6E8A-4147-A177-3AD203B41FA5}">
                      <a16:colId xmlns="" xmlns:a16="http://schemas.microsoft.com/office/drawing/2014/main" val="3014588422"/>
                    </a:ext>
                  </a:extLst>
                </a:gridCol>
                <a:gridCol w="152401">
                  <a:extLst>
                    <a:ext uri="{9D8B030D-6E8A-4147-A177-3AD203B41FA5}">
                      <a16:colId xmlns="" xmlns:a16="http://schemas.microsoft.com/office/drawing/2014/main" val="2068767317"/>
                    </a:ext>
                  </a:extLst>
                </a:gridCol>
                <a:gridCol w="3352799">
                  <a:extLst>
                    <a:ext uri="{9D8B030D-6E8A-4147-A177-3AD203B41FA5}">
                      <a16:colId xmlns="" xmlns:a16="http://schemas.microsoft.com/office/drawing/2014/main" val="66275953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Test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Advantage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Disadvantage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730097"/>
                  </a:ext>
                </a:extLst>
              </a:tr>
              <a:tr h="259080">
                <a:tc gridSpan="5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Non-invasive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200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6422567"/>
                  </a:ext>
                </a:extLst>
              </a:tr>
              <a:tr h="371909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C</a:t>
                      </a:r>
                      <a:r>
                        <a:rPr lang="en-GB" sz="2400" b="1" baseline="30000" dirty="0"/>
                        <a:t>14</a:t>
                      </a:r>
                      <a:r>
                        <a:rPr lang="en-GB" sz="2400" b="1" dirty="0"/>
                        <a:t> Urea breath test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GB" sz="2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 test for diagnosis &amp; eradication (h</a:t>
                      </a:r>
                      <a:r>
                        <a:rPr lang="en-GB" sz="2400" dirty="0"/>
                        <a:t>ighest sensitivity &amp; specificity)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en-GB" sz="2200"/>
                        <a:t>- False -ve  with use of PPI &amp; antibiotic  </a:t>
                      </a:r>
                    </a:p>
                    <a:p>
                      <a:pPr algn="just"/>
                      <a:r>
                        <a:rPr lang="en-GB" sz="2200"/>
                        <a:t>- Need specific laboratory</a:t>
                      </a:r>
                      <a:endParaRPr lang="en-GB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- False -</a:t>
                      </a:r>
                      <a:r>
                        <a:rPr lang="en-GB" sz="2400" dirty="0" err="1"/>
                        <a:t>ve</a:t>
                      </a:r>
                      <a:r>
                        <a:rPr lang="en-GB" sz="2400" dirty="0"/>
                        <a:t>  with use of PPI &amp; antibiotic  </a:t>
                      </a:r>
                    </a:p>
                    <a:p>
                      <a:pPr algn="l"/>
                      <a:r>
                        <a:rPr lang="en-GB" sz="2400" dirty="0"/>
                        <a:t>- Need specific laboratory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27169127"/>
                  </a:ext>
                </a:extLst>
              </a:tr>
              <a:tr h="715211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Stool antigen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- Easy sampling</a:t>
                      </a:r>
                    </a:p>
                    <a:p>
                      <a:pPr algn="l"/>
                      <a:r>
                        <a:rPr lang="en-GB" sz="2400" dirty="0"/>
                        <a:t>- Cheap</a:t>
                      </a:r>
                    </a:p>
                    <a:p>
                      <a:pPr algn="l"/>
                      <a:r>
                        <a:rPr lang="en-GB" sz="2400" dirty="0"/>
                        <a:t>- High sensitivity &amp; specificity that may replace urea breath test in diagnosis &amp; eradication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- False -</a:t>
                      </a:r>
                      <a:r>
                        <a:rPr lang="en-GB" sz="2200" dirty="0" err="1"/>
                        <a:t>ve</a:t>
                      </a:r>
                      <a:r>
                        <a:rPr lang="en-GB" sz="2200" dirty="0"/>
                        <a:t>  with use of PPI &amp; antibiotic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/>
                        <a:t>- Unacceptable for some patients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- False -</a:t>
                      </a:r>
                      <a:r>
                        <a:rPr lang="en-GB" sz="2400" dirty="0" err="1"/>
                        <a:t>ve</a:t>
                      </a:r>
                      <a:r>
                        <a:rPr lang="en-GB" sz="2400" dirty="0"/>
                        <a:t>  with use of PPI &amp; antibiotic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- Unacceptable for some patients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57620486"/>
                  </a:ext>
                </a:extLst>
              </a:tr>
              <a:tr h="257476">
                <a:tc>
                  <a:txBody>
                    <a:bodyPr/>
                    <a:lstStyle/>
                    <a:p>
                      <a:pPr algn="l"/>
                      <a:r>
                        <a:rPr lang="en-GB" sz="2400" b="1" dirty="0"/>
                        <a:t>Serology (Ig G)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GB" sz="2400" dirty="0"/>
                        <a:t>May be used in untreated patients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endParaRPr lang="en-GB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/>
                      <a:r>
                        <a:rPr lang="en-GB" sz="2200" dirty="0"/>
                        <a:t>- Remain positive after treatment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dirty="0"/>
                        <a:t>Remain positive after treatment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763329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EC9B18F3-EF0D-4190-91C5-B5BA8B66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Diagnosis of H Pylori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2011685185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910A793-448E-4137-8E39-31ED72934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711575"/>
            <a:ext cx="7772400" cy="1470025"/>
          </a:xfrm>
        </p:spPr>
        <p:txBody>
          <a:bodyPr/>
          <a:lstStyle/>
          <a:p>
            <a:r>
              <a:rPr lang="en-GB" sz="4400" dirty="0"/>
              <a:t>Gastroesophageal Reflux Disease (GERD)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1688918482"/>
      </p:ext>
    </p:extLst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CACF00E7-3A15-4C8B-9754-8B2CF97FA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9696995"/>
              </p:ext>
            </p:extLst>
          </p:nvPr>
        </p:nvGraphicFramePr>
        <p:xfrm>
          <a:off x="152400" y="1493520"/>
          <a:ext cx="883919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620">
                  <a:extLst>
                    <a:ext uri="{9D8B030D-6E8A-4147-A177-3AD203B41FA5}">
                      <a16:colId xmlns="" xmlns:a16="http://schemas.microsoft.com/office/drawing/2014/main" val="4075062116"/>
                    </a:ext>
                  </a:extLst>
                </a:gridCol>
                <a:gridCol w="3063379">
                  <a:extLst>
                    <a:ext uri="{9D8B030D-6E8A-4147-A177-3AD203B41FA5}">
                      <a16:colId xmlns="" xmlns:a16="http://schemas.microsoft.com/office/drawing/2014/main" val="3014588422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68767317"/>
                    </a:ext>
                  </a:extLst>
                </a:gridCol>
              </a:tblGrid>
              <a:tr h="374949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Test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0730097"/>
                  </a:ext>
                </a:extLst>
              </a:tr>
              <a:tr h="374949">
                <a:tc gridSpan="3">
                  <a:txBody>
                    <a:bodyPr/>
                    <a:lstStyle/>
                    <a:p>
                      <a:pPr algn="ctr"/>
                      <a:r>
                        <a:rPr lang="en-GB" sz="2400" b="1" dirty="0"/>
                        <a:t>Invasive (require endoscopy)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5623435"/>
                  </a:ext>
                </a:extLst>
              </a:tr>
              <a:tr h="647172">
                <a:tc>
                  <a:txBody>
                    <a:bodyPr/>
                    <a:lstStyle/>
                    <a:p>
                      <a:r>
                        <a:rPr lang="en-GB" sz="2400" b="1" dirty="0"/>
                        <a:t>Histology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 </a:t>
                      </a:r>
                      <a:r>
                        <a:rPr lang="en-GB" sz="2400" b="1" dirty="0"/>
                        <a:t>Gold-standard tes</a:t>
                      </a:r>
                      <a:r>
                        <a:rPr lang="en-GB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- Invasive, high cost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/>
                        <a:t>- False -</a:t>
                      </a:r>
                      <a:r>
                        <a:rPr lang="en-GB" sz="2400" dirty="0" err="1"/>
                        <a:t>ve</a:t>
                      </a:r>
                      <a:r>
                        <a:rPr lang="en-GB" sz="2400" dirty="0"/>
                        <a:t>  with use of PPI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3711576"/>
                  </a:ext>
                </a:extLst>
              </a:tr>
              <a:tr h="647172">
                <a:tc>
                  <a:txBody>
                    <a:bodyPr/>
                    <a:lstStyle/>
                    <a:p>
                      <a:r>
                        <a:rPr lang="en-GB" sz="2400" b="1" dirty="0"/>
                        <a:t>Rapid urease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Char char="-"/>
                      </a:pPr>
                      <a:r>
                        <a:rPr lang="en-GB" sz="2400" dirty="0"/>
                        <a:t> Rapid, inexpensive,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 Invasive</a:t>
                      </a:r>
                    </a:p>
                    <a:p>
                      <a:r>
                        <a:rPr lang="en-GB" sz="2400" dirty="0"/>
                        <a:t>- False -</a:t>
                      </a:r>
                      <a:r>
                        <a:rPr lang="en-GB" sz="2400" dirty="0" err="1"/>
                        <a:t>ve</a:t>
                      </a:r>
                      <a:r>
                        <a:rPr lang="en-GB" sz="2400" dirty="0"/>
                        <a:t>  with use of PPI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2378866"/>
                  </a:ext>
                </a:extLst>
              </a:tr>
              <a:tr h="369813">
                <a:tc>
                  <a:txBody>
                    <a:bodyPr/>
                    <a:lstStyle/>
                    <a:p>
                      <a:r>
                        <a:rPr lang="en-GB" sz="2400" b="1" dirty="0"/>
                        <a:t>Microbiology 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 Research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- Invasive – delayed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9692300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EC9B18F3-EF0D-4190-91C5-B5BA8B660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Diagnosis of H Pylori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105400"/>
            <a:ext cx="8610600" cy="14301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600" dirty="0"/>
              <a:t>Test of H.pylori should be delayed for 2 weeks after stoppage of PPI or 4 weeks after stoppage of antibiotics to avoid false negative tests.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438004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28" y="602707"/>
            <a:ext cx="7595271" cy="548521"/>
          </a:xfrm>
        </p:spPr>
        <p:txBody>
          <a:bodyPr/>
          <a:lstStyle/>
          <a:p>
            <a:r>
              <a:rPr lang="en-GB" dirty="0"/>
              <a:t>Management of H Pylori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371600"/>
            <a:ext cx="8458200" cy="539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600" b="1" dirty="0">
                <a:solidFill>
                  <a:srgbClr val="0070C0"/>
                </a:solidFill>
              </a:rPr>
              <a:t>[A] Triple therapy for 7-14 d: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600" dirty="0"/>
              <a:t>- </a:t>
            </a:r>
            <a:r>
              <a:rPr lang="en-US" sz="2600" b="1" dirty="0"/>
              <a:t>PPI </a:t>
            </a:r>
            <a:r>
              <a:rPr lang="en-US" sz="2600" dirty="0"/>
              <a:t>(e.g. </a:t>
            </a:r>
            <a:r>
              <a:rPr lang="en-US" sz="2600" b="1" dirty="0"/>
              <a:t>Omeprazole</a:t>
            </a:r>
            <a:r>
              <a:rPr lang="en-US" sz="2600" dirty="0"/>
              <a:t> 40 mg - </a:t>
            </a:r>
            <a:r>
              <a:rPr lang="en-US" sz="2600" dirty="0" err="1"/>
              <a:t>lansoprazole</a:t>
            </a:r>
            <a:r>
              <a:rPr lang="en-US" sz="2600" dirty="0"/>
              <a:t> 30 mg) bid + </a:t>
            </a:r>
            <a:r>
              <a:rPr lang="en-US" sz="2600" b="1" dirty="0"/>
              <a:t>amoxicillin 1 g bid + clarithromycin </a:t>
            </a:r>
            <a:r>
              <a:rPr lang="en-US" sz="2600" dirty="0"/>
              <a:t>500 mg bid.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US" sz="2600" b="1" dirty="0"/>
              <a:t> </a:t>
            </a:r>
            <a:r>
              <a:rPr lang="en-US" sz="2600" b="1" dirty="0" err="1"/>
              <a:t>Metronidazole</a:t>
            </a:r>
            <a:r>
              <a:rPr lang="en-US" sz="2600" b="1" dirty="0"/>
              <a:t> </a:t>
            </a:r>
            <a:r>
              <a:rPr lang="en-US" sz="2600" dirty="0"/>
              <a:t>500 mg  bid may replace clarithromycin especially in area with high clarithromycin resistance.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  <a:buFontTx/>
              <a:buChar char="-"/>
            </a:pPr>
            <a:r>
              <a:rPr lang="en-GB" sz="2600" b="1" dirty="0"/>
              <a:t>For patients in whom such therapy fails, a 14-day course of quadruple therapy (Either bismuth or non-bismuth based)</a:t>
            </a:r>
            <a:endParaRPr lang="en-US" sz="2400" b="1" dirty="0"/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600" b="1" dirty="0">
                <a:solidFill>
                  <a:srgbClr val="0070C0"/>
                </a:solidFill>
              </a:rPr>
              <a:t>[B] Bismuth based Quadruple therapy for 10-14 d: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600" dirty="0"/>
              <a:t>- </a:t>
            </a:r>
            <a:r>
              <a:rPr lang="en-US" sz="2600" b="1" dirty="0"/>
              <a:t>PPI</a:t>
            </a:r>
            <a:r>
              <a:rPr lang="en-US" sz="2600" dirty="0"/>
              <a:t> bid + </a:t>
            </a:r>
            <a:r>
              <a:rPr lang="en-US" sz="2600" b="1" dirty="0"/>
              <a:t>bismuth</a:t>
            </a:r>
            <a:r>
              <a:rPr lang="en-US" sz="2600" dirty="0"/>
              <a:t> 525 mg </a:t>
            </a:r>
            <a:r>
              <a:rPr lang="en-US" sz="2600" dirty="0" err="1"/>
              <a:t>qid</a:t>
            </a:r>
            <a:r>
              <a:rPr lang="en-US" sz="2600" dirty="0"/>
              <a:t> + </a:t>
            </a:r>
            <a:r>
              <a:rPr lang="en-US" sz="2600" b="1" dirty="0"/>
              <a:t>tetracycline</a:t>
            </a:r>
            <a:r>
              <a:rPr lang="en-US" sz="2600" dirty="0"/>
              <a:t> 500 mg </a:t>
            </a:r>
            <a:r>
              <a:rPr lang="en-US" sz="2600" dirty="0" err="1"/>
              <a:t>qid</a:t>
            </a:r>
            <a:r>
              <a:rPr lang="en-US" sz="2600" dirty="0"/>
              <a:t> + </a:t>
            </a:r>
            <a:r>
              <a:rPr lang="en-US" sz="2600" b="1" dirty="0" err="1"/>
              <a:t>metronidazole</a:t>
            </a:r>
            <a:r>
              <a:rPr lang="en-US" sz="2600" b="1" dirty="0"/>
              <a:t> </a:t>
            </a:r>
            <a:r>
              <a:rPr lang="en-US" sz="2600" dirty="0"/>
              <a:t>500 mg </a:t>
            </a:r>
            <a:r>
              <a:rPr lang="en-US" sz="2600" dirty="0" err="1"/>
              <a:t>tid</a:t>
            </a:r>
            <a:r>
              <a:rPr lang="en-US" sz="2600" dirty="0"/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600" dirty="0"/>
              <a:t>- Amoxicillin 1 g bid  may replace </a:t>
            </a:r>
            <a:r>
              <a:rPr lang="en-US" sz="2600" dirty="0" err="1"/>
              <a:t>tetracyclin</a:t>
            </a:r>
            <a:r>
              <a:rPr lang="en-US" sz="26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721526"/>
      </p:ext>
    </p:extLst>
  </p:cSld>
  <p:clrMapOvr>
    <a:masterClrMapping/>
  </p:clrMapOvr>
  <p:transition spd="slow" advTm="11510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28" y="602707"/>
            <a:ext cx="7595271" cy="548521"/>
          </a:xfrm>
        </p:spPr>
        <p:txBody>
          <a:bodyPr/>
          <a:lstStyle/>
          <a:p>
            <a:r>
              <a:rPr lang="en-GB" dirty="0"/>
              <a:t>Management of H Pylori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371600"/>
            <a:ext cx="8382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600" b="1" dirty="0">
                <a:solidFill>
                  <a:srgbClr val="0070C0"/>
                </a:solidFill>
              </a:rPr>
              <a:t>[C] Non-Bismuth based quadruple therapy:</a:t>
            </a:r>
            <a:endParaRPr lang="en-US" sz="2600" dirty="0">
              <a:solidFill>
                <a:srgbClr val="0070C0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600" dirty="0"/>
              <a:t>• </a:t>
            </a:r>
            <a:r>
              <a:rPr lang="en-US" sz="2600" b="1" i="1" u="sng" dirty="0"/>
              <a:t>Sequential therapy: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2600" dirty="0"/>
              <a:t>Days 1-5: PPI bid + amoxicillin 1 g bid.</a:t>
            </a:r>
          </a:p>
          <a:p>
            <a:pPr marL="285750" indent="-285750" algn="just">
              <a:spcAft>
                <a:spcPts val="600"/>
              </a:spcAft>
              <a:buFontTx/>
              <a:buChar char="-"/>
            </a:pPr>
            <a:r>
              <a:rPr lang="en-US" sz="2600" dirty="0"/>
              <a:t>Days 6-10: PPI bid + clarithromycin 500 mg bid + </a:t>
            </a:r>
            <a:r>
              <a:rPr lang="en-US" sz="2600" dirty="0" err="1"/>
              <a:t>Metronidazole</a:t>
            </a:r>
            <a:r>
              <a:rPr lang="en-US" sz="2600" dirty="0"/>
              <a:t> 500 mg bid.</a:t>
            </a:r>
          </a:p>
          <a:p>
            <a:pPr algn="just">
              <a:spcBef>
                <a:spcPts val="600"/>
              </a:spcBef>
            </a:pPr>
            <a:r>
              <a:rPr lang="en-US" sz="2600" dirty="0"/>
              <a:t>• </a:t>
            </a:r>
            <a:r>
              <a:rPr lang="en-GB" sz="2600" b="1" u="sng" dirty="0"/>
              <a:t>Hybrid therapy:</a:t>
            </a:r>
          </a:p>
          <a:p>
            <a:pPr algn="just"/>
            <a:r>
              <a:rPr lang="en-US" sz="2600" dirty="0"/>
              <a:t>- Days 1-5: PPI bid + amoxicillin 1 g bid.</a:t>
            </a:r>
          </a:p>
          <a:p>
            <a:pPr algn="just"/>
            <a:r>
              <a:rPr lang="en-US" sz="2600" dirty="0"/>
              <a:t>- Days 6-10: PPI bid + </a:t>
            </a:r>
            <a:r>
              <a:rPr lang="en-US" sz="2600" dirty="0" err="1"/>
              <a:t>amoxiciliin</a:t>
            </a:r>
            <a:r>
              <a:rPr lang="en-US" sz="2600" dirty="0"/>
              <a:t> 1 g bid + clarithromycin 500 mg bid + </a:t>
            </a:r>
            <a:r>
              <a:rPr lang="en-US" sz="2600" dirty="0" err="1"/>
              <a:t>Metronidazole</a:t>
            </a:r>
            <a:r>
              <a:rPr lang="en-US" sz="2600" dirty="0"/>
              <a:t> 500 mg bid.</a:t>
            </a:r>
          </a:p>
          <a:p>
            <a:pPr algn="just">
              <a:spcBef>
                <a:spcPts val="1200"/>
              </a:spcBef>
            </a:pPr>
            <a:r>
              <a:rPr lang="en-US" sz="2600" dirty="0"/>
              <a:t>• </a:t>
            </a:r>
            <a:r>
              <a:rPr lang="en-GB" sz="2600" b="1" u="sng" dirty="0"/>
              <a:t>Concomitant therapy:</a:t>
            </a:r>
            <a:r>
              <a:rPr lang="en-GB" sz="2600" dirty="0"/>
              <a:t> (Duration of therapy 10-14 day)</a:t>
            </a:r>
          </a:p>
          <a:p>
            <a:pPr algn="just"/>
            <a:r>
              <a:rPr lang="en-GB" sz="2600" dirty="0"/>
              <a:t>Combines PPIs with all three antibiotics throughout duration.</a:t>
            </a: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721526"/>
      </p:ext>
    </p:extLst>
  </p:cSld>
  <p:clrMapOvr>
    <a:masterClrMapping/>
  </p:clrMapOvr>
  <p:transition spd="slow" advTm="11510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728" y="602707"/>
            <a:ext cx="7595271" cy="548521"/>
          </a:xfrm>
        </p:spPr>
        <p:txBody>
          <a:bodyPr/>
          <a:lstStyle/>
          <a:p>
            <a:r>
              <a:rPr lang="en-GB" dirty="0"/>
              <a:t>Management of H Pylori</a:t>
            </a:r>
          </a:p>
        </p:txBody>
      </p:sp>
      <p:sp>
        <p:nvSpPr>
          <p:cNvPr id="8" name="Rectangle 7"/>
          <p:cNvSpPr/>
          <p:nvPr/>
        </p:nvSpPr>
        <p:spPr>
          <a:xfrm>
            <a:off x="381000" y="1685056"/>
            <a:ext cx="8382000" cy="306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800" dirty="0"/>
              <a:t>•</a:t>
            </a:r>
            <a:r>
              <a:rPr lang="en-US" sz="2800" b="1" i="1" u="sng" dirty="0"/>
              <a:t> Levofloxacin based therapy (</a:t>
            </a:r>
            <a:r>
              <a:rPr lang="en-GB" sz="2800" b="1" i="1" u="sng" dirty="0"/>
              <a:t>Salvage antimicrobial)</a:t>
            </a:r>
            <a:r>
              <a:rPr lang="en-US" sz="2800" b="1" i="1" u="sng" dirty="0"/>
              <a:t>: </a:t>
            </a:r>
            <a:r>
              <a:rPr lang="en-US" sz="2800" dirty="0"/>
              <a:t>can replace metronidazole or tetracycline.</a:t>
            </a:r>
          </a:p>
          <a:p>
            <a:pPr algn="just">
              <a:lnSpc>
                <a:spcPct val="110000"/>
              </a:lnSpc>
              <a:spcAft>
                <a:spcPts val="1200"/>
              </a:spcAft>
            </a:pPr>
            <a:r>
              <a:rPr lang="en-US" sz="2800" dirty="0"/>
              <a:t>• </a:t>
            </a:r>
            <a:r>
              <a:rPr lang="en-GB" sz="2800" dirty="0"/>
              <a:t>Continuation of acid suppressive therapy after antibiotic treatment is needed only when symptoms persist or in cases of complicated ulcer disease until eradication of </a:t>
            </a:r>
            <a:r>
              <a:rPr lang="en-GB" sz="2800" i="1" dirty="0"/>
              <a:t>H. pylori has been confirmed.</a:t>
            </a: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5334000"/>
            <a:ext cx="8001000" cy="838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5-15% of cases are resistant to all known therapies.</a:t>
            </a:r>
            <a:endParaRPr lang="en-GB" sz="2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1721526"/>
      </p:ext>
    </p:extLst>
  </p:cSld>
  <p:clrMapOvr>
    <a:masterClrMapping/>
  </p:clrMapOvr>
  <p:transition spd="slow" advTm="11510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NSAID &amp; Stress Induced Ulceration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NSAID-Induced Ulceration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1241215"/>
            <a:ext cx="853440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/>
              <a:t>Pathophysiology:</a:t>
            </a:r>
          </a:p>
          <a:p>
            <a:pPr algn="just">
              <a:lnSpc>
                <a:spcPct val="120000"/>
              </a:lnSpc>
            </a:pPr>
            <a:r>
              <a:rPr lang="en-US" sz="2800" dirty="0"/>
              <a:t>• </a:t>
            </a:r>
            <a:r>
              <a:rPr lang="en-US" sz="2800" i="1" dirty="0"/>
              <a:t>Direct: </a:t>
            </a:r>
            <a:r>
              <a:rPr lang="en-US" sz="2800" dirty="0"/>
              <a:t>erosions/petechiae – are due to local  effect of drug on gastric mucosa.</a:t>
            </a:r>
          </a:p>
          <a:p>
            <a:pPr algn="just">
              <a:lnSpc>
                <a:spcPct val="120000"/>
              </a:lnSpc>
            </a:pPr>
            <a:r>
              <a:rPr lang="en-US" sz="2800" dirty="0"/>
              <a:t>• </a:t>
            </a:r>
            <a:r>
              <a:rPr lang="en-US" sz="2800" i="1" dirty="0"/>
              <a:t>Indirect: </a:t>
            </a:r>
            <a:r>
              <a:rPr lang="en-US" sz="2800" dirty="0"/>
              <a:t>systemic NSAID effect (intravenous NSAID causes ulcers, but not erosions), </a:t>
            </a:r>
            <a:r>
              <a:rPr lang="en-US" sz="2800" b="1" dirty="0">
                <a:solidFill>
                  <a:srgbClr val="FF0000"/>
                </a:solidFill>
              </a:rPr>
              <a:t>inhibits mucosal cyclooxygenas</a:t>
            </a:r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dirty="0"/>
              <a:t>, leading to </a:t>
            </a:r>
            <a:r>
              <a:rPr lang="en-US" sz="2800" b="1" dirty="0">
                <a:solidFill>
                  <a:srgbClr val="FF0000"/>
                </a:solidFill>
              </a:rPr>
              <a:t>decreased synthesis of protective prostaglandin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, thus leading to ulcers.</a:t>
            </a:r>
            <a:endParaRPr lang="ar-EG" sz="2800" dirty="0"/>
          </a:p>
        </p:txBody>
      </p:sp>
      <p:sp>
        <p:nvSpPr>
          <p:cNvPr id="4" name="Rectangle 3"/>
          <p:cNvSpPr/>
          <p:nvPr/>
        </p:nvSpPr>
        <p:spPr>
          <a:xfrm>
            <a:off x="228600" y="5029200"/>
            <a:ext cx="8534400" cy="1524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600" dirty="0"/>
              <a:t>• NSAID use causes gastric mucosal petechiae in virtually all, erosions in most, ulcers in some (25%).</a:t>
            </a:r>
          </a:p>
          <a:p>
            <a:pPr algn="just"/>
            <a:r>
              <a:rPr lang="en-US" sz="2600" dirty="0"/>
              <a:t>• Erosions bleed, but usually only ulcers cause significant bleeding.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703664"/>
      </p:ext>
    </p:extLst>
  </p:cSld>
  <p:clrMapOvr>
    <a:masterClrMapping/>
  </p:clrMapOvr>
  <p:transition advTm="6056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NSAID-Induced Ulceration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612880"/>
            <a:ext cx="8229600" cy="3985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b="1" dirty="0"/>
              <a:t>Clinical picture: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Most NSAID ulcers are clinically silent.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FF0000"/>
                </a:solidFill>
              </a:rPr>
              <a:t>• NSAIDs more commonly cause </a:t>
            </a:r>
            <a:r>
              <a:rPr lang="en-US" sz="2800" b="1" u="sng" dirty="0">
                <a:solidFill>
                  <a:srgbClr val="FF0000"/>
                </a:solidFill>
              </a:rPr>
              <a:t>gastric ulcers </a:t>
            </a:r>
            <a:r>
              <a:rPr lang="en-US" sz="2800" dirty="0">
                <a:solidFill>
                  <a:srgbClr val="FF0000"/>
                </a:solidFill>
              </a:rPr>
              <a:t>than </a:t>
            </a:r>
            <a:r>
              <a:rPr lang="en-US" sz="2800" b="1" u="sng" dirty="0">
                <a:solidFill>
                  <a:srgbClr val="FF0000"/>
                </a:solidFill>
              </a:rPr>
              <a:t>duodenal ulcers</a:t>
            </a:r>
            <a:r>
              <a:rPr lang="en-US" sz="2800" u="sng" dirty="0">
                <a:solidFill>
                  <a:srgbClr val="FF0000"/>
                </a:solidFill>
              </a:rPr>
              <a:t>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May exacerbate underlying duodenal ulcer disease.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NSAID-induced ulcers characteristically present with complications (bleeding, perforation, obstruction).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1182703664"/>
      </p:ext>
    </p:extLst>
  </p:cSld>
  <p:clrMapOvr>
    <a:masterClrMapping/>
  </p:clrMapOvr>
  <p:transition advTm="3533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Stress-Induced Ulceration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785" y="1301889"/>
            <a:ext cx="81534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600" b="1" dirty="0"/>
              <a:t>Definition:</a:t>
            </a:r>
          </a:p>
          <a:p>
            <a:pPr algn="just"/>
            <a:r>
              <a:rPr lang="en-US" sz="2600" dirty="0"/>
              <a:t>• Ulceration or erosion in the upper GI tract (Usually gastric fundus) of critically ill patients, usually in ICU (stress is </a:t>
            </a:r>
            <a:r>
              <a:rPr lang="en-US" sz="2600" b="1" i="1" dirty="0"/>
              <a:t>physiological</a:t>
            </a:r>
            <a:r>
              <a:rPr lang="en-US" sz="2600" b="1" dirty="0"/>
              <a:t>, not psyc</a:t>
            </a:r>
            <a:r>
              <a:rPr lang="en-US" sz="2600" dirty="0"/>
              <a:t>hiatric).</a:t>
            </a:r>
          </a:p>
          <a:p>
            <a:pPr algn="just"/>
            <a:endParaRPr lang="en-US" dirty="0"/>
          </a:p>
          <a:p>
            <a:pPr algn="just"/>
            <a:r>
              <a:rPr lang="en-US" sz="2600" b="1" dirty="0"/>
              <a:t>Pathophysiology:</a:t>
            </a:r>
          </a:p>
          <a:p>
            <a:pPr algn="just"/>
            <a:r>
              <a:rPr lang="en-US" sz="2600" dirty="0"/>
              <a:t>• Unclear: likely ischemia; may be caused by CNS disease, acid hypersecretion, Cushing ulcers.</a:t>
            </a:r>
          </a:p>
          <a:p>
            <a:pPr algn="just"/>
            <a:endParaRPr lang="en-US" b="1" dirty="0"/>
          </a:p>
          <a:p>
            <a:pPr algn="just"/>
            <a:r>
              <a:rPr lang="en-US" sz="2600" b="1" dirty="0"/>
              <a:t>Risk Factors:</a:t>
            </a:r>
          </a:p>
          <a:p>
            <a:pPr algn="just"/>
            <a:r>
              <a:rPr lang="en-US" sz="2600" dirty="0"/>
              <a:t>• Mechanical ventilation • Multi-organ failure </a:t>
            </a:r>
          </a:p>
          <a:p>
            <a:pPr algn="just"/>
            <a:r>
              <a:rPr lang="en-US" sz="2600" dirty="0"/>
              <a:t>• Anti-coagulation            • Septicemia</a:t>
            </a:r>
          </a:p>
          <a:p>
            <a:pPr algn="just"/>
            <a:r>
              <a:rPr lang="en-US" sz="2600" dirty="0"/>
              <a:t>• Major surgery/trauma  • CNS injury (“Cushing’s ulcers”)</a:t>
            </a:r>
          </a:p>
          <a:p>
            <a:pPr algn="just"/>
            <a:r>
              <a:rPr lang="en-US" sz="2600" dirty="0"/>
              <a:t>• Burns involving more than 35% of body surface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634137"/>
      </p:ext>
    </p:extLst>
  </p:cSld>
  <p:clrMapOvr>
    <a:masterClrMapping/>
  </p:clrMapOvr>
  <p:transition advTm="4875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Stress-Induced Ulceration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371600"/>
            <a:ext cx="8153400" cy="5093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b="1" dirty="0"/>
              <a:t>Clinical Features: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Painless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UGIB </a:t>
            </a:r>
            <a:endParaRPr lang="en-US" sz="2400" dirty="0"/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b="1" dirty="0"/>
              <a:t>Treatment: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Prophylaxis with gastric acid suppressants decreases risk of UGIB; PPI most potent but may increase risk of pneumonia; H2 blockers less potent but less risky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en-US" sz="2800" dirty="0"/>
              <a:t>• Treatment same as for bleeding peptic ulcer but often less successful</a:t>
            </a:r>
            <a:endParaRPr lang="ar-EG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634137"/>
      </p:ext>
    </p:extLst>
  </p:cSld>
  <p:clrMapOvr>
    <a:masterClrMapping/>
  </p:clrMapOvr>
  <p:transition advTm="4056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Gastritis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Gastroesophageal Reflux Disease (GERD)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752600"/>
            <a:ext cx="4648200" cy="367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/>
              <a:t>Definition</a:t>
            </a:r>
          </a:p>
          <a:p>
            <a:pPr algn="just">
              <a:lnSpc>
                <a:spcPct val="120000"/>
              </a:lnSpc>
            </a:pPr>
            <a:r>
              <a:rPr lang="en-US" sz="2800" dirty="0"/>
              <a:t>Condition in which the stomach contents (most characteristically acid) moves backwards from the stomach into the esophagus</a:t>
            </a:r>
          </a:p>
          <a:p>
            <a:pPr algn="just">
              <a:lnSpc>
                <a:spcPct val="120000"/>
              </a:lnSpc>
            </a:pPr>
            <a:endParaRPr lang="en-US" sz="2800" dirty="0"/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7400" y="1447800"/>
            <a:ext cx="2819400" cy="498816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5729" y="6356349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04883" y="6356349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36127" y="6356350"/>
            <a:ext cx="2895600" cy="365125"/>
          </a:xfrm>
        </p:spPr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383828"/>
      </p:ext>
    </p:extLst>
  </p:cSld>
  <p:clrMapOvr>
    <a:masterClrMapping/>
  </p:clrMapOvr>
  <p:transition advTm="438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Gastritis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381000" y="1371600"/>
            <a:ext cx="8305800" cy="463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/>
              <a:t>Definition:</a:t>
            </a:r>
          </a:p>
          <a:p>
            <a:pPr algn="just">
              <a:lnSpc>
                <a:spcPct val="120000"/>
              </a:lnSpc>
            </a:pPr>
            <a:r>
              <a:rPr lang="en-US" sz="2800" dirty="0"/>
              <a:t>• </a:t>
            </a:r>
            <a:r>
              <a:rPr lang="en-GB" sz="2800" dirty="0"/>
              <a:t>The term gastritis should be reserved for histologically documented </a:t>
            </a:r>
            <a:r>
              <a:rPr lang="en-GB" sz="2800" b="1" dirty="0"/>
              <a:t>inflammation of the gastric mucosa</a:t>
            </a:r>
            <a:r>
              <a:rPr lang="en-GB" sz="2800" dirty="0"/>
              <a:t>.</a:t>
            </a:r>
            <a:endParaRPr lang="en-US" sz="2800" dirty="0"/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r>
              <a:rPr lang="en-US" sz="2800" b="1" dirty="0"/>
              <a:t>Etiology:</a:t>
            </a:r>
          </a:p>
          <a:p>
            <a:pPr algn="just">
              <a:lnSpc>
                <a:spcPct val="120000"/>
              </a:lnSpc>
            </a:pPr>
            <a:r>
              <a:rPr lang="en-US" sz="2800" dirty="0"/>
              <a:t>• some causative agents may play a role in more than one type of gastritis and 1 patient may have histopathological evidence of more than one type of gastritis.</a:t>
            </a:r>
            <a:endParaRPr lang="ar-EG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389109"/>
      </p:ext>
    </p:extLst>
  </p:cSld>
  <p:clrMapOvr>
    <a:masterClrMapping/>
  </p:clrMapOvr>
  <p:transition advTm="8579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E3B54D09-69C8-4206-A969-683FB97DF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528945"/>
              </p:ext>
            </p:extLst>
          </p:nvPr>
        </p:nvGraphicFramePr>
        <p:xfrm>
          <a:off x="457200" y="1371600"/>
          <a:ext cx="82296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="" xmlns:a16="http://schemas.microsoft.com/office/drawing/2014/main" val="173619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200" dirty="0"/>
                        <a:t>Classification of Gastritis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4384383"/>
                  </a:ext>
                </a:extLst>
              </a:tr>
              <a:tr h="619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b="1" dirty="0"/>
                        <a:t>[A] Acute gastritis</a:t>
                      </a:r>
                    </a:p>
                    <a:p>
                      <a:r>
                        <a:rPr lang="en-GB" sz="2200" dirty="0"/>
                        <a:t>- H.pylori/NSAID/physiological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6401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b="1" dirty="0"/>
                        <a:t>[B] Chronic atrophic gastritis</a:t>
                      </a:r>
                    </a:p>
                    <a:p>
                      <a:r>
                        <a:rPr lang="en-GB" sz="2200" dirty="0"/>
                        <a:t>- </a:t>
                      </a:r>
                      <a:r>
                        <a:rPr lang="en-GB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A: Autoimmune, body-predominant</a:t>
                      </a:r>
                    </a:p>
                    <a:p>
                      <a:r>
                        <a:rPr lang="en-GB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Type B: H. pylori–related, antral-predominant</a:t>
                      </a:r>
                    </a:p>
                    <a:p>
                      <a:r>
                        <a:rPr lang="en-GB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Indeterminate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679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b="1" dirty="0"/>
                        <a:t>[C] Other causes of chronic gastritis</a:t>
                      </a:r>
                    </a:p>
                    <a:p>
                      <a:r>
                        <a:rPr lang="en-GB" sz="2200" dirty="0"/>
                        <a:t>- NSAID</a:t>
                      </a:r>
                    </a:p>
                    <a:p>
                      <a:r>
                        <a:rPr lang="en-GB" sz="2200" dirty="0"/>
                        <a:t>- Bile</a:t>
                      </a:r>
                    </a:p>
                    <a:p>
                      <a:r>
                        <a:rPr lang="en-GB" sz="2200" dirty="0"/>
                        <a:t>- Radiation</a:t>
                      </a:r>
                    </a:p>
                    <a:p>
                      <a:r>
                        <a:rPr lang="en-GB" sz="2200" dirty="0"/>
                        <a:t>- Lymphocytic: Celiac disease</a:t>
                      </a:r>
                    </a:p>
                    <a:p>
                      <a:r>
                        <a:rPr lang="en-GB" sz="2200" dirty="0"/>
                        <a:t>- Eosinophilic: food allergies</a:t>
                      </a:r>
                    </a:p>
                    <a:p>
                      <a:r>
                        <a:rPr lang="en-GB" sz="2200" dirty="0"/>
                        <a:t>- Non-infectious granulomatous: Crohn's disease, sarcoidosis </a:t>
                      </a:r>
                    </a:p>
                    <a:p>
                      <a:r>
                        <a:rPr lang="en-GB" sz="2200" dirty="0"/>
                        <a:t>- Other infections: TB, viruses, fungi, parasites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990420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5A1625E0-CAC8-42D7-818B-A0D397EA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Gastritis: Etiology</a:t>
            </a:r>
          </a:p>
        </p:txBody>
      </p:sp>
    </p:spTree>
    <p:extLst>
      <p:ext uri="{BB962C8B-B14F-4D97-AF65-F5344CB8AC3E}">
        <p14:creationId xmlns:p14="http://schemas.microsoft.com/office/powerpoint/2010/main" val="874441162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0E6E589-6CE6-4968-AC38-BFA59F66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b="1" i="0" u="none" strike="noStrike" baseline="0" dirty="0">
                <a:solidFill>
                  <a:srgbClr val="0070C0"/>
                </a:solidFill>
              </a:rPr>
              <a:t>Acute Gastritis:</a:t>
            </a:r>
          </a:p>
          <a:p>
            <a:pPr marL="0" indent="0" algn="just">
              <a:buNone/>
            </a:pPr>
            <a:r>
              <a:rPr lang="en-GB" b="0" i="0" u="none" strike="noStrike" baseline="0" dirty="0"/>
              <a:t>- Sudden onset of epigastric pain.</a:t>
            </a:r>
          </a:p>
          <a:p>
            <a:pPr marL="0" indent="0" algn="just">
              <a:buNone/>
            </a:pPr>
            <a:r>
              <a:rPr lang="en-GB" b="0" i="0" u="none" strike="noStrike" baseline="0" dirty="0"/>
              <a:t>- Nausea, and vomiting.</a:t>
            </a:r>
          </a:p>
          <a:p>
            <a:pPr marL="0" indent="0" algn="just">
              <a:buNone/>
            </a:pPr>
            <a:r>
              <a:rPr lang="en-GB" dirty="0"/>
              <a:t>- Bleeding in sever cases.</a:t>
            </a:r>
            <a:endParaRPr lang="en-GB" b="0" i="0" u="none" strike="noStrike" baseline="0" dirty="0"/>
          </a:p>
          <a:p>
            <a:pPr marL="0" indent="0" algn="just">
              <a:buNone/>
            </a:pPr>
            <a:r>
              <a:rPr lang="en-GB" b="0" i="0" u="none" strike="noStrike" baseline="0" dirty="0"/>
              <a:t>- If not treated, this picture will evolve into one of chronic gastritis.</a:t>
            </a:r>
          </a:p>
          <a:p>
            <a:pPr marL="0" indent="0" algn="just">
              <a:buNone/>
            </a:pPr>
            <a:r>
              <a:rPr lang="en-GB" b="1" dirty="0"/>
              <a:t>N.B.: </a:t>
            </a:r>
            <a:r>
              <a:rPr lang="en-GB" b="0" i="0" u="none" strike="noStrike" baseline="0" dirty="0"/>
              <a:t>Hypochlorhydria lasting for up to 1 year may follow acute H. pylori infection.</a:t>
            </a:r>
            <a:endParaRPr lang="en-GB" sz="40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A24AD84-9153-4199-9D6A-568537EB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Gastritis: Clinical pictures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21520980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70E6E589-6CE6-4968-AC38-BFA59F66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18160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600" b="1" i="0" u="none" strike="noStrike" baseline="0" dirty="0">
                <a:solidFill>
                  <a:srgbClr val="0070C0"/>
                </a:solidFill>
              </a:rPr>
              <a:t>Chronic Gastritis: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2600" i="0" u="none" strike="noStrike" baseline="0" dirty="0"/>
              <a:t>Dyspepsia - Epigastric pain – Nausea – Vomiting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600" b="1" i="0" u="sng" strike="noStrike" kern="1200" baseline="0" dirty="0">
                <a:ea typeface="+mn-ea"/>
                <a:cs typeface="+mn-cs"/>
              </a:rPr>
              <a:t>Type A: Autoimmune, body-predominant</a:t>
            </a:r>
            <a:r>
              <a:rPr lang="en-GB" sz="2600" dirty="0"/>
              <a:t>: </a:t>
            </a:r>
            <a:r>
              <a:rPr lang="en-GB" sz="2600" kern="1200" dirty="0">
                <a:ea typeface="+mn-ea"/>
                <a:cs typeface="+mn-cs"/>
              </a:rPr>
              <a:t>(</a:t>
            </a:r>
            <a:r>
              <a:rPr lang="en-GB" sz="2600" b="0" i="0" u="none" strike="noStrike" baseline="0" dirty="0"/>
              <a:t>Antral sparing)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600" dirty="0"/>
              <a:t>- P</a:t>
            </a:r>
            <a:r>
              <a:rPr lang="en-GB" sz="2600" b="0" i="0" u="none" strike="noStrike" baseline="0" dirty="0"/>
              <a:t>ernicious anemia (megaloblastic anemia, neurologic dysfunction)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600" b="0" i="0" u="none" strike="noStrike" baseline="0" dirty="0"/>
              <a:t>- Presence of circulating antibodies against parietal cells (directed against H+,K+-ATPase) and IF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2600" b="0" i="0" u="none" strike="noStrike" baseline="0" dirty="0"/>
              <a:t>- Gastrin levels can be markedly elevated</a:t>
            </a:r>
            <a:r>
              <a:rPr lang="en-GB" sz="2600" dirty="0"/>
              <a:t> (antrum sparing containing G cell + loss of feedback inhibition of gastrin release from G cell as a result of achlorohydra) </a:t>
            </a:r>
            <a:r>
              <a:rPr lang="en-GB" sz="2600" dirty="0">
                <a:cs typeface="Calibri" panose="020F0502020204030204" pitchFamily="34" charset="0"/>
              </a:rPr>
              <a:t>→ </a:t>
            </a:r>
            <a:r>
              <a:rPr lang="en-GB" sz="2600" b="0" i="0" u="none" strike="noStrike" baseline="0" dirty="0"/>
              <a:t>gastric carcinoid tumors</a:t>
            </a:r>
          </a:p>
          <a:p>
            <a:pPr marL="0" indent="0">
              <a:lnSpc>
                <a:spcPct val="110000"/>
              </a:lnSpc>
              <a:buNone/>
            </a:pPr>
            <a:endParaRPr lang="en-GB" sz="2600" b="0" i="0" u="none" strike="noStrike" kern="1200" baseline="0" dirty="0"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A24AD84-9153-4199-9D6A-568537EB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Gastritis: Clinical pictures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2774030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Gastritis</a:t>
            </a:r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405729" y="1593330"/>
            <a:ext cx="8305800" cy="4807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u="sng" dirty="0"/>
              <a:t>Type B: H. pylori–related, antral-predominant</a:t>
            </a:r>
          </a:p>
          <a:p>
            <a:r>
              <a:rPr lang="en-GB" sz="2800" dirty="0"/>
              <a:t>Usually progress &amp; affect other parts of stomach </a:t>
            </a:r>
            <a:r>
              <a:rPr lang="en-GB" sz="2800" dirty="0">
                <a:cs typeface="Calibri" panose="020F0502020204030204" pitchFamily="34" charset="0"/>
              </a:rPr>
              <a:t>→ Pangastritis.</a:t>
            </a:r>
            <a:endParaRPr lang="en-GB" sz="2800" dirty="0"/>
          </a:p>
          <a:p>
            <a:pPr algn="just"/>
            <a:endParaRPr lang="en-US" sz="1100" b="1" dirty="0"/>
          </a:p>
          <a:p>
            <a:pPr algn="just"/>
            <a:r>
              <a:rPr lang="en-US" sz="2800" b="1" dirty="0"/>
              <a:t>Investigations of gastritis:</a:t>
            </a:r>
          </a:p>
          <a:p>
            <a:pPr algn="just"/>
            <a:r>
              <a:rPr lang="en-US" sz="2800" dirty="0"/>
              <a:t>Endoscopy &amp; multiple biopsies.</a:t>
            </a:r>
          </a:p>
          <a:p>
            <a:pPr algn="just">
              <a:lnSpc>
                <a:spcPct val="110000"/>
              </a:lnSpc>
            </a:pPr>
            <a:endParaRPr lang="en-US" sz="1400" dirty="0"/>
          </a:p>
          <a:p>
            <a:pPr algn="just"/>
            <a:r>
              <a:rPr lang="en-US" sz="2800" b="1" dirty="0"/>
              <a:t>Treatment of gastritis:</a:t>
            </a:r>
          </a:p>
          <a:p>
            <a:pPr algn="just"/>
            <a:r>
              <a:rPr lang="en-US" sz="2800" dirty="0"/>
              <a:t>• </a:t>
            </a:r>
            <a:r>
              <a:rPr lang="en-US" sz="2800" i="1" u="sng" dirty="0"/>
              <a:t>Non-pharmacological: </a:t>
            </a:r>
            <a:r>
              <a:rPr lang="en-US" sz="2800" dirty="0"/>
              <a:t>avoidance of mucosal irritants such as alcohol, NSAIDs, and foods that trigger symptoms.</a:t>
            </a:r>
          </a:p>
          <a:p>
            <a:pPr algn="just"/>
            <a:r>
              <a:rPr lang="en-US" sz="2800" dirty="0"/>
              <a:t>• </a:t>
            </a:r>
            <a:r>
              <a:rPr lang="en-US" sz="2800" i="1" u="sng" dirty="0"/>
              <a:t>Pharmacological:</a:t>
            </a:r>
            <a:r>
              <a:rPr lang="en-US" sz="2800" dirty="0"/>
              <a:t> determined by etiology. </a:t>
            </a:r>
            <a:endParaRPr lang="ar-EG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249606"/>
      </p:ext>
    </p:extLst>
  </p:cSld>
  <p:clrMapOvr>
    <a:masterClrMapping/>
  </p:clrMapOvr>
  <p:transition advTm="4917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Esophageal motility disorders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/>
          <a:lstStyle/>
          <a:p>
            <a:r>
              <a:rPr lang="en-GB" b="1" dirty="0"/>
              <a:t>This include:</a:t>
            </a:r>
          </a:p>
          <a:p>
            <a:pPr marL="514350" indent="-514350">
              <a:buAutoNum type="arabicParenBoth"/>
            </a:pPr>
            <a:r>
              <a:rPr lang="en-GB" dirty="0"/>
              <a:t>Achalasia</a:t>
            </a:r>
          </a:p>
          <a:p>
            <a:pPr marL="514350" indent="-514350">
              <a:buAutoNum type="arabicParenBoth"/>
            </a:pPr>
            <a:r>
              <a:rPr lang="en-GB" dirty="0"/>
              <a:t>Diffuse esophageal spasm</a:t>
            </a:r>
          </a:p>
          <a:p>
            <a:pPr marL="514350" indent="-514350">
              <a:buAutoNum type="arabicParenBoth"/>
            </a:pPr>
            <a:r>
              <a:rPr lang="en-GB" dirty="0"/>
              <a:t>Jackhammer esophagus </a:t>
            </a:r>
          </a:p>
          <a:p>
            <a:pPr marL="514350" indent="-514350">
              <a:buAutoNum type="arabicParenBoth"/>
            </a:pPr>
            <a:r>
              <a:rPr lang="en-GB" dirty="0"/>
              <a:t>Hypertensive peristalsis</a:t>
            </a:r>
          </a:p>
          <a:p>
            <a:pPr marL="514350" indent="-514350">
              <a:buAutoNum type="arabicParenBoth"/>
            </a:pPr>
            <a:r>
              <a:rPr lang="en-GB" dirty="0"/>
              <a:t>Isolated incomplete relaxation of the lower esophageal sphincter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Esophageal motility disorders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GB" b="1" dirty="0">
                <a:solidFill>
                  <a:srgbClr val="C00000"/>
                </a:solidFill>
              </a:rPr>
              <a:t>Definition:</a:t>
            </a:r>
          </a:p>
          <a:p>
            <a:pPr>
              <a:lnSpc>
                <a:spcPct val="120000"/>
              </a:lnSpc>
            </a:pPr>
            <a:r>
              <a:rPr lang="en-GB" dirty="0"/>
              <a:t>It is characterized by insufficient relaxation of the lower esophageal sphincter (LES) accompanied by loss of esophageal peristalsis.</a:t>
            </a:r>
          </a:p>
          <a:p>
            <a:pPr>
              <a:lnSpc>
                <a:spcPct val="120000"/>
              </a:lnSpc>
              <a:buNone/>
            </a:pPr>
            <a:endParaRPr lang="en-GB" sz="1400" dirty="0"/>
          </a:p>
          <a:p>
            <a:pPr>
              <a:lnSpc>
                <a:spcPct val="120000"/>
              </a:lnSpc>
              <a:buNone/>
            </a:pPr>
            <a:r>
              <a:rPr lang="en-GB" b="1" dirty="0">
                <a:solidFill>
                  <a:srgbClr val="C00000"/>
                </a:solidFill>
              </a:rPr>
              <a:t>Epidemiology:</a:t>
            </a:r>
          </a:p>
          <a:p>
            <a:pPr>
              <a:lnSpc>
                <a:spcPct val="120000"/>
              </a:lnSpc>
            </a:pPr>
            <a:r>
              <a:rPr lang="en-GB" dirty="0"/>
              <a:t>Age: 30 and 60 years.</a:t>
            </a:r>
          </a:p>
          <a:p>
            <a:pPr>
              <a:lnSpc>
                <a:spcPct val="120000"/>
              </a:lnSpc>
            </a:pPr>
            <a:r>
              <a:rPr lang="en-GB" dirty="0"/>
              <a:t>Gender: equal distribution in men and women.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Achalasia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b="1" dirty="0">
                <a:solidFill>
                  <a:srgbClr val="C00000"/>
                </a:solidFill>
              </a:rPr>
              <a:t>Pathophysiology</a:t>
            </a:r>
            <a:endParaRPr lang="en-GB" dirty="0"/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GB" dirty="0"/>
              <a:t>Injury to the lower </a:t>
            </a:r>
            <a:r>
              <a:rPr lang="en-GB" b="1" dirty="0"/>
              <a:t>esophageal sphincter neurons in myenteric plexus</a:t>
            </a:r>
            <a:r>
              <a:rPr lang="en-GB" dirty="0"/>
              <a:t> → relative selective </a:t>
            </a:r>
            <a:r>
              <a:rPr lang="en-GB" b="1" dirty="0"/>
              <a:t>deficiency of nitric oxide → Failure of LES to relax</a:t>
            </a:r>
            <a:r>
              <a:rPr lang="en-GB" dirty="0"/>
              <a:t>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GB" dirty="0"/>
              <a:t>The triggering event is unclear, but a viral cause is suggested.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GB" dirty="0"/>
              <a:t>Mechanism of aperistalsis is unclear.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Achalasia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u="sng" dirty="0"/>
              <a:t>[A]Dysphagia to both liquids and solids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</a:rPr>
              <a:t>(cardinal symptoms).</a:t>
            </a:r>
          </a:p>
          <a:p>
            <a:pPr algn="just">
              <a:buNone/>
            </a:pPr>
            <a:r>
              <a:rPr lang="en-GB" u="sng" dirty="0"/>
              <a:t>[B] Regurgitation.</a:t>
            </a:r>
          </a:p>
          <a:p>
            <a:pPr algn="just">
              <a:buNone/>
            </a:pPr>
            <a:r>
              <a:rPr lang="en-GB" u="sng" dirty="0"/>
              <a:t>[ C] chest pain.</a:t>
            </a:r>
          </a:p>
          <a:p>
            <a:pPr algn="just">
              <a:buNone/>
            </a:pPr>
            <a:r>
              <a:rPr lang="en-GB" u="sng" dirty="0"/>
              <a:t>[D] Symptoms of complication: </a:t>
            </a:r>
          </a:p>
          <a:p>
            <a:pPr marL="0" indent="0" algn="just">
              <a:buNone/>
            </a:pPr>
            <a:r>
              <a:rPr lang="en-GB" dirty="0"/>
              <a:t>- Heartburn (esophageal stasis of acidic food content).</a:t>
            </a:r>
          </a:p>
          <a:p>
            <a:pPr algn="just">
              <a:buNone/>
            </a:pPr>
            <a:r>
              <a:rPr lang="en-GB" dirty="0"/>
              <a:t>- Weight loss.</a:t>
            </a:r>
          </a:p>
          <a:p>
            <a:pPr algn="just">
              <a:buNone/>
            </a:pPr>
            <a:r>
              <a:rPr lang="en-GB" dirty="0"/>
              <a:t>- Aspiration pneumonia.</a:t>
            </a:r>
          </a:p>
          <a:p>
            <a:pPr marL="0" indent="0" algn="just">
              <a:buNone/>
            </a:pPr>
            <a:r>
              <a:rPr lang="en-GB" dirty="0"/>
              <a:t>- Esophageal carcinoma (predispose to squamous cell carcinoma).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Clinical picture of achalasia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GERD</a:t>
            </a:r>
          </a:p>
        </p:txBody>
      </p:sp>
      <p:sp>
        <p:nvSpPr>
          <p:cNvPr id="2" name="Rectangle 1"/>
          <p:cNvSpPr/>
          <p:nvPr/>
        </p:nvSpPr>
        <p:spPr>
          <a:xfrm>
            <a:off x="533400" y="1371600"/>
            <a:ext cx="8153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Etiology</a:t>
            </a:r>
          </a:p>
          <a:p>
            <a:r>
              <a:rPr lang="en-US" sz="2800" dirty="0"/>
              <a:t>• Inappropriate </a:t>
            </a:r>
            <a:r>
              <a:rPr lang="en-US" sz="2800" b="1" dirty="0"/>
              <a:t>transient relaxations of LES </a:t>
            </a:r>
            <a:r>
              <a:rPr lang="en-US" sz="2800" dirty="0"/>
              <a:t>– most common cause.</a:t>
            </a:r>
          </a:p>
          <a:p>
            <a:r>
              <a:rPr lang="en-US" sz="2800" dirty="0"/>
              <a:t>• </a:t>
            </a:r>
            <a:r>
              <a:rPr lang="en-US" sz="2800" b="1" dirty="0"/>
              <a:t>Low basal LES tone </a:t>
            </a:r>
            <a:r>
              <a:rPr lang="en-US" sz="2800" dirty="0"/>
              <a:t>(especially in scleroderma).</a:t>
            </a:r>
          </a:p>
          <a:p>
            <a:endParaRPr lang="en-US" sz="2800" dirty="0"/>
          </a:p>
          <a:p>
            <a:r>
              <a:rPr lang="en-US" sz="2800" b="1" dirty="0"/>
              <a:t>Aggravating Factors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Delayed esophageal clearance.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Delayed gastric emptying.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Obesity, pregnancy.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Acid hypersecretion from Zollinger-Ellison syndrome (gastrin-secreting tumor).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Hiatus hernia worsens reflux.</a:t>
            </a:r>
            <a:endParaRPr lang="ar-EG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8383828"/>
      </p:ext>
    </p:extLst>
  </p:cSld>
  <p:clrMapOvr>
    <a:masterClrMapping/>
  </p:clrMapOvr>
  <p:transition advTm="438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/>
          <a:lstStyle/>
          <a:p>
            <a:pPr algn="just">
              <a:buNone/>
            </a:pPr>
            <a:r>
              <a:rPr lang="en-GB" b="1" dirty="0"/>
              <a:t>[A] Barium swallow:</a:t>
            </a:r>
          </a:p>
          <a:p>
            <a:pPr algn="just"/>
            <a:r>
              <a:rPr lang="en-GB" dirty="0"/>
              <a:t>Esophageal dilation.</a:t>
            </a:r>
          </a:p>
          <a:p>
            <a:pPr algn="just"/>
            <a:r>
              <a:rPr lang="en-GB" dirty="0"/>
              <a:t>Stasis of contrast material </a:t>
            </a:r>
          </a:p>
          <a:p>
            <a:pPr algn="just"/>
            <a:r>
              <a:rPr lang="en-GB" dirty="0"/>
              <a:t>“bird’s beak” appearance to the lower esophageal sphincter.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Achalasia: Investigations</a:t>
            </a:r>
          </a:p>
        </p:txBody>
      </p:sp>
      <p:pic>
        <p:nvPicPr>
          <p:cNvPr id="4" name="Picture 8" descr="Image result for achalas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828796"/>
            <a:ext cx="2438400" cy="480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>
              <a:buNone/>
            </a:pPr>
            <a:r>
              <a:rPr lang="en-GB" b="1" dirty="0"/>
              <a:t>[B] High-resolution manometry : </a:t>
            </a:r>
            <a:r>
              <a:rPr lang="en-GB" dirty="0"/>
              <a:t>demonstrates </a:t>
            </a:r>
          </a:p>
          <a:p>
            <a:pPr algn="just">
              <a:buFontTx/>
              <a:buChar char="-"/>
            </a:pPr>
            <a:r>
              <a:rPr lang="en-GB" dirty="0"/>
              <a:t>High residual pressures of the lower esophageal sphincter.</a:t>
            </a:r>
          </a:p>
          <a:p>
            <a:pPr algn="just">
              <a:buFontTx/>
              <a:buChar char="-"/>
            </a:pPr>
            <a:r>
              <a:rPr lang="en-GB" dirty="0"/>
              <a:t>Classification systems based on manometric findings of esophageal body.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Achalasia: Investigations (cont.)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84481"/>
              </p:ext>
            </p:extLst>
          </p:nvPr>
        </p:nvGraphicFramePr>
        <p:xfrm>
          <a:off x="457199" y="4025900"/>
          <a:ext cx="8382001" cy="27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Achalasia Subtypes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dirty="0"/>
                        <a:t>Manometric finding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GB" sz="2200" b="1" dirty="0"/>
                        <a:t>Type 1 (</a:t>
                      </a:r>
                      <a:r>
                        <a:rPr lang="en-GB" sz="22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classic achalasia)</a:t>
                      </a:r>
                      <a:endParaRPr lang="en-GB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Absent contractility of esophageal body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GB" sz="2200" b="1" dirty="0"/>
                        <a:t>Type</a:t>
                      </a:r>
                      <a:r>
                        <a:rPr lang="en-GB" sz="2200" b="1" baseline="0" dirty="0"/>
                        <a:t> 2</a:t>
                      </a:r>
                      <a:endParaRPr lang="en-GB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Intermittent period of simultaneous panesophageal  pressurization after a swallow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r>
                        <a:rPr lang="en-GB" sz="2200" b="1" dirty="0"/>
                        <a:t>Type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associated with luminal obliterating contractions after a swallow.</a:t>
                      </a:r>
                      <a:endParaRPr lang="en-GB" sz="2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F5B7AD3-6D32-4FB0-A455-1B2A269CF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b="1" i="0" u="none" strike="noStrike" baseline="0" dirty="0"/>
              <a:t>[C] Endoscopy 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dirty="0"/>
              <a:t>It </a:t>
            </a:r>
            <a:r>
              <a:rPr lang="en-GB" b="0" i="0" u="none" strike="noStrike" baseline="0" dirty="0"/>
              <a:t>is recommended to </a:t>
            </a:r>
            <a:r>
              <a:rPr lang="en-GB" b="0" i="0" u="sng" strike="noStrike" baseline="0" dirty="0"/>
              <a:t>exclude secondary causes</a:t>
            </a:r>
            <a:r>
              <a:rPr lang="en-GB" b="0" i="0" u="none" strike="noStrike" baseline="0" dirty="0"/>
              <a:t> of achalasia, such as gastroesophageal junctional cancer. Occasionally, patients present with a massively dilated esophagus and marked food retention.</a:t>
            </a:r>
            <a:endParaRPr lang="en-GB" sz="40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F6FB69FD-8DA1-406B-A5A9-464F7A59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Achalasia: Investigations (cont.)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2099248341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GB" dirty="0"/>
              <a:t>Secondary achalasia or pseudoachalsia: </a:t>
            </a:r>
          </a:p>
          <a:p>
            <a:pPr>
              <a:buNone/>
            </a:pPr>
            <a:r>
              <a:rPr lang="en-GB" dirty="0"/>
              <a:t>Due to carcinoma of gastric cardia.</a:t>
            </a:r>
          </a:p>
          <a:p>
            <a:r>
              <a:rPr lang="en-GB" dirty="0"/>
              <a:t>Chagas' disease.</a:t>
            </a:r>
          </a:p>
          <a:p>
            <a:r>
              <a:rPr lang="en-GB" dirty="0"/>
              <a:t>Other esophageal motility disorders.</a:t>
            </a:r>
          </a:p>
          <a:p>
            <a:r>
              <a:rPr lang="en-GB" dirty="0"/>
              <a:t>Other causes of dysphagia.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602707"/>
            <a:ext cx="7671471" cy="548521"/>
          </a:xfrm>
        </p:spPr>
        <p:txBody>
          <a:bodyPr/>
          <a:lstStyle/>
          <a:p>
            <a:r>
              <a:rPr lang="en-GB" dirty="0"/>
              <a:t>Achalasia: Differential diagnosis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22042390-CFCA-4D63-A850-0816EC8A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b="1" i="0" u="sng" strike="noStrike" baseline="0" dirty="0"/>
              <a:t>(1) Medical therapy :</a:t>
            </a:r>
            <a:r>
              <a:rPr lang="en-GB" b="0" i="0" u="none" strike="noStrike" baseline="0" dirty="0"/>
              <a:t> nitrates and calcium channel blockers to lower sphincter pressures and with PPIs.</a:t>
            </a:r>
          </a:p>
          <a:p>
            <a:pPr marL="0" indent="0" algn="l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b="1" i="0" u="sng" strike="noStrike" baseline="0" dirty="0"/>
              <a:t>(2) Endoscopic Botulinum toxin injection:</a:t>
            </a:r>
            <a:r>
              <a:rPr lang="en-GB" b="0" i="0" u="none" strike="noStrike" baseline="0" dirty="0"/>
              <a:t> to lower LES pressures.</a:t>
            </a:r>
          </a:p>
          <a:p>
            <a:pPr marL="0" indent="0" algn="l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b="1" i="0" u="sng" strike="noStrike" baseline="0" dirty="0"/>
              <a:t>(3) Endoscopic Pneumatic dilation</a:t>
            </a:r>
            <a:r>
              <a:rPr lang="en-GB" b="0" i="0" u="none" strike="noStrike" baseline="0" dirty="0"/>
              <a:t> to facilitate luminal opening.</a:t>
            </a:r>
          </a:p>
          <a:p>
            <a:pPr marL="0" indent="0" algn="l">
              <a:lnSpc>
                <a:spcPct val="120000"/>
              </a:lnSpc>
              <a:spcBef>
                <a:spcPts val="1200"/>
              </a:spcBef>
              <a:buNone/>
            </a:pPr>
            <a:r>
              <a:rPr lang="en-GB" b="1" i="0" u="sng" strike="noStrike" baseline="0" dirty="0"/>
              <a:t>(4) Esophageal myotomy,</a:t>
            </a:r>
            <a:r>
              <a:rPr lang="en-GB" b="0" i="0" u="none" strike="noStrike" baseline="0" dirty="0"/>
              <a:t> performed either laparoscopically or in the traditional transthoracic approach (Heller myotomy) or Peroral endoscopic myotomy.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6B768480-86CD-44A7-BD6F-5AC60C83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Achalasia: Management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27474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A48174D-F6AC-42AF-A82F-B930997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00" y="1295400"/>
            <a:ext cx="7380000" cy="5303032"/>
          </a:xfrm>
        </p:spPr>
        <p:txBody>
          <a:bodyPr>
            <a:noAutofit/>
          </a:bodyPr>
          <a:lstStyle/>
          <a:p>
            <a:pPr algn="just"/>
            <a:r>
              <a:rPr lang="en-GB" sz="2600" b="1" i="0" u="none" strike="noStrike" baseline="0" dirty="0"/>
              <a:t>Pathophysiology:</a:t>
            </a:r>
            <a:r>
              <a:rPr lang="en-GB" sz="2600" b="0" i="0" u="none" strike="noStrike" baseline="0" dirty="0"/>
              <a:t> </a:t>
            </a:r>
          </a:p>
          <a:p>
            <a:pPr marL="0" indent="0" algn="just">
              <a:buNone/>
            </a:pPr>
            <a:r>
              <a:rPr lang="en-GB" sz="2600" b="0" i="0" u="none" strike="noStrike" baseline="0" dirty="0"/>
              <a:t>Not understood, but </a:t>
            </a:r>
            <a:r>
              <a:rPr lang="en-GB" sz="26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↓ </a:t>
            </a:r>
            <a:r>
              <a:rPr lang="en-GB" sz="2600" b="0" i="0" u="none" strike="noStrike" baseline="0" dirty="0"/>
              <a:t>nitric oxide in the esophageal body may lead to a loss of control of esophageal peristalsis, high pressures, and rapid velocity contractions.</a:t>
            </a:r>
          </a:p>
          <a:p>
            <a:pPr algn="just"/>
            <a:r>
              <a:rPr lang="en-GB" sz="2600" b="1" dirty="0"/>
              <a:t>C/P: </a:t>
            </a:r>
            <a:r>
              <a:rPr lang="en-GB" sz="2600" b="0" i="0" u="none" strike="noStrike" baseline="0" dirty="0"/>
              <a:t>intermittent chest pain, dysphagia, or both.</a:t>
            </a:r>
          </a:p>
          <a:p>
            <a:pPr algn="just"/>
            <a:r>
              <a:rPr lang="en-GB" sz="2600" b="1" i="0" u="none" strike="noStrike" baseline="0" dirty="0"/>
              <a:t>Barium swallow: </a:t>
            </a:r>
            <a:r>
              <a:rPr lang="en-GB" sz="2600" b="0" i="0" u="none" strike="noStrike" baseline="0" dirty="0"/>
              <a:t>“corkscrew” esophagus with multiple simultaneous contractions that narrow or obliterate the lumen.</a:t>
            </a:r>
          </a:p>
          <a:p>
            <a:pPr algn="just"/>
            <a:r>
              <a:rPr lang="en-GB" sz="2600" b="1" i="0" u="none" strike="noStrike" baseline="0" dirty="0"/>
              <a:t>Manometry</a:t>
            </a:r>
            <a:r>
              <a:rPr lang="en-GB" sz="2600" b="0" i="0" u="none" strike="noStrike" baseline="0" dirty="0"/>
              <a:t> by premature rapid contractions in at least 20% of all swallows, accompanied by normal peristalsis.</a:t>
            </a:r>
            <a:endParaRPr lang="en-GB" sz="26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124463F-3061-4A51-AC1A-5DAC0D9D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baseline="0" dirty="0">
                <a:latin typeface="+mn-lt"/>
              </a:rPr>
              <a:t>Diffuse Esophageal Spasm</a:t>
            </a:r>
            <a:endParaRPr lang="en-GB" sz="6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0C47649-BE56-4946-8A56-97D49BFB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600199"/>
            <a:ext cx="1371600" cy="472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5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B6EA9BE8-44BD-46A9-8C16-5BD01D99DC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BE5775C4-38FE-4D4C-AEA1-F5B8977E0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1429050621"/>
      </p:ext>
    </p:extLst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A 22 year-old lady is presenting by heart burn that is relieved by PPI. The most common cause of her disease is: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inappropriate transient relaxations of LES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low basal LES tone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Acid hypersecretion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Delayed oesophageal clearance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hiatus hernia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868769"/>
      </p:ext>
    </p:extLst>
  </p:cSld>
  <p:clrMapOvr>
    <a:masterClrMapping/>
  </p:clrMapOvr>
  <p:transition advTm="18267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A 22 year-old lady is presenting by heart burn that is relieved by PPI of three months duration. She denies weight loss, dysphagia or bleeding. She does not smoke. In this lady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Endoscopy is not indicated for diagnosis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Endoscopy is absolutely indicated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Esophageal manometry is essential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24 h pH monitoring is essential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0030893"/>
      </p:ext>
    </p:extLst>
  </p:cSld>
  <p:clrMapOvr>
    <a:masterClrMapping/>
  </p:clrMapOvr>
  <p:transition advTm="5046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Each one of the following is a recognised complication of gastro-oesophageal reflux disease, except: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dirty="0"/>
              <a:t>Oesophageal carcinoma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dirty="0"/>
              <a:t>Barrett's oesophagus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dirty="0"/>
              <a:t>Bleeding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dirty="0"/>
              <a:t>Achalasia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dirty="0"/>
              <a:t>Benign strictures</a:t>
            </a:r>
          </a:p>
          <a:p>
            <a:pPr algn="just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6877051"/>
      </p:ext>
    </p:extLst>
  </p:cSld>
  <p:clrMapOvr>
    <a:masterClrMapping/>
  </p:clrMapOvr>
  <p:transition advTm="27917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4800" y="381000"/>
            <a:ext cx="853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5491199" y="1205597"/>
            <a:ext cx="1861958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924"/>
                </a:lnTo>
                <a:lnTo>
                  <a:pt x="1861958" y="327924"/>
                </a:lnTo>
                <a:lnTo>
                  <a:pt x="1861958" y="481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3308679" y="2210261"/>
            <a:ext cx="2022239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924"/>
                </a:lnTo>
                <a:lnTo>
                  <a:pt x="2022239" y="327924"/>
                </a:lnTo>
                <a:lnTo>
                  <a:pt x="2022239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262959" y="2210261"/>
            <a:ext cx="91440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286439" y="2210261"/>
            <a:ext cx="2022239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22239" y="0"/>
                </a:moveTo>
                <a:lnTo>
                  <a:pt x="2022239" y="327924"/>
                </a:lnTo>
                <a:lnTo>
                  <a:pt x="0" y="327924"/>
                </a:lnTo>
                <a:lnTo>
                  <a:pt x="0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08679" y="1205597"/>
            <a:ext cx="2182520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82520" y="0"/>
                </a:moveTo>
                <a:lnTo>
                  <a:pt x="2182520" y="327924"/>
                </a:lnTo>
                <a:lnTo>
                  <a:pt x="0" y="327924"/>
                </a:lnTo>
                <a:lnTo>
                  <a:pt x="0" y="481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ounded Rectangle 16"/>
          <p:cNvSpPr/>
          <p:nvPr/>
        </p:nvSpPr>
        <p:spPr>
          <a:xfrm>
            <a:off x="3582541" y="625451"/>
            <a:ext cx="3817316" cy="58014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ounded Rectangle 18"/>
          <p:cNvSpPr/>
          <p:nvPr/>
        </p:nvSpPr>
        <p:spPr>
          <a:xfrm>
            <a:off x="2481399" y="1686798"/>
            <a:ext cx="1654559" cy="52346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 19"/>
          <p:cNvSpPr/>
          <p:nvPr/>
        </p:nvSpPr>
        <p:spPr>
          <a:xfrm>
            <a:off x="2665239" y="1861445"/>
            <a:ext cx="1654559" cy="523462"/>
          </a:xfrm>
          <a:custGeom>
            <a:avLst/>
            <a:gdLst>
              <a:gd name="connsiteX0" fmla="*/ 0 w 1654559"/>
              <a:gd name="connsiteY0" fmla="*/ 52346 h 523462"/>
              <a:gd name="connsiteX1" fmla="*/ 15332 w 1654559"/>
              <a:gd name="connsiteY1" fmla="*/ 15332 h 523462"/>
              <a:gd name="connsiteX2" fmla="*/ 52346 w 1654559"/>
              <a:gd name="connsiteY2" fmla="*/ 0 h 523462"/>
              <a:gd name="connsiteX3" fmla="*/ 1602213 w 1654559"/>
              <a:gd name="connsiteY3" fmla="*/ 0 h 523462"/>
              <a:gd name="connsiteX4" fmla="*/ 1639227 w 1654559"/>
              <a:gd name="connsiteY4" fmla="*/ 15332 h 523462"/>
              <a:gd name="connsiteX5" fmla="*/ 1654559 w 1654559"/>
              <a:gd name="connsiteY5" fmla="*/ 52346 h 523462"/>
              <a:gd name="connsiteX6" fmla="*/ 1654559 w 1654559"/>
              <a:gd name="connsiteY6" fmla="*/ 471116 h 523462"/>
              <a:gd name="connsiteX7" fmla="*/ 1639227 w 1654559"/>
              <a:gd name="connsiteY7" fmla="*/ 508130 h 523462"/>
              <a:gd name="connsiteX8" fmla="*/ 1602213 w 1654559"/>
              <a:gd name="connsiteY8" fmla="*/ 523462 h 523462"/>
              <a:gd name="connsiteX9" fmla="*/ 52346 w 1654559"/>
              <a:gd name="connsiteY9" fmla="*/ 523462 h 523462"/>
              <a:gd name="connsiteX10" fmla="*/ 15332 w 1654559"/>
              <a:gd name="connsiteY10" fmla="*/ 508130 h 523462"/>
              <a:gd name="connsiteX11" fmla="*/ 0 w 1654559"/>
              <a:gd name="connsiteY11" fmla="*/ 471116 h 523462"/>
              <a:gd name="connsiteX12" fmla="*/ 0 w 1654559"/>
              <a:gd name="connsiteY12" fmla="*/ 52346 h 52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23462">
                <a:moveTo>
                  <a:pt x="0" y="52346"/>
                </a:moveTo>
                <a:cubicBezTo>
                  <a:pt x="0" y="38463"/>
                  <a:pt x="5515" y="25149"/>
                  <a:pt x="15332" y="15332"/>
                </a:cubicBezTo>
                <a:cubicBezTo>
                  <a:pt x="25149" y="5515"/>
                  <a:pt x="38463" y="0"/>
                  <a:pt x="52346" y="0"/>
                </a:cubicBezTo>
                <a:lnTo>
                  <a:pt x="1602213" y="0"/>
                </a:lnTo>
                <a:cubicBezTo>
                  <a:pt x="1616096" y="0"/>
                  <a:pt x="1629410" y="5515"/>
                  <a:pt x="1639227" y="15332"/>
                </a:cubicBezTo>
                <a:cubicBezTo>
                  <a:pt x="1649044" y="25149"/>
                  <a:pt x="1654559" y="38463"/>
                  <a:pt x="1654559" y="52346"/>
                </a:cubicBezTo>
                <a:lnTo>
                  <a:pt x="1654559" y="471116"/>
                </a:lnTo>
                <a:cubicBezTo>
                  <a:pt x="1654559" y="484999"/>
                  <a:pt x="1649044" y="498313"/>
                  <a:pt x="1639227" y="508130"/>
                </a:cubicBezTo>
                <a:cubicBezTo>
                  <a:pt x="1629410" y="517947"/>
                  <a:pt x="1616096" y="523462"/>
                  <a:pt x="1602213" y="523462"/>
                </a:cubicBezTo>
                <a:lnTo>
                  <a:pt x="52346" y="523462"/>
                </a:lnTo>
                <a:cubicBezTo>
                  <a:pt x="38463" y="523462"/>
                  <a:pt x="25149" y="517947"/>
                  <a:pt x="15332" y="508130"/>
                </a:cubicBezTo>
                <a:cubicBezTo>
                  <a:pt x="5515" y="498313"/>
                  <a:pt x="0" y="484999"/>
                  <a:pt x="0" y="471116"/>
                </a:cubicBezTo>
                <a:lnTo>
                  <a:pt x="0" y="5234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772" tIns="106772" rIns="106772" bIns="10677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baseline="0" dirty="0"/>
              <a:t>Esophageal </a:t>
            </a:r>
            <a:endParaRPr lang="en-GB" sz="2400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59159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 21"/>
          <p:cNvSpPr/>
          <p:nvPr/>
        </p:nvSpPr>
        <p:spPr>
          <a:xfrm>
            <a:off x="642999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59" tIns="106159" rIns="106159" bIns="10615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Typical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481399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3"/>
          <p:cNvSpPr/>
          <p:nvPr/>
        </p:nvSpPr>
        <p:spPr>
          <a:xfrm>
            <a:off x="2665239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29" tIns="94729" rIns="94729" bIns="9472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Atypical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03638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4687478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29" tIns="94729" rIns="94729" bIns="9472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Alarming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05315" y="1686798"/>
            <a:ext cx="2295684" cy="47705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Freeform 27"/>
          <p:cNvSpPr/>
          <p:nvPr/>
        </p:nvSpPr>
        <p:spPr>
          <a:xfrm>
            <a:off x="6389155" y="1861445"/>
            <a:ext cx="2295684" cy="477055"/>
          </a:xfrm>
          <a:custGeom>
            <a:avLst/>
            <a:gdLst>
              <a:gd name="connsiteX0" fmla="*/ 0 w 2295684"/>
              <a:gd name="connsiteY0" fmla="*/ 47706 h 477055"/>
              <a:gd name="connsiteX1" fmla="*/ 13973 w 2295684"/>
              <a:gd name="connsiteY1" fmla="*/ 13973 h 477055"/>
              <a:gd name="connsiteX2" fmla="*/ 47706 w 2295684"/>
              <a:gd name="connsiteY2" fmla="*/ 0 h 477055"/>
              <a:gd name="connsiteX3" fmla="*/ 2247978 w 2295684"/>
              <a:gd name="connsiteY3" fmla="*/ 0 h 477055"/>
              <a:gd name="connsiteX4" fmla="*/ 2281711 w 2295684"/>
              <a:gd name="connsiteY4" fmla="*/ 13973 h 477055"/>
              <a:gd name="connsiteX5" fmla="*/ 2295684 w 2295684"/>
              <a:gd name="connsiteY5" fmla="*/ 47706 h 477055"/>
              <a:gd name="connsiteX6" fmla="*/ 2295684 w 2295684"/>
              <a:gd name="connsiteY6" fmla="*/ 429349 h 477055"/>
              <a:gd name="connsiteX7" fmla="*/ 2281711 w 2295684"/>
              <a:gd name="connsiteY7" fmla="*/ 463082 h 477055"/>
              <a:gd name="connsiteX8" fmla="*/ 2247978 w 2295684"/>
              <a:gd name="connsiteY8" fmla="*/ 477055 h 477055"/>
              <a:gd name="connsiteX9" fmla="*/ 47706 w 2295684"/>
              <a:gd name="connsiteY9" fmla="*/ 477055 h 477055"/>
              <a:gd name="connsiteX10" fmla="*/ 13973 w 2295684"/>
              <a:gd name="connsiteY10" fmla="*/ 463082 h 477055"/>
              <a:gd name="connsiteX11" fmla="*/ 0 w 2295684"/>
              <a:gd name="connsiteY11" fmla="*/ 429349 h 477055"/>
              <a:gd name="connsiteX12" fmla="*/ 0 w 2295684"/>
              <a:gd name="connsiteY12" fmla="*/ 47706 h 47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5684" h="477055">
                <a:moveTo>
                  <a:pt x="0" y="47706"/>
                </a:moveTo>
                <a:cubicBezTo>
                  <a:pt x="0" y="35054"/>
                  <a:pt x="5026" y="22919"/>
                  <a:pt x="13973" y="13973"/>
                </a:cubicBezTo>
                <a:cubicBezTo>
                  <a:pt x="22920" y="5026"/>
                  <a:pt x="35054" y="0"/>
                  <a:pt x="47706" y="0"/>
                </a:cubicBezTo>
                <a:lnTo>
                  <a:pt x="2247978" y="0"/>
                </a:lnTo>
                <a:cubicBezTo>
                  <a:pt x="2260630" y="0"/>
                  <a:pt x="2272765" y="5026"/>
                  <a:pt x="2281711" y="13973"/>
                </a:cubicBezTo>
                <a:cubicBezTo>
                  <a:pt x="2290658" y="22920"/>
                  <a:pt x="2295684" y="35054"/>
                  <a:pt x="2295684" y="47706"/>
                </a:cubicBezTo>
                <a:lnTo>
                  <a:pt x="2295684" y="429349"/>
                </a:lnTo>
                <a:cubicBezTo>
                  <a:pt x="2295684" y="442001"/>
                  <a:pt x="2290658" y="454136"/>
                  <a:pt x="2281711" y="463082"/>
                </a:cubicBezTo>
                <a:cubicBezTo>
                  <a:pt x="2272764" y="472029"/>
                  <a:pt x="2260630" y="477055"/>
                  <a:pt x="2247978" y="477055"/>
                </a:cubicBezTo>
                <a:lnTo>
                  <a:pt x="47706" y="477055"/>
                </a:lnTo>
                <a:cubicBezTo>
                  <a:pt x="35054" y="477055"/>
                  <a:pt x="22919" y="472029"/>
                  <a:pt x="13973" y="463082"/>
                </a:cubicBezTo>
                <a:cubicBezTo>
                  <a:pt x="5026" y="454135"/>
                  <a:pt x="0" y="442001"/>
                  <a:pt x="0" y="429349"/>
                </a:cubicBezTo>
                <a:lnTo>
                  <a:pt x="0" y="4770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412" tIns="105412" rIns="105412" bIns="10541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Extraesophageal </a:t>
            </a:r>
            <a:endParaRPr lang="en-GB" sz="2400" b="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25878" y="2645055"/>
            <a:ext cx="1654559" cy="1050645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>
            <a:off x="6709717" y="2819703"/>
            <a:ext cx="1654559" cy="1050645"/>
          </a:xfrm>
          <a:custGeom>
            <a:avLst/>
            <a:gdLst>
              <a:gd name="connsiteX0" fmla="*/ 0 w 1654559"/>
              <a:gd name="connsiteY0" fmla="*/ 105065 h 1050645"/>
              <a:gd name="connsiteX1" fmla="*/ 30773 w 1654559"/>
              <a:gd name="connsiteY1" fmla="*/ 30773 h 1050645"/>
              <a:gd name="connsiteX2" fmla="*/ 105065 w 1654559"/>
              <a:gd name="connsiteY2" fmla="*/ 0 h 1050645"/>
              <a:gd name="connsiteX3" fmla="*/ 1549494 w 1654559"/>
              <a:gd name="connsiteY3" fmla="*/ 0 h 1050645"/>
              <a:gd name="connsiteX4" fmla="*/ 1623786 w 1654559"/>
              <a:gd name="connsiteY4" fmla="*/ 30773 h 1050645"/>
              <a:gd name="connsiteX5" fmla="*/ 1654559 w 1654559"/>
              <a:gd name="connsiteY5" fmla="*/ 105065 h 1050645"/>
              <a:gd name="connsiteX6" fmla="*/ 1654559 w 1654559"/>
              <a:gd name="connsiteY6" fmla="*/ 945580 h 1050645"/>
              <a:gd name="connsiteX7" fmla="*/ 1623786 w 1654559"/>
              <a:gd name="connsiteY7" fmla="*/ 1019872 h 1050645"/>
              <a:gd name="connsiteX8" fmla="*/ 1549494 w 1654559"/>
              <a:gd name="connsiteY8" fmla="*/ 1050645 h 1050645"/>
              <a:gd name="connsiteX9" fmla="*/ 105065 w 1654559"/>
              <a:gd name="connsiteY9" fmla="*/ 1050645 h 1050645"/>
              <a:gd name="connsiteX10" fmla="*/ 30773 w 1654559"/>
              <a:gd name="connsiteY10" fmla="*/ 1019872 h 1050645"/>
              <a:gd name="connsiteX11" fmla="*/ 0 w 1654559"/>
              <a:gd name="connsiteY11" fmla="*/ 945580 h 1050645"/>
              <a:gd name="connsiteX12" fmla="*/ 0 w 1654559"/>
              <a:gd name="connsiteY12" fmla="*/ 105065 h 105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1050645">
                <a:moveTo>
                  <a:pt x="0" y="105065"/>
                </a:moveTo>
                <a:cubicBezTo>
                  <a:pt x="0" y="77200"/>
                  <a:pt x="11069" y="50476"/>
                  <a:pt x="30773" y="30773"/>
                </a:cubicBezTo>
                <a:cubicBezTo>
                  <a:pt x="50477" y="11070"/>
                  <a:pt x="77200" y="0"/>
                  <a:pt x="105065" y="0"/>
                </a:cubicBezTo>
                <a:lnTo>
                  <a:pt x="1549494" y="0"/>
                </a:lnTo>
                <a:cubicBezTo>
                  <a:pt x="1577359" y="0"/>
                  <a:pt x="1604083" y="11069"/>
                  <a:pt x="1623786" y="30773"/>
                </a:cubicBezTo>
                <a:cubicBezTo>
                  <a:pt x="1643489" y="50477"/>
                  <a:pt x="1654559" y="77200"/>
                  <a:pt x="1654559" y="105065"/>
                </a:cubicBezTo>
                <a:lnTo>
                  <a:pt x="1654559" y="945580"/>
                </a:lnTo>
                <a:cubicBezTo>
                  <a:pt x="1654559" y="973445"/>
                  <a:pt x="1643490" y="1000169"/>
                  <a:pt x="1623786" y="1019872"/>
                </a:cubicBezTo>
                <a:cubicBezTo>
                  <a:pt x="1604082" y="1039576"/>
                  <a:pt x="1577359" y="1050645"/>
                  <a:pt x="1549494" y="1050645"/>
                </a:cubicBezTo>
                <a:lnTo>
                  <a:pt x="105065" y="1050645"/>
                </a:lnTo>
                <a:cubicBezTo>
                  <a:pt x="77200" y="1050645"/>
                  <a:pt x="50476" y="1039576"/>
                  <a:pt x="30773" y="1019872"/>
                </a:cubicBezTo>
                <a:cubicBezTo>
                  <a:pt x="11070" y="1000168"/>
                  <a:pt x="0" y="973445"/>
                  <a:pt x="0" y="945580"/>
                </a:cubicBezTo>
                <a:lnTo>
                  <a:pt x="0" y="105065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782" tIns="110782" rIns="110782" bIns="11078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100" kern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19100" y="3733800"/>
            <a:ext cx="8305800" cy="1600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>
                <a:solidFill>
                  <a:schemeClr val="dk1"/>
                </a:solidFill>
              </a:rPr>
              <a:t>Heartburn. 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dk1"/>
                </a:solidFill>
              </a:rPr>
              <a:t> Regurgitation.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Waterbrash</a:t>
            </a:r>
            <a:r>
              <a:rPr lang="en-US" sz="2400" dirty="0">
                <a:solidFill>
                  <a:schemeClr val="dk1"/>
                </a:solidFill>
              </a:rPr>
              <a:t>: may be associated with nausea.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14600" y="4191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14600" y="45720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09600" y="2895600"/>
            <a:ext cx="1676400" cy="533400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8" name="Freeform 17"/>
          <p:cNvSpPr/>
          <p:nvPr/>
        </p:nvSpPr>
        <p:spPr>
          <a:xfrm>
            <a:off x="3766381" y="800099"/>
            <a:ext cx="3817316" cy="580145"/>
          </a:xfrm>
          <a:custGeom>
            <a:avLst/>
            <a:gdLst>
              <a:gd name="connsiteX0" fmla="*/ 0 w 3817316"/>
              <a:gd name="connsiteY0" fmla="*/ 58015 h 580145"/>
              <a:gd name="connsiteX1" fmla="*/ 16992 w 3817316"/>
              <a:gd name="connsiteY1" fmla="*/ 16992 h 580145"/>
              <a:gd name="connsiteX2" fmla="*/ 58015 w 3817316"/>
              <a:gd name="connsiteY2" fmla="*/ 0 h 580145"/>
              <a:gd name="connsiteX3" fmla="*/ 3759301 w 3817316"/>
              <a:gd name="connsiteY3" fmla="*/ 0 h 580145"/>
              <a:gd name="connsiteX4" fmla="*/ 3800324 w 3817316"/>
              <a:gd name="connsiteY4" fmla="*/ 16992 h 580145"/>
              <a:gd name="connsiteX5" fmla="*/ 3817316 w 3817316"/>
              <a:gd name="connsiteY5" fmla="*/ 58015 h 580145"/>
              <a:gd name="connsiteX6" fmla="*/ 3817316 w 3817316"/>
              <a:gd name="connsiteY6" fmla="*/ 522130 h 580145"/>
              <a:gd name="connsiteX7" fmla="*/ 3800324 w 3817316"/>
              <a:gd name="connsiteY7" fmla="*/ 563153 h 580145"/>
              <a:gd name="connsiteX8" fmla="*/ 3759301 w 3817316"/>
              <a:gd name="connsiteY8" fmla="*/ 580145 h 580145"/>
              <a:gd name="connsiteX9" fmla="*/ 58015 w 3817316"/>
              <a:gd name="connsiteY9" fmla="*/ 580145 h 580145"/>
              <a:gd name="connsiteX10" fmla="*/ 16992 w 3817316"/>
              <a:gd name="connsiteY10" fmla="*/ 563153 h 580145"/>
              <a:gd name="connsiteX11" fmla="*/ 0 w 3817316"/>
              <a:gd name="connsiteY11" fmla="*/ 522130 h 580145"/>
              <a:gd name="connsiteX12" fmla="*/ 0 w 3817316"/>
              <a:gd name="connsiteY12" fmla="*/ 58015 h 58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17316" h="580145">
                <a:moveTo>
                  <a:pt x="0" y="58015"/>
                </a:moveTo>
                <a:cubicBezTo>
                  <a:pt x="0" y="42628"/>
                  <a:pt x="6112" y="27872"/>
                  <a:pt x="16992" y="16992"/>
                </a:cubicBezTo>
                <a:cubicBezTo>
                  <a:pt x="27872" y="6112"/>
                  <a:pt x="42628" y="0"/>
                  <a:pt x="58015" y="0"/>
                </a:cubicBezTo>
                <a:lnTo>
                  <a:pt x="3759301" y="0"/>
                </a:lnTo>
                <a:cubicBezTo>
                  <a:pt x="3774688" y="0"/>
                  <a:pt x="3789444" y="6112"/>
                  <a:pt x="3800324" y="16992"/>
                </a:cubicBezTo>
                <a:cubicBezTo>
                  <a:pt x="3811204" y="27872"/>
                  <a:pt x="3817316" y="42628"/>
                  <a:pt x="3817316" y="58015"/>
                </a:cubicBezTo>
                <a:lnTo>
                  <a:pt x="3817316" y="522130"/>
                </a:lnTo>
                <a:cubicBezTo>
                  <a:pt x="3817316" y="537517"/>
                  <a:pt x="3811204" y="552273"/>
                  <a:pt x="3800324" y="563153"/>
                </a:cubicBezTo>
                <a:cubicBezTo>
                  <a:pt x="3789444" y="574033"/>
                  <a:pt x="3774688" y="580145"/>
                  <a:pt x="3759301" y="580145"/>
                </a:cubicBezTo>
                <a:lnTo>
                  <a:pt x="58015" y="580145"/>
                </a:lnTo>
                <a:cubicBezTo>
                  <a:pt x="42628" y="580145"/>
                  <a:pt x="27872" y="574033"/>
                  <a:pt x="16992" y="563153"/>
                </a:cubicBezTo>
                <a:cubicBezTo>
                  <a:pt x="6112" y="552273"/>
                  <a:pt x="0" y="537517"/>
                  <a:pt x="0" y="522130"/>
                </a:cubicBezTo>
                <a:lnTo>
                  <a:pt x="0" y="580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672" tIns="123672" rIns="123672" bIns="12367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/>
              <a:t>Symptoms of GERD</a:t>
            </a:r>
            <a:endParaRPr lang="en-GB" sz="2800" kern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0" y="3962400"/>
            <a:ext cx="5562600" cy="76944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1">
            <a:spAutoFit/>
          </a:bodyPr>
          <a:lstStyle/>
          <a:p>
            <a:r>
              <a:rPr lang="en-US" sz="2200" dirty="0"/>
              <a:t>Empiric medical therapy with a proton pump inhibitor (PPI) is recommended in this setting.</a:t>
            </a:r>
            <a:endParaRPr lang="ar-EG" sz="2200" dirty="0"/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</p:cSld>
  <p:clrMapOvr>
    <a:masterClrMapping/>
  </p:clrMapOvr>
  <p:transition advTm="11031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6" grpId="0" animBg="1"/>
      <p:bldP spid="28" grpId="0" animBg="1"/>
      <p:bldP spid="7" grpId="0" animBg="1"/>
      <p:bldP spid="7" grpId="1" animBg="1"/>
      <p:bldP spid="31" grpId="0" animBg="1"/>
      <p:bldP spid="31" grpId="1" animBg="1"/>
      <p:bldP spid="18" grpId="0" animBg="1"/>
      <p:bldP spid="32" grpId="0" animBg="1"/>
      <p:bldP spid="32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GB" sz="2600" b="1" dirty="0"/>
              <a:t>A 53-year-old businessman is complaining of persistent heartburn despite 4 weeks trial of PPI. Clinical examination is unremarkable. Endoscopy was done &amp; Biopsies from lower are taken that showed Intestinal metaplasia &amp; no dysplasia.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GB" sz="2600" dirty="0"/>
              <a:t>	</a:t>
            </a:r>
            <a:r>
              <a:rPr lang="en-GB" sz="2600" b="1" dirty="0">
                <a:solidFill>
                  <a:srgbClr val="C00000"/>
                </a:solidFill>
              </a:rPr>
              <a:t>What is the most appropriate management?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en-GB" sz="2600" dirty="0"/>
              <a:t>High dose PPI for 8 weeks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en-GB" sz="2600" dirty="0"/>
              <a:t>Indefinite high dose PPI+ endoscopic surveillance/1 years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en-GB" sz="2600" dirty="0"/>
              <a:t>Indefinite high dose PPI+ endoscopic surveillance/3 years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en-GB" sz="2600" dirty="0"/>
              <a:t>Endoscopic ablation</a:t>
            </a:r>
          </a:p>
          <a:p>
            <a:pPr marL="914400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en-GB" sz="2600" dirty="0" err="1"/>
              <a:t>Oesophagectomy</a:t>
            </a:r>
            <a:endParaRPr lang="en-GB" sz="2600" dirty="0"/>
          </a:p>
          <a:p>
            <a:pPr algn="just">
              <a:spcBef>
                <a:spcPts val="0"/>
              </a:spcBef>
            </a:pPr>
            <a:endParaRPr lang="en-GB" sz="2600" dirty="0"/>
          </a:p>
          <a:p>
            <a:pPr algn="just">
              <a:spcBef>
                <a:spcPts val="0"/>
              </a:spcBef>
            </a:pPr>
            <a:endParaRPr lang="en-GB" sz="2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(4)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9376764"/>
      </p:ext>
    </p:extLst>
  </p:cSld>
  <p:clrMapOvr>
    <a:masterClrMapping/>
  </p:clrMapOvr>
  <p:transition advTm="5623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Quiz (5)</a:t>
            </a:r>
            <a:endParaRPr lang="ar-EG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altLang="en-US" b="1" dirty="0"/>
              <a:t>A 35-year-old man presents with difficulty swallowing which has been present for 3 months and has been getting worse over the past few weeks. The dysphagia occurs to solids. He also has a previous history of prolonged heartburn. </a:t>
            </a:r>
          </a:p>
          <a:p>
            <a:pPr algn="just" eaLnBrk="1" hangingPunct="1">
              <a:spcBef>
                <a:spcPts val="0"/>
              </a:spcBef>
              <a:buNone/>
            </a:pPr>
            <a:r>
              <a:rPr lang="en-GB" altLang="en-US" b="1" dirty="0">
                <a:solidFill>
                  <a:srgbClr val="C00000"/>
                </a:solidFill>
              </a:rPr>
              <a:t>What is the likely diagnosis?</a:t>
            </a:r>
          </a:p>
          <a:p>
            <a:pPr marL="971550" lvl="1" indent="-514350" algn="just" eaLnBrk="1" hangingPunct="1">
              <a:spcBef>
                <a:spcPts val="0"/>
              </a:spcBef>
              <a:buFont typeface="Arial" pitchFamily="34" charset="0"/>
              <a:buAutoNum type="alphaLcParenR"/>
            </a:pPr>
            <a:r>
              <a:rPr lang="en-GB" altLang="en-US" dirty="0"/>
              <a:t>Cancer oesophagus  </a:t>
            </a:r>
          </a:p>
          <a:p>
            <a:pPr marL="971550" lvl="1" indent="-514350" algn="just" eaLnBrk="1" hangingPunct="1">
              <a:spcBef>
                <a:spcPts val="0"/>
              </a:spcBef>
              <a:buFont typeface="Arial" pitchFamily="34" charset="0"/>
              <a:buAutoNum type="alphaLcParenR"/>
            </a:pPr>
            <a:r>
              <a:rPr lang="en-GB" altLang="en-US" dirty="0"/>
              <a:t>Peptic stricture </a:t>
            </a:r>
          </a:p>
          <a:p>
            <a:pPr marL="971550" lvl="1" indent="-514350" algn="just" eaLnBrk="1" hangingPunct="1">
              <a:spcBef>
                <a:spcPts val="0"/>
              </a:spcBef>
              <a:buFont typeface="Arial" pitchFamily="34" charset="0"/>
              <a:buAutoNum type="alphaLcParenR"/>
            </a:pPr>
            <a:r>
              <a:rPr lang="en-GB" altLang="en-US" dirty="0"/>
              <a:t>Achalasia of the cardia</a:t>
            </a:r>
          </a:p>
          <a:p>
            <a:pPr marL="971550" lvl="1" indent="-514350" algn="just" eaLnBrk="1" hangingPunct="1">
              <a:spcBef>
                <a:spcPts val="0"/>
              </a:spcBef>
              <a:buFont typeface="Arial" pitchFamily="34" charset="0"/>
              <a:buAutoNum type="alphaLcParenR"/>
            </a:pPr>
            <a:r>
              <a:rPr lang="en-GB" altLang="en-US" dirty="0"/>
              <a:t>Oesophageal Web</a:t>
            </a:r>
          </a:p>
          <a:p>
            <a:pPr marL="971550" lvl="1" indent="-514350" algn="just" eaLnBrk="1" hangingPunct="1">
              <a:spcBef>
                <a:spcPts val="0"/>
              </a:spcBef>
              <a:buFont typeface="Arial" pitchFamily="34" charset="0"/>
              <a:buAutoNum type="alphaLcParenR"/>
            </a:pPr>
            <a:r>
              <a:rPr lang="en-GB" altLang="en-US" dirty="0"/>
              <a:t>Oesophageal ring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759258"/>
      </p:ext>
    </p:extLst>
  </p:cSld>
  <p:clrMapOvr>
    <a:masterClrMapping/>
  </p:clrMapOvr>
  <p:transition advTm="74038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31" dur="250" autoRev="1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GB" sz="2600" b="1" dirty="0"/>
              <a:t>A 35 year-old lady presenting with dyspepsia &amp; persistent vomiting, endoscopy showed picture of antral gastritis </a:t>
            </a:r>
            <a:endParaRPr lang="en-GB" sz="2600" dirty="0"/>
          </a:p>
          <a:p>
            <a:pPr algn="just">
              <a:buNone/>
            </a:pPr>
            <a:r>
              <a:rPr lang="en-GB" sz="2600" b="1" dirty="0">
                <a:solidFill>
                  <a:srgbClr val="C00000"/>
                </a:solidFill>
              </a:rPr>
              <a:t>What is the most common cause?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sz="2600" dirty="0"/>
              <a:t>autoimmunity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sz="2600" dirty="0"/>
              <a:t>H. pylori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sz="2600" dirty="0"/>
              <a:t>NSAID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sz="2600" dirty="0"/>
              <a:t>bile</a:t>
            </a:r>
          </a:p>
          <a:p>
            <a:pPr marL="971550" lvl="1" indent="-514350" algn="just">
              <a:buFont typeface="+mj-lt"/>
              <a:buAutoNum type="alphaLcParenR"/>
            </a:pPr>
            <a:r>
              <a:rPr lang="en-GB" sz="2600" dirty="0"/>
              <a:t>Celiac disease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(6)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378" y="2667000"/>
            <a:ext cx="3673751" cy="2133600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1502537"/>
      </p:ext>
    </p:extLst>
  </p:cSld>
  <p:clrMapOvr>
    <a:masterClrMapping/>
  </p:clrMapOvr>
  <p:transition advTm="4733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What is the 2</a:t>
            </a:r>
            <a:r>
              <a:rPr lang="en-GB" b="1" baseline="30000" dirty="0"/>
              <a:t>nd</a:t>
            </a:r>
            <a:r>
              <a:rPr lang="en-GB" b="1" dirty="0"/>
              <a:t> most common cause of these: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050" dirty="0"/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H. pylori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NSAIDs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Physiologic Stress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Idiopathic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 err="1"/>
              <a:t>Zollinger</a:t>
            </a:r>
            <a:r>
              <a:rPr lang="en-GB" dirty="0"/>
              <a:t>-Ellison Syndrome</a:t>
            </a:r>
          </a:p>
          <a:p>
            <a:pPr marL="971550" lvl="1" indent="-514350">
              <a:buFont typeface="+mj-lt"/>
              <a:buAutoNum type="alphaLcParenR"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09776"/>
            <a:ext cx="3429000" cy="1853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15331"/>
            <a:ext cx="3581400" cy="184785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571604"/>
      </p:ext>
    </p:extLst>
  </p:cSld>
  <p:clrMapOvr>
    <a:masterClrMapping/>
  </p:clrMapOvr>
  <p:transition advTm="3628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40 year-old gentleman presenting with dyspepsia of few months duration. Endoscopy was done &amp; showed </a:t>
            </a:r>
            <a:r>
              <a:rPr lang="en-GB" b="1" dirty="0">
                <a:sym typeface="Wingdings" panose="05000000000000000000" pitchFamily="2" charset="2"/>
              </a:rPr>
              <a:t> Gastric ulcer</a:t>
            </a:r>
          </a:p>
          <a:p>
            <a:pPr>
              <a:buNone/>
            </a:pPr>
            <a:r>
              <a:rPr lang="en-GB" b="1" dirty="0">
                <a:solidFill>
                  <a:srgbClr val="C00000"/>
                </a:solidFill>
                <a:sym typeface="Wingdings" panose="05000000000000000000" pitchFamily="2" charset="2"/>
              </a:rPr>
              <a:t>What is the next step in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  <a:sym typeface="Wingdings" panose="05000000000000000000" pitchFamily="2" charset="2"/>
              </a:rPr>
              <a:t>Management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Triple therapy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Full dose PPI for 6 </a:t>
            </a:r>
            <a:r>
              <a:rPr lang="en-GB" dirty="0" err="1"/>
              <a:t>wks</a:t>
            </a:r>
            <a:r>
              <a:rPr lang="en-GB" dirty="0"/>
              <a:t> + triple therapy for 2 </a:t>
            </a:r>
            <a:r>
              <a:rPr lang="en-GB" dirty="0" err="1"/>
              <a:t>wks</a:t>
            </a:r>
            <a:endParaRPr lang="en-GB" dirty="0"/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Endoscopic biopsy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Partial gastrectomy</a:t>
            </a:r>
          </a:p>
          <a:p>
            <a:pPr marL="914400" lvl="1" indent="-514350">
              <a:buFont typeface="+mj-lt"/>
              <a:buAutoNum type="alphaLcParenR"/>
            </a:pPr>
            <a:endParaRPr lang="en-GB" dirty="0"/>
          </a:p>
          <a:p>
            <a:pPr marL="914400" lvl="1" indent="-514350">
              <a:buFont typeface="+mj-lt"/>
              <a:buAutoNum type="alphaLcParenR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(8)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514600"/>
            <a:ext cx="3578662" cy="184724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094990"/>
      </p:ext>
    </p:extLst>
  </p:cSld>
  <p:clrMapOvr>
    <a:masterClrMapping/>
  </p:clrMapOvr>
  <p:transition advTm="5757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40 year-old gentleman presenting with dyspepsia of few months duration. Endoscopy was done &amp; showed </a:t>
            </a:r>
            <a:r>
              <a:rPr lang="en-GB" b="1" dirty="0">
                <a:sym typeface="Wingdings" panose="05000000000000000000" pitchFamily="2" charset="2"/>
              </a:rPr>
              <a:t> Duodenal ulcer</a:t>
            </a:r>
          </a:p>
          <a:p>
            <a:r>
              <a:rPr lang="en-GB" b="1" dirty="0">
                <a:sym typeface="Wingdings" panose="05000000000000000000" pitchFamily="2" charset="2"/>
              </a:rPr>
              <a:t>What is the next step in </a:t>
            </a: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Management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Triple therapy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Full dose PPI for 6 </a:t>
            </a:r>
            <a:r>
              <a:rPr lang="en-GB" dirty="0" err="1"/>
              <a:t>wks</a:t>
            </a:r>
            <a:r>
              <a:rPr lang="en-GB" dirty="0"/>
              <a:t> + triple therapy for 2 </a:t>
            </a:r>
            <a:r>
              <a:rPr lang="en-GB" dirty="0" err="1"/>
              <a:t>wks</a:t>
            </a:r>
            <a:endParaRPr lang="en-GB" dirty="0"/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Endoscopic biopsy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GB" dirty="0"/>
              <a:t>Partial gastrectomy</a:t>
            </a:r>
          </a:p>
          <a:p>
            <a:pPr marL="914400" lvl="1" indent="-514350">
              <a:buFont typeface="+mj-lt"/>
              <a:buAutoNum type="alphaLcParenR"/>
            </a:pPr>
            <a:endParaRPr lang="en-GB" dirty="0"/>
          </a:p>
          <a:p>
            <a:pPr marL="914400" lvl="1" indent="-514350">
              <a:buFont typeface="+mj-lt"/>
              <a:buAutoNum type="alphaLcParenR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(9)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2514600"/>
            <a:ext cx="3432345" cy="1853345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8507104"/>
      </p:ext>
    </p:extLst>
  </p:cSld>
  <p:clrMapOvr>
    <a:masterClrMapping/>
  </p:clrMapOvr>
  <p:transition advTm="2993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A patient with upper gastrointestinal symptoms tests positive for Helicobacter pylori following a urea breath test. </a:t>
            </a:r>
          </a:p>
          <a:p>
            <a:pPr>
              <a:buNone/>
            </a:pPr>
            <a:r>
              <a:rPr lang="en-GB" b="1" dirty="0">
                <a:solidFill>
                  <a:srgbClr val="C00000"/>
                </a:solidFill>
              </a:rPr>
              <a:t>Which one of the following conditions is most strongly associated Helicobacter pylori infection?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Gastric adenocarcinoma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Gastro-oesophageal reflux disease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Oesophageal cancer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Duodenal ulceration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Atrophic gastritis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(10)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7407141"/>
      </p:ext>
    </p:extLst>
  </p:cSld>
  <p:clrMapOvr>
    <a:masterClrMapping/>
  </p:clrMapOvr>
  <p:transition advTm="3099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b="1" dirty="0"/>
              <a:t>A 36-year-old man presents with dyspepsia. No alarm symptoms are present. This is his first episode and he has no significant medical history of note. A test-and-treat strategy is agreed upon. </a:t>
            </a:r>
            <a:r>
              <a:rPr lang="en-GB" b="1" dirty="0">
                <a:solidFill>
                  <a:srgbClr val="C00000"/>
                </a:solidFill>
              </a:rPr>
              <a:t>What is the most appropriate investigation to test for Helicobacter pylori?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Gastric aspiration + culture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CLO test (rapid urease test)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 err="1"/>
              <a:t>H.pylori</a:t>
            </a:r>
            <a:r>
              <a:rPr lang="en-GB" dirty="0"/>
              <a:t> antigen in stool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Hydrogen breath test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Stool culture</a:t>
            </a:r>
          </a:p>
          <a:p>
            <a:pPr marL="457200" lvl="1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(11)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9431058"/>
      </p:ext>
    </p:extLst>
  </p:cSld>
  <p:clrMapOvr>
    <a:masterClrMapping/>
  </p:clrMapOvr>
  <p:transition advTm="7361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b="1" dirty="0"/>
              <a:t>40 year-old lady with rheumatoid arthritis and on NSAIDs. All of the following are risk factors for NSAID-induced peptic ulceration except?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previous peptic ulcers/UGIB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age (≥50 </a:t>
            </a:r>
            <a:r>
              <a:rPr lang="en-GB" dirty="0" err="1"/>
              <a:t>yr</a:t>
            </a:r>
            <a:r>
              <a:rPr lang="en-GB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High dose/multiple NSAID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concomitant corticosteroid use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concomitant cardiovascular disease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(12)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7459206"/>
      </p:ext>
    </p:extLst>
  </p:cSld>
  <p:clrMapOvr>
    <a:masterClrMapping/>
  </p:clrMapOvr>
  <p:transition advTm="43479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The most important indication for prophylaxis with gastric acid suppressants in ICU patients is: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anti-coagulation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multi-organ failure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mechanical ventilation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severe surgery/trauma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Burns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(13)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7860262"/>
      </p:ext>
    </p:extLst>
  </p:cSld>
  <p:clrMapOvr>
    <a:masterClrMapping/>
  </p:clrMapOvr>
  <p:transition advTm="2646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4800" y="381000"/>
            <a:ext cx="853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5491199" y="1205597"/>
            <a:ext cx="1861958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924"/>
                </a:lnTo>
                <a:lnTo>
                  <a:pt x="1861958" y="327924"/>
                </a:lnTo>
                <a:lnTo>
                  <a:pt x="1861958" y="481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3308679" y="2210261"/>
            <a:ext cx="2022239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924"/>
                </a:lnTo>
                <a:lnTo>
                  <a:pt x="2022239" y="327924"/>
                </a:lnTo>
                <a:lnTo>
                  <a:pt x="2022239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262959" y="2210261"/>
            <a:ext cx="91440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286439" y="2210261"/>
            <a:ext cx="2022239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22239" y="0"/>
                </a:moveTo>
                <a:lnTo>
                  <a:pt x="2022239" y="327924"/>
                </a:lnTo>
                <a:lnTo>
                  <a:pt x="0" y="327924"/>
                </a:lnTo>
                <a:lnTo>
                  <a:pt x="0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08679" y="1205597"/>
            <a:ext cx="2182520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82520" y="0"/>
                </a:moveTo>
                <a:lnTo>
                  <a:pt x="2182520" y="327924"/>
                </a:lnTo>
                <a:lnTo>
                  <a:pt x="0" y="327924"/>
                </a:lnTo>
                <a:lnTo>
                  <a:pt x="0" y="481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ounded Rectangle 16"/>
          <p:cNvSpPr/>
          <p:nvPr/>
        </p:nvSpPr>
        <p:spPr>
          <a:xfrm>
            <a:off x="3582541" y="625451"/>
            <a:ext cx="3817316" cy="58014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ounded Rectangle 18"/>
          <p:cNvSpPr/>
          <p:nvPr/>
        </p:nvSpPr>
        <p:spPr>
          <a:xfrm>
            <a:off x="2481399" y="1686798"/>
            <a:ext cx="1654559" cy="52346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 19"/>
          <p:cNvSpPr/>
          <p:nvPr/>
        </p:nvSpPr>
        <p:spPr>
          <a:xfrm>
            <a:off x="2665239" y="1861445"/>
            <a:ext cx="1654559" cy="523462"/>
          </a:xfrm>
          <a:custGeom>
            <a:avLst/>
            <a:gdLst>
              <a:gd name="connsiteX0" fmla="*/ 0 w 1654559"/>
              <a:gd name="connsiteY0" fmla="*/ 52346 h 523462"/>
              <a:gd name="connsiteX1" fmla="*/ 15332 w 1654559"/>
              <a:gd name="connsiteY1" fmla="*/ 15332 h 523462"/>
              <a:gd name="connsiteX2" fmla="*/ 52346 w 1654559"/>
              <a:gd name="connsiteY2" fmla="*/ 0 h 523462"/>
              <a:gd name="connsiteX3" fmla="*/ 1602213 w 1654559"/>
              <a:gd name="connsiteY3" fmla="*/ 0 h 523462"/>
              <a:gd name="connsiteX4" fmla="*/ 1639227 w 1654559"/>
              <a:gd name="connsiteY4" fmla="*/ 15332 h 523462"/>
              <a:gd name="connsiteX5" fmla="*/ 1654559 w 1654559"/>
              <a:gd name="connsiteY5" fmla="*/ 52346 h 523462"/>
              <a:gd name="connsiteX6" fmla="*/ 1654559 w 1654559"/>
              <a:gd name="connsiteY6" fmla="*/ 471116 h 523462"/>
              <a:gd name="connsiteX7" fmla="*/ 1639227 w 1654559"/>
              <a:gd name="connsiteY7" fmla="*/ 508130 h 523462"/>
              <a:gd name="connsiteX8" fmla="*/ 1602213 w 1654559"/>
              <a:gd name="connsiteY8" fmla="*/ 523462 h 523462"/>
              <a:gd name="connsiteX9" fmla="*/ 52346 w 1654559"/>
              <a:gd name="connsiteY9" fmla="*/ 523462 h 523462"/>
              <a:gd name="connsiteX10" fmla="*/ 15332 w 1654559"/>
              <a:gd name="connsiteY10" fmla="*/ 508130 h 523462"/>
              <a:gd name="connsiteX11" fmla="*/ 0 w 1654559"/>
              <a:gd name="connsiteY11" fmla="*/ 471116 h 523462"/>
              <a:gd name="connsiteX12" fmla="*/ 0 w 1654559"/>
              <a:gd name="connsiteY12" fmla="*/ 52346 h 52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23462">
                <a:moveTo>
                  <a:pt x="0" y="52346"/>
                </a:moveTo>
                <a:cubicBezTo>
                  <a:pt x="0" y="38463"/>
                  <a:pt x="5515" y="25149"/>
                  <a:pt x="15332" y="15332"/>
                </a:cubicBezTo>
                <a:cubicBezTo>
                  <a:pt x="25149" y="5515"/>
                  <a:pt x="38463" y="0"/>
                  <a:pt x="52346" y="0"/>
                </a:cubicBezTo>
                <a:lnTo>
                  <a:pt x="1602213" y="0"/>
                </a:lnTo>
                <a:cubicBezTo>
                  <a:pt x="1616096" y="0"/>
                  <a:pt x="1629410" y="5515"/>
                  <a:pt x="1639227" y="15332"/>
                </a:cubicBezTo>
                <a:cubicBezTo>
                  <a:pt x="1649044" y="25149"/>
                  <a:pt x="1654559" y="38463"/>
                  <a:pt x="1654559" y="52346"/>
                </a:cubicBezTo>
                <a:lnTo>
                  <a:pt x="1654559" y="471116"/>
                </a:lnTo>
                <a:cubicBezTo>
                  <a:pt x="1654559" y="484999"/>
                  <a:pt x="1649044" y="498313"/>
                  <a:pt x="1639227" y="508130"/>
                </a:cubicBezTo>
                <a:cubicBezTo>
                  <a:pt x="1629410" y="517947"/>
                  <a:pt x="1616096" y="523462"/>
                  <a:pt x="1602213" y="523462"/>
                </a:cubicBezTo>
                <a:lnTo>
                  <a:pt x="52346" y="523462"/>
                </a:lnTo>
                <a:cubicBezTo>
                  <a:pt x="38463" y="523462"/>
                  <a:pt x="25149" y="517947"/>
                  <a:pt x="15332" y="508130"/>
                </a:cubicBezTo>
                <a:cubicBezTo>
                  <a:pt x="5515" y="498313"/>
                  <a:pt x="0" y="484999"/>
                  <a:pt x="0" y="471116"/>
                </a:cubicBezTo>
                <a:lnTo>
                  <a:pt x="0" y="5234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772" tIns="106772" rIns="106772" bIns="10677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baseline="0" dirty="0"/>
              <a:t>Esophageal </a:t>
            </a:r>
            <a:endParaRPr lang="en-GB" sz="2400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59159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 21"/>
          <p:cNvSpPr/>
          <p:nvPr/>
        </p:nvSpPr>
        <p:spPr>
          <a:xfrm>
            <a:off x="642999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59" tIns="106159" rIns="106159" bIns="10615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Typical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481399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3"/>
          <p:cNvSpPr/>
          <p:nvPr/>
        </p:nvSpPr>
        <p:spPr>
          <a:xfrm>
            <a:off x="2665239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29" tIns="94729" rIns="94729" bIns="9472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Atypical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03638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4687478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29" tIns="94729" rIns="94729" bIns="9472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Alarming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05315" y="1686798"/>
            <a:ext cx="2295684" cy="47705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Freeform 27"/>
          <p:cNvSpPr/>
          <p:nvPr/>
        </p:nvSpPr>
        <p:spPr>
          <a:xfrm>
            <a:off x="6389155" y="1861445"/>
            <a:ext cx="2295684" cy="477055"/>
          </a:xfrm>
          <a:custGeom>
            <a:avLst/>
            <a:gdLst>
              <a:gd name="connsiteX0" fmla="*/ 0 w 2295684"/>
              <a:gd name="connsiteY0" fmla="*/ 47706 h 477055"/>
              <a:gd name="connsiteX1" fmla="*/ 13973 w 2295684"/>
              <a:gd name="connsiteY1" fmla="*/ 13973 h 477055"/>
              <a:gd name="connsiteX2" fmla="*/ 47706 w 2295684"/>
              <a:gd name="connsiteY2" fmla="*/ 0 h 477055"/>
              <a:gd name="connsiteX3" fmla="*/ 2247978 w 2295684"/>
              <a:gd name="connsiteY3" fmla="*/ 0 h 477055"/>
              <a:gd name="connsiteX4" fmla="*/ 2281711 w 2295684"/>
              <a:gd name="connsiteY4" fmla="*/ 13973 h 477055"/>
              <a:gd name="connsiteX5" fmla="*/ 2295684 w 2295684"/>
              <a:gd name="connsiteY5" fmla="*/ 47706 h 477055"/>
              <a:gd name="connsiteX6" fmla="*/ 2295684 w 2295684"/>
              <a:gd name="connsiteY6" fmla="*/ 429349 h 477055"/>
              <a:gd name="connsiteX7" fmla="*/ 2281711 w 2295684"/>
              <a:gd name="connsiteY7" fmla="*/ 463082 h 477055"/>
              <a:gd name="connsiteX8" fmla="*/ 2247978 w 2295684"/>
              <a:gd name="connsiteY8" fmla="*/ 477055 h 477055"/>
              <a:gd name="connsiteX9" fmla="*/ 47706 w 2295684"/>
              <a:gd name="connsiteY9" fmla="*/ 477055 h 477055"/>
              <a:gd name="connsiteX10" fmla="*/ 13973 w 2295684"/>
              <a:gd name="connsiteY10" fmla="*/ 463082 h 477055"/>
              <a:gd name="connsiteX11" fmla="*/ 0 w 2295684"/>
              <a:gd name="connsiteY11" fmla="*/ 429349 h 477055"/>
              <a:gd name="connsiteX12" fmla="*/ 0 w 2295684"/>
              <a:gd name="connsiteY12" fmla="*/ 47706 h 47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5684" h="477055">
                <a:moveTo>
                  <a:pt x="0" y="47706"/>
                </a:moveTo>
                <a:cubicBezTo>
                  <a:pt x="0" y="35054"/>
                  <a:pt x="5026" y="22919"/>
                  <a:pt x="13973" y="13973"/>
                </a:cubicBezTo>
                <a:cubicBezTo>
                  <a:pt x="22920" y="5026"/>
                  <a:pt x="35054" y="0"/>
                  <a:pt x="47706" y="0"/>
                </a:cubicBezTo>
                <a:lnTo>
                  <a:pt x="2247978" y="0"/>
                </a:lnTo>
                <a:cubicBezTo>
                  <a:pt x="2260630" y="0"/>
                  <a:pt x="2272765" y="5026"/>
                  <a:pt x="2281711" y="13973"/>
                </a:cubicBezTo>
                <a:cubicBezTo>
                  <a:pt x="2290658" y="22920"/>
                  <a:pt x="2295684" y="35054"/>
                  <a:pt x="2295684" y="47706"/>
                </a:cubicBezTo>
                <a:lnTo>
                  <a:pt x="2295684" y="429349"/>
                </a:lnTo>
                <a:cubicBezTo>
                  <a:pt x="2295684" y="442001"/>
                  <a:pt x="2290658" y="454136"/>
                  <a:pt x="2281711" y="463082"/>
                </a:cubicBezTo>
                <a:cubicBezTo>
                  <a:pt x="2272764" y="472029"/>
                  <a:pt x="2260630" y="477055"/>
                  <a:pt x="2247978" y="477055"/>
                </a:cubicBezTo>
                <a:lnTo>
                  <a:pt x="47706" y="477055"/>
                </a:lnTo>
                <a:cubicBezTo>
                  <a:pt x="35054" y="477055"/>
                  <a:pt x="22919" y="472029"/>
                  <a:pt x="13973" y="463082"/>
                </a:cubicBezTo>
                <a:cubicBezTo>
                  <a:pt x="5026" y="454135"/>
                  <a:pt x="0" y="442001"/>
                  <a:pt x="0" y="429349"/>
                </a:cubicBezTo>
                <a:lnTo>
                  <a:pt x="0" y="4770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412" tIns="105412" rIns="105412" bIns="10541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Extraesophageal </a:t>
            </a:r>
            <a:endParaRPr lang="en-GB" sz="2400" b="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25878" y="2645055"/>
            <a:ext cx="1654559" cy="1050645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>
            <a:off x="6709717" y="2819703"/>
            <a:ext cx="1654559" cy="1050645"/>
          </a:xfrm>
          <a:custGeom>
            <a:avLst/>
            <a:gdLst>
              <a:gd name="connsiteX0" fmla="*/ 0 w 1654559"/>
              <a:gd name="connsiteY0" fmla="*/ 105065 h 1050645"/>
              <a:gd name="connsiteX1" fmla="*/ 30773 w 1654559"/>
              <a:gd name="connsiteY1" fmla="*/ 30773 h 1050645"/>
              <a:gd name="connsiteX2" fmla="*/ 105065 w 1654559"/>
              <a:gd name="connsiteY2" fmla="*/ 0 h 1050645"/>
              <a:gd name="connsiteX3" fmla="*/ 1549494 w 1654559"/>
              <a:gd name="connsiteY3" fmla="*/ 0 h 1050645"/>
              <a:gd name="connsiteX4" fmla="*/ 1623786 w 1654559"/>
              <a:gd name="connsiteY4" fmla="*/ 30773 h 1050645"/>
              <a:gd name="connsiteX5" fmla="*/ 1654559 w 1654559"/>
              <a:gd name="connsiteY5" fmla="*/ 105065 h 1050645"/>
              <a:gd name="connsiteX6" fmla="*/ 1654559 w 1654559"/>
              <a:gd name="connsiteY6" fmla="*/ 945580 h 1050645"/>
              <a:gd name="connsiteX7" fmla="*/ 1623786 w 1654559"/>
              <a:gd name="connsiteY7" fmla="*/ 1019872 h 1050645"/>
              <a:gd name="connsiteX8" fmla="*/ 1549494 w 1654559"/>
              <a:gd name="connsiteY8" fmla="*/ 1050645 h 1050645"/>
              <a:gd name="connsiteX9" fmla="*/ 105065 w 1654559"/>
              <a:gd name="connsiteY9" fmla="*/ 1050645 h 1050645"/>
              <a:gd name="connsiteX10" fmla="*/ 30773 w 1654559"/>
              <a:gd name="connsiteY10" fmla="*/ 1019872 h 1050645"/>
              <a:gd name="connsiteX11" fmla="*/ 0 w 1654559"/>
              <a:gd name="connsiteY11" fmla="*/ 945580 h 1050645"/>
              <a:gd name="connsiteX12" fmla="*/ 0 w 1654559"/>
              <a:gd name="connsiteY12" fmla="*/ 105065 h 105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1050645">
                <a:moveTo>
                  <a:pt x="0" y="105065"/>
                </a:moveTo>
                <a:cubicBezTo>
                  <a:pt x="0" y="77200"/>
                  <a:pt x="11069" y="50476"/>
                  <a:pt x="30773" y="30773"/>
                </a:cubicBezTo>
                <a:cubicBezTo>
                  <a:pt x="50477" y="11070"/>
                  <a:pt x="77200" y="0"/>
                  <a:pt x="105065" y="0"/>
                </a:cubicBezTo>
                <a:lnTo>
                  <a:pt x="1549494" y="0"/>
                </a:lnTo>
                <a:cubicBezTo>
                  <a:pt x="1577359" y="0"/>
                  <a:pt x="1604083" y="11069"/>
                  <a:pt x="1623786" y="30773"/>
                </a:cubicBezTo>
                <a:cubicBezTo>
                  <a:pt x="1643489" y="50477"/>
                  <a:pt x="1654559" y="77200"/>
                  <a:pt x="1654559" y="105065"/>
                </a:cubicBezTo>
                <a:lnTo>
                  <a:pt x="1654559" y="945580"/>
                </a:lnTo>
                <a:cubicBezTo>
                  <a:pt x="1654559" y="973445"/>
                  <a:pt x="1643490" y="1000169"/>
                  <a:pt x="1623786" y="1019872"/>
                </a:cubicBezTo>
                <a:cubicBezTo>
                  <a:pt x="1604082" y="1039576"/>
                  <a:pt x="1577359" y="1050645"/>
                  <a:pt x="1549494" y="1050645"/>
                </a:cubicBezTo>
                <a:lnTo>
                  <a:pt x="105065" y="1050645"/>
                </a:lnTo>
                <a:cubicBezTo>
                  <a:pt x="77200" y="1050645"/>
                  <a:pt x="50476" y="1039576"/>
                  <a:pt x="30773" y="1019872"/>
                </a:cubicBezTo>
                <a:cubicBezTo>
                  <a:pt x="11070" y="1000168"/>
                  <a:pt x="0" y="973445"/>
                  <a:pt x="0" y="945580"/>
                </a:cubicBezTo>
                <a:lnTo>
                  <a:pt x="0" y="105065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782" tIns="110782" rIns="110782" bIns="11078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1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3766381" y="800099"/>
            <a:ext cx="3817316" cy="580145"/>
          </a:xfrm>
          <a:custGeom>
            <a:avLst/>
            <a:gdLst>
              <a:gd name="connsiteX0" fmla="*/ 0 w 3817316"/>
              <a:gd name="connsiteY0" fmla="*/ 58015 h 580145"/>
              <a:gd name="connsiteX1" fmla="*/ 16992 w 3817316"/>
              <a:gd name="connsiteY1" fmla="*/ 16992 h 580145"/>
              <a:gd name="connsiteX2" fmla="*/ 58015 w 3817316"/>
              <a:gd name="connsiteY2" fmla="*/ 0 h 580145"/>
              <a:gd name="connsiteX3" fmla="*/ 3759301 w 3817316"/>
              <a:gd name="connsiteY3" fmla="*/ 0 h 580145"/>
              <a:gd name="connsiteX4" fmla="*/ 3800324 w 3817316"/>
              <a:gd name="connsiteY4" fmla="*/ 16992 h 580145"/>
              <a:gd name="connsiteX5" fmla="*/ 3817316 w 3817316"/>
              <a:gd name="connsiteY5" fmla="*/ 58015 h 580145"/>
              <a:gd name="connsiteX6" fmla="*/ 3817316 w 3817316"/>
              <a:gd name="connsiteY6" fmla="*/ 522130 h 580145"/>
              <a:gd name="connsiteX7" fmla="*/ 3800324 w 3817316"/>
              <a:gd name="connsiteY7" fmla="*/ 563153 h 580145"/>
              <a:gd name="connsiteX8" fmla="*/ 3759301 w 3817316"/>
              <a:gd name="connsiteY8" fmla="*/ 580145 h 580145"/>
              <a:gd name="connsiteX9" fmla="*/ 58015 w 3817316"/>
              <a:gd name="connsiteY9" fmla="*/ 580145 h 580145"/>
              <a:gd name="connsiteX10" fmla="*/ 16992 w 3817316"/>
              <a:gd name="connsiteY10" fmla="*/ 563153 h 580145"/>
              <a:gd name="connsiteX11" fmla="*/ 0 w 3817316"/>
              <a:gd name="connsiteY11" fmla="*/ 522130 h 580145"/>
              <a:gd name="connsiteX12" fmla="*/ 0 w 3817316"/>
              <a:gd name="connsiteY12" fmla="*/ 58015 h 58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17316" h="580145">
                <a:moveTo>
                  <a:pt x="0" y="58015"/>
                </a:moveTo>
                <a:cubicBezTo>
                  <a:pt x="0" y="42628"/>
                  <a:pt x="6112" y="27872"/>
                  <a:pt x="16992" y="16992"/>
                </a:cubicBezTo>
                <a:cubicBezTo>
                  <a:pt x="27872" y="6112"/>
                  <a:pt x="42628" y="0"/>
                  <a:pt x="58015" y="0"/>
                </a:cubicBezTo>
                <a:lnTo>
                  <a:pt x="3759301" y="0"/>
                </a:lnTo>
                <a:cubicBezTo>
                  <a:pt x="3774688" y="0"/>
                  <a:pt x="3789444" y="6112"/>
                  <a:pt x="3800324" y="16992"/>
                </a:cubicBezTo>
                <a:cubicBezTo>
                  <a:pt x="3811204" y="27872"/>
                  <a:pt x="3817316" y="42628"/>
                  <a:pt x="3817316" y="58015"/>
                </a:cubicBezTo>
                <a:lnTo>
                  <a:pt x="3817316" y="522130"/>
                </a:lnTo>
                <a:cubicBezTo>
                  <a:pt x="3817316" y="537517"/>
                  <a:pt x="3811204" y="552273"/>
                  <a:pt x="3800324" y="563153"/>
                </a:cubicBezTo>
                <a:cubicBezTo>
                  <a:pt x="3789444" y="574033"/>
                  <a:pt x="3774688" y="580145"/>
                  <a:pt x="3759301" y="580145"/>
                </a:cubicBezTo>
                <a:lnTo>
                  <a:pt x="58015" y="580145"/>
                </a:lnTo>
                <a:cubicBezTo>
                  <a:pt x="42628" y="580145"/>
                  <a:pt x="27872" y="574033"/>
                  <a:pt x="16992" y="563153"/>
                </a:cubicBezTo>
                <a:cubicBezTo>
                  <a:pt x="6112" y="552273"/>
                  <a:pt x="0" y="537517"/>
                  <a:pt x="0" y="522130"/>
                </a:cubicBezTo>
                <a:lnTo>
                  <a:pt x="0" y="580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672" tIns="123672" rIns="123672" bIns="12367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/>
              <a:t>Symptoms of GERD</a:t>
            </a:r>
            <a:endParaRPr lang="en-GB" sz="2800" kern="1200" dirty="0"/>
          </a:p>
        </p:txBody>
      </p:sp>
      <p:sp>
        <p:nvSpPr>
          <p:cNvPr id="33" name="Rounded Rectangle 32"/>
          <p:cNvSpPr/>
          <p:nvPr/>
        </p:nvSpPr>
        <p:spPr>
          <a:xfrm>
            <a:off x="2667000" y="2895600"/>
            <a:ext cx="1676400" cy="533400"/>
          </a:xfrm>
          <a:prstGeom prst="round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unded Rectangle 33"/>
          <p:cNvSpPr/>
          <p:nvPr/>
        </p:nvSpPr>
        <p:spPr>
          <a:xfrm>
            <a:off x="304800" y="3581400"/>
            <a:ext cx="8382000" cy="304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dk1"/>
              </a:solidFill>
            </a:endParaRPr>
          </a:p>
          <a:p>
            <a:r>
              <a:rPr lang="en-US" sz="2400" dirty="0">
                <a:solidFill>
                  <a:schemeClr val="dk1"/>
                </a:solidFill>
              </a:rPr>
              <a:t>- </a:t>
            </a:r>
            <a:r>
              <a:rPr lang="en-US" sz="2400" b="1" dirty="0">
                <a:solidFill>
                  <a:schemeClr val="dk1"/>
                </a:solidFill>
              </a:rPr>
              <a:t>Chest pain </a:t>
            </a:r>
            <a:r>
              <a:rPr lang="en-US" sz="2400" dirty="0">
                <a:solidFill>
                  <a:schemeClr val="dk1"/>
                </a:solidFill>
              </a:rPr>
              <a:t>(Distinguishing cardiac from non-cardiac chest pain is required before considering GERD as a cause of chest Pain).</a:t>
            </a:r>
          </a:p>
          <a:p>
            <a:r>
              <a:rPr lang="en-US" sz="2400" dirty="0">
                <a:solidFill>
                  <a:schemeClr val="dk1"/>
                </a:solidFill>
              </a:rPr>
              <a:t>- </a:t>
            </a:r>
            <a:r>
              <a:rPr lang="en-US" sz="2400" b="1" dirty="0">
                <a:solidFill>
                  <a:schemeClr val="dk1"/>
                </a:solidFill>
              </a:rPr>
              <a:t>Dyspepsia, nausea.</a:t>
            </a:r>
          </a:p>
          <a:p>
            <a:pPr>
              <a:buFontTx/>
              <a:buChar char="-"/>
            </a:pPr>
            <a:r>
              <a:rPr lang="en-US" sz="2400" b="1" dirty="0">
                <a:solidFill>
                  <a:schemeClr val="dk1"/>
                </a:solidFill>
              </a:rPr>
              <a:t>Epigastric pain</a:t>
            </a:r>
            <a:r>
              <a:rPr lang="en-US" sz="2400" dirty="0">
                <a:solidFill>
                  <a:schemeClr val="dk1"/>
                </a:solidFill>
              </a:rPr>
              <a:t>, early satiety, bloating, and Belching (more likely to respond to a PPI therapy compared with nausea).</a:t>
            </a:r>
          </a:p>
          <a:p>
            <a:pPr>
              <a:buFontTx/>
              <a:buChar char="-"/>
            </a:pPr>
            <a:endParaRPr lang="en-US" sz="1000" b="1" dirty="0">
              <a:solidFill>
                <a:schemeClr val="dk1"/>
              </a:solidFill>
            </a:endParaRPr>
          </a:p>
          <a:p>
            <a:pPr>
              <a:buFontTx/>
              <a:buChar char="-"/>
            </a:pPr>
            <a:r>
              <a:rPr lang="en-US" sz="2400" b="1" dirty="0">
                <a:solidFill>
                  <a:schemeClr val="tx1"/>
                </a:solidFill>
              </a:rPr>
              <a:t>Overlap with other conditions - </a:t>
            </a:r>
            <a:r>
              <a:rPr lang="en-US" sz="2400" b="1" u="sng" dirty="0">
                <a:solidFill>
                  <a:schemeClr val="dk1"/>
                </a:solidFill>
              </a:rPr>
              <a:t>considered to be associated with GERD if they respond to a PPI trial.</a:t>
            </a:r>
          </a:p>
          <a:p>
            <a:endParaRPr lang="ar-EG" sz="2400" b="1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457200" y="6569075"/>
            <a:ext cx="2133600" cy="365125"/>
          </a:xfrm>
        </p:spPr>
        <p:txBody>
          <a:bodyPr/>
          <a:lstStyle/>
          <a:p>
            <a:r>
              <a:rPr lang="en-US" dirty="0"/>
              <a:t>6/3/2020</a:t>
            </a:r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553200" y="65690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365125"/>
          </a:xfrm>
        </p:spPr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custDataLst>
      <p:tags r:id="rId1"/>
    </p:custDataLst>
  </p:cSld>
  <p:clrMapOvr>
    <a:masterClrMapping/>
  </p:clrMapOvr>
  <p:transition advTm="110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 animBg="1"/>
      <p:bldP spid="34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B3A9292-1AA8-4539-A4F8-EB635C805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Clinical diagnosis of GERD is sufficient to start a trial of PPI </a:t>
            </a:r>
          </a:p>
          <a:p>
            <a:pPr algn="just"/>
            <a:r>
              <a:rPr lang="en-US" dirty="0"/>
              <a:t>Presence of alarming symptoms in patient with GERD push the physician to start investigation</a:t>
            </a:r>
          </a:p>
          <a:p>
            <a:pPr algn="just"/>
            <a:r>
              <a:rPr lang="en-US" dirty="0"/>
              <a:t>PPI is the mainline of treatment in GERD</a:t>
            </a:r>
          </a:p>
          <a:p>
            <a:pPr algn="just"/>
            <a:r>
              <a:rPr lang="en-US" dirty="0"/>
              <a:t>H.pylori one of the most important etiology of PUD</a:t>
            </a:r>
          </a:p>
          <a:p>
            <a:pPr algn="just"/>
            <a:r>
              <a:rPr lang="en-US" dirty="0"/>
              <a:t>Stop antibiotic &amp; PPIs before H.pylori tests.</a:t>
            </a:r>
          </a:p>
          <a:p>
            <a:pPr algn="just"/>
            <a:r>
              <a:rPr lang="en-US" dirty="0"/>
              <a:t>Esophageal manometry is the main tool to diagnose different form of primary esophageal motility disorders</a:t>
            </a:r>
          </a:p>
          <a:p>
            <a:pPr algn="just"/>
            <a:endParaRPr lang="en-US" dirty="0"/>
          </a:p>
          <a:p>
            <a:pPr algn="just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30E431C-C797-4503-8B33-111DAC7D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message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26868481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58050" cy="1143000"/>
          </a:xfrm>
        </p:spPr>
        <p:txBody>
          <a:bodyPr/>
          <a:lstStyle/>
          <a:p>
            <a:pPr eaLnBrk="1" hangingPunct="1"/>
            <a:r>
              <a:rPr lang="en-GB" altLang="en-US"/>
              <a:t>References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Goldman L, Schafer Al (</a:t>
            </a:r>
            <a:r>
              <a:rPr lang="en-US" dirty="0" err="1"/>
              <a:t>Eds</a:t>
            </a:r>
            <a:r>
              <a:rPr lang="en-US" dirty="0"/>
              <a:t>) (2020). </a:t>
            </a:r>
            <a:r>
              <a:rPr lang="en-GB" i="1" dirty="0"/>
              <a:t>Goldman-Cecil Medicine (26</a:t>
            </a:r>
            <a:r>
              <a:rPr lang="en-GB" i="1" baseline="30000" dirty="0"/>
              <a:t>th</a:t>
            </a:r>
            <a:r>
              <a:rPr lang="en-GB" i="1" dirty="0"/>
              <a:t> ed.).</a:t>
            </a:r>
            <a:r>
              <a:rPr lang="en-GB" dirty="0"/>
              <a:t> </a:t>
            </a:r>
            <a:r>
              <a:rPr lang="en-US" dirty="0"/>
              <a:t>Philadelphia, PA: Elsevier.</a:t>
            </a:r>
            <a:endParaRPr lang="en-GB" dirty="0"/>
          </a:p>
          <a:p>
            <a:pPr>
              <a:lnSpc>
                <a:spcPct val="110000"/>
              </a:lnSpc>
            </a:pPr>
            <a:r>
              <a:rPr lang="en-US" dirty="0"/>
              <a:t>Benjamin IJ, Griggs RC, Wing EJ, Fitz JG</a:t>
            </a:r>
            <a:r>
              <a:rPr lang="en-US" b="1" dirty="0"/>
              <a:t> </a:t>
            </a:r>
            <a:r>
              <a:rPr lang="en-US" dirty="0"/>
              <a:t>(Eds.) (2016). </a:t>
            </a:r>
            <a:r>
              <a:rPr lang="en-US" i="1" dirty="0"/>
              <a:t>Andreoli and Carpenter’s Cecil Essentials of Medicine (9</a:t>
            </a:r>
            <a:r>
              <a:rPr lang="en-US" i="1" baseline="30000" dirty="0"/>
              <a:t>th</a:t>
            </a:r>
            <a:r>
              <a:rPr lang="en-US" i="1" dirty="0"/>
              <a:t> ed.).</a:t>
            </a:r>
            <a:r>
              <a:rPr lang="en-US" dirty="0"/>
              <a:t> Philadelphia, PA: Elsevier Saunders.</a:t>
            </a:r>
            <a:endParaRPr lang="en-GB" dirty="0"/>
          </a:p>
          <a:p>
            <a:pPr algn="just">
              <a:lnSpc>
                <a:spcPct val="110000"/>
              </a:lnSpc>
              <a:spcBef>
                <a:spcPts val="1800"/>
              </a:spcBef>
            </a:pPr>
            <a:r>
              <a:rPr lang="en-US" dirty="0" err="1"/>
              <a:t>Fauci</a:t>
            </a:r>
            <a:r>
              <a:rPr lang="en-US" dirty="0"/>
              <a:t>, AS, Kasper DL, Hauser SL, Longo DL, </a:t>
            </a:r>
            <a:r>
              <a:rPr lang="en-US" dirty="0" err="1"/>
              <a:t>Loscalzo</a:t>
            </a:r>
            <a:r>
              <a:rPr lang="en-US" dirty="0"/>
              <a:t> J (Eds.) (2018). </a:t>
            </a:r>
            <a:r>
              <a:rPr lang="en-US" i="1" dirty="0"/>
              <a:t>Harrison's Principles of Internal Medicine </a:t>
            </a:r>
            <a:r>
              <a:rPr lang="en-US" dirty="0"/>
              <a:t>(20</a:t>
            </a:r>
            <a:r>
              <a:rPr lang="en-US" baseline="30000" dirty="0"/>
              <a:t>th</a:t>
            </a:r>
            <a:r>
              <a:rPr lang="en-US" dirty="0"/>
              <a:t> ed.). New York: McGraw-Hill Education. 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1469140560"/>
      </p:ext>
    </p:extLst>
  </p:cSld>
  <p:clrMapOvr>
    <a:masterClrMapping/>
  </p:clrMapOvr>
  <p:transition>
    <p:fade thruBlk="1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631162"/>
            <a:ext cx="6096000" cy="1107996"/>
          </a:xfr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88900">
              <a:spcBef>
                <a:spcPct val="20000"/>
              </a:spcBef>
            </a:pPr>
            <a:r>
              <a:rPr lang="en-US" sz="6600" dirty="0">
                <a:ln w="0"/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6/3/2020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</p:spTree>
    <p:extLst>
      <p:ext uri="{BB962C8B-B14F-4D97-AF65-F5344CB8AC3E}">
        <p14:creationId xmlns:p14="http://schemas.microsoft.com/office/powerpoint/2010/main" val="1929076378"/>
      </p:ext>
    </p:extLst>
  </p:cSld>
  <p:clrMapOvr>
    <a:masterClrMapping/>
  </p:clrMapOvr>
  <p:transition spd="slow" advTm="7922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04800" y="381000"/>
            <a:ext cx="85344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 11"/>
          <p:cNvSpPr/>
          <p:nvPr/>
        </p:nvSpPr>
        <p:spPr>
          <a:xfrm>
            <a:off x="5491199" y="1205597"/>
            <a:ext cx="1861958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924"/>
                </a:lnTo>
                <a:lnTo>
                  <a:pt x="1861958" y="327924"/>
                </a:lnTo>
                <a:lnTo>
                  <a:pt x="1861958" y="481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3308679" y="2210261"/>
            <a:ext cx="2022239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27924"/>
                </a:lnTo>
                <a:lnTo>
                  <a:pt x="2022239" y="327924"/>
                </a:lnTo>
                <a:lnTo>
                  <a:pt x="2022239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3262959" y="2210261"/>
            <a:ext cx="91440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1286439" y="2210261"/>
            <a:ext cx="2022239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022239" y="0"/>
                </a:moveTo>
                <a:lnTo>
                  <a:pt x="2022239" y="327924"/>
                </a:lnTo>
                <a:lnTo>
                  <a:pt x="0" y="327924"/>
                </a:lnTo>
                <a:lnTo>
                  <a:pt x="0" y="481201"/>
                </a:lnTo>
              </a:path>
            </a:pathLst>
          </a:custGeom>
          <a:noFill/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3308679" y="1205597"/>
            <a:ext cx="2182520" cy="48120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182520" y="0"/>
                </a:moveTo>
                <a:lnTo>
                  <a:pt x="2182520" y="327924"/>
                </a:lnTo>
                <a:lnTo>
                  <a:pt x="0" y="327924"/>
                </a:lnTo>
                <a:lnTo>
                  <a:pt x="0" y="481201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Rounded Rectangle 16"/>
          <p:cNvSpPr/>
          <p:nvPr/>
        </p:nvSpPr>
        <p:spPr>
          <a:xfrm>
            <a:off x="3582541" y="625451"/>
            <a:ext cx="3817316" cy="58014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Rounded Rectangle 18"/>
          <p:cNvSpPr/>
          <p:nvPr/>
        </p:nvSpPr>
        <p:spPr>
          <a:xfrm>
            <a:off x="2481399" y="1686798"/>
            <a:ext cx="1654559" cy="52346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Freeform 19"/>
          <p:cNvSpPr/>
          <p:nvPr/>
        </p:nvSpPr>
        <p:spPr>
          <a:xfrm>
            <a:off x="2665239" y="1861445"/>
            <a:ext cx="1654559" cy="523462"/>
          </a:xfrm>
          <a:custGeom>
            <a:avLst/>
            <a:gdLst>
              <a:gd name="connsiteX0" fmla="*/ 0 w 1654559"/>
              <a:gd name="connsiteY0" fmla="*/ 52346 h 523462"/>
              <a:gd name="connsiteX1" fmla="*/ 15332 w 1654559"/>
              <a:gd name="connsiteY1" fmla="*/ 15332 h 523462"/>
              <a:gd name="connsiteX2" fmla="*/ 52346 w 1654559"/>
              <a:gd name="connsiteY2" fmla="*/ 0 h 523462"/>
              <a:gd name="connsiteX3" fmla="*/ 1602213 w 1654559"/>
              <a:gd name="connsiteY3" fmla="*/ 0 h 523462"/>
              <a:gd name="connsiteX4" fmla="*/ 1639227 w 1654559"/>
              <a:gd name="connsiteY4" fmla="*/ 15332 h 523462"/>
              <a:gd name="connsiteX5" fmla="*/ 1654559 w 1654559"/>
              <a:gd name="connsiteY5" fmla="*/ 52346 h 523462"/>
              <a:gd name="connsiteX6" fmla="*/ 1654559 w 1654559"/>
              <a:gd name="connsiteY6" fmla="*/ 471116 h 523462"/>
              <a:gd name="connsiteX7" fmla="*/ 1639227 w 1654559"/>
              <a:gd name="connsiteY7" fmla="*/ 508130 h 523462"/>
              <a:gd name="connsiteX8" fmla="*/ 1602213 w 1654559"/>
              <a:gd name="connsiteY8" fmla="*/ 523462 h 523462"/>
              <a:gd name="connsiteX9" fmla="*/ 52346 w 1654559"/>
              <a:gd name="connsiteY9" fmla="*/ 523462 h 523462"/>
              <a:gd name="connsiteX10" fmla="*/ 15332 w 1654559"/>
              <a:gd name="connsiteY10" fmla="*/ 508130 h 523462"/>
              <a:gd name="connsiteX11" fmla="*/ 0 w 1654559"/>
              <a:gd name="connsiteY11" fmla="*/ 471116 h 523462"/>
              <a:gd name="connsiteX12" fmla="*/ 0 w 1654559"/>
              <a:gd name="connsiteY12" fmla="*/ 52346 h 52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23462">
                <a:moveTo>
                  <a:pt x="0" y="52346"/>
                </a:moveTo>
                <a:cubicBezTo>
                  <a:pt x="0" y="38463"/>
                  <a:pt x="5515" y="25149"/>
                  <a:pt x="15332" y="15332"/>
                </a:cubicBezTo>
                <a:cubicBezTo>
                  <a:pt x="25149" y="5515"/>
                  <a:pt x="38463" y="0"/>
                  <a:pt x="52346" y="0"/>
                </a:cubicBezTo>
                <a:lnTo>
                  <a:pt x="1602213" y="0"/>
                </a:lnTo>
                <a:cubicBezTo>
                  <a:pt x="1616096" y="0"/>
                  <a:pt x="1629410" y="5515"/>
                  <a:pt x="1639227" y="15332"/>
                </a:cubicBezTo>
                <a:cubicBezTo>
                  <a:pt x="1649044" y="25149"/>
                  <a:pt x="1654559" y="38463"/>
                  <a:pt x="1654559" y="52346"/>
                </a:cubicBezTo>
                <a:lnTo>
                  <a:pt x="1654559" y="471116"/>
                </a:lnTo>
                <a:cubicBezTo>
                  <a:pt x="1654559" y="484999"/>
                  <a:pt x="1649044" y="498313"/>
                  <a:pt x="1639227" y="508130"/>
                </a:cubicBezTo>
                <a:cubicBezTo>
                  <a:pt x="1629410" y="517947"/>
                  <a:pt x="1616096" y="523462"/>
                  <a:pt x="1602213" y="523462"/>
                </a:cubicBezTo>
                <a:lnTo>
                  <a:pt x="52346" y="523462"/>
                </a:lnTo>
                <a:cubicBezTo>
                  <a:pt x="38463" y="523462"/>
                  <a:pt x="25149" y="517947"/>
                  <a:pt x="15332" y="508130"/>
                </a:cubicBezTo>
                <a:cubicBezTo>
                  <a:pt x="5515" y="498313"/>
                  <a:pt x="0" y="484999"/>
                  <a:pt x="0" y="471116"/>
                </a:cubicBezTo>
                <a:lnTo>
                  <a:pt x="0" y="5234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772" tIns="106772" rIns="106772" bIns="10677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baseline="0" dirty="0"/>
              <a:t>Esophageal </a:t>
            </a:r>
            <a:endParaRPr lang="en-GB" sz="2400" kern="1200" dirty="0"/>
          </a:p>
        </p:txBody>
      </p:sp>
      <p:sp>
        <p:nvSpPr>
          <p:cNvPr id="21" name="Rounded Rectangle 20"/>
          <p:cNvSpPr/>
          <p:nvPr/>
        </p:nvSpPr>
        <p:spPr>
          <a:xfrm>
            <a:off x="459159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2" name="Freeform 21"/>
          <p:cNvSpPr/>
          <p:nvPr/>
        </p:nvSpPr>
        <p:spPr>
          <a:xfrm>
            <a:off x="642999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159" tIns="106159" rIns="106159" bIns="10615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Typical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481399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Freeform 23"/>
          <p:cNvSpPr/>
          <p:nvPr/>
        </p:nvSpPr>
        <p:spPr>
          <a:xfrm>
            <a:off x="2665239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29" tIns="94729" rIns="94729" bIns="9472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Atypical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03638" y="2691462"/>
            <a:ext cx="1654559" cy="502544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4687478" y="2866110"/>
            <a:ext cx="1654559" cy="502544"/>
          </a:xfrm>
          <a:custGeom>
            <a:avLst/>
            <a:gdLst>
              <a:gd name="connsiteX0" fmla="*/ 0 w 1654559"/>
              <a:gd name="connsiteY0" fmla="*/ 50254 h 502544"/>
              <a:gd name="connsiteX1" fmla="*/ 14719 w 1654559"/>
              <a:gd name="connsiteY1" fmla="*/ 14719 h 502544"/>
              <a:gd name="connsiteX2" fmla="*/ 50254 w 1654559"/>
              <a:gd name="connsiteY2" fmla="*/ 0 h 502544"/>
              <a:gd name="connsiteX3" fmla="*/ 1604305 w 1654559"/>
              <a:gd name="connsiteY3" fmla="*/ 0 h 502544"/>
              <a:gd name="connsiteX4" fmla="*/ 1639840 w 1654559"/>
              <a:gd name="connsiteY4" fmla="*/ 14719 h 502544"/>
              <a:gd name="connsiteX5" fmla="*/ 1654559 w 1654559"/>
              <a:gd name="connsiteY5" fmla="*/ 50254 h 502544"/>
              <a:gd name="connsiteX6" fmla="*/ 1654559 w 1654559"/>
              <a:gd name="connsiteY6" fmla="*/ 452290 h 502544"/>
              <a:gd name="connsiteX7" fmla="*/ 1639840 w 1654559"/>
              <a:gd name="connsiteY7" fmla="*/ 487825 h 502544"/>
              <a:gd name="connsiteX8" fmla="*/ 1604305 w 1654559"/>
              <a:gd name="connsiteY8" fmla="*/ 502544 h 502544"/>
              <a:gd name="connsiteX9" fmla="*/ 50254 w 1654559"/>
              <a:gd name="connsiteY9" fmla="*/ 502544 h 502544"/>
              <a:gd name="connsiteX10" fmla="*/ 14719 w 1654559"/>
              <a:gd name="connsiteY10" fmla="*/ 487825 h 502544"/>
              <a:gd name="connsiteX11" fmla="*/ 0 w 1654559"/>
              <a:gd name="connsiteY11" fmla="*/ 452290 h 502544"/>
              <a:gd name="connsiteX12" fmla="*/ 0 w 1654559"/>
              <a:gd name="connsiteY12" fmla="*/ 50254 h 50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502544">
                <a:moveTo>
                  <a:pt x="0" y="50254"/>
                </a:moveTo>
                <a:cubicBezTo>
                  <a:pt x="0" y="36926"/>
                  <a:pt x="5295" y="24144"/>
                  <a:pt x="14719" y="14719"/>
                </a:cubicBezTo>
                <a:cubicBezTo>
                  <a:pt x="24143" y="5295"/>
                  <a:pt x="36926" y="0"/>
                  <a:pt x="50254" y="0"/>
                </a:cubicBezTo>
                <a:lnTo>
                  <a:pt x="1604305" y="0"/>
                </a:lnTo>
                <a:cubicBezTo>
                  <a:pt x="1617633" y="0"/>
                  <a:pt x="1630415" y="5295"/>
                  <a:pt x="1639840" y="14719"/>
                </a:cubicBezTo>
                <a:cubicBezTo>
                  <a:pt x="1649264" y="24143"/>
                  <a:pt x="1654559" y="36926"/>
                  <a:pt x="1654559" y="50254"/>
                </a:cubicBezTo>
                <a:lnTo>
                  <a:pt x="1654559" y="452290"/>
                </a:lnTo>
                <a:cubicBezTo>
                  <a:pt x="1654559" y="465618"/>
                  <a:pt x="1649264" y="478401"/>
                  <a:pt x="1639840" y="487825"/>
                </a:cubicBezTo>
                <a:cubicBezTo>
                  <a:pt x="1630416" y="497249"/>
                  <a:pt x="1617633" y="502544"/>
                  <a:pt x="1604305" y="502544"/>
                </a:cubicBezTo>
                <a:lnTo>
                  <a:pt x="50254" y="502544"/>
                </a:lnTo>
                <a:cubicBezTo>
                  <a:pt x="36926" y="502544"/>
                  <a:pt x="24144" y="497249"/>
                  <a:pt x="14719" y="487825"/>
                </a:cubicBezTo>
                <a:cubicBezTo>
                  <a:pt x="5295" y="478401"/>
                  <a:pt x="0" y="465618"/>
                  <a:pt x="0" y="452290"/>
                </a:cubicBezTo>
                <a:lnTo>
                  <a:pt x="0" y="50254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729" tIns="94729" rIns="94729" bIns="94729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400" kern="1200" dirty="0"/>
              <a:t>Alarming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205315" y="1686798"/>
            <a:ext cx="2295684" cy="47705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Freeform 27"/>
          <p:cNvSpPr/>
          <p:nvPr/>
        </p:nvSpPr>
        <p:spPr>
          <a:xfrm>
            <a:off x="6389155" y="1861445"/>
            <a:ext cx="2295684" cy="477055"/>
          </a:xfrm>
          <a:custGeom>
            <a:avLst/>
            <a:gdLst>
              <a:gd name="connsiteX0" fmla="*/ 0 w 2295684"/>
              <a:gd name="connsiteY0" fmla="*/ 47706 h 477055"/>
              <a:gd name="connsiteX1" fmla="*/ 13973 w 2295684"/>
              <a:gd name="connsiteY1" fmla="*/ 13973 h 477055"/>
              <a:gd name="connsiteX2" fmla="*/ 47706 w 2295684"/>
              <a:gd name="connsiteY2" fmla="*/ 0 h 477055"/>
              <a:gd name="connsiteX3" fmla="*/ 2247978 w 2295684"/>
              <a:gd name="connsiteY3" fmla="*/ 0 h 477055"/>
              <a:gd name="connsiteX4" fmla="*/ 2281711 w 2295684"/>
              <a:gd name="connsiteY4" fmla="*/ 13973 h 477055"/>
              <a:gd name="connsiteX5" fmla="*/ 2295684 w 2295684"/>
              <a:gd name="connsiteY5" fmla="*/ 47706 h 477055"/>
              <a:gd name="connsiteX6" fmla="*/ 2295684 w 2295684"/>
              <a:gd name="connsiteY6" fmla="*/ 429349 h 477055"/>
              <a:gd name="connsiteX7" fmla="*/ 2281711 w 2295684"/>
              <a:gd name="connsiteY7" fmla="*/ 463082 h 477055"/>
              <a:gd name="connsiteX8" fmla="*/ 2247978 w 2295684"/>
              <a:gd name="connsiteY8" fmla="*/ 477055 h 477055"/>
              <a:gd name="connsiteX9" fmla="*/ 47706 w 2295684"/>
              <a:gd name="connsiteY9" fmla="*/ 477055 h 477055"/>
              <a:gd name="connsiteX10" fmla="*/ 13973 w 2295684"/>
              <a:gd name="connsiteY10" fmla="*/ 463082 h 477055"/>
              <a:gd name="connsiteX11" fmla="*/ 0 w 2295684"/>
              <a:gd name="connsiteY11" fmla="*/ 429349 h 477055"/>
              <a:gd name="connsiteX12" fmla="*/ 0 w 2295684"/>
              <a:gd name="connsiteY12" fmla="*/ 47706 h 47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95684" h="477055">
                <a:moveTo>
                  <a:pt x="0" y="47706"/>
                </a:moveTo>
                <a:cubicBezTo>
                  <a:pt x="0" y="35054"/>
                  <a:pt x="5026" y="22919"/>
                  <a:pt x="13973" y="13973"/>
                </a:cubicBezTo>
                <a:cubicBezTo>
                  <a:pt x="22920" y="5026"/>
                  <a:pt x="35054" y="0"/>
                  <a:pt x="47706" y="0"/>
                </a:cubicBezTo>
                <a:lnTo>
                  <a:pt x="2247978" y="0"/>
                </a:lnTo>
                <a:cubicBezTo>
                  <a:pt x="2260630" y="0"/>
                  <a:pt x="2272765" y="5026"/>
                  <a:pt x="2281711" y="13973"/>
                </a:cubicBezTo>
                <a:cubicBezTo>
                  <a:pt x="2290658" y="22920"/>
                  <a:pt x="2295684" y="35054"/>
                  <a:pt x="2295684" y="47706"/>
                </a:cubicBezTo>
                <a:lnTo>
                  <a:pt x="2295684" y="429349"/>
                </a:lnTo>
                <a:cubicBezTo>
                  <a:pt x="2295684" y="442001"/>
                  <a:pt x="2290658" y="454136"/>
                  <a:pt x="2281711" y="463082"/>
                </a:cubicBezTo>
                <a:cubicBezTo>
                  <a:pt x="2272764" y="472029"/>
                  <a:pt x="2260630" y="477055"/>
                  <a:pt x="2247978" y="477055"/>
                </a:cubicBezTo>
                <a:lnTo>
                  <a:pt x="47706" y="477055"/>
                </a:lnTo>
                <a:cubicBezTo>
                  <a:pt x="35054" y="477055"/>
                  <a:pt x="22919" y="472029"/>
                  <a:pt x="13973" y="463082"/>
                </a:cubicBezTo>
                <a:cubicBezTo>
                  <a:pt x="5026" y="454135"/>
                  <a:pt x="0" y="442001"/>
                  <a:pt x="0" y="429349"/>
                </a:cubicBezTo>
                <a:lnTo>
                  <a:pt x="0" y="4770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90000"/>
            </a:schemeClr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5412" tIns="105412" rIns="105412" bIns="105412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Extraesophageal </a:t>
            </a:r>
            <a:endParaRPr lang="en-GB" sz="2400" b="0" kern="1200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525878" y="2645055"/>
            <a:ext cx="1654559" cy="1050645"/>
          </a:xfrm>
          <a:prstGeom prst="roundRect">
            <a:avLst>
              <a:gd name="adj" fmla="val 10000"/>
            </a:avLst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>
            <a:off x="6709717" y="2819703"/>
            <a:ext cx="1654559" cy="1050645"/>
          </a:xfrm>
          <a:custGeom>
            <a:avLst/>
            <a:gdLst>
              <a:gd name="connsiteX0" fmla="*/ 0 w 1654559"/>
              <a:gd name="connsiteY0" fmla="*/ 105065 h 1050645"/>
              <a:gd name="connsiteX1" fmla="*/ 30773 w 1654559"/>
              <a:gd name="connsiteY1" fmla="*/ 30773 h 1050645"/>
              <a:gd name="connsiteX2" fmla="*/ 105065 w 1654559"/>
              <a:gd name="connsiteY2" fmla="*/ 0 h 1050645"/>
              <a:gd name="connsiteX3" fmla="*/ 1549494 w 1654559"/>
              <a:gd name="connsiteY3" fmla="*/ 0 h 1050645"/>
              <a:gd name="connsiteX4" fmla="*/ 1623786 w 1654559"/>
              <a:gd name="connsiteY4" fmla="*/ 30773 h 1050645"/>
              <a:gd name="connsiteX5" fmla="*/ 1654559 w 1654559"/>
              <a:gd name="connsiteY5" fmla="*/ 105065 h 1050645"/>
              <a:gd name="connsiteX6" fmla="*/ 1654559 w 1654559"/>
              <a:gd name="connsiteY6" fmla="*/ 945580 h 1050645"/>
              <a:gd name="connsiteX7" fmla="*/ 1623786 w 1654559"/>
              <a:gd name="connsiteY7" fmla="*/ 1019872 h 1050645"/>
              <a:gd name="connsiteX8" fmla="*/ 1549494 w 1654559"/>
              <a:gd name="connsiteY8" fmla="*/ 1050645 h 1050645"/>
              <a:gd name="connsiteX9" fmla="*/ 105065 w 1654559"/>
              <a:gd name="connsiteY9" fmla="*/ 1050645 h 1050645"/>
              <a:gd name="connsiteX10" fmla="*/ 30773 w 1654559"/>
              <a:gd name="connsiteY10" fmla="*/ 1019872 h 1050645"/>
              <a:gd name="connsiteX11" fmla="*/ 0 w 1654559"/>
              <a:gd name="connsiteY11" fmla="*/ 945580 h 1050645"/>
              <a:gd name="connsiteX12" fmla="*/ 0 w 1654559"/>
              <a:gd name="connsiteY12" fmla="*/ 105065 h 1050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54559" h="1050645">
                <a:moveTo>
                  <a:pt x="0" y="105065"/>
                </a:moveTo>
                <a:cubicBezTo>
                  <a:pt x="0" y="77200"/>
                  <a:pt x="11069" y="50476"/>
                  <a:pt x="30773" y="30773"/>
                </a:cubicBezTo>
                <a:cubicBezTo>
                  <a:pt x="50477" y="11070"/>
                  <a:pt x="77200" y="0"/>
                  <a:pt x="105065" y="0"/>
                </a:cubicBezTo>
                <a:lnTo>
                  <a:pt x="1549494" y="0"/>
                </a:lnTo>
                <a:cubicBezTo>
                  <a:pt x="1577359" y="0"/>
                  <a:pt x="1604083" y="11069"/>
                  <a:pt x="1623786" y="30773"/>
                </a:cubicBezTo>
                <a:cubicBezTo>
                  <a:pt x="1643489" y="50477"/>
                  <a:pt x="1654559" y="77200"/>
                  <a:pt x="1654559" y="105065"/>
                </a:cubicBezTo>
                <a:lnTo>
                  <a:pt x="1654559" y="945580"/>
                </a:lnTo>
                <a:cubicBezTo>
                  <a:pt x="1654559" y="973445"/>
                  <a:pt x="1643490" y="1000169"/>
                  <a:pt x="1623786" y="1019872"/>
                </a:cubicBezTo>
                <a:cubicBezTo>
                  <a:pt x="1604082" y="1039576"/>
                  <a:pt x="1577359" y="1050645"/>
                  <a:pt x="1549494" y="1050645"/>
                </a:cubicBezTo>
                <a:lnTo>
                  <a:pt x="105065" y="1050645"/>
                </a:lnTo>
                <a:cubicBezTo>
                  <a:pt x="77200" y="1050645"/>
                  <a:pt x="50476" y="1039576"/>
                  <a:pt x="30773" y="1019872"/>
                </a:cubicBezTo>
                <a:cubicBezTo>
                  <a:pt x="11070" y="1000168"/>
                  <a:pt x="0" y="973445"/>
                  <a:pt x="0" y="945580"/>
                </a:cubicBezTo>
                <a:lnTo>
                  <a:pt x="0" y="105065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0782" tIns="110782" rIns="110782" bIns="11078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1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3766381" y="800099"/>
            <a:ext cx="3817316" cy="580145"/>
          </a:xfrm>
          <a:custGeom>
            <a:avLst/>
            <a:gdLst>
              <a:gd name="connsiteX0" fmla="*/ 0 w 3817316"/>
              <a:gd name="connsiteY0" fmla="*/ 58015 h 580145"/>
              <a:gd name="connsiteX1" fmla="*/ 16992 w 3817316"/>
              <a:gd name="connsiteY1" fmla="*/ 16992 h 580145"/>
              <a:gd name="connsiteX2" fmla="*/ 58015 w 3817316"/>
              <a:gd name="connsiteY2" fmla="*/ 0 h 580145"/>
              <a:gd name="connsiteX3" fmla="*/ 3759301 w 3817316"/>
              <a:gd name="connsiteY3" fmla="*/ 0 h 580145"/>
              <a:gd name="connsiteX4" fmla="*/ 3800324 w 3817316"/>
              <a:gd name="connsiteY4" fmla="*/ 16992 h 580145"/>
              <a:gd name="connsiteX5" fmla="*/ 3817316 w 3817316"/>
              <a:gd name="connsiteY5" fmla="*/ 58015 h 580145"/>
              <a:gd name="connsiteX6" fmla="*/ 3817316 w 3817316"/>
              <a:gd name="connsiteY6" fmla="*/ 522130 h 580145"/>
              <a:gd name="connsiteX7" fmla="*/ 3800324 w 3817316"/>
              <a:gd name="connsiteY7" fmla="*/ 563153 h 580145"/>
              <a:gd name="connsiteX8" fmla="*/ 3759301 w 3817316"/>
              <a:gd name="connsiteY8" fmla="*/ 580145 h 580145"/>
              <a:gd name="connsiteX9" fmla="*/ 58015 w 3817316"/>
              <a:gd name="connsiteY9" fmla="*/ 580145 h 580145"/>
              <a:gd name="connsiteX10" fmla="*/ 16992 w 3817316"/>
              <a:gd name="connsiteY10" fmla="*/ 563153 h 580145"/>
              <a:gd name="connsiteX11" fmla="*/ 0 w 3817316"/>
              <a:gd name="connsiteY11" fmla="*/ 522130 h 580145"/>
              <a:gd name="connsiteX12" fmla="*/ 0 w 3817316"/>
              <a:gd name="connsiteY12" fmla="*/ 58015 h 58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17316" h="580145">
                <a:moveTo>
                  <a:pt x="0" y="58015"/>
                </a:moveTo>
                <a:cubicBezTo>
                  <a:pt x="0" y="42628"/>
                  <a:pt x="6112" y="27872"/>
                  <a:pt x="16992" y="16992"/>
                </a:cubicBezTo>
                <a:cubicBezTo>
                  <a:pt x="27872" y="6112"/>
                  <a:pt x="42628" y="0"/>
                  <a:pt x="58015" y="0"/>
                </a:cubicBezTo>
                <a:lnTo>
                  <a:pt x="3759301" y="0"/>
                </a:lnTo>
                <a:cubicBezTo>
                  <a:pt x="3774688" y="0"/>
                  <a:pt x="3789444" y="6112"/>
                  <a:pt x="3800324" y="16992"/>
                </a:cubicBezTo>
                <a:cubicBezTo>
                  <a:pt x="3811204" y="27872"/>
                  <a:pt x="3817316" y="42628"/>
                  <a:pt x="3817316" y="58015"/>
                </a:cubicBezTo>
                <a:lnTo>
                  <a:pt x="3817316" y="522130"/>
                </a:lnTo>
                <a:cubicBezTo>
                  <a:pt x="3817316" y="537517"/>
                  <a:pt x="3811204" y="552273"/>
                  <a:pt x="3800324" y="563153"/>
                </a:cubicBezTo>
                <a:cubicBezTo>
                  <a:pt x="3789444" y="574033"/>
                  <a:pt x="3774688" y="580145"/>
                  <a:pt x="3759301" y="580145"/>
                </a:cubicBezTo>
                <a:lnTo>
                  <a:pt x="58015" y="580145"/>
                </a:lnTo>
                <a:cubicBezTo>
                  <a:pt x="42628" y="580145"/>
                  <a:pt x="27872" y="574033"/>
                  <a:pt x="16992" y="563153"/>
                </a:cubicBezTo>
                <a:cubicBezTo>
                  <a:pt x="6112" y="552273"/>
                  <a:pt x="0" y="537517"/>
                  <a:pt x="0" y="522130"/>
                </a:cubicBezTo>
                <a:lnTo>
                  <a:pt x="0" y="58015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3672" tIns="123672" rIns="123672" bIns="123672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kern="1200" dirty="0"/>
              <a:t>Symptoms of GERD</a:t>
            </a:r>
            <a:endParaRPr lang="en-GB" sz="2800" kern="1200" dirty="0"/>
          </a:p>
        </p:txBody>
      </p:sp>
      <p:sp>
        <p:nvSpPr>
          <p:cNvPr id="35" name="Rounded Rectangle 34"/>
          <p:cNvSpPr/>
          <p:nvPr/>
        </p:nvSpPr>
        <p:spPr>
          <a:xfrm>
            <a:off x="4724400" y="2895600"/>
            <a:ext cx="1600200" cy="533400"/>
          </a:xfrm>
          <a:prstGeom prst="roundRect">
            <a:avLst/>
          </a:prstGeom>
          <a:solidFill>
            <a:srgbClr val="FF00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304800" y="3581400"/>
            <a:ext cx="8382000" cy="1836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2400" dirty="0">
              <a:solidFill>
                <a:schemeClr val="dk1"/>
              </a:solidFill>
            </a:endParaRPr>
          </a:p>
          <a:p>
            <a:pPr algn="just"/>
            <a:r>
              <a:rPr lang="en-US" sz="2400" dirty="0">
                <a:solidFill>
                  <a:schemeClr val="dk1"/>
                </a:solidFill>
              </a:rPr>
              <a:t>- Dysphagia, Odynophagia (due to excessive sensitivity of the </a:t>
            </a:r>
            <a:r>
              <a:rPr lang="en-US" sz="2400" dirty="0" err="1">
                <a:solidFill>
                  <a:schemeClr val="dk1"/>
                </a:solidFill>
              </a:rPr>
              <a:t>oesophageal</a:t>
            </a:r>
            <a:r>
              <a:rPr lang="en-US" sz="2400" dirty="0">
                <a:solidFill>
                  <a:schemeClr val="dk1"/>
                </a:solidFill>
              </a:rPr>
              <a:t> mucosa).</a:t>
            </a:r>
          </a:p>
          <a:p>
            <a:pPr algn="just">
              <a:buFontTx/>
              <a:buChar char="-"/>
            </a:pPr>
            <a:r>
              <a:rPr lang="en-US" sz="2400" dirty="0">
                <a:solidFill>
                  <a:schemeClr val="dk1"/>
                </a:solidFill>
              </a:rPr>
              <a:t> </a:t>
            </a:r>
            <a:r>
              <a:rPr lang="en-US" sz="2400" dirty="0" err="1">
                <a:solidFill>
                  <a:schemeClr val="dk1"/>
                </a:solidFill>
              </a:rPr>
              <a:t>Haematemesis</a:t>
            </a:r>
            <a:r>
              <a:rPr lang="en-US" sz="2400" dirty="0">
                <a:solidFill>
                  <a:schemeClr val="dk1"/>
                </a:solidFill>
              </a:rPr>
              <a:t> or melena.</a:t>
            </a:r>
          </a:p>
          <a:p>
            <a:pPr algn="just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 Anemia.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n-GB" sz="2400" dirty="0">
                <a:solidFill>
                  <a:schemeClr val="tx1"/>
                </a:solidFill>
              </a:rPr>
              <a:t> Unintentional </a:t>
            </a:r>
            <a:r>
              <a:rPr lang="en-US" sz="2400" dirty="0">
                <a:solidFill>
                  <a:schemeClr val="dk1"/>
                </a:solidFill>
              </a:rPr>
              <a:t>Weight loss.</a:t>
            </a:r>
          </a:p>
          <a:p>
            <a:pPr algn="just">
              <a:buFontTx/>
              <a:buChar char="-"/>
            </a:pPr>
            <a:endParaRPr lang="en-GB" sz="2400" dirty="0"/>
          </a:p>
        </p:txBody>
      </p:sp>
      <p:sp>
        <p:nvSpPr>
          <p:cNvPr id="37" name="Down Arrow 36"/>
          <p:cNvSpPr/>
          <p:nvPr/>
        </p:nvSpPr>
        <p:spPr>
          <a:xfrm>
            <a:off x="4114800" y="5486400"/>
            <a:ext cx="9144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ounded Rectangle 37"/>
          <p:cNvSpPr/>
          <p:nvPr/>
        </p:nvSpPr>
        <p:spPr>
          <a:xfrm>
            <a:off x="381000" y="6019800"/>
            <a:ext cx="8382000" cy="756000"/>
          </a:xfrm>
          <a:prstGeom prst="round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dk1"/>
                </a:solidFill>
              </a:rPr>
              <a:t>Warrants investigation for a potential complication including an underlying motility disorder, stricture, ring, or malignancy</a:t>
            </a:r>
            <a:endParaRPr lang="en-US" sz="2400" b="1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>
          <a:xfrm>
            <a:off x="6934200" y="6492875"/>
            <a:ext cx="2133600" cy="365125"/>
          </a:xfrm>
        </p:spPr>
        <p:txBody>
          <a:bodyPr/>
          <a:lstStyle/>
          <a:p>
            <a:fld id="{3D0A3EC9-E8BA-4062-809F-C0D16F9877FA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110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7.0&quot;&gt;&lt;object type=&quot;1&quot; unique_id=&quot;10001&quot;&gt;&lt;object type=&quot;2&quot; unique_id=&quot;10983&quot;&gt;&lt;object type=&quot;3&quot; unique_id=&quot;10984&quot;&gt;&lt;property id=&quot;20148&quot; value=&quot;5&quot;/&gt;&lt;property id=&quot;20300&quot; value=&quot;Slide 1&quot;/&gt;&lt;property id=&quot;20307&quot; value=&quot;258&quot;/&gt;&lt;/object&gt;&lt;object type=&quot;3&quot; unique_id=&quot;10985&quot;&gt;&lt;property id=&quot;20148&quot; value=&quot;5&quot;/&gt;&lt;property id=&quot;20300&quot; value=&quot;Slide 2 - &amp;quot;Approach to Dysphagia, Vomiting &amp;amp; Dyspepsia - 2&amp;quot;&quot;/&gt;&lt;property id=&quot;20307&quot; value=&quot;256&quot;/&gt;&lt;/object&gt;&lt;object type=&quot;3&quot; unique_id=&quot;10993&quot;&gt;&lt;property id=&quot;20148&quot; value=&quot;5&quot;/&gt;&lt;property id=&quot;20300&quot; value=&quot;Slide 13 - &amp;quot;Thank You&amp;quot;&quot;/&gt;&lt;property id=&quot;20307&quot; value=&quot;263&quot;/&gt;&lt;/object&gt;&lt;object type=&quot;3&quot; unique_id=&quot;11294&quot;&gt;&lt;property id=&quot;20148&quot; value=&quot;5&quot;/&gt;&lt;property id=&quot;20300&quot; value=&quot;Slide 3 - &amp;quot;Intended Learning Outcome (ILO)&amp;quot;&quot;/&gt;&lt;property id=&quot;20307&quot; value=&quot;267&quot;/&gt;&lt;/object&gt;&lt;object type=&quot;3&quot; unique_id=&quot;11295&quot;&gt;&lt;property id=&quot;20148&quot; value=&quot;5&quot;/&gt;&lt;property id=&quot;20300&quot; value=&quot;Slide 4 - &amp;quot;Steps of Problem Solving&amp;quot;&quot;/&gt;&lt;property id=&quot;20307&quot; value=&quot;268&quot;/&gt;&lt;/object&gt;&lt;object type=&quot;3&quot; unique_id=&quot;11296&quot;&gt;&lt;property id=&quot;20148&quot; value=&quot;5&quot;/&gt;&lt;property id=&quot;20300&quot; value=&quot;Slide 5 - &amp;quot;2 min. Quiz (Talk to each others)&amp;quot;&quot;/&gt;&lt;property id=&quot;20307&quot; value=&quot;269&quot;/&gt;&lt;/object&gt;&lt;object type=&quot;3&quot; unique_id=&quot;11297&quot;&gt;&lt;property id=&quot;20148&quot; value=&quot;5&quot;/&gt;&lt;property id=&quot;20300&quot; value=&quot;Slide 6 - &amp;quot;2 min. Quiz (Talk to each others)&amp;quot;&quot;/&gt;&lt;property id=&quot;20307&quot; value=&quot;270&quot;/&gt;&lt;/object&gt;&lt;object type=&quot;3&quot; unique_id=&quot;11298&quot;&gt;&lt;property id=&quot;20148&quot; value=&quot;5&quot;/&gt;&lt;property id=&quot;20300&quot; value=&quot;Slide 7 - &amp;quot;2 min. Quiz (Talk to each others)&amp;quot;&quot;/&gt;&lt;property id=&quot;20307&quot; value=&quot;271&quot;/&gt;&lt;/object&gt;&lt;object type=&quot;3&quot; unique_id=&quot;11299&quot;&gt;&lt;property id=&quot;20148&quot; value=&quot;5&quot;/&gt;&lt;property id=&quot;20300&quot; value=&quot;Slide 8 - &amp;quot;2 min. Quiz (Talk to each others)&amp;quot;&quot;/&gt;&lt;property id=&quot;20307&quot; value=&quot;272&quot;/&gt;&lt;/object&gt;&lt;object type=&quot;3&quot; unique_id=&quot;11300&quot;&gt;&lt;property id=&quot;20148&quot; value=&quot;5&quot;/&gt;&lt;property id=&quot;20300&quot; value=&quot;Slide 9 - &amp;quot;2 min. Quiz (Talk to each others)&amp;quot;&quot;/&gt;&lt;property id=&quot;20307&quot; value=&quot;273&quot;/&gt;&lt;/object&gt;&lt;object type=&quot;3&quot; unique_id=&quot;11301&quot;&gt;&lt;property id=&quot;20148&quot; value=&quot;5&quot;/&gt;&lt;property id=&quot;20300&quot; value=&quot;Slide 10 - &amp;quot;2 min. Quiz (Talk to each others)&amp;quot;&quot;/&gt;&lt;property id=&quot;20307&quot; value=&quot;274&quot;/&gt;&lt;/object&gt;&lt;object type=&quot;3&quot; unique_id=&quot;11302&quot;&gt;&lt;property id=&quot;20148&quot; value=&quot;5&quot;/&gt;&lt;property id=&quot;20300&quot; value=&quot;Slide 11 - &amp;quot;2 min. Quiz (Talk to each others)&amp;quot;&quot;/&gt;&lt;property id=&quot;20307&quot; value=&quot;275&quot;/&gt;&lt;/object&gt;&lt;object type=&quot;3&quot; unique_id=&quot;11303&quot;&gt;&lt;property id=&quot;20148&quot; value=&quot;5&quot;/&gt;&lt;property id=&quot;20300&quot; value=&quot;Slide 12 - &amp;quot;2 min. Quiz (Talk to each others)&amp;quot;&quot;/&gt;&lt;property id=&quot;20307&quot; value=&quot;276&quot;/&gt;&lt;/object&gt;&lt;/object&gt;&lt;object type=&quot;8&quot; unique_id=&quot;11005&quot;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6|14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26.6|16.2|23.8|37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5|7.6|1.5|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20|1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60.1|13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22.9|5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3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8.8|3.1|3.1|3.7|3.4|21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9.1|12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7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9|22.8|9.2|32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9|22.8|9.2|32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9|22.8|9.2|32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5.1|1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1.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9.1|12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1|6.5|1.6|3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28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12|3.7|3.4|9.7|6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|13.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1|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.3|4.9|5.9|7.6|4.7|1.5|29.2|1.8|6.3|14|1.8|2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.3|4.9|5.9|7.6|4.7|1.5|29.2|1.8|6.3|14|1.8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.3|4.9|5.9|7.6|4.7|1.5|29.2|1.8|6.3|14|1.8|2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3.3|4.9|5.9|7.6|4.7|1.5|29.2|1.8|6.3|14|1.8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4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4510</Words>
  <Application>Microsoft Office PowerPoint</Application>
  <PresentationFormat>On-screen Show (4:3)</PresentationFormat>
  <Paragraphs>835</Paragraphs>
  <Slides>82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Times New Roman</vt:lpstr>
      <vt:lpstr>Wingdings</vt:lpstr>
      <vt:lpstr>Office Theme</vt:lpstr>
      <vt:lpstr>Armed Forces College of Medicine AFCM</vt:lpstr>
      <vt:lpstr>GERD – Esophageal motility disorders - PUD</vt:lpstr>
      <vt:lpstr>Intended Learning Outcomes (ILOs)</vt:lpstr>
      <vt:lpstr>Gastroesophageal Reflux Disease (GERD)</vt:lpstr>
      <vt:lpstr>Gastroesophageal Reflux Disease (GERD)</vt:lpstr>
      <vt:lpstr>GERD</vt:lpstr>
      <vt:lpstr>PowerPoint Presentation</vt:lpstr>
      <vt:lpstr>PowerPoint Presentation</vt:lpstr>
      <vt:lpstr>PowerPoint Presentation</vt:lpstr>
      <vt:lpstr>PowerPoint Presentation</vt:lpstr>
      <vt:lpstr>N.B.</vt:lpstr>
      <vt:lpstr>Investigations for GERD</vt:lpstr>
      <vt:lpstr>Investigations for GERD</vt:lpstr>
      <vt:lpstr>-</vt:lpstr>
      <vt:lpstr>Investigations for GERD</vt:lpstr>
      <vt:lpstr>PowerPoint Presentation</vt:lpstr>
      <vt:lpstr>Treatment of GERD</vt:lpstr>
      <vt:lpstr>Treatment of GERD</vt:lpstr>
      <vt:lpstr>Treatment of GERD</vt:lpstr>
      <vt:lpstr>PowerPoint Presentation</vt:lpstr>
      <vt:lpstr>GERD Complications</vt:lpstr>
      <vt:lpstr>Barrett's esophagus</vt:lpstr>
      <vt:lpstr>Barrett's esophagus</vt:lpstr>
      <vt:lpstr>Treatment of Barret’s Esophagus</vt:lpstr>
      <vt:lpstr>Treatment of Barret’s Esophagus</vt:lpstr>
      <vt:lpstr>Peptic Stricture (from Esophagitis)</vt:lpstr>
      <vt:lpstr>Peptic ulcerative diseases (PUD)</vt:lpstr>
      <vt:lpstr>Peptic Ulcer Disease (PUD)</vt:lpstr>
      <vt:lpstr>PUD: Etiology</vt:lpstr>
      <vt:lpstr>PUD: Clinical pictures</vt:lpstr>
      <vt:lpstr>DU Vs GU</vt:lpstr>
      <vt:lpstr>Acid secretion in PUD</vt:lpstr>
      <vt:lpstr>PUD: Complications</vt:lpstr>
      <vt:lpstr>Investigations for PUD</vt:lpstr>
      <vt:lpstr>Treatment of PUD</vt:lpstr>
      <vt:lpstr>H.pylori</vt:lpstr>
      <vt:lpstr>H. pylori-Induced Peptic Ulceration</vt:lpstr>
      <vt:lpstr>H. pylori-Induced Peptic Ulceration</vt:lpstr>
      <vt:lpstr>Diagnosis of H Pylori</vt:lpstr>
      <vt:lpstr>Diagnosis of H Pylori</vt:lpstr>
      <vt:lpstr>Management of H Pylori</vt:lpstr>
      <vt:lpstr>Management of H Pylori</vt:lpstr>
      <vt:lpstr>Management of H Pylori</vt:lpstr>
      <vt:lpstr>NSAID &amp; Stress Induced Ulceration</vt:lpstr>
      <vt:lpstr>NSAID-Induced Ulceration</vt:lpstr>
      <vt:lpstr>NSAID-Induced Ulceration</vt:lpstr>
      <vt:lpstr>Stress-Induced Ulceration</vt:lpstr>
      <vt:lpstr>Stress-Induced Ulceration</vt:lpstr>
      <vt:lpstr>Gastritis</vt:lpstr>
      <vt:lpstr>Gastritis</vt:lpstr>
      <vt:lpstr>Gastritis: Etiology</vt:lpstr>
      <vt:lpstr>Gastritis: Clinical pictures</vt:lpstr>
      <vt:lpstr>Gastritis: Clinical pictures</vt:lpstr>
      <vt:lpstr>Gastritis</vt:lpstr>
      <vt:lpstr>Esophageal motility disorders</vt:lpstr>
      <vt:lpstr>Esophageal motility disorders</vt:lpstr>
      <vt:lpstr>Achalasia</vt:lpstr>
      <vt:lpstr>Achalasia</vt:lpstr>
      <vt:lpstr>Clinical picture of achalasia</vt:lpstr>
      <vt:lpstr>Achalasia: Investigations</vt:lpstr>
      <vt:lpstr>Achalasia: Investigations (cont.)</vt:lpstr>
      <vt:lpstr>Achalasia: Investigations (cont.)</vt:lpstr>
      <vt:lpstr>Achalasia: Differential diagnosis</vt:lpstr>
      <vt:lpstr>Achalasia: Management</vt:lpstr>
      <vt:lpstr>Diffuse Esophageal Spasm</vt:lpstr>
      <vt:lpstr>Quiz</vt:lpstr>
      <vt:lpstr>Quiz (1)</vt:lpstr>
      <vt:lpstr>Quiz (2)</vt:lpstr>
      <vt:lpstr>Quiz (3)</vt:lpstr>
      <vt:lpstr>Quiz (4)</vt:lpstr>
      <vt:lpstr>Quiz (5)</vt:lpstr>
      <vt:lpstr>Quiz (6)</vt:lpstr>
      <vt:lpstr>Quiz (7)</vt:lpstr>
      <vt:lpstr>Quiz (8)</vt:lpstr>
      <vt:lpstr>Quiz (9)</vt:lpstr>
      <vt:lpstr>Quiz (10)</vt:lpstr>
      <vt:lpstr>Quiz (11)</vt:lpstr>
      <vt:lpstr>Quiz (12)</vt:lpstr>
      <vt:lpstr>Quiz (13)</vt:lpstr>
      <vt:lpstr>Home message</vt:lpstr>
      <vt:lpstr>References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 cast</dc:creator>
  <cp:lastModifiedBy>Abdul Rahman Ashraf Hussein Mohamed Abo El-Majd</cp:lastModifiedBy>
  <cp:revision>331</cp:revision>
  <dcterms:created xsi:type="dcterms:W3CDTF">2016-09-30T17:20:15Z</dcterms:created>
  <dcterms:modified xsi:type="dcterms:W3CDTF">2025-07-05T10:26:18Z</dcterms:modified>
</cp:coreProperties>
</file>