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6"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98" r:id="rId30"/>
    <p:sldId id="304" r:id="rId31"/>
    <p:sldId id="299" r:id="rId32"/>
    <p:sldId id="302" r:id="rId33"/>
    <p:sldId id="303" r:id="rId34"/>
    <p:sldId id="274" r:id="rId35"/>
    <p:sldId id="305" r:id="rId36"/>
    <p:sldId id="306" r:id="rId37"/>
    <p:sldId id="307" r:id="rId38"/>
    <p:sldId id="308" r:id="rId39"/>
    <p:sldId id="309" r:id="rId40"/>
    <p:sldId id="310" r:id="rId41"/>
    <p:sldId id="314" r:id="rId42"/>
    <p:sldId id="311" r:id="rId43"/>
    <p:sldId id="312" r:id="rId44"/>
    <p:sldId id="313" r:id="rId45"/>
    <p:sldId id="39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74" autoAdjust="0"/>
    <p:restoredTop sz="94660"/>
  </p:normalViewPr>
  <p:slideViewPr>
    <p:cSldViewPr snapToGrid="0">
      <p:cViewPr varScale="1">
        <p:scale>
          <a:sx n="80" d="100"/>
          <a:sy n="80" d="100"/>
        </p:scale>
        <p:origin x="4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9FD646-1427-6529-5691-28D0018A0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A227F37-D600-EA4B-A784-4CF9C007D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C1B915AD-5F6E-3857-E4F6-ACF2E0AAD4F8}"/>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5" name="Footer Placeholder 4">
            <a:extLst>
              <a:ext uri="{FF2B5EF4-FFF2-40B4-BE49-F238E27FC236}">
                <a16:creationId xmlns="" xmlns:a16="http://schemas.microsoft.com/office/drawing/2014/main" id="{C1AB7589-29EB-D724-16A3-E3CEB287F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72B1C4C-36CB-7289-E4CE-9AEE427BD9A8}"/>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336688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904F4E-3F78-C89B-7341-CD5027CE00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7143519-4CDE-20A0-D3C0-578B95F2D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B69CC8B-A12E-848A-8FDF-2E200CD75182}"/>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5" name="Footer Placeholder 4">
            <a:extLst>
              <a:ext uri="{FF2B5EF4-FFF2-40B4-BE49-F238E27FC236}">
                <a16:creationId xmlns="" xmlns:a16="http://schemas.microsoft.com/office/drawing/2014/main" id="{1E39E94B-6684-E909-18D0-C3D9F5C92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96152EA-444E-CC4D-5DF3-DD09ED31D343}"/>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111982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4732724-5DF4-0456-13E2-D4013FA28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A4AC901-0592-D466-221F-52843B10CA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DF43675-E632-AF0F-78F9-04B88A1913E7}"/>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5" name="Footer Placeholder 4">
            <a:extLst>
              <a:ext uri="{FF2B5EF4-FFF2-40B4-BE49-F238E27FC236}">
                <a16:creationId xmlns="" xmlns:a16="http://schemas.microsoft.com/office/drawing/2014/main" id="{F6CC1C89-247B-469F-992A-BD5FE35E9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E02EC9F-D5ED-51C5-7132-BDC25517FF81}"/>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34365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0742D6-A793-3B5A-3C85-D1C4D7046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DF1077C-C5FB-9FBD-74AD-8C48D6128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CF3E79E-00E0-A1A2-4655-60232BBD201A}"/>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5" name="Footer Placeholder 4">
            <a:extLst>
              <a:ext uri="{FF2B5EF4-FFF2-40B4-BE49-F238E27FC236}">
                <a16:creationId xmlns="" xmlns:a16="http://schemas.microsoft.com/office/drawing/2014/main" id="{02ECA1E7-B6D1-B23D-4EA7-B47A2ACC1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C3321B6-6B93-1F74-A3FB-D33B4CC2F3C4}"/>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134366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CCD0C8-BE3D-9115-F5A6-A59145077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A0B34A87-FAD7-1ECF-6C0B-3FF95BBF20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C9C799C-D52A-F9D9-B9B1-1CEC4095640B}"/>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5" name="Footer Placeholder 4">
            <a:extLst>
              <a:ext uri="{FF2B5EF4-FFF2-40B4-BE49-F238E27FC236}">
                <a16:creationId xmlns="" xmlns:a16="http://schemas.microsoft.com/office/drawing/2014/main" id="{799D1F3D-08E9-9459-E122-359F674EF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F54EF04-62AE-5DD3-9C96-4DD82FA9E109}"/>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391046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F61557-F734-962D-819C-826095911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99907B9-51C9-5A0F-B624-D21DAA8115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14B5D22-0D57-4B8A-020C-25284498C2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45834B4C-302E-81D5-054B-B76CB61A1886}"/>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6" name="Footer Placeholder 5">
            <a:extLst>
              <a:ext uri="{FF2B5EF4-FFF2-40B4-BE49-F238E27FC236}">
                <a16:creationId xmlns="" xmlns:a16="http://schemas.microsoft.com/office/drawing/2014/main" id="{70AC6956-7A53-F286-FBEF-537711969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E923232-058B-DFA6-95DD-F47A62C21730}"/>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278197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D78020-0272-67C3-A132-EFBB0EDF95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4D776B0-531A-78CA-6147-B1402C7D6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46EFD34-05E0-F43B-AC11-F3422FABA4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11A96C75-724C-2731-C27F-CEE655C3B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93CD1A8-DA73-483E-2DA4-248E8F2C6C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8975EE8-76B4-A340-4D65-E7E6DF41DBCE}"/>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8" name="Footer Placeholder 7">
            <a:extLst>
              <a:ext uri="{FF2B5EF4-FFF2-40B4-BE49-F238E27FC236}">
                <a16:creationId xmlns="" xmlns:a16="http://schemas.microsoft.com/office/drawing/2014/main" id="{345EAF1E-5C55-4D1B-F622-50192A0B9D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53DD30A-73C4-7F2C-D601-4848D2540644}"/>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17054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78392B-2381-D3A9-BD64-5732291B60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DEB7E51-9CBF-864B-A8BF-713EF923DDD7}"/>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4" name="Footer Placeholder 3">
            <a:extLst>
              <a:ext uri="{FF2B5EF4-FFF2-40B4-BE49-F238E27FC236}">
                <a16:creationId xmlns="" xmlns:a16="http://schemas.microsoft.com/office/drawing/2014/main" id="{64F8FA94-60D7-3BBA-0B4A-AECF458CC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1B1BF2E-75AF-D2E7-C20A-B38BB9F5BB48}"/>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2096795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4BC2D71-B519-BE6E-D026-DB7DE9B957B8}"/>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3" name="Footer Placeholder 2">
            <a:extLst>
              <a:ext uri="{FF2B5EF4-FFF2-40B4-BE49-F238E27FC236}">
                <a16:creationId xmlns="" xmlns:a16="http://schemas.microsoft.com/office/drawing/2014/main" id="{3E9DDA49-82E0-C1FF-E1B4-390FB796DF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9B35633-8F79-7E4C-1F0D-71DB2570536E}"/>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255728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D6CEE2-3A77-3DD3-A9F0-929C2C431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754495E-2FC1-D6D0-C0CC-821B7F238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A57F981-0075-4E57-D842-A2FD61A34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61A9417-C371-9CD5-3FEC-C3A0805961AC}"/>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6" name="Footer Placeholder 5">
            <a:extLst>
              <a:ext uri="{FF2B5EF4-FFF2-40B4-BE49-F238E27FC236}">
                <a16:creationId xmlns="" xmlns:a16="http://schemas.microsoft.com/office/drawing/2014/main" id="{C8D761AC-BBC0-BB7C-A01F-3B8D7343E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288BBA1-DE0F-6942-92C9-03A49DBD8D0A}"/>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250239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BB1DD7-2483-4BDA-A2CB-BC24A39DA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F6D4810-F9D4-F4A7-A528-9484DE37B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D8DC009-872F-054D-E03E-AAFA6527D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8150368-4524-149F-789B-A81E9C7981C6}"/>
              </a:ext>
            </a:extLst>
          </p:cNvPr>
          <p:cNvSpPr>
            <a:spLocks noGrp="1"/>
          </p:cNvSpPr>
          <p:nvPr>
            <p:ph type="dt" sz="half" idx="10"/>
          </p:nvPr>
        </p:nvSpPr>
        <p:spPr/>
        <p:txBody>
          <a:bodyPr/>
          <a:lstStyle/>
          <a:p>
            <a:fld id="{29102B23-5328-4042-88BE-D8ABD210E92E}" type="datetimeFigureOut">
              <a:rPr lang="en-US" smtClean="0"/>
              <a:t>6/19/2025</a:t>
            </a:fld>
            <a:endParaRPr lang="en-US"/>
          </a:p>
        </p:txBody>
      </p:sp>
      <p:sp>
        <p:nvSpPr>
          <p:cNvPr id="6" name="Footer Placeholder 5">
            <a:extLst>
              <a:ext uri="{FF2B5EF4-FFF2-40B4-BE49-F238E27FC236}">
                <a16:creationId xmlns="" xmlns:a16="http://schemas.microsoft.com/office/drawing/2014/main" id="{898B1A2E-6740-1012-5CC4-6473508D1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DDF5A40-83B4-E048-489E-8E55BD60E074}"/>
              </a:ext>
            </a:extLst>
          </p:cNvPr>
          <p:cNvSpPr>
            <a:spLocks noGrp="1"/>
          </p:cNvSpPr>
          <p:nvPr>
            <p:ph type="sldNum" sz="quarter" idx="12"/>
          </p:nvPr>
        </p:nvSpPr>
        <p:spPr/>
        <p:txBody>
          <a:bodyPr/>
          <a:lstStyle/>
          <a:p>
            <a:fld id="{F889BD95-640B-46C1-9A5D-E6FDF534D21A}" type="slidenum">
              <a:rPr lang="en-US" smtClean="0"/>
              <a:t>‹#›</a:t>
            </a:fld>
            <a:endParaRPr lang="en-US"/>
          </a:p>
        </p:txBody>
      </p:sp>
    </p:spTree>
    <p:extLst>
      <p:ext uri="{BB962C8B-B14F-4D97-AF65-F5344CB8AC3E}">
        <p14:creationId xmlns:p14="http://schemas.microsoft.com/office/powerpoint/2010/main" val="251900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531426F-89E9-E152-3A91-651A86033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AC2DC95-1231-16BD-C321-5F1110BB0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237EF79-571D-5CC4-3AD5-55A4B86F5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102B23-5328-4042-88BE-D8ABD210E92E}" type="datetimeFigureOut">
              <a:rPr lang="en-US" smtClean="0"/>
              <a:t>6/19/2025</a:t>
            </a:fld>
            <a:endParaRPr lang="en-US"/>
          </a:p>
        </p:txBody>
      </p:sp>
      <p:sp>
        <p:nvSpPr>
          <p:cNvPr id="5" name="Footer Placeholder 4">
            <a:extLst>
              <a:ext uri="{FF2B5EF4-FFF2-40B4-BE49-F238E27FC236}">
                <a16:creationId xmlns="" xmlns:a16="http://schemas.microsoft.com/office/drawing/2014/main" id="{B0B287D5-F68E-15CE-0254-E5268BD75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D216ED92-F093-EE4C-D4D9-7F867FD35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89BD95-640B-46C1-9A5D-E6FDF534D21A}" type="slidenum">
              <a:rPr lang="en-US" smtClean="0"/>
              <a:t>‹#›</a:t>
            </a:fld>
            <a:endParaRPr lang="en-US"/>
          </a:p>
        </p:txBody>
      </p:sp>
    </p:spTree>
    <p:extLst>
      <p:ext uri="{BB962C8B-B14F-4D97-AF65-F5344CB8AC3E}">
        <p14:creationId xmlns:p14="http://schemas.microsoft.com/office/powerpoint/2010/main" val="3314156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AutoShape 13"/>
          <p:cNvSpPr>
            <a:spLocks noGrp="1" noChangeArrowheads="1"/>
          </p:cNvSpPr>
          <p:nvPr>
            <p:ph type="subTitle" idx="1"/>
          </p:nvPr>
        </p:nvSpPr>
        <p:spPr bwMode="auto">
          <a:xfrm>
            <a:off x="1524000" y="3894503"/>
            <a:ext cx="9144000" cy="1070832"/>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0" fontAlgn="base" hangingPunct="0">
              <a:lnSpc>
                <a:spcPct val="90000"/>
              </a:lnSpc>
              <a:spcBef>
                <a:spcPct val="0"/>
              </a:spcBef>
              <a:spcAft>
                <a:spcPct val="0"/>
              </a:spcAft>
              <a:buNone/>
            </a:pPr>
            <a:endParaRPr lang="ar-SA" sz="500" b="1" kern="0" dirty="0">
              <a:solidFill>
                <a:srgbClr val="FFFF00"/>
              </a:solidFill>
              <a:latin typeface="Times New Roman" panose="02020603050405020304" pitchFamily="18" charset="0"/>
            </a:endParaRPr>
          </a:p>
          <a:p>
            <a:pPr marL="88900" indent="0" algn="ctr" eaLnBrk="0" fontAlgn="base" hangingPunct="0">
              <a:spcAft>
                <a:spcPct val="0"/>
              </a:spcAft>
              <a:buNone/>
            </a:pPr>
            <a:r>
              <a:rPr lang="en-GB" sz="2800" b="1" kern="0" dirty="0">
                <a:ln w="0"/>
                <a:solidFill>
                  <a:srgbClr val="663300"/>
                </a:solidFill>
                <a:latin typeface="Times New Roman" panose="02020603050405020304" pitchFamily="18" charset="0"/>
                <a:cs typeface="Times New Roman" panose="02020603050405020304" pitchFamily="18" charset="0"/>
              </a:rPr>
              <a:t>Armed Forces College of Medicine</a:t>
            </a:r>
          </a:p>
          <a:p>
            <a:pPr marL="88900" indent="0" algn="ctr" eaLnBrk="0" fontAlgn="base" hangingPunct="0">
              <a:spcAft>
                <a:spcPct val="0"/>
              </a:spcAft>
              <a:buNone/>
            </a:pPr>
            <a:r>
              <a:rPr lang="en-GB" sz="2400" b="1" kern="0" dirty="0">
                <a:ln w="0"/>
                <a:solidFill>
                  <a:srgbClr val="663300"/>
                </a:solidFill>
                <a:latin typeface="Times New Roman" panose="02020603050405020304" pitchFamily="18" charset="0"/>
                <a:cs typeface="Times New Roman" panose="02020603050405020304" pitchFamily="18" charset="0"/>
              </a:rPr>
              <a:t>AFCM</a:t>
            </a:r>
            <a:endParaRPr lang="en-US" sz="2400" b="1" kern="0" dirty="0">
              <a:ln w="0"/>
              <a:solidFill>
                <a:srgbClr val="663300"/>
              </a:solidFill>
              <a:latin typeface="Times New Roman" panose="02020603050405020304" pitchFamily="18" charset="0"/>
              <a:cs typeface="Times New Roman" panose="02020603050405020304" pitchFamily="18" charset="0"/>
            </a:endParaRPr>
          </a:p>
        </p:txBody>
      </p:sp>
      <p:pic>
        <p:nvPicPr>
          <p:cNvPr id="2097152" name="Picture 3"/>
          <p:cNvPicPr>
            <a:picLocks noChangeAspect="1"/>
          </p:cNvPicPr>
          <p:nvPr/>
        </p:nvPicPr>
        <p:blipFill>
          <a:blip r:embed="rId2" cstate="print"/>
          <a:stretch>
            <a:fillRect/>
          </a:stretch>
        </p:blipFill>
        <p:spPr>
          <a:xfrm>
            <a:off x="4800601" y="1121824"/>
            <a:ext cx="2241123" cy="2241123"/>
          </a:xfrm>
          <a:prstGeom prst="flowChartConnector">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D3756A-71EA-3366-CDAC-03C77E0D2386}"/>
              </a:ext>
            </a:extLst>
          </p:cNvPr>
          <p:cNvSpPr>
            <a:spLocks noGrp="1"/>
          </p:cNvSpPr>
          <p:nvPr>
            <p:ph type="title"/>
          </p:nvPr>
        </p:nvSpPr>
        <p:spPr>
          <a:xfrm>
            <a:off x="838200" y="365126"/>
            <a:ext cx="10515600" cy="802194"/>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Diagnosis of arrhythmias</a:t>
            </a:r>
          </a:p>
        </p:txBody>
      </p:sp>
      <p:sp>
        <p:nvSpPr>
          <p:cNvPr id="3" name="Content Placeholder 2">
            <a:extLst>
              <a:ext uri="{FF2B5EF4-FFF2-40B4-BE49-F238E27FC236}">
                <a16:creationId xmlns="" xmlns:a16="http://schemas.microsoft.com/office/drawing/2014/main" id="{3C9E4626-5658-2352-25D6-7AEDAEAB4A96}"/>
              </a:ext>
            </a:extLst>
          </p:cNvPr>
          <p:cNvSpPr>
            <a:spLocks noGrp="1"/>
          </p:cNvSpPr>
          <p:nvPr>
            <p:ph idx="1"/>
          </p:nvPr>
        </p:nvSpPr>
        <p:spPr/>
        <p:txBody>
          <a:bodyPr>
            <a:normAutofit fontScale="85000" lnSpcReduction="20000"/>
          </a:bodyPr>
          <a:lstStyle/>
          <a:p>
            <a:pPr algn="just"/>
            <a:r>
              <a:rPr lang="en-US" b="1" dirty="0"/>
              <a:t>History and physical examination may detect an arrhythmia and suggest possible causes, but diagnosis requires a 12-lead ECG or, less reliably, a rhythm strip, preferably obtained during symptoms to establish the relationship between symptoms and rhythm.</a:t>
            </a:r>
          </a:p>
          <a:p>
            <a:pPr algn="just"/>
            <a:r>
              <a:rPr lang="en-US" b="1" dirty="0"/>
              <a:t>The ECG is approached systematically; calipers measure intervals and identify subtle irregularities. </a:t>
            </a:r>
          </a:p>
          <a:p>
            <a:pPr algn="just"/>
            <a:r>
              <a:rPr lang="en-US" b="1" dirty="0"/>
              <a:t>The key diagnostic features are:</a:t>
            </a:r>
          </a:p>
          <a:p>
            <a:pPr marL="0" indent="0" algn="just">
              <a:buNone/>
            </a:pPr>
            <a:r>
              <a:rPr lang="en-US" b="1" dirty="0"/>
              <a:t>                      1. Rate and regularity of atrial activation.</a:t>
            </a:r>
          </a:p>
          <a:p>
            <a:pPr marL="0" indent="0" algn="just">
              <a:buNone/>
            </a:pPr>
            <a:r>
              <a:rPr lang="en-US" b="1" dirty="0"/>
              <a:t>                      2. Rate and regularity of ventricular activation.</a:t>
            </a:r>
          </a:p>
          <a:p>
            <a:pPr marL="0" indent="0" algn="just">
              <a:buNone/>
            </a:pPr>
            <a:r>
              <a:rPr lang="en-US" b="1" dirty="0"/>
              <a:t>                      3. The relationship between the two.</a:t>
            </a:r>
          </a:p>
        </p:txBody>
      </p:sp>
      <p:pic>
        <p:nvPicPr>
          <p:cNvPr id="4" name="Picture 3">
            <a:extLst>
              <a:ext uri="{FF2B5EF4-FFF2-40B4-BE49-F238E27FC236}">
                <a16:creationId xmlns="" xmlns:a16="http://schemas.microsoft.com/office/drawing/2014/main" id="{B260C54C-501C-7A71-64DD-115CF3D8AB1C}"/>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75921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FA93BB-B85F-3F1A-8ADB-C45AB132A4CE}"/>
              </a:ext>
            </a:extLst>
          </p:cNvPr>
          <p:cNvSpPr>
            <a:spLocks noGrp="1"/>
          </p:cNvSpPr>
          <p:nvPr>
            <p:ph type="title"/>
          </p:nvPr>
        </p:nvSpPr>
        <p:spPr>
          <a:xfrm>
            <a:off x="838200" y="365125"/>
            <a:ext cx="10515600" cy="782739"/>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Diagnosis of arrhythmias</a:t>
            </a:r>
          </a:p>
        </p:txBody>
      </p:sp>
      <p:sp>
        <p:nvSpPr>
          <p:cNvPr id="3" name="Content Placeholder 2">
            <a:extLst>
              <a:ext uri="{FF2B5EF4-FFF2-40B4-BE49-F238E27FC236}">
                <a16:creationId xmlns="" xmlns:a16="http://schemas.microsoft.com/office/drawing/2014/main" id="{74F30755-C07B-D1DB-2B6D-0BC3229141B2}"/>
              </a:ext>
            </a:extLst>
          </p:cNvPr>
          <p:cNvSpPr>
            <a:spLocks noGrp="1"/>
          </p:cNvSpPr>
          <p:nvPr>
            <p:ph idx="1"/>
          </p:nvPr>
        </p:nvSpPr>
        <p:spPr/>
        <p:txBody>
          <a:bodyPr/>
          <a:lstStyle/>
          <a:p>
            <a:pPr algn="just"/>
            <a:r>
              <a:rPr lang="en-US" dirty="0"/>
              <a:t>A narrow QRS complex (&lt; 0.12 seconds) indicates a </a:t>
            </a:r>
            <a:r>
              <a:rPr lang="en-US" b="1" dirty="0"/>
              <a:t>supraventricular origin</a:t>
            </a:r>
            <a:r>
              <a:rPr lang="en-US" dirty="0"/>
              <a:t> (above the His bundle bifurcation).</a:t>
            </a:r>
          </a:p>
          <a:p>
            <a:pPr algn="just"/>
            <a:endParaRPr lang="en-US" dirty="0"/>
          </a:p>
          <a:p>
            <a:pPr algn="just"/>
            <a:r>
              <a:rPr lang="en-US" dirty="0"/>
              <a:t>A wide QRS complex (≥ 0.12 seconds) indicates a </a:t>
            </a:r>
            <a:r>
              <a:rPr lang="en-US" b="1" dirty="0"/>
              <a:t>ventricular origin </a:t>
            </a:r>
            <a:r>
              <a:rPr lang="en-US" dirty="0"/>
              <a:t>(below the His bundle bifurcation) or a supraventricular rhythm conducted with an </a:t>
            </a:r>
            <a:r>
              <a:rPr lang="en-US" b="1" dirty="0"/>
              <a:t>intraventricular conduction defect</a:t>
            </a:r>
            <a:r>
              <a:rPr lang="en-US" dirty="0"/>
              <a:t> or </a:t>
            </a:r>
            <a:r>
              <a:rPr lang="en-US" b="1" dirty="0"/>
              <a:t>with ventricular preexcitation in the Wolff-Parkinson-White syndrome</a:t>
            </a:r>
            <a:r>
              <a:rPr lang="en-US" dirty="0"/>
              <a:t>.</a:t>
            </a:r>
          </a:p>
        </p:txBody>
      </p:sp>
      <p:pic>
        <p:nvPicPr>
          <p:cNvPr id="4" name="Picture 3">
            <a:extLst>
              <a:ext uri="{FF2B5EF4-FFF2-40B4-BE49-F238E27FC236}">
                <a16:creationId xmlns="" xmlns:a16="http://schemas.microsoft.com/office/drawing/2014/main" id="{2F5C46D3-1A10-3BBC-D87F-0B3B8BEE8F92}"/>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3565464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04E7DA-F38D-C4F2-1CDE-D164F85E399F}"/>
              </a:ext>
            </a:extLst>
          </p:cNvPr>
          <p:cNvSpPr>
            <a:spLocks noGrp="1"/>
          </p:cNvSpPr>
          <p:nvPr>
            <p:ph type="title"/>
          </p:nvPr>
        </p:nvSpPr>
        <p:spPr>
          <a:xfrm>
            <a:off x="838200" y="365125"/>
            <a:ext cx="10515600" cy="724373"/>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Bradyarrhythmias </a:t>
            </a:r>
          </a:p>
        </p:txBody>
      </p:sp>
      <p:sp>
        <p:nvSpPr>
          <p:cNvPr id="3" name="Content Placeholder 2">
            <a:extLst>
              <a:ext uri="{FF2B5EF4-FFF2-40B4-BE49-F238E27FC236}">
                <a16:creationId xmlns="" xmlns:a16="http://schemas.microsoft.com/office/drawing/2014/main" id="{293A677A-5733-6E6A-105C-AF7C06A3377D}"/>
              </a:ext>
            </a:extLst>
          </p:cNvPr>
          <p:cNvSpPr>
            <a:spLocks noGrp="1"/>
          </p:cNvSpPr>
          <p:nvPr>
            <p:ph idx="1"/>
          </p:nvPr>
        </p:nvSpPr>
        <p:spPr/>
        <p:txBody>
          <a:bodyPr/>
          <a:lstStyle/>
          <a:p>
            <a:pPr algn="just"/>
            <a:r>
              <a:rPr lang="en-US" b="0" i="0" dirty="0">
                <a:solidFill>
                  <a:srgbClr val="212529"/>
                </a:solidFill>
                <a:effectLst/>
                <a:latin typeface="Open Sans" panose="020B0606030504020204" pitchFamily="34" charset="0"/>
              </a:rPr>
              <a:t>Bradyarrhythmias have a slow ventricular rate (&lt; 60 beats/minute in adults). </a:t>
            </a:r>
          </a:p>
          <a:p>
            <a:pPr algn="just"/>
            <a:r>
              <a:rPr lang="en-US" b="0" i="0" dirty="0">
                <a:solidFill>
                  <a:srgbClr val="212529"/>
                </a:solidFill>
                <a:effectLst/>
                <a:latin typeface="Open Sans" panose="020B0606030504020204" pitchFamily="34" charset="0"/>
              </a:rPr>
              <a:t>ECG diagnosis of bradyarrhythmias depends on the presence or absence of P waves, morphology of the P waves, and the relationship between P waves and QRS complexes.</a:t>
            </a:r>
            <a:endParaRPr lang="en-US" dirty="0"/>
          </a:p>
        </p:txBody>
      </p:sp>
      <p:pic>
        <p:nvPicPr>
          <p:cNvPr id="4" name="Picture 3">
            <a:extLst>
              <a:ext uri="{FF2B5EF4-FFF2-40B4-BE49-F238E27FC236}">
                <a16:creationId xmlns="" xmlns:a16="http://schemas.microsoft.com/office/drawing/2014/main" id="{C4BA3C75-4E25-2C39-9962-44923F8FF9D0}"/>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298016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E1048-3004-C19E-1B9D-4E251DC220C0}"/>
              </a:ext>
            </a:extLst>
          </p:cNvPr>
          <p:cNvSpPr>
            <a:spLocks noGrp="1"/>
          </p:cNvSpPr>
          <p:nvPr>
            <p:ph type="title"/>
          </p:nvPr>
        </p:nvSpPr>
        <p:spPr>
          <a:xfrm>
            <a:off x="838200" y="365125"/>
            <a:ext cx="10515600" cy="782739"/>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First degree heart block</a:t>
            </a:r>
          </a:p>
        </p:txBody>
      </p:sp>
      <p:sp>
        <p:nvSpPr>
          <p:cNvPr id="3" name="Content Placeholder 2">
            <a:extLst>
              <a:ext uri="{FF2B5EF4-FFF2-40B4-BE49-F238E27FC236}">
                <a16:creationId xmlns="" xmlns:a16="http://schemas.microsoft.com/office/drawing/2014/main" id="{00739CD8-C518-E295-4DE0-43BF189844A0}"/>
              </a:ext>
            </a:extLst>
          </p:cNvPr>
          <p:cNvSpPr>
            <a:spLocks noGrp="1"/>
          </p:cNvSpPr>
          <p:nvPr>
            <p:ph idx="1"/>
          </p:nvPr>
        </p:nvSpPr>
        <p:spPr/>
        <p:txBody>
          <a:bodyPr/>
          <a:lstStyle/>
          <a:p>
            <a:pPr algn="just"/>
            <a:r>
              <a:rPr lang="en-US" b="0" i="0" dirty="0">
                <a:solidFill>
                  <a:srgbClr val="212529"/>
                </a:solidFill>
                <a:effectLst/>
                <a:latin typeface="Open Sans" panose="020B0606030504020204" pitchFamily="34" charset="0"/>
              </a:rPr>
              <a:t>For first-degree block, conduction is slowed </a:t>
            </a:r>
            <a:r>
              <a:rPr lang="en-US" b="0" i="0" dirty="0">
                <a:solidFill>
                  <a:srgbClr val="FF0000"/>
                </a:solidFill>
                <a:effectLst/>
                <a:latin typeface="Open Sans" panose="020B0606030504020204" pitchFamily="34" charset="0"/>
              </a:rPr>
              <a:t>without skipped beats</a:t>
            </a:r>
            <a:r>
              <a:rPr lang="en-US" b="0" i="0" dirty="0">
                <a:solidFill>
                  <a:srgbClr val="212529"/>
                </a:solidFill>
                <a:effectLst/>
                <a:latin typeface="Open Sans" panose="020B0606030504020204" pitchFamily="34" charset="0"/>
              </a:rPr>
              <a:t>. All normal P waves are followed by QRS complexes, but the PR interval is longer than normal (&gt; 0.2 second).</a:t>
            </a:r>
          </a:p>
          <a:p>
            <a:pPr marL="0" indent="0" algn="just">
              <a:buNone/>
            </a:pPr>
            <a:endParaRPr lang="en-US" dirty="0"/>
          </a:p>
        </p:txBody>
      </p:sp>
      <p:pic>
        <p:nvPicPr>
          <p:cNvPr id="5" name="Picture 4" descr="A graph with a line&#10;&#10;AI-generated content may be incorrect.">
            <a:extLst>
              <a:ext uri="{FF2B5EF4-FFF2-40B4-BE49-F238E27FC236}">
                <a16:creationId xmlns="" xmlns:a16="http://schemas.microsoft.com/office/drawing/2014/main" id="{6F07F9F2-5F84-8633-8E4B-A90D77FB8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429000"/>
            <a:ext cx="11430000" cy="2476500"/>
          </a:xfrm>
          <a:prstGeom prst="rect">
            <a:avLst/>
          </a:prstGeom>
        </p:spPr>
      </p:pic>
      <p:pic>
        <p:nvPicPr>
          <p:cNvPr id="4" name="Picture 3">
            <a:extLst>
              <a:ext uri="{FF2B5EF4-FFF2-40B4-BE49-F238E27FC236}">
                <a16:creationId xmlns="" xmlns:a16="http://schemas.microsoft.com/office/drawing/2014/main" id="{7E712BB4-7990-4B3F-5017-E061FD6F0EE1}"/>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320568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E8C967-01BE-17A7-FD9C-98D74DEA0A0C}"/>
              </a:ext>
            </a:extLst>
          </p:cNvPr>
          <p:cNvSpPr>
            <a:spLocks noGrp="1"/>
          </p:cNvSpPr>
          <p:nvPr>
            <p:ph type="title"/>
          </p:nvPr>
        </p:nvSpPr>
        <p:spPr>
          <a:xfrm>
            <a:off x="838200" y="365125"/>
            <a:ext cx="10515600" cy="656279"/>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Second-degree AV block</a:t>
            </a:r>
          </a:p>
        </p:txBody>
      </p:sp>
      <p:sp>
        <p:nvSpPr>
          <p:cNvPr id="3" name="Content Placeholder 2">
            <a:extLst>
              <a:ext uri="{FF2B5EF4-FFF2-40B4-BE49-F238E27FC236}">
                <a16:creationId xmlns="" xmlns:a16="http://schemas.microsoft.com/office/drawing/2014/main" id="{25873627-A26C-3728-8093-0905CDDF4BB1}"/>
              </a:ext>
            </a:extLst>
          </p:cNvPr>
          <p:cNvSpPr>
            <a:spLocks noGrp="1"/>
          </p:cNvSpPr>
          <p:nvPr>
            <p:ph idx="1"/>
          </p:nvPr>
        </p:nvSpPr>
        <p:spPr/>
        <p:txBody>
          <a:bodyPr/>
          <a:lstStyle/>
          <a:p>
            <a:pPr algn="l"/>
            <a:r>
              <a:rPr lang="en-US" b="0" i="0" dirty="0">
                <a:solidFill>
                  <a:srgbClr val="212529"/>
                </a:solidFill>
                <a:effectLst/>
                <a:latin typeface="Open Sans" panose="020B0606030504020204" pitchFamily="34" charset="0"/>
              </a:rPr>
              <a:t>Some normal P waves are followed by QRS complexes, but some are not. </a:t>
            </a:r>
          </a:p>
          <a:p>
            <a:pPr algn="l"/>
            <a:r>
              <a:rPr lang="en-US" b="0" i="0" dirty="0">
                <a:solidFill>
                  <a:srgbClr val="212529"/>
                </a:solidFill>
                <a:effectLst/>
                <a:latin typeface="Open Sans" panose="020B0606030504020204" pitchFamily="34" charset="0"/>
              </a:rPr>
              <a:t>Two types exist:</a:t>
            </a:r>
          </a:p>
          <a:p>
            <a:pPr marL="0" indent="0" algn="l">
              <a:spcAft>
                <a:spcPts val="375"/>
              </a:spcAft>
              <a:buNone/>
            </a:pPr>
            <a:r>
              <a:rPr lang="en-US" b="0" i="0" dirty="0">
                <a:solidFill>
                  <a:srgbClr val="212529"/>
                </a:solidFill>
                <a:effectLst/>
                <a:latin typeface="Open Sans" panose="020B0606030504020204" pitchFamily="34" charset="0"/>
              </a:rPr>
              <a:t>                                1. Mobitz type I.</a:t>
            </a:r>
          </a:p>
          <a:p>
            <a:pPr marL="0" indent="0" algn="l">
              <a:spcAft>
                <a:spcPts val="375"/>
              </a:spcAft>
              <a:buNone/>
            </a:pPr>
            <a:r>
              <a:rPr lang="en-US" b="0" i="0" dirty="0">
                <a:solidFill>
                  <a:srgbClr val="212529"/>
                </a:solidFill>
                <a:effectLst/>
                <a:latin typeface="Open Sans" panose="020B0606030504020204" pitchFamily="34" charset="0"/>
              </a:rPr>
              <a:t>                                2. Mobitz type II.</a:t>
            </a:r>
          </a:p>
          <a:p>
            <a:endParaRPr lang="en-US" dirty="0"/>
          </a:p>
        </p:txBody>
      </p:sp>
      <p:pic>
        <p:nvPicPr>
          <p:cNvPr id="4" name="Picture 3">
            <a:extLst>
              <a:ext uri="{FF2B5EF4-FFF2-40B4-BE49-F238E27FC236}">
                <a16:creationId xmlns="" xmlns:a16="http://schemas.microsoft.com/office/drawing/2014/main" id="{90678C4D-F226-BC97-54B6-839866EC409B}"/>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386280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EC853A-BFF1-0B8C-B34C-C0611762BAB0}"/>
              </a:ext>
            </a:extLst>
          </p:cNvPr>
          <p:cNvSpPr>
            <a:spLocks noGrp="1"/>
          </p:cNvSpPr>
          <p:nvPr>
            <p:ph type="title"/>
          </p:nvPr>
        </p:nvSpPr>
        <p:spPr>
          <a:xfrm>
            <a:off x="838200" y="365126"/>
            <a:ext cx="10515600" cy="743828"/>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Mobitz type I</a:t>
            </a:r>
          </a:p>
        </p:txBody>
      </p:sp>
      <p:sp>
        <p:nvSpPr>
          <p:cNvPr id="3" name="Content Placeholder 2">
            <a:extLst>
              <a:ext uri="{FF2B5EF4-FFF2-40B4-BE49-F238E27FC236}">
                <a16:creationId xmlns="" xmlns:a16="http://schemas.microsoft.com/office/drawing/2014/main" id="{66D4DEC3-9B53-BBAB-EFFE-E6880367C5CE}"/>
              </a:ext>
            </a:extLst>
          </p:cNvPr>
          <p:cNvSpPr>
            <a:spLocks noGrp="1"/>
          </p:cNvSpPr>
          <p:nvPr>
            <p:ph idx="1"/>
          </p:nvPr>
        </p:nvSpPr>
        <p:spPr/>
        <p:txBody>
          <a:bodyPr/>
          <a:lstStyle/>
          <a:p>
            <a:pPr algn="just"/>
            <a:r>
              <a:rPr lang="en-US" b="0" i="0" dirty="0">
                <a:solidFill>
                  <a:srgbClr val="212529"/>
                </a:solidFill>
                <a:effectLst/>
                <a:latin typeface="Open Sans" panose="020B0606030504020204" pitchFamily="34" charset="0"/>
              </a:rPr>
              <a:t>The PR interval progressively lengthens with each beat until the atrial impulse is not conducted and the QRS complex is dropped (Wenckebach phenomenon); atrioventricular nodal conduction resumes with the next beat, which has the </a:t>
            </a:r>
            <a:r>
              <a:rPr lang="en-US" b="1" i="0" dirty="0">
                <a:solidFill>
                  <a:srgbClr val="212529"/>
                </a:solidFill>
                <a:effectLst/>
                <a:latin typeface="Open Sans" panose="020B0606030504020204" pitchFamily="34" charset="0"/>
              </a:rPr>
              <a:t>shortest PR interval</a:t>
            </a:r>
            <a:r>
              <a:rPr lang="en-US" b="0" i="0" dirty="0">
                <a:solidFill>
                  <a:srgbClr val="212529"/>
                </a:solidFill>
                <a:effectLst/>
                <a:latin typeface="Open Sans" panose="020B0606030504020204" pitchFamily="34" charset="0"/>
              </a:rPr>
              <a:t>, and the sequence is repeated.</a:t>
            </a:r>
          </a:p>
          <a:p>
            <a:pPr marL="0" indent="0" algn="just">
              <a:buNone/>
            </a:pPr>
            <a:endParaRPr lang="en-US" dirty="0"/>
          </a:p>
        </p:txBody>
      </p:sp>
      <p:pic>
        <p:nvPicPr>
          <p:cNvPr id="5" name="Picture 4" descr="A graph with a graph and a graph&#10;&#10;AI-generated content may be incorrect.">
            <a:extLst>
              <a:ext uri="{FF2B5EF4-FFF2-40B4-BE49-F238E27FC236}">
                <a16:creationId xmlns="" xmlns:a16="http://schemas.microsoft.com/office/drawing/2014/main" id="{A2D1FD98-17C9-08E3-10FD-44A091DD0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4120515"/>
            <a:ext cx="10287000" cy="1847850"/>
          </a:xfrm>
          <a:prstGeom prst="rect">
            <a:avLst/>
          </a:prstGeom>
        </p:spPr>
      </p:pic>
      <p:pic>
        <p:nvPicPr>
          <p:cNvPr id="4" name="Picture 3">
            <a:extLst>
              <a:ext uri="{FF2B5EF4-FFF2-40B4-BE49-F238E27FC236}">
                <a16:creationId xmlns="" xmlns:a16="http://schemas.microsoft.com/office/drawing/2014/main" id="{36CF2B8A-CBE6-0019-9543-5B811262C6ED}"/>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53923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ED0B8-3E31-1D75-B754-DC21BDC501EE}"/>
              </a:ext>
            </a:extLst>
          </p:cNvPr>
          <p:cNvSpPr>
            <a:spLocks noGrp="1"/>
          </p:cNvSpPr>
          <p:nvPr>
            <p:ph type="title"/>
          </p:nvPr>
        </p:nvSpPr>
        <p:spPr>
          <a:xfrm>
            <a:off x="838200" y="365125"/>
            <a:ext cx="10515600" cy="724373"/>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Mobitz type II</a:t>
            </a:r>
          </a:p>
        </p:txBody>
      </p:sp>
      <p:sp>
        <p:nvSpPr>
          <p:cNvPr id="3" name="Content Placeholder 2">
            <a:extLst>
              <a:ext uri="{FF2B5EF4-FFF2-40B4-BE49-F238E27FC236}">
                <a16:creationId xmlns="" xmlns:a16="http://schemas.microsoft.com/office/drawing/2014/main" id="{87A24C39-0934-BEBC-FA80-9C47AE71F41C}"/>
              </a:ext>
            </a:extLst>
          </p:cNvPr>
          <p:cNvSpPr>
            <a:spLocks noGrp="1"/>
          </p:cNvSpPr>
          <p:nvPr>
            <p:ph idx="1"/>
          </p:nvPr>
        </p:nvSpPr>
        <p:spPr/>
        <p:txBody>
          <a:bodyPr/>
          <a:lstStyle/>
          <a:p>
            <a:pPr algn="just"/>
            <a:r>
              <a:rPr lang="en-US" b="0" i="0" dirty="0">
                <a:solidFill>
                  <a:srgbClr val="212529"/>
                </a:solidFill>
                <a:effectLst/>
                <a:latin typeface="Open Sans" panose="020B0606030504020204" pitchFamily="34" charset="0"/>
              </a:rPr>
              <a:t>The PR interval remains constant. Beats are intermittently nonconducted, and QRS complexes dropped, usually in a repeating cycle of every third (3:1 block) or fourth (4:1 block) P wave.</a:t>
            </a:r>
          </a:p>
          <a:p>
            <a:pPr marL="0" indent="0" algn="just">
              <a:buNone/>
            </a:pPr>
            <a:endParaRPr lang="en-US" dirty="0"/>
          </a:p>
        </p:txBody>
      </p:sp>
      <p:pic>
        <p:nvPicPr>
          <p:cNvPr id="5" name="Picture 4" descr="A graph with a graph and a graph with a graph and a graph with a graph and a graph with a graph and a graph with a graph and a graph with a graph and a graph with&#10;&#10;AI-generated content may be incorrect.">
            <a:extLst>
              <a:ext uri="{FF2B5EF4-FFF2-40B4-BE49-F238E27FC236}">
                <a16:creationId xmlns="" xmlns:a16="http://schemas.microsoft.com/office/drawing/2014/main" id="{9EFAF8A8-2973-CEB9-7C70-024C6B7E4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06453"/>
            <a:ext cx="11430000" cy="2105025"/>
          </a:xfrm>
          <a:prstGeom prst="rect">
            <a:avLst/>
          </a:prstGeom>
        </p:spPr>
      </p:pic>
      <p:pic>
        <p:nvPicPr>
          <p:cNvPr id="4" name="Picture 3">
            <a:extLst>
              <a:ext uri="{FF2B5EF4-FFF2-40B4-BE49-F238E27FC236}">
                <a16:creationId xmlns="" xmlns:a16="http://schemas.microsoft.com/office/drawing/2014/main" id="{EE2900B1-9F8D-5D73-FDCF-1164CEFFC8B4}"/>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388640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524DF1-88BC-7B40-4DC7-996A32E5CA8F}"/>
              </a:ext>
            </a:extLst>
          </p:cNvPr>
          <p:cNvSpPr>
            <a:spLocks noGrp="1"/>
          </p:cNvSpPr>
          <p:nvPr>
            <p:ph type="title"/>
          </p:nvPr>
        </p:nvSpPr>
        <p:spPr>
          <a:xfrm>
            <a:off x="838200" y="365126"/>
            <a:ext cx="10515600" cy="695190"/>
          </a:xfrm>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en-US" dirty="0"/>
              <a:t>Third-degree AV block</a:t>
            </a:r>
          </a:p>
        </p:txBody>
      </p:sp>
      <p:sp>
        <p:nvSpPr>
          <p:cNvPr id="3" name="Content Placeholder 2">
            <a:extLst>
              <a:ext uri="{FF2B5EF4-FFF2-40B4-BE49-F238E27FC236}">
                <a16:creationId xmlns="" xmlns:a16="http://schemas.microsoft.com/office/drawing/2014/main" id="{52D3CE3E-158A-7FA1-E16A-2BEEA5F9F1DB}"/>
              </a:ext>
            </a:extLst>
          </p:cNvPr>
          <p:cNvSpPr>
            <a:spLocks noGrp="1"/>
          </p:cNvSpPr>
          <p:nvPr>
            <p:ph idx="1"/>
          </p:nvPr>
        </p:nvSpPr>
        <p:spPr/>
        <p:txBody>
          <a:bodyPr/>
          <a:lstStyle/>
          <a:p>
            <a:pPr algn="just"/>
            <a:r>
              <a:rPr lang="en-US" b="0" i="0" dirty="0">
                <a:solidFill>
                  <a:srgbClr val="212529"/>
                </a:solidFill>
                <a:effectLst/>
                <a:latin typeface="Open Sans" panose="020B0606030504020204" pitchFamily="34" charset="0"/>
              </a:rPr>
              <a:t>There is no relationship between P waves and QRS complexes (AV dissociation) in third-degree AV block. The P wave rate is greater than the QRS rate.</a:t>
            </a:r>
          </a:p>
          <a:p>
            <a:pPr marL="0" indent="0" algn="just">
              <a:buNone/>
            </a:pPr>
            <a:endParaRPr lang="en-US" dirty="0"/>
          </a:p>
        </p:txBody>
      </p:sp>
      <p:pic>
        <p:nvPicPr>
          <p:cNvPr id="5" name="Picture 4" descr="A graph with arrows pointing to the line&#10;&#10;AI-generated content may be incorrect.">
            <a:extLst>
              <a:ext uri="{FF2B5EF4-FFF2-40B4-BE49-F238E27FC236}">
                <a16:creationId xmlns="" xmlns:a16="http://schemas.microsoft.com/office/drawing/2014/main" id="{C58DFF73-836E-712E-E80E-3425A4A7C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67" y="3607827"/>
            <a:ext cx="11430000" cy="2362200"/>
          </a:xfrm>
          <a:prstGeom prst="rect">
            <a:avLst/>
          </a:prstGeom>
        </p:spPr>
      </p:pic>
      <p:pic>
        <p:nvPicPr>
          <p:cNvPr id="4" name="Picture 3">
            <a:extLst>
              <a:ext uri="{FF2B5EF4-FFF2-40B4-BE49-F238E27FC236}">
                <a16:creationId xmlns="" xmlns:a16="http://schemas.microsoft.com/office/drawing/2014/main" id="{3C81B8CC-3AA4-A62A-4DBD-0D856A440113}"/>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2333927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9E2DC4-34AF-D646-7D3E-E0C628586DEA}"/>
              </a:ext>
            </a:extLst>
          </p:cNvPr>
          <p:cNvSpPr>
            <a:spLocks noGrp="1"/>
          </p:cNvSpPr>
          <p:nvPr>
            <p:ph type="title"/>
          </p:nvPr>
        </p:nvSpPr>
        <p:spPr>
          <a:xfrm>
            <a:off x="838200" y="365125"/>
            <a:ext cx="10515600" cy="782739"/>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Tachyarrhythmias</a:t>
            </a:r>
          </a:p>
        </p:txBody>
      </p:sp>
      <p:sp>
        <p:nvSpPr>
          <p:cNvPr id="3" name="Content Placeholder 2">
            <a:extLst>
              <a:ext uri="{FF2B5EF4-FFF2-40B4-BE49-F238E27FC236}">
                <a16:creationId xmlns="" xmlns:a16="http://schemas.microsoft.com/office/drawing/2014/main" id="{4FF779BF-43DE-5645-5273-E4A13701891C}"/>
              </a:ext>
            </a:extLst>
          </p:cNvPr>
          <p:cNvSpPr>
            <a:spLocks noGrp="1"/>
          </p:cNvSpPr>
          <p:nvPr>
            <p:ph idx="1"/>
          </p:nvPr>
        </p:nvSpPr>
        <p:spPr/>
        <p:txBody>
          <a:bodyPr/>
          <a:lstStyle/>
          <a:p>
            <a:pPr algn="just"/>
            <a:r>
              <a:rPr lang="en-US" b="0" i="0" dirty="0">
                <a:solidFill>
                  <a:srgbClr val="212529"/>
                </a:solidFill>
                <a:effectLst/>
                <a:latin typeface="Open Sans" panose="020B0606030504020204" pitchFamily="34" charset="0"/>
              </a:rPr>
              <a:t>Tachyarrhythmias have a rapid ventricular rate (&gt; 100 beats/minute in resting adults).</a:t>
            </a:r>
          </a:p>
          <a:p>
            <a:pPr algn="just"/>
            <a:r>
              <a:rPr lang="en-US" dirty="0">
                <a:solidFill>
                  <a:srgbClr val="212529"/>
                </a:solidFill>
                <a:latin typeface="Open Sans" panose="020B0606030504020204" pitchFamily="34" charset="0"/>
              </a:rPr>
              <a:t>T</a:t>
            </a:r>
            <a:r>
              <a:rPr lang="en-US" b="0" i="0" dirty="0">
                <a:solidFill>
                  <a:srgbClr val="212529"/>
                </a:solidFill>
                <a:effectLst/>
                <a:latin typeface="Open Sans" panose="020B0606030504020204" pitchFamily="34" charset="0"/>
              </a:rPr>
              <a:t>achyarrhythmias may be divided into 4 groups, defined by the QRS complexes:</a:t>
            </a:r>
          </a:p>
          <a:p>
            <a:pPr marL="0" indent="0" algn="just">
              <a:spcAft>
                <a:spcPts val="375"/>
              </a:spcAft>
              <a:buNone/>
            </a:pPr>
            <a:r>
              <a:rPr lang="en-US" b="0" i="0" dirty="0">
                <a:solidFill>
                  <a:srgbClr val="212529"/>
                </a:solidFill>
                <a:effectLst/>
                <a:latin typeface="Open Sans" panose="020B0606030504020204" pitchFamily="34" charset="0"/>
              </a:rPr>
              <a:t>                 - Visibly regular vs irregular QRS complexes.</a:t>
            </a:r>
          </a:p>
          <a:p>
            <a:pPr marL="0" indent="0" algn="just">
              <a:spcAft>
                <a:spcPts val="375"/>
              </a:spcAft>
              <a:buNone/>
            </a:pPr>
            <a:r>
              <a:rPr lang="en-US" b="0" i="0" dirty="0">
                <a:solidFill>
                  <a:srgbClr val="212529"/>
                </a:solidFill>
                <a:effectLst/>
                <a:latin typeface="Open Sans" panose="020B0606030504020204" pitchFamily="34" charset="0"/>
              </a:rPr>
              <a:t>                 - Narrow vs wide QRS complexes.</a:t>
            </a:r>
          </a:p>
          <a:p>
            <a:pPr marL="0" indent="0">
              <a:buNone/>
            </a:pPr>
            <a:endParaRPr lang="en-US" dirty="0"/>
          </a:p>
        </p:txBody>
      </p:sp>
      <p:pic>
        <p:nvPicPr>
          <p:cNvPr id="4" name="Picture 3">
            <a:extLst>
              <a:ext uri="{FF2B5EF4-FFF2-40B4-BE49-F238E27FC236}">
                <a16:creationId xmlns="" xmlns:a16="http://schemas.microsoft.com/office/drawing/2014/main" id="{AA605E83-2E76-F076-BFB9-CC281AB089D1}"/>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31348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9A9D7C-1BBE-9733-7019-5E0B4043FFB5}"/>
              </a:ext>
            </a:extLst>
          </p:cNvPr>
          <p:cNvSpPr>
            <a:spLocks noGrp="1"/>
          </p:cNvSpPr>
          <p:nvPr>
            <p:ph type="title"/>
          </p:nvPr>
        </p:nvSpPr>
        <p:spPr>
          <a:xfrm>
            <a:off x="838200" y="365125"/>
            <a:ext cx="10515600" cy="831377"/>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Atrial Flutter</a:t>
            </a:r>
          </a:p>
        </p:txBody>
      </p:sp>
      <p:sp>
        <p:nvSpPr>
          <p:cNvPr id="3" name="Content Placeholder 2">
            <a:extLst>
              <a:ext uri="{FF2B5EF4-FFF2-40B4-BE49-F238E27FC236}">
                <a16:creationId xmlns="" xmlns:a16="http://schemas.microsoft.com/office/drawing/2014/main" id="{3EF45900-5B3E-8FE5-419E-D2015C8A08B0}"/>
              </a:ext>
            </a:extLst>
          </p:cNvPr>
          <p:cNvSpPr>
            <a:spLocks noGrp="1"/>
          </p:cNvSpPr>
          <p:nvPr>
            <p:ph idx="1"/>
          </p:nvPr>
        </p:nvSpPr>
        <p:spPr/>
        <p:txBody>
          <a:bodyPr/>
          <a:lstStyle/>
          <a:p>
            <a:pPr algn="just"/>
            <a:r>
              <a:rPr lang="en-US" b="0" i="0" dirty="0">
                <a:solidFill>
                  <a:srgbClr val="212529"/>
                </a:solidFill>
                <a:effectLst/>
                <a:latin typeface="Open Sans" panose="020B0606030504020204" pitchFamily="34" charset="0"/>
              </a:rPr>
              <a:t>The diagnosis of atrial flutter is by electrocardiography (ECG). In typical flutter, ECG shows continuous and regular atrial activation with a </a:t>
            </a:r>
            <a:r>
              <a:rPr lang="en-US" b="1" i="0" dirty="0" err="1">
                <a:solidFill>
                  <a:srgbClr val="212529"/>
                </a:solidFill>
                <a:effectLst/>
                <a:latin typeface="Open Sans" panose="020B0606030504020204" pitchFamily="34" charset="0"/>
              </a:rPr>
              <a:t>sawtooth</a:t>
            </a:r>
            <a:r>
              <a:rPr lang="en-US" b="1" i="0" dirty="0">
                <a:solidFill>
                  <a:srgbClr val="212529"/>
                </a:solidFill>
                <a:effectLst/>
                <a:latin typeface="Open Sans" panose="020B0606030504020204" pitchFamily="34" charset="0"/>
              </a:rPr>
              <a:t> pattern</a:t>
            </a:r>
            <a:r>
              <a:rPr lang="en-US" b="0" i="0" dirty="0">
                <a:solidFill>
                  <a:srgbClr val="212529"/>
                </a:solidFill>
                <a:effectLst/>
                <a:latin typeface="Open Sans" panose="020B0606030504020204" pitchFamily="34" charset="0"/>
              </a:rPr>
              <a:t>, most obvious in leads </a:t>
            </a:r>
            <a:r>
              <a:rPr lang="en-US" b="0" i="0" u="sng" dirty="0">
                <a:solidFill>
                  <a:srgbClr val="FF0000"/>
                </a:solidFill>
                <a:effectLst/>
                <a:latin typeface="Open Sans" panose="020B0606030504020204" pitchFamily="34" charset="0"/>
              </a:rPr>
              <a:t>II, III, and </a:t>
            </a:r>
            <a:r>
              <a:rPr lang="en-US" b="0" i="0" u="sng" dirty="0" err="1">
                <a:solidFill>
                  <a:srgbClr val="FF0000"/>
                </a:solidFill>
                <a:effectLst/>
                <a:latin typeface="Open Sans" panose="020B0606030504020204" pitchFamily="34" charset="0"/>
              </a:rPr>
              <a:t>aVF</a:t>
            </a:r>
            <a:r>
              <a:rPr lang="en-US" b="0" i="0" u="sng" dirty="0">
                <a:solidFill>
                  <a:srgbClr val="FF0000"/>
                </a:solidFill>
                <a:effectLst/>
                <a:latin typeface="Open Sans" panose="020B0606030504020204" pitchFamily="34" charset="0"/>
              </a:rPr>
              <a:t>.</a:t>
            </a:r>
          </a:p>
          <a:p>
            <a:pPr marL="0" indent="0">
              <a:buNone/>
            </a:pPr>
            <a:endParaRPr lang="en-US" dirty="0"/>
          </a:p>
        </p:txBody>
      </p:sp>
      <p:pic>
        <p:nvPicPr>
          <p:cNvPr id="5" name="Picture 4">
            <a:extLst>
              <a:ext uri="{FF2B5EF4-FFF2-40B4-BE49-F238E27FC236}">
                <a16:creationId xmlns="" xmlns:a16="http://schemas.microsoft.com/office/drawing/2014/main" id="{4C07EECD-16CE-2352-D775-E2C9D1CE6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253638"/>
            <a:ext cx="6446520" cy="3336074"/>
          </a:xfrm>
          <a:prstGeom prst="rect">
            <a:avLst/>
          </a:prstGeom>
        </p:spPr>
      </p:pic>
      <p:pic>
        <p:nvPicPr>
          <p:cNvPr id="6" name="Picture 5">
            <a:extLst>
              <a:ext uri="{FF2B5EF4-FFF2-40B4-BE49-F238E27FC236}">
                <a16:creationId xmlns="" xmlns:a16="http://schemas.microsoft.com/office/drawing/2014/main" id="{A82AE26F-D11A-09CF-3A26-E898F7AEB485}"/>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93101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AE7428-706C-0016-B598-3BEE7E05342F}"/>
              </a:ext>
            </a:extLst>
          </p:cNvPr>
          <p:cNvSpPr>
            <a:spLocks noGrp="1"/>
          </p:cNvSpPr>
          <p:nvPr>
            <p:ph type="ctrTitle"/>
          </p:nvPr>
        </p:nvSpPr>
        <p:spPr>
          <a:xfrm>
            <a:off x="1524000" y="739302"/>
            <a:ext cx="9144000" cy="3883498"/>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3518</a:t>
            </a:r>
            <a:br>
              <a:rPr lang="en-US" dirty="0"/>
            </a:br>
            <a:r>
              <a:rPr lang="en-US" dirty="0"/>
              <a:t>Arrhythmias</a:t>
            </a:r>
            <a:br>
              <a:rPr lang="en-US" dirty="0"/>
            </a:br>
            <a:r>
              <a:rPr lang="en-US" dirty="0"/>
              <a:t>AF and stroke prevention</a:t>
            </a:r>
            <a:br>
              <a:rPr lang="en-US" dirty="0"/>
            </a:br>
            <a:r>
              <a:rPr lang="en-US" dirty="0"/>
              <a:t>Syncope</a:t>
            </a:r>
            <a:br>
              <a:rPr lang="en-US" dirty="0"/>
            </a:br>
            <a:r>
              <a:rPr lang="en-US" dirty="0"/>
              <a:t>3</a:t>
            </a:r>
            <a:r>
              <a:rPr lang="en-US" baseline="30000" dirty="0"/>
              <a:t>rd</a:t>
            </a:r>
            <a:r>
              <a:rPr lang="en-US" dirty="0"/>
              <a:t> Year</a:t>
            </a:r>
          </a:p>
        </p:txBody>
      </p:sp>
      <p:sp>
        <p:nvSpPr>
          <p:cNvPr id="3" name="Subtitle 2">
            <a:extLst>
              <a:ext uri="{FF2B5EF4-FFF2-40B4-BE49-F238E27FC236}">
                <a16:creationId xmlns="" xmlns:a16="http://schemas.microsoft.com/office/drawing/2014/main" id="{C699D01F-29CE-999F-7845-6077533C86F8}"/>
              </a:ext>
            </a:extLst>
          </p:cNvPr>
          <p:cNvSpPr>
            <a:spLocks noGrp="1"/>
          </p:cNvSpPr>
          <p:nvPr>
            <p:ph type="subTitle" idx="1"/>
          </p:nvPr>
        </p:nvSpPr>
        <p:spPr>
          <a:xfrm>
            <a:off x="1524000" y="4720719"/>
            <a:ext cx="9144000" cy="1655762"/>
          </a:xfrm>
        </p:spPr>
        <p:style>
          <a:lnRef idx="2">
            <a:schemeClr val="accent3">
              <a:shade val="15000"/>
            </a:schemeClr>
          </a:lnRef>
          <a:fillRef idx="1">
            <a:schemeClr val="accent3"/>
          </a:fillRef>
          <a:effectRef idx="0">
            <a:schemeClr val="accent3"/>
          </a:effectRef>
          <a:fontRef idx="minor">
            <a:schemeClr val="lt1"/>
          </a:fontRef>
        </p:style>
        <p:txBody>
          <a:bodyPr/>
          <a:lstStyle/>
          <a:p>
            <a:r>
              <a:rPr lang="en-US" dirty="0"/>
              <a:t>Dr. Ahmed Al-Habbaa, MD, FESC</a:t>
            </a:r>
          </a:p>
          <a:p>
            <a:r>
              <a:rPr lang="en-US" dirty="0"/>
              <a:t>Assistant Professor of Cardiology</a:t>
            </a:r>
          </a:p>
          <a:p>
            <a:r>
              <a:rPr lang="en-US" dirty="0"/>
              <a:t>Al-Azhar University and AFCM</a:t>
            </a:r>
          </a:p>
          <a:p>
            <a:endParaRPr lang="en-US" dirty="0"/>
          </a:p>
        </p:txBody>
      </p:sp>
      <p:pic>
        <p:nvPicPr>
          <p:cNvPr id="4" name="Picture 3">
            <a:extLst>
              <a:ext uri="{FF2B5EF4-FFF2-40B4-BE49-F238E27FC236}">
                <a16:creationId xmlns="" xmlns:a16="http://schemas.microsoft.com/office/drawing/2014/main" id="{9554467E-E901-C74D-DA6A-63DFC01878E8}"/>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2794917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517693-A59B-FC52-A8C0-82C16C8D6262}"/>
              </a:ext>
            </a:extLst>
          </p:cNvPr>
          <p:cNvSpPr>
            <a:spLocks noGrp="1"/>
          </p:cNvSpPr>
          <p:nvPr>
            <p:ph type="title"/>
          </p:nvPr>
        </p:nvSpPr>
        <p:spPr>
          <a:xfrm>
            <a:off x="838200" y="365125"/>
            <a:ext cx="10515600" cy="773011"/>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Multifocal atrial tachycardia</a:t>
            </a:r>
          </a:p>
        </p:txBody>
      </p:sp>
      <p:sp>
        <p:nvSpPr>
          <p:cNvPr id="3" name="Content Placeholder 2">
            <a:extLst>
              <a:ext uri="{FF2B5EF4-FFF2-40B4-BE49-F238E27FC236}">
                <a16:creationId xmlns="" xmlns:a16="http://schemas.microsoft.com/office/drawing/2014/main" id="{0F7BAD11-47B8-1285-063E-E6282AB26476}"/>
              </a:ext>
            </a:extLst>
          </p:cNvPr>
          <p:cNvSpPr>
            <a:spLocks noGrp="1"/>
          </p:cNvSpPr>
          <p:nvPr>
            <p:ph idx="1"/>
          </p:nvPr>
        </p:nvSpPr>
        <p:spPr>
          <a:xfrm>
            <a:off x="838200" y="1253331"/>
            <a:ext cx="10515600" cy="4351338"/>
          </a:xfrm>
        </p:spPr>
        <p:txBody>
          <a:bodyPr/>
          <a:lstStyle/>
          <a:p>
            <a:pPr algn="just"/>
            <a:r>
              <a:rPr lang="en-US" b="0" i="0" dirty="0">
                <a:solidFill>
                  <a:srgbClr val="212529"/>
                </a:solidFill>
                <a:effectLst/>
                <a:latin typeface="Open Sans" panose="020B0606030504020204" pitchFamily="34" charset="0"/>
              </a:rPr>
              <a:t>Multifocal atrial tachycardia (chaotic atrial tachycardia) is an irregularly irregular rhythm caused by the random discharge of multiple ectopic atrial foci. </a:t>
            </a:r>
          </a:p>
          <a:p>
            <a:pPr algn="just"/>
            <a:r>
              <a:rPr lang="en-US" b="0" i="0" dirty="0">
                <a:solidFill>
                  <a:srgbClr val="212529"/>
                </a:solidFill>
                <a:effectLst/>
                <a:latin typeface="Open Sans" panose="020B0606030504020204" pitchFamily="34" charset="0"/>
              </a:rPr>
              <a:t>By definition, heart rate is &gt; 100 beats/minute. </a:t>
            </a:r>
          </a:p>
          <a:p>
            <a:pPr algn="just"/>
            <a:r>
              <a:rPr lang="en-US" b="0" i="0" dirty="0">
                <a:solidFill>
                  <a:srgbClr val="212529"/>
                </a:solidFill>
                <a:effectLst/>
                <a:latin typeface="Open Sans" panose="020B0606030504020204" pitchFamily="34" charset="0"/>
              </a:rPr>
              <a:t>On ECG</a:t>
            </a:r>
            <a:r>
              <a:rPr lang="en-US" b="0" i="0" dirty="0">
                <a:solidFill>
                  <a:srgbClr val="FF0000"/>
                </a:solidFill>
                <a:effectLst/>
                <a:latin typeface="Open Sans" panose="020B0606030504020204" pitchFamily="34" charset="0"/>
              </a:rPr>
              <a:t>, P-wave morphology differs from beat to beat</a:t>
            </a:r>
            <a:r>
              <a:rPr lang="en-US" b="0" i="0" dirty="0">
                <a:solidFill>
                  <a:srgbClr val="212529"/>
                </a:solidFill>
                <a:effectLst/>
                <a:latin typeface="Open Sans" panose="020B0606030504020204" pitchFamily="34" charset="0"/>
              </a:rPr>
              <a:t>, and there are ≥ 3 distinct P-wave morphologies. </a:t>
            </a:r>
          </a:p>
          <a:p>
            <a:pPr algn="just"/>
            <a:r>
              <a:rPr lang="en-US" b="0" i="0" dirty="0">
                <a:solidFill>
                  <a:srgbClr val="212529"/>
                </a:solidFill>
                <a:effectLst/>
                <a:latin typeface="Open Sans" panose="020B0606030504020204" pitchFamily="34" charset="0"/>
              </a:rPr>
              <a:t>The presence of P waves distinguishes multifocal atrial tachycardia from </a:t>
            </a:r>
            <a:r>
              <a:rPr lang="en-US" b="0" i="0" dirty="0">
                <a:effectLst/>
                <a:latin typeface="Open Sans" panose="020B0606030504020204" pitchFamily="34" charset="0"/>
              </a:rPr>
              <a:t>atrial fibrillation</a:t>
            </a:r>
            <a:r>
              <a:rPr lang="en-US" b="0" i="0" dirty="0">
                <a:solidFill>
                  <a:srgbClr val="212529"/>
                </a:solidFill>
                <a:effectLst/>
                <a:latin typeface="Open Sans" panose="020B0606030504020204" pitchFamily="34" charset="0"/>
              </a:rPr>
              <a:t>.</a:t>
            </a:r>
            <a:endParaRPr lang="en-US" dirty="0"/>
          </a:p>
        </p:txBody>
      </p:sp>
      <p:pic>
        <p:nvPicPr>
          <p:cNvPr id="5" name="Picture 4" descr="A graph with lines on it&#10;&#10;AI-generated content may be incorrect.">
            <a:extLst>
              <a:ext uri="{FF2B5EF4-FFF2-40B4-BE49-F238E27FC236}">
                <a16:creationId xmlns="" xmlns:a16="http://schemas.microsoft.com/office/drawing/2014/main" id="{9915982E-44FC-0DF8-E4FD-936EAB560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12" y="4866640"/>
            <a:ext cx="11382375" cy="1813877"/>
          </a:xfrm>
          <a:prstGeom prst="rect">
            <a:avLst/>
          </a:prstGeom>
        </p:spPr>
      </p:pic>
      <p:pic>
        <p:nvPicPr>
          <p:cNvPr id="6" name="Picture 5">
            <a:extLst>
              <a:ext uri="{FF2B5EF4-FFF2-40B4-BE49-F238E27FC236}">
                <a16:creationId xmlns="" xmlns:a16="http://schemas.microsoft.com/office/drawing/2014/main" id="{82D9ABB8-A721-7950-D0DB-EE47D060F174}"/>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3924877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66AE08-1F08-925F-112C-D07ECA550080}"/>
              </a:ext>
            </a:extLst>
          </p:cNvPr>
          <p:cNvSpPr>
            <a:spLocks noGrp="1"/>
          </p:cNvSpPr>
          <p:nvPr>
            <p:ph type="title"/>
          </p:nvPr>
        </p:nvSpPr>
        <p:spPr>
          <a:xfrm>
            <a:off x="838200" y="365126"/>
            <a:ext cx="10515600" cy="695190"/>
          </a:xfrm>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en-US" dirty="0"/>
              <a:t>Polymorphic VT</a:t>
            </a:r>
          </a:p>
        </p:txBody>
      </p:sp>
      <p:sp>
        <p:nvSpPr>
          <p:cNvPr id="3" name="Content Placeholder 2">
            <a:extLst>
              <a:ext uri="{FF2B5EF4-FFF2-40B4-BE49-F238E27FC236}">
                <a16:creationId xmlns="" xmlns:a16="http://schemas.microsoft.com/office/drawing/2014/main" id="{BE536214-26AB-AB4D-AA2F-991451329552}"/>
              </a:ext>
            </a:extLst>
          </p:cNvPr>
          <p:cNvSpPr>
            <a:spLocks noGrp="1"/>
          </p:cNvSpPr>
          <p:nvPr>
            <p:ph idx="1"/>
          </p:nvPr>
        </p:nvSpPr>
        <p:spPr/>
        <p:txBody>
          <a:bodyPr/>
          <a:lstStyle/>
          <a:p>
            <a:pPr algn="just"/>
            <a:r>
              <a:rPr lang="en-US" b="1" i="0" dirty="0">
                <a:effectLst/>
                <a:latin typeface="-apple-system"/>
              </a:rPr>
              <a:t>Polymorphic ventricular tachycardia (PVT)</a:t>
            </a:r>
            <a:r>
              <a:rPr lang="en-US" b="0" i="0" dirty="0">
                <a:effectLst/>
                <a:latin typeface="-apple-system"/>
              </a:rPr>
              <a:t> is a form of ventricular tachycardia in which there are multiple ventricular foci with the resultant QRS complex varying in amplitude, axis, and duration. The most common cause of PVT is </a:t>
            </a:r>
            <a:r>
              <a:rPr lang="en-US" b="1" i="0" dirty="0">
                <a:effectLst/>
                <a:latin typeface="-apple-system"/>
              </a:rPr>
              <a:t>myocardial ischemia/infarction.</a:t>
            </a:r>
          </a:p>
          <a:p>
            <a:pPr marL="0" indent="0" algn="just">
              <a:buNone/>
            </a:pPr>
            <a:endParaRPr lang="en-US" dirty="0"/>
          </a:p>
        </p:txBody>
      </p:sp>
      <p:pic>
        <p:nvPicPr>
          <p:cNvPr id="5" name="Picture 4" descr="A graph of a graph&#10;&#10;AI-generated content may be incorrect.">
            <a:extLst>
              <a:ext uri="{FF2B5EF4-FFF2-40B4-BE49-F238E27FC236}">
                <a16:creationId xmlns="" xmlns:a16="http://schemas.microsoft.com/office/drawing/2014/main" id="{5D0EE785-21BA-F554-C761-B3558EFA8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889" y="3720691"/>
            <a:ext cx="8692221" cy="2281873"/>
          </a:xfrm>
          <a:prstGeom prst="rect">
            <a:avLst/>
          </a:prstGeom>
        </p:spPr>
      </p:pic>
      <p:pic>
        <p:nvPicPr>
          <p:cNvPr id="6" name="Picture 5">
            <a:extLst>
              <a:ext uri="{FF2B5EF4-FFF2-40B4-BE49-F238E27FC236}">
                <a16:creationId xmlns="" xmlns:a16="http://schemas.microsoft.com/office/drawing/2014/main" id="{12B4FD0A-E01C-AC24-A7D6-7631B009DC6E}"/>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232956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7B3F25-54DE-4098-41CD-BB6D9F1FEDB3}"/>
              </a:ext>
            </a:extLst>
          </p:cNvPr>
          <p:cNvSpPr>
            <a:spLocks noGrp="1"/>
          </p:cNvSpPr>
          <p:nvPr>
            <p:ph type="title"/>
          </p:nvPr>
        </p:nvSpPr>
        <p:spPr>
          <a:xfrm>
            <a:off x="838200" y="365126"/>
            <a:ext cx="10515600" cy="870288"/>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Torsades de pointes</a:t>
            </a:r>
          </a:p>
        </p:txBody>
      </p:sp>
      <p:sp>
        <p:nvSpPr>
          <p:cNvPr id="3" name="Content Placeholder 2">
            <a:extLst>
              <a:ext uri="{FF2B5EF4-FFF2-40B4-BE49-F238E27FC236}">
                <a16:creationId xmlns="" xmlns:a16="http://schemas.microsoft.com/office/drawing/2014/main" id="{DC8A7400-C30C-429E-1D35-F1EABA57190E}"/>
              </a:ext>
            </a:extLst>
          </p:cNvPr>
          <p:cNvSpPr>
            <a:spLocks noGrp="1"/>
          </p:cNvSpPr>
          <p:nvPr>
            <p:ph idx="1"/>
          </p:nvPr>
        </p:nvSpPr>
        <p:spPr/>
        <p:txBody>
          <a:bodyPr/>
          <a:lstStyle/>
          <a:p>
            <a:pPr algn="just"/>
            <a:r>
              <a:rPr lang="en-US" b="1" i="0" dirty="0">
                <a:effectLst/>
                <a:latin typeface="-apple-system"/>
              </a:rPr>
              <a:t>Torsades de pointes (TdP)</a:t>
            </a:r>
            <a:r>
              <a:rPr lang="en-US" b="0" i="0" dirty="0">
                <a:effectLst/>
                <a:latin typeface="-apple-system"/>
              </a:rPr>
              <a:t> is a specific form of PVT occurring in the context of QT prolongation — it has a characteristic morphology in which the QRS complexes “twist” around the isoelectric line.</a:t>
            </a:r>
          </a:p>
          <a:p>
            <a:pPr marL="0" indent="0" algn="just">
              <a:buNone/>
            </a:pPr>
            <a:endParaRPr lang="en-US" dirty="0"/>
          </a:p>
        </p:txBody>
      </p:sp>
      <p:pic>
        <p:nvPicPr>
          <p:cNvPr id="5" name="Picture 4" descr="A graph with a line&#10;&#10;AI-generated content may be incorrect.">
            <a:extLst>
              <a:ext uri="{FF2B5EF4-FFF2-40B4-BE49-F238E27FC236}">
                <a16:creationId xmlns="" xmlns:a16="http://schemas.microsoft.com/office/drawing/2014/main" id="{97A0DFBF-3ACA-38CF-671B-72879A01A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160" y="3291840"/>
            <a:ext cx="9123680" cy="2275840"/>
          </a:xfrm>
          <a:prstGeom prst="rect">
            <a:avLst/>
          </a:prstGeom>
        </p:spPr>
      </p:pic>
      <p:pic>
        <p:nvPicPr>
          <p:cNvPr id="6" name="Picture 5">
            <a:extLst>
              <a:ext uri="{FF2B5EF4-FFF2-40B4-BE49-F238E27FC236}">
                <a16:creationId xmlns="" xmlns:a16="http://schemas.microsoft.com/office/drawing/2014/main" id="{80201EB5-FDC5-631E-150D-5DFA2F80C64E}"/>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493716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FDC1F9-B11F-171A-7E81-6F9B7F9993C8}"/>
              </a:ext>
            </a:extLst>
          </p:cNvPr>
          <p:cNvSpPr>
            <a:spLocks noGrp="1"/>
          </p:cNvSpPr>
          <p:nvPr>
            <p:ph type="title"/>
          </p:nvPr>
        </p:nvSpPr>
        <p:spPr>
          <a:xfrm>
            <a:off x="838200" y="365125"/>
            <a:ext cx="10515600" cy="831377"/>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Focal atrial tachycardia</a:t>
            </a:r>
          </a:p>
        </p:txBody>
      </p:sp>
      <p:sp>
        <p:nvSpPr>
          <p:cNvPr id="3" name="Content Placeholder 2">
            <a:extLst>
              <a:ext uri="{FF2B5EF4-FFF2-40B4-BE49-F238E27FC236}">
                <a16:creationId xmlns="" xmlns:a16="http://schemas.microsoft.com/office/drawing/2014/main" id="{91B40CE7-656F-C31E-DA0A-E2B2FFA210DC}"/>
              </a:ext>
            </a:extLst>
          </p:cNvPr>
          <p:cNvSpPr>
            <a:spLocks noGrp="1"/>
          </p:cNvSpPr>
          <p:nvPr>
            <p:ph idx="1"/>
          </p:nvPr>
        </p:nvSpPr>
        <p:spPr>
          <a:xfrm>
            <a:off x="838199" y="1727654"/>
            <a:ext cx="10515600" cy="4351338"/>
          </a:xfrm>
        </p:spPr>
        <p:txBody>
          <a:bodyPr/>
          <a:lstStyle/>
          <a:p>
            <a:pPr algn="just"/>
            <a:r>
              <a:rPr lang="en-US" b="0" i="0" dirty="0">
                <a:solidFill>
                  <a:srgbClr val="212529"/>
                </a:solidFill>
                <a:effectLst/>
                <a:latin typeface="Open Sans" panose="020B0606030504020204" pitchFamily="34" charset="0"/>
              </a:rPr>
              <a:t>This </a:t>
            </a:r>
            <a:r>
              <a:rPr lang="en-US" b="0" i="0" dirty="0">
                <a:solidFill>
                  <a:srgbClr val="FF0000"/>
                </a:solidFill>
                <a:effectLst/>
                <a:latin typeface="Open Sans" panose="020B0606030504020204" pitchFamily="34" charset="0"/>
              </a:rPr>
              <a:t>narrow QRS tachycardia </a:t>
            </a:r>
            <a:r>
              <a:rPr lang="en-US" b="0" i="0" dirty="0">
                <a:solidFill>
                  <a:srgbClr val="212529"/>
                </a:solidFill>
                <a:effectLst/>
                <a:latin typeface="Open Sans" panose="020B0606030504020204" pitchFamily="34" charset="0"/>
              </a:rPr>
              <a:t>arises from an abnormal automatic focus or </a:t>
            </a:r>
            <a:r>
              <a:rPr lang="en-US" b="0" i="0" dirty="0">
                <a:solidFill>
                  <a:srgbClr val="FF0000"/>
                </a:solidFill>
                <a:effectLst/>
                <a:latin typeface="Open Sans" panose="020B0606030504020204" pitchFamily="34" charset="0"/>
              </a:rPr>
              <a:t>micro-reentry. P waves </a:t>
            </a:r>
            <a:r>
              <a:rPr lang="en-US" b="0" i="0" dirty="0">
                <a:solidFill>
                  <a:srgbClr val="212529"/>
                </a:solidFill>
                <a:effectLst/>
                <a:latin typeface="Open Sans" panose="020B0606030504020204" pitchFamily="34" charset="0"/>
              </a:rPr>
              <a:t>precede the QRS complexes; it is often a long RP interval tachycardia (PR &lt; RP) but may be a short RP tachycardia (PR &gt; RP) if atrioventricular nodal conduction is slow.</a:t>
            </a:r>
          </a:p>
          <a:p>
            <a:pPr marL="0" indent="0" algn="just">
              <a:buNone/>
            </a:pPr>
            <a:endParaRPr lang="en-US" dirty="0"/>
          </a:p>
        </p:txBody>
      </p:sp>
      <p:pic>
        <p:nvPicPr>
          <p:cNvPr id="5" name="Picture 4" descr="A graph showing the number of arrows&#10;&#10;AI-generated content may be incorrect.">
            <a:extLst>
              <a:ext uri="{FF2B5EF4-FFF2-40B4-BE49-F238E27FC236}">
                <a16:creationId xmlns="" xmlns:a16="http://schemas.microsoft.com/office/drawing/2014/main" id="{429D891D-2D67-A40A-F66A-BFD7BF6E7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593" y="3815036"/>
            <a:ext cx="7102813" cy="2912153"/>
          </a:xfrm>
          <a:prstGeom prst="rect">
            <a:avLst/>
          </a:prstGeom>
        </p:spPr>
      </p:pic>
      <p:pic>
        <p:nvPicPr>
          <p:cNvPr id="6" name="Picture 5">
            <a:extLst>
              <a:ext uri="{FF2B5EF4-FFF2-40B4-BE49-F238E27FC236}">
                <a16:creationId xmlns="" xmlns:a16="http://schemas.microsoft.com/office/drawing/2014/main" id="{313E5933-BF10-0E5C-5B65-34720D317036}"/>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204259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97071E-0997-76C9-6AE1-C7821838F28C}"/>
              </a:ext>
            </a:extLst>
          </p:cNvPr>
          <p:cNvSpPr>
            <a:spLocks noGrp="1"/>
          </p:cNvSpPr>
          <p:nvPr>
            <p:ph type="title"/>
          </p:nvPr>
        </p:nvSpPr>
        <p:spPr>
          <a:xfrm>
            <a:off x="838200" y="365126"/>
            <a:ext cx="10515600" cy="753556"/>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Paroxysmal supraventricular tachycardia</a:t>
            </a:r>
          </a:p>
        </p:txBody>
      </p:sp>
      <p:sp>
        <p:nvSpPr>
          <p:cNvPr id="3" name="Content Placeholder 2">
            <a:extLst>
              <a:ext uri="{FF2B5EF4-FFF2-40B4-BE49-F238E27FC236}">
                <a16:creationId xmlns="" xmlns:a16="http://schemas.microsoft.com/office/drawing/2014/main" id="{E0052A1B-7DC5-AA5A-8D4A-20B12A90E3A4}"/>
              </a:ext>
            </a:extLst>
          </p:cNvPr>
          <p:cNvSpPr>
            <a:spLocks noGrp="1"/>
          </p:cNvSpPr>
          <p:nvPr>
            <p:ph idx="1"/>
          </p:nvPr>
        </p:nvSpPr>
        <p:spPr>
          <a:xfrm>
            <a:off x="838200" y="1417063"/>
            <a:ext cx="10515600" cy="4351338"/>
          </a:xfrm>
        </p:spPr>
        <p:txBody>
          <a:bodyPr/>
          <a:lstStyle/>
          <a:p>
            <a:pPr algn="just"/>
            <a:r>
              <a:rPr lang="en-US" dirty="0">
                <a:solidFill>
                  <a:srgbClr val="212529"/>
                </a:solidFill>
                <a:latin typeface="Open Sans" panose="020B0606030504020204" pitchFamily="34" charset="0"/>
              </a:rPr>
              <a:t>Reentrant (paroxysmal) supraventricular tachycardias (PSVT) involve reentrant pathways with a component above the </a:t>
            </a:r>
            <a:r>
              <a:rPr lang="en-US" dirty="0">
                <a:solidFill>
                  <a:srgbClr val="FF0000"/>
                </a:solidFill>
                <a:latin typeface="Open Sans" panose="020B0606030504020204" pitchFamily="34" charset="0"/>
              </a:rPr>
              <a:t>bifurcation of the His bundle</a:t>
            </a:r>
            <a:r>
              <a:rPr lang="en-US" dirty="0">
                <a:solidFill>
                  <a:srgbClr val="212529"/>
                </a:solidFill>
                <a:latin typeface="Open Sans" panose="020B0606030504020204" pitchFamily="34" charset="0"/>
              </a:rPr>
              <a:t>. Subtypes include </a:t>
            </a:r>
            <a:r>
              <a:rPr lang="en-US" dirty="0">
                <a:solidFill>
                  <a:srgbClr val="FF0000"/>
                </a:solidFill>
                <a:latin typeface="Open Sans" panose="020B0606030504020204" pitchFamily="34" charset="0"/>
              </a:rPr>
              <a:t>atrioventricular nodal reentrant tachycardia </a:t>
            </a:r>
            <a:r>
              <a:rPr lang="en-US" dirty="0">
                <a:solidFill>
                  <a:srgbClr val="212529"/>
                </a:solidFill>
                <a:latin typeface="Open Sans" panose="020B0606030504020204" pitchFamily="34" charset="0"/>
              </a:rPr>
              <a:t>(AVNRT), atrioventricular reentrant tachycardia (AVRT) using an accessory pathway, atrial reentrant tachycardia, and sinus nodal reentrant tachycardia.</a:t>
            </a:r>
          </a:p>
          <a:p>
            <a:pPr marL="0" indent="0" algn="just">
              <a:buNone/>
            </a:pPr>
            <a:endParaRPr lang="en-US" dirty="0">
              <a:solidFill>
                <a:srgbClr val="212529"/>
              </a:solidFill>
              <a:latin typeface="Open Sans" panose="020B0606030504020204" pitchFamily="34" charset="0"/>
            </a:endParaRPr>
          </a:p>
        </p:txBody>
      </p:sp>
      <p:pic>
        <p:nvPicPr>
          <p:cNvPr id="5" name="Picture 4" descr="A graph with a graph on it&#10;&#10;AI-generated content may be incorrect.">
            <a:extLst>
              <a:ext uri="{FF2B5EF4-FFF2-40B4-BE49-F238E27FC236}">
                <a16:creationId xmlns="" xmlns:a16="http://schemas.microsoft.com/office/drawing/2014/main" id="{B92AC11C-88A6-CC74-F5D5-CBDB25FB5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350" y="4226499"/>
            <a:ext cx="9639300" cy="2428875"/>
          </a:xfrm>
          <a:prstGeom prst="rect">
            <a:avLst/>
          </a:prstGeom>
        </p:spPr>
      </p:pic>
      <p:pic>
        <p:nvPicPr>
          <p:cNvPr id="6" name="Picture 5">
            <a:extLst>
              <a:ext uri="{FF2B5EF4-FFF2-40B4-BE49-F238E27FC236}">
                <a16:creationId xmlns="" xmlns:a16="http://schemas.microsoft.com/office/drawing/2014/main" id="{B3787A73-4E81-1EB9-D80A-D38B0E32341F}"/>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089829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E5D5F2-5879-8E14-6A24-4314D77F64F7}"/>
              </a:ext>
            </a:extLst>
          </p:cNvPr>
          <p:cNvSpPr>
            <a:spLocks noGrp="1"/>
          </p:cNvSpPr>
          <p:nvPr>
            <p:ph type="title"/>
          </p:nvPr>
        </p:nvSpPr>
        <p:spPr>
          <a:xfrm>
            <a:off x="838200" y="365126"/>
            <a:ext cx="10515600" cy="763284"/>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Monomorphic ventricular tachycardia</a:t>
            </a:r>
          </a:p>
        </p:txBody>
      </p:sp>
      <p:sp>
        <p:nvSpPr>
          <p:cNvPr id="3" name="Content Placeholder 2">
            <a:extLst>
              <a:ext uri="{FF2B5EF4-FFF2-40B4-BE49-F238E27FC236}">
                <a16:creationId xmlns="" xmlns:a16="http://schemas.microsoft.com/office/drawing/2014/main" id="{A226F67A-D596-2463-FC02-BE2162F0C335}"/>
              </a:ext>
            </a:extLst>
          </p:cNvPr>
          <p:cNvSpPr>
            <a:spLocks noGrp="1"/>
          </p:cNvSpPr>
          <p:nvPr>
            <p:ph idx="1"/>
          </p:nvPr>
        </p:nvSpPr>
        <p:spPr>
          <a:xfrm>
            <a:off x="838200" y="1378153"/>
            <a:ext cx="10515600" cy="2447925"/>
          </a:xfrm>
        </p:spPr>
        <p:txBody>
          <a:bodyPr>
            <a:normAutofit/>
          </a:bodyPr>
          <a:lstStyle/>
          <a:p>
            <a:pPr algn="just"/>
            <a:r>
              <a:rPr lang="en-US" sz="3200" b="1" i="0" dirty="0">
                <a:effectLst/>
                <a:latin typeface="-apple-system"/>
              </a:rPr>
              <a:t>Ventricular Tachycardia (VT)</a:t>
            </a:r>
            <a:r>
              <a:rPr lang="en-US" sz="3200" b="0" i="0" dirty="0">
                <a:effectLst/>
                <a:latin typeface="-apple-system"/>
              </a:rPr>
              <a:t> is a broad complex tachycardia originating from the ventricles. </a:t>
            </a:r>
          </a:p>
          <a:p>
            <a:pPr algn="just"/>
            <a:r>
              <a:rPr lang="en-US" sz="3200" dirty="0">
                <a:latin typeface="-apple-system"/>
              </a:rPr>
              <a:t>M</a:t>
            </a:r>
            <a:r>
              <a:rPr lang="en-US" sz="3200" b="1" i="0" dirty="0">
                <a:effectLst/>
                <a:latin typeface="-apple-system"/>
              </a:rPr>
              <a:t>onomorphic VT</a:t>
            </a:r>
            <a:r>
              <a:rPr lang="en-US" sz="3200" b="0" i="0" dirty="0">
                <a:effectLst/>
                <a:latin typeface="-apple-system"/>
              </a:rPr>
              <a:t>, is a form of VT which originates from a single focus within the ventricles.</a:t>
            </a:r>
          </a:p>
          <a:p>
            <a:endParaRPr lang="en-US" dirty="0"/>
          </a:p>
        </p:txBody>
      </p:sp>
      <p:pic>
        <p:nvPicPr>
          <p:cNvPr id="5" name="Picture 4" descr="A graph with lines on it&#10;&#10;AI-generated content may be incorrect.">
            <a:extLst>
              <a:ext uri="{FF2B5EF4-FFF2-40B4-BE49-F238E27FC236}">
                <a16:creationId xmlns="" xmlns:a16="http://schemas.microsoft.com/office/drawing/2014/main" id="{B437DCFF-621C-415F-7CC5-7AC66D9EA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5" y="3826078"/>
            <a:ext cx="9620250" cy="2447925"/>
          </a:xfrm>
          <a:prstGeom prst="rect">
            <a:avLst/>
          </a:prstGeom>
        </p:spPr>
      </p:pic>
      <p:pic>
        <p:nvPicPr>
          <p:cNvPr id="6" name="Picture 5">
            <a:extLst>
              <a:ext uri="{FF2B5EF4-FFF2-40B4-BE49-F238E27FC236}">
                <a16:creationId xmlns="" xmlns:a16="http://schemas.microsoft.com/office/drawing/2014/main" id="{33BA32D4-FACB-0F81-1606-3C012364F488}"/>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383139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84B351-F2E8-A353-DC9B-9F8E96FDFBA3}"/>
              </a:ext>
            </a:extLst>
          </p:cNvPr>
          <p:cNvSpPr>
            <a:spLocks noGrp="1"/>
          </p:cNvSpPr>
          <p:nvPr>
            <p:ph type="title"/>
          </p:nvPr>
        </p:nvSpPr>
        <p:spPr>
          <a:xfrm>
            <a:off x="838200" y="365125"/>
            <a:ext cx="10515600" cy="782739"/>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Atrial fibrillation</a:t>
            </a:r>
          </a:p>
        </p:txBody>
      </p:sp>
      <p:sp>
        <p:nvSpPr>
          <p:cNvPr id="3" name="Content Placeholder 2">
            <a:extLst>
              <a:ext uri="{FF2B5EF4-FFF2-40B4-BE49-F238E27FC236}">
                <a16:creationId xmlns="" xmlns:a16="http://schemas.microsoft.com/office/drawing/2014/main" id="{7AEC4820-8519-FA27-48A7-28C8123B99FD}"/>
              </a:ext>
            </a:extLst>
          </p:cNvPr>
          <p:cNvSpPr>
            <a:spLocks noGrp="1"/>
          </p:cNvSpPr>
          <p:nvPr>
            <p:ph idx="1"/>
          </p:nvPr>
        </p:nvSpPr>
        <p:spPr/>
        <p:txBody>
          <a:bodyPr/>
          <a:lstStyle/>
          <a:p>
            <a:pPr algn="just"/>
            <a:r>
              <a:rPr lang="en-US" b="0" i="0" dirty="0">
                <a:effectLst/>
                <a:latin typeface="-apple-system"/>
              </a:rPr>
              <a:t>Atrial fibrillation (AF) is the most common sustained arrhythmia. </a:t>
            </a:r>
          </a:p>
          <a:p>
            <a:pPr algn="just"/>
            <a:r>
              <a:rPr lang="en-US" b="0" i="0" dirty="0">
                <a:effectLst/>
                <a:latin typeface="-apple-system"/>
              </a:rPr>
              <a:t>It is characterized by disorganized atrial electrical activity and contraction.</a:t>
            </a:r>
          </a:p>
          <a:p>
            <a:pPr algn="just"/>
            <a:r>
              <a:rPr lang="en-US" b="0" i="0" dirty="0">
                <a:effectLst/>
                <a:latin typeface="-apple-system"/>
              </a:rPr>
              <a:t>The incidence and prevalence of AF is increasing. </a:t>
            </a:r>
          </a:p>
          <a:p>
            <a:pPr algn="just"/>
            <a:r>
              <a:rPr lang="en-US" b="0" i="0" dirty="0">
                <a:effectLst/>
                <a:latin typeface="-apple-system"/>
              </a:rPr>
              <a:t>Lifetime risk over the age of 40 years is ~25%. </a:t>
            </a:r>
          </a:p>
          <a:p>
            <a:pPr algn="just"/>
            <a:r>
              <a:rPr lang="en-US" b="0" i="0" dirty="0">
                <a:effectLst/>
                <a:latin typeface="-apple-system"/>
              </a:rPr>
              <a:t>Complications of AF include hemodynamic instability, cardiomyopathy, cardiac failure, and embolic events such as stroke.</a:t>
            </a:r>
          </a:p>
          <a:p>
            <a:endParaRPr lang="en-US" dirty="0"/>
          </a:p>
        </p:txBody>
      </p:sp>
      <p:pic>
        <p:nvPicPr>
          <p:cNvPr id="4" name="Picture 3">
            <a:extLst>
              <a:ext uri="{FF2B5EF4-FFF2-40B4-BE49-F238E27FC236}">
                <a16:creationId xmlns="" xmlns:a16="http://schemas.microsoft.com/office/drawing/2014/main" id="{70261495-C7A8-2763-D41A-0C86CA2550EE}"/>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4047118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8D9E09-05EE-DDB3-2076-B9F41F3440B4}"/>
              </a:ext>
            </a:extLst>
          </p:cNvPr>
          <p:cNvSpPr>
            <a:spLocks noGrp="1"/>
          </p:cNvSpPr>
          <p:nvPr>
            <p:ph type="title"/>
          </p:nvPr>
        </p:nvSpPr>
        <p:spPr>
          <a:xfrm>
            <a:off x="838200" y="365125"/>
            <a:ext cx="10515600" cy="630555"/>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Atrial fibrillation</a:t>
            </a:r>
          </a:p>
        </p:txBody>
      </p:sp>
      <p:sp>
        <p:nvSpPr>
          <p:cNvPr id="3" name="Content Placeholder 2">
            <a:extLst>
              <a:ext uri="{FF2B5EF4-FFF2-40B4-BE49-F238E27FC236}">
                <a16:creationId xmlns="" xmlns:a16="http://schemas.microsoft.com/office/drawing/2014/main" id="{DB7082E1-AB80-6C24-2735-5900428C2838}"/>
              </a:ext>
            </a:extLst>
          </p:cNvPr>
          <p:cNvSpPr>
            <a:spLocks noGrp="1"/>
          </p:cNvSpPr>
          <p:nvPr>
            <p:ph idx="1"/>
          </p:nvPr>
        </p:nvSpPr>
        <p:spPr>
          <a:xfrm>
            <a:off x="838200" y="1138136"/>
            <a:ext cx="10515600" cy="4351338"/>
          </a:xfrm>
        </p:spPr>
        <p:txBody>
          <a:bodyPr>
            <a:normAutofit/>
          </a:bodyPr>
          <a:lstStyle/>
          <a:p>
            <a:pPr marL="0" indent="0" algn="l">
              <a:buNone/>
            </a:pPr>
            <a:r>
              <a:rPr lang="en-US" b="1" i="0" dirty="0">
                <a:effectLst/>
                <a:latin typeface="-apple-system"/>
              </a:rPr>
              <a:t>ECG Features of Atrial Fibrillation</a:t>
            </a:r>
          </a:p>
          <a:p>
            <a:pPr algn="l">
              <a:spcBef>
                <a:spcPts val="525"/>
              </a:spcBef>
              <a:spcAft>
                <a:spcPts val="1500"/>
              </a:spcAft>
              <a:buFont typeface="Arial" panose="020B0604020202020204" pitchFamily="34" charset="0"/>
              <a:buChar char="•"/>
            </a:pPr>
            <a:r>
              <a:rPr lang="en-US" sz="2400" b="0" i="0" dirty="0">
                <a:effectLst/>
                <a:latin typeface="-apple-system"/>
              </a:rPr>
              <a:t>Irregularly irregular rhythm, no P waves, absence of an isoelectric baselin</a:t>
            </a:r>
            <a:r>
              <a:rPr lang="en-US" sz="2400" dirty="0">
                <a:latin typeface="-apple-system"/>
              </a:rPr>
              <a:t>e and variable ventricular rate. </a:t>
            </a:r>
            <a:endParaRPr lang="en-US" sz="2400" b="0" i="0" dirty="0">
              <a:effectLst/>
              <a:latin typeface="-apple-system"/>
            </a:endParaRPr>
          </a:p>
          <a:p>
            <a:pPr algn="l">
              <a:spcBef>
                <a:spcPts val="525"/>
              </a:spcBef>
              <a:spcAft>
                <a:spcPts val="1500"/>
              </a:spcAft>
              <a:buFont typeface="Arial" panose="020B0604020202020204" pitchFamily="34" charset="0"/>
              <a:buChar char="•"/>
            </a:pPr>
            <a:r>
              <a:rPr lang="en-US" sz="2400" b="0" i="0" dirty="0">
                <a:effectLst/>
                <a:latin typeface="-apple-system"/>
              </a:rPr>
              <a:t>QRS complexes usually &lt; 120ms, unless pre-existing bundle branch block, accessory pathway, or rate-related aberrant conduction.</a:t>
            </a:r>
          </a:p>
          <a:p>
            <a:pPr algn="l">
              <a:spcBef>
                <a:spcPts val="525"/>
              </a:spcBef>
              <a:spcAft>
                <a:spcPts val="1500"/>
              </a:spcAft>
              <a:buFont typeface="Arial" panose="020B0604020202020204" pitchFamily="34" charset="0"/>
              <a:buChar char="•"/>
            </a:pPr>
            <a:r>
              <a:rPr lang="en-US" sz="2400" b="0" i="0" dirty="0">
                <a:effectLst/>
                <a:latin typeface="-apple-system"/>
              </a:rPr>
              <a:t>Fibrillatory waves may be present and can be either fine (amplitude &lt; 0.5mm) or coarse (amplitude &gt; 0.5mm). Fibrillatory waves may mimic P waves leading to misdiagnosis.</a:t>
            </a:r>
          </a:p>
          <a:p>
            <a:endParaRPr lang="en-US" dirty="0"/>
          </a:p>
        </p:txBody>
      </p:sp>
      <p:pic>
        <p:nvPicPr>
          <p:cNvPr id="5" name="Picture 4" descr="A graph of a heart beat&#10;&#10;AI-generated content may be incorrect.">
            <a:extLst>
              <a:ext uri="{FF2B5EF4-FFF2-40B4-BE49-F238E27FC236}">
                <a16:creationId xmlns="" xmlns:a16="http://schemas.microsoft.com/office/drawing/2014/main" id="{BCA2ADB2-D149-9FF1-1D1C-DFD65577A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4390231"/>
            <a:ext cx="9525000" cy="2428875"/>
          </a:xfrm>
          <a:prstGeom prst="rect">
            <a:avLst/>
          </a:prstGeom>
        </p:spPr>
      </p:pic>
      <p:pic>
        <p:nvPicPr>
          <p:cNvPr id="6" name="Picture 5">
            <a:extLst>
              <a:ext uri="{FF2B5EF4-FFF2-40B4-BE49-F238E27FC236}">
                <a16:creationId xmlns="" xmlns:a16="http://schemas.microsoft.com/office/drawing/2014/main" id="{03A66842-04E7-07B5-2496-914EB778C108}"/>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842274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05FAED-BF6E-571B-F526-00BC61AE65C4}"/>
              </a:ext>
            </a:extLst>
          </p:cNvPr>
          <p:cNvSpPr>
            <a:spLocks noGrp="1"/>
          </p:cNvSpPr>
          <p:nvPr>
            <p:ph type="title"/>
          </p:nvPr>
        </p:nvSpPr>
        <p:spPr>
          <a:xfrm>
            <a:off x="838200" y="365126"/>
            <a:ext cx="10515600" cy="763284"/>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Prevention of thromboembolism</a:t>
            </a:r>
          </a:p>
        </p:txBody>
      </p:sp>
      <p:sp>
        <p:nvSpPr>
          <p:cNvPr id="3" name="Content Placeholder 2">
            <a:extLst>
              <a:ext uri="{FF2B5EF4-FFF2-40B4-BE49-F238E27FC236}">
                <a16:creationId xmlns="" xmlns:a16="http://schemas.microsoft.com/office/drawing/2014/main" id="{1EA7BEF2-9EA1-8206-5039-6798F7087CEE}"/>
              </a:ext>
            </a:extLst>
          </p:cNvPr>
          <p:cNvSpPr>
            <a:spLocks noGrp="1"/>
          </p:cNvSpPr>
          <p:nvPr>
            <p:ph idx="1"/>
          </p:nvPr>
        </p:nvSpPr>
        <p:spPr/>
        <p:txBody>
          <a:bodyPr/>
          <a:lstStyle/>
          <a:p>
            <a:pPr algn="just"/>
            <a:r>
              <a:rPr lang="en-US" b="1" i="0" dirty="0">
                <a:solidFill>
                  <a:srgbClr val="212529"/>
                </a:solidFill>
                <a:effectLst/>
                <a:latin typeface="Open Sans" panose="020B0606030504020204" pitchFamily="34" charset="0"/>
              </a:rPr>
              <a:t>Long-term</a:t>
            </a:r>
            <a:r>
              <a:rPr lang="en-US" b="0" i="0" dirty="0">
                <a:solidFill>
                  <a:srgbClr val="212529"/>
                </a:solidFill>
                <a:effectLst/>
                <a:latin typeface="Open Sans" panose="020B0606030504020204" pitchFamily="34" charset="0"/>
              </a:rPr>
              <a:t> measures to prevent thromboembolism are taken for certain patients with atrial fibrillation depending on their estimated risk of stroke versus risk of bleeding.</a:t>
            </a:r>
          </a:p>
          <a:p>
            <a:pPr algn="just"/>
            <a:r>
              <a:rPr lang="en-US" dirty="0">
                <a:solidFill>
                  <a:srgbClr val="212529"/>
                </a:solidFill>
                <a:latin typeface="Open Sans" panose="020B0606030504020204" pitchFamily="34" charset="0"/>
              </a:rPr>
              <a:t>We can use VKAs or DOAs to prevent thrombosis.</a:t>
            </a:r>
          </a:p>
          <a:p>
            <a:pPr algn="just"/>
            <a:r>
              <a:rPr lang="en-US" dirty="0">
                <a:solidFill>
                  <a:srgbClr val="212529"/>
                </a:solidFill>
                <a:latin typeface="Open Sans" panose="020B0606030504020204" pitchFamily="34" charset="0"/>
              </a:rPr>
              <a:t>Target INR is 2-3 if we use VKAs.</a:t>
            </a:r>
            <a:endParaRPr lang="en-US" dirty="0"/>
          </a:p>
        </p:txBody>
      </p:sp>
      <p:pic>
        <p:nvPicPr>
          <p:cNvPr id="4" name="Picture 3">
            <a:extLst>
              <a:ext uri="{FF2B5EF4-FFF2-40B4-BE49-F238E27FC236}">
                <a16:creationId xmlns="" xmlns:a16="http://schemas.microsoft.com/office/drawing/2014/main" id="{F807FF6C-855A-F020-E05B-E91128555122}"/>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55283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42">
            <a:extLst>
              <a:ext uri="{FF2B5EF4-FFF2-40B4-BE49-F238E27FC236}">
                <a16:creationId xmlns="" xmlns:a16="http://schemas.microsoft.com/office/drawing/2014/main" id="{8A3D91BA-95F5-CE6E-4968-8543C3885391}"/>
              </a:ext>
            </a:extLst>
          </p:cNvPr>
          <p:cNvPicPr>
            <a:picLocks noGrp="1" noChangeAspect="1"/>
          </p:cNvPicPr>
          <p:nvPr isPhoto="1"/>
        </p:nvPicPr>
        <p:blipFill>
          <a:blip r:embed="rId2">
            <a:lum/>
          </a:blip>
          <a:stretch>
            <a:fillRect/>
          </a:stretch>
        </p:blipFill>
        <p:spPr>
          <a:xfrm>
            <a:off x="0" y="0"/>
            <a:ext cx="12190413" cy="6858000"/>
          </a:xfrm>
          <a:prstGeom prst="rect">
            <a:avLst/>
          </a:prstGeom>
        </p:spPr>
      </p:pic>
      <p:pic>
        <p:nvPicPr>
          <p:cNvPr id="2" name="Picture 1">
            <a:extLst>
              <a:ext uri="{FF2B5EF4-FFF2-40B4-BE49-F238E27FC236}">
                <a16:creationId xmlns="" xmlns:a16="http://schemas.microsoft.com/office/drawing/2014/main" id="{23AA2B64-4D19-51D8-DCD5-92D643715E54}"/>
              </a:ext>
            </a:extLst>
          </p:cNvPr>
          <p:cNvPicPr>
            <a:picLocks noChangeAspect="1"/>
          </p:cNvPicPr>
          <p:nvPr/>
        </p:nvPicPr>
        <p:blipFill>
          <a:blip r:embed="rId3" cstate="print"/>
          <a:stretch>
            <a:fillRect/>
          </a:stretch>
        </p:blipFill>
        <p:spPr>
          <a:xfrm>
            <a:off x="9678609" y="0"/>
            <a:ext cx="1209884" cy="1209884"/>
          </a:xfrm>
          <a:prstGeom prst="flowChartConnector">
            <a:avLst/>
          </a:prstGeom>
          <a:noFill/>
          <a:ln>
            <a:noFill/>
          </a:ln>
        </p:spPr>
      </p:pic>
    </p:spTree>
    <p:extLst>
      <p:ext uri="{BB962C8B-B14F-4D97-AF65-F5344CB8AC3E}">
        <p14:creationId xmlns:p14="http://schemas.microsoft.com/office/powerpoint/2010/main" val="126746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19280-C764-9C62-34F3-DAF2967B124F}"/>
              </a:ext>
            </a:extLst>
          </p:cNvPr>
          <p:cNvSpPr>
            <a:spLocks noGrp="1"/>
          </p:cNvSpPr>
          <p:nvPr>
            <p:ph type="title"/>
          </p:nvPr>
        </p:nvSpPr>
        <p:spPr>
          <a:xfrm>
            <a:off x="838200" y="365126"/>
            <a:ext cx="10515600" cy="811922"/>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Intended Learning Outcomes (ILOs)</a:t>
            </a:r>
          </a:p>
        </p:txBody>
      </p:sp>
      <p:sp>
        <p:nvSpPr>
          <p:cNvPr id="3" name="Content Placeholder 2">
            <a:extLst>
              <a:ext uri="{FF2B5EF4-FFF2-40B4-BE49-F238E27FC236}">
                <a16:creationId xmlns="" xmlns:a16="http://schemas.microsoft.com/office/drawing/2014/main" id="{AB4DC8C7-C0C9-E7D5-007D-19AE1BDC870D}"/>
              </a:ext>
            </a:extLst>
          </p:cNvPr>
          <p:cNvSpPr>
            <a:spLocks noGrp="1"/>
          </p:cNvSpPr>
          <p:nvPr>
            <p:ph idx="1"/>
          </p:nvPr>
        </p:nvSpPr>
        <p:spPr/>
        <p:txBody>
          <a:bodyPr>
            <a:normAutofit fontScale="77500" lnSpcReduction="20000"/>
          </a:bodyPr>
          <a:lstStyle/>
          <a:p>
            <a:pPr marL="0" indent="0">
              <a:buNone/>
            </a:pPr>
            <a:r>
              <a:rPr lang="en-US" dirty="0"/>
              <a:t>By the end of the lecture the student will be able to:</a:t>
            </a:r>
          </a:p>
          <a:p>
            <a:pPr marL="514350" indent="-514350">
              <a:buFont typeface="+mj-lt"/>
              <a:buAutoNum type="arabicPeriod"/>
            </a:pPr>
            <a:r>
              <a:rPr lang="en-US" dirty="0"/>
              <a:t>R</a:t>
            </a:r>
            <a:r>
              <a:rPr lang="en-US" dirty="0" smtClean="0"/>
              <a:t>ecognize </a:t>
            </a:r>
            <a:r>
              <a:rPr lang="en-US" dirty="0"/>
              <a:t>the basics of arrhythmias.</a:t>
            </a:r>
          </a:p>
          <a:p>
            <a:pPr marL="514350" indent="-514350">
              <a:buFont typeface="+mj-lt"/>
              <a:buAutoNum type="arabicPeriod"/>
            </a:pPr>
            <a:r>
              <a:rPr lang="en-US" dirty="0"/>
              <a:t>Recognize how to diagnose important types of arrhythmias.</a:t>
            </a:r>
          </a:p>
          <a:p>
            <a:pPr marL="514350" indent="-514350">
              <a:buFont typeface="+mj-lt"/>
              <a:buAutoNum type="arabicPeriod"/>
            </a:pPr>
            <a:r>
              <a:rPr lang="en-US" dirty="0"/>
              <a:t>Recognize how to assess the risk of thromboembolism in AF.</a:t>
            </a:r>
          </a:p>
          <a:p>
            <a:pPr marL="514350" indent="-514350">
              <a:buFont typeface="+mj-lt"/>
              <a:buAutoNum type="arabicPeriod"/>
            </a:pPr>
            <a:r>
              <a:rPr lang="en-US" dirty="0"/>
              <a:t>Recognize how to prevent the risk of thromboembolism in AF.</a:t>
            </a:r>
          </a:p>
          <a:p>
            <a:pPr marL="514350" indent="-514350">
              <a:buFont typeface="+mj-lt"/>
              <a:buAutoNum type="arabicPeriod"/>
            </a:pPr>
            <a:r>
              <a:rPr lang="en-US" dirty="0"/>
              <a:t>Recognize definition of syncope.</a:t>
            </a:r>
          </a:p>
          <a:p>
            <a:pPr marL="514350" indent="-514350">
              <a:buFont typeface="+mj-lt"/>
              <a:buAutoNum type="arabicPeriod"/>
            </a:pPr>
            <a:r>
              <a:rPr lang="en-US" dirty="0"/>
              <a:t>Recognize the common etiologies of syncope.</a:t>
            </a:r>
          </a:p>
          <a:p>
            <a:pPr marL="514350" indent="-514350">
              <a:buFont typeface="+mj-lt"/>
              <a:buAutoNum type="arabicPeriod"/>
            </a:pPr>
            <a:r>
              <a:rPr lang="en-US" dirty="0"/>
              <a:t>Recognize the proper investigations to diagnose syncope.</a:t>
            </a:r>
          </a:p>
          <a:p>
            <a:pPr marL="514350" indent="-514350">
              <a:buFont typeface="+mj-lt"/>
              <a:buAutoNum type="arabicPeriod"/>
            </a:pPr>
            <a:r>
              <a:rPr lang="en-US" dirty="0"/>
              <a:t>Recognize how to treat syncope.</a:t>
            </a:r>
          </a:p>
        </p:txBody>
      </p:sp>
      <p:pic>
        <p:nvPicPr>
          <p:cNvPr id="4" name="Picture 3">
            <a:extLst>
              <a:ext uri="{FF2B5EF4-FFF2-40B4-BE49-F238E27FC236}">
                <a16:creationId xmlns="" xmlns:a16="http://schemas.microsoft.com/office/drawing/2014/main" id="{E4798AA4-DFC8-2647-634D-A5622767137A}"/>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22662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7669E9-052F-CEB9-9A8E-42FEB7A3FBC3}"/>
              </a:ext>
            </a:extLst>
          </p:cNvPr>
          <p:cNvSpPr>
            <a:spLocks noGrp="1"/>
          </p:cNvSpPr>
          <p:nvPr>
            <p:ph type="title"/>
          </p:nvPr>
        </p:nvSpPr>
        <p:spPr>
          <a:xfrm>
            <a:off x="838200" y="365125"/>
            <a:ext cx="10515600" cy="938381"/>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HAS BLED Score</a:t>
            </a:r>
          </a:p>
        </p:txBody>
      </p:sp>
      <p:pic>
        <p:nvPicPr>
          <p:cNvPr id="5" name="Content Placeholder 4" descr="A table with text and images&#10;&#10;AI-generated content may be incorrect.">
            <a:extLst>
              <a:ext uri="{FF2B5EF4-FFF2-40B4-BE49-F238E27FC236}">
                <a16:creationId xmlns="" xmlns:a16="http://schemas.microsoft.com/office/drawing/2014/main" id="{46C02D1E-D186-459E-DB29-6B87D1D35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175" y="1991360"/>
            <a:ext cx="8157650" cy="3652679"/>
          </a:xfrm>
        </p:spPr>
      </p:pic>
      <p:pic>
        <p:nvPicPr>
          <p:cNvPr id="6" name="Picture 5">
            <a:extLst>
              <a:ext uri="{FF2B5EF4-FFF2-40B4-BE49-F238E27FC236}">
                <a16:creationId xmlns="" xmlns:a16="http://schemas.microsoft.com/office/drawing/2014/main" id="{53EBFD8F-9E8F-3B7F-37B3-28975ED57763}"/>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233778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43">
            <a:extLst>
              <a:ext uri="{FF2B5EF4-FFF2-40B4-BE49-F238E27FC236}">
                <a16:creationId xmlns="" xmlns:a16="http://schemas.microsoft.com/office/drawing/2014/main" id="{9194F3CC-FE09-ECEE-DA15-A7DDC5D405A7}"/>
              </a:ext>
            </a:extLst>
          </p:cNvPr>
          <p:cNvPicPr>
            <a:picLocks noGrp="1" noChangeAspect="1"/>
          </p:cNvPicPr>
          <p:nvPr isPhoto="1"/>
        </p:nvPicPr>
        <p:blipFill>
          <a:blip r:embed="rId2">
            <a:lum/>
          </a:blip>
          <a:stretch>
            <a:fillRect/>
          </a:stretch>
        </p:blipFill>
        <p:spPr>
          <a:xfrm>
            <a:off x="-111319" y="0"/>
            <a:ext cx="12190413" cy="6858000"/>
          </a:xfrm>
          <a:prstGeom prst="rect">
            <a:avLst/>
          </a:prstGeom>
        </p:spPr>
      </p:pic>
      <p:pic>
        <p:nvPicPr>
          <p:cNvPr id="2" name="Picture 1">
            <a:extLst>
              <a:ext uri="{FF2B5EF4-FFF2-40B4-BE49-F238E27FC236}">
                <a16:creationId xmlns="" xmlns:a16="http://schemas.microsoft.com/office/drawing/2014/main" id="{934BE1FE-2B0D-1165-1D2C-7731AC8193A2}"/>
              </a:ext>
            </a:extLst>
          </p:cNvPr>
          <p:cNvPicPr>
            <a:picLocks noChangeAspect="1"/>
          </p:cNvPicPr>
          <p:nvPr/>
        </p:nvPicPr>
        <p:blipFill>
          <a:blip r:embed="rId3" cstate="print"/>
          <a:stretch>
            <a:fillRect/>
          </a:stretch>
        </p:blipFill>
        <p:spPr>
          <a:xfrm>
            <a:off x="11606342" y="557719"/>
            <a:ext cx="584071" cy="584071"/>
          </a:xfrm>
          <a:prstGeom prst="flowChartConnector">
            <a:avLst/>
          </a:prstGeom>
          <a:noFill/>
          <a:ln>
            <a:noFill/>
          </a:ln>
        </p:spPr>
      </p:pic>
    </p:spTree>
    <p:extLst>
      <p:ext uri="{BB962C8B-B14F-4D97-AF65-F5344CB8AC3E}">
        <p14:creationId xmlns:p14="http://schemas.microsoft.com/office/powerpoint/2010/main" val="3738586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46">
            <a:extLst>
              <a:ext uri="{FF2B5EF4-FFF2-40B4-BE49-F238E27FC236}">
                <a16:creationId xmlns="" xmlns:a16="http://schemas.microsoft.com/office/drawing/2014/main" id="{E3EEA58A-207E-80D3-447B-F621B8E523E8}"/>
              </a:ext>
            </a:extLst>
          </p:cNvPr>
          <p:cNvPicPr>
            <a:picLocks noGrp="1" noChangeAspect="1"/>
          </p:cNvPicPr>
          <p:nvPr isPhoto="1"/>
        </p:nvPicPr>
        <p:blipFill>
          <a:blip r:embed="rId2">
            <a:lum/>
          </a:blip>
          <a:stretch>
            <a:fillRect/>
          </a:stretch>
        </p:blipFill>
        <p:spPr>
          <a:xfrm>
            <a:off x="0" y="0"/>
            <a:ext cx="12190413" cy="6858000"/>
          </a:xfrm>
          <a:prstGeom prst="rect">
            <a:avLst/>
          </a:prstGeom>
        </p:spPr>
      </p:pic>
      <p:pic>
        <p:nvPicPr>
          <p:cNvPr id="2" name="Picture 1">
            <a:extLst>
              <a:ext uri="{FF2B5EF4-FFF2-40B4-BE49-F238E27FC236}">
                <a16:creationId xmlns="" xmlns:a16="http://schemas.microsoft.com/office/drawing/2014/main" id="{A52FDA4A-1271-1B3E-B8EF-DC41D09F612E}"/>
              </a:ext>
            </a:extLst>
          </p:cNvPr>
          <p:cNvPicPr>
            <a:picLocks noChangeAspect="1"/>
          </p:cNvPicPr>
          <p:nvPr/>
        </p:nvPicPr>
        <p:blipFill>
          <a:blip r:embed="rId3" cstate="print"/>
          <a:stretch>
            <a:fillRect/>
          </a:stretch>
        </p:blipFill>
        <p:spPr>
          <a:xfrm>
            <a:off x="11606342" y="557719"/>
            <a:ext cx="584071" cy="584071"/>
          </a:xfrm>
          <a:prstGeom prst="flowChartConnector">
            <a:avLst/>
          </a:prstGeom>
          <a:noFill/>
          <a:ln>
            <a:noFill/>
          </a:ln>
        </p:spPr>
      </p:pic>
    </p:spTree>
    <p:extLst>
      <p:ext uri="{BB962C8B-B14F-4D97-AF65-F5344CB8AC3E}">
        <p14:creationId xmlns:p14="http://schemas.microsoft.com/office/powerpoint/2010/main" val="940986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lide47">
            <a:extLst>
              <a:ext uri="{FF2B5EF4-FFF2-40B4-BE49-F238E27FC236}">
                <a16:creationId xmlns="" xmlns:a16="http://schemas.microsoft.com/office/drawing/2014/main" id="{C202648F-D05A-864A-7966-207A1029D8D7}"/>
              </a:ext>
            </a:extLst>
          </p:cNvPr>
          <p:cNvPicPr>
            <a:picLocks noGrp="1" noChangeAspect="1"/>
          </p:cNvPicPr>
          <p:nvPr isPhoto="1"/>
        </p:nvPicPr>
        <p:blipFill>
          <a:blip r:embed="rId2">
            <a:lum/>
          </a:blip>
          <a:stretch>
            <a:fillRect/>
          </a:stretch>
        </p:blipFill>
        <p:spPr>
          <a:xfrm>
            <a:off x="0" y="0"/>
            <a:ext cx="12190413" cy="6858000"/>
          </a:xfrm>
          <a:prstGeom prst="rect">
            <a:avLst/>
          </a:prstGeom>
        </p:spPr>
      </p:pic>
      <p:pic>
        <p:nvPicPr>
          <p:cNvPr id="2" name="Picture 1">
            <a:extLst>
              <a:ext uri="{FF2B5EF4-FFF2-40B4-BE49-F238E27FC236}">
                <a16:creationId xmlns="" xmlns:a16="http://schemas.microsoft.com/office/drawing/2014/main" id="{8CED8E11-3799-69FF-0F08-84981C078E94}"/>
              </a:ext>
            </a:extLst>
          </p:cNvPr>
          <p:cNvPicPr>
            <a:picLocks noChangeAspect="1"/>
          </p:cNvPicPr>
          <p:nvPr/>
        </p:nvPicPr>
        <p:blipFill>
          <a:blip r:embed="rId3" cstate="print"/>
          <a:stretch>
            <a:fillRect/>
          </a:stretch>
        </p:blipFill>
        <p:spPr>
          <a:xfrm>
            <a:off x="11606342" y="557719"/>
            <a:ext cx="584071" cy="584071"/>
          </a:xfrm>
          <a:prstGeom prst="flowChartConnector">
            <a:avLst/>
          </a:prstGeom>
          <a:noFill/>
          <a:ln>
            <a:noFill/>
          </a:ln>
        </p:spPr>
      </p:pic>
    </p:spTree>
    <p:extLst>
      <p:ext uri="{BB962C8B-B14F-4D97-AF65-F5344CB8AC3E}">
        <p14:creationId xmlns:p14="http://schemas.microsoft.com/office/powerpoint/2010/main" val="937096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08E572-802C-D009-474D-6DCB1AF52385}"/>
              </a:ext>
            </a:extLst>
          </p:cNvPr>
          <p:cNvSpPr>
            <a:spLocks noGrp="1"/>
          </p:cNvSpPr>
          <p:nvPr>
            <p:ph type="title"/>
          </p:nvPr>
        </p:nvSpPr>
        <p:spPr>
          <a:xfrm>
            <a:off x="838200" y="365125"/>
            <a:ext cx="10515600" cy="734101"/>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Treatment of arrhythmias</a:t>
            </a:r>
          </a:p>
        </p:txBody>
      </p:sp>
      <p:sp>
        <p:nvSpPr>
          <p:cNvPr id="3" name="Content Placeholder 2">
            <a:extLst>
              <a:ext uri="{FF2B5EF4-FFF2-40B4-BE49-F238E27FC236}">
                <a16:creationId xmlns="" xmlns:a16="http://schemas.microsoft.com/office/drawing/2014/main" id="{AA83B5CA-7CCB-6994-041F-F84302998BAC}"/>
              </a:ext>
            </a:extLst>
          </p:cNvPr>
          <p:cNvSpPr>
            <a:spLocks noGrp="1"/>
          </p:cNvSpPr>
          <p:nvPr>
            <p:ph idx="1"/>
          </p:nvPr>
        </p:nvSpPr>
        <p:spPr/>
        <p:txBody>
          <a:bodyPr>
            <a:normAutofit/>
          </a:bodyPr>
          <a:lstStyle/>
          <a:p>
            <a:pPr algn="l"/>
            <a:r>
              <a:rPr lang="en-US" dirty="0">
                <a:latin typeface="Open Sans" panose="020B0606030504020204" pitchFamily="34" charset="0"/>
              </a:rPr>
              <a:t>Treatment is directed at causes. </a:t>
            </a:r>
          </a:p>
          <a:p>
            <a:pPr algn="l"/>
            <a:r>
              <a:rPr lang="en-US" dirty="0">
                <a:latin typeface="Open Sans" panose="020B0606030504020204" pitchFamily="34" charset="0"/>
              </a:rPr>
              <a:t>If necessary, direct antiarrhythmic therapy is used. </a:t>
            </a:r>
          </a:p>
          <a:p>
            <a:pPr algn="l"/>
            <a:r>
              <a:rPr lang="en-US" dirty="0">
                <a:latin typeface="Open Sans" panose="020B0606030504020204" pitchFamily="34" charset="0"/>
              </a:rPr>
              <a:t>Direct antiarrhythmic therapy includes, either alone or in combination:</a:t>
            </a:r>
          </a:p>
          <a:p>
            <a:pPr marL="971550" lvl="1" indent="-514350">
              <a:spcAft>
                <a:spcPts val="375"/>
              </a:spcAft>
              <a:buFont typeface="+mj-lt"/>
              <a:buAutoNum type="arabicPeriod"/>
            </a:pPr>
            <a:r>
              <a:rPr lang="en-US" b="0" i="0" dirty="0" smtClean="0">
                <a:effectLst/>
                <a:latin typeface="Open Sans" panose="020B0606030504020204" pitchFamily="34" charset="0"/>
              </a:rPr>
              <a:t>Antiarrhythmic drugs.</a:t>
            </a:r>
          </a:p>
          <a:p>
            <a:pPr marL="971550" lvl="1" indent="-514350">
              <a:spcAft>
                <a:spcPts val="375"/>
              </a:spcAft>
              <a:buFont typeface="+mj-lt"/>
              <a:buAutoNum type="arabicPeriod"/>
            </a:pPr>
            <a:r>
              <a:rPr lang="en-US" b="0" i="0" dirty="0" smtClean="0">
                <a:effectLst/>
                <a:latin typeface="Open Sans" panose="020B0606030504020204" pitchFamily="34" charset="0"/>
              </a:rPr>
              <a:t>Cardioversion-defibrillation.</a:t>
            </a:r>
          </a:p>
          <a:p>
            <a:pPr marL="971550" lvl="1" indent="-514350">
              <a:spcAft>
                <a:spcPts val="375"/>
              </a:spcAft>
              <a:buFont typeface="+mj-lt"/>
              <a:buAutoNum type="arabicPeriod"/>
            </a:pPr>
            <a:r>
              <a:rPr lang="en-US" b="0" i="0" dirty="0" smtClean="0">
                <a:effectLst/>
                <a:latin typeface="Open Sans" panose="020B0606030504020204" pitchFamily="34" charset="0"/>
              </a:rPr>
              <a:t>Implantable </a:t>
            </a:r>
            <a:r>
              <a:rPr lang="en-US" b="0" i="0" dirty="0" err="1" smtClean="0">
                <a:effectLst/>
                <a:latin typeface="Open Sans" panose="020B0606030504020204" pitchFamily="34" charset="0"/>
              </a:rPr>
              <a:t>cardioverter</a:t>
            </a:r>
            <a:r>
              <a:rPr lang="en-US" b="0" i="0" dirty="0" smtClean="0">
                <a:effectLst/>
                <a:latin typeface="Open Sans" panose="020B0606030504020204" pitchFamily="34" charset="0"/>
              </a:rPr>
              <a:t>-defibrillators (ICDs).</a:t>
            </a:r>
          </a:p>
          <a:p>
            <a:pPr marL="971550" lvl="1" indent="-514350">
              <a:spcAft>
                <a:spcPts val="375"/>
              </a:spcAft>
              <a:buFont typeface="+mj-lt"/>
              <a:buAutoNum type="arabicPeriod"/>
            </a:pPr>
            <a:r>
              <a:rPr lang="en-US" b="0" i="0" dirty="0" smtClean="0">
                <a:effectLst/>
                <a:latin typeface="Open Sans" panose="020B0606030504020204" pitchFamily="34" charset="0"/>
              </a:rPr>
              <a:t>Pacemakers</a:t>
            </a:r>
            <a:r>
              <a:rPr lang="en-US" b="0" i="0" dirty="0">
                <a:effectLst/>
                <a:latin typeface="Open Sans" panose="020B0606030504020204" pitchFamily="34" charset="0"/>
              </a:rPr>
              <a:t> (and a special form of pacing, cardiac resynchronization therapy).</a:t>
            </a:r>
          </a:p>
          <a:p>
            <a:pPr marL="971550" lvl="1" indent="-514350">
              <a:spcAft>
                <a:spcPts val="375"/>
              </a:spcAft>
              <a:buFont typeface="+mj-lt"/>
              <a:buAutoNum type="arabicPeriod"/>
            </a:pPr>
            <a:r>
              <a:rPr lang="en-US" b="0" i="0" dirty="0">
                <a:effectLst/>
                <a:latin typeface="Open Sans" panose="020B0606030504020204" pitchFamily="34" charset="0"/>
              </a:rPr>
              <a:t>Catheter ablation.</a:t>
            </a:r>
          </a:p>
          <a:p>
            <a:pPr marL="971550" lvl="1" indent="-514350">
              <a:spcAft>
                <a:spcPts val="375"/>
              </a:spcAft>
              <a:buFont typeface="+mj-lt"/>
              <a:buAutoNum type="arabicPeriod"/>
            </a:pPr>
            <a:r>
              <a:rPr lang="en-US" b="0" i="0" dirty="0">
                <a:effectLst/>
                <a:latin typeface="Open Sans" panose="020B0606030504020204" pitchFamily="34" charset="0"/>
              </a:rPr>
              <a:t>Surgery.</a:t>
            </a:r>
          </a:p>
          <a:p>
            <a:endParaRPr lang="en-US" dirty="0"/>
          </a:p>
        </p:txBody>
      </p:sp>
      <p:pic>
        <p:nvPicPr>
          <p:cNvPr id="4" name="Picture 3">
            <a:extLst>
              <a:ext uri="{FF2B5EF4-FFF2-40B4-BE49-F238E27FC236}">
                <a16:creationId xmlns="" xmlns:a16="http://schemas.microsoft.com/office/drawing/2014/main" id="{B3EA7108-132B-4FD6-1314-6B440FA191E8}"/>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809240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73804-1887-BD6C-D8D1-830B440C9713}"/>
              </a:ext>
            </a:extLst>
          </p:cNvPr>
          <p:cNvSpPr>
            <a:spLocks noGrp="1"/>
          </p:cNvSpPr>
          <p:nvPr>
            <p:ph type="title"/>
          </p:nvPr>
        </p:nvSpPr>
        <p:spPr>
          <a:xfrm>
            <a:off x="838200" y="365126"/>
            <a:ext cx="10515600" cy="850832"/>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Syncope</a:t>
            </a:r>
          </a:p>
        </p:txBody>
      </p:sp>
      <p:sp>
        <p:nvSpPr>
          <p:cNvPr id="3" name="Content Placeholder 2">
            <a:extLst>
              <a:ext uri="{FF2B5EF4-FFF2-40B4-BE49-F238E27FC236}">
                <a16:creationId xmlns="" xmlns:a16="http://schemas.microsoft.com/office/drawing/2014/main" id="{4C494532-26A4-F35D-59BB-9DB93261BC6A}"/>
              </a:ext>
            </a:extLst>
          </p:cNvPr>
          <p:cNvSpPr>
            <a:spLocks noGrp="1"/>
          </p:cNvSpPr>
          <p:nvPr>
            <p:ph idx="1"/>
          </p:nvPr>
        </p:nvSpPr>
        <p:spPr/>
        <p:txBody>
          <a:bodyPr/>
          <a:lstStyle/>
          <a:p>
            <a:pPr algn="just"/>
            <a:r>
              <a:rPr lang="en-US" b="1" i="0" dirty="0">
                <a:solidFill>
                  <a:srgbClr val="212529"/>
                </a:solidFill>
                <a:effectLst/>
                <a:latin typeface="Open Sans" panose="020B0606030504020204" pitchFamily="34" charset="0"/>
              </a:rPr>
              <a:t>Syncope</a:t>
            </a:r>
            <a:r>
              <a:rPr lang="en-US" b="0" i="0" dirty="0">
                <a:solidFill>
                  <a:srgbClr val="212529"/>
                </a:solidFill>
                <a:effectLst/>
                <a:latin typeface="Open Sans" panose="020B0606030504020204" pitchFamily="34" charset="0"/>
              </a:rPr>
              <a:t> is a sudden, brief loss of consciousness with loss of postural tone followed by spontaneous revival. </a:t>
            </a:r>
          </a:p>
          <a:p>
            <a:pPr algn="just"/>
            <a:r>
              <a:rPr lang="en-US" b="0" i="0" dirty="0">
                <a:solidFill>
                  <a:srgbClr val="212529"/>
                </a:solidFill>
                <a:effectLst/>
                <a:latin typeface="Open Sans" panose="020B0606030504020204" pitchFamily="34" charset="0"/>
              </a:rPr>
              <a:t>The patient is motionless and limp and usually has cool extremities, a weak pulse, and shallow breathing. </a:t>
            </a:r>
          </a:p>
          <a:p>
            <a:pPr algn="just"/>
            <a:r>
              <a:rPr lang="en-US" b="0" i="0" dirty="0">
                <a:solidFill>
                  <a:srgbClr val="212529"/>
                </a:solidFill>
                <a:effectLst/>
                <a:latin typeface="Open Sans" panose="020B0606030504020204" pitchFamily="34" charset="0"/>
              </a:rPr>
              <a:t>Sometimes brief involuntary muscle jerks occur, resembling a seizure.</a:t>
            </a:r>
            <a:endParaRPr lang="en-US" dirty="0"/>
          </a:p>
        </p:txBody>
      </p:sp>
      <p:pic>
        <p:nvPicPr>
          <p:cNvPr id="4" name="Picture 3">
            <a:extLst>
              <a:ext uri="{FF2B5EF4-FFF2-40B4-BE49-F238E27FC236}">
                <a16:creationId xmlns="" xmlns:a16="http://schemas.microsoft.com/office/drawing/2014/main" id="{DE4C0FA4-720F-3DF8-4952-6390799BEBB0}"/>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715342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8C8EFA-AF31-B5E2-063D-18A85C30B2E5}"/>
              </a:ext>
            </a:extLst>
          </p:cNvPr>
          <p:cNvSpPr>
            <a:spLocks noGrp="1"/>
          </p:cNvSpPr>
          <p:nvPr>
            <p:ph type="title"/>
          </p:nvPr>
        </p:nvSpPr>
        <p:spPr>
          <a:xfrm>
            <a:off x="838200" y="365126"/>
            <a:ext cx="10515600" cy="811922"/>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Pathophysiology of Syncope</a:t>
            </a:r>
          </a:p>
        </p:txBody>
      </p:sp>
      <p:sp>
        <p:nvSpPr>
          <p:cNvPr id="3" name="Content Placeholder 2">
            <a:extLst>
              <a:ext uri="{FF2B5EF4-FFF2-40B4-BE49-F238E27FC236}">
                <a16:creationId xmlns="" xmlns:a16="http://schemas.microsoft.com/office/drawing/2014/main" id="{B57F39BA-042B-9B4C-6ED0-E8AAA1195CD7}"/>
              </a:ext>
            </a:extLst>
          </p:cNvPr>
          <p:cNvSpPr>
            <a:spLocks noGrp="1"/>
          </p:cNvSpPr>
          <p:nvPr>
            <p:ph idx="1"/>
          </p:nvPr>
        </p:nvSpPr>
        <p:spPr/>
        <p:txBody>
          <a:bodyPr>
            <a:normAutofit/>
          </a:bodyPr>
          <a:lstStyle/>
          <a:p>
            <a:pPr algn="just"/>
            <a:r>
              <a:rPr lang="en-US" b="0" i="0" dirty="0">
                <a:solidFill>
                  <a:srgbClr val="212529"/>
                </a:solidFill>
                <a:effectLst/>
                <a:latin typeface="Open Sans" panose="020B0606030504020204" pitchFamily="34" charset="0"/>
              </a:rPr>
              <a:t>Most syncope results from </a:t>
            </a:r>
            <a:r>
              <a:rPr lang="en-US" b="0" i="0" dirty="0">
                <a:solidFill>
                  <a:srgbClr val="FF0000"/>
                </a:solidFill>
                <a:effectLst/>
                <a:latin typeface="Open Sans" panose="020B0606030504020204" pitchFamily="34" charset="0"/>
              </a:rPr>
              <a:t>insufficient cerebral blood flow</a:t>
            </a:r>
            <a:r>
              <a:rPr lang="en-US" b="0" i="0" dirty="0">
                <a:solidFill>
                  <a:srgbClr val="212529"/>
                </a:solidFill>
                <a:effectLst/>
                <a:latin typeface="Open Sans" panose="020B0606030504020204" pitchFamily="34" charset="0"/>
              </a:rPr>
              <a:t>. Some cases involve adequate flow but with insufficient cerebral substrate (</a:t>
            </a:r>
            <a:r>
              <a:rPr lang="en-US" b="0" i="0" dirty="0">
                <a:solidFill>
                  <a:srgbClr val="FF0000"/>
                </a:solidFill>
                <a:effectLst/>
                <a:latin typeface="Open Sans" panose="020B0606030504020204" pitchFamily="34" charset="0"/>
              </a:rPr>
              <a:t>oxygen, glucose, or both).</a:t>
            </a:r>
          </a:p>
          <a:p>
            <a:pPr algn="just"/>
            <a:r>
              <a:rPr lang="en-US" b="0" i="0" dirty="0">
                <a:solidFill>
                  <a:srgbClr val="212529"/>
                </a:solidFill>
                <a:effectLst/>
                <a:latin typeface="Open Sans" panose="020B0606030504020204" pitchFamily="34" charset="0"/>
              </a:rPr>
              <a:t>Most deficiencies in cerebral blood flow result from </a:t>
            </a:r>
            <a:r>
              <a:rPr lang="en-US" b="0" i="0" dirty="0">
                <a:solidFill>
                  <a:srgbClr val="FF0000"/>
                </a:solidFill>
                <a:effectLst/>
                <a:latin typeface="Open Sans" panose="020B0606030504020204" pitchFamily="34" charset="0"/>
              </a:rPr>
              <a:t>decreased cardiac output (CO).</a:t>
            </a:r>
          </a:p>
          <a:p>
            <a:pPr algn="just"/>
            <a:r>
              <a:rPr lang="en-US" b="1" i="0" dirty="0">
                <a:solidFill>
                  <a:srgbClr val="212529"/>
                </a:solidFill>
                <a:effectLst/>
                <a:latin typeface="Open Sans" panose="020B0606030504020204" pitchFamily="34" charset="0"/>
              </a:rPr>
              <a:t>Decreased CO</a:t>
            </a:r>
            <a:r>
              <a:rPr lang="en-US" b="0" i="0" dirty="0">
                <a:solidFill>
                  <a:srgbClr val="212529"/>
                </a:solidFill>
                <a:effectLst/>
                <a:latin typeface="Open Sans" panose="020B0606030504020204" pitchFamily="34" charset="0"/>
              </a:rPr>
              <a:t> can be caused by cardiac disorders that obstruct outflow, cardiac disorders of systolic dysfunction, cardiac disorders of diastolic dysfunction, arrhythmias (too fast or too slow) and conditions that decrease venous return.</a:t>
            </a:r>
          </a:p>
          <a:p>
            <a:endParaRPr lang="en-US" dirty="0"/>
          </a:p>
        </p:txBody>
      </p:sp>
      <p:pic>
        <p:nvPicPr>
          <p:cNvPr id="4" name="Picture 3">
            <a:extLst>
              <a:ext uri="{FF2B5EF4-FFF2-40B4-BE49-F238E27FC236}">
                <a16:creationId xmlns="" xmlns:a16="http://schemas.microsoft.com/office/drawing/2014/main" id="{578ECF91-3F58-BAF2-5737-615AB0BC6295}"/>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742884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894D97-D15E-A054-CA1B-4C976EB51CD7}"/>
              </a:ext>
            </a:extLst>
          </p:cNvPr>
          <p:cNvSpPr>
            <a:spLocks noGrp="1"/>
          </p:cNvSpPr>
          <p:nvPr>
            <p:ph type="title"/>
          </p:nvPr>
        </p:nvSpPr>
        <p:spPr>
          <a:xfrm>
            <a:off x="838200" y="365126"/>
            <a:ext cx="10515600" cy="763284"/>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Etiology of Syncope</a:t>
            </a:r>
          </a:p>
        </p:txBody>
      </p:sp>
      <p:sp>
        <p:nvSpPr>
          <p:cNvPr id="3" name="Content Placeholder 2">
            <a:extLst>
              <a:ext uri="{FF2B5EF4-FFF2-40B4-BE49-F238E27FC236}">
                <a16:creationId xmlns="" xmlns:a16="http://schemas.microsoft.com/office/drawing/2014/main" id="{1D38813C-B876-8E9C-A509-8A619C35F1FD}"/>
              </a:ext>
            </a:extLst>
          </p:cNvPr>
          <p:cNvSpPr>
            <a:spLocks noGrp="1"/>
          </p:cNvSpPr>
          <p:nvPr>
            <p:ph idx="1"/>
          </p:nvPr>
        </p:nvSpPr>
        <p:spPr/>
        <p:txBody>
          <a:bodyPr/>
          <a:lstStyle/>
          <a:p>
            <a:pPr algn="just"/>
            <a:r>
              <a:rPr lang="en-US" b="0" i="0" dirty="0">
                <a:solidFill>
                  <a:srgbClr val="212529"/>
                </a:solidFill>
                <a:effectLst/>
                <a:latin typeface="Open Sans" panose="020B0606030504020204" pitchFamily="34" charset="0"/>
              </a:rPr>
              <a:t>The </a:t>
            </a:r>
            <a:r>
              <a:rPr lang="en-US" b="1" i="0" dirty="0">
                <a:solidFill>
                  <a:srgbClr val="212529"/>
                </a:solidFill>
                <a:effectLst/>
                <a:latin typeface="Open Sans" panose="020B0606030504020204" pitchFamily="34" charset="0"/>
              </a:rPr>
              <a:t>most common causes</a:t>
            </a:r>
            <a:r>
              <a:rPr lang="en-US" b="0" i="0" dirty="0">
                <a:solidFill>
                  <a:srgbClr val="212529"/>
                </a:solidFill>
                <a:effectLst/>
                <a:latin typeface="Open Sans" panose="020B0606030504020204" pitchFamily="34" charset="0"/>
              </a:rPr>
              <a:t> are:</a:t>
            </a:r>
          </a:p>
          <a:p>
            <a:pPr marL="0" indent="0" algn="just">
              <a:spcAft>
                <a:spcPts val="375"/>
              </a:spcAft>
              <a:buNone/>
            </a:pPr>
            <a:r>
              <a:rPr lang="en-US" b="0" i="0" dirty="0">
                <a:solidFill>
                  <a:srgbClr val="212529"/>
                </a:solidFill>
                <a:effectLst/>
                <a:latin typeface="Open Sans" panose="020B0606030504020204" pitchFamily="34" charset="0"/>
              </a:rPr>
              <a:t>                   1. Vasovagal (neurocardiogenic).</a:t>
            </a:r>
          </a:p>
          <a:p>
            <a:pPr marL="0" indent="0" algn="just">
              <a:spcAft>
                <a:spcPts val="375"/>
              </a:spcAft>
              <a:buNone/>
            </a:pPr>
            <a:r>
              <a:rPr lang="en-US" b="0" i="0" dirty="0">
                <a:solidFill>
                  <a:srgbClr val="212529"/>
                </a:solidFill>
                <a:effectLst/>
                <a:latin typeface="Open Sans" panose="020B0606030504020204" pitchFamily="34" charset="0"/>
              </a:rPr>
              <a:t>                   2. Idiopathic.</a:t>
            </a:r>
          </a:p>
          <a:p>
            <a:pPr algn="just"/>
            <a:r>
              <a:rPr lang="en-US" b="0" i="0" dirty="0">
                <a:solidFill>
                  <a:srgbClr val="212529"/>
                </a:solidFill>
                <a:effectLst/>
                <a:latin typeface="Open Sans" panose="020B0606030504020204" pitchFamily="34" charset="0"/>
              </a:rPr>
              <a:t>Many cases of syncope never have a firm diagnosis but lead to no apparent harm. </a:t>
            </a:r>
          </a:p>
          <a:p>
            <a:pPr algn="just"/>
            <a:r>
              <a:rPr lang="en-US" b="0" i="0" dirty="0">
                <a:solidFill>
                  <a:srgbClr val="212529"/>
                </a:solidFill>
                <a:effectLst/>
                <a:latin typeface="Open Sans" panose="020B0606030504020204" pitchFamily="34" charset="0"/>
              </a:rPr>
              <a:t>A smaller number of cases have a serious cause, usually cardiac.</a:t>
            </a:r>
          </a:p>
          <a:p>
            <a:endParaRPr lang="en-US" dirty="0"/>
          </a:p>
        </p:txBody>
      </p:sp>
      <p:pic>
        <p:nvPicPr>
          <p:cNvPr id="4" name="Picture 3">
            <a:extLst>
              <a:ext uri="{FF2B5EF4-FFF2-40B4-BE49-F238E27FC236}">
                <a16:creationId xmlns="" xmlns:a16="http://schemas.microsoft.com/office/drawing/2014/main" id="{E429AEEB-62ED-D378-3770-0D558164AC3C}"/>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552982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9FB173-D872-2EAD-7BBE-853FC2500EB5}"/>
              </a:ext>
            </a:extLst>
          </p:cNvPr>
          <p:cNvSpPr>
            <a:spLocks noGrp="1"/>
          </p:cNvSpPr>
          <p:nvPr>
            <p:ph type="title"/>
          </p:nvPr>
        </p:nvSpPr>
        <p:spPr>
          <a:xfrm>
            <a:off x="162559" y="365126"/>
            <a:ext cx="4963917" cy="529820"/>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sz="3200" dirty="0"/>
              <a:t>Some causes of syncope</a:t>
            </a:r>
          </a:p>
        </p:txBody>
      </p:sp>
      <p:sp>
        <p:nvSpPr>
          <p:cNvPr id="3" name="Content Placeholder 2">
            <a:extLst>
              <a:ext uri="{FF2B5EF4-FFF2-40B4-BE49-F238E27FC236}">
                <a16:creationId xmlns="" xmlns:a16="http://schemas.microsoft.com/office/drawing/2014/main" id="{74A7BB63-554E-AD32-D556-69A659622271}"/>
              </a:ext>
            </a:extLst>
          </p:cNvPr>
          <p:cNvSpPr>
            <a:spLocks noGrp="1"/>
          </p:cNvSpPr>
          <p:nvPr>
            <p:ph idx="1"/>
          </p:nvPr>
        </p:nvSpPr>
        <p:spPr>
          <a:xfrm>
            <a:off x="162560" y="1825625"/>
            <a:ext cx="4963916" cy="4351338"/>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n-US" b="0" i="0" dirty="0">
                <a:solidFill>
                  <a:srgbClr val="212529"/>
                </a:solidFill>
                <a:effectLst/>
                <a:latin typeface="Open Sans" panose="020B0606030504020204" pitchFamily="34" charset="0"/>
              </a:rPr>
              <a:t>Evaluation should be done as soon as possible after the event. </a:t>
            </a:r>
          </a:p>
          <a:p>
            <a:pPr algn="just"/>
            <a:r>
              <a:rPr lang="en-US" b="0" i="0" dirty="0">
                <a:solidFill>
                  <a:srgbClr val="212529"/>
                </a:solidFill>
                <a:effectLst/>
                <a:latin typeface="Open Sans" panose="020B0606030504020204" pitchFamily="34" charset="0"/>
              </a:rPr>
              <a:t>The more remote the syncopal event, the more difficult the diagnosis.</a:t>
            </a:r>
          </a:p>
          <a:p>
            <a:pPr algn="just"/>
            <a:r>
              <a:rPr lang="en-US" b="0" i="0" dirty="0">
                <a:solidFill>
                  <a:srgbClr val="212529"/>
                </a:solidFill>
                <a:effectLst/>
                <a:latin typeface="Open Sans" panose="020B0606030504020204" pitchFamily="34" charset="0"/>
              </a:rPr>
              <a:t> Information from witnesses is quite helpful and best obtained as soon as possible. </a:t>
            </a:r>
            <a:endParaRPr lang="en-US" dirty="0"/>
          </a:p>
        </p:txBody>
      </p:sp>
      <p:pic>
        <p:nvPicPr>
          <p:cNvPr id="5" name="Picture 4">
            <a:extLst>
              <a:ext uri="{FF2B5EF4-FFF2-40B4-BE49-F238E27FC236}">
                <a16:creationId xmlns="" xmlns:a16="http://schemas.microsoft.com/office/drawing/2014/main" id="{F38E19D4-2DAB-FD98-EE01-ED8AD7A7B393}"/>
              </a:ext>
            </a:extLst>
          </p:cNvPr>
          <p:cNvPicPr>
            <a:picLocks noChangeAspect="1"/>
          </p:cNvPicPr>
          <p:nvPr/>
        </p:nvPicPr>
        <p:blipFill>
          <a:blip r:embed="rId2"/>
          <a:srcRect l="20833" t="15852" r="47083" b="25037"/>
          <a:stretch/>
        </p:blipFill>
        <p:spPr>
          <a:xfrm>
            <a:off x="5201920" y="274319"/>
            <a:ext cx="6299200" cy="6528261"/>
          </a:xfrm>
          <a:prstGeom prst="rect">
            <a:avLst/>
          </a:prstGeom>
        </p:spPr>
      </p:pic>
      <p:pic>
        <p:nvPicPr>
          <p:cNvPr id="6" name="Picture 5">
            <a:extLst>
              <a:ext uri="{FF2B5EF4-FFF2-40B4-BE49-F238E27FC236}">
                <a16:creationId xmlns="" xmlns:a16="http://schemas.microsoft.com/office/drawing/2014/main" id="{37999F05-5892-EAA0-5D80-BA4291D8A037}"/>
              </a:ext>
            </a:extLst>
          </p:cNvPr>
          <p:cNvPicPr>
            <a:picLocks noChangeAspect="1"/>
          </p:cNvPicPr>
          <p:nvPr/>
        </p:nvPicPr>
        <p:blipFill>
          <a:blip r:embed="rId3" cstate="print"/>
          <a:stretch>
            <a:fillRect/>
          </a:stretch>
        </p:blipFill>
        <p:spPr>
          <a:xfrm>
            <a:off x="11384604" y="0"/>
            <a:ext cx="807396" cy="807396"/>
          </a:xfrm>
          <a:prstGeom prst="flowChartConnector">
            <a:avLst/>
          </a:prstGeom>
          <a:noFill/>
          <a:ln>
            <a:noFill/>
          </a:ln>
        </p:spPr>
      </p:pic>
    </p:spTree>
    <p:extLst>
      <p:ext uri="{BB962C8B-B14F-4D97-AF65-F5344CB8AC3E}">
        <p14:creationId xmlns:p14="http://schemas.microsoft.com/office/powerpoint/2010/main" val="749906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3CA6AB-8E6C-2C53-6A1F-1F6ED6DE2FFC}"/>
              </a:ext>
            </a:extLst>
          </p:cNvPr>
          <p:cNvSpPr>
            <a:spLocks noGrp="1"/>
          </p:cNvSpPr>
          <p:nvPr>
            <p:ph type="title"/>
          </p:nvPr>
        </p:nvSpPr>
        <p:spPr>
          <a:xfrm>
            <a:off x="121920" y="365126"/>
            <a:ext cx="4546905" cy="588186"/>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sz="3200" dirty="0"/>
              <a:t>Some causes of syncope</a:t>
            </a:r>
          </a:p>
        </p:txBody>
      </p:sp>
      <p:pic>
        <p:nvPicPr>
          <p:cNvPr id="5" name="Content Placeholder 4">
            <a:extLst>
              <a:ext uri="{FF2B5EF4-FFF2-40B4-BE49-F238E27FC236}">
                <a16:creationId xmlns="" xmlns:a16="http://schemas.microsoft.com/office/drawing/2014/main" id="{637080BB-B75A-2266-0FCB-9CB817891762}"/>
              </a:ext>
            </a:extLst>
          </p:cNvPr>
          <p:cNvPicPr>
            <a:picLocks noGrp="1" noChangeAspect="1"/>
          </p:cNvPicPr>
          <p:nvPr>
            <p:ph idx="1"/>
          </p:nvPr>
        </p:nvPicPr>
        <p:blipFill>
          <a:blip r:embed="rId2"/>
          <a:srcRect l="20580" t="15017" r="46848" b="37818"/>
          <a:stretch/>
        </p:blipFill>
        <p:spPr>
          <a:xfrm>
            <a:off x="4668825" y="263525"/>
            <a:ext cx="7523175" cy="6127750"/>
          </a:xfrm>
        </p:spPr>
      </p:pic>
      <p:pic>
        <p:nvPicPr>
          <p:cNvPr id="6" name="Picture 5">
            <a:extLst>
              <a:ext uri="{FF2B5EF4-FFF2-40B4-BE49-F238E27FC236}">
                <a16:creationId xmlns="" xmlns:a16="http://schemas.microsoft.com/office/drawing/2014/main" id="{BD6CB7C9-5C2D-B2B5-3643-19B26FAD6018}"/>
              </a:ext>
            </a:extLst>
          </p:cNvPr>
          <p:cNvPicPr>
            <a:picLocks noChangeAspect="1"/>
          </p:cNvPicPr>
          <p:nvPr/>
        </p:nvPicPr>
        <p:blipFill>
          <a:blip r:embed="rId3" cstate="print"/>
          <a:stretch>
            <a:fillRect/>
          </a:stretch>
        </p:blipFill>
        <p:spPr>
          <a:xfrm>
            <a:off x="11238688" y="0"/>
            <a:ext cx="953312" cy="953312"/>
          </a:xfrm>
          <a:prstGeom prst="flowChartConnector">
            <a:avLst/>
          </a:prstGeom>
          <a:noFill/>
          <a:ln>
            <a:noFill/>
          </a:ln>
        </p:spPr>
      </p:pic>
    </p:spTree>
    <p:extLst>
      <p:ext uri="{BB962C8B-B14F-4D97-AF65-F5344CB8AC3E}">
        <p14:creationId xmlns:p14="http://schemas.microsoft.com/office/powerpoint/2010/main" val="150899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ACCC35-4C0B-EE99-221B-03A3D30C519C}"/>
              </a:ext>
            </a:extLst>
          </p:cNvPr>
          <p:cNvSpPr>
            <a:spLocks noGrp="1"/>
          </p:cNvSpPr>
          <p:nvPr>
            <p:ph type="title"/>
          </p:nvPr>
        </p:nvSpPr>
        <p:spPr>
          <a:xfrm>
            <a:off x="838200" y="365126"/>
            <a:ext cx="10515600" cy="646552"/>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Overview of Arrhythmias</a:t>
            </a:r>
          </a:p>
        </p:txBody>
      </p:sp>
      <p:pic>
        <p:nvPicPr>
          <p:cNvPr id="4" name="Picture 3" descr="Diagram of a heart diagram showing the heart's flow&#10;&#10;AI-generated content may be incorrect.">
            <a:extLst>
              <a:ext uri="{FF2B5EF4-FFF2-40B4-BE49-F238E27FC236}">
                <a16:creationId xmlns="" xmlns:a16="http://schemas.microsoft.com/office/drawing/2014/main" id="{83764A25-DFE9-B732-250C-905AB3B91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118" y="1223328"/>
            <a:ext cx="3535978" cy="5167312"/>
          </a:xfrm>
          <a:prstGeom prst="rect">
            <a:avLst/>
          </a:prstGeom>
        </p:spPr>
      </p:pic>
      <p:sp>
        <p:nvSpPr>
          <p:cNvPr id="5" name="TextBox 4">
            <a:extLst>
              <a:ext uri="{FF2B5EF4-FFF2-40B4-BE49-F238E27FC236}">
                <a16:creationId xmlns="" xmlns:a16="http://schemas.microsoft.com/office/drawing/2014/main" id="{2FB54866-4F64-0F66-FCD2-3BD430BE7210}"/>
              </a:ext>
            </a:extLst>
          </p:cNvPr>
          <p:cNvSpPr txBox="1"/>
          <p:nvPr/>
        </p:nvSpPr>
        <p:spPr>
          <a:xfrm>
            <a:off x="391160" y="1111241"/>
            <a:ext cx="6136640" cy="7109639"/>
          </a:xfrm>
          <a:prstGeom prst="rect">
            <a:avLst/>
          </a:prstGeom>
          <a:noFill/>
        </p:spPr>
        <p:txBody>
          <a:bodyPr wrap="square" rtlCol="0">
            <a:spAutoFit/>
          </a:bodyPr>
          <a:lstStyle/>
          <a:p>
            <a:pPr algn="just"/>
            <a:r>
              <a:rPr lang="en-US" sz="2400" b="1" dirty="0"/>
              <a:t>Electrical Pathway Through the Heart</a:t>
            </a:r>
          </a:p>
          <a:p>
            <a:pPr algn="just"/>
            <a:endParaRPr lang="en-US" sz="2400" b="1" dirty="0"/>
          </a:p>
          <a:p>
            <a:pPr algn="just"/>
            <a:r>
              <a:rPr lang="en-US" sz="2400" b="1" dirty="0"/>
              <a:t>The sinoatrial (sinus) node (1) initiates an electrical impulse that flows through the right and left atria (2), making them contract. When the electrical impulse reaches the atrioventricular node (3), it is delayed slightly. The impulse then travels down the bundle of His (4), which divides into the right bundle branch for the right ventricle (5) and the left bundle branch for the left ventricle (5). The impulse then spreads through the ventricles, making them contract.</a:t>
            </a:r>
          </a:p>
        </p:txBody>
      </p:sp>
      <p:pic>
        <p:nvPicPr>
          <p:cNvPr id="3" name="Picture 2">
            <a:extLst>
              <a:ext uri="{FF2B5EF4-FFF2-40B4-BE49-F238E27FC236}">
                <a16:creationId xmlns="" xmlns:a16="http://schemas.microsoft.com/office/drawing/2014/main" id="{DF8F08CD-ED5C-8D7A-C56B-08F7BCDEF0DE}"/>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2893222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35BF45-6AFD-A9E1-03D3-E0A7E7EDEADF}"/>
              </a:ext>
            </a:extLst>
          </p:cNvPr>
          <p:cNvSpPr>
            <a:spLocks noGrp="1"/>
          </p:cNvSpPr>
          <p:nvPr>
            <p:ph type="title"/>
          </p:nvPr>
        </p:nvSpPr>
        <p:spPr>
          <a:xfrm>
            <a:off x="838200" y="365126"/>
            <a:ext cx="10515600" cy="802194"/>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Red flags of syncope</a:t>
            </a:r>
          </a:p>
        </p:txBody>
      </p:sp>
      <p:sp>
        <p:nvSpPr>
          <p:cNvPr id="3" name="Content Placeholder 2">
            <a:extLst>
              <a:ext uri="{FF2B5EF4-FFF2-40B4-BE49-F238E27FC236}">
                <a16:creationId xmlns="" xmlns:a16="http://schemas.microsoft.com/office/drawing/2014/main" id="{2AD72D9C-47CB-8F99-09B5-FC040AFEE3E5}"/>
              </a:ext>
            </a:extLst>
          </p:cNvPr>
          <p:cNvSpPr>
            <a:spLocks noGrp="1"/>
          </p:cNvSpPr>
          <p:nvPr>
            <p:ph idx="1"/>
          </p:nvPr>
        </p:nvSpPr>
        <p:spPr/>
        <p:txBody>
          <a:bodyPr>
            <a:normAutofit lnSpcReduction="10000"/>
          </a:bodyPr>
          <a:lstStyle/>
          <a:p>
            <a:pPr marL="0" indent="0" algn="just">
              <a:buNone/>
            </a:pPr>
            <a:r>
              <a:rPr lang="en-US" b="0" i="0" dirty="0">
                <a:solidFill>
                  <a:srgbClr val="212529"/>
                </a:solidFill>
                <a:effectLst/>
                <a:latin typeface="Open Sans" panose="020B0606030504020204" pitchFamily="34" charset="0"/>
              </a:rPr>
              <a:t>Certain findings suggest a more serious etiology:</a:t>
            </a:r>
          </a:p>
          <a:p>
            <a:pPr algn="just">
              <a:spcAft>
                <a:spcPts val="375"/>
              </a:spcAft>
              <a:buFont typeface="Wingdings" panose="05000000000000000000" pitchFamily="2" charset="2"/>
              <a:buChar char="Ø"/>
            </a:pPr>
            <a:r>
              <a:rPr lang="en-US" b="0" i="0" dirty="0">
                <a:solidFill>
                  <a:srgbClr val="212529"/>
                </a:solidFill>
                <a:effectLst/>
                <a:latin typeface="Open Sans" panose="020B0606030504020204" pitchFamily="34" charset="0"/>
              </a:rPr>
              <a:t>Syncope during exertion.</a:t>
            </a:r>
          </a:p>
          <a:p>
            <a:pPr algn="just">
              <a:spcAft>
                <a:spcPts val="375"/>
              </a:spcAft>
              <a:buFont typeface="Wingdings" panose="05000000000000000000" pitchFamily="2" charset="2"/>
              <a:buChar char="Ø"/>
            </a:pPr>
            <a:r>
              <a:rPr lang="en-US" b="0" i="0" dirty="0">
                <a:solidFill>
                  <a:srgbClr val="212529"/>
                </a:solidFill>
                <a:effectLst/>
                <a:latin typeface="Open Sans" panose="020B0606030504020204" pitchFamily="34" charset="0"/>
              </a:rPr>
              <a:t>Multiple recurrences within a short time.</a:t>
            </a:r>
          </a:p>
          <a:p>
            <a:pPr algn="just">
              <a:spcAft>
                <a:spcPts val="375"/>
              </a:spcAft>
              <a:buFont typeface="Wingdings" panose="05000000000000000000" pitchFamily="2" charset="2"/>
              <a:buChar char="Ø"/>
            </a:pPr>
            <a:r>
              <a:rPr lang="en-US" b="0" i="0" dirty="0">
                <a:solidFill>
                  <a:srgbClr val="212529"/>
                </a:solidFill>
                <a:effectLst/>
                <a:latin typeface="Open Sans" panose="020B0606030504020204" pitchFamily="34" charset="0"/>
              </a:rPr>
              <a:t>Heart murmur or other findings suggesting structural heart disease (</a:t>
            </a:r>
            <a:r>
              <a:rPr lang="en-US" b="0" i="0" dirty="0" err="1">
                <a:solidFill>
                  <a:srgbClr val="212529"/>
                </a:solidFill>
                <a:effectLst/>
                <a:latin typeface="Open Sans" panose="020B0606030504020204" pitchFamily="34" charset="0"/>
              </a:rPr>
              <a:t>eg</a:t>
            </a:r>
            <a:r>
              <a:rPr lang="en-US" b="0" i="0" dirty="0">
                <a:solidFill>
                  <a:srgbClr val="212529"/>
                </a:solidFill>
                <a:effectLst/>
                <a:latin typeface="Open Sans" panose="020B0606030504020204" pitchFamily="34" charset="0"/>
              </a:rPr>
              <a:t>, chest pain).</a:t>
            </a:r>
          </a:p>
          <a:p>
            <a:pPr algn="just">
              <a:spcAft>
                <a:spcPts val="375"/>
              </a:spcAft>
              <a:buFont typeface="Wingdings" panose="05000000000000000000" pitchFamily="2" charset="2"/>
              <a:buChar char="Ø"/>
            </a:pPr>
            <a:r>
              <a:rPr lang="en-US" b="0" i="0" dirty="0">
                <a:solidFill>
                  <a:srgbClr val="212529"/>
                </a:solidFill>
                <a:effectLst/>
                <a:latin typeface="Open Sans" panose="020B0606030504020204" pitchFamily="34" charset="0"/>
              </a:rPr>
              <a:t>Older age.</a:t>
            </a:r>
          </a:p>
          <a:p>
            <a:pPr algn="just">
              <a:spcAft>
                <a:spcPts val="375"/>
              </a:spcAft>
              <a:buFont typeface="Wingdings" panose="05000000000000000000" pitchFamily="2" charset="2"/>
              <a:buChar char="Ø"/>
            </a:pPr>
            <a:r>
              <a:rPr lang="en-US" b="0" i="0" dirty="0">
                <a:solidFill>
                  <a:srgbClr val="212529"/>
                </a:solidFill>
                <a:effectLst/>
                <a:latin typeface="Open Sans" panose="020B0606030504020204" pitchFamily="34" charset="0"/>
              </a:rPr>
              <a:t>Significant injury during syncope.</a:t>
            </a:r>
          </a:p>
          <a:p>
            <a:pPr algn="just">
              <a:spcAft>
                <a:spcPts val="375"/>
              </a:spcAft>
              <a:buFont typeface="Wingdings" panose="05000000000000000000" pitchFamily="2" charset="2"/>
              <a:buChar char="Ø"/>
            </a:pPr>
            <a:r>
              <a:rPr lang="en-US" b="0" i="0" dirty="0">
                <a:solidFill>
                  <a:srgbClr val="212529"/>
                </a:solidFill>
                <a:effectLst/>
                <a:latin typeface="Open Sans" panose="020B0606030504020204" pitchFamily="34" charset="0"/>
              </a:rPr>
              <a:t>Family history of sudden unexpected death, exertional syncope, or unexplained recurrent syncope or seizures.</a:t>
            </a:r>
          </a:p>
          <a:p>
            <a:endParaRPr lang="en-US" dirty="0"/>
          </a:p>
        </p:txBody>
      </p:sp>
      <p:pic>
        <p:nvPicPr>
          <p:cNvPr id="4" name="Picture 3">
            <a:extLst>
              <a:ext uri="{FF2B5EF4-FFF2-40B4-BE49-F238E27FC236}">
                <a16:creationId xmlns="" xmlns:a16="http://schemas.microsoft.com/office/drawing/2014/main" id="{ABAFEAF3-94E5-DB6E-6E8C-49A06FA31F3F}"/>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2727226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5925CE-8E1F-809B-6190-FEE92B3CA76E}"/>
              </a:ext>
            </a:extLst>
          </p:cNvPr>
          <p:cNvSpPr>
            <a:spLocks noGrp="1"/>
          </p:cNvSpPr>
          <p:nvPr>
            <p:ph type="title"/>
          </p:nvPr>
        </p:nvSpPr>
        <p:spPr>
          <a:xfrm>
            <a:off x="838200" y="365125"/>
            <a:ext cx="10515600" cy="844759"/>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Tests used in diagnosis of syncope</a:t>
            </a:r>
          </a:p>
        </p:txBody>
      </p:sp>
      <p:sp>
        <p:nvSpPr>
          <p:cNvPr id="3" name="Content Placeholder 2">
            <a:extLst>
              <a:ext uri="{FF2B5EF4-FFF2-40B4-BE49-F238E27FC236}">
                <a16:creationId xmlns="" xmlns:a16="http://schemas.microsoft.com/office/drawing/2014/main" id="{BF2A4EB6-429D-456B-DCCA-868CA5D66676}"/>
              </a:ext>
            </a:extLst>
          </p:cNvPr>
          <p:cNvSpPr>
            <a:spLocks noGrp="1"/>
          </p:cNvSpPr>
          <p:nvPr>
            <p:ph idx="1"/>
          </p:nvPr>
        </p:nvSpPr>
        <p:spPr/>
        <p:txBody>
          <a:bodyPr/>
          <a:lstStyle/>
          <a:p>
            <a:pPr marL="0" indent="0" algn="just">
              <a:buNone/>
            </a:pPr>
            <a:r>
              <a:rPr lang="en-US" b="0" i="0" dirty="0">
                <a:solidFill>
                  <a:srgbClr val="212529"/>
                </a:solidFill>
                <a:effectLst/>
                <a:latin typeface="Open Sans" panose="020B0606030504020204" pitchFamily="34" charset="0"/>
              </a:rPr>
              <a:t>Testing typically is done:</a:t>
            </a:r>
          </a:p>
          <a:p>
            <a:pPr algn="just">
              <a:spcAft>
                <a:spcPts val="375"/>
              </a:spcAft>
              <a:buFont typeface="Arial" panose="020B0604020202020204" pitchFamily="34" charset="0"/>
              <a:buChar char="•"/>
            </a:pPr>
            <a:r>
              <a:rPr lang="en-US" b="0" i="0" dirty="0">
                <a:solidFill>
                  <a:srgbClr val="212529"/>
                </a:solidFill>
                <a:effectLst/>
                <a:latin typeface="Open Sans" panose="020B0606030504020204" pitchFamily="34" charset="0"/>
              </a:rPr>
              <a:t>ECG.</a:t>
            </a:r>
          </a:p>
          <a:p>
            <a:pPr algn="just">
              <a:spcAft>
                <a:spcPts val="375"/>
              </a:spcAft>
              <a:buFont typeface="Arial" panose="020B0604020202020204" pitchFamily="34" charset="0"/>
              <a:buChar char="•"/>
            </a:pPr>
            <a:r>
              <a:rPr lang="en-US" b="0" i="0" dirty="0">
                <a:solidFill>
                  <a:srgbClr val="212529"/>
                </a:solidFill>
                <a:effectLst/>
                <a:latin typeface="Open Sans" panose="020B0606030504020204" pitchFamily="34" charset="0"/>
              </a:rPr>
              <a:t>Pulse oximetry.</a:t>
            </a:r>
          </a:p>
          <a:p>
            <a:pPr algn="just">
              <a:spcAft>
                <a:spcPts val="375"/>
              </a:spcAft>
              <a:buFont typeface="Arial" panose="020B0604020202020204" pitchFamily="34" charset="0"/>
              <a:buChar char="•"/>
            </a:pPr>
            <a:r>
              <a:rPr lang="en-US" dirty="0">
                <a:solidFill>
                  <a:srgbClr val="212529"/>
                </a:solidFill>
                <a:latin typeface="Open Sans" panose="020B0606030504020204" pitchFamily="34" charset="0"/>
              </a:rPr>
              <a:t>E</a:t>
            </a:r>
            <a:r>
              <a:rPr lang="en-US" b="0" i="0" dirty="0">
                <a:solidFill>
                  <a:srgbClr val="212529"/>
                </a:solidFill>
                <a:effectLst/>
                <a:latin typeface="Open Sans" panose="020B0606030504020204" pitchFamily="34" charset="0"/>
              </a:rPr>
              <a:t>chocardiography.</a:t>
            </a:r>
          </a:p>
          <a:p>
            <a:pPr algn="just">
              <a:spcAft>
                <a:spcPts val="375"/>
              </a:spcAft>
              <a:buFont typeface="Arial" panose="020B0604020202020204" pitchFamily="34" charset="0"/>
              <a:buChar char="•"/>
            </a:pPr>
            <a:r>
              <a:rPr lang="en-US" dirty="0">
                <a:solidFill>
                  <a:srgbClr val="212529"/>
                </a:solidFill>
                <a:latin typeface="Open Sans" panose="020B0606030504020204" pitchFamily="34" charset="0"/>
              </a:rPr>
              <a:t>T</a:t>
            </a:r>
            <a:r>
              <a:rPr lang="en-US" b="0" i="0" dirty="0">
                <a:solidFill>
                  <a:srgbClr val="212529"/>
                </a:solidFill>
                <a:effectLst/>
                <a:latin typeface="Open Sans" panose="020B0606030504020204" pitchFamily="34" charset="0"/>
              </a:rPr>
              <a:t>ilt table testing.</a:t>
            </a:r>
          </a:p>
          <a:p>
            <a:pPr algn="just">
              <a:spcAft>
                <a:spcPts val="375"/>
              </a:spcAft>
              <a:buFont typeface="Arial" panose="020B0604020202020204" pitchFamily="34" charset="0"/>
              <a:buChar char="•"/>
            </a:pPr>
            <a:r>
              <a:rPr lang="en-US" b="0" i="0" dirty="0">
                <a:solidFill>
                  <a:srgbClr val="212529"/>
                </a:solidFill>
                <a:effectLst/>
                <a:latin typeface="Open Sans" panose="020B0606030504020204" pitchFamily="34" charset="0"/>
              </a:rPr>
              <a:t>Blood tests only if clinically indicated.</a:t>
            </a:r>
          </a:p>
          <a:p>
            <a:pPr algn="just">
              <a:spcAft>
                <a:spcPts val="375"/>
              </a:spcAft>
              <a:buFont typeface="Arial" panose="020B0604020202020204" pitchFamily="34" charset="0"/>
              <a:buChar char="•"/>
            </a:pPr>
            <a:r>
              <a:rPr lang="en-US" b="0" i="0" dirty="0">
                <a:solidFill>
                  <a:srgbClr val="212529"/>
                </a:solidFill>
                <a:effectLst/>
                <a:latin typeface="Open Sans" panose="020B0606030504020204" pitchFamily="34" charset="0"/>
              </a:rPr>
              <a:t>Central nervous system imaging rarely indicated.</a:t>
            </a:r>
          </a:p>
          <a:p>
            <a:endParaRPr lang="en-US" dirty="0"/>
          </a:p>
        </p:txBody>
      </p:sp>
      <p:pic>
        <p:nvPicPr>
          <p:cNvPr id="4" name="Picture 3">
            <a:extLst>
              <a:ext uri="{FF2B5EF4-FFF2-40B4-BE49-F238E27FC236}">
                <a16:creationId xmlns="" xmlns:a16="http://schemas.microsoft.com/office/drawing/2014/main" id="{B02985C2-A876-88A8-F217-6ED460E66192}"/>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773761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2B84EE-9C40-A59D-F3CF-353E962F8037}"/>
              </a:ext>
            </a:extLst>
          </p:cNvPr>
          <p:cNvSpPr>
            <a:spLocks noGrp="1"/>
          </p:cNvSpPr>
          <p:nvPr>
            <p:ph type="title"/>
          </p:nvPr>
        </p:nvSpPr>
        <p:spPr>
          <a:xfrm>
            <a:off x="838200" y="365125"/>
            <a:ext cx="10515600" cy="734101"/>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Treatment of syncope</a:t>
            </a:r>
          </a:p>
        </p:txBody>
      </p:sp>
      <p:sp>
        <p:nvSpPr>
          <p:cNvPr id="3" name="Content Placeholder 2">
            <a:extLst>
              <a:ext uri="{FF2B5EF4-FFF2-40B4-BE49-F238E27FC236}">
                <a16:creationId xmlns="" xmlns:a16="http://schemas.microsoft.com/office/drawing/2014/main" id="{FF617A00-0503-D938-188B-3DC027CFF734}"/>
              </a:ext>
            </a:extLst>
          </p:cNvPr>
          <p:cNvSpPr>
            <a:spLocks noGrp="1"/>
          </p:cNvSpPr>
          <p:nvPr>
            <p:ph idx="1"/>
          </p:nvPr>
        </p:nvSpPr>
        <p:spPr/>
        <p:txBody>
          <a:bodyPr/>
          <a:lstStyle/>
          <a:p>
            <a:pPr algn="just"/>
            <a:r>
              <a:rPr lang="en-US" b="0" i="0" dirty="0">
                <a:solidFill>
                  <a:srgbClr val="212529"/>
                </a:solidFill>
                <a:effectLst/>
                <a:latin typeface="Open Sans" panose="020B0606030504020204" pitchFamily="34" charset="0"/>
              </a:rPr>
              <a:t>In witnessed syncope, pulses are checked immediately. </a:t>
            </a:r>
          </a:p>
          <a:p>
            <a:pPr algn="just"/>
            <a:r>
              <a:rPr lang="en-US" b="0" i="0" dirty="0">
                <a:solidFill>
                  <a:srgbClr val="212529"/>
                </a:solidFill>
                <a:effectLst/>
                <a:latin typeface="Open Sans" panose="020B0606030504020204" pitchFamily="34" charset="0"/>
              </a:rPr>
              <a:t>If the patient is pulseless, CPR is begun. </a:t>
            </a:r>
          </a:p>
          <a:p>
            <a:pPr algn="just"/>
            <a:r>
              <a:rPr lang="en-US" b="0" i="0" dirty="0">
                <a:solidFill>
                  <a:srgbClr val="212529"/>
                </a:solidFill>
                <a:effectLst/>
                <a:latin typeface="Open Sans" panose="020B0606030504020204" pitchFamily="34" charset="0"/>
              </a:rPr>
              <a:t>If pulses are present, severe bradycardia is treated with </a:t>
            </a:r>
            <a:r>
              <a:rPr lang="en-US" b="0" i="0" u="sng" dirty="0">
                <a:effectLst/>
                <a:latin typeface="Open Sans" panose="020B0606030504020204" pitchFamily="34" charset="0"/>
              </a:rPr>
              <a:t>atropine</a:t>
            </a:r>
            <a:r>
              <a:rPr lang="en-US" b="0" i="0" dirty="0">
                <a:solidFill>
                  <a:srgbClr val="212529"/>
                </a:solidFill>
                <a:effectLst/>
                <a:latin typeface="Open Sans" panose="020B0606030504020204" pitchFamily="34" charset="0"/>
              </a:rPr>
              <a:t> or external transthoracic pacing. </a:t>
            </a:r>
          </a:p>
          <a:p>
            <a:pPr algn="just"/>
            <a:r>
              <a:rPr lang="en-US" b="0" i="0" u="sng" dirty="0">
                <a:effectLst/>
                <a:latin typeface="Open Sans" panose="020B0606030504020204" pitchFamily="34" charset="0"/>
              </a:rPr>
              <a:t>Isoproterenol</a:t>
            </a:r>
            <a:r>
              <a:rPr lang="en-US" b="0" i="0" dirty="0">
                <a:solidFill>
                  <a:srgbClr val="212529"/>
                </a:solidFill>
                <a:effectLst/>
                <a:latin typeface="Open Sans" panose="020B0606030504020204" pitchFamily="34" charset="0"/>
              </a:rPr>
              <a:t> can be used to maintain adequate heart rate while a temporary pacemaker is placed.</a:t>
            </a:r>
            <a:endParaRPr lang="en-US" dirty="0"/>
          </a:p>
        </p:txBody>
      </p:sp>
      <p:pic>
        <p:nvPicPr>
          <p:cNvPr id="4" name="Picture 3">
            <a:extLst>
              <a:ext uri="{FF2B5EF4-FFF2-40B4-BE49-F238E27FC236}">
                <a16:creationId xmlns="" xmlns:a16="http://schemas.microsoft.com/office/drawing/2014/main" id="{5A9D8291-E186-570A-AFFF-5A1A05290DFE}"/>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427340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BB1CB9-6400-E99F-0C8E-4A7C5674B2AD}"/>
              </a:ext>
            </a:extLst>
          </p:cNvPr>
          <p:cNvSpPr>
            <a:spLocks noGrp="1"/>
          </p:cNvSpPr>
          <p:nvPr>
            <p:ph type="title"/>
          </p:nvPr>
        </p:nvSpPr>
        <p:spPr>
          <a:xfrm>
            <a:off x="838200" y="365126"/>
            <a:ext cx="10515600" cy="802194"/>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Treatment of syncope</a:t>
            </a:r>
          </a:p>
        </p:txBody>
      </p:sp>
      <p:sp>
        <p:nvSpPr>
          <p:cNvPr id="3" name="Content Placeholder 2">
            <a:extLst>
              <a:ext uri="{FF2B5EF4-FFF2-40B4-BE49-F238E27FC236}">
                <a16:creationId xmlns="" xmlns:a16="http://schemas.microsoft.com/office/drawing/2014/main" id="{FD3A7DC6-22E2-6343-7F9B-1B0286B8371D}"/>
              </a:ext>
            </a:extLst>
          </p:cNvPr>
          <p:cNvSpPr>
            <a:spLocks noGrp="1"/>
          </p:cNvSpPr>
          <p:nvPr>
            <p:ph idx="1"/>
          </p:nvPr>
        </p:nvSpPr>
        <p:spPr/>
        <p:txBody>
          <a:bodyPr/>
          <a:lstStyle/>
          <a:p>
            <a:pPr algn="just"/>
            <a:r>
              <a:rPr lang="en-US" b="0" i="0" dirty="0">
                <a:solidFill>
                  <a:srgbClr val="212529"/>
                </a:solidFill>
                <a:effectLst/>
                <a:latin typeface="Open Sans" panose="020B0606030504020204" pitchFamily="34" charset="0"/>
              </a:rPr>
              <a:t>Tachyarrhythmias are treated; a </a:t>
            </a:r>
            <a:r>
              <a:rPr lang="en-US" b="0" i="0" dirty="0">
                <a:effectLst/>
                <a:latin typeface="Open Sans" panose="020B0606030504020204" pitchFamily="34" charset="0"/>
              </a:rPr>
              <a:t>direct-current synchronized shock </a:t>
            </a:r>
            <a:r>
              <a:rPr lang="en-US" b="0" i="0" dirty="0">
                <a:solidFill>
                  <a:srgbClr val="212529"/>
                </a:solidFill>
                <a:effectLst/>
                <a:latin typeface="Open Sans" panose="020B0606030504020204" pitchFamily="34" charset="0"/>
              </a:rPr>
              <a:t>is quicker and safer than medications for patients who are not stable. </a:t>
            </a:r>
          </a:p>
          <a:p>
            <a:pPr algn="just"/>
            <a:r>
              <a:rPr lang="en-US" b="0" i="0" dirty="0">
                <a:solidFill>
                  <a:srgbClr val="212529"/>
                </a:solidFill>
                <a:effectLst/>
                <a:latin typeface="Open Sans" panose="020B0606030504020204" pitchFamily="34" charset="0"/>
              </a:rPr>
              <a:t>Inadequate venous return is treated by keeping the patient supine, raising the legs, and giving IV normal saline.</a:t>
            </a:r>
          </a:p>
          <a:p>
            <a:pPr algn="just"/>
            <a:r>
              <a:rPr lang="en-US" b="0" i="0" dirty="0">
                <a:solidFill>
                  <a:srgbClr val="212529"/>
                </a:solidFill>
                <a:effectLst/>
                <a:latin typeface="Open Sans" panose="020B0606030504020204" pitchFamily="34" charset="0"/>
              </a:rPr>
              <a:t> Tamponade is relieved by pericardiocentesis. </a:t>
            </a:r>
          </a:p>
          <a:p>
            <a:pPr algn="just"/>
            <a:r>
              <a:rPr lang="en-US" b="0" i="0" dirty="0">
                <a:solidFill>
                  <a:srgbClr val="212529"/>
                </a:solidFill>
                <a:effectLst/>
                <a:latin typeface="Open Sans" panose="020B0606030504020204" pitchFamily="34" charset="0"/>
              </a:rPr>
              <a:t>Tension pneumothorax requires insertion of a pleural cannula and drainage.</a:t>
            </a:r>
            <a:endParaRPr lang="en-US" dirty="0"/>
          </a:p>
        </p:txBody>
      </p:sp>
      <p:pic>
        <p:nvPicPr>
          <p:cNvPr id="4" name="Picture 3">
            <a:extLst>
              <a:ext uri="{FF2B5EF4-FFF2-40B4-BE49-F238E27FC236}">
                <a16:creationId xmlns="" xmlns:a16="http://schemas.microsoft.com/office/drawing/2014/main" id="{A9BF7D30-1BCD-D528-BAD7-5A9AFA2561E4}"/>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338581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16FF87-846C-40D6-18F0-5BBCFF871551}"/>
              </a:ext>
            </a:extLst>
          </p:cNvPr>
          <p:cNvSpPr>
            <a:spLocks noGrp="1"/>
          </p:cNvSpPr>
          <p:nvPr>
            <p:ph type="title"/>
          </p:nvPr>
        </p:nvSpPr>
        <p:spPr>
          <a:xfrm>
            <a:off x="838200" y="365125"/>
            <a:ext cx="10515600" cy="675735"/>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Treatment of syncope</a:t>
            </a:r>
          </a:p>
        </p:txBody>
      </p:sp>
      <p:sp>
        <p:nvSpPr>
          <p:cNvPr id="3" name="Content Placeholder 2">
            <a:extLst>
              <a:ext uri="{FF2B5EF4-FFF2-40B4-BE49-F238E27FC236}">
                <a16:creationId xmlns="" xmlns:a16="http://schemas.microsoft.com/office/drawing/2014/main" id="{D9B46E59-42F9-42DB-6FAC-6891EBB93C3F}"/>
              </a:ext>
            </a:extLst>
          </p:cNvPr>
          <p:cNvSpPr>
            <a:spLocks noGrp="1"/>
          </p:cNvSpPr>
          <p:nvPr>
            <p:ph idx="1"/>
          </p:nvPr>
        </p:nvSpPr>
        <p:spPr/>
        <p:txBody>
          <a:bodyPr/>
          <a:lstStyle/>
          <a:p>
            <a:pPr algn="just"/>
            <a:r>
              <a:rPr lang="en-US" dirty="0">
                <a:effectLst/>
                <a:latin typeface="Open Sans" panose="020B0606030504020204" pitchFamily="34" charset="0"/>
              </a:rPr>
              <a:t>Specific treatment depends on the cause and its pathophysiology. </a:t>
            </a:r>
          </a:p>
          <a:p>
            <a:pPr algn="just"/>
            <a:r>
              <a:rPr lang="en-US" dirty="0">
                <a:effectLst/>
                <a:latin typeface="Open Sans" panose="020B0606030504020204" pitchFamily="34" charset="0"/>
              </a:rPr>
              <a:t>Driving and use of machinery should be prohibited until the cause is determined and treated.</a:t>
            </a:r>
          </a:p>
          <a:p>
            <a:r>
              <a:rPr lang="en-US" b="1" dirty="0">
                <a:solidFill>
                  <a:srgbClr val="FFFFFF"/>
                </a:solidFill>
                <a:effectLst/>
                <a:latin typeface="Open Sans" panose="020B0606030504020204" pitchFamily="34" charset="0"/>
              </a:rPr>
              <a:t>Geriatrics Essential</a:t>
            </a:r>
          </a:p>
          <a:p>
            <a:endParaRPr lang="en-US" dirty="0"/>
          </a:p>
        </p:txBody>
      </p:sp>
      <p:pic>
        <p:nvPicPr>
          <p:cNvPr id="4" name="Picture 3">
            <a:extLst>
              <a:ext uri="{FF2B5EF4-FFF2-40B4-BE49-F238E27FC236}">
                <a16:creationId xmlns="" xmlns:a16="http://schemas.microsoft.com/office/drawing/2014/main" id="{773CB99F-EEFE-3BDB-D78A-8F1BDEE4324F}"/>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991023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AutoShape 13"/>
          <p:cNvSpPr>
            <a:spLocks noGrp="1" noChangeArrowheads="1"/>
          </p:cNvSpPr>
          <p:nvPr>
            <p:ph type="subTitle" idx="1"/>
          </p:nvPr>
        </p:nvSpPr>
        <p:spPr bwMode="auto">
          <a:xfrm>
            <a:off x="1524000" y="3635371"/>
            <a:ext cx="9144000" cy="1589097"/>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0" fontAlgn="base" hangingPunct="0">
              <a:lnSpc>
                <a:spcPct val="90000"/>
              </a:lnSpc>
              <a:spcBef>
                <a:spcPct val="0"/>
              </a:spcBef>
              <a:spcAft>
                <a:spcPct val="0"/>
              </a:spcAft>
              <a:buNone/>
            </a:pPr>
            <a:endParaRPr lang="ar-SA" sz="500" b="1" kern="0" dirty="0">
              <a:solidFill>
                <a:srgbClr val="FFFF00"/>
              </a:solidFill>
              <a:latin typeface="Times New Roman" panose="02020603050405020304" pitchFamily="18" charset="0"/>
            </a:endParaRPr>
          </a:p>
          <a:p>
            <a:pPr marL="88900" indent="0" algn="ctr" eaLnBrk="0" fontAlgn="base" hangingPunct="0">
              <a:spcAft>
                <a:spcPct val="0"/>
              </a:spcAft>
              <a:buNone/>
            </a:pPr>
            <a:r>
              <a:rPr lang="en-GB" sz="2800" b="1" kern="0" dirty="0">
                <a:ln w="0"/>
                <a:solidFill>
                  <a:srgbClr val="663300"/>
                </a:solidFill>
                <a:latin typeface="Times New Roman" panose="02020603050405020304" pitchFamily="18" charset="0"/>
                <a:cs typeface="Times New Roman" panose="02020603050405020304" pitchFamily="18" charset="0"/>
              </a:rPr>
              <a:t>Thank You</a:t>
            </a:r>
          </a:p>
          <a:p>
            <a:pPr marL="88900" indent="0" algn="ctr" eaLnBrk="0" fontAlgn="base" hangingPunct="0">
              <a:spcAft>
                <a:spcPct val="0"/>
              </a:spcAft>
              <a:buNone/>
            </a:pPr>
            <a:r>
              <a:rPr lang="en-GB" sz="2800" b="1" kern="0" dirty="0">
                <a:ln w="0"/>
                <a:solidFill>
                  <a:srgbClr val="663300"/>
                </a:solidFill>
                <a:latin typeface="Times New Roman" panose="02020603050405020304" pitchFamily="18" charset="0"/>
                <a:cs typeface="Times New Roman" panose="02020603050405020304" pitchFamily="18" charset="0"/>
              </a:rPr>
              <a:t>Armed Forces College of Medicine</a:t>
            </a:r>
          </a:p>
          <a:p>
            <a:pPr marL="88900" indent="0" algn="ctr" eaLnBrk="0" fontAlgn="base" hangingPunct="0">
              <a:spcAft>
                <a:spcPct val="0"/>
              </a:spcAft>
              <a:buNone/>
            </a:pPr>
            <a:r>
              <a:rPr lang="en-GB" sz="2400" b="1" kern="0" dirty="0">
                <a:ln w="0"/>
                <a:solidFill>
                  <a:srgbClr val="663300"/>
                </a:solidFill>
                <a:latin typeface="Times New Roman" panose="02020603050405020304" pitchFamily="18" charset="0"/>
                <a:cs typeface="Times New Roman" panose="02020603050405020304" pitchFamily="18" charset="0"/>
              </a:rPr>
              <a:t>AFCM</a:t>
            </a:r>
            <a:endParaRPr lang="en-US" sz="2400" b="1" kern="0" dirty="0">
              <a:ln w="0"/>
              <a:solidFill>
                <a:srgbClr val="663300"/>
              </a:solidFill>
              <a:latin typeface="Times New Roman" panose="02020603050405020304" pitchFamily="18" charset="0"/>
              <a:cs typeface="Times New Roman" panose="02020603050405020304" pitchFamily="18" charset="0"/>
            </a:endParaRPr>
          </a:p>
        </p:txBody>
      </p:sp>
      <p:pic>
        <p:nvPicPr>
          <p:cNvPr id="2097152" name="Picture 3"/>
          <p:cNvPicPr>
            <a:picLocks noChangeAspect="1"/>
          </p:cNvPicPr>
          <p:nvPr/>
        </p:nvPicPr>
        <p:blipFill>
          <a:blip r:embed="rId2" cstate="print"/>
          <a:stretch>
            <a:fillRect/>
          </a:stretch>
        </p:blipFill>
        <p:spPr>
          <a:xfrm>
            <a:off x="4800601" y="1121824"/>
            <a:ext cx="2241123" cy="2241123"/>
          </a:xfrm>
          <a:prstGeom prst="flowChartConnector">
            <a:avLst/>
          </a:prstGeom>
          <a:noFill/>
          <a:ln>
            <a:noFill/>
          </a:ln>
        </p:spPr>
      </p:pic>
    </p:spTree>
    <p:extLst>
      <p:ext uri="{BB962C8B-B14F-4D97-AF65-F5344CB8AC3E}">
        <p14:creationId xmlns:p14="http://schemas.microsoft.com/office/powerpoint/2010/main" val="338673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93A9F3-F27C-2D2C-59EE-0192C700AA8F}"/>
              </a:ext>
            </a:extLst>
          </p:cNvPr>
          <p:cNvSpPr>
            <a:spLocks noGrp="1"/>
          </p:cNvSpPr>
          <p:nvPr>
            <p:ph type="title"/>
          </p:nvPr>
        </p:nvSpPr>
        <p:spPr>
          <a:xfrm>
            <a:off x="838200" y="365126"/>
            <a:ext cx="10515600" cy="627096"/>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pPr>
              <a:spcBef>
                <a:spcPts val="450"/>
              </a:spcBef>
              <a:spcAft>
                <a:spcPts val="450"/>
              </a:spcAft>
            </a:pPr>
            <a:r>
              <a:rPr lang="en-US" b="1" dirty="0">
                <a:effectLst/>
                <a:latin typeface="Open Sans" panose="020B0606030504020204" pitchFamily="34" charset="0"/>
              </a:rPr>
              <a:t>Cardiac Action Potential</a:t>
            </a:r>
            <a:endParaRPr lang="en-US" dirty="0"/>
          </a:p>
        </p:txBody>
      </p:sp>
      <p:pic>
        <p:nvPicPr>
          <p:cNvPr id="4" name="Picture 3" descr="A diagram of a function&#10;&#10;AI-generated content may be incorrect.">
            <a:extLst>
              <a:ext uri="{FF2B5EF4-FFF2-40B4-BE49-F238E27FC236}">
                <a16:creationId xmlns="" xmlns:a16="http://schemas.microsoft.com/office/drawing/2014/main" id="{B93EECBE-12C4-8FE6-6E2D-BD846F83CB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9306" y="1690688"/>
            <a:ext cx="6353387" cy="4765040"/>
          </a:xfrm>
          <a:prstGeom prst="rect">
            <a:avLst/>
          </a:prstGeom>
        </p:spPr>
      </p:pic>
      <p:pic>
        <p:nvPicPr>
          <p:cNvPr id="3" name="Picture 2">
            <a:extLst>
              <a:ext uri="{FF2B5EF4-FFF2-40B4-BE49-F238E27FC236}">
                <a16:creationId xmlns="" xmlns:a16="http://schemas.microsoft.com/office/drawing/2014/main" id="{01662816-A529-797E-9EE7-440B3A342814}"/>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846908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7FEAC0-7984-A763-DEF9-8A92A472455F}"/>
              </a:ext>
            </a:extLst>
          </p:cNvPr>
          <p:cNvSpPr>
            <a:spLocks noGrp="1"/>
          </p:cNvSpPr>
          <p:nvPr>
            <p:ph type="title"/>
          </p:nvPr>
        </p:nvSpPr>
        <p:spPr>
          <a:xfrm>
            <a:off x="838200" y="365126"/>
            <a:ext cx="10515600" cy="685462"/>
          </a:xfrm>
        </p:spPr>
        <p:style>
          <a:lnRef idx="2">
            <a:schemeClr val="accent1">
              <a:shade val="15000"/>
            </a:schemeClr>
          </a:lnRef>
          <a:fillRef idx="1">
            <a:schemeClr val="accent1"/>
          </a:fillRef>
          <a:effectRef idx="0">
            <a:schemeClr val="accent1"/>
          </a:effectRef>
          <a:fontRef idx="minor">
            <a:schemeClr val="lt1"/>
          </a:fontRef>
        </p:style>
        <p:txBody>
          <a:bodyPr>
            <a:normAutofit fontScale="90000"/>
          </a:bodyPr>
          <a:lstStyle/>
          <a:p>
            <a:r>
              <a:rPr lang="en-US" dirty="0"/>
              <a:t>Pathophysiology of Arrhythmias</a:t>
            </a:r>
          </a:p>
        </p:txBody>
      </p:sp>
      <p:sp>
        <p:nvSpPr>
          <p:cNvPr id="3" name="Content Placeholder 2">
            <a:extLst>
              <a:ext uri="{FF2B5EF4-FFF2-40B4-BE49-F238E27FC236}">
                <a16:creationId xmlns="" xmlns:a16="http://schemas.microsoft.com/office/drawing/2014/main" id="{75EEE5E1-FB34-8EC1-209F-9947FA719ED4}"/>
              </a:ext>
            </a:extLst>
          </p:cNvPr>
          <p:cNvSpPr>
            <a:spLocks noGrp="1"/>
          </p:cNvSpPr>
          <p:nvPr>
            <p:ph idx="1"/>
          </p:nvPr>
        </p:nvSpPr>
        <p:spPr/>
        <p:txBody>
          <a:bodyPr/>
          <a:lstStyle/>
          <a:p>
            <a:pPr algn="l"/>
            <a:r>
              <a:rPr lang="en-US" b="0" i="0" dirty="0">
                <a:solidFill>
                  <a:srgbClr val="212529"/>
                </a:solidFill>
                <a:effectLst/>
                <a:latin typeface="Open Sans" panose="020B0606030504020204" pitchFamily="34" charset="0"/>
              </a:rPr>
              <a:t>Rhythm disturbances result from abnormalities of impulse formation, impulse conduction, or both.</a:t>
            </a:r>
          </a:p>
          <a:p>
            <a:pPr algn="l"/>
            <a:r>
              <a:rPr lang="en-US" b="0" i="0" dirty="0">
                <a:solidFill>
                  <a:srgbClr val="212529"/>
                </a:solidFill>
                <a:effectLst/>
                <a:latin typeface="Open Sans" panose="020B0606030504020204" pitchFamily="34" charset="0"/>
              </a:rPr>
              <a:t>Bradyarrhythmias result from decreased intrinsic pacemaker function or blocks in conduction, principally within the AV node or the His-Purkinje system.</a:t>
            </a:r>
          </a:p>
          <a:p>
            <a:pPr algn="l"/>
            <a:r>
              <a:rPr lang="en-US" b="0" i="0" dirty="0">
                <a:solidFill>
                  <a:srgbClr val="212529"/>
                </a:solidFill>
                <a:effectLst/>
                <a:latin typeface="Open Sans" panose="020B0606030504020204" pitchFamily="34" charset="0"/>
              </a:rPr>
              <a:t>Most tachyarrhythmias are caused by reentry; some result from enhanced normal automaticity or from abnormal mechanisms of automaticity.</a:t>
            </a:r>
          </a:p>
        </p:txBody>
      </p:sp>
      <p:pic>
        <p:nvPicPr>
          <p:cNvPr id="4" name="Picture 3">
            <a:extLst>
              <a:ext uri="{FF2B5EF4-FFF2-40B4-BE49-F238E27FC236}">
                <a16:creationId xmlns="" xmlns:a16="http://schemas.microsoft.com/office/drawing/2014/main" id="{34B14F1B-6E80-9ABF-FDFC-9F1D22F2A004}"/>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143608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E1A852-23B3-8F78-2943-0FCD963F6F27}"/>
              </a:ext>
            </a:extLst>
          </p:cNvPr>
          <p:cNvSpPr>
            <a:spLocks noGrp="1"/>
          </p:cNvSpPr>
          <p:nvPr>
            <p:ph type="title"/>
          </p:nvPr>
        </p:nvSpPr>
        <p:spPr>
          <a:xfrm>
            <a:off x="838200" y="365126"/>
            <a:ext cx="10515600" cy="704918"/>
          </a:xfrm>
        </p:spPr>
        <p:style>
          <a:lnRef idx="2">
            <a:schemeClr val="accent1">
              <a:shade val="15000"/>
            </a:schemeClr>
          </a:lnRef>
          <a:fillRef idx="1">
            <a:schemeClr val="accent1"/>
          </a:fillRef>
          <a:effectRef idx="0">
            <a:schemeClr val="accent1"/>
          </a:effectRef>
          <a:fontRef idx="minor">
            <a:schemeClr val="lt1"/>
          </a:fontRef>
        </p:style>
        <p:txBody>
          <a:bodyPr>
            <a:normAutofit/>
          </a:bodyPr>
          <a:lstStyle/>
          <a:p>
            <a:r>
              <a:rPr lang="en-US" dirty="0"/>
              <a:t>Mechanism of Typical Reentry</a:t>
            </a:r>
          </a:p>
        </p:txBody>
      </p:sp>
      <p:pic>
        <p:nvPicPr>
          <p:cNvPr id="5" name="Content Placeholder 4" descr="A diagram of a diagram of a circle&#10;&#10;AI-generated content may be incorrect.">
            <a:extLst>
              <a:ext uri="{FF2B5EF4-FFF2-40B4-BE49-F238E27FC236}">
                <a16:creationId xmlns="" xmlns:a16="http://schemas.microsoft.com/office/drawing/2014/main" id="{52EC1F7C-F8F7-3AAE-B488-00F2ABC6E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3000" y="1825625"/>
            <a:ext cx="8545999" cy="4351338"/>
          </a:xfrm>
        </p:spPr>
      </p:pic>
      <p:pic>
        <p:nvPicPr>
          <p:cNvPr id="3" name="Picture 2">
            <a:extLst>
              <a:ext uri="{FF2B5EF4-FFF2-40B4-BE49-F238E27FC236}">
                <a16:creationId xmlns="" xmlns:a16="http://schemas.microsoft.com/office/drawing/2014/main" id="{8EBD49F5-E44C-CC4E-34E3-C0EF91D0AF86}"/>
              </a:ext>
            </a:extLst>
          </p:cNvPr>
          <p:cNvPicPr>
            <a:picLocks noChangeAspect="1"/>
          </p:cNvPicPr>
          <p:nvPr/>
        </p:nvPicPr>
        <p:blipFill>
          <a:blip r:embed="rId3"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254828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6559D2-8E52-C612-6384-29748FC9AC78}"/>
              </a:ext>
            </a:extLst>
          </p:cNvPr>
          <p:cNvSpPr>
            <a:spLocks noGrp="1"/>
          </p:cNvSpPr>
          <p:nvPr>
            <p:ph type="title"/>
          </p:nvPr>
        </p:nvSpPr>
        <p:spPr>
          <a:xfrm>
            <a:off x="838200" y="365126"/>
            <a:ext cx="10515600" cy="792466"/>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Symptoms of Arrhythmias</a:t>
            </a:r>
          </a:p>
        </p:txBody>
      </p:sp>
      <p:sp>
        <p:nvSpPr>
          <p:cNvPr id="3" name="Content Placeholder 2">
            <a:extLst>
              <a:ext uri="{FF2B5EF4-FFF2-40B4-BE49-F238E27FC236}">
                <a16:creationId xmlns="" xmlns:a16="http://schemas.microsoft.com/office/drawing/2014/main" id="{F3907525-84EA-93B1-F969-E32C5A9F7DE4}"/>
              </a:ext>
            </a:extLst>
          </p:cNvPr>
          <p:cNvSpPr>
            <a:spLocks noGrp="1"/>
          </p:cNvSpPr>
          <p:nvPr>
            <p:ph idx="1"/>
          </p:nvPr>
        </p:nvSpPr>
        <p:spPr/>
        <p:txBody>
          <a:bodyPr>
            <a:normAutofit/>
          </a:bodyPr>
          <a:lstStyle/>
          <a:p>
            <a:pPr algn="just"/>
            <a:r>
              <a:rPr lang="en-US" dirty="0"/>
              <a:t>Arrhythmia and conduction disturbances may be asymptomatic or cause palpitations, symptoms of hemodynamic compromise, or cardiac arrest. Occasionally, </a:t>
            </a:r>
            <a:r>
              <a:rPr lang="en-US" b="1" dirty="0"/>
              <a:t>polyuria</a:t>
            </a:r>
            <a:r>
              <a:rPr lang="en-US" dirty="0"/>
              <a:t> results from release of atrial natriuretic peptide during prolonged supraventricular tachycardias </a:t>
            </a:r>
            <a:r>
              <a:rPr lang="en-US" b="1" dirty="0"/>
              <a:t>(SVTs).</a:t>
            </a:r>
          </a:p>
        </p:txBody>
      </p:sp>
      <p:pic>
        <p:nvPicPr>
          <p:cNvPr id="4" name="Picture 3">
            <a:extLst>
              <a:ext uri="{FF2B5EF4-FFF2-40B4-BE49-F238E27FC236}">
                <a16:creationId xmlns="" xmlns:a16="http://schemas.microsoft.com/office/drawing/2014/main" id="{ED33FB76-67D9-8DAF-6E96-267C0CBC96B8}"/>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359114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C1F9A99-6351-139A-F856-ABCC63C9784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8823ED5-BC73-CCED-AD54-F3EDAB78B031}"/>
              </a:ext>
            </a:extLst>
          </p:cNvPr>
          <p:cNvSpPr>
            <a:spLocks noGrp="1"/>
          </p:cNvSpPr>
          <p:nvPr>
            <p:ph type="title"/>
          </p:nvPr>
        </p:nvSpPr>
        <p:spPr>
          <a:xfrm>
            <a:off x="838200" y="365125"/>
            <a:ext cx="10515600" cy="773011"/>
          </a:xfrm>
        </p:spPr>
        <p:style>
          <a:lnRef idx="2">
            <a:schemeClr val="accent1">
              <a:shade val="15000"/>
            </a:schemeClr>
          </a:lnRef>
          <a:fillRef idx="1">
            <a:schemeClr val="accent1"/>
          </a:fillRef>
          <a:effectRef idx="0">
            <a:schemeClr val="accent1"/>
          </a:effectRef>
          <a:fontRef idx="minor">
            <a:schemeClr val="lt1"/>
          </a:fontRef>
        </p:style>
        <p:txBody>
          <a:bodyPr/>
          <a:lstStyle/>
          <a:p>
            <a:r>
              <a:rPr lang="en-US" dirty="0"/>
              <a:t>Signs of Arrhythmias</a:t>
            </a:r>
          </a:p>
        </p:txBody>
      </p:sp>
      <p:sp>
        <p:nvSpPr>
          <p:cNvPr id="3" name="Content Placeholder 2">
            <a:extLst>
              <a:ext uri="{FF2B5EF4-FFF2-40B4-BE49-F238E27FC236}">
                <a16:creationId xmlns="" xmlns:a16="http://schemas.microsoft.com/office/drawing/2014/main" id="{7F13AC9F-CF06-19EF-F464-31BCED1E6083}"/>
              </a:ext>
            </a:extLst>
          </p:cNvPr>
          <p:cNvSpPr>
            <a:spLocks noGrp="1"/>
          </p:cNvSpPr>
          <p:nvPr>
            <p:ph idx="1"/>
          </p:nvPr>
        </p:nvSpPr>
        <p:spPr/>
        <p:txBody>
          <a:bodyPr>
            <a:normAutofit/>
          </a:bodyPr>
          <a:lstStyle/>
          <a:p>
            <a:pPr algn="just"/>
            <a:r>
              <a:rPr lang="en-US" dirty="0"/>
              <a:t>Palpation of pulse and cardiac auscultation can determine ventricular rate and its regularity or irregularity. Examination of the jugular venous pulse waves may help in the diagnosis of </a:t>
            </a:r>
            <a:r>
              <a:rPr lang="en-US" b="1" dirty="0"/>
              <a:t>AV blocks and tachyarrhythmias</a:t>
            </a:r>
            <a:r>
              <a:rPr lang="en-US" dirty="0"/>
              <a:t>. For example, in complete AV block, the atria intermittently contract when the AV valves are closed, producing large a (cannon) </a:t>
            </a:r>
            <a:r>
              <a:rPr lang="en-US" b="1" dirty="0"/>
              <a:t>waves in the jugular venous pulse.</a:t>
            </a:r>
          </a:p>
        </p:txBody>
      </p:sp>
      <p:pic>
        <p:nvPicPr>
          <p:cNvPr id="4" name="Picture 3">
            <a:extLst>
              <a:ext uri="{FF2B5EF4-FFF2-40B4-BE49-F238E27FC236}">
                <a16:creationId xmlns="" xmlns:a16="http://schemas.microsoft.com/office/drawing/2014/main" id="{4752CBED-73CC-A098-139A-EE22AE26016E}"/>
              </a:ext>
            </a:extLst>
          </p:cNvPr>
          <p:cNvPicPr>
            <a:picLocks noChangeAspect="1"/>
          </p:cNvPicPr>
          <p:nvPr/>
        </p:nvPicPr>
        <p:blipFill>
          <a:blip r:embed="rId2" cstate="print"/>
          <a:stretch>
            <a:fillRect/>
          </a:stretch>
        </p:blipFill>
        <p:spPr>
          <a:xfrm>
            <a:off x="10982116" y="0"/>
            <a:ext cx="1209884" cy="1209884"/>
          </a:xfrm>
          <a:prstGeom prst="flowChartConnector">
            <a:avLst/>
          </a:prstGeom>
          <a:noFill/>
          <a:ln>
            <a:noFill/>
          </a:ln>
        </p:spPr>
      </p:pic>
    </p:spTree>
    <p:extLst>
      <p:ext uri="{BB962C8B-B14F-4D97-AF65-F5344CB8AC3E}">
        <p14:creationId xmlns:p14="http://schemas.microsoft.com/office/powerpoint/2010/main" val="319851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TotalTime>
  <Words>1433</Words>
  <Application>Microsoft Office PowerPoint</Application>
  <PresentationFormat>Widescreen</PresentationFormat>
  <Paragraphs>160</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-apple-system</vt:lpstr>
      <vt:lpstr>Aptos</vt:lpstr>
      <vt:lpstr>Aptos Display</vt:lpstr>
      <vt:lpstr>Arial</vt:lpstr>
      <vt:lpstr>Open Sans</vt:lpstr>
      <vt:lpstr>Times New Roman</vt:lpstr>
      <vt:lpstr>Wingdings</vt:lpstr>
      <vt:lpstr>Office Theme</vt:lpstr>
      <vt:lpstr>PowerPoint Presentation</vt:lpstr>
      <vt:lpstr>3518 Arrhythmias AF and stroke prevention Syncope 3rd Year</vt:lpstr>
      <vt:lpstr>Intended Learning Outcomes (ILOs)</vt:lpstr>
      <vt:lpstr>Overview of Arrhythmias</vt:lpstr>
      <vt:lpstr>Cardiac Action Potential</vt:lpstr>
      <vt:lpstr>Pathophysiology of Arrhythmias</vt:lpstr>
      <vt:lpstr>Mechanism of Typical Reentry</vt:lpstr>
      <vt:lpstr>Symptoms of Arrhythmias</vt:lpstr>
      <vt:lpstr>Signs of Arrhythmias</vt:lpstr>
      <vt:lpstr>Diagnosis of arrhythmias</vt:lpstr>
      <vt:lpstr>Diagnosis of arrhythmias</vt:lpstr>
      <vt:lpstr>Bradyarrhythmias </vt:lpstr>
      <vt:lpstr>First degree heart block</vt:lpstr>
      <vt:lpstr>Second-degree AV block</vt:lpstr>
      <vt:lpstr>Mobitz type I</vt:lpstr>
      <vt:lpstr>Mobitz type II</vt:lpstr>
      <vt:lpstr>Third-degree AV block</vt:lpstr>
      <vt:lpstr>Tachyarrhythmias</vt:lpstr>
      <vt:lpstr>Atrial Flutter</vt:lpstr>
      <vt:lpstr>Multifocal atrial tachycardia</vt:lpstr>
      <vt:lpstr>Polymorphic VT</vt:lpstr>
      <vt:lpstr>Torsades de pointes</vt:lpstr>
      <vt:lpstr>Focal atrial tachycardia</vt:lpstr>
      <vt:lpstr>Paroxysmal supraventricular tachycardia</vt:lpstr>
      <vt:lpstr>Monomorphic ventricular tachycardia</vt:lpstr>
      <vt:lpstr>Atrial fibrillation</vt:lpstr>
      <vt:lpstr>Atrial fibrillation</vt:lpstr>
      <vt:lpstr>Prevention of thromboembolism</vt:lpstr>
      <vt:lpstr>PowerPoint Presentation</vt:lpstr>
      <vt:lpstr>HAS BLED Score</vt:lpstr>
      <vt:lpstr>PowerPoint Presentation</vt:lpstr>
      <vt:lpstr>PowerPoint Presentation</vt:lpstr>
      <vt:lpstr>PowerPoint Presentation</vt:lpstr>
      <vt:lpstr>Treatment of arrhythmias</vt:lpstr>
      <vt:lpstr>Syncope</vt:lpstr>
      <vt:lpstr>Pathophysiology of Syncope</vt:lpstr>
      <vt:lpstr>Etiology of Syncope</vt:lpstr>
      <vt:lpstr>Some causes of syncope</vt:lpstr>
      <vt:lpstr>Some causes of syncope</vt:lpstr>
      <vt:lpstr>Red flags of syncope</vt:lpstr>
      <vt:lpstr>Tests used in diagnosis of syncope</vt:lpstr>
      <vt:lpstr>Treatment of syncope</vt:lpstr>
      <vt:lpstr>Treatment of syncope</vt:lpstr>
      <vt:lpstr>Treatment of syncope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MOHAMMED SALAH EL-DIN AHMED ALI AL-HABBAA</dc:creator>
  <cp:lastModifiedBy>Abdul Rahman Ashraf Hussein Mohamed Abo El-Majd</cp:lastModifiedBy>
  <cp:revision>39</cp:revision>
  <dcterms:created xsi:type="dcterms:W3CDTF">2025-02-21T05:05:09Z</dcterms:created>
  <dcterms:modified xsi:type="dcterms:W3CDTF">2025-06-19T15:47:09Z</dcterms:modified>
</cp:coreProperties>
</file>