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</p:sldMasterIdLst>
  <p:notesMasterIdLst>
    <p:notesMasterId r:id="rId67"/>
  </p:notesMasterIdLst>
  <p:sldIdLst>
    <p:sldId id="318" r:id="rId2"/>
    <p:sldId id="333" r:id="rId3"/>
    <p:sldId id="341" r:id="rId4"/>
    <p:sldId id="400" r:id="rId5"/>
    <p:sldId id="257" r:id="rId6"/>
    <p:sldId id="334" r:id="rId7"/>
    <p:sldId id="259" r:id="rId8"/>
    <p:sldId id="335" r:id="rId9"/>
    <p:sldId id="265" r:id="rId10"/>
    <p:sldId id="261" r:id="rId11"/>
    <p:sldId id="336" r:id="rId12"/>
    <p:sldId id="337" r:id="rId13"/>
    <p:sldId id="338" r:id="rId14"/>
    <p:sldId id="288" r:id="rId15"/>
    <p:sldId id="293" r:id="rId16"/>
    <p:sldId id="339" r:id="rId17"/>
    <p:sldId id="340" r:id="rId18"/>
    <p:sldId id="316" r:id="rId19"/>
    <p:sldId id="319" r:id="rId20"/>
    <p:sldId id="256" r:id="rId21"/>
    <p:sldId id="322" r:id="rId22"/>
    <p:sldId id="325" r:id="rId23"/>
    <p:sldId id="326" r:id="rId24"/>
    <p:sldId id="276" r:id="rId25"/>
    <p:sldId id="388" r:id="rId26"/>
    <p:sldId id="389" r:id="rId27"/>
    <p:sldId id="282" r:id="rId28"/>
    <p:sldId id="283" r:id="rId29"/>
    <p:sldId id="285" r:id="rId30"/>
    <p:sldId id="331" r:id="rId31"/>
    <p:sldId id="292" r:id="rId32"/>
    <p:sldId id="300" r:id="rId33"/>
    <p:sldId id="301" r:id="rId34"/>
    <p:sldId id="392" r:id="rId35"/>
    <p:sldId id="306" r:id="rId36"/>
    <p:sldId id="393" r:id="rId37"/>
    <p:sldId id="309" r:id="rId38"/>
    <p:sldId id="332" r:id="rId39"/>
    <p:sldId id="314" r:id="rId40"/>
    <p:sldId id="330" r:id="rId41"/>
    <p:sldId id="343" r:id="rId42"/>
    <p:sldId id="344" r:id="rId43"/>
    <p:sldId id="345" r:id="rId44"/>
    <p:sldId id="348" r:id="rId45"/>
    <p:sldId id="349" r:id="rId46"/>
    <p:sldId id="350" r:id="rId47"/>
    <p:sldId id="351" r:id="rId48"/>
    <p:sldId id="353" r:id="rId49"/>
    <p:sldId id="356" r:id="rId50"/>
    <p:sldId id="357" r:id="rId51"/>
    <p:sldId id="359" r:id="rId52"/>
    <p:sldId id="363" r:id="rId53"/>
    <p:sldId id="364" r:id="rId54"/>
    <p:sldId id="386" r:id="rId55"/>
    <p:sldId id="366" r:id="rId56"/>
    <p:sldId id="367" r:id="rId57"/>
    <p:sldId id="368" r:id="rId58"/>
    <p:sldId id="370" r:id="rId59"/>
    <p:sldId id="373" r:id="rId60"/>
    <p:sldId id="374" r:id="rId61"/>
    <p:sldId id="395" r:id="rId62"/>
    <p:sldId id="396" r:id="rId63"/>
    <p:sldId id="397" r:id="rId64"/>
    <p:sldId id="394" r:id="rId65"/>
    <p:sldId id="385" r:id="rId6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led Elnady" initials="kE" lastIdx="1" clrIdx="0">
    <p:extLst>
      <p:ext uri="{19B8F6BF-5375-455C-9EA6-DF929625EA0E}">
        <p15:presenceInfo xmlns:p15="http://schemas.microsoft.com/office/powerpoint/2012/main" userId="fcb9cef1c110ba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>
      <p:cViewPr varScale="1">
        <p:scale>
          <a:sx n="80" d="100"/>
          <a:sy n="80" d="100"/>
        </p:scale>
        <p:origin x="11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42CD7-9E11-4772-84A0-A1080C9CF33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10FEE-C79E-4BC5-9D86-E9782D2A3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34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3"/>
          <p:cNvSpPr>
            <a:spLocks noChangeArrowheads="1"/>
          </p:cNvSpPr>
          <p:nvPr userDrawn="1"/>
        </p:nvSpPr>
        <p:spPr bwMode="auto">
          <a:xfrm>
            <a:off x="609600" y="3505200"/>
            <a:ext cx="7924800" cy="2286000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712788" marR="0" lvl="0" indent="-623888" algn="ctr" defTabSz="914400" rtl="1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29200"/>
            <a:ext cx="6400800" cy="685800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506F-E2EA-4C9F-BEAB-8CDB92E202B1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77" y="1143000"/>
            <a:ext cx="2241123" cy="2241123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42447"/>
            <a:ext cx="7772400" cy="14700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038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7EE1-64A4-4414-970C-63593BC2056E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8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D953-51FC-49C6-A524-C090F222212A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7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5F3C-1B47-474E-B225-70A846F2BC3A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05729" y="462858"/>
            <a:ext cx="8281071" cy="832542"/>
            <a:chOff x="405729" y="462858"/>
            <a:chExt cx="8281071" cy="551383"/>
          </a:xfrm>
        </p:grpSpPr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405729" y="462858"/>
              <a:ext cx="8281071" cy="548521"/>
            </a:xfrm>
            <a:prstGeom prst="roundRect">
              <a:avLst>
                <a:gd name="adj" fmla="val 9389"/>
              </a:avLst>
            </a:prstGeom>
            <a:gradFill rotWithShape="1">
              <a:gsLst>
                <a:gs pos="100000">
                  <a:srgbClr val="FFFFFF"/>
                </a:gs>
                <a:gs pos="100000">
                  <a:srgbClr val="00005E"/>
                </a:gs>
              </a:gsLst>
              <a:lin ang="5400000" scaled="1"/>
            </a:gradFill>
            <a:ln w="114300" cmpd="thickThin" algn="ctr">
              <a:solidFill>
                <a:srgbClr val="D4A940"/>
              </a:solidFill>
              <a:round/>
              <a:headEnd/>
              <a:tailEnd/>
            </a:ln>
            <a:effectLst/>
          </p:spPr>
          <p:txBody>
            <a:bodyPr wrap="square" anchor="ctr">
              <a:spAutoFit/>
            </a:bodyPr>
            <a:lstStyle>
              <a:lvl1pPr marL="712788" indent="-623888" algn="r" rtl="1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algn="r" rtl="1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algn="r" rtl="1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algn="r" rtl="1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algn="r" rtl="1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88900" indent="0" algn="ctr" rtl="0">
                <a:buNone/>
              </a:pPr>
              <a:endParaRPr lang="en-US" sz="2800" b="1" dirty="0">
                <a:ln w="0"/>
                <a:solidFill>
                  <a:srgbClr val="FFFF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488237"/>
              <a:ext cx="683678" cy="526004"/>
            </a:xfrm>
            <a:prstGeom prst="flowChartConnector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29" y="602707"/>
            <a:ext cx="7467600" cy="548521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866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F6AB1-95B4-4FF5-8F34-82E7A64050BB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3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5262-0E6C-4051-A67E-515B82B65C02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3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B69B-51C3-4B2C-AD98-819D994A10EA}" type="datetime1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1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77F6-B273-45AC-BE2A-85163796C704}" type="datetime1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39CA6-B08C-4DF9-B500-FB407F10CCAA}" type="datetime1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7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6F29-2E23-43A2-9366-C52182AE2FB6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3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55A0-11E2-4BDB-9EB5-2D49C2E5AE58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Internal Medicine Department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9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70968-20C7-4405-B054-A4A2B2AB1B14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Internal Medicine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3EC9-E8BA-4062-809F-C0D16F987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4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icinenet.com/script/main/art.asp?articlekey=118966" TargetMode="External"/><Relationship Id="rId2" Type="http://schemas.openxmlformats.org/officeDocument/2006/relationships/hyperlink" Target="http://www.medicinenet.com/script/main/art.asp?articlekey=3391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dicinenet.com/script/main/art.asp?articlekey=13931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Inferior_vena_cava_filter" TargetMode="External"/><Relationship Id="rId2" Type="http://schemas.openxmlformats.org/officeDocument/2006/relationships/hyperlink" Target="http://en.wikipedia.org/wiki/Contraind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21823"/>
            <a:ext cx="2241123" cy="2241123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1179904" y="3705601"/>
            <a:ext cx="6434514" cy="1176093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712788" marR="0" lvl="0" indent="-623888" algn="ctr" defTabSz="914400" rtl="1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sz="5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88900" marR="0" lvl="0" indent="0" algn="ct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 w="0"/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Armed Forces College of Medicine</a:t>
            </a:r>
          </a:p>
          <a:p>
            <a:pPr marL="88900" marR="0" lvl="0" indent="0" algn="ct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 w="0"/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AFCM</a:t>
            </a:r>
            <a:endParaRPr kumimoji="0" lang="en-US" sz="2400" b="1" i="0" u="none" strike="noStrike" kern="0" cap="none" spc="0" normalizeH="0" baseline="0" noProof="0" dirty="0">
              <a:ln w="0"/>
              <a:solidFill>
                <a:srgbClr val="6633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8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260" y="497840"/>
            <a:ext cx="4585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Hypercoagulability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72440" y="1633220"/>
            <a:ext cx="8132445" cy="5304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398780" indent="-45720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69642"/>
              <a:buFont typeface="Wingdings" panose="05000000000000000000" pitchFamily="2" charset="2"/>
              <a:buChar char="§"/>
              <a:tabLst>
                <a:tab pos="418465" algn="l"/>
                <a:tab pos="419100" algn="l"/>
                <a:tab pos="3357879" algn="l"/>
              </a:tabLst>
            </a:pPr>
            <a:r>
              <a:rPr sz="2800" spc="-105" dirty="0">
                <a:latin typeface="Times New Roman"/>
                <a:cs typeface="Times New Roman"/>
              </a:rPr>
              <a:t>Surgery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trauma	</a:t>
            </a:r>
            <a:r>
              <a:rPr sz="2800" spc="-50" dirty="0">
                <a:latin typeface="Times New Roman"/>
                <a:cs typeface="Times New Roman"/>
              </a:rPr>
              <a:t>responsible </a:t>
            </a:r>
            <a:r>
              <a:rPr sz="2800" spc="-5" dirty="0">
                <a:latin typeface="Times New Roman"/>
                <a:cs typeface="Times New Roman"/>
              </a:rPr>
              <a:t>for up </a:t>
            </a:r>
            <a:r>
              <a:rPr sz="2800" spc="25" dirty="0">
                <a:latin typeface="Times New Roman"/>
                <a:cs typeface="Times New Roman"/>
              </a:rPr>
              <a:t>to </a:t>
            </a:r>
            <a:r>
              <a:rPr sz="2800" spc="-75" dirty="0">
                <a:latin typeface="Times New Roman"/>
                <a:cs typeface="Times New Roman"/>
              </a:rPr>
              <a:t>40%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35" dirty="0">
                <a:latin typeface="Times New Roman"/>
                <a:cs typeface="Times New Roman"/>
              </a:rPr>
              <a:t>all  </a:t>
            </a:r>
            <a:r>
              <a:rPr sz="2800" spc="-25" dirty="0">
                <a:latin typeface="Times New Roman"/>
                <a:cs typeface="Times New Roman"/>
              </a:rPr>
              <a:t>thromboembolic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disease</a:t>
            </a:r>
            <a:endParaRPr lang="en-US" sz="2800" spc="-85" dirty="0">
              <a:latin typeface="Times New Roman"/>
              <a:cs typeface="Times New Roman"/>
            </a:endParaRPr>
          </a:p>
          <a:p>
            <a:pPr marL="533400" marR="398780" indent="-45720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69642"/>
              <a:buFont typeface="Wingdings" panose="05000000000000000000" pitchFamily="2" charset="2"/>
              <a:buChar char="§"/>
              <a:tabLst>
                <a:tab pos="418465" algn="l"/>
                <a:tab pos="419100" algn="l"/>
                <a:tab pos="3357879" algn="l"/>
              </a:tabLst>
            </a:pPr>
            <a:r>
              <a:rPr lang="en-US" sz="2800" b="1" spc="-85" dirty="0">
                <a:latin typeface="Times New Roman"/>
                <a:cs typeface="Times New Roman"/>
              </a:rPr>
              <a:t>Smoking</a:t>
            </a:r>
            <a:endParaRPr sz="2800" b="1" dirty="0">
              <a:latin typeface="Times New Roman"/>
              <a:cs typeface="Times New Roman"/>
            </a:endParaRPr>
          </a:p>
          <a:p>
            <a:pPr marL="533400" indent="-457200">
              <a:lnSpc>
                <a:spcPct val="100000"/>
              </a:lnSpc>
              <a:spcBef>
                <a:spcPts val="700"/>
              </a:spcBef>
              <a:buClr>
                <a:srgbClr val="FFCC00"/>
              </a:buClr>
              <a:buSzPct val="69642"/>
              <a:buFont typeface="Wingdings" panose="05000000000000000000" pitchFamily="2" charset="2"/>
              <a:buChar char="§"/>
              <a:tabLst>
                <a:tab pos="418465" algn="l"/>
                <a:tab pos="419100" algn="l"/>
              </a:tabLst>
            </a:pPr>
            <a:r>
              <a:rPr sz="2800" spc="-110" dirty="0">
                <a:latin typeface="Times New Roman"/>
                <a:cs typeface="Times New Roman"/>
              </a:rPr>
              <a:t>Malignancy</a:t>
            </a:r>
            <a:endParaRPr sz="2800" dirty="0">
              <a:latin typeface="Times New Roman"/>
              <a:cs typeface="Times New Roman"/>
            </a:endParaRPr>
          </a:p>
          <a:p>
            <a:pPr marL="533400" marR="43180" indent="-457200">
              <a:lnSpc>
                <a:spcPct val="100000"/>
              </a:lnSpc>
              <a:spcBef>
                <a:spcPts val="690"/>
              </a:spcBef>
              <a:buClr>
                <a:srgbClr val="FFCC00"/>
              </a:buClr>
              <a:buSzPct val="69642"/>
              <a:buFont typeface="Wingdings" panose="05000000000000000000" pitchFamily="2" charset="2"/>
              <a:buChar char="§"/>
              <a:tabLst>
                <a:tab pos="418465" algn="l"/>
                <a:tab pos="419100" algn="l"/>
              </a:tabLst>
            </a:pPr>
            <a:r>
              <a:rPr sz="2800" spc="-40" dirty="0">
                <a:latin typeface="Times New Roman"/>
                <a:cs typeface="Times New Roman"/>
              </a:rPr>
              <a:t>Increased estrogen </a:t>
            </a:r>
            <a:r>
              <a:rPr sz="2800" spc="-60" dirty="0">
                <a:latin typeface="Times New Roman"/>
                <a:cs typeface="Times New Roman"/>
              </a:rPr>
              <a:t>(due </a:t>
            </a:r>
            <a:r>
              <a:rPr sz="2800" spc="25" dirty="0">
                <a:latin typeface="Times New Roman"/>
                <a:cs typeface="Times New Roman"/>
              </a:rPr>
              <a:t>to </a:t>
            </a:r>
            <a:r>
              <a:rPr sz="2800" spc="-110" dirty="0">
                <a:latin typeface="Times New Roman"/>
                <a:cs typeface="Times New Roman"/>
              </a:rPr>
              <a:t>a fall </a:t>
            </a:r>
            <a:r>
              <a:rPr sz="2800" spc="-55" dirty="0">
                <a:latin typeface="Times New Roman"/>
                <a:cs typeface="Times New Roman"/>
              </a:rPr>
              <a:t>in </a:t>
            </a:r>
            <a:r>
              <a:rPr sz="2800" spc="-20" dirty="0">
                <a:latin typeface="Times New Roman"/>
                <a:cs typeface="Times New Roman"/>
              </a:rPr>
              <a:t>protein </a:t>
            </a:r>
            <a:r>
              <a:rPr sz="2800" spc="-220" dirty="0">
                <a:latin typeface="Times New Roman"/>
                <a:cs typeface="Times New Roman"/>
              </a:rPr>
              <a:t>‘S) </a:t>
            </a:r>
            <a:r>
              <a:rPr sz="2800" spc="-40" dirty="0">
                <a:latin typeface="Times New Roman"/>
                <a:cs typeface="Times New Roman"/>
              </a:rPr>
              <a:t>Increased  estrogen </a:t>
            </a:r>
            <a:r>
              <a:rPr sz="2800" spc="-45" dirty="0">
                <a:latin typeface="Times New Roman"/>
                <a:cs typeface="Times New Roman"/>
              </a:rPr>
              <a:t>occurs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during</a:t>
            </a:r>
            <a:endParaRPr sz="2800" dirty="0">
              <a:latin typeface="Times New Roman"/>
              <a:cs typeface="Times New Roman"/>
            </a:endParaRPr>
          </a:p>
          <a:p>
            <a:pPr marL="1104900" lvl="1" indent="-571500">
              <a:spcBef>
                <a:spcPts val="700"/>
              </a:spcBef>
              <a:buClr>
                <a:srgbClr val="FFCC00"/>
              </a:buClr>
              <a:buSzPct val="69642"/>
              <a:buFont typeface="+mj-lt"/>
              <a:buAutoNum type="romanUcPeriod"/>
              <a:tabLst>
                <a:tab pos="418465" algn="l"/>
                <a:tab pos="419100" algn="l"/>
              </a:tabLst>
            </a:pPr>
            <a:r>
              <a:rPr lang="en-US" sz="2800" spc="-130" dirty="0">
                <a:latin typeface="Times New Roman"/>
                <a:cs typeface="Times New Roman"/>
              </a:rPr>
              <a:t>A</a:t>
            </a:r>
            <a:r>
              <a:rPr sz="2800" spc="-130" dirty="0">
                <a:latin typeface="Times New Roman"/>
                <a:cs typeface="Times New Roman"/>
              </a:rPr>
              <a:t>ll </a:t>
            </a:r>
            <a:r>
              <a:rPr sz="2800" spc="-80" dirty="0">
                <a:latin typeface="Times New Roman"/>
                <a:cs typeface="Times New Roman"/>
              </a:rPr>
              <a:t>stages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7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pregnancy—</a:t>
            </a:r>
            <a:endParaRPr sz="2800" dirty="0">
              <a:latin typeface="Times New Roman"/>
              <a:cs typeface="Times New Roman"/>
            </a:endParaRPr>
          </a:p>
          <a:p>
            <a:pPr marL="1104900" lvl="1" indent="-571500">
              <a:spcBef>
                <a:spcPts val="690"/>
              </a:spcBef>
              <a:buClr>
                <a:srgbClr val="FFCC00"/>
              </a:buClr>
              <a:buSzPct val="69642"/>
              <a:buFont typeface="+mj-lt"/>
              <a:buAutoNum type="romanUcPeriod"/>
              <a:tabLst>
                <a:tab pos="418465" algn="l"/>
                <a:tab pos="41910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T</a:t>
            </a:r>
            <a:r>
              <a:rPr sz="2800" spc="-10" dirty="0">
                <a:latin typeface="Times New Roman"/>
                <a:cs typeface="Times New Roman"/>
              </a:rPr>
              <a:t>he </a:t>
            </a:r>
            <a:r>
              <a:rPr sz="2800" spc="-40" dirty="0">
                <a:latin typeface="Times New Roman"/>
                <a:cs typeface="Times New Roman"/>
              </a:rPr>
              <a:t>first </a:t>
            </a:r>
            <a:r>
              <a:rPr sz="2800" spc="-25" dirty="0">
                <a:latin typeface="Times New Roman"/>
                <a:cs typeface="Times New Roman"/>
              </a:rPr>
              <a:t>three </a:t>
            </a:r>
            <a:r>
              <a:rPr sz="2800" dirty="0">
                <a:latin typeface="Times New Roman"/>
                <a:cs typeface="Times New Roman"/>
              </a:rPr>
              <a:t>months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postpartum,</a:t>
            </a:r>
            <a:endParaRPr sz="2800" dirty="0">
              <a:latin typeface="Times New Roman"/>
              <a:cs typeface="Times New Roman"/>
            </a:endParaRPr>
          </a:p>
          <a:p>
            <a:pPr marL="1104900" lvl="1" indent="-571500">
              <a:spcBef>
                <a:spcPts val="700"/>
              </a:spcBef>
              <a:buClr>
                <a:srgbClr val="FFCC00"/>
              </a:buClr>
              <a:buSzPct val="69642"/>
              <a:buFont typeface="+mj-lt"/>
              <a:buAutoNum type="romanUcPeriod"/>
              <a:tabLst>
                <a:tab pos="418465" algn="l"/>
                <a:tab pos="419100" algn="l"/>
              </a:tabLst>
            </a:pPr>
            <a:r>
              <a:rPr lang="en-US" sz="2800" spc="-40" dirty="0">
                <a:latin typeface="Times New Roman"/>
                <a:cs typeface="Times New Roman"/>
              </a:rPr>
              <a:t>A</a:t>
            </a:r>
            <a:r>
              <a:rPr sz="2800" spc="-40" dirty="0">
                <a:latin typeface="Times New Roman"/>
                <a:cs typeface="Times New Roman"/>
              </a:rPr>
              <a:t>fter </a:t>
            </a:r>
            <a:r>
              <a:rPr sz="2800" spc="-85" dirty="0">
                <a:latin typeface="Times New Roman"/>
                <a:cs typeface="Times New Roman"/>
              </a:rPr>
              <a:t>elective </a:t>
            </a:r>
            <a:r>
              <a:rPr sz="2800" spc="-25" dirty="0">
                <a:latin typeface="Times New Roman"/>
                <a:cs typeface="Times New Roman"/>
              </a:rPr>
              <a:t>abortion,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and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during </a:t>
            </a:r>
            <a:r>
              <a:rPr lang="en-US" sz="2800" spc="-20" dirty="0">
                <a:latin typeface="Times New Roman"/>
                <a:cs typeface="Times New Roman"/>
              </a:rPr>
              <a:t>treatment </a:t>
            </a:r>
            <a:r>
              <a:rPr lang="en-US" sz="2800" spc="-65" dirty="0">
                <a:latin typeface="Times New Roman"/>
                <a:cs typeface="Times New Roman"/>
              </a:rPr>
              <a:t>with </a:t>
            </a:r>
            <a:r>
              <a:rPr lang="en-US" sz="2800" spc="-60" dirty="0">
                <a:latin typeface="Times New Roman"/>
                <a:cs typeface="Times New Roman"/>
              </a:rPr>
              <a:t>oral </a:t>
            </a:r>
            <a:r>
              <a:rPr lang="en-US" sz="2800" spc="-45" dirty="0">
                <a:latin typeface="Times New Roman"/>
                <a:cs typeface="Times New Roman"/>
              </a:rPr>
              <a:t>contraceptive</a:t>
            </a:r>
            <a:r>
              <a:rPr lang="en-US" sz="2800" spc="130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Times New Roman"/>
                <a:cs typeface="Times New Roman"/>
              </a:rPr>
              <a:t>pills</a:t>
            </a:r>
            <a:endParaRPr lang="en-US" sz="2800" dirty="0">
              <a:latin typeface="Times New Roman"/>
              <a:cs typeface="Times New Roman"/>
            </a:endParaRPr>
          </a:p>
          <a:p>
            <a:pPr marL="533400" indent="-457200">
              <a:lnSpc>
                <a:spcPct val="100000"/>
              </a:lnSpc>
              <a:spcBef>
                <a:spcPts val="700"/>
              </a:spcBef>
              <a:buClr>
                <a:srgbClr val="FFCC00"/>
              </a:buClr>
              <a:buSzPct val="69642"/>
              <a:buFont typeface="Wingdings" panose="05000000000000000000" pitchFamily="2" charset="2"/>
              <a:buChar char="§"/>
              <a:tabLst>
                <a:tab pos="418465" algn="l"/>
                <a:tab pos="419100" algn="l"/>
              </a:tabLst>
            </a:pP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blinds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7260" y="497840"/>
            <a:ext cx="4585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Hypercoagulability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0" y="1633220"/>
            <a:ext cx="9144000" cy="4510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0" marR="398780" indent="-457200">
              <a:spcBef>
                <a:spcPts val="100"/>
              </a:spcBef>
              <a:buClr>
                <a:srgbClr val="FFCC00"/>
              </a:buClr>
              <a:buSzPct val="69642"/>
              <a:buFont typeface="Wingdings" panose="05000000000000000000" pitchFamily="2" charset="2"/>
              <a:buChar char="q"/>
              <a:tabLst>
                <a:tab pos="418465" algn="l"/>
                <a:tab pos="419100" algn="l"/>
                <a:tab pos="3357879" algn="l"/>
              </a:tabLst>
            </a:pPr>
            <a:r>
              <a:rPr lang="en-US" sz="2800" spc="-105" dirty="0">
                <a:latin typeface="Times New Roman"/>
                <a:cs typeface="Times New Roman"/>
              </a:rPr>
              <a:t>Inherited disorders of coagulation( protein C,S, deficiency), antithrombin III  syndrome, Factor V-</a:t>
            </a:r>
            <a:r>
              <a:rPr lang="en-US" sz="2800" spc="-105" dirty="0" err="1">
                <a:latin typeface="Times New Roman"/>
                <a:cs typeface="Times New Roman"/>
              </a:rPr>
              <a:t>leiden</a:t>
            </a:r>
            <a:r>
              <a:rPr lang="en-US" sz="2800" spc="-105" dirty="0">
                <a:latin typeface="Times New Roman"/>
                <a:cs typeface="Times New Roman"/>
              </a:rPr>
              <a:t> , Prothrombin gene mutation 2021</a:t>
            </a:r>
          </a:p>
          <a:p>
            <a:pPr marL="533400" marR="398780" indent="-457200">
              <a:lnSpc>
                <a:spcPct val="150000"/>
              </a:lnSpc>
              <a:spcBef>
                <a:spcPts val="100"/>
              </a:spcBef>
              <a:buClr>
                <a:srgbClr val="FFCC00"/>
              </a:buClr>
              <a:buSzPct val="69642"/>
              <a:buFont typeface="Wingdings" panose="05000000000000000000" pitchFamily="2" charset="2"/>
              <a:buChar char="q"/>
              <a:tabLst>
                <a:tab pos="418465" algn="l"/>
                <a:tab pos="419100" algn="l"/>
                <a:tab pos="3357879" algn="l"/>
              </a:tabLst>
            </a:pPr>
            <a:r>
              <a:rPr lang="en-US" sz="2800" spc="-105" dirty="0">
                <a:latin typeface="Times New Roman"/>
                <a:cs typeface="Times New Roman"/>
              </a:rPr>
              <a:t>Polycythemia &amp; </a:t>
            </a:r>
            <a:r>
              <a:rPr lang="en-US" sz="2800" spc="-40" dirty="0">
                <a:latin typeface="Times New Roman"/>
                <a:cs typeface="Times New Roman"/>
              </a:rPr>
              <a:t>sickle cell anemia</a:t>
            </a:r>
            <a:endParaRPr lang="en-US" sz="2800" spc="-105" dirty="0">
              <a:latin typeface="Times New Roman"/>
              <a:cs typeface="Times New Roman"/>
            </a:endParaRPr>
          </a:p>
          <a:p>
            <a:pPr marL="533400" marR="398780" indent="-457200">
              <a:lnSpc>
                <a:spcPct val="150000"/>
              </a:lnSpc>
              <a:spcBef>
                <a:spcPts val="100"/>
              </a:spcBef>
              <a:buClr>
                <a:srgbClr val="FFCC00"/>
              </a:buClr>
              <a:buSzPct val="69642"/>
              <a:buFont typeface="Wingdings" panose="05000000000000000000" pitchFamily="2" charset="2"/>
              <a:buChar char="q"/>
              <a:tabLst>
                <a:tab pos="418465" algn="l"/>
                <a:tab pos="419100" algn="l"/>
                <a:tab pos="3357879" algn="l"/>
              </a:tabLst>
            </a:pPr>
            <a:r>
              <a:rPr lang="en-US" sz="2800" spc="-40" dirty="0">
                <a:latin typeface="Times New Roman"/>
                <a:cs typeface="Times New Roman"/>
              </a:rPr>
              <a:t>Inflammatory processes ( SLE, IBD,)</a:t>
            </a:r>
          </a:p>
          <a:p>
            <a:pPr marL="533400" marR="398780" indent="-457200">
              <a:lnSpc>
                <a:spcPct val="150000"/>
              </a:lnSpc>
              <a:spcBef>
                <a:spcPts val="100"/>
              </a:spcBef>
              <a:buClr>
                <a:srgbClr val="FFCC00"/>
              </a:buClr>
              <a:buSzPct val="69642"/>
              <a:buFont typeface="Wingdings" panose="05000000000000000000" pitchFamily="2" charset="2"/>
              <a:buChar char="q"/>
              <a:tabLst>
                <a:tab pos="418465" algn="l"/>
                <a:tab pos="419100" algn="l"/>
                <a:tab pos="3357879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Acquired disorders of coagulation (nephrotic syndrome, Antiphospholipid antibodies &amp; Hyper-</a:t>
            </a:r>
            <a:r>
              <a:rPr lang="en-US" sz="2800" dirty="0" err="1">
                <a:latin typeface="Times New Roman"/>
                <a:cs typeface="Times New Roman"/>
              </a:rPr>
              <a:t>homocysteinemia</a:t>
            </a:r>
            <a:r>
              <a:rPr lang="en-US" sz="2800" dirty="0">
                <a:latin typeface="Times New Roman"/>
                <a:cs typeface="Times New Roman"/>
              </a:rPr>
              <a:t>)</a:t>
            </a:r>
          </a:p>
          <a:p>
            <a:pPr marL="533400" marR="398780" indent="-457200">
              <a:lnSpc>
                <a:spcPct val="150000"/>
              </a:lnSpc>
              <a:spcBef>
                <a:spcPts val="100"/>
              </a:spcBef>
              <a:buClr>
                <a:srgbClr val="FFCC00"/>
              </a:buClr>
              <a:buSzPct val="69642"/>
              <a:buFont typeface="Wingdings" panose="05000000000000000000" pitchFamily="2" charset="2"/>
              <a:buChar char="q"/>
              <a:tabLst>
                <a:tab pos="418465" algn="l"/>
                <a:tab pos="419100" algn="l"/>
                <a:tab pos="3357879" algn="l"/>
              </a:tabLst>
            </a:pP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8184806"/>
      </p:ext>
    </p:extLst>
  </p:cSld>
  <p:clrMapOvr>
    <a:masterClrMapping/>
  </p:clrMapOvr>
  <p:transition>
    <p:blind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58" y="626363"/>
            <a:ext cx="835727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0" marR="5080" indent="-1316990" algn="l">
              <a:lnSpc>
                <a:spcPct val="100000"/>
              </a:lnSpc>
              <a:spcBef>
                <a:spcPts val="100"/>
              </a:spcBef>
            </a:pPr>
            <a:r>
              <a:rPr sz="3200" spc="-30" dirty="0"/>
              <a:t>Presentation </a:t>
            </a:r>
            <a:r>
              <a:rPr sz="3200" spc="-45" dirty="0"/>
              <a:t>and </a:t>
            </a:r>
            <a:r>
              <a:rPr sz="3200" spc="-15" dirty="0"/>
              <a:t>Physical  </a:t>
            </a:r>
            <a:r>
              <a:rPr sz="3200" spc="-5" dirty="0"/>
              <a:t>Examination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530350"/>
            <a:ext cx="7509509" cy="41960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65150" indent="-514350">
              <a:lnSpc>
                <a:spcPct val="100000"/>
              </a:lnSpc>
              <a:spcBef>
                <a:spcPts val="520"/>
              </a:spcBef>
              <a:buClr>
                <a:srgbClr val="FFCC00"/>
              </a:buClr>
              <a:buSzPct val="70312"/>
              <a:buFont typeface="+mj-lt"/>
              <a:buAutoNum type="alphaUcPeriod"/>
              <a:tabLst>
                <a:tab pos="393700" algn="l"/>
              </a:tabLst>
            </a:pPr>
            <a:r>
              <a:rPr sz="3200" spc="-110" dirty="0">
                <a:latin typeface="Times New Roman"/>
                <a:cs typeface="Times New Roman"/>
              </a:rPr>
              <a:t>Calf </a:t>
            </a:r>
            <a:r>
              <a:rPr sz="3200" spc="-60" dirty="0">
                <a:latin typeface="Times New Roman"/>
                <a:cs typeface="Times New Roman"/>
              </a:rPr>
              <a:t>pain </a:t>
            </a:r>
            <a:r>
              <a:rPr sz="3200" spc="10" dirty="0">
                <a:latin typeface="Times New Roman"/>
                <a:cs typeface="Times New Roman"/>
              </a:rPr>
              <a:t>or </a:t>
            </a:r>
            <a:r>
              <a:rPr sz="3200" spc="-45" dirty="0">
                <a:latin typeface="Times New Roman"/>
                <a:cs typeface="Times New Roman"/>
              </a:rPr>
              <a:t>tenderness, </a:t>
            </a:r>
            <a:r>
              <a:rPr sz="3200" spc="10" dirty="0">
                <a:latin typeface="Times New Roman"/>
                <a:cs typeface="Times New Roman"/>
              </a:rPr>
              <a:t>or</a:t>
            </a:r>
            <a:r>
              <a:rPr sz="3200" spc="19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both</a:t>
            </a:r>
            <a:endParaRPr sz="3200" dirty="0">
              <a:latin typeface="Times New Roman"/>
              <a:cs typeface="Times New Roman"/>
            </a:endParaRPr>
          </a:p>
          <a:p>
            <a:pPr marL="565150" indent="-514350">
              <a:lnSpc>
                <a:spcPct val="100000"/>
              </a:lnSpc>
              <a:spcBef>
                <a:spcPts val="420"/>
              </a:spcBef>
              <a:buClr>
                <a:srgbClr val="FFCC00"/>
              </a:buClr>
              <a:buSzPct val="70312"/>
              <a:buFont typeface="+mj-lt"/>
              <a:buAutoNum type="alphaUcPeriod"/>
              <a:tabLst>
                <a:tab pos="393700" algn="l"/>
              </a:tabLst>
            </a:pPr>
            <a:r>
              <a:rPr sz="3200" b="1" spc="-145" dirty="0">
                <a:solidFill>
                  <a:srgbClr val="FF0000"/>
                </a:solidFill>
                <a:latin typeface="Times New Roman"/>
                <a:cs typeface="Times New Roman"/>
              </a:rPr>
              <a:t>Swelling 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with </a:t>
            </a:r>
            <a:r>
              <a:rPr sz="32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pitting</a:t>
            </a:r>
            <a:r>
              <a:rPr sz="3200" b="1" spc="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oedema</a:t>
            </a:r>
            <a:endParaRPr sz="32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565150" marR="30480" indent="-514350">
              <a:lnSpc>
                <a:spcPts val="3450"/>
              </a:lnSpc>
              <a:spcBef>
                <a:spcPts val="850"/>
              </a:spcBef>
              <a:buClr>
                <a:srgbClr val="FFCC00"/>
              </a:buClr>
              <a:buSzPct val="70312"/>
              <a:buFont typeface="+mj-lt"/>
              <a:buAutoNum type="alphaUcPeriod"/>
              <a:tabLst>
                <a:tab pos="393700" algn="l"/>
              </a:tabLst>
            </a:pPr>
            <a:r>
              <a:rPr sz="3200" spc="-145" dirty="0">
                <a:latin typeface="Times New Roman"/>
                <a:cs typeface="Times New Roman"/>
              </a:rPr>
              <a:t>Swelling </a:t>
            </a:r>
            <a:r>
              <a:rPr sz="3200" spc="-75" dirty="0">
                <a:latin typeface="Times New Roman"/>
                <a:cs typeface="Times New Roman"/>
              </a:rPr>
              <a:t>below </a:t>
            </a:r>
            <a:r>
              <a:rPr sz="3200" spc="-65" dirty="0">
                <a:latin typeface="Times New Roman"/>
                <a:cs typeface="Times New Roman"/>
              </a:rPr>
              <a:t>knee in </a:t>
            </a:r>
            <a:r>
              <a:rPr sz="3200" spc="-85" dirty="0">
                <a:latin typeface="Times New Roman"/>
                <a:cs typeface="Times New Roman"/>
              </a:rPr>
              <a:t>distal </a:t>
            </a:r>
            <a:r>
              <a:rPr sz="3200" spc="-40" dirty="0">
                <a:latin typeface="Times New Roman"/>
                <a:cs typeface="Times New Roman"/>
              </a:rPr>
              <a:t>deep </a:t>
            </a:r>
            <a:r>
              <a:rPr sz="3200" spc="-85" dirty="0">
                <a:latin typeface="Times New Roman"/>
                <a:cs typeface="Times New Roman"/>
              </a:rPr>
              <a:t>vein  </a:t>
            </a:r>
            <a:r>
              <a:rPr sz="3200" spc="-20" dirty="0">
                <a:latin typeface="Times New Roman"/>
                <a:cs typeface="Times New Roman"/>
              </a:rPr>
              <a:t>thrombosis </a:t>
            </a:r>
            <a:r>
              <a:rPr sz="3200" spc="-40" dirty="0">
                <a:latin typeface="Times New Roman"/>
                <a:cs typeface="Times New Roman"/>
              </a:rPr>
              <a:t>and </a:t>
            </a:r>
            <a:r>
              <a:rPr sz="3200" dirty="0">
                <a:latin typeface="Times New Roman"/>
                <a:cs typeface="Times New Roman"/>
              </a:rPr>
              <a:t>up </a:t>
            </a:r>
            <a:r>
              <a:rPr sz="3200" spc="35" dirty="0">
                <a:latin typeface="Times New Roman"/>
                <a:cs typeface="Times New Roman"/>
              </a:rPr>
              <a:t>to </a:t>
            </a:r>
            <a:r>
              <a:rPr sz="3200" spc="-55" dirty="0">
                <a:latin typeface="Times New Roman"/>
                <a:cs typeface="Times New Roman"/>
              </a:rPr>
              <a:t>groin </a:t>
            </a:r>
            <a:r>
              <a:rPr sz="3200" spc="-65" dirty="0">
                <a:latin typeface="Times New Roman"/>
                <a:cs typeface="Times New Roman"/>
              </a:rPr>
              <a:t>in </a:t>
            </a:r>
            <a:r>
              <a:rPr sz="3200" spc="-70" dirty="0">
                <a:latin typeface="Times New Roman"/>
                <a:cs typeface="Times New Roman"/>
              </a:rPr>
              <a:t>proximal </a:t>
            </a:r>
            <a:r>
              <a:rPr sz="3200" spc="-40" dirty="0">
                <a:latin typeface="Times New Roman"/>
                <a:cs typeface="Times New Roman"/>
              </a:rPr>
              <a:t>deep  </a:t>
            </a:r>
            <a:r>
              <a:rPr sz="3200" spc="-85" dirty="0">
                <a:latin typeface="Times New Roman"/>
                <a:cs typeface="Times New Roman"/>
              </a:rPr>
              <a:t>vein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thrombosis</a:t>
            </a:r>
            <a:endParaRPr sz="3200" dirty="0">
              <a:latin typeface="Times New Roman"/>
              <a:cs typeface="Times New Roman"/>
            </a:endParaRPr>
          </a:p>
          <a:p>
            <a:pPr marL="565150" indent="-514350">
              <a:lnSpc>
                <a:spcPct val="100000"/>
              </a:lnSpc>
              <a:spcBef>
                <a:spcPts val="370"/>
              </a:spcBef>
              <a:buClr>
                <a:srgbClr val="FFCC00"/>
              </a:buClr>
              <a:buSzPct val="70312"/>
              <a:buFont typeface="+mj-lt"/>
              <a:buAutoNum type="alphaUcPeriod"/>
              <a:tabLst>
                <a:tab pos="393700" algn="l"/>
              </a:tabLst>
            </a:pPr>
            <a:r>
              <a:rPr sz="3200" spc="-45" dirty="0">
                <a:latin typeface="Times New Roman"/>
                <a:cs typeface="Times New Roman"/>
              </a:rPr>
              <a:t>Increased </a:t>
            </a:r>
            <a:r>
              <a:rPr sz="3200" spc="-85" dirty="0">
                <a:latin typeface="Times New Roman"/>
                <a:cs typeface="Times New Roman"/>
              </a:rPr>
              <a:t>skin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temperature</a:t>
            </a:r>
            <a:endParaRPr sz="3200" dirty="0">
              <a:latin typeface="Times New Roman"/>
              <a:cs typeface="Times New Roman"/>
            </a:endParaRPr>
          </a:p>
          <a:p>
            <a:pPr marL="565150" indent="-514350">
              <a:lnSpc>
                <a:spcPct val="100000"/>
              </a:lnSpc>
              <a:spcBef>
                <a:spcPts val="409"/>
              </a:spcBef>
              <a:buClr>
                <a:srgbClr val="FFCC00"/>
              </a:buClr>
              <a:buSzPct val="70312"/>
              <a:buFont typeface="+mj-lt"/>
              <a:buAutoNum type="alphaUcPeriod"/>
              <a:tabLst>
                <a:tab pos="393700" algn="l"/>
              </a:tabLst>
            </a:pPr>
            <a:r>
              <a:rPr sz="3200" spc="-100" dirty="0">
                <a:latin typeface="Times New Roman"/>
                <a:cs typeface="Times New Roman"/>
              </a:rPr>
              <a:t>Superficial </a:t>
            </a:r>
            <a:r>
              <a:rPr sz="3200" spc="-45" dirty="0">
                <a:latin typeface="Times New Roman"/>
                <a:cs typeface="Times New Roman"/>
              </a:rPr>
              <a:t>venous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Times New Roman"/>
                <a:cs typeface="Times New Roman"/>
              </a:rPr>
              <a:t>dilatation</a:t>
            </a:r>
            <a:endParaRPr sz="3200" dirty="0">
              <a:latin typeface="Times New Roman"/>
              <a:cs typeface="Times New Roman"/>
            </a:endParaRPr>
          </a:p>
          <a:p>
            <a:pPr marL="565150" indent="-514350">
              <a:lnSpc>
                <a:spcPct val="100000"/>
              </a:lnSpc>
              <a:spcBef>
                <a:spcPts val="409"/>
              </a:spcBef>
              <a:buClr>
                <a:srgbClr val="FFCC00"/>
              </a:buClr>
              <a:buSzPct val="70312"/>
              <a:buFont typeface="+mj-lt"/>
              <a:buAutoNum type="alphaUcPeriod"/>
              <a:tabLst>
                <a:tab pos="393700" algn="l"/>
              </a:tabLst>
            </a:pPr>
            <a:r>
              <a:rPr sz="3200" spc="-100" dirty="0">
                <a:latin typeface="Times New Roman"/>
                <a:cs typeface="Times New Roman"/>
              </a:rPr>
              <a:t>Cyanosis </a:t>
            </a:r>
            <a:r>
              <a:rPr sz="3200" spc="-65" dirty="0">
                <a:latin typeface="Times New Roman"/>
                <a:cs typeface="Times New Roman"/>
              </a:rPr>
              <a:t>can </a:t>
            </a:r>
            <a:r>
              <a:rPr sz="3200" spc="-40" dirty="0">
                <a:latin typeface="Times New Roman"/>
                <a:cs typeface="Times New Roman"/>
              </a:rPr>
              <a:t>occur </a:t>
            </a:r>
            <a:r>
              <a:rPr sz="3200" spc="-70" dirty="0">
                <a:latin typeface="Times New Roman"/>
                <a:cs typeface="Times New Roman"/>
              </a:rPr>
              <a:t>with </a:t>
            </a:r>
            <a:r>
              <a:rPr sz="3200" spc="-80" dirty="0">
                <a:latin typeface="Times New Roman"/>
                <a:cs typeface="Times New Roman"/>
              </a:rPr>
              <a:t>severe</a:t>
            </a:r>
            <a:r>
              <a:rPr sz="3200" spc="25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Times New Roman"/>
                <a:cs typeface="Times New Roman"/>
              </a:rPr>
              <a:t>obstruction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6789" y="497840"/>
            <a:ext cx="4484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55" dirty="0"/>
              <a:t>Diagnostic</a:t>
            </a:r>
            <a:r>
              <a:rPr sz="4400" spc="-45" dirty="0"/>
              <a:t> </a:t>
            </a:r>
            <a:r>
              <a:rPr sz="4400" spc="-20" dirty="0"/>
              <a:t>Studies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7840" y="1633220"/>
            <a:ext cx="7759065" cy="4519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3048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69642"/>
              <a:tabLst>
                <a:tab pos="393065" algn="l"/>
                <a:tab pos="393700" algn="l"/>
              </a:tabLst>
            </a:pPr>
            <a:r>
              <a:rPr sz="2800" spc="-105" dirty="0">
                <a:latin typeface="Times New Roman"/>
                <a:cs typeface="Times New Roman"/>
              </a:rPr>
              <a:t>Clinical </a:t>
            </a:r>
            <a:r>
              <a:rPr sz="2800" spc="-60" dirty="0">
                <a:latin typeface="Times New Roman"/>
                <a:cs typeface="Times New Roman"/>
              </a:rPr>
              <a:t>examination alone </a:t>
            </a:r>
            <a:r>
              <a:rPr sz="2800" spc="-110" dirty="0">
                <a:latin typeface="Times New Roman"/>
                <a:cs typeface="Times New Roman"/>
              </a:rPr>
              <a:t>is </a:t>
            </a:r>
            <a:r>
              <a:rPr sz="2800" spc="-80" dirty="0">
                <a:latin typeface="Times New Roman"/>
                <a:cs typeface="Times New Roman"/>
              </a:rPr>
              <a:t>able </a:t>
            </a:r>
            <a:r>
              <a:rPr sz="2800" spc="30" dirty="0">
                <a:latin typeface="Times New Roman"/>
                <a:cs typeface="Times New Roman"/>
              </a:rPr>
              <a:t>to </a:t>
            </a:r>
            <a:r>
              <a:rPr sz="2800" spc="-35" dirty="0">
                <a:latin typeface="Times New Roman"/>
                <a:cs typeface="Times New Roman"/>
              </a:rPr>
              <a:t>confirm </a:t>
            </a:r>
            <a:r>
              <a:rPr sz="2800" spc="-85" dirty="0">
                <a:latin typeface="Times New Roman"/>
                <a:cs typeface="Times New Roman"/>
              </a:rPr>
              <a:t>only 20-  </a:t>
            </a:r>
            <a:r>
              <a:rPr sz="2800" spc="-75" dirty="0">
                <a:latin typeface="Times New Roman"/>
                <a:cs typeface="Times New Roman"/>
              </a:rPr>
              <a:t>30%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85" dirty="0">
                <a:latin typeface="Times New Roman"/>
                <a:cs typeface="Times New Roman"/>
              </a:rPr>
              <a:t>cases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1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DVT</a:t>
            </a:r>
          </a:p>
          <a:p>
            <a:pPr marL="50800">
              <a:lnSpc>
                <a:spcPct val="100000"/>
              </a:lnSpc>
              <a:spcBef>
                <a:spcPts val="700"/>
              </a:spcBef>
              <a:buClr>
                <a:srgbClr val="FFCC00"/>
              </a:buClr>
              <a:buSzPct val="69642"/>
              <a:tabLst>
                <a:tab pos="393065" algn="l"/>
                <a:tab pos="393700" algn="l"/>
              </a:tabLst>
            </a:pPr>
            <a:r>
              <a:rPr sz="2800" spc="-50" dirty="0">
                <a:latin typeface="Times New Roman"/>
                <a:cs typeface="Times New Roman"/>
              </a:rPr>
              <a:t>Blood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Tests</a:t>
            </a:r>
            <a:endParaRPr sz="28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90"/>
              </a:spcBef>
              <a:buClr>
                <a:srgbClr val="FFCC00"/>
              </a:buClr>
              <a:buSzPct val="69642"/>
              <a:tabLst>
                <a:tab pos="393065" algn="l"/>
                <a:tab pos="393700" algn="l"/>
              </a:tabLst>
            </a:pPr>
            <a:r>
              <a:rPr sz="2800" spc="-25" dirty="0">
                <a:latin typeface="Times New Roman"/>
                <a:cs typeface="Times New Roman"/>
              </a:rPr>
              <a:t>D-dimer</a:t>
            </a:r>
            <a:endParaRPr lang="en-US" sz="2800" spc="-25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90"/>
              </a:spcBef>
              <a:buClr>
                <a:srgbClr val="FFCC00"/>
              </a:buClr>
              <a:buSzPct val="69642"/>
              <a:tabLst>
                <a:tab pos="393065" algn="l"/>
                <a:tab pos="393700" algn="l"/>
              </a:tabLst>
            </a:pPr>
            <a:r>
              <a:rPr lang="en-US" sz="2800" spc="-25" dirty="0">
                <a:latin typeface="Times New Roman"/>
                <a:cs typeface="Times New Roman"/>
              </a:rPr>
              <a:t>Venous ultra sound</a:t>
            </a:r>
          </a:p>
          <a:p>
            <a:pPr marL="50800">
              <a:lnSpc>
                <a:spcPct val="100000"/>
              </a:lnSpc>
              <a:spcBef>
                <a:spcPts val="690"/>
              </a:spcBef>
              <a:buClr>
                <a:srgbClr val="FFCC00"/>
              </a:buClr>
              <a:buSzPct val="69642"/>
              <a:tabLst>
                <a:tab pos="393065" algn="l"/>
                <a:tab pos="393700" algn="l"/>
              </a:tabLst>
            </a:pPr>
            <a:r>
              <a:rPr lang="en-US" sz="2800" spc="-25" dirty="0">
                <a:latin typeface="Times New Roman"/>
                <a:cs typeface="Times New Roman"/>
              </a:rPr>
              <a:t>Venogram</a:t>
            </a:r>
          </a:p>
          <a:p>
            <a:pPr marL="50800">
              <a:lnSpc>
                <a:spcPct val="100000"/>
              </a:lnSpc>
              <a:spcBef>
                <a:spcPts val="690"/>
              </a:spcBef>
              <a:buClr>
                <a:srgbClr val="FFCC00"/>
              </a:buClr>
              <a:buSzPct val="69642"/>
              <a:tabLst>
                <a:tab pos="393065" algn="l"/>
                <a:tab pos="393700" algn="l"/>
              </a:tabLst>
            </a:pPr>
            <a:r>
              <a:rPr lang="en-US" sz="2800" spc="-25" dirty="0">
                <a:latin typeface="Times New Roman"/>
                <a:cs typeface="Times New Roman"/>
              </a:rPr>
              <a:t>Plethysmography</a:t>
            </a:r>
          </a:p>
          <a:p>
            <a:pPr marL="50800">
              <a:lnSpc>
                <a:spcPct val="100000"/>
              </a:lnSpc>
              <a:spcBef>
                <a:spcPts val="690"/>
              </a:spcBef>
              <a:buClr>
                <a:srgbClr val="FFCC00"/>
              </a:buClr>
              <a:buSzPct val="69642"/>
              <a:tabLst>
                <a:tab pos="393065" algn="l"/>
                <a:tab pos="393700" algn="l"/>
              </a:tabLst>
            </a:pPr>
            <a:endParaRPr lang="en-US" sz="2800" spc="-25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690"/>
              </a:spcBef>
              <a:buClr>
                <a:srgbClr val="FFCC00"/>
              </a:buClr>
              <a:buSzPct val="69642"/>
              <a:buFont typeface="UnDotum"/>
              <a:buChar char=""/>
              <a:tabLst>
                <a:tab pos="393065" algn="l"/>
                <a:tab pos="393700" algn="l"/>
              </a:tabLst>
            </a:pP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4380" y="497840"/>
            <a:ext cx="76238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74210" algn="l"/>
              </a:tabLst>
            </a:pPr>
            <a:r>
              <a:rPr sz="4400" spc="60" dirty="0"/>
              <a:t>D</a:t>
            </a:r>
            <a:r>
              <a:rPr lang="en-US" sz="4400" spc="60" dirty="0"/>
              <a:t>ifferential </a:t>
            </a:r>
            <a:r>
              <a:rPr sz="4400" spc="-5" dirty="0"/>
              <a:t>D</a:t>
            </a:r>
            <a:r>
              <a:rPr lang="en-US" sz="4400" spc="-5" dirty="0"/>
              <a:t>iagnosis</a:t>
            </a: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533400" y="1676400"/>
            <a:ext cx="7628255" cy="447301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marR="113664" indent="-457200">
              <a:lnSpc>
                <a:spcPts val="3020"/>
              </a:lnSpc>
              <a:spcBef>
                <a:spcPts val="480"/>
              </a:spcBef>
              <a:buFont typeface="Wingdings" panose="05000000000000000000" pitchFamily="2" charset="2"/>
              <a:buChar char="q"/>
            </a:pPr>
            <a:r>
              <a:rPr lang="en-US" sz="2800" spc="-80" dirty="0">
                <a:latin typeface="Times New Roman"/>
                <a:cs typeface="Times New Roman"/>
              </a:rPr>
              <a:t>Cellulitis</a:t>
            </a:r>
          </a:p>
          <a:p>
            <a:pPr marL="469900" marR="113664" indent="-457200">
              <a:lnSpc>
                <a:spcPts val="3020"/>
              </a:lnSpc>
              <a:spcBef>
                <a:spcPts val="480"/>
              </a:spcBef>
              <a:buFont typeface="Wingdings" panose="05000000000000000000" pitchFamily="2" charset="2"/>
              <a:buChar char="q"/>
            </a:pPr>
            <a:r>
              <a:rPr lang="en-US" sz="2800" spc="-45" dirty="0">
                <a:latin typeface="Times New Roman"/>
                <a:cs typeface="Times New Roman"/>
              </a:rPr>
              <a:t>Arthritis</a:t>
            </a:r>
            <a:endParaRPr lang="en-US" sz="2800" dirty="0">
              <a:latin typeface="Times New Roman"/>
              <a:cs typeface="Times New Roman"/>
            </a:endParaRPr>
          </a:p>
          <a:p>
            <a:pPr marL="469900" marR="113664" indent="-457200">
              <a:lnSpc>
                <a:spcPts val="3020"/>
              </a:lnSpc>
              <a:spcBef>
                <a:spcPts val="480"/>
              </a:spcBef>
              <a:buFont typeface="Wingdings" panose="05000000000000000000" pitchFamily="2" charset="2"/>
              <a:buChar char="q"/>
            </a:pPr>
            <a:r>
              <a:rPr sz="2800" spc="-80" dirty="0">
                <a:latin typeface="Times New Roman"/>
                <a:cs typeface="Times New Roman"/>
              </a:rPr>
              <a:t>Asymmetric </a:t>
            </a:r>
            <a:r>
              <a:rPr sz="2800" spc="-50" dirty="0">
                <a:latin typeface="Times New Roman"/>
                <a:cs typeface="Times New Roman"/>
              </a:rPr>
              <a:t>peripheral </a:t>
            </a:r>
            <a:r>
              <a:rPr sz="2800" spc="-60" dirty="0">
                <a:latin typeface="Times New Roman"/>
                <a:cs typeface="Times New Roman"/>
              </a:rPr>
              <a:t>edema secondary </a:t>
            </a:r>
            <a:r>
              <a:rPr sz="2800" spc="25" dirty="0">
                <a:latin typeface="Times New Roman"/>
                <a:cs typeface="Times New Roman"/>
              </a:rPr>
              <a:t>to </a:t>
            </a:r>
            <a:r>
              <a:rPr sz="2800" spc="-20" dirty="0">
                <a:latin typeface="Times New Roman"/>
                <a:cs typeface="Times New Roman"/>
              </a:rPr>
              <a:t>CHF, </a:t>
            </a:r>
            <a:r>
              <a:rPr sz="2800" spc="-95" dirty="0">
                <a:latin typeface="Times New Roman"/>
                <a:cs typeface="Times New Roman"/>
              </a:rPr>
              <a:t>liver  </a:t>
            </a:r>
            <a:r>
              <a:rPr sz="2800" spc="-80" dirty="0">
                <a:latin typeface="Times New Roman"/>
                <a:cs typeface="Times New Roman"/>
              </a:rPr>
              <a:t>disease, </a:t>
            </a:r>
            <a:r>
              <a:rPr sz="2800" spc="-65" dirty="0">
                <a:latin typeface="Times New Roman"/>
                <a:cs typeface="Times New Roman"/>
              </a:rPr>
              <a:t>renal </a:t>
            </a:r>
            <a:r>
              <a:rPr sz="2800" spc="-80" dirty="0">
                <a:latin typeface="Times New Roman"/>
                <a:cs typeface="Times New Roman"/>
              </a:rPr>
              <a:t>failure,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20" dirty="0">
                <a:latin typeface="Times New Roman"/>
                <a:cs typeface="Times New Roman"/>
              </a:rPr>
              <a:t>nephrotic </a:t>
            </a:r>
            <a:r>
              <a:rPr sz="2800" spc="-50" dirty="0">
                <a:latin typeface="Times New Roman"/>
                <a:cs typeface="Times New Roman"/>
              </a:rPr>
              <a:t>syndrome  </a:t>
            </a:r>
            <a:r>
              <a:rPr sz="2800" spc="-80" dirty="0">
                <a:latin typeface="Times New Roman"/>
                <a:cs typeface="Times New Roman"/>
              </a:rPr>
              <a:t>lymphangitis</a:t>
            </a:r>
            <a:endParaRPr sz="28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3020"/>
              </a:lnSpc>
              <a:spcBef>
                <a:spcPts val="5"/>
              </a:spcBef>
              <a:buFont typeface="Wingdings" panose="05000000000000000000" pitchFamily="2" charset="2"/>
              <a:buChar char="q"/>
            </a:pPr>
            <a:r>
              <a:rPr sz="2800" spc="-45" dirty="0">
                <a:latin typeface="Times New Roman"/>
                <a:cs typeface="Times New Roman"/>
              </a:rPr>
              <a:t>Extrinsic </a:t>
            </a:r>
            <a:r>
              <a:rPr sz="2800" spc="-40" dirty="0">
                <a:latin typeface="Times New Roman"/>
                <a:cs typeface="Times New Roman"/>
              </a:rPr>
              <a:t>compression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125" dirty="0">
                <a:latin typeface="Times New Roman"/>
                <a:cs typeface="Times New Roman"/>
              </a:rPr>
              <a:t>iliac </a:t>
            </a:r>
            <a:r>
              <a:rPr sz="2800" spc="-75" dirty="0">
                <a:latin typeface="Times New Roman"/>
                <a:cs typeface="Times New Roman"/>
              </a:rPr>
              <a:t>vein </a:t>
            </a:r>
            <a:r>
              <a:rPr sz="2800" spc="-60" dirty="0">
                <a:latin typeface="Times New Roman"/>
                <a:cs typeface="Times New Roman"/>
              </a:rPr>
              <a:t>secondary </a:t>
            </a:r>
            <a:r>
              <a:rPr sz="2800" spc="25" dirty="0">
                <a:latin typeface="Times New Roman"/>
                <a:cs typeface="Times New Roman"/>
              </a:rPr>
              <a:t>to </a:t>
            </a:r>
            <a:r>
              <a:rPr sz="2800" spc="-20" dirty="0">
                <a:latin typeface="Times New Roman"/>
                <a:cs typeface="Times New Roman"/>
              </a:rPr>
              <a:t>tumor,  </a:t>
            </a:r>
            <a:r>
              <a:rPr sz="2800" spc="-45" dirty="0">
                <a:latin typeface="Times New Roman"/>
                <a:cs typeface="Times New Roman"/>
              </a:rPr>
              <a:t>hematoma, </a:t>
            </a:r>
            <a:r>
              <a:rPr sz="2800" spc="10" dirty="0">
                <a:latin typeface="Times New Roman"/>
                <a:cs typeface="Times New Roman"/>
              </a:rPr>
              <a:t>or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70" dirty="0">
                <a:latin typeface="Times New Roman"/>
                <a:cs typeface="Times New Roman"/>
              </a:rPr>
              <a:t>abscess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2810"/>
              </a:lnSpc>
              <a:buFont typeface="Wingdings" panose="05000000000000000000" pitchFamily="2" charset="2"/>
              <a:buChar char="q"/>
            </a:pPr>
            <a:r>
              <a:rPr sz="2800" spc="-25" dirty="0">
                <a:latin typeface="Times New Roman"/>
                <a:cs typeface="Times New Roman"/>
              </a:rPr>
              <a:t>Hematoma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3195"/>
              </a:lnSpc>
              <a:buFont typeface="Wingdings" panose="05000000000000000000" pitchFamily="2" charset="2"/>
              <a:buChar char="q"/>
            </a:pPr>
            <a:r>
              <a:rPr sz="2800" spc="-65" dirty="0">
                <a:latin typeface="Times New Roman"/>
                <a:cs typeface="Times New Roman"/>
              </a:rPr>
              <a:t>Lymphedema</a:t>
            </a:r>
            <a:endParaRPr lang="en-US" sz="2800" spc="-65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3195"/>
              </a:lnSpc>
              <a:buFont typeface="Wingdings" panose="05000000000000000000" pitchFamily="2" charset="2"/>
              <a:buChar char="q"/>
            </a:pPr>
            <a:r>
              <a:rPr lang="en-US" sz="2800" spc="-110" dirty="0">
                <a:latin typeface="Times New Roman"/>
                <a:cs typeface="Times New Roman"/>
              </a:rPr>
              <a:t>Muscle </a:t>
            </a:r>
            <a:r>
              <a:rPr lang="en-US" sz="2800" spc="10" dirty="0">
                <a:latin typeface="Times New Roman"/>
                <a:cs typeface="Times New Roman"/>
              </a:rPr>
              <a:t>or </a:t>
            </a:r>
            <a:r>
              <a:rPr lang="en-US" sz="2800" spc="-15" dirty="0">
                <a:latin typeface="Times New Roman"/>
                <a:cs typeface="Times New Roman"/>
              </a:rPr>
              <a:t>soft </a:t>
            </a:r>
            <a:r>
              <a:rPr lang="en-US" sz="2800" spc="-70" dirty="0">
                <a:latin typeface="Times New Roman"/>
                <a:cs typeface="Times New Roman"/>
              </a:rPr>
              <a:t>tissue </a:t>
            </a:r>
            <a:r>
              <a:rPr lang="en-US" sz="2800" spc="-105" dirty="0">
                <a:latin typeface="Times New Roman"/>
                <a:cs typeface="Times New Roman"/>
              </a:rPr>
              <a:t>injury</a:t>
            </a:r>
          </a:p>
          <a:p>
            <a:pPr marL="469900" indent="-457200">
              <a:lnSpc>
                <a:spcPts val="3195"/>
              </a:lnSpc>
              <a:buFont typeface="Wingdings" panose="05000000000000000000" pitchFamily="2" charset="2"/>
              <a:buChar char="q"/>
            </a:pPr>
            <a:r>
              <a:rPr lang="en-US" sz="2800" spc="-30" dirty="0">
                <a:latin typeface="Times New Roman"/>
                <a:cs typeface="Times New Roman"/>
              </a:rPr>
              <a:t>Ruptured </a:t>
            </a:r>
            <a:r>
              <a:rPr lang="en-US" sz="2800" spc="-100" dirty="0">
                <a:latin typeface="Times New Roman"/>
                <a:cs typeface="Times New Roman"/>
              </a:rPr>
              <a:t>Baker</a:t>
            </a:r>
            <a:r>
              <a:rPr lang="en-US" sz="2800" spc="35" dirty="0">
                <a:latin typeface="Times New Roman"/>
                <a:cs typeface="Times New Roman"/>
              </a:rPr>
              <a:t> </a:t>
            </a:r>
            <a:r>
              <a:rPr lang="en-US" sz="2800" spc="-105" dirty="0">
                <a:latin typeface="Times New Roman"/>
                <a:cs typeface="Times New Roman"/>
              </a:rPr>
              <a:t>cyst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29" y="593557"/>
            <a:ext cx="7467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1795" marR="5080" indent="-289433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E</a:t>
            </a:r>
            <a:r>
              <a:rPr lang="en-US" spc="5" dirty="0"/>
              <a:t>mergency</a:t>
            </a:r>
            <a:r>
              <a:rPr spc="5" dirty="0"/>
              <a:t> </a:t>
            </a:r>
            <a:r>
              <a:rPr spc="25" dirty="0"/>
              <a:t>Department  </a:t>
            </a:r>
            <a:r>
              <a:rPr spc="-100" dirty="0"/>
              <a:t>C</a:t>
            </a:r>
            <a:r>
              <a:rPr lang="en-US" spc="-100" dirty="0"/>
              <a:t>are</a:t>
            </a:r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1633220"/>
            <a:ext cx="8077200" cy="387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3048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70312"/>
              <a:tabLst>
                <a:tab pos="393700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 </a:t>
            </a:r>
            <a:r>
              <a:rPr sz="3200" spc="-80" dirty="0">
                <a:latin typeface="Times New Roman"/>
                <a:cs typeface="Times New Roman"/>
              </a:rPr>
              <a:t>primary </a:t>
            </a:r>
            <a:r>
              <a:rPr sz="3200" spc="-70" dirty="0">
                <a:latin typeface="Times New Roman"/>
                <a:cs typeface="Times New Roman"/>
              </a:rPr>
              <a:t>objectives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spc="-25" dirty="0">
                <a:latin typeface="Times New Roman"/>
                <a:cs typeface="Times New Roman"/>
              </a:rPr>
              <a:t>treatment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10" dirty="0">
                <a:latin typeface="Times New Roman"/>
                <a:cs typeface="Times New Roman"/>
              </a:rPr>
              <a:t>DVT  </a:t>
            </a:r>
            <a:r>
              <a:rPr sz="3200" spc="-80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Times New Roman"/>
                <a:cs typeface="Times New Roman"/>
              </a:rPr>
              <a:t>to</a:t>
            </a:r>
            <a:endParaRPr sz="3200" dirty="0">
              <a:latin typeface="Times New Roman"/>
              <a:cs typeface="Times New Roman"/>
            </a:endParaRPr>
          </a:p>
          <a:p>
            <a:pPr marL="508000" indent="-4572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Arial" panose="020B0604020202020204" pitchFamily="34" charset="0"/>
              <a:buChar char="•"/>
              <a:tabLst>
                <a:tab pos="393700" algn="l"/>
              </a:tabLst>
            </a:pPr>
            <a:r>
              <a:rPr lang="en-US" sz="3200" spc="-30" dirty="0">
                <a:latin typeface="Times New Roman"/>
                <a:cs typeface="Times New Roman"/>
              </a:rPr>
              <a:t>P</a:t>
            </a:r>
            <a:r>
              <a:rPr sz="3200" spc="-30" dirty="0">
                <a:latin typeface="Times New Roman"/>
                <a:cs typeface="Times New Roman"/>
              </a:rPr>
              <a:t>revent </a:t>
            </a:r>
            <a:r>
              <a:rPr sz="3200" spc="-60" dirty="0">
                <a:latin typeface="Times New Roman"/>
                <a:cs typeface="Times New Roman"/>
              </a:rPr>
              <a:t>pulmonary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Times New Roman"/>
                <a:cs typeface="Times New Roman"/>
              </a:rPr>
              <a:t>embolism,</a:t>
            </a:r>
            <a:endParaRPr sz="3200" dirty="0">
              <a:latin typeface="Times New Roman"/>
              <a:cs typeface="Times New Roman"/>
            </a:endParaRPr>
          </a:p>
          <a:p>
            <a:pPr marL="508000" indent="-457200">
              <a:lnSpc>
                <a:spcPct val="100000"/>
              </a:lnSpc>
              <a:spcBef>
                <a:spcPts val="790"/>
              </a:spcBef>
              <a:buClr>
                <a:srgbClr val="FFCC00"/>
              </a:buClr>
              <a:buSzPct val="70312"/>
              <a:buFont typeface="Arial" panose="020B0604020202020204" pitchFamily="34" charset="0"/>
              <a:buChar char="•"/>
              <a:tabLst>
                <a:tab pos="393700" algn="l"/>
              </a:tabLst>
            </a:pPr>
            <a:r>
              <a:rPr lang="en-US" sz="3200" spc="-55" dirty="0">
                <a:latin typeface="Times New Roman"/>
                <a:cs typeface="Times New Roman"/>
              </a:rPr>
              <a:t>R</a:t>
            </a:r>
            <a:r>
              <a:rPr sz="3200" spc="-55" dirty="0">
                <a:latin typeface="Times New Roman"/>
                <a:cs typeface="Times New Roman"/>
              </a:rPr>
              <a:t>educe </a:t>
            </a:r>
            <a:r>
              <a:rPr sz="3200" spc="-65" dirty="0">
                <a:latin typeface="Times New Roman"/>
                <a:cs typeface="Times New Roman"/>
              </a:rPr>
              <a:t>morbidity,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and</a:t>
            </a:r>
            <a:endParaRPr lang="en-US" sz="3200" spc="-35" dirty="0">
              <a:latin typeface="Times New Roman"/>
              <a:cs typeface="Times New Roman"/>
            </a:endParaRPr>
          </a:p>
          <a:p>
            <a:pPr marL="508000" indent="-457200">
              <a:spcBef>
                <a:spcPts val="790"/>
              </a:spcBef>
              <a:buClr>
                <a:srgbClr val="FFCC00"/>
              </a:buClr>
              <a:buSzPct val="70312"/>
              <a:buFont typeface="Arial" panose="020B0604020202020204" pitchFamily="34" charset="0"/>
              <a:buChar char="•"/>
              <a:tabLst>
                <a:tab pos="393700" algn="l"/>
              </a:tabLst>
            </a:pPr>
            <a:r>
              <a:rPr lang="en-US" sz="3200" spc="-30" dirty="0">
                <a:latin typeface="Times New Roman"/>
                <a:cs typeface="Times New Roman"/>
              </a:rPr>
              <a:t>Prevent </a:t>
            </a:r>
            <a:r>
              <a:rPr lang="en-US" sz="3200" spc="10" dirty="0">
                <a:latin typeface="Times New Roman"/>
                <a:cs typeface="Times New Roman"/>
              </a:rPr>
              <a:t>or </a:t>
            </a:r>
            <a:r>
              <a:rPr lang="en-US" sz="3200" spc="-80" dirty="0">
                <a:latin typeface="Times New Roman"/>
                <a:cs typeface="Times New Roman"/>
              </a:rPr>
              <a:t>minimize </a:t>
            </a:r>
            <a:r>
              <a:rPr lang="en-US" sz="3200" spc="-10" dirty="0">
                <a:latin typeface="Times New Roman"/>
                <a:cs typeface="Times New Roman"/>
              </a:rPr>
              <a:t>the </a:t>
            </a:r>
            <a:r>
              <a:rPr lang="en-US" sz="3200" spc="-90" dirty="0">
                <a:latin typeface="Times New Roman"/>
                <a:cs typeface="Times New Roman"/>
              </a:rPr>
              <a:t>risk </a:t>
            </a:r>
            <a:r>
              <a:rPr lang="en-US" sz="3200" dirty="0">
                <a:latin typeface="Times New Roman"/>
                <a:cs typeface="Times New Roman"/>
              </a:rPr>
              <a:t>of </a:t>
            </a:r>
            <a:r>
              <a:rPr lang="en-US" sz="3200" spc="-70" dirty="0">
                <a:latin typeface="Times New Roman"/>
                <a:cs typeface="Times New Roman"/>
              </a:rPr>
              <a:t>developing </a:t>
            </a:r>
            <a:r>
              <a:rPr lang="en-US" sz="3200" spc="-10" dirty="0">
                <a:latin typeface="Times New Roman"/>
                <a:cs typeface="Times New Roman"/>
              </a:rPr>
              <a:t>the  </a:t>
            </a:r>
            <a:r>
              <a:rPr lang="en-US" sz="32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post-</a:t>
            </a:r>
            <a:r>
              <a:rPr lang="en-US" sz="3200" b="1" spc="-40" dirty="0" err="1">
                <a:solidFill>
                  <a:srgbClr val="FF0000"/>
                </a:solidFill>
                <a:latin typeface="Times New Roman"/>
                <a:cs typeface="Times New Roman"/>
              </a:rPr>
              <a:t>phlebitic</a:t>
            </a:r>
            <a:r>
              <a:rPr lang="en-US" sz="3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2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syndrome</a:t>
            </a:r>
            <a:r>
              <a:rPr lang="en-US" sz="3200" spc="-60" dirty="0">
                <a:latin typeface="Times New Roman"/>
                <a:cs typeface="Times New Roman"/>
              </a:rPr>
              <a:t>.</a:t>
            </a:r>
            <a:endParaRPr lang="en-US" sz="32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90"/>
              </a:spcBef>
              <a:buClr>
                <a:srgbClr val="FFCC00"/>
              </a:buClr>
              <a:buSzPct val="70312"/>
              <a:tabLst>
                <a:tab pos="393700" algn="l"/>
              </a:tabLst>
            </a:pP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29" y="593557"/>
            <a:ext cx="74676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1795" marR="5080" indent="-2894330">
              <a:lnSpc>
                <a:spcPct val="100000"/>
              </a:lnSpc>
              <a:spcBef>
                <a:spcPts val="100"/>
              </a:spcBef>
            </a:pPr>
            <a:r>
              <a:rPr lang="en-US" spc="5" dirty="0"/>
              <a:t>Treatment</a:t>
            </a:r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1633220"/>
            <a:ext cx="8077200" cy="45807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3048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70312"/>
              <a:tabLst>
                <a:tab pos="393700" algn="l"/>
              </a:tabLst>
            </a:pPr>
            <a:r>
              <a:rPr sz="3200" spc="-20" dirty="0">
                <a:latin typeface="Times New Roman"/>
                <a:cs typeface="Times New Roman"/>
              </a:rPr>
              <a:t>The </a:t>
            </a:r>
            <a:r>
              <a:rPr sz="3200" spc="-80" dirty="0">
                <a:latin typeface="Times New Roman"/>
                <a:cs typeface="Times New Roman"/>
              </a:rPr>
              <a:t>primary </a:t>
            </a:r>
            <a:r>
              <a:rPr sz="3200" spc="-70" dirty="0">
                <a:latin typeface="Times New Roman"/>
                <a:cs typeface="Times New Roman"/>
              </a:rPr>
              <a:t>objectives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spc="-10" dirty="0">
                <a:latin typeface="Times New Roman"/>
                <a:cs typeface="Times New Roman"/>
              </a:rPr>
              <a:t>the </a:t>
            </a:r>
            <a:r>
              <a:rPr sz="3200" spc="-25" dirty="0">
                <a:latin typeface="Times New Roman"/>
                <a:cs typeface="Times New Roman"/>
              </a:rPr>
              <a:t>treatment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10" dirty="0">
                <a:latin typeface="Times New Roman"/>
                <a:cs typeface="Times New Roman"/>
              </a:rPr>
              <a:t>DVT  </a:t>
            </a:r>
            <a:r>
              <a:rPr sz="3200" spc="-80" dirty="0">
                <a:latin typeface="Times New Roman"/>
                <a:cs typeface="Times New Roman"/>
              </a:rPr>
              <a:t>are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Times New Roman"/>
                <a:cs typeface="Times New Roman"/>
              </a:rPr>
              <a:t>to</a:t>
            </a:r>
            <a:endParaRPr sz="3200" dirty="0">
              <a:latin typeface="Times New Roman"/>
              <a:cs typeface="Times New Roman"/>
            </a:endParaRPr>
          </a:p>
          <a:p>
            <a:pPr marL="508000" indent="-457200">
              <a:lnSpc>
                <a:spcPct val="100000"/>
              </a:lnSpc>
              <a:spcBef>
                <a:spcPts val="900"/>
              </a:spcBef>
              <a:buClr>
                <a:srgbClr val="FFCC00"/>
              </a:buClr>
              <a:buSzPct val="70312"/>
              <a:buFont typeface="Wingdings" panose="05000000000000000000" pitchFamily="2" charset="2"/>
              <a:buChar char="q"/>
              <a:tabLst>
                <a:tab pos="393700" algn="l"/>
              </a:tabLst>
            </a:pPr>
            <a:r>
              <a:rPr lang="en-US" sz="3200" spc="-65" dirty="0">
                <a:latin typeface="Times New Roman"/>
                <a:cs typeface="Times New Roman"/>
              </a:rPr>
              <a:t>Anticoagulation</a:t>
            </a:r>
            <a:endParaRPr lang="en-US" sz="3200" dirty="0">
              <a:latin typeface="Times New Roman"/>
              <a:cs typeface="Times New Roman"/>
            </a:endParaRPr>
          </a:p>
          <a:p>
            <a:pPr marL="508000" indent="-4572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Wingdings" panose="05000000000000000000" pitchFamily="2" charset="2"/>
              <a:buChar char="q"/>
              <a:tabLst>
                <a:tab pos="393700" algn="l"/>
              </a:tabLst>
            </a:pPr>
            <a:r>
              <a:rPr lang="en-US" sz="3200" spc="-45" dirty="0">
                <a:latin typeface="Times New Roman"/>
                <a:cs typeface="Times New Roman"/>
              </a:rPr>
              <a:t>Thrombolytic </a:t>
            </a:r>
            <a:r>
              <a:rPr lang="en-US" sz="3200" spc="-60" dirty="0">
                <a:latin typeface="Times New Roman"/>
                <a:cs typeface="Times New Roman"/>
              </a:rPr>
              <a:t>therapy </a:t>
            </a:r>
            <a:r>
              <a:rPr lang="en-US" sz="3200" spc="-5" dirty="0">
                <a:latin typeface="Times New Roman"/>
                <a:cs typeface="Times New Roman"/>
              </a:rPr>
              <a:t>for</a:t>
            </a:r>
            <a:r>
              <a:rPr lang="en-US" sz="3200" spc="45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DVT</a:t>
            </a:r>
            <a:endParaRPr lang="en-US" sz="3200" dirty="0">
              <a:latin typeface="Times New Roman"/>
              <a:cs typeface="Times New Roman"/>
            </a:endParaRPr>
          </a:p>
          <a:p>
            <a:pPr marL="508000" indent="-4572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Wingdings" panose="05000000000000000000" pitchFamily="2" charset="2"/>
              <a:buChar char="q"/>
              <a:tabLst>
                <a:tab pos="393700" algn="l"/>
              </a:tabLst>
            </a:pPr>
            <a:r>
              <a:rPr lang="en-US" sz="3200" spc="-120" dirty="0">
                <a:latin typeface="Times New Roman"/>
                <a:cs typeface="Times New Roman"/>
              </a:rPr>
              <a:t>Surgery </a:t>
            </a:r>
            <a:r>
              <a:rPr lang="en-US" sz="3200" spc="-5" dirty="0">
                <a:latin typeface="Times New Roman"/>
                <a:cs typeface="Times New Roman"/>
              </a:rPr>
              <a:t>for</a:t>
            </a:r>
            <a:r>
              <a:rPr lang="en-US" sz="3200" spc="110" dirty="0">
                <a:latin typeface="Times New Roman"/>
                <a:cs typeface="Times New Roman"/>
              </a:rPr>
              <a:t> </a:t>
            </a:r>
            <a:r>
              <a:rPr lang="en-US" sz="3200" spc="5" dirty="0">
                <a:latin typeface="Times New Roman"/>
                <a:cs typeface="Times New Roman"/>
              </a:rPr>
              <a:t>DVT</a:t>
            </a:r>
            <a:endParaRPr lang="en-US" sz="3200" dirty="0">
              <a:latin typeface="Times New Roman"/>
              <a:cs typeface="Times New Roman"/>
            </a:endParaRPr>
          </a:p>
          <a:p>
            <a:pPr marL="508000" indent="-457200">
              <a:lnSpc>
                <a:spcPct val="100000"/>
              </a:lnSpc>
              <a:spcBef>
                <a:spcPts val="790"/>
              </a:spcBef>
              <a:buClr>
                <a:srgbClr val="FFCC00"/>
              </a:buClr>
              <a:buSzPct val="70312"/>
              <a:buFont typeface="Wingdings" panose="05000000000000000000" pitchFamily="2" charset="2"/>
              <a:buChar char="q"/>
              <a:tabLst>
                <a:tab pos="393700" algn="l"/>
              </a:tabLst>
            </a:pPr>
            <a:r>
              <a:rPr lang="en-US" sz="3200" spc="-65" dirty="0">
                <a:latin typeface="Times New Roman"/>
                <a:cs typeface="Times New Roman"/>
              </a:rPr>
              <a:t>Filters </a:t>
            </a:r>
            <a:r>
              <a:rPr lang="en-US" sz="3200" spc="-5" dirty="0">
                <a:latin typeface="Times New Roman"/>
                <a:cs typeface="Times New Roman"/>
              </a:rPr>
              <a:t>for</a:t>
            </a:r>
            <a:r>
              <a:rPr lang="en-US" sz="3200" spc="50" dirty="0">
                <a:latin typeface="Times New Roman"/>
                <a:cs typeface="Times New Roman"/>
              </a:rPr>
              <a:t> </a:t>
            </a:r>
            <a:r>
              <a:rPr lang="en-US" sz="3200" spc="10" dirty="0">
                <a:latin typeface="Times New Roman"/>
                <a:cs typeface="Times New Roman"/>
              </a:rPr>
              <a:t>DVT</a:t>
            </a:r>
            <a:endParaRPr lang="en-US" sz="3200" dirty="0">
              <a:latin typeface="Times New Roman"/>
              <a:cs typeface="Times New Roman"/>
            </a:endParaRPr>
          </a:p>
          <a:p>
            <a:pPr marL="508000" indent="-4572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Wingdings" panose="05000000000000000000" pitchFamily="2" charset="2"/>
              <a:buChar char="q"/>
              <a:tabLst>
                <a:tab pos="393700" algn="l"/>
              </a:tabLst>
            </a:pPr>
            <a:r>
              <a:rPr lang="en-US" sz="3200" spc="-40" dirty="0">
                <a:latin typeface="Times New Roman"/>
                <a:cs typeface="Times New Roman"/>
              </a:rPr>
              <a:t>Compression</a:t>
            </a:r>
            <a:r>
              <a:rPr lang="en-US" sz="3200" spc="-10" dirty="0">
                <a:latin typeface="Times New Roman"/>
                <a:cs typeface="Times New Roman"/>
              </a:rPr>
              <a:t> </a:t>
            </a:r>
            <a:r>
              <a:rPr lang="en-US" sz="3200" spc="-70" dirty="0">
                <a:latin typeface="Times New Roman"/>
                <a:cs typeface="Times New Roman"/>
              </a:rPr>
              <a:t>stockings</a:t>
            </a:r>
            <a:endParaRPr lang="en-US" sz="32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90"/>
              </a:spcBef>
              <a:buClr>
                <a:srgbClr val="FFCC00"/>
              </a:buClr>
              <a:buSzPct val="70312"/>
              <a:tabLst>
                <a:tab pos="393700" algn="l"/>
              </a:tabLst>
            </a:pP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3003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4460" y="497840"/>
            <a:ext cx="38106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Anticoagulation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10540" y="1531620"/>
            <a:ext cx="7856220" cy="2616101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900"/>
              </a:spcBef>
              <a:buClr>
                <a:srgbClr val="FFCC00"/>
              </a:buClr>
              <a:buSzPct val="70312"/>
              <a:buFont typeface="Wingdings" panose="05000000000000000000" pitchFamily="2" charset="2"/>
              <a:buChar char="q"/>
              <a:tabLst>
                <a:tab pos="381000" algn="l"/>
              </a:tabLst>
            </a:pPr>
            <a:r>
              <a:rPr lang="en-US" sz="2000" spc="-30" dirty="0">
                <a:latin typeface="Times New Roman"/>
                <a:cs typeface="Times New Roman"/>
              </a:rPr>
              <a:t>The optimal regimen for the treatment of DVT  is anticoagulation with heparin or an LMWH  followed by full anticoagulation with oral  warfarin for 3-6 months</a:t>
            </a:r>
          </a:p>
          <a:p>
            <a:pPr marL="38100">
              <a:lnSpc>
                <a:spcPct val="100000"/>
              </a:lnSpc>
              <a:spcBef>
                <a:spcPts val="900"/>
              </a:spcBef>
              <a:buClr>
                <a:srgbClr val="FFCC00"/>
              </a:buClr>
              <a:buSzPct val="70312"/>
              <a:tabLst>
                <a:tab pos="381000" algn="l"/>
              </a:tabLst>
            </a:pPr>
            <a:endParaRPr lang="en-US" sz="2000" spc="-30" dirty="0">
              <a:latin typeface="Times New Roman"/>
              <a:cs typeface="Times New Roman"/>
            </a:endParaRPr>
          </a:p>
          <a:p>
            <a:pPr marL="495300" indent="-457200">
              <a:lnSpc>
                <a:spcPct val="100000"/>
              </a:lnSpc>
              <a:spcBef>
                <a:spcPts val="900"/>
              </a:spcBef>
              <a:buClr>
                <a:srgbClr val="FFCC00"/>
              </a:buClr>
              <a:buSzPct val="70312"/>
              <a:buFont typeface="Wingdings" panose="05000000000000000000" pitchFamily="2" charset="2"/>
              <a:buChar char="q"/>
              <a:tabLst>
                <a:tab pos="381000" algn="l"/>
              </a:tabLst>
            </a:pPr>
            <a:r>
              <a:rPr lang="en-US" sz="2000" spc="-30" dirty="0">
                <a:latin typeface="Times New Roman"/>
                <a:cs typeface="Times New Roman"/>
              </a:rPr>
              <a:t>Warfarin therapy is overlapped with heparin for  4-5 days until the INR is therapeutically elevated  to between 2-3.</a:t>
            </a:r>
          </a:p>
          <a:p>
            <a:pPr marL="495300" indent="-457200">
              <a:lnSpc>
                <a:spcPct val="100000"/>
              </a:lnSpc>
              <a:spcBef>
                <a:spcPts val="900"/>
              </a:spcBef>
              <a:buClr>
                <a:srgbClr val="FFCC00"/>
              </a:buClr>
              <a:buSzPct val="70312"/>
              <a:buFont typeface="Wingdings" panose="05000000000000000000" pitchFamily="2" charset="2"/>
              <a:buChar char="q"/>
              <a:tabLst>
                <a:tab pos="381000" algn="l"/>
              </a:tabLst>
            </a:pPr>
            <a:r>
              <a:rPr lang="en-US" sz="2000" spc="-30" dirty="0">
                <a:latin typeface="Times New Roman"/>
                <a:cs typeface="Times New Roman"/>
              </a:rPr>
              <a:t>-</a:t>
            </a:r>
            <a:r>
              <a:rPr lang="en-US"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Direct oral anticoagulant :</a:t>
            </a:r>
            <a:r>
              <a:rPr lang="en-US" sz="2000" spc="-30" dirty="0" err="1">
                <a:solidFill>
                  <a:srgbClr val="FF0000"/>
                </a:solidFill>
                <a:latin typeface="Times New Roman"/>
                <a:cs typeface="Times New Roman"/>
              </a:rPr>
              <a:t>ex.Factor</a:t>
            </a:r>
            <a:r>
              <a:rPr lang="en-US"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Xa inhibitor ….Rivaroxaban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395" y="420802"/>
            <a:ext cx="763460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0460" marR="5080" indent="-1127760">
              <a:lnSpc>
                <a:spcPct val="100000"/>
              </a:lnSpc>
              <a:spcBef>
                <a:spcPts val="100"/>
              </a:spcBef>
            </a:pPr>
            <a:r>
              <a:rPr sz="2800" b="0" spc="-15" dirty="0">
                <a:latin typeface="Times New Roman"/>
                <a:cs typeface="Times New Roman"/>
              </a:rPr>
              <a:t>Duration </a:t>
            </a:r>
            <a:r>
              <a:rPr sz="2800" b="0" spc="-5" dirty="0">
                <a:latin typeface="Times New Roman"/>
                <a:cs typeface="Times New Roman"/>
              </a:rPr>
              <a:t>of </a:t>
            </a:r>
            <a:r>
              <a:rPr sz="2800" b="0" spc="-85" dirty="0">
                <a:latin typeface="Times New Roman"/>
                <a:cs typeface="Times New Roman"/>
              </a:rPr>
              <a:t>anticoagulation in </a:t>
            </a:r>
            <a:r>
              <a:rPr sz="2800" b="0" spc="-50" dirty="0">
                <a:latin typeface="Times New Roman"/>
                <a:cs typeface="Times New Roman"/>
              </a:rPr>
              <a:t>patients  </a:t>
            </a:r>
            <a:r>
              <a:rPr sz="2800" b="0" spc="-90" dirty="0">
                <a:latin typeface="Times New Roman"/>
                <a:cs typeface="Times New Roman"/>
              </a:rPr>
              <a:t>with </a:t>
            </a:r>
            <a:r>
              <a:rPr sz="2800" b="0" spc="-45" dirty="0">
                <a:latin typeface="Times New Roman"/>
                <a:cs typeface="Times New Roman"/>
              </a:rPr>
              <a:t>deep </a:t>
            </a:r>
            <a:r>
              <a:rPr sz="2800" b="0" spc="-105" dirty="0">
                <a:latin typeface="Times New Roman"/>
                <a:cs typeface="Times New Roman"/>
              </a:rPr>
              <a:t>vein</a:t>
            </a:r>
            <a:r>
              <a:rPr sz="2800" b="0" spc="114" dirty="0">
                <a:latin typeface="Times New Roman"/>
                <a:cs typeface="Times New Roman"/>
              </a:rPr>
              <a:t> </a:t>
            </a:r>
            <a:r>
              <a:rPr sz="2800" b="0" spc="-30" dirty="0">
                <a:latin typeface="Times New Roman"/>
                <a:cs typeface="Times New Roman"/>
              </a:rPr>
              <a:t>thrombosis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544319"/>
            <a:ext cx="7683500" cy="5291192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08000" indent="-4572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69642"/>
              <a:buFont typeface="Courier New" panose="02070309020205020404" pitchFamily="49" charset="0"/>
              <a:buChar char="o"/>
              <a:tabLst>
                <a:tab pos="393065" algn="l"/>
                <a:tab pos="393700" algn="l"/>
              </a:tabLst>
            </a:pPr>
            <a:r>
              <a:rPr sz="2800" spc="-40" dirty="0">
                <a:latin typeface="Times New Roman"/>
                <a:cs typeface="Times New Roman"/>
              </a:rPr>
              <a:t>Transient </a:t>
            </a:r>
            <a:r>
              <a:rPr sz="2800" spc="-80" dirty="0">
                <a:latin typeface="Times New Roman"/>
                <a:cs typeface="Times New Roman"/>
              </a:rPr>
              <a:t>cause </a:t>
            </a:r>
            <a:r>
              <a:rPr sz="2800" spc="-30" dirty="0">
                <a:latin typeface="Times New Roman"/>
                <a:cs typeface="Times New Roman"/>
              </a:rPr>
              <a:t>and </a:t>
            </a:r>
            <a:r>
              <a:rPr sz="2800" spc="25" dirty="0">
                <a:latin typeface="Times New Roman"/>
                <a:cs typeface="Times New Roman"/>
              </a:rPr>
              <a:t>no </a:t>
            </a:r>
            <a:r>
              <a:rPr sz="2800" dirty="0">
                <a:latin typeface="Times New Roman"/>
                <a:cs typeface="Times New Roman"/>
              </a:rPr>
              <a:t>other </a:t>
            </a:r>
            <a:r>
              <a:rPr sz="2800" spc="-80" dirty="0">
                <a:latin typeface="Times New Roman"/>
                <a:cs typeface="Times New Roman"/>
              </a:rPr>
              <a:t>risk </a:t>
            </a:r>
            <a:r>
              <a:rPr sz="2800" spc="-55" dirty="0">
                <a:latin typeface="Times New Roman"/>
                <a:cs typeface="Times New Roman"/>
              </a:rPr>
              <a:t>factors: </a:t>
            </a:r>
            <a:r>
              <a:rPr sz="2800" spc="-90" dirty="0">
                <a:latin typeface="Times New Roman"/>
                <a:cs typeface="Times New Roman"/>
              </a:rPr>
              <a:t>3</a:t>
            </a:r>
            <a:r>
              <a:rPr sz="2800" spc="1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months</a:t>
            </a:r>
          </a:p>
          <a:p>
            <a:pPr marL="508000" indent="-457200">
              <a:lnSpc>
                <a:spcPct val="100000"/>
              </a:lnSpc>
              <a:spcBef>
                <a:spcPts val="700"/>
              </a:spcBef>
              <a:buClr>
                <a:srgbClr val="FFCC00"/>
              </a:buClr>
              <a:buSzPct val="69642"/>
              <a:buFont typeface="Courier New" panose="02070309020205020404" pitchFamily="49" charset="0"/>
              <a:buChar char="o"/>
              <a:tabLst>
                <a:tab pos="393065" algn="l"/>
                <a:tab pos="393700" algn="l"/>
              </a:tabLst>
            </a:pPr>
            <a:r>
              <a:rPr sz="2800" spc="-50" dirty="0">
                <a:latin typeface="Times New Roman"/>
                <a:cs typeface="Times New Roman"/>
              </a:rPr>
              <a:t>Idiopathic: </a:t>
            </a:r>
            <a:r>
              <a:rPr lang="en-US" sz="2800" spc="-85" dirty="0">
                <a:solidFill>
                  <a:srgbClr val="FF0000"/>
                </a:solidFill>
                <a:latin typeface="Times New Roman"/>
                <a:cs typeface="Times New Roman"/>
              </a:rPr>
              <a:t>indefinite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508000" indent="-457200">
              <a:lnSpc>
                <a:spcPct val="100000"/>
              </a:lnSpc>
              <a:spcBef>
                <a:spcPts val="690"/>
              </a:spcBef>
              <a:buClr>
                <a:srgbClr val="FFCC00"/>
              </a:buClr>
              <a:buSzPct val="69642"/>
              <a:buFont typeface="Courier New" panose="02070309020205020404" pitchFamily="49" charset="0"/>
              <a:buChar char="o"/>
              <a:tabLst>
                <a:tab pos="393065" algn="l"/>
                <a:tab pos="393700" algn="l"/>
              </a:tabLst>
            </a:pPr>
            <a:r>
              <a:rPr sz="2800" spc="-35" dirty="0">
                <a:latin typeface="Times New Roman"/>
                <a:cs typeface="Times New Roman"/>
              </a:rPr>
              <a:t>Ongoing </a:t>
            </a:r>
            <a:r>
              <a:rPr sz="2800" spc="-75" dirty="0">
                <a:latin typeface="Times New Roman"/>
                <a:cs typeface="Times New Roman"/>
              </a:rPr>
              <a:t>risk </a:t>
            </a:r>
            <a:r>
              <a:rPr sz="2800" spc="-5" dirty="0">
                <a:latin typeface="Times New Roman"/>
                <a:cs typeface="Times New Roman"/>
              </a:rPr>
              <a:t>for </a:t>
            </a:r>
            <a:r>
              <a:rPr sz="2800" spc="-80" dirty="0">
                <a:latin typeface="Times New Roman"/>
                <a:cs typeface="Times New Roman"/>
              </a:rPr>
              <a:t>example, </a:t>
            </a:r>
            <a:r>
              <a:rPr sz="2800" spc="-105" dirty="0">
                <a:latin typeface="Times New Roman"/>
                <a:cs typeface="Times New Roman"/>
              </a:rPr>
              <a:t>malignancy: </a:t>
            </a:r>
            <a:r>
              <a:rPr lang="en-US" sz="2800" spc="-90" dirty="0">
                <a:solidFill>
                  <a:srgbClr val="FF0000"/>
                </a:solidFill>
                <a:latin typeface="Times New Roman"/>
                <a:cs typeface="Times New Roman"/>
              </a:rPr>
              <a:t>Indefinite or until cancer is curried 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508000" marR="1117600" indent="-457200">
              <a:lnSpc>
                <a:spcPct val="100000"/>
              </a:lnSpc>
              <a:spcBef>
                <a:spcPts val="700"/>
              </a:spcBef>
              <a:buClr>
                <a:srgbClr val="FFCC00"/>
              </a:buClr>
              <a:buSzPct val="69642"/>
              <a:buFont typeface="Courier New" panose="02070309020205020404" pitchFamily="49" charset="0"/>
              <a:buChar char="o"/>
              <a:tabLst>
                <a:tab pos="393065" algn="l"/>
                <a:tab pos="393700" algn="l"/>
              </a:tabLst>
            </a:pPr>
            <a:r>
              <a:rPr sz="2800" spc="-40" dirty="0">
                <a:latin typeface="Times New Roman"/>
                <a:cs typeface="Times New Roman"/>
              </a:rPr>
              <a:t>Recurrent </a:t>
            </a:r>
            <a:r>
              <a:rPr sz="2800" spc="-55" dirty="0">
                <a:latin typeface="Times New Roman"/>
                <a:cs typeface="Times New Roman"/>
              </a:rPr>
              <a:t>pulmonary embolism </a:t>
            </a:r>
            <a:r>
              <a:rPr sz="2800" spc="10" dirty="0">
                <a:latin typeface="Times New Roman"/>
                <a:cs typeface="Times New Roman"/>
              </a:rPr>
              <a:t>or </a:t>
            </a:r>
            <a:r>
              <a:rPr sz="2800" spc="-35" dirty="0">
                <a:latin typeface="Times New Roman"/>
                <a:cs typeface="Times New Roman"/>
              </a:rPr>
              <a:t>deep </a:t>
            </a:r>
            <a:r>
              <a:rPr sz="2800" spc="-75" dirty="0">
                <a:latin typeface="Times New Roman"/>
                <a:cs typeface="Times New Roman"/>
              </a:rPr>
              <a:t>vein  </a:t>
            </a:r>
            <a:r>
              <a:rPr sz="2800" spc="-35" dirty="0">
                <a:latin typeface="Times New Roman"/>
                <a:cs typeface="Times New Roman"/>
              </a:rPr>
              <a:t>thrombosis: </a:t>
            </a:r>
            <a:r>
              <a:rPr lang="en-US" sz="2800" spc="-85" dirty="0">
                <a:solidFill>
                  <a:srgbClr val="FF0000"/>
                </a:solidFill>
                <a:latin typeface="Times New Roman"/>
                <a:cs typeface="Times New Roman"/>
              </a:rPr>
              <a:t>Indefinite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508000" marR="73660" indent="-457200">
              <a:lnSpc>
                <a:spcPct val="100000"/>
              </a:lnSpc>
              <a:spcBef>
                <a:spcPts val="700"/>
              </a:spcBef>
              <a:buClr>
                <a:srgbClr val="FFCC00"/>
              </a:buClr>
              <a:buSzPct val="69642"/>
              <a:buFont typeface="Courier New" panose="02070309020205020404" pitchFamily="49" charset="0"/>
              <a:buChar char="o"/>
              <a:tabLst>
                <a:tab pos="393065" algn="l"/>
                <a:tab pos="393700" algn="l"/>
              </a:tabLst>
            </a:pPr>
            <a:r>
              <a:rPr sz="2800" spc="-40" dirty="0">
                <a:latin typeface="Times New Roman"/>
                <a:cs typeface="Times New Roman"/>
              </a:rPr>
              <a:t>Patients </a:t>
            </a:r>
            <a:r>
              <a:rPr sz="2800" spc="-65" dirty="0">
                <a:latin typeface="Times New Roman"/>
                <a:cs typeface="Times New Roman"/>
              </a:rPr>
              <a:t>with high </a:t>
            </a:r>
            <a:r>
              <a:rPr sz="2800" spc="-75" dirty="0">
                <a:latin typeface="Times New Roman"/>
                <a:cs typeface="Times New Roman"/>
              </a:rPr>
              <a:t>risk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25" dirty="0">
                <a:latin typeface="Times New Roman"/>
                <a:cs typeface="Times New Roman"/>
              </a:rPr>
              <a:t>recurrent thrombosis  </a:t>
            </a:r>
            <a:r>
              <a:rPr sz="2800" spc="-80" dirty="0">
                <a:latin typeface="Times New Roman"/>
                <a:cs typeface="Times New Roman"/>
              </a:rPr>
              <a:t>exceeding risk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-65" dirty="0">
                <a:latin typeface="Times New Roman"/>
                <a:cs typeface="Times New Roman"/>
              </a:rPr>
              <a:t>anticoagulation: </a:t>
            </a:r>
            <a:r>
              <a:rPr sz="2800" spc="-55" dirty="0">
                <a:latin typeface="Times New Roman"/>
                <a:cs typeface="Times New Roman"/>
              </a:rPr>
              <a:t>indefinite </a:t>
            </a:r>
            <a:r>
              <a:rPr sz="2800" spc="-25" dirty="0">
                <a:latin typeface="Times New Roman"/>
                <a:cs typeface="Times New Roman"/>
              </a:rPr>
              <a:t>duration  </a:t>
            </a:r>
            <a:r>
              <a:rPr sz="2800" spc="-60" dirty="0">
                <a:latin typeface="Times New Roman"/>
                <a:cs typeface="Times New Roman"/>
              </a:rPr>
              <a:t>(subject </a:t>
            </a:r>
            <a:r>
              <a:rPr sz="2800" spc="25" dirty="0">
                <a:latin typeface="Times New Roman"/>
                <a:cs typeface="Times New Roman"/>
              </a:rPr>
              <a:t>to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-100" dirty="0">
                <a:latin typeface="Times New Roman"/>
                <a:cs typeface="Times New Roman"/>
              </a:rPr>
              <a:t>review)</a:t>
            </a:r>
            <a:endParaRPr lang="en-US" sz="2800" spc="-100" dirty="0">
              <a:latin typeface="Times New Roman"/>
              <a:cs typeface="Times New Roman"/>
            </a:endParaRPr>
          </a:p>
          <a:p>
            <a:pPr marL="508000" marR="73660" indent="-457200">
              <a:lnSpc>
                <a:spcPct val="100000"/>
              </a:lnSpc>
              <a:spcBef>
                <a:spcPts val="700"/>
              </a:spcBef>
              <a:buClr>
                <a:srgbClr val="FFCC00"/>
              </a:buClr>
              <a:buSzPct val="69642"/>
              <a:buFont typeface="Courier New" panose="02070309020205020404" pitchFamily="49" charset="0"/>
              <a:buChar char="o"/>
              <a:tabLst>
                <a:tab pos="393065" algn="l"/>
                <a:tab pos="393700" algn="l"/>
              </a:tabLst>
            </a:pPr>
            <a:r>
              <a:rPr lang="en-US" sz="2800" spc="-100" dirty="0">
                <a:latin typeface="Times New Roman"/>
                <a:cs typeface="Times New Roman"/>
              </a:rPr>
              <a:t>-</a:t>
            </a:r>
            <a:r>
              <a:rPr lang="en-US" sz="2800" spc="-100" dirty="0" err="1">
                <a:latin typeface="Times New Roman"/>
                <a:cs typeface="Times New Roman"/>
              </a:rPr>
              <a:t>Indefined</a:t>
            </a:r>
            <a:r>
              <a:rPr lang="en-US" sz="2800" spc="-100" dirty="0">
                <a:latin typeface="Times New Roman"/>
                <a:cs typeface="Times New Roman"/>
              </a:rPr>
              <a:t> VKA : for patients with anti-phospholipid syndrome 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520" y="497840"/>
            <a:ext cx="3472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Complications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77670"/>
            <a:ext cx="242570" cy="956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545" dirty="0">
                <a:solidFill>
                  <a:srgbClr val="FFCC00"/>
                </a:solidFill>
                <a:latin typeface="UnDotum"/>
                <a:cs typeface="UnDotum"/>
              </a:rPr>
              <a:t></a:t>
            </a:r>
            <a:endParaRPr sz="2250">
              <a:latin typeface="UnDotum"/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1940"/>
              </a:spcBef>
            </a:pPr>
            <a:r>
              <a:rPr sz="2250" spc="-545" dirty="0">
                <a:solidFill>
                  <a:srgbClr val="FFCC00"/>
                </a:solidFill>
                <a:latin typeface="UnDotum"/>
                <a:cs typeface="UnDotum"/>
              </a:rPr>
              <a:t></a:t>
            </a:r>
            <a:endParaRPr sz="22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7812" y="1485805"/>
            <a:ext cx="7007862" cy="4195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 marR="5080" indent="-101600">
              <a:lnSpc>
                <a:spcPct val="120800"/>
              </a:lnSpc>
              <a:spcBef>
                <a:spcPts val="100"/>
              </a:spcBef>
            </a:pPr>
            <a:r>
              <a:rPr lang="en-US" sz="3200" spc="-65" dirty="0">
                <a:latin typeface="Times New Roman"/>
                <a:cs typeface="Times New Roman"/>
              </a:rPr>
              <a:t>-</a:t>
            </a:r>
            <a:r>
              <a:rPr sz="3200" spc="-65" dirty="0">
                <a:latin typeface="Times New Roman"/>
                <a:cs typeface="Times New Roman"/>
              </a:rPr>
              <a:t>Acute </a:t>
            </a:r>
            <a:r>
              <a:rPr sz="3200" spc="-60" dirty="0">
                <a:latin typeface="Times New Roman"/>
                <a:cs typeface="Times New Roman"/>
              </a:rPr>
              <a:t>pulmonary embolism</a:t>
            </a:r>
            <a:endParaRPr lang="en-US" sz="3200" spc="-6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14300" marR="5080" indent="-101600">
              <a:lnSpc>
                <a:spcPct val="120800"/>
              </a:lnSpc>
              <a:spcBef>
                <a:spcPts val="100"/>
              </a:spcBef>
            </a:pPr>
            <a:r>
              <a:rPr lang="en-US" sz="3200" spc="-60" dirty="0">
                <a:solidFill>
                  <a:srgbClr val="FF0000"/>
                </a:solidFill>
                <a:latin typeface="Times New Roman"/>
                <a:cs typeface="Times New Roman"/>
              </a:rPr>
              <a:t>-Post -thrombotic syndrome </a:t>
            </a:r>
          </a:p>
          <a:p>
            <a:pPr marL="114300" marR="5080" indent="-101600">
              <a:lnSpc>
                <a:spcPct val="120800"/>
              </a:lnSpc>
              <a:spcBef>
                <a:spcPts val="100"/>
              </a:spcBef>
            </a:pPr>
            <a:r>
              <a:rPr lang="en-US" sz="3200" spc="-60" dirty="0">
                <a:solidFill>
                  <a:srgbClr val="FF0000"/>
                </a:solidFill>
                <a:latin typeface="Times New Roman"/>
                <a:cs typeface="Times New Roman"/>
              </a:rPr>
              <a:t>-Chronic venous insufficiency</a:t>
            </a:r>
          </a:p>
          <a:p>
            <a:pPr marL="114300" marR="5080" indent="-101600">
              <a:lnSpc>
                <a:spcPct val="120800"/>
              </a:lnSpc>
              <a:spcBef>
                <a:spcPts val="100"/>
              </a:spcBef>
            </a:pPr>
            <a:r>
              <a:rPr lang="en-US" sz="3200" spc="-6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lang="en-US" sz="3200" spc="-45" dirty="0">
                <a:latin typeface="Times New Roman"/>
                <a:cs typeface="Times New Roman"/>
              </a:rPr>
              <a:t> Hemorrhagic</a:t>
            </a:r>
            <a:r>
              <a:rPr lang="en-US" sz="3200" spc="-25" dirty="0">
                <a:latin typeface="Times New Roman"/>
                <a:cs typeface="Times New Roman"/>
              </a:rPr>
              <a:t> </a:t>
            </a:r>
            <a:r>
              <a:rPr lang="en-US" sz="3200" spc="-60" dirty="0" err="1">
                <a:latin typeface="Times New Roman"/>
                <a:cs typeface="Times New Roman"/>
              </a:rPr>
              <a:t>complications..</a:t>
            </a:r>
            <a:r>
              <a:rPr lang="en-US" sz="3200" spc="-60" dirty="0" err="1">
                <a:solidFill>
                  <a:srgbClr val="FF0000"/>
                </a:solidFill>
                <a:latin typeface="Times New Roman"/>
                <a:cs typeface="Times New Roman"/>
              </a:rPr>
              <a:t>due</a:t>
            </a:r>
            <a:r>
              <a:rPr lang="en-US" sz="3200" spc="-60" dirty="0">
                <a:solidFill>
                  <a:srgbClr val="FF0000"/>
                </a:solidFill>
                <a:latin typeface="Times New Roman"/>
                <a:cs typeface="Times New Roman"/>
              </a:rPr>
              <a:t> to anticoagulation</a:t>
            </a:r>
          </a:p>
          <a:p>
            <a:pPr marL="114300" marR="5080" indent="-101600">
              <a:lnSpc>
                <a:spcPct val="120800"/>
              </a:lnSpc>
              <a:spcBef>
                <a:spcPts val="100"/>
              </a:spcBef>
            </a:pPr>
            <a:endParaRPr lang="en-US" sz="3200" spc="-6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14300" marR="5080" indent="-101600">
              <a:lnSpc>
                <a:spcPct val="120800"/>
              </a:lnSpc>
              <a:spcBef>
                <a:spcPts val="100"/>
              </a:spcBef>
            </a:pPr>
            <a:r>
              <a:rPr lang="en-US" sz="32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sz="32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856229"/>
            <a:ext cx="242570" cy="367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-545" dirty="0">
                <a:solidFill>
                  <a:srgbClr val="FFCC00"/>
                </a:solidFill>
                <a:latin typeface="UnDotum"/>
                <a:cs typeface="UnDotum"/>
              </a:rPr>
              <a:t></a:t>
            </a:r>
            <a:endParaRPr sz="2250">
              <a:latin typeface="UnDotum"/>
              <a:cs typeface="UnDot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38200" y="3442447"/>
            <a:ext cx="7772400" cy="212015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Deep Venous Thrombosis ,Pulmonary embolism &amp;Pulmonary hypertension </a:t>
            </a:r>
          </a:p>
        </p:txBody>
      </p:sp>
      <p:sp>
        <p:nvSpPr>
          <p:cNvPr id="2" name="AutoShape 13">
            <a:extLst>
              <a:ext uri="{FF2B5EF4-FFF2-40B4-BE49-F238E27FC236}">
                <a16:creationId xmlns:a16="http://schemas.microsoft.com/office/drawing/2014/main" xmlns="" id="{9067DD2D-0F9B-A90D-5DD2-13639552C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693531"/>
            <a:ext cx="8001000" cy="1214813"/>
          </a:xfrm>
          <a:prstGeom prst="roundRect">
            <a:avLst>
              <a:gd name="adj" fmla="val 9389"/>
            </a:avLst>
          </a:prstGeom>
          <a:gradFill rotWithShape="1">
            <a:gsLst>
              <a:gs pos="100000">
                <a:srgbClr val="FFFFFF"/>
              </a:gs>
              <a:gs pos="100000">
                <a:srgbClr val="00005E"/>
              </a:gs>
            </a:gsLst>
            <a:lin ang="5400000" scaled="1"/>
          </a:gradFill>
          <a:ln w="114300" cmpd="thickThin" algn="ctr">
            <a:solidFill>
              <a:srgbClr val="D4A94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>
            <a:lvl1pPr marL="712788" indent="-623888" algn="r" rtl="1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712788" marR="0" lvl="0" indent="-623888" algn="ctr" defTabSz="914400" rtl="1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ar-SA" sz="5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88900" marR="0" lvl="0" indent="0" algn="ct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 w="0"/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</a:p>
          <a:p>
            <a:pPr marL="88900" marR="0" lvl="0" indent="0" algn="ct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1" kern="0" dirty="0">
                <a:ln w="0"/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. Basant Samy </a:t>
            </a:r>
          </a:p>
          <a:p>
            <a:pPr marL="88900" marR="0" lvl="0" indent="0" algn="ctr" defTabSz="914400" rtl="1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 w="0"/>
                <a:solidFill>
                  <a:srgbClr val="6633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Lecturer of cardiology(AFCM)</a:t>
            </a:r>
            <a:endParaRPr kumimoji="0" lang="en-US" sz="1800" b="1" i="0" u="none" strike="noStrike" kern="0" cap="none" spc="0" normalizeH="0" baseline="0" noProof="0" dirty="0">
              <a:ln w="0"/>
              <a:solidFill>
                <a:srgbClr val="6633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622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38200" y="3442447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Pulmonary Embolism</a:t>
            </a:r>
          </a:p>
        </p:txBody>
      </p:sp>
    </p:spTree>
    <p:extLst>
      <p:ext uri="{BB962C8B-B14F-4D97-AF65-F5344CB8AC3E}">
        <p14:creationId xmlns:p14="http://schemas.microsoft.com/office/powerpoint/2010/main" val="2640133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lecture the student will be able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pulmonary embolism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symptoms and signs of 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different investigatory tools of 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Treat PE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Indented Learning Outcomes (ILOs)</a:t>
            </a:r>
          </a:p>
        </p:txBody>
      </p:sp>
    </p:spTree>
    <p:extLst>
      <p:ext uri="{BB962C8B-B14F-4D97-AF65-F5344CB8AC3E}">
        <p14:creationId xmlns:p14="http://schemas.microsoft.com/office/powerpoint/2010/main" val="271304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99"/>
    </mc:Choice>
    <mc:Fallback xmlns="">
      <p:transition spd="slow" advTm="1779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6929832" cy="6106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70"/>
              </a:spcBef>
            </a:pPr>
            <a:r>
              <a:rPr sz="4000" spc="-5" dirty="0"/>
              <a:t>What</a:t>
            </a:r>
            <a:r>
              <a:rPr sz="4000" spc="-20" dirty="0"/>
              <a:t> </a:t>
            </a:r>
            <a:r>
              <a:rPr sz="4000" spc="-5" dirty="0"/>
              <a:t>is</a:t>
            </a:r>
            <a:r>
              <a:rPr sz="4000" spc="-25" dirty="0"/>
              <a:t> </a:t>
            </a:r>
            <a:r>
              <a:rPr sz="4000" spc="-5" dirty="0"/>
              <a:t>a</a:t>
            </a:r>
            <a:r>
              <a:rPr sz="4000" spc="-20" dirty="0"/>
              <a:t> </a:t>
            </a:r>
            <a:r>
              <a:rPr sz="4000" spc="-5" dirty="0"/>
              <a:t>pulmonary </a:t>
            </a:r>
            <a:r>
              <a:rPr sz="4000" spc="-1095" dirty="0"/>
              <a:t> </a:t>
            </a:r>
            <a:r>
              <a:rPr sz="4000" spc="-5" dirty="0"/>
              <a:t>embolism?</a:t>
            </a:r>
            <a:endParaRPr sz="4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660EE2-BF8D-4447-8951-44D70E85DECD}"/>
              </a:ext>
            </a:extLst>
          </p:cNvPr>
          <p:cNvSpPr txBox="1"/>
          <p:nvPr/>
        </p:nvSpPr>
        <p:spPr>
          <a:xfrm>
            <a:off x="228600" y="1905000"/>
            <a:ext cx="8839200" cy="4167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170815">
              <a:lnSpc>
                <a:spcPct val="99900"/>
              </a:lnSpc>
              <a:spcBef>
                <a:spcPts val="105"/>
              </a:spcBef>
            </a:pPr>
            <a:r>
              <a:rPr lang="en-US" sz="2400" dirty="0">
                <a:latin typeface="Arial MT"/>
                <a:cs typeface="Arial MT"/>
              </a:rPr>
              <a:t>A</a:t>
            </a:r>
            <a:r>
              <a:rPr lang="en-US" sz="2400" spc="-14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pulmonary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embolus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clogs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the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artery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that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provides </a:t>
            </a:r>
            <a:r>
              <a:rPr lang="en-US" sz="2400" spc="-7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blood supply to part of the lung. </a:t>
            </a:r>
          </a:p>
          <a:p>
            <a:pPr marL="12700" marR="170815">
              <a:lnSpc>
                <a:spcPct val="99900"/>
              </a:lnSpc>
              <a:spcBef>
                <a:spcPts val="105"/>
              </a:spcBef>
            </a:pPr>
            <a:r>
              <a:rPr lang="en-US" sz="2400" dirty="0">
                <a:latin typeface="Arial MT"/>
                <a:cs typeface="Arial MT"/>
              </a:rPr>
              <a:t>The embolus not 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only </a:t>
            </a:r>
            <a:r>
              <a:rPr lang="en-US" sz="2400" b="1" u="sng" dirty="0">
                <a:latin typeface="Arial MT"/>
                <a:cs typeface="Arial MT"/>
              </a:rPr>
              <a:t>prevents the </a:t>
            </a:r>
            <a:r>
              <a:rPr lang="en-US" sz="2400" b="1" u="sng" spc="5" dirty="0">
                <a:latin typeface="Arial MT"/>
                <a:cs typeface="Arial MT"/>
              </a:rPr>
              <a:t>exchange </a:t>
            </a:r>
            <a:r>
              <a:rPr lang="en-US" sz="2400" b="1" u="sng" dirty="0">
                <a:latin typeface="Arial MT"/>
                <a:cs typeface="Arial MT"/>
              </a:rPr>
              <a:t>of oxygen </a:t>
            </a:r>
            <a:r>
              <a:rPr lang="en-US" sz="2400" dirty="0">
                <a:latin typeface="Arial MT"/>
                <a:cs typeface="Arial MT"/>
              </a:rPr>
              <a:t>and carbon 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dioxide, but it also </a:t>
            </a:r>
            <a:r>
              <a:rPr lang="en-US" sz="2400" b="1" u="sng" dirty="0">
                <a:latin typeface="Arial MT"/>
                <a:cs typeface="Arial MT"/>
              </a:rPr>
              <a:t>decreases blood supply to the </a:t>
            </a:r>
            <a:r>
              <a:rPr lang="en-US" sz="2400" b="1" u="sng" spc="5" dirty="0">
                <a:latin typeface="Arial MT"/>
                <a:cs typeface="Arial MT"/>
              </a:rPr>
              <a:t> </a:t>
            </a:r>
            <a:r>
              <a:rPr lang="en-US" sz="2400" b="1" u="sng" dirty="0">
                <a:latin typeface="Arial MT"/>
                <a:cs typeface="Arial MT"/>
              </a:rPr>
              <a:t>lung </a:t>
            </a:r>
            <a:r>
              <a:rPr lang="en-US" sz="2400" dirty="0">
                <a:latin typeface="Arial MT"/>
                <a:cs typeface="Arial MT"/>
              </a:rPr>
              <a:t>tissue itself, potentially causing lung tissue to 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die</a:t>
            </a:r>
            <a:r>
              <a:rPr lang="en-US" sz="2400" spc="-5" dirty="0">
                <a:latin typeface="Arial MT"/>
                <a:cs typeface="Arial MT"/>
              </a:rPr>
              <a:t> (infarct).</a:t>
            </a:r>
            <a:endParaRPr lang="en-US"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240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dirty="0">
                <a:latin typeface="Arial MT"/>
                <a:cs typeface="Arial MT"/>
              </a:rPr>
              <a:t>A pulmonary embolus is one of the life-threatening 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causes of chest pain and should always be 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u="sng" dirty="0">
                <a:latin typeface="Arial MT"/>
                <a:cs typeface="Arial MT"/>
              </a:rPr>
              <a:t>considered when a patient presents to a healthcare </a:t>
            </a:r>
            <a:r>
              <a:rPr lang="en-US" sz="2400" u="sng" spc="5" dirty="0">
                <a:latin typeface="Arial MT"/>
                <a:cs typeface="Arial MT"/>
              </a:rPr>
              <a:t> </a:t>
            </a:r>
            <a:r>
              <a:rPr lang="en-US" sz="2400" u="sng" dirty="0">
                <a:latin typeface="Arial MT"/>
                <a:cs typeface="Arial MT"/>
              </a:rPr>
              <a:t>provider</a:t>
            </a:r>
            <a:r>
              <a:rPr lang="en-US" sz="2400" u="sng" spc="-15" dirty="0">
                <a:latin typeface="Arial MT"/>
                <a:cs typeface="Arial MT"/>
              </a:rPr>
              <a:t> </a:t>
            </a:r>
            <a:r>
              <a:rPr lang="en-US" sz="2400" b="1" u="sng" dirty="0">
                <a:latin typeface="Arial MT"/>
                <a:cs typeface="Arial MT"/>
              </a:rPr>
              <a:t>with complaints</a:t>
            </a:r>
            <a:r>
              <a:rPr lang="en-US" sz="2400" b="1" u="sng" spc="-35" dirty="0">
                <a:latin typeface="Arial MT"/>
                <a:cs typeface="Arial MT"/>
              </a:rPr>
              <a:t> </a:t>
            </a:r>
            <a:r>
              <a:rPr lang="en-US" sz="2400" b="1" u="sng" dirty="0">
                <a:latin typeface="Arial MT"/>
                <a:cs typeface="Arial MT"/>
              </a:rPr>
              <a:t>of</a:t>
            </a:r>
            <a:r>
              <a:rPr lang="en-US" sz="2400" b="1" u="sng" spc="10" dirty="0">
                <a:latin typeface="Arial MT"/>
                <a:cs typeface="Arial MT"/>
              </a:rPr>
              <a:t> </a:t>
            </a:r>
            <a:r>
              <a:rPr lang="en-US" sz="2400" b="1" u="sng" dirty="0">
                <a:latin typeface="Arial MT"/>
                <a:cs typeface="Arial MT"/>
              </a:rPr>
              <a:t>chest</a:t>
            </a:r>
            <a:r>
              <a:rPr lang="en-US" sz="2400" b="1" u="sng" spc="-20" dirty="0">
                <a:latin typeface="Arial MT"/>
                <a:cs typeface="Arial MT"/>
              </a:rPr>
              <a:t> </a:t>
            </a:r>
            <a:r>
              <a:rPr lang="en-US" sz="2400" b="1" u="sng" dirty="0">
                <a:latin typeface="Arial MT"/>
                <a:cs typeface="Arial MT"/>
              </a:rPr>
              <a:t>pain and</a:t>
            </a:r>
            <a:r>
              <a:rPr lang="en-US" sz="2400" b="1" u="sng" spc="10" dirty="0">
                <a:latin typeface="Arial MT"/>
                <a:cs typeface="Arial MT"/>
              </a:rPr>
              <a:t> </a:t>
            </a:r>
            <a:r>
              <a:rPr lang="en-US" sz="2400" b="1" u="sng" dirty="0">
                <a:latin typeface="Arial MT"/>
                <a:cs typeface="Arial MT"/>
              </a:rPr>
              <a:t>shortness </a:t>
            </a:r>
            <a:r>
              <a:rPr lang="en-US" sz="2400" b="1" u="sng" spc="-710" dirty="0">
                <a:latin typeface="Arial MT"/>
                <a:cs typeface="Arial MT"/>
              </a:rPr>
              <a:t> </a:t>
            </a:r>
            <a:r>
              <a:rPr lang="en-US" sz="2400" b="1" u="sng" dirty="0">
                <a:latin typeface="Arial MT"/>
                <a:cs typeface="Arial MT"/>
              </a:rPr>
              <a:t>of breath.</a:t>
            </a:r>
          </a:p>
        </p:txBody>
      </p:sp>
    </p:spTree>
    <p:extLst>
      <p:ext uri="{BB962C8B-B14F-4D97-AF65-F5344CB8AC3E}">
        <p14:creationId xmlns:p14="http://schemas.microsoft.com/office/powerpoint/2010/main" val="1070779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609600"/>
            <a:ext cx="6929832" cy="6106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70"/>
              </a:spcBef>
            </a:pPr>
            <a:r>
              <a:rPr sz="4000" spc="-5" dirty="0"/>
              <a:t>What</a:t>
            </a:r>
            <a:r>
              <a:rPr sz="4000" spc="-20" dirty="0"/>
              <a:t> </a:t>
            </a:r>
            <a:r>
              <a:rPr sz="4000" spc="-5" dirty="0"/>
              <a:t>is</a:t>
            </a:r>
            <a:r>
              <a:rPr sz="4000" spc="-25" dirty="0"/>
              <a:t> </a:t>
            </a:r>
            <a:r>
              <a:rPr sz="4000" spc="-5" dirty="0"/>
              <a:t>a</a:t>
            </a:r>
            <a:r>
              <a:rPr sz="4000" spc="-20" dirty="0"/>
              <a:t> </a:t>
            </a:r>
            <a:r>
              <a:rPr sz="4000" spc="-5" dirty="0"/>
              <a:t>pulmonary </a:t>
            </a:r>
            <a:r>
              <a:rPr sz="4000" spc="-1095" dirty="0"/>
              <a:t> </a:t>
            </a:r>
            <a:r>
              <a:rPr sz="4000" spc="-5" dirty="0"/>
              <a:t>embolism?</a:t>
            </a:r>
            <a:endParaRPr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0E63722-9045-4F78-9DE1-E0671BEC37B1}"/>
              </a:ext>
            </a:extLst>
          </p:cNvPr>
          <p:cNvSpPr txBox="1"/>
          <p:nvPr/>
        </p:nvSpPr>
        <p:spPr>
          <a:xfrm>
            <a:off x="17585" y="1676400"/>
            <a:ext cx="9144000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lang="en-US" sz="2400" dirty="0">
                <a:latin typeface="Arial MT"/>
                <a:cs typeface="Arial MT"/>
              </a:rPr>
              <a:t>There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are special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types of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pulmonary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embolus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that </a:t>
            </a:r>
            <a:r>
              <a:rPr lang="en-US" sz="2400" spc="-70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are not due to blood clots, but instead are due to 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other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body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materials.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US" sz="2400" dirty="0">
                <a:latin typeface="Arial MT"/>
                <a:cs typeface="Arial MT"/>
              </a:rPr>
              <a:t>These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are rare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occurrences</a:t>
            </a:r>
            <a:r>
              <a:rPr lang="en-US" sz="2400" spc="-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and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include:</a:t>
            </a: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lang="en-US" sz="2400" dirty="0">
                <a:latin typeface="Arial MT"/>
                <a:cs typeface="Arial MT"/>
              </a:rPr>
              <a:t>Fat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emboli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from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broken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spc="-25" dirty="0">
                <a:latin typeface="Arial MT"/>
                <a:cs typeface="Arial MT"/>
              </a:rPr>
              <a:t>femur,</a:t>
            </a:r>
            <a:endParaRPr lang="en-US" sz="2400" dirty="0">
              <a:latin typeface="Arial MT"/>
              <a:cs typeface="Arial MT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lang="en-US" sz="2400" dirty="0">
                <a:latin typeface="Arial MT"/>
                <a:cs typeface="Arial MT"/>
              </a:rPr>
              <a:t>An amniotic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fluid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embolus</a:t>
            </a:r>
            <a:r>
              <a:rPr lang="en-US" sz="2400" spc="-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in</a:t>
            </a:r>
            <a:r>
              <a:rPr lang="en-US" sz="2400" spc="20" dirty="0">
                <a:solidFill>
                  <a:srgbClr val="CC9900"/>
                </a:solidFill>
                <a:latin typeface="Arial MT"/>
                <a:cs typeface="Arial MT"/>
              </a:rPr>
              <a:t> </a:t>
            </a:r>
            <a:r>
              <a:rPr lang="en-US" sz="2400" u="heavy" spc="-1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pregnancy</a:t>
            </a:r>
            <a:r>
              <a:rPr lang="en-US" sz="2400" spc="-1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lang="en-US" sz="2400" spc="-15" dirty="0"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.</a:t>
            </a: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lang="en-US" sz="2400" dirty="0">
                <a:latin typeface="Arial MT"/>
                <a:cs typeface="Arial MT"/>
              </a:rPr>
              <a:t>in some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cases,</a:t>
            </a:r>
            <a:r>
              <a:rPr lang="en-US" sz="2400" spc="-20" dirty="0">
                <a:solidFill>
                  <a:srgbClr val="CC9900"/>
                </a:solidFill>
                <a:latin typeface="Arial MT"/>
                <a:cs typeface="Arial MT"/>
              </a:rPr>
              <a:t> </a:t>
            </a:r>
            <a:r>
              <a:rPr lang="en-US" sz="2400" u="heavy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3"/>
              </a:rPr>
              <a:t>Tumor</a:t>
            </a:r>
            <a:r>
              <a:rPr lang="en-US" sz="2400" dirty="0">
                <a:solidFill>
                  <a:srgbClr val="CC9900"/>
                </a:solidFill>
                <a:latin typeface="Arial MT"/>
                <a:cs typeface="Arial MT"/>
                <a:hlinkClick r:id="rId3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tissue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from</a:t>
            </a:r>
            <a:r>
              <a:rPr lang="en-US" sz="2400" spc="-10" dirty="0">
                <a:solidFill>
                  <a:srgbClr val="CC9900"/>
                </a:solidFill>
                <a:latin typeface="Arial MT"/>
                <a:cs typeface="Arial MT"/>
              </a:rPr>
              <a:t> </a:t>
            </a:r>
            <a:r>
              <a:rPr lang="en-US" sz="2400" u="heavy" spc="-2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4"/>
              </a:rPr>
              <a:t>cancer</a:t>
            </a:r>
            <a:r>
              <a:rPr lang="en-US" sz="2400" spc="-20" dirty="0">
                <a:latin typeface="Arial MT"/>
                <a:cs typeface="Arial MT"/>
              </a:rPr>
              <a:t>.</a:t>
            </a: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/>
              <a:buChar char=""/>
              <a:tabLst>
                <a:tab pos="287020" algn="l"/>
                <a:tab pos="287655" algn="l"/>
              </a:tabLst>
            </a:pPr>
            <a:endParaRPr lang="en-US" sz="2400" dirty="0">
              <a:latin typeface="Arial MT"/>
              <a:cs typeface="Arial MT"/>
            </a:endParaRPr>
          </a:p>
          <a:p>
            <a:pPr>
              <a:spcBef>
                <a:spcPts val="10"/>
              </a:spcBef>
            </a:pPr>
            <a:r>
              <a:rPr lang="en-US" sz="2400" dirty="0">
                <a:latin typeface="Arial MT"/>
                <a:cs typeface="Arial MT"/>
              </a:rPr>
              <a:t>The risk factors </a:t>
            </a:r>
            <a:r>
              <a:rPr lang="en-US" sz="2400" spc="-5" dirty="0">
                <a:latin typeface="Arial MT"/>
                <a:cs typeface="Arial MT"/>
              </a:rPr>
              <a:t>for </a:t>
            </a:r>
            <a:r>
              <a:rPr lang="en-US" sz="2400" dirty="0">
                <a:latin typeface="Arial MT"/>
                <a:cs typeface="Arial MT"/>
              </a:rPr>
              <a:t>a pulmonary embolism are the </a:t>
            </a:r>
            <a:r>
              <a:rPr lang="en-US" sz="2400" spc="-710" dirty="0">
                <a:latin typeface="Arial MT"/>
                <a:cs typeface="Arial MT"/>
              </a:rPr>
              <a:t> </a:t>
            </a:r>
            <a:r>
              <a:rPr lang="en-US" sz="2400" spc="5" dirty="0">
                <a:latin typeface="Arial MT"/>
                <a:cs typeface="Arial MT"/>
              </a:rPr>
              <a:t>same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as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the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risk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factors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for deep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vein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thrombosis.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2400" dirty="0">
              <a:latin typeface="Arial MT"/>
              <a:cs typeface="Arial MT"/>
            </a:endParaRPr>
          </a:p>
          <a:p>
            <a:pPr marL="13970" marR="252729">
              <a:lnSpc>
                <a:spcPct val="100000"/>
              </a:lnSpc>
            </a:pPr>
            <a:r>
              <a:rPr lang="en-US" sz="2400" dirty="0">
                <a:latin typeface="Arial MT"/>
                <a:cs typeface="Arial 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907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5653"/>
            <a:ext cx="73412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 MT"/>
                <a:cs typeface="Arial MT"/>
              </a:rPr>
              <a:t>Most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common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symptoms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lang="en-US" b="0" spc="-5" dirty="0">
                <a:latin typeface="Arial MT"/>
                <a:cs typeface="Arial MT"/>
              </a:rPr>
              <a:t>&amp;</a:t>
            </a:r>
            <a:r>
              <a:rPr b="0" spc="-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signs</a:t>
            </a:r>
            <a:endParaRPr b="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130208"/>
            <a:ext cx="7615632" cy="5870838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600" dirty="0">
                <a:latin typeface="Arial MT"/>
                <a:cs typeface="Arial MT"/>
              </a:rPr>
              <a:t>Symptoms:</a:t>
            </a:r>
          </a:p>
          <a:p>
            <a:pPr marL="213360" indent="-201295">
              <a:lnSpc>
                <a:spcPct val="100000"/>
              </a:lnSpc>
              <a:spcBef>
                <a:spcPts val="290"/>
              </a:spcBef>
              <a:buChar char="-"/>
              <a:tabLst>
                <a:tab pos="213995" algn="l"/>
              </a:tabLst>
            </a:pPr>
            <a:r>
              <a:rPr sz="2600" dirty="0">
                <a:latin typeface="Arial MT"/>
                <a:cs typeface="Arial MT"/>
              </a:rPr>
              <a:t>Unexplained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b="1" spc="5" dirty="0">
                <a:latin typeface="Arial MT"/>
                <a:cs typeface="Arial MT"/>
              </a:rPr>
              <a:t>dyspnea.</a:t>
            </a:r>
            <a:endParaRPr sz="2600" b="1" dirty="0">
              <a:latin typeface="Arial MT"/>
              <a:cs typeface="Arial MT"/>
            </a:endParaRPr>
          </a:p>
          <a:p>
            <a:pPr marL="213360" indent="-201295">
              <a:lnSpc>
                <a:spcPct val="100000"/>
              </a:lnSpc>
              <a:spcBef>
                <a:spcPts val="290"/>
              </a:spcBef>
              <a:buChar char="-"/>
              <a:tabLst>
                <a:tab pos="213995" algn="l"/>
              </a:tabLst>
            </a:pPr>
            <a:r>
              <a:rPr sz="2600" dirty="0">
                <a:latin typeface="Arial MT"/>
                <a:cs typeface="Arial MT"/>
              </a:rPr>
              <a:t>Chest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pain,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either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b="1" u="sng" dirty="0">
                <a:solidFill>
                  <a:srgbClr val="FF0000"/>
                </a:solidFill>
                <a:latin typeface="Arial MT"/>
                <a:cs typeface="Arial MT"/>
              </a:rPr>
              <a:t>pleuritic</a:t>
            </a:r>
            <a:r>
              <a:rPr sz="2600" b="1" u="sng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b="1" u="sng" dirty="0">
                <a:solidFill>
                  <a:srgbClr val="FF0000"/>
                </a:solidFill>
                <a:latin typeface="Arial MT"/>
                <a:cs typeface="Arial MT"/>
              </a:rPr>
              <a:t>or</a:t>
            </a:r>
            <a:r>
              <a:rPr sz="2600" b="1" u="sng" spc="-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600" b="1" u="sng" dirty="0">
                <a:solidFill>
                  <a:srgbClr val="FF0000"/>
                </a:solidFill>
                <a:latin typeface="Arial MT"/>
                <a:cs typeface="Arial MT"/>
              </a:rPr>
              <a:t>atypical</a:t>
            </a:r>
            <a:r>
              <a:rPr sz="2600" b="1" u="sng" dirty="0">
                <a:latin typeface="Arial MT"/>
                <a:cs typeface="Arial MT"/>
              </a:rPr>
              <a:t>.</a:t>
            </a:r>
            <a:endParaRPr lang="en-US" sz="2600" b="1" u="sng" dirty="0">
              <a:latin typeface="Arial MT"/>
              <a:cs typeface="Arial MT"/>
            </a:endParaRPr>
          </a:p>
          <a:p>
            <a:pPr marL="213360" indent="-201295">
              <a:lnSpc>
                <a:spcPct val="100000"/>
              </a:lnSpc>
              <a:spcBef>
                <a:spcPts val="290"/>
              </a:spcBef>
              <a:buChar char="-"/>
              <a:tabLst>
                <a:tab pos="213995" algn="l"/>
              </a:tabLst>
            </a:pPr>
            <a:r>
              <a:rPr lang="en-US" sz="2600" dirty="0">
                <a:latin typeface="Arial MT"/>
                <a:cs typeface="Arial MT"/>
              </a:rPr>
              <a:t>Cough and or hemoptysis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-"/>
            </a:pPr>
            <a:endParaRPr sz="3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Arial MT"/>
                <a:cs typeface="Arial MT"/>
              </a:rPr>
              <a:t>Signs:</a:t>
            </a:r>
          </a:p>
          <a:p>
            <a:pPr marL="207645" indent="-195580">
              <a:lnSpc>
                <a:spcPct val="100000"/>
              </a:lnSpc>
              <a:spcBef>
                <a:spcPts val="290"/>
              </a:spcBef>
              <a:buChar char="-"/>
              <a:tabLst>
                <a:tab pos="208279" algn="l"/>
              </a:tabLst>
            </a:pPr>
            <a:r>
              <a:rPr sz="2600" spc="-25" dirty="0">
                <a:latin typeface="Arial MT"/>
                <a:cs typeface="Arial MT"/>
              </a:rPr>
              <a:t>Tachypnea.</a:t>
            </a:r>
            <a:endParaRPr sz="2600" dirty="0">
              <a:latin typeface="Arial MT"/>
              <a:cs typeface="Arial MT"/>
            </a:endParaRPr>
          </a:p>
          <a:p>
            <a:pPr marL="207645" indent="-195580">
              <a:lnSpc>
                <a:spcPct val="100000"/>
              </a:lnSpc>
              <a:spcBef>
                <a:spcPts val="290"/>
              </a:spcBef>
              <a:buChar char="-"/>
              <a:tabLst>
                <a:tab pos="208279" algn="l"/>
              </a:tabLst>
            </a:pPr>
            <a:r>
              <a:rPr sz="2600" spc="-20" dirty="0">
                <a:latin typeface="Arial MT"/>
                <a:cs typeface="Arial MT"/>
              </a:rPr>
              <a:t>TachyCardia.</a:t>
            </a:r>
            <a:endParaRPr sz="2600" dirty="0">
              <a:latin typeface="Arial MT"/>
              <a:cs typeface="Arial MT"/>
            </a:endParaRPr>
          </a:p>
          <a:p>
            <a:pPr marL="213360" indent="-201295">
              <a:lnSpc>
                <a:spcPct val="100000"/>
              </a:lnSpc>
              <a:spcBef>
                <a:spcPts val="285"/>
              </a:spcBef>
              <a:buChar char="-"/>
              <a:tabLst>
                <a:tab pos="213995" algn="l"/>
              </a:tabLst>
            </a:pPr>
            <a:r>
              <a:rPr sz="2600" dirty="0">
                <a:latin typeface="Arial MT"/>
                <a:cs typeface="Arial MT"/>
              </a:rPr>
              <a:t>Low-grade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fever.</a:t>
            </a:r>
            <a:endParaRPr sz="2600" dirty="0">
              <a:latin typeface="Arial MT"/>
              <a:cs typeface="Arial MT"/>
            </a:endParaRPr>
          </a:p>
          <a:p>
            <a:pPr marL="207645" indent="-195580">
              <a:lnSpc>
                <a:spcPct val="100000"/>
              </a:lnSpc>
              <a:spcBef>
                <a:spcPts val="295"/>
              </a:spcBef>
              <a:buChar char="-"/>
              <a:tabLst>
                <a:tab pos="208279" algn="l"/>
              </a:tabLst>
            </a:pPr>
            <a:r>
              <a:rPr sz="2600" b="1" spc="-35" dirty="0">
                <a:latin typeface="Arial MT"/>
                <a:cs typeface="Arial MT"/>
              </a:rPr>
              <a:t>Tri</a:t>
            </a:r>
            <a:r>
              <a:rPr sz="2600" b="1" dirty="0">
                <a:latin typeface="Arial MT"/>
                <a:cs typeface="Arial MT"/>
              </a:rPr>
              <a:t>cuspid</a:t>
            </a:r>
            <a:r>
              <a:rPr sz="2600" b="1" spc="-3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 MT"/>
                <a:cs typeface="Arial MT"/>
              </a:rPr>
              <a:t>reg.</a:t>
            </a:r>
            <a:r>
              <a:rPr sz="2600" b="1" spc="-10" dirty="0">
                <a:latin typeface="Arial MT"/>
                <a:cs typeface="Arial MT"/>
              </a:rPr>
              <a:t> </a:t>
            </a:r>
            <a:r>
              <a:rPr sz="2600" b="1" spc="-20" dirty="0">
                <a:latin typeface="Arial MT"/>
                <a:cs typeface="Arial MT"/>
              </a:rPr>
              <a:t>murmur</a:t>
            </a:r>
            <a:r>
              <a:rPr sz="2600" spc="-20" dirty="0">
                <a:latin typeface="Arial MT"/>
                <a:cs typeface="Arial MT"/>
              </a:rPr>
              <a:t>.</a:t>
            </a:r>
            <a:endParaRPr sz="2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600" dirty="0">
                <a:latin typeface="Arial MT"/>
                <a:cs typeface="Arial MT"/>
              </a:rPr>
              <a:t>-</a:t>
            </a:r>
            <a:r>
              <a:rPr lang="en-US" sz="260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Accentuated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P2.</a:t>
            </a:r>
            <a:endParaRPr lang="en-US" sz="2600" spc="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lang="en-US" sz="2600" dirty="0">
                <a:latin typeface="Arial MT"/>
                <a:cs typeface="Arial MT"/>
              </a:rPr>
              <a:t>- </a:t>
            </a:r>
            <a:r>
              <a:rPr lang="en-US" sz="2600" b="1" dirty="0">
                <a:solidFill>
                  <a:srgbClr val="FF0000"/>
                </a:solidFill>
                <a:latin typeface="Arial MT"/>
                <a:cs typeface="Arial MT"/>
              </a:rPr>
              <a:t>Pleuritic rub</a:t>
            </a:r>
            <a:r>
              <a:rPr lang="en-US" sz="2600" dirty="0">
                <a:latin typeface="Arial MT"/>
                <a:cs typeface="Arial MT"/>
              </a:rPr>
              <a:t>.</a:t>
            </a:r>
            <a:endParaRPr lang="en-US" sz="2600" spc="5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endParaRPr sz="2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xmlns="" id="{38F0FE22-6C8F-1BD9-4007-88978C4926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00" y="603250"/>
            <a:ext cx="7467600" cy="5476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Arial MT"/>
                <a:cs typeface="Arial MT"/>
              </a:rPr>
              <a:t>Clinical</a:t>
            </a:r>
            <a:r>
              <a:rPr sz="4000" b="0" dirty="0">
                <a:latin typeface="Arial MT"/>
                <a:cs typeface="Arial MT"/>
              </a:rPr>
              <a:t> </a:t>
            </a:r>
            <a:r>
              <a:rPr sz="4000" b="0" spc="-5" dirty="0">
                <a:latin typeface="Arial MT"/>
                <a:cs typeface="Arial MT"/>
              </a:rPr>
              <a:t>decision</a:t>
            </a:r>
            <a:r>
              <a:rPr sz="4000" b="0" spc="-20" dirty="0">
                <a:latin typeface="Arial MT"/>
                <a:cs typeface="Arial MT"/>
              </a:rPr>
              <a:t> </a:t>
            </a:r>
            <a:r>
              <a:rPr sz="4000" b="0" spc="-5" dirty="0">
                <a:latin typeface="Arial MT"/>
                <a:cs typeface="Arial MT"/>
              </a:rPr>
              <a:t>rule:</a:t>
            </a:r>
            <a:endParaRPr sz="4000" dirty="0">
              <a:latin typeface="Arial MT"/>
              <a:cs typeface="Arial M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CCB572DF-4EAD-72C6-B9A1-FC0C77CF1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" y="1295400"/>
            <a:ext cx="850899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69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1C6011B-B17A-20FA-6665-3F30DA229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295400"/>
            <a:ext cx="9067800" cy="5486400"/>
          </a:xfrm>
          <a:prstGeom prst="rect">
            <a:avLst/>
          </a:prstGeom>
        </p:spPr>
      </p:pic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406400" y="603250"/>
            <a:ext cx="7467600" cy="5476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Arial MT"/>
                <a:cs typeface="Arial MT"/>
              </a:rPr>
              <a:t>Clinical</a:t>
            </a:r>
            <a:r>
              <a:rPr sz="4000" b="0" dirty="0">
                <a:latin typeface="Arial MT"/>
                <a:cs typeface="Arial MT"/>
              </a:rPr>
              <a:t> </a:t>
            </a:r>
            <a:r>
              <a:rPr sz="4000" b="0" spc="-5" dirty="0">
                <a:latin typeface="Arial MT"/>
                <a:cs typeface="Arial MT"/>
              </a:rPr>
              <a:t>decision</a:t>
            </a:r>
            <a:r>
              <a:rPr sz="4000" b="0" spc="-20" dirty="0">
                <a:latin typeface="Arial MT"/>
                <a:cs typeface="Arial MT"/>
              </a:rPr>
              <a:t> </a:t>
            </a:r>
            <a:r>
              <a:rPr sz="4000" b="0" spc="-5" dirty="0">
                <a:latin typeface="Arial MT"/>
                <a:cs typeface="Arial MT"/>
              </a:rPr>
              <a:t>rule:</a:t>
            </a:r>
            <a:endParaRPr sz="4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34200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567809"/>
            <a:ext cx="278257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D. D. of P.E.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4968" y="1395644"/>
            <a:ext cx="5219700" cy="3347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1-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lang="en-US" sz="2600" spc="-25" dirty="0">
                <a:latin typeface="Arial MT"/>
                <a:cs typeface="Arial MT"/>
              </a:rPr>
              <a:t>A</a:t>
            </a:r>
            <a:r>
              <a:rPr sz="2600" spc="-25" dirty="0">
                <a:latin typeface="Arial MT"/>
                <a:cs typeface="Arial MT"/>
              </a:rPr>
              <a:t>nxiety,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pleurisy,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costochondritis.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2-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b="1" dirty="0">
                <a:latin typeface="Arial MT"/>
                <a:cs typeface="Arial MT"/>
              </a:rPr>
              <a:t>Pneumonia,</a:t>
            </a:r>
            <a:r>
              <a:rPr sz="2600" b="1" spc="-2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 MT"/>
                <a:cs typeface="Arial MT"/>
              </a:rPr>
              <a:t>bronchitis.</a:t>
            </a:r>
          </a:p>
          <a:p>
            <a:pPr marL="398145" indent="-386080">
              <a:lnSpc>
                <a:spcPct val="100000"/>
              </a:lnSpc>
              <a:spcBef>
                <a:spcPts val="600"/>
              </a:spcBef>
              <a:buAutoNum type="arabicPlain" startAt="3"/>
              <a:tabLst>
                <a:tab pos="398780" algn="l"/>
              </a:tabLst>
            </a:pPr>
            <a:r>
              <a:rPr lang="en-US" sz="2600" b="1" dirty="0">
                <a:latin typeface="Arial MT"/>
                <a:cs typeface="Arial MT"/>
              </a:rPr>
              <a:t>-</a:t>
            </a:r>
            <a:r>
              <a:rPr sz="2600" b="1" dirty="0">
                <a:latin typeface="Arial MT"/>
                <a:cs typeface="Arial MT"/>
              </a:rPr>
              <a:t>MI.</a:t>
            </a:r>
          </a:p>
          <a:p>
            <a:pPr marL="398145" indent="-386080">
              <a:lnSpc>
                <a:spcPct val="100000"/>
              </a:lnSpc>
              <a:spcBef>
                <a:spcPts val="600"/>
              </a:spcBef>
              <a:buAutoNum type="arabicPlain" startAt="3"/>
              <a:tabLst>
                <a:tab pos="398780" algn="l"/>
              </a:tabLst>
            </a:pPr>
            <a:r>
              <a:rPr lang="en-US" sz="2600" b="1" dirty="0">
                <a:latin typeface="Arial MT"/>
                <a:cs typeface="Arial MT"/>
              </a:rPr>
              <a:t>-</a:t>
            </a:r>
            <a:r>
              <a:rPr sz="2600" b="1" dirty="0">
                <a:latin typeface="Arial MT"/>
                <a:cs typeface="Arial MT"/>
              </a:rPr>
              <a:t>Pericarditis.</a:t>
            </a:r>
          </a:p>
          <a:p>
            <a:pPr marL="12700" marR="1175385">
              <a:lnSpc>
                <a:spcPct val="118800"/>
              </a:lnSpc>
              <a:spcBef>
                <a:spcPts val="15"/>
              </a:spcBef>
              <a:buAutoNum type="arabicPlain" startAt="3"/>
              <a:tabLst>
                <a:tab pos="398780" algn="l"/>
              </a:tabLst>
            </a:pPr>
            <a:r>
              <a:rPr lang="en-US" sz="2600" b="1" dirty="0">
                <a:latin typeface="Arial MT"/>
                <a:cs typeface="Arial MT"/>
              </a:rPr>
              <a:t>  -</a:t>
            </a:r>
            <a:r>
              <a:rPr sz="2600" b="1" dirty="0">
                <a:latin typeface="Arial MT"/>
                <a:cs typeface="Arial MT"/>
              </a:rPr>
              <a:t>Congestive</a:t>
            </a:r>
            <a:r>
              <a:rPr sz="2600" b="1" spc="-35" dirty="0">
                <a:latin typeface="Arial MT"/>
                <a:cs typeface="Arial MT"/>
              </a:rPr>
              <a:t> </a:t>
            </a:r>
            <a:r>
              <a:rPr sz="2600" b="1" dirty="0">
                <a:latin typeface="Arial MT"/>
                <a:cs typeface="Arial MT"/>
              </a:rPr>
              <a:t>Heart</a:t>
            </a:r>
            <a:r>
              <a:rPr sz="2600" b="1" spc="-10" dirty="0">
                <a:latin typeface="Arial MT"/>
                <a:cs typeface="Arial MT"/>
              </a:rPr>
              <a:t> </a:t>
            </a:r>
            <a:r>
              <a:rPr sz="2600" b="1" spc="-5" dirty="0">
                <a:latin typeface="Arial MT"/>
                <a:cs typeface="Arial MT"/>
              </a:rPr>
              <a:t>failure. </a:t>
            </a:r>
            <a:endParaRPr lang="en-US" sz="2600" b="1" spc="-5" dirty="0">
              <a:latin typeface="Arial MT"/>
              <a:cs typeface="Arial MT"/>
            </a:endParaRPr>
          </a:p>
          <a:p>
            <a:pPr marL="12700" marR="1175385">
              <a:lnSpc>
                <a:spcPct val="118800"/>
              </a:lnSpc>
              <a:spcBef>
                <a:spcPts val="15"/>
              </a:spcBef>
              <a:tabLst>
                <a:tab pos="398780" algn="l"/>
              </a:tabLst>
            </a:pP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6-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Idiopathic pulm.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HTN.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534999"/>
            <a:ext cx="3187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/>
              <a:t>Investigation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295400"/>
            <a:ext cx="8379460" cy="335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700"/>
              </a:spcBef>
            </a:pPr>
            <a:r>
              <a:rPr sz="2600" b="1" dirty="0">
                <a:latin typeface="Arial MT"/>
                <a:cs typeface="Arial MT"/>
              </a:rPr>
              <a:t>Basic</a:t>
            </a:r>
            <a:r>
              <a:rPr sz="2600" b="1" spc="-2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 MT"/>
                <a:cs typeface="Arial MT"/>
              </a:rPr>
              <a:t>testing</a:t>
            </a:r>
            <a:r>
              <a:rPr sz="2600" b="1" spc="-5" dirty="0">
                <a:latin typeface="Arial MT"/>
                <a:cs typeface="Arial MT"/>
              </a:rPr>
              <a:t> </a:t>
            </a:r>
            <a:r>
              <a:rPr sz="2600" b="1" dirty="0">
                <a:latin typeface="Arial MT"/>
                <a:cs typeface="Arial MT"/>
              </a:rPr>
              <a:t>may</a:t>
            </a:r>
            <a:r>
              <a:rPr sz="2600" b="1" spc="-30" dirty="0">
                <a:latin typeface="Arial MT"/>
                <a:cs typeface="Arial MT"/>
              </a:rPr>
              <a:t> </a:t>
            </a:r>
            <a:r>
              <a:rPr sz="2600" b="1" dirty="0">
                <a:latin typeface="Arial MT"/>
                <a:cs typeface="Arial MT"/>
              </a:rPr>
              <a:t>include:</a:t>
            </a: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lang="en-US" sz="2600" dirty="0">
                <a:latin typeface="Arial MT"/>
                <a:cs typeface="Arial MT"/>
              </a:rPr>
              <a:t>Lab tests (D -</a:t>
            </a:r>
            <a:r>
              <a:rPr lang="en-US" sz="2600" dirty="0" err="1">
                <a:latin typeface="Arial MT"/>
                <a:cs typeface="Arial MT"/>
              </a:rPr>
              <a:t>dimer,CBC</a:t>
            </a:r>
            <a:r>
              <a:rPr lang="en-US" sz="2600" dirty="0">
                <a:latin typeface="Arial MT"/>
                <a:cs typeface="Arial MT"/>
              </a:rPr>
              <a:t>, urea &amp;creatinine)</a:t>
            </a:r>
            <a:endParaRPr lang="en-US" sz="2600" u="heavy" spc="-35" dirty="0">
              <a:solidFill>
                <a:srgbClr val="CC9900"/>
              </a:solidFill>
              <a:uFill>
                <a:solidFill>
                  <a:srgbClr val="CC9900"/>
                </a:solidFill>
              </a:uFill>
              <a:latin typeface="Arial MT"/>
              <a:cs typeface="Arial MT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lang="en-US" sz="2600" dirty="0">
                <a:latin typeface="Arial MT"/>
                <a:cs typeface="Arial MT"/>
              </a:rPr>
              <a:t>Chest X-ray</a:t>
            </a: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lang="en-US" sz="2600" dirty="0">
                <a:latin typeface="Arial MT"/>
                <a:cs typeface="Arial MT"/>
              </a:rPr>
              <a:t>Electrocardiogram</a:t>
            </a: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lang="en-US" sz="2600" dirty="0">
                <a:latin typeface="Arial MT"/>
                <a:cs typeface="Arial MT"/>
              </a:rPr>
              <a:t>Echocardiography</a:t>
            </a: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endParaRPr sz="2600" dirty="0">
              <a:latin typeface="Arial MT"/>
              <a:cs typeface="Arial MT"/>
            </a:endParaRPr>
          </a:p>
          <a:p>
            <a:pPr marL="1206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tabLst>
                <a:tab pos="287655" algn="l"/>
              </a:tabLst>
            </a:pPr>
            <a:endParaRPr sz="2600" dirty="0">
              <a:latin typeface="Arial MT"/>
              <a:cs typeface="Arial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F0E7CF-1F03-47E1-B9D8-7BCD9F0369FA}"/>
              </a:ext>
            </a:extLst>
          </p:cNvPr>
          <p:cNvSpPr txBox="1"/>
          <p:nvPr/>
        </p:nvSpPr>
        <p:spPr>
          <a:xfrm>
            <a:off x="185322" y="3657600"/>
            <a:ext cx="8301737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3970">
              <a:spcBef>
                <a:spcPts val="700"/>
              </a:spcBef>
            </a:pPr>
            <a:r>
              <a:rPr lang="en-US" sz="2600" b="1" dirty="0">
                <a:latin typeface="Arial MT"/>
              </a:rPr>
              <a:t>Other </a:t>
            </a:r>
            <a:r>
              <a:rPr lang="en-US" sz="2600" b="1" dirty="0" err="1">
                <a:latin typeface="Arial MT"/>
              </a:rPr>
              <a:t>invstigation</a:t>
            </a:r>
            <a:endParaRPr lang="en-US" sz="2600" b="1" dirty="0">
              <a:latin typeface="Arial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3C2A0D9-1174-4E44-944B-4FC4E1312075}"/>
              </a:ext>
            </a:extLst>
          </p:cNvPr>
          <p:cNvSpPr txBox="1"/>
          <p:nvPr/>
        </p:nvSpPr>
        <p:spPr>
          <a:xfrm>
            <a:off x="209199" y="4150043"/>
            <a:ext cx="8303260" cy="26930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7020" indent="-274955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lang="en-US" sz="4000" b="1" dirty="0">
                <a:solidFill>
                  <a:srgbClr val="FF0000"/>
                </a:solidFill>
                <a:latin typeface="Arial MT"/>
              </a:rPr>
              <a:t>CT pulmonary angiography</a:t>
            </a:r>
          </a:p>
          <a:p>
            <a:pPr marL="287020" indent="-274955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lang="en-US" sz="2600" dirty="0">
                <a:latin typeface="Arial MT"/>
              </a:rPr>
              <a:t>Ventilation-perfusion scans</a:t>
            </a:r>
          </a:p>
          <a:p>
            <a:pPr marL="287020" indent="-274955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lang="en-US" sz="2600" dirty="0">
                <a:latin typeface="Arial MT"/>
              </a:rPr>
              <a:t>pulmonary angiography</a:t>
            </a:r>
          </a:p>
          <a:p>
            <a:pPr marL="287020" indent="-274955"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655" algn="l"/>
              </a:tabLst>
            </a:pPr>
            <a:r>
              <a:rPr lang="en-US" sz="2600" dirty="0">
                <a:latin typeface="Arial MT"/>
              </a:rPr>
              <a:t>Venous Doppler study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959C4E2-DED8-457D-AFB5-9F9651A9A9F5}"/>
              </a:ext>
            </a:extLst>
          </p:cNvPr>
          <p:cNvSpPr txBox="1"/>
          <p:nvPr/>
        </p:nvSpPr>
        <p:spPr>
          <a:xfrm>
            <a:off x="152400" y="1943978"/>
            <a:ext cx="838200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648335">
              <a:lnSpc>
                <a:spcPct val="100000"/>
              </a:lnSpc>
              <a:spcBef>
                <a:spcPts val="105"/>
              </a:spcBef>
              <a:buChar char="*"/>
              <a:tabLst>
                <a:tab pos="215900" algn="l"/>
              </a:tabLst>
            </a:pPr>
            <a:r>
              <a:rPr lang="en-US" sz="2400" dirty="0">
                <a:latin typeface="Arial MT"/>
                <a:cs typeface="Arial MT"/>
              </a:rPr>
              <a:t>A</a:t>
            </a:r>
            <a:r>
              <a:rPr lang="en-US" sz="2400" spc="-14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near-normal</a:t>
            </a:r>
            <a:r>
              <a:rPr lang="en-US" sz="2400" spc="-3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CXR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in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the setting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of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severe </a:t>
            </a:r>
            <a:r>
              <a:rPr lang="en-US" sz="2400" spc="-7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respiratory</a:t>
            </a:r>
            <a:r>
              <a:rPr lang="en-US" sz="2400" spc="-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compromise 	is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highly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suggestive</a:t>
            </a:r>
            <a:r>
              <a:rPr lang="en-US" sz="2400" spc="-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of massive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spc="-85" dirty="0">
                <a:latin typeface="Arial MT"/>
                <a:cs typeface="Arial MT"/>
              </a:rPr>
              <a:t>P.E.</a:t>
            </a:r>
            <a:endParaRPr lang="en-US"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3600" dirty="0">
              <a:latin typeface="Arial MT"/>
              <a:cs typeface="Arial MT"/>
            </a:endParaRPr>
          </a:p>
          <a:p>
            <a:pPr marL="233045" indent="-220979">
              <a:lnSpc>
                <a:spcPct val="100000"/>
              </a:lnSpc>
              <a:buChar char="*"/>
              <a:tabLst>
                <a:tab pos="233679" algn="l"/>
              </a:tabLst>
            </a:pPr>
            <a:r>
              <a:rPr lang="en-US" sz="2400" spc="-5" dirty="0">
                <a:latin typeface="Arial MT"/>
                <a:cs typeface="Arial MT"/>
              </a:rPr>
              <a:t>CXR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may</a:t>
            </a:r>
            <a:r>
              <a:rPr lang="en-US" sz="2400" spc="-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show:-</a:t>
            </a:r>
          </a:p>
          <a:p>
            <a:pPr marL="472440">
              <a:lnSpc>
                <a:spcPct val="100000"/>
              </a:lnSpc>
              <a:spcBef>
                <a:spcPts val="605"/>
              </a:spcBef>
            </a:pPr>
            <a:r>
              <a:rPr lang="en-US" sz="2400" dirty="0">
                <a:latin typeface="Arial MT"/>
                <a:cs typeface="Arial MT"/>
              </a:rPr>
              <a:t>-Focal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oligemia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(wester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mark</a:t>
            </a:r>
            <a:r>
              <a:rPr lang="en-US" sz="2400" spc="-2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sign)</a:t>
            </a:r>
          </a:p>
          <a:p>
            <a:pPr marL="12700" marR="5080" indent="441959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Arial MT"/>
                <a:cs typeface="Arial MT"/>
              </a:rPr>
              <a:t>-A</a:t>
            </a:r>
            <a:r>
              <a:rPr lang="en-US" sz="2400" spc="-14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peripheral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wedge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shaped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density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above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the </a:t>
            </a:r>
            <a:r>
              <a:rPr lang="en-US" sz="2400" spc="-70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diaphragm    	(Hampton hump) -	&gt; indicate </a:t>
            </a:r>
            <a:r>
              <a:rPr lang="en-US" sz="2400" dirty="0" err="1">
                <a:latin typeface="Arial MT"/>
                <a:cs typeface="Arial MT"/>
              </a:rPr>
              <a:t>pulm</a:t>
            </a:r>
            <a:r>
              <a:rPr lang="en-US" sz="2400" dirty="0">
                <a:latin typeface="Arial MT"/>
                <a:cs typeface="Arial MT"/>
              </a:rPr>
              <a:t>. 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infarction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8BABECA-EBE0-404D-BCA4-2F1A1A142C81}"/>
              </a:ext>
            </a:extLst>
          </p:cNvPr>
          <p:cNvSpPr txBox="1"/>
          <p:nvPr/>
        </p:nvSpPr>
        <p:spPr>
          <a:xfrm>
            <a:off x="2057400" y="60960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4000" b="1" spc="-5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CXR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By the end of this lecture the student will be able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of deep venous thrombosis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symptoms and signs of DVT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different investigatory tools of DVT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Treat DVT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Define , suspect &amp;diagnose pulmonary embolism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Know proper management of pulmonary embolism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Pulmonary hypertension and its classes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Method of diagnosis and management of pulmonary hypertension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/>
                </a:solidFill>
              </a:rPr>
              <a:t>Indented Learning Outcomes (ILOs)</a:t>
            </a:r>
          </a:p>
        </p:txBody>
      </p:sp>
    </p:spTree>
    <p:extLst>
      <p:ext uri="{BB962C8B-B14F-4D97-AF65-F5344CB8AC3E}">
        <p14:creationId xmlns:p14="http://schemas.microsoft.com/office/powerpoint/2010/main" val="99679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99"/>
    </mc:Choice>
    <mc:Fallback xmlns="">
      <p:transition spd="slow" advTm="1779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729DFE5-1F33-4959-93F3-F3603B1F9B36}"/>
              </a:ext>
            </a:extLst>
          </p:cNvPr>
          <p:cNvSpPr txBox="1"/>
          <p:nvPr/>
        </p:nvSpPr>
        <p:spPr>
          <a:xfrm>
            <a:off x="-38100" y="1359821"/>
            <a:ext cx="9144000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416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 MT"/>
                <a:cs typeface="Arial MT"/>
              </a:rPr>
              <a:t>The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EKG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may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be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usually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normal,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but may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demonstrate</a:t>
            </a:r>
            <a:r>
              <a:rPr lang="en-US" sz="2400" spc="-15" dirty="0">
                <a:latin typeface="Arial MT"/>
                <a:cs typeface="Arial MT"/>
              </a:rPr>
              <a:t> </a:t>
            </a:r>
          </a:p>
          <a:p>
            <a:pPr marL="26416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 MT"/>
                <a:cs typeface="Arial MT"/>
              </a:rPr>
              <a:t>-Sinus tachycardia (heart rate &gt; 100 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bpm).</a:t>
            </a:r>
          </a:p>
          <a:p>
            <a:pPr marL="26416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 MT"/>
                <a:cs typeface="Arial MT"/>
              </a:rPr>
              <a:t>-Deep S in lead I , Q wave and inverted T wave in lead III </a:t>
            </a:r>
          </a:p>
          <a:p>
            <a:pPr marL="26416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 MT"/>
                <a:cs typeface="Arial MT"/>
              </a:rPr>
              <a:t>Big size PE may produce right side strain pattern</a:t>
            </a:r>
          </a:p>
          <a:p>
            <a:pPr marL="26416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 MT"/>
                <a:cs typeface="Arial MT"/>
              </a:rPr>
              <a:t>The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EKG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can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demonstrate</a:t>
            </a:r>
            <a:r>
              <a:rPr lang="en-US" sz="2400" spc="-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 right heart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strain.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EC3A5946-9616-4BC6-ACE6-9C11D8EDE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01464"/>
            <a:ext cx="8458200" cy="286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35CDFE8-C519-4BAA-8FDB-9C42C00144A2}"/>
              </a:ext>
            </a:extLst>
          </p:cNvPr>
          <p:cNvSpPr txBox="1"/>
          <p:nvPr/>
        </p:nvSpPr>
        <p:spPr>
          <a:xfrm>
            <a:off x="2705100" y="490538"/>
            <a:ext cx="1981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4000" b="1" spc="-5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ECG</a:t>
            </a:r>
          </a:p>
        </p:txBody>
      </p:sp>
    </p:spTree>
    <p:extLst>
      <p:ext uri="{BB962C8B-B14F-4D97-AF65-F5344CB8AC3E}">
        <p14:creationId xmlns:p14="http://schemas.microsoft.com/office/powerpoint/2010/main" val="2212017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485803"/>
            <a:ext cx="2693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CT</a:t>
            </a:r>
            <a:r>
              <a:rPr sz="5400" spc="-70" dirty="0"/>
              <a:t> </a:t>
            </a:r>
            <a:r>
              <a:rPr sz="5400" spc="-5" dirty="0"/>
              <a:t>scan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259791" y="1364995"/>
            <a:ext cx="4090670" cy="5330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Arial MT"/>
                <a:cs typeface="Arial MT"/>
              </a:rPr>
              <a:t>If </a:t>
            </a:r>
            <a:r>
              <a:rPr sz="2600" dirty="0">
                <a:latin typeface="Arial MT"/>
                <a:cs typeface="Arial MT"/>
              </a:rPr>
              <a:t>there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greater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suspicion,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then computerized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tomography (CT scan) of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chest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</a:t>
            </a:r>
          </a:p>
          <a:p>
            <a:pPr marL="12700" marR="1163955">
              <a:lnSpc>
                <a:spcPts val="3110"/>
              </a:lnSpc>
              <a:spcBef>
                <a:spcPts val="110"/>
              </a:spcBef>
            </a:pPr>
            <a:r>
              <a:rPr sz="2600" dirty="0">
                <a:latin typeface="Arial MT"/>
                <a:cs typeface="Arial MT"/>
              </a:rPr>
              <a:t>angiography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done.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 dirty="0">
              <a:latin typeface="Arial MT"/>
              <a:cs typeface="Arial MT"/>
            </a:endParaRPr>
          </a:p>
          <a:p>
            <a:pPr marL="12700" marR="7620">
              <a:lnSpc>
                <a:spcPct val="100000"/>
              </a:lnSpc>
            </a:pPr>
            <a:r>
              <a:rPr sz="2600" dirty="0">
                <a:latin typeface="Arial MT"/>
                <a:cs typeface="Arial MT"/>
              </a:rPr>
              <a:t>Contrast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dye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injected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into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 intravenous line in the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arm while the CT is being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taken,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 </a:t>
            </a:r>
            <a:r>
              <a:rPr sz="2600" spc="-5" dirty="0">
                <a:latin typeface="Arial MT"/>
                <a:cs typeface="Arial MT"/>
              </a:rPr>
              <a:t>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pulmonary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arteries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Arial MT"/>
                <a:cs typeface="Arial MT"/>
              </a:rPr>
              <a:t>visualized.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1664" y="188976"/>
            <a:ext cx="4011167" cy="649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90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31" y="609600"/>
            <a:ext cx="8204871" cy="6106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70"/>
              </a:spcBef>
            </a:pPr>
            <a:r>
              <a:rPr lang="en-US" sz="4000" spc="-5" dirty="0"/>
              <a:t>T</a:t>
            </a:r>
            <a:r>
              <a:rPr sz="4000" spc="-5" dirty="0"/>
              <a:t>reatment</a:t>
            </a:r>
            <a:r>
              <a:rPr sz="4000" spc="30" dirty="0"/>
              <a:t> </a:t>
            </a:r>
            <a:r>
              <a:rPr lang="en-US" sz="4000" spc="-5" dirty="0"/>
              <a:t>of</a:t>
            </a:r>
            <a:r>
              <a:rPr sz="4000" spc="-5" dirty="0"/>
              <a:t> </a:t>
            </a:r>
            <a:r>
              <a:rPr sz="4000" spc="-1095" dirty="0"/>
              <a:t> </a:t>
            </a:r>
            <a:r>
              <a:rPr sz="4000" spc="-5" dirty="0"/>
              <a:t>pulmonary</a:t>
            </a:r>
            <a:r>
              <a:rPr sz="4000" spc="10" dirty="0"/>
              <a:t> </a:t>
            </a:r>
            <a:r>
              <a:rPr sz="4000" spc="-5" dirty="0"/>
              <a:t>embolism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0" y="1725295"/>
            <a:ext cx="8410194" cy="4737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21740">
              <a:lnSpc>
                <a:spcPct val="100000"/>
              </a:lnSpc>
              <a:spcBef>
                <a:spcPts val="105"/>
              </a:spcBef>
            </a:pPr>
            <a:r>
              <a:rPr lang="en-US" sz="2600" spc="5" dirty="0">
                <a:latin typeface="Arial MT"/>
                <a:cs typeface="Arial MT"/>
              </a:rPr>
              <a:t>-</a:t>
            </a:r>
            <a:r>
              <a:rPr sz="2600" spc="5" dirty="0">
                <a:latin typeface="Arial MT"/>
                <a:cs typeface="Arial MT"/>
              </a:rPr>
              <a:t>The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best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treatment for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pulmonary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embolus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</a:t>
            </a:r>
            <a:r>
              <a:rPr sz="2600" spc="-70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prevention.</a:t>
            </a:r>
          </a:p>
          <a:p>
            <a:pPr marL="12700" marR="447675">
              <a:lnSpc>
                <a:spcPts val="3110"/>
              </a:lnSpc>
              <a:spcBef>
                <a:spcPts val="710"/>
              </a:spcBef>
            </a:pPr>
            <a:r>
              <a:rPr lang="en-US" sz="2600" dirty="0">
                <a:latin typeface="Arial MT"/>
                <a:cs typeface="Arial MT"/>
              </a:rPr>
              <a:t>-</a:t>
            </a:r>
            <a:r>
              <a:rPr sz="2600" dirty="0">
                <a:latin typeface="Arial MT"/>
                <a:cs typeface="Arial MT"/>
              </a:rPr>
              <a:t>Minimizing the risk of deep vein thrombosis is key in </a:t>
            </a:r>
            <a:r>
              <a:rPr sz="2600" spc="-7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preventing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potentially fatal illness.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 dirty="0">
              <a:latin typeface="Arial MT"/>
              <a:cs typeface="Arial MT"/>
            </a:endParaRPr>
          </a:p>
          <a:p>
            <a:pPr marL="12700" marR="808990">
              <a:lnSpc>
                <a:spcPct val="100000"/>
              </a:lnSpc>
            </a:pPr>
            <a:r>
              <a:rPr lang="en-US" sz="2600" spc="5" dirty="0">
                <a:latin typeface="Arial MT"/>
                <a:cs typeface="Arial MT"/>
              </a:rPr>
              <a:t>-</a:t>
            </a:r>
            <a:r>
              <a:rPr sz="2600" spc="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initial decision is whether the patient requires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hospitalization.</a:t>
            </a:r>
          </a:p>
          <a:p>
            <a:pPr marL="12700" marR="5080">
              <a:lnSpc>
                <a:spcPct val="99900"/>
              </a:lnSpc>
              <a:spcBef>
                <a:spcPts val="610"/>
              </a:spcBef>
            </a:pPr>
            <a:r>
              <a:rPr lang="en-US" sz="2600" spc="5" dirty="0">
                <a:latin typeface="Arial MT"/>
                <a:cs typeface="Arial MT"/>
              </a:rPr>
              <a:t>-</a:t>
            </a:r>
            <a:r>
              <a:rPr sz="2600" spc="5" dirty="0">
                <a:latin typeface="Arial MT"/>
                <a:cs typeface="Arial MT"/>
              </a:rPr>
              <a:t>Recent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studies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suggest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those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patients with a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small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pulmonary </a:t>
            </a:r>
            <a:r>
              <a:rPr sz="2600" spc="5" dirty="0">
                <a:latin typeface="Arial MT"/>
                <a:cs typeface="Arial MT"/>
              </a:rPr>
              <a:t>embolus, who </a:t>
            </a:r>
            <a:r>
              <a:rPr sz="2600" dirty="0">
                <a:latin typeface="Arial MT"/>
                <a:cs typeface="Arial MT"/>
              </a:rPr>
              <a:t>are hemodynamically stable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(normal vital signs) may be treated at </a:t>
            </a:r>
            <a:r>
              <a:rPr sz="2600" spc="5" dirty="0">
                <a:latin typeface="Arial MT"/>
                <a:cs typeface="Arial MT"/>
              </a:rPr>
              <a:t>home </a:t>
            </a:r>
            <a:r>
              <a:rPr sz="2600" dirty="0">
                <a:latin typeface="Arial MT"/>
                <a:cs typeface="Arial MT"/>
              </a:rPr>
              <a:t>with close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outpatient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care.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391413"/>
            <a:ext cx="38595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Anticoagulation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4800" y="1447800"/>
            <a:ext cx="8582718" cy="43382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400" spc="5" dirty="0">
                <a:solidFill>
                  <a:srgbClr val="002060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first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step in stable patients with pulmonary embolism </a:t>
            </a:r>
            <a:r>
              <a:rPr sz="2400" spc="-71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is</a:t>
            </a:r>
            <a:r>
              <a:rPr sz="2400" spc="-5" dirty="0">
                <a:solidFill>
                  <a:srgbClr val="002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2060"/>
                </a:solidFill>
                <a:latin typeface="Arial MT"/>
                <a:cs typeface="Arial MT"/>
              </a:rPr>
              <a:t>anticoagulation.</a:t>
            </a:r>
            <a:endParaRPr lang="en-US" sz="2400" dirty="0">
              <a:solidFill>
                <a:srgbClr val="002060"/>
              </a:solidFill>
              <a:latin typeface="Arial MT"/>
              <a:cs typeface="Arial MT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usually done with subcutaneous, weight adjusted low-molecular weight heparin (LMWH) or unfractionated heparin (UFH).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equally rapid anticoagulant effect can also be achieved with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nonvitamin K antagonist oral anticoagulant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DOAC)</a:t>
            </a:r>
          </a:p>
          <a:p>
            <a:pPr marL="12700" marR="5080">
              <a:lnSpc>
                <a:spcPct val="100000"/>
              </a:lnSpc>
              <a:spcBef>
                <a:spcPts val="105"/>
              </a:spcBef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A20157A-B0AE-D4D7-4DB7-E82AD69B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VKAs are used, anticoagulation with UFH, LMWH ,should be continued in parallel with the oral anticoagulant for &gt;_5 days and until the international normalized ratio (INR) value has been 2.0-3.0 for 2 consecutive days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C82C041-16F6-1398-A4FE-BC5EEF00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0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435" y="463423"/>
            <a:ext cx="5215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Thrombolytic</a:t>
            </a:r>
            <a:r>
              <a:rPr sz="4000" spc="-40" dirty="0"/>
              <a:t> </a:t>
            </a:r>
            <a:r>
              <a:rPr sz="4000" spc="-5" dirty="0"/>
              <a:t>therapy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537463" y="1364995"/>
            <a:ext cx="7838440" cy="409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03822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 MT"/>
                <a:cs typeface="Arial MT"/>
              </a:rPr>
              <a:t>Pulmonary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embolism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fatal,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especially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if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involves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 large amount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clot.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2600" dirty="0">
                <a:latin typeface="Arial MT"/>
                <a:cs typeface="Arial MT"/>
              </a:rPr>
              <a:t>T</a:t>
            </a:r>
            <a:r>
              <a:rPr sz="2600" dirty="0">
                <a:latin typeface="Arial MT"/>
                <a:cs typeface="Arial MT"/>
              </a:rPr>
              <a:t>hrombolytic therapy using medications like </a:t>
            </a:r>
            <a:r>
              <a:rPr sz="2600" spc="-60" dirty="0">
                <a:latin typeface="Arial MT"/>
                <a:cs typeface="Arial MT"/>
              </a:rPr>
              <a:t>TPA 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(tissue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plasminogen</a:t>
            </a:r>
            <a:r>
              <a:rPr sz="2600" spc="-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activator)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lang="en-US" sz="2600" spc="-20" dirty="0">
                <a:latin typeface="Arial MT"/>
                <a:cs typeface="Arial MT"/>
              </a:rPr>
              <a:t>is recommended in high risk acute pulmonary embolism </a:t>
            </a:r>
            <a:r>
              <a:rPr sz="2600" dirty="0">
                <a:latin typeface="Arial MT"/>
                <a:cs typeface="Arial MT"/>
              </a:rPr>
              <a:t>.</a:t>
            </a:r>
          </a:p>
          <a:p>
            <a:pPr marL="12700" marR="55244">
              <a:lnSpc>
                <a:spcPct val="100000"/>
              </a:lnSpc>
            </a:pPr>
            <a:endParaRPr lang="en-US" sz="2600" dirty="0">
              <a:latin typeface="Arial MT"/>
              <a:cs typeface="Arial MT"/>
            </a:endParaRPr>
          </a:p>
          <a:p>
            <a:pPr marL="12700" marR="55244">
              <a:lnSpc>
                <a:spcPct val="100000"/>
              </a:lnSpc>
            </a:pPr>
            <a:r>
              <a:rPr sz="2600" dirty="0">
                <a:latin typeface="Arial MT"/>
                <a:cs typeface="Arial MT"/>
              </a:rPr>
              <a:t>In certain centers, a special procedure can be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performed where is catherter is placed in the right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side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 the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heart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clot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 essentially</a:t>
            </a:r>
            <a:r>
              <a:rPr sz="2600" spc="-25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vacuumed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out.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A054473-6279-80DD-0D08-DF69C50C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Cardiac arrest </a:t>
            </a:r>
          </a:p>
          <a:p>
            <a:r>
              <a:rPr lang="en-US" dirty="0">
                <a:solidFill>
                  <a:srgbClr val="002060"/>
                </a:solidFill>
              </a:rPr>
              <a:t>Obstructive shock (systolic </a:t>
            </a:r>
            <a:r>
              <a:rPr lang="en-US" dirty="0" err="1">
                <a:solidFill>
                  <a:srgbClr val="002060"/>
                </a:solidFill>
              </a:rPr>
              <a:t>Blp</a:t>
            </a:r>
            <a:r>
              <a:rPr lang="en-US" dirty="0">
                <a:solidFill>
                  <a:srgbClr val="002060"/>
                </a:solidFill>
              </a:rPr>
              <a:t> less than 90 mmHg+ end organ hypoperfusion )</a:t>
            </a:r>
          </a:p>
          <a:p>
            <a:r>
              <a:rPr lang="en-US" dirty="0">
                <a:solidFill>
                  <a:srgbClr val="002060"/>
                </a:solidFill>
              </a:rPr>
              <a:t>Persistent hypotension (systolic </a:t>
            </a:r>
            <a:r>
              <a:rPr lang="en-US" dirty="0" err="1">
                <a:solidFill>
                  <a:srgbClr val="002060"/>
                </a:solidFill>
              </a:rPr>
              <a:t>Blp</a:t>
            </a:r>
            <a:r>
              <a:rPr lang="en-US" dirty="0">
                <a:solidFill>
                  <a:srgbClr val="002060"/>
                </a:solidFill>
              </a:rPr>
              <a:t> 90 mmHg more than 15 min not caused by hypovolemia or sepsis )</a:t>
            </a:r>
          </a:p>
          <a:p>
            <a:r>
              <a:rPr lang="en-US" dirty="0">
                <a:solidFill>
                  <a:srgbClr val="002060"/>
                </a:solidFill>
              </a:rPr>
              <a:t>---If one of the above clinical manifestation present patient is considered hemodynamically unstable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49619EC-8C75-9F34-F337-0379448D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Acute High risk PE</a:t>
            </a:r>
          </a:p>
        </p:txBody>
      </p:sp>
    </p:spTree>
    <p:extLst>
      <p:ext uri="{BB962C8B-B14F-4D97-AF65-F5344CB8AC3E}">
        <p14:creationId xmlns:p14="http://schemas.microsoft.com/office/powerpoint/2010/main" val="1288321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533400"/>
            <a:ext cx="798639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latin typeface="Arial MT"/>
                <a:cs typeface="Arial MT"/>
              </a:rPr>
              <a:t>Optimal</a:t>
            </a:r>
            <a:r>
              <a:rPr b="0" spc="2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Duration</a:t>
            </a:r>
            <a:r>
              <a:rPr b="0" spc="10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of</a:t>
            </a:r>
            <a:r>
              <a:rPr b="0" spc="-225" dirty="0">
                <a:latin typeface="Arial MT"/>
                <a:cs typeface="Arial MT"/>
              </a:rPr>
              <a:t> </a:t>
            </a:r>
            <a:r>
              <a:rPr b="0" spc="-5" dirty="0">
                <a:latin typeface="Arial MT"/>
                <a:cs typeface="Arial MT"/>
              </a:rPr>
              <a:t>Anticoagulation</a:t>
            </a:r>
            <a:endParaRPr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50307"/>
              </p:ext>
            </p:extLst>
          </p:nvPr>
        </p:nvGraphicFramePr>
        <p:xfrm>
          <a:off x="457200" y="1333500"/>
          <a:ext cx="8229600" cy="4190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4337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Clinical</a:t>
                      </a:r>
                      <a:r>
                        <a:rPr sz="36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setting</a:t>
                      </a:r>
                      <a:endParaRPr sz="3600" dirty="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Recommendation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92710" marR="358775">
                        <a:lnSpc>
                          <a:spcPts val="2860"/>
                        </a:lnSpc>
                        <a:spcBef>
                          <a:spcPts val="41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First provoked PE/proximal </a:t>
                      </a:r>
                      <a:r>
                        <a:rPr sz="2400" spc="-6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leg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DVT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5270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2400" spc="-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2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mo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2710" marR="601345">
                        <a:lnSpc>
                          <a:spcPct val="99600"/>
                        </a:lnSpc>
                        <a:spcBef>
                          <a:spcPts val="31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First provoked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upper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extremity DVT</a:t>
                      </a:r>
                      <a:r>
                        <a:rPr sz="2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or isolated </a:t>
                      </a:r>
                      <a:r>
                        <a:rPr sz="2400" spc="-6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calf DVT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2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mo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51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Second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provoked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VTE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indefinite</a:t>
                      </a:r>
                      <a:r>
                        <a:rPr sz="24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duration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80126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Cancer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7E9E7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2400" spc="-5" dirty="0">
                          <a:latin typeface="Arial MT"/>
                          <a:cs typeface="Arial MT"/>
                        </a:rPr>
                        <a:t>&gt;6 months /until cancer is cured /indefinite</a:t>
                      </a:r>
                      <a:endParaRPr sz="2400" dirty="0">
                        <a:latin typeface="Arial MT"/>
                        <a:cs typeface="Arial MT"/>
                      </a:endParaRPr>
                    </a:p>
                  </a:txBody>
                  <a:tcPr marL="0" marR="0" marT="3619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7E9E7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0902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DD24A5E-29DA-4C17-8B99-E4A5D17E8A10}"/>
              </a:ext>
            </a:extLst>
          </p:cNvPr>
          <p:cNvSpPr txBox="1"/>
          <p:nvPr/>
        </p:nvSpPr>
        <p:spPr>
          <a:xfrm>
            <a:off x="457200" y="533400"/>
            <a:ext cx="6324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lang="en-US" sz="4000" b="1" spc="-5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Inferior vena cava 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D2234D5-9E77-445C-AABC-B43B81BBD1F9}"/>
              </a:ext>
            </a:extLst>
          </p:cNvPr>
          <p:cNvSpPr txBox="1"/>
          <p:nvPr/>
        </p:nvSpPr>
        <p:spPr>
          <a:xfrm>
            <a:off x="304800" y="1524000"/>
            <a:ext cx="85344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Arial MT"/>
                <a:cs typeface="Arial MT"/>
              </a:rPr>
              <a:t>Used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inferior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vena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cava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25" dirty="0">
                <a:latin typeface="Arial MT"/>
                <a:cs typeface="Arial MT"/>
              </a:rPr>
              <a:t>filter.</a:t>
            </a:r>
            <a:endParaRPr lang="en-US" sz="240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Arial MT"/>
                <a:cs typeface="Arial MT"/>
              </a:rPr>
              <a:t>If</a:t>
            </a:r>
            <a:r>
              <a:rPr lang="en-US" sz="2400" spc="-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anticoagulant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therapy is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u="heavy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2"/>
              </a:rPr>
              <a:t>contraindicated</a:t>
            </a:r>
            <a:r>
              <a:rPr lang="en-US" sz="2400" spc="10" dirty="0">
                <a:solidFill>
                  <a:srgbClr val="CC9900"/>
                </a:solidFill>
                <a:latin typeface="Arial MT"/>
                <a:cs typeface="Arial MT"/>
                <a:hlinkClick r:id="rId2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and/or 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ineffective,</a:t>
            </a:r>
            <a:r>
              <a:rPr lang="en-US" sz="2400" spc="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or</a:t>
            </a:r>
            <a:r>
              <a:rPr lang="en-US" sz="2400" spc="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to</a:t>
            </a:r>
            <a:r>
              <a:rPr lang="en-US" sz="2400" spc="3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prevent</a:t>
            </a:r>
            <a:r>
              <a:rPr lang="en-US" sz="2400" spc="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new</a:t>
            </a:r>
            <a:r>
              <a:rPr lang="en-US" sz="2400" spc="3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emboli from 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entering the pulmonary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artery and combining</a:t>
            </a:r>
            <a:r>
              <a:rPr lang="en-US" sz="2400" spc="-2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with </a:t>
            </a:r>
            <a:r>
              <a:rPr lang="en-US" sz="2400" spc="-71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  <a:hlinkClick r:id="rId3"/>
              </a:rPr>
              <a:t>an</a:t>
            </a:r>
            <a:r>
              <a:rPr lang="en-US" sz="2400" spc="-5" dirty="0">
                <a:latin typeface="Arial MT"/>
                <a:cs typeface="Arial MT"/>
                <a:hlinkClick r:id="rId3"/>
              </a:rPr>
              <a:t> </a:t>
            </a:r>
            <a:r>
              <a:rPr lang="en-US" sz="2400" dirty="0">
                <a:latin typeface="Arial MT"/>
                <a:cs typeface="Arial MT"/>
                <a:hlinkClick r:id="rId3"/>
              </a:rPr>
              <a:t>existing</a:t>
            </a:r>
            <a:r>
              <a:rPr lang="en-US" sz="2400" spc="-15" dirty="0">
                <a:latin typeface="Arial MT"/>
                <a:cs typeface="Arial MT"/>
                <a:hlinkClick r:id="rId3"/>
              </a:rPr>
              <a:t> </a:t>
            </a:r>
            <a:r>
              <a:rPr lang="en-US" sz="2400" dirty="0">
                <a:latin typeface="Arial MT"/>
                <a:cs typeface="Arial MT"/>
                <a:hlinkClick r:id="rId3"/>
              </a:rPr>
              <a:t>blockage,</a:t>
            </a:r>
            <a:r>
              <a:rPr lang="en-US" sz="2400" spc="-20" dirty="0">
                <a:latin typeface="Arial MT"/>
                <a:cs typeface="Arial MT"/>
                <a:hlinkClick r:id="rId3"/>
              </a:rPr>
              <a:t> </a:t>
            </a:r>
            <a:r>
              <a:rPr lang="en-US" sz="2400" dirty="0">
                <a:latin typeface="Arial MT"/>
                <a:cs typeface="Arial MT"/>
                <a:hlinkClick r:id="rId3"/>
              </a:rPr>
              <a:t>an</a:t>
            </a:r>
            <a:r>
              <a:rPr lang="en-US" sz="2400" spc="15" dirty="0">
                <a:latin typeface="Arial MT"/>
                <a:cs typeface="Arial MT"/>
                <a:hlinkClick r:id="rId3"/>
              </a:rPr>
              <a:t> </a:t>
            </a:r>
            <a:r>
              <a:rPr lang="en-US" sz="2400" u="heavy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3"/>
              </a:rPr>
              <a:t>inferior vena</a:t>
            </a:r>
            <a:r>
              <a:rPr lang="en-US" sz="2400" u="heavy" spc="-10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lang="en-US" sz="2400" u="heavy" spc="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3"/>
              </a:rPr>
              <a:t>cava</a:t>
            </a:r>
            <a:r>
              <a:rPr lang="en-US" sz="2400" u="heavy" spc="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</a:rPr>
              <a:t> </a:t>
            </a:r>
            <a:r>
              <a:rPr lang="en-US" sz="2400" u="heavy" spc="-5" dirty="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Arial MT"/>
                <a:cs typeface="Arial MT"/>
                <a:hlinkClick r:id="rId3"/>
              </a:rPr>
              <a:t>filter</a:t>
            </a:r>
            <a:r>
              <a:rPr lang="en-US" sz="2400" spc="-5" dirty="0">
                <a:solidFill>
                  <a:srgbClr val="CC9900"/>
                </a:solidFill>
                <a:latin typeface="Arial MT"/>
                <a:cs typeface="Arial MT"/>
                <a:hlinkClick r:id="rId3"/>
              </a:rPr>
              <a:t> </a:t>
            </a:r>
            <a:r>
              <a:rPr lang="en-US" sz="2400" spc="5" dirty="0">
                <a:latin typeface="Arial MT"/>
                <a:cs typeface="Arial MT"/>
                <a:hlinkClick r:id="rId3"/>
              </a:rPr>
              <a:t>may</a:t>
            </a:r>
            <a:r>
              <a:rPr lang="en-US" sz="2400" spc="-20" dirty="0">
                <a:latin typeface="Arial MT"/>
                <a:cs typeface="Arial MT"/>
                <a:hlinkClick r:id="rId3"/>
              </a:rPr>
              <a:t> </a:t>
            </a:r>
            <a:r>
              <a:rPr lang="en-US" sz="2400" dirty="0">
                <a:latin typeface="Arial MT"/>
                <a:cs typeface="Arial MT"/>
                <a:hlinkClick r:id="rId3"/>
              </a:rPr>
              <a:t>be implanted</a:t>
            </a:r>
            <a:endParaRPr lang="en-US" sz="2400" dirty="0">
              <a:latin typeface="Arial MT"/>
              <a:cs typeface="Arial M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E61954D-CA44-4954-AC46-3A94DEDEE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3611716"/>
            <a:ext cx="5206435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75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463" y="534999"/>
            <a:ext cx="56381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Arial MT"/>
                <a:cs typeface="Arial MT"/>
              </a:rPr>
              <a:t>Clinical</a:t>
            </a:r>
            <a:r>
              <a:rPr sz="4000" b="0" dirty="0">
                <a:latin typeface="Arial MT"/>
                <a:cs typeface="Arial MT"/>
              </a:rPr>
              <a:t> </a:t>
            </a:r>
            <a:r>
              <a:rPr sz="4000" b="0" spc="-5" dirty="0">
                <a:latin typeface="Arial MT"/>
                <a:cs typeface="Arial MT"/>
              </a:rPr>
              <a:t>syndrome</a:t>
            </a:r>
            <a:r>
              <a:rPr sz="4000" b="0" spc="20" dirty="0">
                <a:latin typeface="Arial MT"/>
                <a:cs typeface="Arial MT"/>
              </a:rPr>
              <a:t> </a:t>
            </a:r>
            <a:r>
              <a:rPr sz="4000" b="0" spc="-5" dirty="0">
                <a:latin typeface="Arial MT"/>
                <a:cs typeface="Arial MT"/>
              </a:rPr>
              <a:t>of</a:t>
            </a:r>
            <a:r>
              <a:rPr sz="4000" b="0" spc="-10" dirty="0">
                <a:latin typeface="Arial MT"/>
                <a:cs typeface="Arial MT"/>
              </a:rPr>
              <a:t> </a:t>
            </a:r>
            <a:r>
              <a:rPr sz="4000" b="0" spc="-130" dirty="0">
                <a:latin typeface="Arial MT"/>
                <a:cs typeface="Arial MT"/>
              </a:rPr>
              <a:t>P.E.</a:t>
            </a:r>
            <a:endParaRPr sz="40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04017"/>
              </p:ext>
            </p:extLst>
          </p:nvPr>
        </p:nvGraphicFramePr>
        <p:xfrm>
          <a:off x="152400" y="1371600"/>
          <a:ext cx="8839200" cy="5480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86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44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065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7572">
                <a:tc>
                  <a:txBody>
                    <a:bodyPr/>
                    <a:lstStyle/>
                    <a:p>
                      <a:pPr marL="623570" marR="149860" indent="-462280">
                        <a:lnSpc>
                          <a:spcPts val="2150"/>
                        </a:lnSpc>
                        <a:spcBef>
                          <a:spcPts val="39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sific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  on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Presentation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Therapy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71682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Massive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60" dirty="0">
                          <a:latin typeface="Arial MT"/>
                          <a:cs typeface="Arial MT"/>
                        </a:rPr>
                        <a:t>P.E.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Systemic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60" dirty="0">
                          <a:latin typeface="Arial MT"/>
                          <a:cs typeface="Arial MT"/>
                        </a:rPr>
                        <a:t>B.P.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90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mmHg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poor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tissue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perfusion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multisystem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organ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faliure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  <a:p>
                      <a:pPr marL="93345" marR="486409">
                        <a:lnSpc>
                          <a:spcPts val="2150"/>
                        </a:lnSpc>
                        <a:spcBef>
                          <a:spcPts val="8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Plus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:-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right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left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main pulm,</a:t>
                      </a:r>
                      <a:r>
                        <a:rPr sz="1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artery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thrombosis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high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clot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burden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87630">
                        <a:lnSpc>
                          <a:spcPct val="998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Thrombo</a:t>
                      </a:r>
                      <a:r>
                        <a:rPr lang="en-US" sz="1800" spc="-5" dirty="0">
                          <a:latin typeface="Arial MT"/>
                          <a:cs typeface="Arial MT"/>
                        </a:rPr>
                        <a:t>ly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sis or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embolictomy</a:t>
                      </a:r>
                      <a:r>
                        <a:rPr sz="1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IVC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filter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plus:- anti co-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ag.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34450">
                <a:tc>
                  <a:txBody>
                    <a:bodyPr/>
                    <a:lstStyle/>
                    <a:p>
                      <a:pPr marL="92710" marR="180340">
                        <a:lnSpc>
                          <a:spcPts val="2150"/>
                        </a:lnSpc>
                        <a:spcBef>
                          <a:spcPts val="39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bm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ssive  </a:t>
                      </a:r>
                      <a:r>
                        <a:rPr sz="1800" spc="-60" dirty="0">
                          <a:latin typeface="Arial MT"/>
                          <a:cs typeface="Arial MT"/>
                        </a:rPr>
                        <a:t>P.E.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221615">
                        <a:lnSpc>
                          <a:spcPct val="997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Hemodynamically</a:t>
                      </a:r>
                      <a:r>
                        <a:rPr sz="18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stable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but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moderate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 sever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R.V.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dysfunction</a:t>
                      </a:r>
                      <a:r>
                        <a:rPr sz="18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enlargement.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570865">
                        <a:lnSpc>
                          <a:spcPct val="999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Addition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thrombolysis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emboletomy</a:t>
                      </a:r>
                      <a:r>
                        <a:rPr sz="18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or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filter remains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controversal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57807">
                <a:tc>
                  <a:txBody>
                    <a:bodyPr/>
                    <a:lstStyle/>
                    <a:p>
                      <a:pPr marL="92710" marR="460375">
                        <a:lnSpc>
                          <a:spcPct val="99700"/>
                        </a:lnSpc>
                        <a:spcBef>
                          <a:spcPts val="32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Small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mo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er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te  </a:t>
                      </a:r>
                      <a:r>
                        <a:rPr sz="1800" spc="-60" dirty="0">
                          <a:latin typeface="Arial MT"/>
                          <a:cs typeface="Arial MT"/>
                        </a:rPr>
                        <a:t>P.E.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3803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Normal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hemodynamic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normal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R.V.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size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&amp;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function.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Pulm.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infarction.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Anti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co-ag.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88535">
                <a:tc>
                  <a:txBody>
                    <a:bodyPr/>
                    <a:lstStyle/>
                    <a:p>
                      <a:pPr marL="92710" marR="234315">
                        <a:lnSpc>
                          <a:spcPts val="2150"/>
                        </a:lnSpc>
                        <a:spcBef>
                          <a:spcPts val="40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ra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ic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l 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embolism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302895">
                        <a:lnSpc>
                          <a:spcPct val="997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800" spc="-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sudden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stroke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&amp;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concomitant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60" dirty="0">
                          <a:latin typeface="Arial MT"/>
                          <a:cs typeface="Arial MT"/>
                        </a:rPr>
                        <a:t>V.T.E. </a:t>
                      </a:r>
                      <a:r>
                        <a:rPr sz="1800" spc="-48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DVT --&gt;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thrombus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--&gt;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arterial system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through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75" dirty="0">
                          <a:latin typeface="Arial MT"/>
                          <a:cs typeface="Arial MT"/>
                        </a:rPr>
                        <a:t>P.F.O.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Anti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co-ag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6D357E6-70A5-0A5D-F889-A0B98578C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1FCE6E94-C34E-25FC-FA5E-14531558B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4244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Deep venous thrombosis</a:t>
            </a:r>
            <a:br>
              <a:rPr lang="en-US" sz="5400" dirty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</a:br>
            <a:r>
              <a:rPr lang="en-US" sz="5400" dirty="0">
                <a:solidFill>
                  <a:schemeClr val="accent2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(DVT) </a:t>
            </a:r>
          </a:p>
        </p:txBody>
      </p:sp>
    </p:spTree>
    <p:extLst>
      <p:ext uri="{BB962C8B-B14F-4D97-AF65-F5344CB8AC3E}">
        <p14:creationId xmlns:p14="http://schemas.microsoft.com/office/powerpoint/2010/main" val="21259956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3810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PULMONARY  HYPERTENSION</a:t>
            </a:r>
            <a:endParaRPr lang="en-US" sz="5400" dirty="0">
              <a:solidFill>
                <a:schemeClr val="accent2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43669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43C69CE-0220-423F-9867-5F82EF63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PH</a:t>
            </a:r>
          </a:p>
          <a:p>
            <a:r>
              <a:rPr lang="en-US" dirty="0"/>
              <a:t>Identify classes of PH</a:t>
            </a:r>
          </a:p>
          <a:p>
            <a:r>
              <a:rPr lang="en-US" dirty="0"/>
              <a:t>Identify pathophysiology of PH</a:t>
            </a:r>
          </a:p>
          <a:p>
            <a:r>
              <a:rPr lang="en-US" dirty="0"/>
              <a:t>List clinical picture of PH</a:t>
            </a:r>
          </a:p>
          <a:p>
            <a:r>
              <a:rPr lang="en-US" dirty="0"/>
              <a:t>Enumerate diagnostic tools of PH</a:t>
            </a:r>
          </a:p>
          <a:p>
            <a:r>
              <a:rPr lang="en-US" dirty="0"/>
              <a:t>outline treatment modalities of PH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B6FF7DC-9502-4B3C-9126-0B59C0DD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2"/>
                </a:solidFill>
              </a:rPr>
              <a:t>Indented Learning Outcomes (ILOs)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47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4C411C2-3C1C-41AB-A98F-C8B3C99F0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in blood pressure in pulmonary  circulation ( either in the arteries, or both in  arteries and veins)</a:t>
            </a:r>
          </a:p>
          <a:p>
            <a:r>
              <a:rPr lang="en-US" dirty="0"/>
              <a:t>Normal pressure is 14-18mmHg at rest.</a:t>
            </a:r>
          </a:p>
          <a:p>
            <a:r>
              <a:rPr lang="en-US" dirty="0"/>
              <a:t>Hemodynamically it is defined as an increased mean pulmonary arterial pressure to </a:t>
            </a:r>
            <a:r>
              <a:rPr lang="en-US" u="sng" dirty="0"/>
              <a:t>&gt;</a:t>
            </a:r>
            <a:r>
              <a:rPr lang="en-US" dirty="0"/>
              <a:t>20mmHg at  rest.</a:t>
            </a:r>
          </a:p>
          <a:p>
            <a:r>
              <a:rPr lang="en-US" dirty="0"/>
              <a:t>Can be measured by right heart catheterization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ED0F594-5589-4458-8128-89AA758FF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spc="-5" dirty="0">
                <a:latin typeface="Times New Roman"/>
                <a:cs typeface="Times New Roman"/>
              </a:rPr>
              <a:t>Definition </a:t>
            </a:r>
            <a:r>
              <a:rPr lang="en-US" sz="3600" b="1" dirty="0">
                <a:latin typeface="Times New Roman"/>
                <a:cs typeface="Times New Roman"/>
              </a:rPr>
              <a:t>of </a:t>
            </a:r>
            <a:r>
              <a:rPr lang="en-US" sz="3600" b="1" spc="-10" dirty="0">
                <a:latin typeface="Times New Roman"/>
                <a:cs typeface="Times New Roman"/>
              </a:rPr>
              <a:t>PAH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48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F234312-2094-4F3E-8E91-5CDE2A3D9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marL="622300" indent="-609600">
              <a:lnSpc>
                <a:spcPct val="100000"/>
              </a:lnSpc>
              <a:spcBef>
                <a:spcPts val="800"/>
              </a:spcBef>
              <a:buClr>
                <a:srgbClr val="00CC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Pulmonary Arterial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Hypertension</a:t>
            </a:r>
            <a:endParaRPr lang="en-US" sz="2800" dirty="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700"/>
              </a:spcBef>
              <a:buClr>
                <a:srgbClr val="00CC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Pulmonary Hypertension owing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-5" dirty="0">
                <a:latin typeface="Times New Roman"/>
                <a:cs typeface="Times New Roman"/>
              </a:rPr>
              <a:t>left heart</a:t>
            </a:r>
            <a:r>
              <a:rPr lang="en-US" sz="2800" spc="3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disease</a:t>
            </a:r>
            <a:endParaRPr lang="en-US" sz="2800" dirty="0">
              <a:latin typeface="Times New Roman"/>
              <a:cs typeface="Times New Roman"/>
            </a:endParaRPr>
          </a:p>
          <a:p>
            <a:pPr marL="622300" indent="-609600">
              <a:lnSpc>
                <a:spcPct val="100000"/>
              </a:lnSpc>
              <a:spcBef>
                <a:spcPts val="690"/>
              </a:spcBef>
              <a:buClr>
                <a:srgbClr val="00CC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PH Secondary </a:t>
            </a:r>
            <a:r>
              <a:rPr lang="en-US" sz="2800" dirty="0">
                <a:latin typeface="Times New Roman"/>
                <a:cs typeface="Times New Roman"/>
              </a:rPr>
              <a:t>to Chronic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Hypoxemia</a:t>
            </a:r>
            <a:endParaRPr lang="en-US" sz="2800" dirty="0">
              <a:latin typeface="Times New Roman"/>
              <a:cs typeface="Times New Roman"/>
            </a:endParaRPr>
          </a:p>
          <a:p>
            <a:pPr marL="622300" marR="5080" indent="-609600">
              <a:lnSpc>
                <a:spcPct val="100000"/>
              </a:lnSpc>
              <a:spcBef>
                <a:spcPts val="700"/>
              </a:spcBef>
              <a:buClr>
                <a:srgbClr val="00CC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Chronic </a:t>
            </a:r>
            <a:r>
              <a:rPr lang="en-US" sz="2800" spc="-5" dirty="0">
                <a:latin typeface="Times New Roman"/>
                <a:cs typeface="Times New Roman"/>
              </a:rPr>
              <a:t>Thrombo-Embolic Pulmonary Hypertension  </a:t>
            </a:r>
            <a:r>
              <a:rPr lang="en-US" sz="2800" spc="-10" dirty="0">
                <a:latin typeface="Times New Roman"/>
                <a:cs typeface="Times New Roman"/>
              </a:rPr>
              <a:t>(CTEPH)</a:t>
            </a:r>
            <a:endParaRPr lang="en-US" sz="2800" dirty="0">
              <a:latin typeface="Times New Roman"/>
              <a:cs typeface="Times New Roman"/>
            </a:endParaRPr>
          </a:p>
          <a:p>
            <a:pPr marL="622300" marR="667385" indent="-609600">
              <a:lnSpc>
                <a:spcPct val="100000"/>
              </a:lnSpc>
              <a:spcBef>
                <a:spcPts val="690"/>
              </a:spcBef>
              <a:buClr>
                <a:srgbClr val="00CC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Pulmonary hypertension with unclear etiology 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29FEF61-4307-44D2-B595-AFE1B2F4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-10" dirty="0"/>
              <a:t> Classifications </a:t>
            </a:r>
            <a:r>
              <a:rPr lang="en-US" sz="2800" dirty="0"/>
              <a:t>of  </a:t>
            </a:r>
            <a:r>
              <a:rPr lang="en-US" sz="2800" spc="-5" dirty="0"/>
              <a:t>Pulmonary</a:t>
            </a:r>
            <a:r>
              <a:rPr lang="en-US" sz="2800" spc="-55" dirty="0"/>
              <a:t> </a:t>
            </a:r>
            <a:r>
              <a:rPr lang="en-US" sz="2800" dirty="0"/>
              <a:t>Hypertension</a:t>
            </a:r>
          </a:p>
        </p:txBody>
      </p:sp>
    </p:spTree>
    <p:extLst>
      <p:ext uri="{BB962C8B-B14F-4D97-AF65-F5344CB8AC3E}">
        <p14:creationId xmlns:p14="http://schemas.microsoft.com/office/powerpoint/2010/main" val="3675407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392682B-7CA6-49AB-90E8-2C9C0FE43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55650" lvl="1" indent="-285750">
              <a:lnSpc>
                <a:spcPct val="100000"/>
              </a:lnSpc>
              <a:spcBef>
                <a:spcPts val="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Systolic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dysfunction</a:t>
            </a: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Diastolic </a:t>
            </a:r>
            <a:r>
              <a:rPr lang="en-US" sz="2800" dirty="0">
                <a:latin typeface="Times New Roman"/>
                <a:cs typeface="Times New Roman"/>
              </a:rPr>
              <a:t>dysfunction</a:t>
            </a:r>
          </a:p>
          <a:p>
            <a:pPr marL="755650" lvl="1" indent="-285750">
              <a:lnSpc>
                <a:spcPct val="100000"/>
              </a:lnSpc>
              <a:spcBef>
                <a:spcPts val="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Valvular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disease</a:t>
            </a:r>
            <a:endParaRPr lang="en-US" sz="2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Char char="–"/>
            </a:pPr>
            <a:endParaRPr lang="en-US" sz="40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6E39A88-575F-407B-A1FE-1FD0BC821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spc="-5" dirty="0">
                <a:latin typeface="Times New Roman"/>
                <a:cs typeface="Times New Roman"/>
              </a:rPr>
              <a:t>Pulmonary hypertension </a:t>
            </a:r>
            <a:r>
              <a:rPr lang="en-US" sz="2400" dirty="0">
                <a:latin typeface="Times New Roman"/>
                <a:cs typeface="Times New Roman"/>
              </a:rPr>
              <a:t>due to </a:t>
            </a:r>
            <a:r>
              <a:rPr lang="en-US" sz="2400" spc="-5" dirty="0">
                <a:latin typeface="Times New Roman"/>
                <a:cs typeface="Times New Roman"/>
              </a:rPr>
              <a:t>left heart  disease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199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85F9F22-CFF1-4235-8170-A8EBC9405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7391400" cy="3687763"/>
          </a:xfrm>
        </p:spPr>
        <p:txBody>
          <a:bodyPr>
            <a:normAutofit lnSpcReduction="10000"/>
          </a:bodyPr>
          <a:lstStyle/>
          <a:p>
            <a:pPr marL="755650" lvl="1" indent="-285750">
              <a:lnSpc>
                <a:spcPct val="150000"/>
              </a:lnSpc>
              <a:spcBef>
                <a:spcPts val="45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b="1" spc="-5" dirty="0">
                <a:latin typeface="Times New Roman"/>
                <a:cs typeface="Times New Roman"/>
              </a:rPr>
              <a:t>Chronic </a:t>
            </a:r>
            <a:r>
              <a:rPr lang="en-US" b="1" dirty="0">
                <a:latin typeface="Times New Roman"/>
                <a:cs typeface="Times New Roman"/>
              </a:rPr>
              <a:t>obstructive lung</a:t>
            </a:r>
            <a:r>
              <a:rPr lang="en-US" b="1" spc="-50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disease</a:t>
            </a:r>
          </a:p>
          <a:p>
            <a:pPr marL="755650" lvl="1" indent="-285750">
              <a:lnSpc>
                <a:spcPct val="150000"/>
              </a:lnSpc>
              <a:spcBef>
                <a:spcPts val="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b="1" dirty="0">
                <a:latin typeface="Times New Roman"/>
                <a:cs typeface="Times New Roman"/>
              </a:rPr>
              <a:t>Interstitial lung</a:t>
            </a:r>
            <a:r>
              <a:rPr lang="en-US" b="1" spc="-5" dirty="0">
                <a:latin typeface="Times New Roman"/>
                <a:cs typeface="Times New Roman"/>
              </a:rPr>
              <a:t> disease</a:t>
            </a:r>
            <a:endParaRPr lang="en-US" b="1" dirty="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50000"/>
              </a:lnSpc>
              <a:spcBef>
                <a:spcPts val="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b="1" spc="-5" dirty="0">
                <a:latin typeface="Times New Roman"/>
                <a:cs typeface="Times New Roman"/>
              </a:rPr>
              <a:t>Sleep-disordered </a:t>
            </a:r>
            <a:r>
              <a:rPr lang="en-US" b="1" dirty="0">
                <a:latin typeface="Times New Roman"/>
                <a:cs typeface="Times New Roman"/>
              </a:rPr>
              <a:t>breathing</a:t>
            </a:r>
          </a:p>
          <a:p>
            <a:pPr marL="755650" lvl="1" indent="-285750">
              <a:lnSpc>
                <a:spcPct val="150000"/>
              </a:lnSpc>
              <a:spcBef>
                <a:spcPts val="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b="1" spc="-5" dirty="0">
                <a:latin typeface="Times New Roman"/>
                <a:cs typeface="Times New Roman"/>
              </a:rPr>
              <a:t>Alveolar </a:t>
            </a:r>
            <a:r>
              <a:rPr lang="en-US" b="1" dirty="0">
                <a:latin typeface="Times New Roman"/>
                <a:cs typeface="Times New Roman"/>
              </a:rPr>
              <a:t>hypoventilation</a:t>
            </a:r>
            <a:r>
              <a:rPr lang="en-US" b="1" spc="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disorders</a:t>
            </a:r>
          </a:p>
          <a:p>
            <a:pPr marL="755650" lvl="1" indent="-285750">
              <a:lnSpc>
                <a:spcPct val="150000"/>
              </a:lnSpc>
              <a:spcBef>
                <a:spcPts val="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Chronic </a:t>
            </a:r>
            <a:r>
              <a:rPr lang="en-US" dirty="0">
                <a:latin typeface="Times New Roman"/>
                <a:cs typeface="Times New Roman"/>
              </a:rPr>
              <a:t>exposure to high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altitude</a:t>
            </a:r>
          </a:p>
          <a:p>
            <a:pPr marL="755650" lvl="1" indent="-285750">
              <a:lnSpc>
                <a:spcPct val="150000"/>
              </a:lnSpc>
              <a:spcBef>
                <a:spcPts val="20"/>
              </a:spcBef>
              <a:buChar char="–"/>
              <a:tabLst>
                <a:tab pos="755015" algn="l"/>
                <a:tab pos="75565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Developmental abnormalities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6CDE5FFE-5705-4D71-BD35-799EB8DD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33400"/>
            <a:ext cx="8229600" cy="548521"/>
          </a:xfrm>
        </p:spPr>
        <p:txBody>
          <a:bodyPr/>
          <a:lstStyle/>
          <a:p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lang="en-US" sz="1800" spc="-5" dirty="0">
                <a:latin typeface="Times New Roman"/>
                <a:cs typeface="Times New Roman"/>
              </a:rPr>
              <a:t>Pulmonary </a:t>
            </a:r>
            <a:r>
              <a:rPr lang="en-US" sz="1800" dirty="0">
                <a:latin typeface="Times New Roman"/>
                <a:cs typeface="Times New Roman"/>
              </a:rPr>
              <a:t>hypertension </a:t>
            </a:r>
            <a:r>
              <a:rPr lang="en-US" sz="1800" spc="-5" dirty="0">
                <a:latin typeface="Times New Roman"/>
                <a:cs typeface="Times New Roman"/>
              </a:rPr>
              <a:t>associated with  </a:t>
            </a:r>
            <a:r>
              <a:rPr lang="en-US" sz="1800" dirty="0">
                <a:latin typeface="Times New Roman"/>
                <a:cs typeface="Times New Roman"/>
              </a:rPr>
              <a:t>lung </a:t>
            </a:r>
            <a:r>
              <a:rPr lang="en-US" sz="1800" spc="-5" dirty="0">
                <a:latin typeface="Times New Roman"/>
                <a:cs typeface="Times New Roman"/>
              </a:rPr>
              <a:t>disease and/or hypoxemia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49051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BD36E4D-CFFC-4B0C-9027-1B02822E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8450" marR="5080" indent="-285750">
              <a:lnSpc>
                <a:spcPct val="150000"/>
              </a:lnSpc>
              <a:spcBef>
                <a:spcPts val="675"/>
              </a:spcBef>
              <a:buChar char="–"/>
              <a:tabLst>
                <a:tab pos="297815" algn="l"/>
                <a:tab pos="29845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Thromboembolic obstruction </a:t>
            </a:r>
            <a:r>
              <a:rPr lang="en-US" sz="2800" dirty="0">
                <a:latin typeface="Times New Roman"/>
                <a:cs typeface="Times New Roman"/>
              </a:rPr>
              <a:t>of </a:t>
            </a:r>
            <a:r>
              <a:rPr lang="en-US" sz="2800" spc="-5" dirty="0">
                <a:latin typeface="Times New Roman"/>
                <a:cs typeface="Times New Roman"/>
              </a:rPr>
              <a:t>proximal pulmonary  </a:t>
            </a:r>
            <a:r>
              <a:rPr lang="en-US" sz="2800" dirty="0">
                <a:latin typeface="Times New Roman"/>
                <a:cs typeface="Times New Roman"/>
              </a:rPr>
              <a:t>arteries</a:t>
            </a:r>
          </a:p>
          <a:p>
            <a:pPr marL="298450" marR="442595" indent="-285750">
              <a:lnSpc>
                <a:spcPct val="150000"/>
              </a:lnSpc>
              <a:spcBef>
                <a:spcPts val="600"/>
              </a:spcBef>
              <a:buChar char="–"/>
              <a:tabLst>
                <a:tab pos="297815" algn="l"/>
                <a:tab pos="29845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Thromboembolic obstruction </a:t>
            </a:r>
            <a:r>
              <a:rPr lang="en-US" sz="2800" dirty="0">
                <a:latin typeface="Times New Roman"/>
                <a:cs typeface="Times New Roman"/>
              </a:rPr>
              <a:t>of distal </a:t>
            </a:r>
            <a:r>
              <a:rPr lang="en-US" sz="2800" spc="-5" dirty="0">
                <a:latin typeface="Times New Roman"/>
                <a:cs typeface="Times New Roman"/>
              </a:rPr>
              <a:t>pulmonary  </a:t>
            </a:r>
            <a:r>
              <a:rPr lang="en-US" sz="2800" dirty="0">
                <a:latin typeface="Times New Roman"/>
                <a:cs typeface="Times New Roman"/>
              </a:rPr>
              <a:t>arteries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AED474E-C0A5-4165-A0EA-DE950B6D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-5" dirty="0">
                <a:latin typeface="Times New Roman"/>
                <a:cs typeface="Times New Roman"/>
              </a:rPr>
              <a:t>Pulmonary hypertension </a:t>
            </a:r>
            <a:r>
              <a:rPr lang="en-US" sz="2800" dirty="0">
                <a:latin typeface="Times New Roman"/>
                <a:cs typeface="Times New Roman"/>
              </a:rPr>
              <a:t>due to </a:t>
            </a:r>
            <a:r>
              <a:rPr lang="en-US" sz="2800" spc="-5" dirty="0">
                <a:latin typeface="Times New Roman"/>
                <a:cs typeface="Times New Roman"/>
              </a:rPr>
              <a:t>chronic  thrombotic and/or embolic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disease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9877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2D7C370-6422-47B8-9D3B-388EDA0B2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pc="-5" dirty="0">
                <a:solidFill>
                  <a:schemeClr val="tx2"/>
                </a:solidFill>
                <a:latin typeface="Times New Roman"/>
                <a:cs typeface="Times New Roman"/>
              </a:rPr>
              <a:t>Hematological disorders</a:t>
            </a:r>
          </a:p>
          <a:p>
            <a:r>
              <a:rPr lang="en-US" spc="-5" dirty="0">
                <a:solidFill>
                  <a:schemeClr val="tx2"/>
                </a:solidFill>
                <a:latin typeface="Times New Roman"/>
                <a:cs typeface="Times New Roman"/>
              </a:rPr>
              <a:t>Systemic disorders :</a:t>
            </a:r>
            <a:r>
              <a:rPr lang="en-US" spc="-5" dirty="0" err="1">
                <a:solidFill>
                  <a:schemeClr val="tx2"/>
                </a:solidFill>
                <a:latin typeface="Times New Roman"/>
                <a:cs typeface="Times New Roman"/>
              </a:rPr>
              <a:t>ex.sarcoidosis</a:t>
            </a:r>
            <a:r>
              <a:rPr lang="en-US" spc="-5" dirty="0">
                <a:solidFill>
                  <a:schemeClr val="tx2"/>
                </a:solidFill>
                <a:latin typeface="Times New Roman"/>
                <a:cs typeface="Times New Roman"/>
              </a:rPr>
              <a:t> ….</a:t>
            </a:r>
            <a:r>
              <a:rPr lang="en-US" sz="2800" spc="-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</a:p>
          <a:p>
            <a:r>
              <a:rPr lang="en-US" spc="-5" dirty="0">
                <a:solidFill>
                  <a:schemeClr val="tx2"/>
                </a:solidFill>
                <a:latin typeface="Times New Roman"/>
                <a:cs typeface="Times New Roman"/>
              </a:rPr>
              <a:t>Metabolic disorders :Glycogen storage disease</a:t>
            </a:r>
          </a:p>
          <a:p>
            <a:r>
              <a:rPr lang="en-US" sz="2800" b="0" i="0" u="none" strike="noStrike" baseline="0" dirty="0">
                <a:solidFill>
                  <a:schemeClr val="tx2"/>
                </a:solidFill>
                <a:latin typeface="AdvTT39b96c93"/>
              </a:rPr>
              <a:t>Pulmonary </a:t>
            </a:r>
            <a:r>
              <a:rPr lang="en-US" sz="2800" b="0" i="0" u="none" strike="noStrike" baseline="0" dirty="0" err="1">
                <a:solidFill>
                  <a:schemeClr val="tx2"/>
                </a:solidFill>
                <a:latin typeface="AdvTT39b96c93"/>
              </a:rPr>
              <a:t>tumour</a:t>
            </a:r>
            <a:r>
              <a:rPr lang="en-US" sz="2800" b="0" i="0" u="none" strike="noStrike" baseline="0" dirty="0">
                <a:solidFill>
                  <a:schemeClr val="tx2"/>
                </a:solidFill>
                <a:latin typeface="AdvTT39b96c93"/>
              </a:rPr>
              <a:t> thrombotic microangiopathy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31881C4-92D5-4A93-8B02-2FDF5657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5" dirty="0">
                <a:latin typeface="Times New Roman"/>
                <a:cs typeface="Times New Roman"/>
              </a:rPr>
              <a:t>Unclear /multifactorial etiology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838200" y="344244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Pathophysiology of pulmonary  hypertension</a:t>
            </a:r>
            <a:endParaRPr lang="en-US" sz="5400" dirty="0">
              <a:solidFill>
                <a:schemeClr val="accent2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63702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C54F57B-F304-4F6B-AB68-A49C1501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Pathogenesis of Pulmonary Arterial Hypertension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752D6E7-D88B-4971-83C4-192A09A7CA2E}"/>
              </a:ext>
            </a:extLst>
          </p:cNvPr>
          <p:cNvSpPr txBox="1"/>
          <p:nvPr/>
        </p:nvSpPr>
        <p:spPr>
          <a:xfrm>
            <a:off x="38100" y="1591665"/>
            <a:ext cx="9067800" cy="1290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9880" marR="5080" indent="-309880">
              <a:lnSpc>
                <a:spcPct val="100000"/>
              </a:lnSpc>
              <a:spcBef>
                <a:spcPts val="690"/>
              </a:spcBef>
              <a:buSzPct val="96428"/>
              <a:buAutoNum type="arabicParenR"/>
              <a:tabLst>
                <a:tab pos="30988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Excessive </a:t>
            </a:r>
            <a:r>
              <a:rPr lang="en-US" sz="2400" dirty="0">
                <a:latin typeface="Times New Roman"/>
                <a:cs typeface="Times New Roman"/>
              </a:rPr>
              <a:t>vasoconstriction.</a:t>
            </a:r>
          </a:p>
          <a:p>
            <a:pPr marL="309880" marR="5080" indent="-309880">
              <a:lnSpc>
                <a:spcPct val="100000"/>
              </a:lnSpc>
              <a:spcBef>
                <a:spcPts val="690"/>
              </a:spcBef>
              <a:buSzPct val="96428"/>
              <a:buAutoNum type="arabicParenR"/>
              <a:tabLst>
                <a:tab pos="30988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Endothelial </a:t>
            </a:r>
            <a:r>
              <a:rPr lang="en-US" sz="2400" dirty="0">
                <a:latin typeface="Times New Roman"/>
                <a:cs typeface="Times New Roman"/>
              </a:rPr>
              <a:t>dysfunction </a:t>
            </a:r>
            <a:r>
              <a:rPr lang="en-US" sz="2400" spc="-5" dirty="0">
                <a:latin typeface="Times New Roman"/>
                <a:cs typeface="Times New Roman"/>
              </a:rPr>
              <a:t>leads </a:t>
            </a:r>
            <a:r>
              <a:rPr lang="en-US" sz="2400" dirty="0">
                <a:latin typeface="Times New Roman"/>
                <a:cs typeface="Times New Roman"/>
              </a:rPr>
              <a:t>to </a:t>
            </a:r>
            <a:r>
              <a:rPr lang="en-US" sz="2400" spc="-5" dirty="0">
                <a:latin typeface="Times New Roman"/>
                <a:cs typeface="Times New Roman"/>
              </a:rPr>
              <a:t>chronically </a:t>
            </a:r>
            <a:r>
              <a:rPr lang="en-US" sz="2400" b="1" spc="-5" dirty="0">
                <a:latin typeface="Times New Roman"/>
                <a:cs typeface="Times New Roman"/>
              </a:rPr>
              <a:t>impaired  </a:t>
            </a:r>
            <a:r>
              <a:rPr lang="en-US" sz="2400" b="1" dirty="0">
                <a:latin typeface="Times New Roman"/>
                <a:cs typeface="Times New Roman"/>
              </a:rPr>
              <a:t>production of </a:t>
            </a:r>
            <a:r>
              <a:rPr lang="en-US" sz="2400" b="1" spc="-5" dirty="0">
                <a:latin typeface="Times New Roman"/>
                <a:cs typeface="Times New Roman"/>
              </a:rPr>
              <a:t>vasodilator </a:t>
            </a:r>
            <a:r>
              <a:rPr lang="en-US" sz="2400" b="1" dirty="0">
                <a:latin typeface="Times New Roman"/>
                <a:cs typeface="Times New Roman"/>
              </a:rPr>
              <a:t>and</a:t>
            </a:r>
            <a:r>
              <a:rPr lang="en-US" sz="2400" b="1" spc="-30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Vasoconstrictors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85D2424-72D7-4B76-ACC6-45E78B8D79E7}"/>
              </a:ext>
            </a:extLst>
          </p:cNvPr>
          <p:cNvSpPr txBox="1"/>
          <p:nvPr/>
        </p:nvSpPr>
        <p:spPr>
          <a:xfrm>
            <a:off x="0" y="2881762"/>
            <a:ext cx="9144000" cy="248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7050" marR="390525" indent="-514350">
              <a:lnSpc>
                <a:spcPct val="99900"/>
              </a:lnSpc>
              <a:spcBef>
                <a:spcPts val="100"/>
              </a:spcBef>
              <a:buClr>
                <a:srgbClr val="FF0000"/>
              </a:buClr>
              <a:buAutoNum type="arabicParenR" startAt="3"/>
              <a:tabLst>
                <a:tab pos="526415" algn="l"/>
                <a:tab pos="5270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Reduced plasma levels </a:t>
            </a:r>
            <a:r>
              <a:rPr lang="en-US" sz="2400" dirty="0">
                <a:latin typeface="Times New Roman"/>
                <a:cs typeface="Times New Roman"/>
              </a:rPr>
              <a:t>of other </a:t>
            </a:r>
            <a:r>
              <a:rPr lang="en-US" sz="2400" spc="-5" dirty="0">
                <a:latin typeface="Times New Roman"/>
                <a:cs typeface="Times New Roman"/>
              </a:rPr>
              <a:t>vasodilator and antiproliferative substances</a:t>
            </a:r>
            <a:endParaRPr lang="en-US" sz="2400" dirty="0">
              <a:latin typeface="Times New Roman"/>
              <a:cs typeface="Times New Roman"/>
            </a:endParaRPr>
          </a:p>
          <a:p>
            <a:pPr marL="527050" marR="153035" indent="-51435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AutoNum type="arabicParenR" startAt="3"/>
              <a:tabLst>
                <a:tab pos="526415" algn="l"/>
                <a:tab pos="527050" algn="l"/>
                <a:tab pos="4925695" algn="l"/>
                <a:tab pos="55626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In </a:t>
            </a: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latin typeface="Times New Roman"/>
                <a:cs typeface="Times New Roman"/>
              </a:rPr>
              <a:t>adventitia there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5" dirty="0">
                <a:latin typeface="Times New Roman"/>
                <a:cs typeface="Times New Roman"/>
              </a:rPr>
              <a:t> increased production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  </a:t>
            </a:r>
            <a:r>
              <a:rPr lang="en-US" sz="2400" spc="-5" dirty="0">
                <a:latin typeface="Times New Roman"/>
                <a:cs typeface="Times New Roman"/>
              </a:rPr>
              <a:t>extracellular matrix</a:t>
            </a:r>
            <a:endParaRPr lang="en-US" sz="2400" spc="5" dirty="0">
              <a:latin typeface="Times New Roman"/>
              <a:cs typeface="Times New Roman"/>
            </a:endParaRPr>
          </a:p>
          <a:p>
            <a:pPr marL="527050" marR="153035" indent="-514350">
              <a:lnSpc>
                <a:spcPct val="100000"/>
              </a:lnSpc>
              <a:spcBef>
                <a:spcPts val="700"/>
              </a:spcBef>
              <a:buClr>
                <a:srgbClr val="FF0000"/>
              </a:buClr>
              <a:buAutoNum type="arabicParenR" startAt="3"/>
              <a:tabLst>
                <a:tab pos="526415" algn="l"/>
                <a:tab pos="527050" algn="l"/>
                <a:tab pos="4925695" algn="l"/>
                <a:tab pos="55626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Prothrombotic abnormalities </a:t>
            </a:r>
            <a:r>
              <a:rPr lang="en-US" sz="2400" dirty="0">
                <a:latin typeface="Times New Roman"/>
                <a:cs typeface="Times New Roman"/>
              </a:rPr>
              <a:t>have </a:t>
            </a:r>
            <a:r>
              <a:rPr lang="en-US" sz="2400" spc="-5" dirty="0">
                <a:latin typeface="Times New Roman"/>
                <a:cs typeface="Times New Roman"/>
              </a:rPr>
              <a:t>been  demonstrated </a:t>
            </a:r>
            <a:r>
              <a:rPr lang="en-US" sz="2400" dirty="0">
                <a:latin typeface="Times New Roman"/>
                <a:cs typeface="Times New Roman"/>
              </a:rPr>
              <a:t>in </a:t>
            </a:r>
            <a:r>
              <a:rPr lang="en-US" sz="2400" spc="-10" dirty="0">
                <a:latin typeface="Times New Roman"/>
                <a:cs typeface="Times New Roman"/>
              </a:rPr>
              <a:t>PAH </a:t>
            </a:r>
            <a:r>
              <a:rPr lang="en-US" sz="2400" spc="-5" dirty="0">
                <a:latin typeface="Times New Roman"/>
                <a:cs typeface="Times New Roman"/>
              </a:rPr>
              <a:t>patients.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619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497840"/>
            <a:ext cx="24460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65" dirty="0"/>
              <a:t>D</a:t>
            </a:r>
            <a:r>
              <a:rPr sz="4400" spc="-25" dirty="0"/>
              <a:t>efini</a:t>
            </a:r>
            <a:r>
              <a:rPr sz="4400" spc="-20" dirty="0"/>
              <a:t>t</a:t>
            </a:r>
            <a:r>
              <a:rPr sz="4400" spc="25" dirty="0"/>
              <a:t>ion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10540" y="2823209"/>
            <a:ext cx="771525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Palladio Uralic"/>
                <a:cs typeface="Palladio Uralic"/>
              </a:rPr>
              <a:t>Deep </a:t>
            </a:r>
            <a:r>
              <a:rPr sz="3600" b="1" spc="-5" dirty="0">
                <a:latin typeface="Palladio Uralic"/>
                <a:cs typeface="Palladio Uralic"/>
              </a:rPr>
              <a:t>vein thrombosis </a:t>
            </a:r>
            <a:r>
              <a:rPr sz="3600" b="1" dirty="0">
                <a:latin typeface="Palladio Uralic"/>
                <a:cs typeface="Palladio Uralic"/>
              </a:rPr>
              <a:t>is </a:t>
            </a:r>
            <a:r>
              <a:rPr sz="3600" b="1" spc="-10" dirty="0">
                <a:latin typeface="Palladio Uralic"/>
                <a:cs typeface="Palladio Uralic"/>
              </a:rPr>
              <a:t>the  </a:t>
            </a:r>
            <a:r>
              <a:rPr sz="3600" b="1" spc="-5" dirty="0">
                <a:latin typeface="Palladio Uralic"/>
                <a:cs typeface="Palladio Uralic"/>
              </a:rPr>
              <a:t>formation of </a:t>
            </a:r>
            <a:r>
              <a:rPr sz="3600" b="1" dirty="0">
                <a:latin typeface="Palladio Uralic"/>
                <a:cs typeface="Palladio Uralic"/>
              </a:rPr>
              <a:t>a </a:t>
            </a:r>
            <a:r>
              <a:rPr sz="3600" b="1" spc="-5" dirty="0">
                <a:latin typeface="Palladio Uralic"/>
                <a:cs typeface="Palladio Uralic"/>
              </a:rPr>
              <a:t>blood </a:t>
            </a:r>
            <a:r>
              <a:rPr sz="3600" b="1" spc="-10" dirty="0">
                <a:latin typeface="Palladio Uralic"/>
                <a:cs typeface="Palladio Uralic"/>
              </a:rPr>
              <a:t>clot </a:t>
            </a:r>
            <a:r>
              <a:rPr sz="3600" b="1" spc="-5" dirty="0">
                <a:latin typeface="Palladio Uralic"/>
                <a:cs typeface="Palladio Uralic"/>
              </a:rPr>
              <a:t>in one of  the deep veins </a:t>
            </a:r>
            <a:r>
              <a:rPr sz="3600" b="1" dirty="0">
                <a:latin typeface="Palladio Uralic"/>
                <a:cs typeface="Palladio Uralic"/>
              </a:rPr>
              <a:t>of </a:t>
            </a:r>
            <a:r>
              <a:rPr sz="3600" b="1" spc="-5" dirty="0">
                <a:latin typeface="Palladio Uralic"/>
                <a:cs typeface="Palladio Uralic"/>
              </a:rPr>
              <a:t>the </a:t>
            </a:r>
            <a:r>
              <a:rPr sz="3600" b="1" spc="-10" dirty="0">
                <a:latin typeface="Palladio Uralic"/>
                <a:cs typeface="Palladio Uralic"/>
              </a:rPr>
              <a:t>body, </a:t>
            </a:r>
            <a:r>
              <a:rPr sz="3600" b="1" spc="-5" dirty="0">
                <a:latin typeface="Palladio Uralic"/>
                <a:cs typeface="Palladio Uralic"/>
              </a:rPr>
              <a:t>usually  in </a:t>
            </a:r>
            <a:r>
              <a:rPr sz="3600" b="1" spc="-10" dirty="0">
                <a:latin typeface="Palladio Uralic"/>
                <a:cs typeface="Palladio Uralic"/>
              </a:rPr>
              <a:t>the </a:t>
            </a:r>
            <a:r>
              <a:rPr sz="3600" b="1" dirty="0">
                <a:latin typeface="Palladio Uralic"/>
                <a:cs typeface="Palladio Uralic"/>
              </a:rPr>
              <a:t>leg</a:t>
            </a:r>
            <a:endParaRPr sz="3600" dirty="0">
              <a:latin typeface="Palladio Uralic"/>
              <a:cs typeface="Palladio Ural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3806C6AF-1C6C-4422-B3E0-180B4D60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7467600" cy="136858"/>
          </a:xfrm>
        </p:spPr>
        <p:txBody>
          <a:bodyPr/>
          <a:lstStyle/>
          <a:p>
            <a:r>
              <a:rPr lang="en-US" sz="2400" dirty="0"/>
              <a:t>Pathogenesis of Pulmonary Hypertension du to left heart disease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F606029-54E5-46F1-9DA8-75B7A9C85354}"/>
              </a:ext>
            </a:extLst>
          </p:cNvPr>
          <p:cNvSpPr txBox="1"/>
          <p:nvPr/>
        </p:nvSpPr>
        <p:spPr>
          <a:xfrm>
            <a:off x="381000" y="1905000"/>
            <a:ext cx="8585871" cy="414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2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Pulmonary venous hypertension-most </a:t>
            </a:r>
            <a:r>
              <a:rPr lang="en-US" sz="2800" spc="-10" dirty="0">
                <a:latin typeface="Times New Roman"/>
                <a:cs typeface="Times New Roman"/>
              </a:rPr>
              <a:t>common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cause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50000"/>
              </a:lnSpc>
              <a:spcBef>
                <a:spcPts val="70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Usually </a:t>
            </a:r>
            <a:r>
              <a:rPr lang="en-US" sz="2800" dirty="0">
                <a:latin typeface="Times New Roman"/>
                <a:cs typeface="Times New Roman"/>
              </a:rPr>
              <a:t>due to </a:t>
            </a:r>
            <a:r>
              <a:rPr lang="en-US" sz="2800" spc="-5" dirty="0">
                <a:latin typeface="Times New Roman"/>
                <a:cs typeface="Times New Roman"/>
              </a:rPr>
              <a:t>left-sided heart disease </a:t>
            </a:r>
            <a:r>
              <a:rPr lang="en-US" sz="2800" dirty="0">
                <a:latin typeface="Times New Roman"/>
                <a:cs typeface="Times New Roman"/>
              </a:rPr>
              <a:t>(valvular,  </a:t>
            </a:r>
            <a:r>
              <a:rPr lang="en-US" sz="2800" spc="-5" dirty="0">
                <a:latin typeface="Times New Roman"/>
                <a:cs typeface="Times New Roman"/>
              </a:rPr>
              <a:t>coronary </a:t>
            </a:r>
            <a:r>
              <a:rPr lang="en-US" sz="2800" dirty="0">
                <a:latin typeface="Times New Roman"/>
                <a:cs typeface="Times New Roman"/>
              </a:rPr>
              <a:t>or </a:t>
            </a:r>
            <a:r>
              <a:rPr lang="en-US" sz="2800" spc="-5" dirty="0">
                <a:latin typeface="Times New Roman"/>
                <a:cs typeface="Times New Roman"/>
              </a:rPr>
              <a:t>myocardial ), </a:t>
            </a:r>
          </a:p>
          <a:p>
            <a:pPr marL="355600" marR="5715" indent="-342900">
              <a:lnSpc>
                <a:spcPct val="150000"/>
              </a:lnSpc>
              <a:spcBef>
                <a:spcPts val="70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800" b="1" dirty="0">
                <a:latin typeface="Times New Roman"/>
                <a:cs typeface="Times New Roman"/>
              </a:rPr>
              <a:t>Obstruction to blood </a:t>
            </a:r>
            <a:r>
              <a:rPr lang="en-US" sz="2800" b="1" spc="-5" dirty="0">
                <a:latin typeface="Times New Roman"/>
                <a:cs typeface="Times New Roman"/>
              </a:rPr>
              <a:t>flow  downstream from </a:t>
            </a:r>
            <a:r>
              <a:rPr lang="en-US" sz="2800" b="1" dirty="0">
                <a:latin typeface="Times New Roman"/>
                <a:cs typeface="Times New Roman"/>
              </a:rPr>
              <a:t>the </a:t>
            </a:r>
            <a:r>
              <a:rPr lang="en-US" sz="2800" b="1" spc="-5" dirty="0">
                <a:latin typeface="Times New Roman"/>
                <a:cs typeface="Times New Roman"/>
              </a:rPr>
              <a:t>pulmonary</a:t>
            </a:r>
            <a:r>
              <a:rPr lang="en-US" sz="2800" b="1" spc="-35" dirty="0">
                <a:latin typeface="Times New Roman"/>
                <a:cs typeface="Times New Roman"/>
              </a:rPr>
              <a:t> </a:t>
            </a:r>
            <a:r>
              <a:rPr lang="en-US" sz="2800" b="1" spc="-5" dirty="0">
                <a:latin typeface="Times New Roman"/>
                <a:cs typeface="Times New Roman"/>
              </a:rPr>
              <a:t>veins.</a:t>
            </a:r>
            <a:endParaRPr lang="en-US" sz="2800" b="1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50000"/>
              </a:lnSpc>
              <a:spcBef>
                <a:spcPts val="3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Reversibility is variable, dependent </a:t>
            </a:r>
            <a:r>
              <a:rPr lang="en-US" sz="2800" dirty="0">
                <a:latin typeface="Times New Roman"/>
                <a:cs typeface="Times New Roman"/>
              </a:rPr>
              <a:t>on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lesion.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1234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A4A9A079-0B57-4EAC-BCA6-434DF11B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pc="-10" dirty="0">
                <a:solidFill>
                  <a:srgbClr val="66FF33"/>
                </a:solidFill>
                <a:latin typeface="Times New Roman"/>
                <a:cs typeface="Times New Roman"/>
              </a:rPr>
              <a:t>CTEPH</a:t>
            </a:r>
            <a:r>
              <a:rPr lang="en-US" sz="2800" spc="-10" dirty="0">
                <a:latin typeface="Times New Roman"/>
                <a:cs typeface="Times New Roman"/>
              </a:rPr>
              <a:t>: </a:t>
            </a:r>
            <a:r>
              <a:rPr lang="en-US" sz="2800" spc="-5" dirty="0">
                <a:latin typeface="Times New Roman"/>
                <a:cs typeface="Times New Roman"/>
              </a:rPr>
              <a:t>non-resolution </a:t>
            </a:r>
            <a:r>
              <a:rPr lang="en-US" sz="2800" dirty="0">
                <a:latin typeface="Times New Roman"/>
                <a:cs typeface="Times New Roman"/>
              </a:rPr>
              <a:t>of </a:t>
            </a:r>
            <a:r>
              <a:rPr lang="en-US" sz="2800" spc="-5" dirty="0">
                <a:latin typeface="Times New Roman"/>
                <a:cs typeface="Times New Roman"/>
              </a:rPr>
              <a:t>acute embolic </a:t>
            </a:r>
            <a:r>
              <a:rPr lang="en-US" sz="2800" spc="-10" dirty="0">
                <a:latin typeface="Times New Roman"/>
                <a:cs typeface="Times New Roman"/>
              </a:rPr>
              <a:t>masses </a:t>
            </a:r>
            <a:r>
              <a:rPr lang="en-US" sz="2800" spc="-5" dirty="0">
                <a:latin typeface="Times New Roman"/>
                <a:cs typeface="Times New Roman"/>
              </a:rPr>
              <a:t>which  later </a:t>
            </a:r>
            <a:r>
              <a:rPr lang="en-US" sz="2800" dirty="0">
                <a:latin typeface="Times New Roman"/>
                <a:cs typeface="Times New Roman"/>
              </a:rPr>
              <a:t>undergo </a:t>
            </a:r>
            <a:r>
              <a:rPr lang="en-US" sz="2800" spc="-5" dirty="0">
                <a:latin typeface="Times New Roman"/>
                <a:cs typeface="Times New Roman"/>
              </a:rPr>
              <a:t>fibrosis leading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-10" dirty="0">
                <a:latin typeface="Times New Roman"/>
                <a:cs typeface="Times New Roman"/>
              </a:rPr>
              <a:t>mechanical  </a:t>
            </a:r>
            <a:r>
              <a:rPr lang="en-US" sz="2800" b="1" spc="-5" dirty="0">
                <a:latin typeface="Times New Roman"/>
                <a:cs typeface="Times New Roman"/>
              </a:rPr>
              <a:t>obstruction </a:t>
            </a:r>
            <a:r>
              <a:rPr lang="en-US" sz="2800" b="1" dirty="0">
                <a:latin typeface="Times New Roman"/>
                <a:cs typeface="Times New Roman"/>
              </a:rPr>
              <a:t>of </a:t>
            </a:r>
            <a:r>
              <a:rPr lang="en-US" sz="2800" b="1" spc="-5" dirty="0">
                <a:latin typeface="Times New Roman"/>
                <a:cs typeface="Times New Roman"/>
              </a:rPr>
              <a:t>pulmonary arteries </a:t>
            </a:r>
            <a:r>
              <a:rPr lang="en-US" sz="2800" dirty="0">
                <a:latin typeface="Times New Roman"/>
                <a:cs typeface="Times New Roman"/>
              </a:rPr>
              <a:t>is the </a:t>
            </a:r>
            <a:r>
              <a:rPr lang="en-US" sz="2800" spc="-5" dirty="0">
                <a:latin typeface="Times New Roman"/>
                <a:cs typeface="Times New Roman"/>
              </a:rPr>
              <a:t>most important  process.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E05D1BF8-39DA-450C-89B2-3F54A6C5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Pathogenesis of Pulmonary Hypertension </a:t>
            </a:r>
            <a:r>
              <a:rPr lang="en-US" sz="2800" dirty="0">
                <a:latin typeface="Times New Roman"/>
                <a:cs typeface="Times New Roman"/>
              </a:rPr>
              <a:t>due to thrombo-embolism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99689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AF55F4D-D83D-4194-A5D2-EC6FAC81E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spcBef>
                <a:spcPts val="900"/>
              </a:spcBef>
            </a:pPr>
            <a:r>
              <a:rPr lang="en-US" sz="2800" dirty="0">
                <a:latin typeface="Times New Roman"/>
                <a:cs typeface="Times New Roman"/>
              </a:rPr>
              <a:t> Dyspnea           				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en-US" sz="2800" dirty="0">
                <a:latin typeface="Times New Roman"/>
                <a:cs typeface="Times New Roman"/>
              </a:rPr>
              <a:t> Fatigue     				</a:t>
            </a:r>
          </a:p>
          <a:p>
            <a:pPr marL="12700" marR="5080">
              <a:lnSpc>
                <a:spcPct val="120700"/>
              </a:lnSpc>
              <a:spcBef>
                <a:spcPts val="5"/>
              </a:spcBef>
            </a:pPr>
            <a:r>
              <a:rPr lang="en-US" sz="2800" dirty="0">
                <a:latin typeface="Times New Roman"/>
                <a:cs typeface="Times New Roman"/>
              </a:rPr>
              <a:t> Near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syncope/syncope 		</a:t>
            </a:r>
          </a:p>
          <a:p>
            <a:pPr marL="12700" marR="5080">
              <a:lnSpc>
                <a:spcPct val="120700"/>
              </a:lnSpc>
              <a:spcBef>
                <a:spcPts val="5"/>
              </a:spcBef>
            </a:pPr>
            <a:r>
              <a:rPr lang="en-US" sz="2800" dirty="0">
                <a:latin typeface="Times New Roman"/>
                <a:cs typeface="Times New Roman"/>
              </a:rPr>
              <a:t> Chest pain  				</a:t>
            </a:r>
          </a:p>
          <a:p>
            <a:pPr marL="12700" marR="5080">
              <a:lnSpc>
                <a:spcPct val="120700"/>
              </a:lnSpc>
              <a:spcBef>
                <a:spcPts val="5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 Palpitations				 </a:t>
            </a:r>
            <a:endParaRPr lang="en-US" sz="2800" dirty="0">
              <a:latin typeface="Times New Roman"/>
              <a:cs typeface="Times New Roman"/>
            </a:endParaRPr>
          </a:p>
          <a:p>
            <a:pPr marL="12700" marR="318770">
              <a:lnSpc>
                <a:spcPct val="120700"/>
              </a:lnSpc>
              <a:spcBef>
                <a:spcPts val="5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 LL edema 				 </a:t>
            </a:r>
          </a:p>
          <a:p>
            <a:pPr marL="12700" marR="318770">
              <a:lnSpc>
                <a:spcPct val="120700"/>
              </a:lnSpc>
              <a:spcBef>
                <a:spcPts val="5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Hoarseness of voice  (</a:t>
            </a:r>
            <a:r>
              <a:rPr lang="en-US" sz="2800" dirty="0" err="1">
                <a:latin typeface="Times New Roman"/>
                <a:cs typeface="Times New Roman"/>
              </a:rPr>
              <a:t>Ortners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syndrome)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FD2C136-C70B-4FCE-96DD-9AF40901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5" dirty="0">
                <a:latin typeface="Times New Roman"/>
                <a:cs typeface="Times New Roman"/>
              </a:rPr>
              <a:t>Symptoms </a:t>
            </a:r>
            <a:r>
              <a:rPr lang="en-US" sz="3200" b="1" dirty="0">
                <a:latin typeface="Times New Roman"/>
                <a:cs typeface="Times New Roman"/>
              </a:rPr>
              <a:t>of</a:t>
            </a:r>
            <a:r>
              <a:rPr lang="en-US" sz="3200" b="1" spc="-75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pulmonary hypertension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75665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28F3509-3609-439E-ACF4-0B36A1D4F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bject 58">
            <a:extLst>
              <a:ext uri="{FF2B5EF4-FFF2-40B4-BE49-F238E27FC236}">
                <a16:creationId xmlns:a16="http://schemas.microsoft.com/office/drawing/2014/main" xmlns="" id="{927E0BE2-AB14-4507-ADBE-FE2B8F02D7D8}"/>
              </a:ext>
            </a:extLst>
          </p:cNvPr>
          <p:cNvSpPr/>
          <p:nvPr/>
        </p:nvSpPr>
        <p:spPr>
          <a:xfrm>
            <a:off x="76200" y="152400"/>
            <a:ext cx="8915400" cy="6715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Signs of PH</a:t>
            </a:r>
          </a:p>
        </p:txBody>
      </p:sp>
    </p:spTree>
    <p:extLst>
      <p:ext uri="{BB962C8B-B14F-4D97-AF65-F5344CB8AC3E}">
        <p14:creationId xmlns:p14="http://schemas.microsoft.com/office/powerpoint/2010/main" val="6419322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6B7BE61-DBD3-4C6B-9FCA-05B6048CE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Chest X ray</a:t>
            </a:r>
          </a:p>
          <a:p>
            <a:r>
              <a:rPr lang="en-US" dirty="0"/>
              <a:t>ECG</a:t>
            </a:r>
          </a:p>
          <a:p>
            <a:r>
              <a:rPr lang="en-US" dirty="0"/>
              <a:t>Echocardiography</a:t>
            </a:r>
          </a:p>
          <a:p>
            <a:r>
              <a:rPr lang="en-US" dirty="0"/>
              <a:t>Right side heart </a:t>
            </a:r>
            <a:r>
              <a:rPr lang="en-US" dirty="0" err="1"/>
              <a:t>cath</a:t>
            </a:r>
            <a:endParaRPr lang="en-US" dirty="0"/>
          </a:p>
          <a:p>
            <a:r>
              <a:rPr lang="en-US" dirty="0"/>
              <a:t>Investigations to diagnose etiology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BF16124-3F79-44AF-BAE2-C911540F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diagnose PH</a:t>
            </a:r>
          </a:p>
        </p:txBody>
      </p:sp>
    </p:spTree>
    <p:extLst>
      <p:ext uri="{BB962C8B-B14F-4D97-AF65-F5344CB8AC3E}">
        <p14:creationId xmlns:p14="http://schemas.microsoft.com/office/powerpoint/2010/main" val="41714722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0CEBD899-7831-4B65-B5F1-1416B880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CXR in PH</a:t>
            </a:r>
          </a:p>
        </p:txBody>
      </p:sp>
      <p:grpSp>
        <p:nvGrpSpPr>
          <p:cNvPr id="4" name="object 62">
            <a:extLst>
              <a:ext uri="{FF2B5EF4-FFF2-40B4-BE49-F238E27FC236}">
                <a16:creationId xmlns:a16="http://schemas.microsoft.com/office/drawing/2014/main" xmlns="" id="{967DA476-3B2A-4C74-B353-4F2C94F444C3}"/>
              </a:ext>
            </a:extLst>
          </p:cNvPr>
          <p:cNvGrpSpPr/>
          <p:nvPr/>
        </p:nvGrpSpPr>
        <p:grpSpPr>
          <a:xfrm>
            <a:off x="3171825" y="1981200"/>
            <a:ext cx="5566446" cy="4114800"/>
            <a:chOff x="3171825" y="1981200"/>
            <a:chExt cx="5057775" cy="4114800"/>
          </a:xfrm>
        </p:grpSpPr>
        <p:sp>
          <p:nvSpPr>
            <p:cNvPr id="5" name="object 63">
              <a:extLst>
                <a:ext uri="{FF2B5EF4-FFF2-40B4-BE49-F238E27FC236}">
                  <a16:creationId xmlns:a16="http://schemas.microsoft.com/office/drawing/2014/main" xmlns="" id="{3772BB3C-2232-4C22-832A-00B97B47DD22}"/>
                </a:ext>
              </a:extLst>
            </p:cNvPr>
            <p:cNvSpPr/>
            <p:nvPr/>
          </p:nvSpPr>
          <p:spPr>
            <a:xfrm>
              <a:off x="4876800" y="1981200"/>
              <a:ext cx="3352800" cy="4114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4">
              <a:extLst>
                <a:ext uri="{FF2B5EF4-FFF2-40B4-BE49-F238E27FC236}">
                  <a16:creationId xmlns:a16="http://schemas.microsoft.com/office/drawing/2014/main" xmlns="" id="{7B870A29-976D-46C4-80BE-C03B167D0264}"/>
                </a:ext>
              </a:extLst>
            </p:cNvPr>
            <p:cNvSpPr/>
            <p:nvPr/>
          </p:nvSpPr>
          <p:spPr>
            <a:xfrm>
              <a:off x="3581400" y="2667000"/>
              <a:ext cx="2212340" cy="855980"/>
            </a:xfrm>
            <a:custGeom>
              <a:avLst/>
              <a:gdLst/>
              <a:ahLst/>
              <a:cxnLst/>
              <a:rect l="l" t="t" r="r" b="b"/>
              <a:pathLst>
                <a:path w="2212340" h="855979">
                  <a:moveTo>
                    <a:pt x="0" y="0"/>
                  </a:moveTo>
                  <a:lnTo>
                    <a:pt x="2212340" y="855979"/>
                  </a:lnTo>
                </a:path>
              </a:pathLst>
            </a:custGeom>
            <a:ln w="57150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65">
              <a:extLst>
                <a:ext uri="{FF2B5EF4-FFF2-40B4-BE49-F238E27FC236}">
                  <a16:creationId xmlns:a16="http://schemas.microsoft.com/office/drawing/2014/main" xmlns="" id="{96B6A37A-DB51-40BD-8978-EA162DD2175B}"/>
                </a:ext>
              </a:extLst>
            </p:cNvPr>
            <p:cNvSpPr/>
            <p:nvPr/>
          </p:nvSpPr>
          <p:spPr>
            <a:xfrm>
              <a:off x="5751829" y="3439160"/>
              <a:ext cx="191770" cy="160020"/>
            </a:xfrm>
            <a:custGeom>
              <a:avLst/>
              <a:gdLst/>
              <a:ahLst/>
              <a:cxnLst/>
              <a:rect l="l" t="t" r="r" b="b"/>
              <a:pathLst>
                <a:path w="191770" h="160020">
                  <a:moveTo>
                    <a:pt x="62230" y="0"/>
                  </a:moveTo>
                  <a:lnTo>
                    <a:pt x="0" y="160019"/>
                  </a:lnTo>
                  <a:lnTo>
                    <a:pt x="191770" y="142239"/>
                  </a:lnTo>
                  <a:lnTo>
                    <a:pt x="6223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66">
              <a:extLst>
                <a:ext uri="{FF2B5EF4-FFF2-40B4-BE49-F238E27FC236}">
                  <a16:creationId xmlns:a16="http://schemas.microsoft.com/office/drawing/2014/main" xmlns="" id="{82616B5F-7F19-43FB-A134-7D09410EAA3A}"/>
                </a:ext>
              </a:extLst>
            </p:cNvPr>
            <p:cNvSpPr/>
            <p:nvPr/>
          </p:nvSpPr>
          <p:spPr>
            <a:xfrm>
              <a:off x="3276600" y="3810000"/>
              <a:ext cx="2430780" cy="214629"/>
            </a:xfrm>
            <a:custGeom>
              <a:avLst/>
              <a:gdLst/>
              <a:ahLst/>
              <a:cxnLst/>
              <a:rect l="l" t="t" r="r" b="b"/>
              <a:pathLst>
                <a:path w="2430779" h="214629">
                  <a:moveTo>
                    <a:pt x="0" y="0"/>
                  </a:moveTo>
                  <a:lnTo>
                    <a:pt x="2430779" y="214630"/>
                  </a:lnTo>
                </a:path>
              </a:pathLst>
            </a:custGeom>
            <a:ln w="57150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67">
              <a:extLst>
                <a:ext uri="{FF2B5EF4-FFF2-40B4-BE49-F238E27FC236}">
                  <a16:creationId xmlns:a16="http://schemas.microsoft.com/office/drawing/2014/main" xmlns="" id="{19CA5E43-739F-400F-BC5F-76A28661CB08}"/>
                </a:ext>
              </a:extLst>
            </p:cNvPr>
            <p:cNvSpPr/>
            <p:nvPr/>
          </p:nvSpPr>
          <p:spPr>
            <a:xfrm>
              <a:off x="5688329" y="3938270"/>
              <a:ext cx="179070" cy="170180"/>
            </a:xfrm>
            <a:custGeom>
              <a:avLst/>
              <a:gdLst/>
              <a:ahLst/>
              <a:cxnLst/>
              <a:rect l="l" t="t" r="r" b="b"/>
              <a:pathLst>
                <a:path w="179070" h="170179">
                  <a:moveTo>
                    <a:pt x="15240" y="0"/>
                  </a:moveTo>
                  <a:lnTo>
                    <a:pt x="0" y="170179"/>
                  </a:lnTo>
                  <a:lnTo>
                    <a:pt x="179070" y="10032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68">
              <a:extLst>
                <a:ext uri="{FF2B5EF4-FFF2-40B4-BE49-F238E27FC236}">
                  <a16:creationId xmlns:a16="http://schemas.microsoft.com/office/drawing/2014/main" xmlns="" id="{84EBB05B-8AD8-41DA-8EEF-FB9C29C83132}"/>
                </a:ext>
              </a:extLst>
            </p:cNvPr>
            <p:cNvSpPr/>
            <p:nvPr/>
          </p:nvSpPr>
          <p:spPr>
            <a:xfrm>
              <a:off x="3200400" y="4532629"/>
              <a:ext cx="2053589" cy="496570"/>
            </a:xfrm>
            <a:custGeom>
              <a:avLst/>
              <a:gdLst/>
              <a:ahLst/>
              <a:cxnLst/>
              <a:rect l="l" t="t" r="r" b="b"/>
              <a:pathLst>
                <a:path w="2053589" h="496570">
                  <a:moveTo>
                    <a:pt x="0" y="496570"/>
                  </a:moveTo>
                  <a:lnTo>
                    <a:pt x="2053589" y="0"/>
                  </a:lnTo>
                </a:path>
              </a:pathLst>
            </a:custGeom>
            <a:ln w="57149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69">
              <a:extLst>
                <a:ext uri="{FF2B5EF4-FFF2-40B4-BE49-F238E27FC236}">
                  <a16:creationId xmlns:a16="http://schemas.microsoft.com/office/drawing/2014/main" xmlns="" id="{356CC3A3-E32A-4C5D-8006-32951EADA1D0}"/>
                </a:ext>
              </a:extLst>
            </p:cNvPr>
            <p:cNvSpPr/>
            <p:nvPr/>
          </p:nvSpPr>
          <p:spPr>
            <a:xfrm>
              <a:off x="5223510" y="4452620"/>
              <a:ext cx="186690" cy="166370"/>
            </a:xfrm>
            <a:custGeom>
              <a:avLst/>
              <a:gdLst/>
              <a:ahLst/>
              <a:cxnLst/>
              <a:rect l="l" t="t" r="r" b="b"/>
              <a:pathLst>
                <a:path w="186689" h="166370">
                  <a:moveTo>
                    <a:pt x="0" y="0"/>
                  </a:moveTo>
                  <a:lnTo>
                    <a:pt x="39369" y="166369"/>
                  </a:lnTo>
                  <a:lnTo>
                    <a:pt x="186689" y="43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object 70">
              <a:extLst>
                <a:ext uri="{FF2B5EF4-FFF2-40B4-BE49-F238E27FC236}">
                  <a16:creationId xmlns:a16="http://schemas.microsoft.com/office/drawing/2014/main" xmlns="" id="{8A626F90-E3E0-4073-9C3A-44A91FB2270A}"/>
                </a:ext>
              </a:extLst>
            </p:cNvPr>
            <p:cNvSpPr/>
            <p:nvPr/>
          </p:nvSpPr>
          <p:spPr>
            <a:xfrm>
              <a:off x="3505200" y="5167629"/>
              <a:ext cx="1300480" cy="547370"/>
            </a:xfrm>
            <a:custGeom>
              <a:avLst/>
              <a:gdLst/>
              <a:ahLst/>
              <a:cxnLst/>
              <a:rect l="l" t="t" r="r" b="b"/>
              <a:pathLst>
                <a:path w="1300479" h="547370">
                  <a:moveTo>
                    <a:pt x="0" y="547370"/>
                  </a:moveTo>
                  <a:lnTo>
                    <a:pt x="1300479" y="0"/>
                  </a:lnTo>
                </a:path>
              </a:pathLst>
            </a:custGeom>
            <a:ln w="57150">
              <a:solidFill>
                <a:srgbClr val="CCCC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bject 71">
              <a:extLst>
                <a:ext uri="{FF2B5EF4-FFF2-40B4-BE49-F238E27FC236}">
                  <a16:creationId xmlns:a16="http://schemas.microsoft.com/office/drawing/2014/main" xmlns="" id="{80636151-08EC-4516-AE26-17AB7CD4A5F3}"/>
                </a:ext>
              </a:extLst>
            </p:cNvPr>
            <p:cNvSpPr/>
            <p:nvPr/>
          </p:nvSpPr>
          <p:spPr>
            <a:xfrm>
              <a:off x="4761230" y="5092700"/>
              <a:ext cx="191770" cy="158750"/>
            </a:xfrm>
            <a:custGeom>
              <a:avLst/>
              <a:gdLst/>
              <a:ahLst/>
              <a:cxnLst/>
              <a:rect l="l" t="t" r="r" b="b"/>
              <a:pathLst>
                <a:path w="191770" h="158750">
                  <a:moveTo>
                    <a:pt x="0" y="0"/>
                  </a:moveTo>
                  <a:lnTo>
                    <a:pt x="67310" y="158750"/>
                  </a:lnTo>
                  <a:lnTo>
                    <a:pt x="191770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object 72">
            <a:extLst>
              <a:ext uri="{FF2B5EF4-FFF2-40B4-BE49-F238E27FC236}">
                <a16:creationId xmlns:a16="http://schemas.microsoft.com/office/drawing/2014/main" xmlns="" id="{C615576A-92FE-4DA9-BA61-41EC9015A2A0}"/>
              </a:ext>
            </a:extLst>
          </p:cNvPr>
          <p:cNvSpPr txBox="1"/>
          <p:nvPr/>
        </p:nvSpPr>
        <p:spPr>
          <a:xfrm>
            <a:off x="405729" y="2014969"/>
            <a:ext cx="3480471" cy="4047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marR="5080"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Large </a:t>
            </a:r>
            <a:r>
              <a:rPr sz="2400" spc="-5" dirty="0">
                <a:latin typeface="Times New Roman"/>
                <a:cs typeface="Times New Roman"/>
              </a:rPr>
              <a:t>central  Pulmonary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arteries</a:t>
            </a:r>
            <a:endParaRPr sz="2400" dirty="0">
              <a:latin typeface="Times New Roman"/>
              <a:cs typeface="Times New Roman"/>
            </a:endParaRPr>
          </a:p>
          <a:p>
            <a:endParaRPr sz="2400" dirty="0">
              <a:latin typeface="Times New Roman"/>
              <a:cs typeface="Times New Roman"/>
            </a:endParaRPr>
          </a:p>
          <a:p>
            <a:pPr marL="12700" marR="525780">
              <a:spcBef>
                <a:spcPts val="1670"/>
              </a:spcBef>
            </a:pPr>
            <a:r>
              <a:rPr sz="2400" dirty="0">
                <a:latin typeface="Times New Roman"/>
                <a:cs typeface="Times New Roman"/>
              </a:rPr>
              <a:t>Right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Ventricular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Hypertrophy</a:t>
            </a:r>
          </a:p>
          <a:p>
            <a:pPr>
              <a:spcBef>
                <a:spcPts val="3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234950"/>
            <a:r>
              <a:rPr sz="2400" spc="-5" dirty="0">
                <a:latin typeface="Times New Roman"/>
                <a:cs typeface="Times New Roman"/>
              </a:rPr>
              <a:t>Rapid attenuation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-5" dirty="0">
                <a:latin typeface="Times New Roman"/>
                <a:cs typeface="Times New Roman"/>
              </a:rPr>
              <a:t>pulmonary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vessels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469900"/>
            <a:r>
              <a:rPr sz="2400" spc="-5" dirty="0">
                <a:latin typeface="Times New Roman"/>
                <a:cs typeface="Times New Roman"/>
              </a:rPr>
              <a:t>Clear </a:t>
            </a:r>
            <a:r>
              <a:rPr sz="2400" dirty="0">
                <a:latin typeface="Times New Roman"/>
                <a:cs typeface="Times New Roman"/>
              </a:rPr>
              <a:t>Lung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Fields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82850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153DDDB2-5607-4BD7-BC1E-3C53841D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28" y="1371600"/>
            <a:ext cx="8738271" cy="1905000"/>
          </a:xfrm>
        </p:spPr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Right axis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deviation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94615" indent="-342900">
              <a:lnSpc>
                <a:spcPts val="3020"/>
              </a:lnSpc>
              <a:spcBef>
                <a:spcPts val="740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R </a:t>
            </a:r>
            <a:r>
              <a:rPr lang="en-US" sz="2400" spc="-5" dirty="0">
                <a:latin typeface="Times New Roman"/>
                <a:cs typeface="Times New Roman"/>
              </a:rPr>
              <a:t>wave/S </a:t>
            </a:r>
            <a:r>
              <a:rPr lang="en-US" sz="2400" spc="-10" dirty="0">
                <a:latin typeface="Times New Roman"/>
                <a:cs typeface="Times New Roman"/>
              </a:rPr>
              <a:t>≥</a:t>
            </a:r>
            <a:r>
              <a:rPr lang="en-US" sz="2400" dirty="0">
                <a:latin typeface="Times New Roman"/>
                <a:cs typeface="Times New Roman"/>
              </a:rPr>
              <a:t>  in </a:t>
            </a:r>
            <a:r>
              <a:rPr lang="en-US" sz="2400" spc="-10" dirty="0">
                <a:latin typeface="Times New Roman"/>
                <a:cs typeface="Times New Roman"/>
              </a:rPr>
              <a:t>V1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65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Incomplete </a:t>
            </a:r>
            <a:r>
              <a:rPr lang="en-US" sz="2400" dirty="0">
                <a:latin typeface="Times New Roman"/>
                <a:cs typeface="Times New Roman"/>
              </a:rPr>
              <a:t>or  </a:t>
            </a:r>
            <a:r>
              <a:rPr lang="en-US" sz="2400" spc="-5" dirty="0">
                <a:latin typeface="Times New Roman"/>
                <a:cs typeface="Times New Roman"/>
              </a:rPr>
              <a:t>complete </a:t>
            </a:r>
            <a:r>
              <a:rPr lang="en-US" sz="2400" dirty="0">
                <a:latin typeface="Times New Roman"/>
                <a:cs typeface="Times New Roman"/>
              </a:rPr>
              <a:t>RBBB</a:t>
            </a:r>
          </a:p>
          <a:p>
            <a:pPr marL="355600" marR="134620" indent="-342900">
              <a:lnSpc>
                <a:spcPts val="3020"/>
              </a:lnSpc>
              <a:spcBef>
                <a:spcPts val="745"/>
              </a:spcBef>
              <a:buClr>
                <a:srgbClr val="FF0000"/>
              </a:buClr>
              <a:buChar char="•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P pulmonale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B0035D2-C007-4449-81A2-650479DB8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ECG in PH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56C287-4E12-4987-8AB4-C5FCA49C9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28" y="3124200"/>
            <a:ext cx="8204871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104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E86AE95-2262-4C7F-93E0-E783AD2C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en-US" sz="2800" dirty="0">
                <a:latin typeface="Times New Roman"/>
                <a:cs typeface="Times New Roman"/>
              </a:rPr>
              <a:t>TR velocity &amp; systolic pulmonary artery pressure</a:t>
            </a:r>
          </a:p>
          <a:p>
            <a:pPr marL="12700" marR="1348740">
              <a:lnSpc>
                <a:spcPts val="2700"/>
              </a:lnSpc>
              <a:spcBef>
                <a:spcPts val="660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Right </a:t>
            </a:r>
            <a:r>
              <a:rPr lang="en-US" sz="2800" spc="-10" dirty="0">
                <a:latin typeface="Times New Roman"/>
                <a:cs typeface="Times New Roman"/>
              </a:rPr>
              <a:t>atrial </a:t>
            </a:r>
            <a:r>
              <a:rPr lang="en-US" sz="2800" spc="-5" dirty="0">
                <a:latin typeface="Times New Roman"/>
                <a:cs typeface="Times New Roman"/>
              </a:rPr>
              <a:t>and ventricular  </a:t>
            </a:r>
            <a:r>
              <a:rPr lang="en-US" sz="2800" dirty="0">
                <a:latin typeface="Times New Roman"/>
                <a:cs typeface="Times New Roman"/>
              </a:rPr>
              <a:t>hypertrophy</a:t>
            </a:r>
          </a:p>
          <a:p>
            <a:pPr marL="12700" marR="114300">
              <a:lnSpc>
                <a:spcPts val="3320"/>
              </a:lnSpc>
              <a:spcBef>
                <a:spcPts val="120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Flattening of interventricular septum  </a:t>
            </a:r>
            <a:r>
              <a:rPr lang="en-US" sz="2800" spc="-10" dirty="0">
                <a:latin typeface="Times New Roman"/>
                <a:cs typeface="Times New Roman"/>
              </a:rPr>
              <a:t>Small </a:t>
            </a:r>
            <a:r>
              <a:rPr lang="en-US" sz="2800" spc="-5" dirty="0">
                <a:latin typeface="Times New Roman"/>
                <a:cs typeface="Times New Roman"/>
              </a:rPr>
              <a:t>LV </a:t>
            </a:r>
            <a:r>
              <a:rPr lang="en-US" sz="2800" spc="-10" dirty="0">
                <a:latin typeface="Times New Roman"/>
                <a:cs typeface="Times New Roman"/>
              </a:rPr>
              <a:t>dimension</a:t>
            </a:r>
            <a:endParaRPr lang="en-US" sz="2800" dirty="0">
              <a:latin typeface="Times New Roman"/>
              <a:cs typeface="Times New Roman"/>
            </a:endParaRPr>
          </a:p>
          <a:p>
            <a:pPr marL="12700" marR="2280920">
              <a:lnSpc>
                <a:spcPts val="3320"/>
              </a:lnSpc>
              <a:spcBef>
                <a:spcPts val="10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Dilated </a:t>
            </a:r>
            <a:r>
              <a:rPr lang="en-US" sz="2800" dirty="0">
                <a:latin typeface="Times New Roman"/>
                <a:cs typeface="Times New Roman"/>
              </a:rPr>
              <a:t>PA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3FA5C51-DD81-4EEF-8818-43B11E50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5" dirty="0"/>
              <a:t>Echocardiogram</a:t>
            </a:r>
            <a:r>
              <a:rPr lang="en-US" sz="3600" spc="-50" dirty="0"/>
              <a:t> </a:t>
            </a:r>
            <a:r>
              <a:rPr lang="en-US" sz="3600" dirty="0"/>
              <a:t>Findings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7652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98CAA867-5107-94B2-AD26-450733C7F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295400"/>
            <a:ext cx="8153400" cy="2590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15BA5AA8-AB98-4808-ACFA-71D25298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 of pulmonary hypertension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E22FF02-AE3B-AE0A-AD80-C02D7188B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581400"/>
            <a:ext cx="703512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632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9EC691C-8F31-4EAD-A948-201E4C32A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4330" indent="-341630">
              <a:lnSpc>
                <a:spcPct val="100000"/>
              </a:lnSpc>
              <a:spcBef>
                <a:spcPts val="885"/>
              </a:spcBef>
              <a:buChar char="•"/>
              <a:tabLst>
                <a:tab pos="353695" algn="l"/>
                <a:tab pos="354330" algn="l"/>
              </a:tabLst>
            </a:pPr>
            <a:r>
              <a:rPr lang="en-US" sz="3200" dirty="0">
                <a:latin typeface="Times New Roman"/>
                <a:cs typeface="Times New Roman"/>
              </a:rPr>
              <a:t>General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spc="-5" dirty="0">
                <a:latin typeface="Times New Roman"/>
                <a:cs typeface="Times New Roman"/>
              </a:rPr>
              <a:t>measures: </a:t>
            </a:r>
          </a:p>
          <a:p>
            <a:pPr marL="354330" indent="-341630">
              <a:lnSpc>
                <a:spcPct val="100000"/>
              </a:lnSpc>
              <a:spcBef>
                <a:spcPts val="885"/>
              </a:spcBef>
              <a:buChar char="•"/>
              <a:tabLst>
                <a:tab pos="353695" algn="l"/>
                <a:tab pos="354330" algn="l"/>
              </a:tabLst>
            </a:pPr>
            <a:r>
              <a:rPr lang="en-US" sz="3200" spc="-5" dirty="0">
                <a:latin typeface="Times New Roman"/>
                <a:cs typeface="Times New Roman"/>
              </a:rPr>
              <a:t>Treat the underlying disease </a:t>
            </a:r>
          </a:p>
          <a:p>
            <a:pPr marL="354330" indent="-341630">
              <a:lnSpc>
                <a:spcPct val="100000"/>
              </a:lnSpc>
              <a:spcBef>
                <a:spcPts val="885"/>
              </a:spcBef>
              <a:buChar char="•"/>
              <a:tabLst>
                <a:tab pos="353695" algn="l"/>
                <a:tab pos="35433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Avoid</a:t>
            </a:r>
            <a:r>
              <a:rPr lang="en-US" sz="2800" spc="-5" dirty="0">
                <a:latin typeface="Times New Roman"/>
                <a:cs typeface="Times New Roman"/>
              </a:rPr>
              <a:t> pregnancy</a:t>
            </a:r>
            <a:endParaRPr lang="en-US" sz="28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Contraception imperative</a:t>
            </a:r>
            <a:endParaRPr lang="en-US" sz="2400" dirty="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Maternal mortality</a:t>
            </a:r>
            <a:r>
              <a:rPr lang="en-US" sz="2400" spc="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30%</a:t>
            </a:r>
          </a:p>
          <a:p>
            <a:pPr marL="753745" marR="812800" lvl="1" indent="-284480">
              <a:lnSpc>
                <a:spcPct val="100000"/>
              </a:lnSpc>
              <a:spcBef>
                <a:spcPts val="700"/>
              </a:spcBef>
              <a:buChar char="–"/>
              <a:tabLst>
                <a:tab pos="75438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Immunizations for respiratory  illnesses</a:t>
            </a:r>
            <a:endParaRPr lang="en-US" sz="2800" dirty="0">
              <a:latin typeface="Times New Roman"/>
              <a:cs typeface="Times New Roman"/>
            </a:endParaRPr>
          </a:p>
          <a:p>
            <a:pPr marL="1383665">
              <a:lnSpc>
                <a:spcPct val="100000"/>
              </a:lnSpc>
              <a:spcBef>
                <a:spcPts val="490"/>
              </a:spcBef>
            </a:pPr>
            <a:r>
              <a:rPr lang="en-US" sz="2000" dirty="0">
                <a:latin typeface="Times New Roman"/>
                <a:cs typeface="Times New Roman"/>
              </a:rPr>
              <a:t>Influenza &amp; </a:t>
            </a:r>
            <a:r>
              <a:rPr lang="en-US" sz="2000" spc="-5" dirty="0">
                <a:latin typeface="Times New Roman"/>
                <a:cs typeface="Times New Roman"/>
              </a:rPr>
              <a:t>pneumonia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vaccinations</a:t>
            </a:r>
            <a:endParaRPr lang="en-US" sz="2000" dirty="0">
              <a:latin typeface="Times New Roman"/>
              <a:cs typeface="Times New Roman"/>
            </a:endParaRPr>
          </a:p>
          <a:p>
            <a:pPr marL="753745" marR="460375" lvl="1" indent="-284480">
              <a:lnSpc>
                <a:spcPct val="100000"/>
              </a:lnSpc>
              <a:spcBef>
                <a:spcPts val="700"/>
              </a:spcBef>
              <a:buChar char="–"/>
              <a:tabLst>
                <a:tab pos="75438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Minimize </a:t>
            </a:r>
            <a:r>
              <a:rPr lang="en-US" sz="2800" spc="-5" dirty="0" err="1">
                <a:latin typeface="Times New Roman"/>
                <a:cs typeface="Times New Roman"/>
              </a:rPr>
              <a:t>valsalva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maneuvers—  </a:t>
            </a:r>
            <a:r>
              <a:rPr lang="en-US" sz="2800" spc="-5" dirty="0">
                <a:latin typeface="Times New Roman"/>
                <a:cs typeface="Times New Roman"/>
              </a:rPr>
              <a:t>increase risk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syncope</a:t>
            </a:r>
          </a:p>
          <a:p>
            <a:pPr marL="1155700" lvl="2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11557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Cough, </a:t>
            </a:r>
            <a:r>
              <a:rPr lang="en-US" sz="2400" dirty="0">
                <a:latin typeface="Times New Roman"/>
                <a:cs typeface="Times New Roman"/>
              </a:rPr>
              <a:t>constipation, heavy lifting,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etc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C5F3DD0-6FBB-4EC5-BE4C-7AE06267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Management of pulmonary hypertension</a:t>
            </a:r>
          </a:p>
        </p:txBody>
      </p:sp>
    </p:spTree>
    <p:extLst>
      <p:ext uri="{BB962C8B-B14F-4D97-AF65-F5344CB8AC3E}">
        <p14:creationId xmlns:p14="http://schemas.microsoft.com/office/powerpoint/2010/main" val="44379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386080" y="1600200"/>
            <a:ext cx="8229600" cy="2540438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393700" marR="30480" indent="-342900">
              <a:lnSpc>
                <a:spcPct val="100000"/>
              </a:lnSpc>
              <a:spcBef>
                <a:spcPts val="100"/>
              </a:spcBef>
            </a:pPr>
            <a:r>
              <a:rPr lang="en-US" sz="3200" spc="5" dirty="0"/>
              <a:t>D</a:t>
            </a:r>
            <a:r>
              <a:rPr sz="3200" spc="5" dirty="0"/>
              <a:t>VT </a:t>
            </a:r>
            <a:r>
              <a:rPr sz="3200" spc="-120" dirty="0"/>
              <a:t>usually </a:t>
            </a:r>
            <a:r>
              <a:rPr sz="3200" spc="-70" dirty="0"/>
              <a:t>originates </a:t>
            </a:r>
            <a:r>
              <a:rPr sz="3200" spc="-65" dirty="0"/>
              <a:t>in </a:t>
            </a:r>
            <a:r>
              <a:rPr sz="3200" spc="-10" dirty="0"/>
              <a:t>the </a:t>
            </a:r>
            <a:r>
              <a:rPr sz="3200" spc="-80" dirty="0"/>
              <a:t>lower extremity  </a:t>
            </a:r>
            <a:r>
              <a:rPr sz="3200" spc="-45" dirty="0"/>
              <a:t>venous </a:t>
            </a:r>
            <a:r>
              <a:rPr sz="3200" spc="-125" dirty="0"/>
              <a:t>level </a:t>
            </a:r>
            <a:r>
              <a:rPr sz="3200" spc="-60" dirty="0"/>
              <a:t>,starting </a:t>
            </a:r>
            <a:r>
              <a:rPr sz="3200" spc="-45" dirty="0"/>
              <a:t>at </a:t>
            </a:r>
            <a:r>
              <a:rPr sz="3200" spc="-10" dirty="0"/>
              <a:t>the </a:t>
            </a:r>
            <a:r>
              <a:rPr sz="3200" spc="-105" dirty="0"/>
              <a:t>calf </a:t>
            </a:r>
            <a:r>
              <a:rPr sz="3200" spc="-85" dirty="0"/>
              <a:t>vein </a:t>
            </a:r>
            <a:r>
              <a:rPr sz="3200" spc="-125" dirty="0"/>
              <a:t>level </a:t>
            </a:r>
            <a:r>
              <a:rPr sz="3200" spc="-35" dirty="0"/>
              <a:t>and  </a:t>
            </a:r>
            <a:r>
              <a:rPr sz="3200" spc="-65" dirty="0"/>
              <a:t>progressing </a:t>
            </a:r>
            <a:r>
              <a:rPr sz="3200" spc="-100" dirty="0"/>
              <a:t>proximally </a:t>
            </a:r>
            <a:r>
              <a:rPr sz="3200" spc="35" dirty="0"/>
              <a:t>to </a:t>
            </a:r>
            <a:r>
              <a:rPr sz="3200" spc="-85" dirty="0"/>
              <a:t>involve</a:t>
            </a:r>
            <a:r>
              <a:rPr sz="3200" spc="135" dirty="0"/>
              <a:t> </a:t>
            </a:r>
            <a:r>
              <a:rPr sz="3200" spc="-65" dirty="0"/>
              <a:t>popliteal</a:t>
            </a:r>
            <a:endParaRPr sz="3200" dirty="0">
              <a:latin typeface="UnDotum"/>
              <a:cs typeface="UnDotum"/>
            </a:endParaRPr>
          </a:p>
          <a:p>
            <a:pPr marL="50800" marR="140335" indent="0">
              <a:lnSpc>
                <a:spcPts val="3840"/>
              </a:lnSpc>
              <a:spcBef>
                <a:spcPts val="114"/>
              </a:spcBef>
              <a:buNone/>
            </a:pPr>
            <a:r>
              <a:rPr lang="en-US" spc="-65" dirty="0"/>
              <a:t>  	</a:t>
            </a:r>
            <a:r>
              <a:rPr spc="-65" dirty="0"/>
              <a:t>,</a:t>
            </a:r>
            <a:r>
              <a:rPr sz="3200" spc="-65" dirty="0"/>
              <a:t>femoral ,or iliac system. </a:t>
            </a:r>
            <a:endParaRPr lang="en-US" sz="3200" spc="-65" dirty="0"/>
          </a:p>
          <a:p>
            <a:pPr marL="393700" marR="140335">
              <a:lnSpc>
                <a:spcPts val="3840"/>
              </a:lnSpc>
              <a:spcBef>
                <a:spcPts val="114"/>
              </a:spcBef>
            </a:pPr>
            <a:r>
              <a:rPr sz="3200" spc="-65" dirty="0"/>
              <a:t>80 -90 % pulmonary  emboli originates here </a:t>
            </a:r>
            <a:r>
              <a:rPr spc="-100" dirty="0"/>
              <a:t>.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1960" y="497840"/>
            <a:ext cx="3037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" dirty="0"/>
              <a:t>ETIOLOGY</a:t>
            </a:r>
            <a:endParaRPr sz="4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91AF571-2D46-452E-91D7-FF3571B0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pc="-5" dirty="0">
                <a:solidFill>
                  <a:srgbClr val="C00000"/>
                </a:solidFill>
                <a:latin typeface="Times New Roman"/>
                <a:cs typeface="Times New Roman"/>
              </a:rPr>
              <a:t>Medical therapy</a:t>
            </a:r>
            <a:endParaRPr kumimoji="0" lang="en-US" sz="2800" b="0" i="0" u="none" strike="noStrike" kern="1200" cap="none" spc="-5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Diuretics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5080" lvl="0" indent="-457200" algn="l" defTabSz="914400" rtl="0" eaLnBrk="1" fontAlgn="auto" latinLnBrk="0" hangingPunct="1">
              <a:lnSpc>
                <a:spcPct val="110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Anti coagulants</a:t>
            </a:r>
            <a:r>
              <a:rPr kumimoji="0" lang="en-US" sz="2800" b="0" i="0" u="none" strike="noStrike" kern="1200" cap="none" spc="-75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(IPAH)  Digoxin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Oxygen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PAH specific</a:t>
            </a:r>
            <a:r>
              <a:rPr kumimoji="0" lang="en-US" b="0" i="0" u="none" strike="noStrike" kern="1200" cap="none" spc="-45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therapy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indent="0">
              <a:buNone/>
            </a:pPr>
            <a:r>
              <a:rPr lang="en-US" spc="-5" dirty="0">
                <a:solidFill>
                  <a:srgbClr val="C00000"/>
                </a:solidFill>
                <a:latin typeface="Times New Roman"/>
                <a:cs typeface="Times New Roman"/>
              </a:rPr>
              <a:t>Surgical therapy</a:t>
            </a:r>
          </a:p>
          <a:p>
            <a:pPr marL="469900" marR="5080" lvl="0" indent="-457200" algn="l" defTabSz="914400" rtl="0" eaLnBrk="1" fontAlgn="auto" latinLnBrk="0" hangingPunct="1">
              <a:lnSpc>
                <a:spcPct val="110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Atrial septostomy</a:t>
            </a:r>
          </a:p>
          <a:p>
            <a:pPr marL="469900" marR="5080" lvl="0" indent="-457200" algn="l" defTabSz="914400" rtl="0" eaLnBrk="1" fontAlgn="auto" latinLnBrk="0" hangingPunct="1">
              <a:lnSpc>
                <a:spcPct val="110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 Lung</a:t>
            </a:r>
            <a:r>
              <a:rPr kumimoji="0" lang="en-US" sz="2800" b="0" i="0" u="none" strike="noStrike" kern="1200" cap="none" spc="-45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transplantation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87A7A1A-EFCE-4098-AA22-1D587192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Management of pulmonary hypertension</a:t>
            </a:r>
          </a:p>
        </p:txBody>
      </p:sp>
    </p:spTree>
    <p:extLst>
      <p:ext uri="{BB962C8B-B14F-4D97-AF65-F5344CB8AC3E}">
        <p14:creationId xmlns:p14="http://schemas.microsoft.com/office/powerpoint/2010/main" val="2986583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6C88B5C-F462-FE4C-78ED-4FD4E47C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/>
          </a:bodyPr>
          <a:lstStyle/>
          <a:p>
            <a:r>
              <a:rPr lang="en-US" sz="2000" dirty="0"/>
              <a:t>A 68 years old male patient presented to ER by acute stitching chest pain and dyspnea  began 6 hours ago </a:t>
            </a:r>
          </a:p>
          <a:p>
            <a:r>
              <a:rPr lang="en-US" sz="2000" dirty="0"/>
              <a:t> -He was bed ridden over 5 weeks due to a cast in his left leg which is now swollen and tens up to knee</a:t>
            </a:r>
          </a:p>
          <a:p>
            <a:r>
              <a:rPr lang="en-US" sz="2000" dirty="0"/>
              <a:t>-His </a:t>
            </a:r>
            <a:r>
              <a:rPr lang="en-US" sz="2000" dirty="0" err="1"/>
              <a:t>Blp</a:t>
            </a:r>
            <a:r>
              <a:rPr lang="en-US" sz="2000" dirty="0"/>
              <a:t> is 90/60 mmHg, HR is 120 bpm, Temperature 37.2 C , ECG : deep S in lead I , Q wave and inverted T wave in lead III  with RV stain pattern </a:t>
            </a:r>
          </a:p>
          <a:p>
            <a:r>
              <a:rPr lang="en-US" sz="2000" dirty="0"/>
              <a:t>Echo :Moderate TR ,moderate PHTN ,Dilated RV, other wise no remarkable abnormality –</a:t>
            </a:r>
          </a:p>
          <a:p>
            <a:pPr marL="0" indent="0">
              <a:buNone/>
            </a:pPr>
            <a:r>
              <a:rPr lang="en-US" sz="2000" b="1" dirty="0"/>
              <a:t>-Q1-What is the most probable diagnosis :</a:t>
            </a:r>
          </a:p>
          <a:p>
            <a:r>
              <a:rPr lang="en-US" sz="2000" dirty="0"/>
              <a:t>A-This patient has ST – segment myocardial infarction </a:t>
            </a:r>
          </a:p>
          <a:p>
            <a:r>
              <a:rPr lang="en-US" sz="2000" dirty="0"/>
              <a:t>B-This patient has only pleurisy </a:t>
            </a:r>
          </a:p>
          <a:p>
            <a:r>
              <a:rPr lang="en-US" sz="2000" dirty="0"/>
              <a:t>C-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patient</a:t>
            </a:r>
            <a:r>
              <a:rPr lang="en-US" sz="2000" dirty="0"/>
              <a:t> is just anxious </a:t>
            </a:r>
          </a:p>
          <a:p>
            <a:r>
              <a:rPr lang="en-US" sz="2000" dirty="0"/>
              <a:t>D-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This patient</a:t>
            </a:r>
            <a:r>
              <a:rPr lang="en-US" sz="2000" dirty="0"/>
              <a:t> has just  costochondritis </a:t>
            </a:r>
          </a:p>
          <a:p>
            <a:r>
              <a:rPr lang="en-US" sz="2000" dirty="0"/>
              <a:t>E-This patient most probably has pulmonary embolism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779EFAA-FA31-55A9-B2CE-2BDBBCD2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MCQ</a:t>
            </a:r>
          </a:p>
        </p:txBody>
      </p:sp>
    </p:spTree>
    <p:extLst>
      <p:ext uri="{BB962C8B-B14F-4D97-AF65-F5344CB8AC3E}">
        <p14:creationId xmlns:p14="http://schemas.microsoft.com/office/powerpoint/2010/main" val="13712005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7C3DBCA4-391E-E0D7-2EA2-FF408534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Q2 </a:t>
            </a:r>
            <a:r>
              <a:rPr lang="en-US" dirty="0"/>
              <a:t>–What is the most probable  simplified wells score of this patient? </a:t>
            </a:r>
          </a:p>
          <a:p>
            <a:r>
              <a:rPr lang="en-US" dirty="0"/>
              <a:t>A-0</a:t>
            </a:r>
          </a:p>
          <a:p>
            <a:r>
              <a:rPr lang="en-US" dirty="0"/>
              <a:t>B-1</a:t>
            </a:r>
          </a:p>
          <a:p>
            <a:r>
              <a:rPr lang="en-US" dirty="0"/>
              <a:t>C-2</a:t>
            </a:r>
          </a:p>
          <a:p>
            <a:r>
              <a:rPr lang="ar-SA" dirty="0"/>
              <a:t>D-4</a:t>
            </a:r>
            <a:endParaRPr lang="en-US" dirty="0"/>
          </a:p>
          <a:p>
            <a:r>
              <a:rPr lang="en-US" dirty="0"/>
              <a:t>E -6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52907A6E-222F-FAD9-2B5A-EAA188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444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0B77FD8-FDA7-F7A0-62DF-8E9FBA34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Answers :</a:t>
            </a:r>
          </a:p>
          <a:p>
            <a:r>
              <a:rPr lang="en-US" dirty="0"/>
              <a:t>Q1-E</a:t>
            </a:r>
          </a:p>
          <a:p>
            <a:r>
              <a:rPr lang="en-US" dirty="0"/>
              <a:t>Q2-D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380E367-2E99-5E89-8FB3-B7A4F076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48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16B4894-C4D6-5294-E1B0-B88DAE7ED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-Deep venous thrombosis(DVT) and pulmonary embolism have the same risk factors </a:t>
            </a: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 MT"/>
                <a:cs typeface="Arial MT"/>
              </a:rPr>
              <a:t>-The most fatal complication of  DVT is pulmonary embolism</a:t>
            </a: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u="sng" dirty="0">
                <a:solidFill>
                  <a:prstClr val="black"/>
                </a:solidFill>
                <a:latin typeface="Arial MT"/>
                <a:cs typeface="Arial MT"/>
              </a:rPr>
              <a:t>-</a:t>
            </a:r>
            <a:r>
              <a:rPr kumimoji="0" lang="en-US" sz="24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Early </a:t>
            </a:r>
            <a:r>
              <a:rPr kumimoji="0" lang="en-US" sz="2400" b="0" i="0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</a:t>
            </a:r>
            <a:r>
              <a:rPr lang="en-US" sz="2400" dirty="0" err="1">
                <a:solidFill>
                  <a:prstClr val="black"/>
                </a:solidFill>
                <a:latin typeface="Arial MT"/>
                <a:cs typeface="Arial MT"/>
              </a:rPr>
              <a:t>gnition</a:t>
            </a:r>
            <a:r>
              <a:rPr lang="en-US" sz="2400" dirty="0">
                <a:solidFill>
                  <a:prstClr val="black"/>
                </a:solidFill>
                <a:latin typeface="Arial MT"/>
                <a:cs typeface="Arial MT"/>
              </a:rPr>
              <a:t> and proper management of pulmonary embolism are crucial</a:t>
            </a: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Arial MT"/>
              <a:cs typeface="Arial MT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 MT"/>
                <a:cs typeface="Arial MT"/>
              </a:rPr>
              <a:t>-Pulmonary hypertension has several classes and right heart catheterization is the most important method of its diagnosis  </a:t>
            </a:r>
            <a:endParaRPr kumimoji="0" lang="en-US" sz="2400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83DEEFCD-247A-D59C-83C1-2C5CCC5B2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home massages</a:t>
            </a:r>
          </a:p>
        </p:txBody>
      </p:sp>
    </p:spTree>
    <p:extLst>
      <p:ext uri="{BB962C8B-B14F-4D97-AF65-F5344CB8AC3E}">
        <p14:creationId xmlns:p14="http://schemas.microsoft.com/office/powerpoint/2010/main" val="38994983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85800" y="38100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  <a:endParaRPr lang="en-US" sz="5400" dirty="0">
              <a:solidFill>
                <a:schemeClr val="accent2">
                  <a:lumMod val="75000"/>
                </a:schemeClr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0759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0510" y="497840"/>
            <a:ext cx="33756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9490" algn="l"/>
              </a:tabLst>
            </a:pPr>
            <a:r>
              <a:rPr sz="4400" spc="-245" dirty="0"/>
              <a:t>V</a:t>
            </a:r>
            <a:r>
              <a:rPr sz="4400" spc="5" dirty="0"/>
              <a:t>i</a:t>
            </a:r>
            <a:r>
              <a:rPr sz="4400" spc="-445" dirty="0"/>
              <a:t>r</a:t>
            </a:r>
            <a:r>
              <a:rPr sz="4400" spc="35" dirty="0"/>
              <a:t>c</a:t>
            </a:r>
            <a:r>
              <a:rPr sz="4400" spc="55" dirty="0"/>
              <a:t>h</a:t>
            </a:r>
            <a:r>
              <a:rPr sz="4400" dirty="0"/>
              <a:t>o</a:t>
            </a:r>
            <a:r>
              <a:rPr sz="4400" spc="15" dirty="0"/>
              <a:t>w</a:t>
            </a:r>
            <a:r>
              <a:rPr sz="4400" dirty="0"/>
              <a:t>	</a:t>
            </a:r>
            <a:r>
              <a:rPr sz="4400" spc="-95" dirty="0"/>
              <a:t>t</a:t>
            </a:r>
            <a:r>
              <a:rPr sz="4400" spc="-90" dirty="0"/>
              <a:t>ried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497840" y="1633220"/>
            <a:ext cx="7712075" cy="34034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30480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70312"/>
              <a:tabLst>
                <a:tab pos="393700" algn="l"/>
              </a:tabLst>
            </a:pPr>
            <a:r>
              <a:rPr sz="3200" spc="-65" dirty="0">
                <a:latin typeface="Times New Roman"/>
                <a:cs typeface="Times New Roman"/>
              </a:rPr>
              <a:t>More </a:t>
            </a:r>
            <a:r>
              <a:rPr sz="3200" spc="-10" dirty="0">
                <a:latin typeface="Times New Roman"/>
                <a:cs typeface="Times New Roman"/>
              </a:rPr>
              <a:t>than </a:t>
            </a:r>
            <a:r>
              <a:rPr sz="3200" spc="-105" dirty="0">
                <a:latin typeface="Times New Roman"/>
                <a:cs typeface="Times New Roman"/>
              </a:rPr>
              <a:t>100 </a:t>
            </a:r>
            <a:r>
              <a:rPr sz="3200" spc="-120" dirty="0">
                <a:latin typeface="Times New Roman"/>
                <a:cs typeface="Times New Roman"/>
              </a:rPr>
              <a:t>years </a:t>
            </a:r>
            <a:r>
              <a:rPr sz="3200" spc="-90" dirty="0">
                <a:latin typeface="Times New Roman"/>
                <a:cs typeface="Times New Roman"/>
              </a:rPr>
              <a:t>ago, </a:t>
            </a:r>
            <a:r>
              <a:rPr sz="3200" spc="-75" dirty="0">
                <a:latin typeface="Times New Roman"/>
                <a:cs typeface="Times New Roman"/>
              </a:rPr>
              <a:t>Virchow </a:t>
            </a:r>
            <a:r>
              <a:rPr sz="3200" spc="-55" dirty="0">
                <a:latin typeface="Times New Roman"/>
                <a:cs typeface="Times New Roman"/>
              </a:rPr>
              <a:t>described </a:t>
            </a:r>
            <a:r>
              <a:rPr sz="3200" spc="-125" dirty="0">
                <a:latin typeface="Times New Roman"/>
                <a:cs typeface="Times New Roman"/>
              </a:rPr>
              <a:t>a  </a:t>
            </a:r>
            <a:r>
              <a:rPr sz="3200" spc="-55" dirty="0">
                <a:latin typeface="Times New Roman"/>
                <a:cs typeface="Times New Roman"/>
              </a:rPr>
              <a:t>triad </a:t>
            </a:r>
            <a:r>
              <a:rPr sz="3200" spc="-5" dirty="0">
                <a:latin typeface="Times New Roman"/>
                <a:cs typeface="Times New Roman"/>
              </a:rPr>
              <a:t>of</a:t>
            </a:r>
            <a:r>
              <a:rPr lang="en-US" sz="3200" spc="-5" dirty="0">
                <a:latin typeface="Times New Roman"/>
                <a:cs typeface="Times New Roman"/>
              </a:rPr>
              <a:t> 3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factors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CC00"/>
              </a:buClr>
              <a:buFont typeface="UnDotum"/>
              <a:buChar char=""/>
            </a:pPr>
            <a:endParaRPr sz="4700" dirty="0">
              <a:latin typeface="Times New Roman"/>
              <a:cs typeface="Times New Roman"/>
            </a:endParaRPr>
          </a:p>
          <a:p>
            <a:pPr marL="508000" indent="-457200">
              <a:lnSpc>
                <a:spcPct val="100000"/>
              </a:lnSpc>
              <a:buClr>
                <a:srgbClr val="FFCC00"/>
              </a:buClr>
              <a:buSzPct val="70312"/>
              <a:buFont typeface="Arial" panose="020B0604020202020204" pitchFamily="34" charset="0"/>
              <a:buChar char="•"/>
              <a:tabLst>
                <a:tab pos="393700" algn="l"/>
              </a:tabLst>
            </a:pPr>
            <a:r>
              <a:rPr lang="en-US" sz="3200" spc="-45" dirty="0">
                <a:latin typeface="Times New Roman"/>
                <a:cs typeface="Times New Roman"/>
              </a:rPr>
              <a:t>V</a:t>
            </a:r>
            <a:r>
              <a:rPr sz="3200" spc="-45" dirty="0">
                <a:latin typeface="Times New Roman"/>
                <a:cs typeface="Times New Roman"/>
              </a:rPr>
              <a:t>enous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Times New Roman"/>
                <a:cs typeface="Times New Roman"/>
              </a:rPr>
              <a:t>stasis,</a:t>
            </a:r>
            <a:endParaRPr sz="3200" dirty="0">
              <a:latin typeface="Times New Roman"/>
              <a:cs typeface="Times New Roman"/>
            </a:endParaRPr>
          </a:p>
          <a:p>
            <a:pPr marL="508000" indent="-4572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Arial" panose="020B0604020202020204" pitchFamily="34" charset="0"/>
              <a:buChar char="•"/>
              <a:tabLst>
                <a:tab pos="393700" algn="l"/>
              </a:tabLst>
            </a:pPr>
            <a:r>
              <a:rPr lang="en-US" sz="3200" spc="-65" dirty="0">
                <a:latin typeface="Times New Roman"/>
                <a:cs typeface="Times New Roman"/>
              </a:rPr>
              <a:t>E</a:t>
            </a:r>
            <a:r>
              <a:rPr sz="3200" spc="-65" dirty="0">
                <a:latin typeface="Times New Roman"/>
                <a:cs typeface="Times New Roman"/>
              </a:rPr>
              <a:t>ndothelial </a:t>
            </a:r>
            <a:r>
              <a:rPr sz="3200" spc="-95" dirty="0">
                <a:latin typeface="Times New Roman"/>
                <a:cs typeface="Times New Roman"/>
              </a:rPr>
              <a:t>damage,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Times New Roman"/>
                <a:cs typeface="Times New Roman"/>
              </a:rPr>
              <a:t>and</a:t>
            </a:r>
            <a:endParaRPr lang="en-US" sz="3200" spc="-35" dirty="0">
              <a:latin typeface="Times New Roman"/>
              <a:cs typeface="Times New Roman"/>
            </a:endParaRPr>
          </a:p>
          <a:p>
            <a:pPr marL="508000" indent="-4572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Arial" panose="020B0604020202020204" pitchFamily="34" charset="0"/>
              <a:buChar char="•"/>
              <a:tabLst>
                <a:tab pos="393700" algn="l"/>
              </a:tabLst>
            </a:pPr>
            <a:r>
              <a:rPr lang="en-US" sz="3200" spc="-35" dirty="0">
                <a:latin typeface="Times New Roman"/>
                <a:cs typeface="Times New Roman"/>
              </a:rPr>
              <a:t>Hypercoagulable state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0360" y="497840"/>
            <a:ext cx="32391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7860" algn="l"/>
              </a:tabLst>
            </a:pPr>
            <a:r>
              <a:rPr sz="4400" spc="5" dirty="0"/>
              <a:t>Venous	</a:t>
            </a:r>
            <a:r>
              <a:rPr sz="4400" spc="25" dirty="0"/>
              <a:t>stasis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97840" y="1531620"/>
            <a:ext cx="7945120" cy="288540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900"/>
              </a:spcBef>
              <a:buClr>
                <a:srgbClr val="FFCC00"/>
              </a:buClr>
              <a:buSzPct val="70312"/>
              <a:buFont typeface="+mj-lt"/>
              <a:buAutoNum type="romanUcPeriod"/>
              <a:tabLst>
                <a:tab pos="393700" algn="l"/>
              </a:tabLst>
            </a:pPr>
            <a:r>
              <a:rPr lang="en-US" sz="3200" spc="-35" dirty="0">
                <a:latin typeface="Times New Roman"/>
                <a:cs typeface="Times New Roman"/>
              </a:rPr>
              <a:t>P</a:t>
            </a:r>
            <a:r>
              <a:rPr sz="3200" spc="-35" dirty="0">
                <a:latin typeface="Times New Roman"/>
                <a:cs typeface="Times New Roman"/>
              </a:rPr>
              <a:t>rolonged </a:t>
            </a:r>
            <a:r>
              <a:rPr sz="3200" spc="-25" dirty="0">
                <a:latin typeface="Times New Roman"/>
                <a:cs typeface="Times New Roman"/>
              </a:rPr>
              <a:t>bed </a:t>
            </a:r>
            <a:r>
              <a:rPr sz="3200" spc="-40" dirty="0">
                <a:latin typeface="Times New Roman"/>
                <a:cs typeface="Times New Roman"/>
              </a:rPr>
              <a:t>rest </a:t>
            </a:r>
            <a:r>
              <a:rPr sz="3200" spc="-120" dirty="0">
                <a:latin typeface="Times New Roman"/>
                <a:cs typeface="Times New Roman"/>
              </a:rPr>
              <a:t>(4 days </a:t>
            </a:r>
            <a:r>
              <a:rPr sz="3200" spc="15" dirty="0">
                <a:latin typeface="Times New Roman"/>
                <a:cs typeface="Times New Roman"/>
              </a:rPr>
              <a:t>or</a:t>
            </a:r>
            <a:r>
              <a:rPr sz="3200" spc="33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more)</a:t>
            </a:r>
            <a:endParaRPr sz="3200" dirty="0">
              <a:latin typeface="Times New Roman"/>
              <a:cs typeface="Times New Roman"/>
            </a:endParaRPr>
          </a:p>
          <a:p>
            <a:pPr marL="622300" indent="-5715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+mj-lt"/>
              <a:buAutoNum type="romanUcPeriod"/>
              <a:tabLst>
                <a:tab pos="393700" algn="l"/>
              </a:tabLst>
            </a:pPr>
            <a:r>
              <a:rPr sz="3200" spc="-145" dirty="0">
                <a:latin typeface="Times New Roman"/>
                <a:cs typeface="Times New Roman"/>
              </a:rPr>
              <a:t>A </a:t>
            </a:r>
            <a:r>
              <a:rPr sz="3200" spc="-65" dirty="0">
                <a:latin typeface="Times New Roman"/>
                <a:cs typeface="Times New Roman"/>
              </a:rPr>
              <a:t>cast </a:t>
            </a:r>
            <a:r>
              <a:rPr sz="3200" spc="30" dirty="0">
                <a:latin typeface="Times New Roman"/>
                <a:cs typeface="Times New Roman"/>
              </a:rPr>
              <a:t>on </a:t>
            </a:r>
            <a:r>
              <a:rPr sz="3200" spc="-10" dirty="0">
                <a:latin typeface="Times New Roman"/>
                <a:cs typeface="Times New Roman"/>
              </a:rPr>
              <a:t>the</a:t>
            </a:r>
            <a:r>
              <a:rPr sz="3200" spc="16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Times New Roman"/>
                <a:cs typeface="Times New Roman"/>
              </a:rPr>
              <a:t>leg</a:t>
            </a:r>
            <a:endParaRPr sz="3200" dirty="0">
              <a:latin typeface="Times New Roman"/>
              <a:cs typeface="Times New Roman"/>
            </a:endParaRPr>
          </a:p>
          <a:p>
            <a:pPr marL="622300" indent="-571500">
              <a:lnSpc>
                <a:spcPct val="100000"/>
              </a:lnSpc>
              <a:spcBef>
                <a:spcPts val="800"/>
              </a:spcBef>
              <a:buClr>
                <a:srgbClr val="FFCC00"/>
              </a:buClr>
              <a:buSzPct val="70312"/>
              <a:buFont typeface="+mj-lt"/>
              <a:buAutoNum type="romanUcPeriod"/>
              <a:tabLst>
                <a:tab pos="393700" algn="l"/>
              </a:tabLst>
            </a:pPr>
            <a:r>
              <a:rPr sz="3200" spc="-70" dirty="0">
                <a:latin typeface="Times New Roman"/>
                <a:cs typeface="Times New Roman"/>
              </a:rPr>
              <a:t>Limb </a:t>
            </a:r>
            <a:r>
              <a:rPr sz="3200" spc="-110" dirty="0">
                <a:latin typeface="Times New Roman"/>
                <a:cs typeface="Times New Roman"/>
              </a:rPr>
              <a:t>paralysis </a:t>
            </a:r>
            <a:r>
              <a:rPr sz="3200" spc="-10" dirty="0">
                <a:latin typeface="Times New Roman"/>
                <a:cs typeface="Times New Roman"/>
              </a:rPr>
              <a:t>from </a:t>
            </a:r>
            <a:r>
              <a:rPr sz="3200" spc="-35" dirty="0">
                <a:latin typeface="Times New Roman"/>
                <a:cs typeface="Times New Roman"/>
              </a:rPr>
              <a:t>stroke </a:t>
            </a:r>
            <a:r>
              <a:rPr sz="3200" spc="10" dirty="0">
                <a:latin typeface="Times New Roman"/>
                <a:cs typeface="Times New Roman"/>
              </a:rPr>
              <a:t>or </a:t>
            </a:r>
            <a:r>
              <a:rPr sz="3200" spc="-80" dirty="0">
                <a:latin typeface="Times New Roman"/>
                <a:cs typeface="Times New Roman"/>
              </a:rPr>
              <a:t>spinal </a:t>
            </a:r>
            <a:r>
              <a:rPr sz="3200" spc="-20" dirty="0">
                <a:latin typeface="Times New Roman"/>
                <a:cs typeface="Times New Roman"/>
              </a:rPr>
              <a:t>cord</a:t>
            </a:r>
            <a:r>
              <a:rPr sz="3200" spc="260" dirty="0">
                <a:latin typeface="Times New Roman"/>
                <a:cs typeface="Times New Roman"/>
              </a:rPr>
              <a:t> </a:t>
            </a:r>
            <a:r>
              <a:rPr sz="3200" spc="-100" dirty="0">
                <a:latin typeface="Times New Roman"/>
                <a:cs typeface="Times New Roman"/>
              </a:rPr>
              <a:t>injury</a:t>
            </a:r>
            <a:endParaRPr sz="3200" dirty="0">
              <a:latin typeface="Times New Roman"/>
              <a:cs typeface="Times New Roman"/>
            </a:endParaRPr>
          </a:p>
          <a:p>
            <a:pPr marL="622300" indent="-571500">
              <a:lnSpc>
                <a:spcPct val="100000"/>
              </a:lnSpc>
              <a:spcBef>
                <a:spcPts val="790"/>
              </a:spcBef>
              <a:buClr>
                <a:srgbClr val="FFCC00"/>
              </a:buClr>
              <a:buSzPct val="70312"/>
              <a:buFont typeface="+mj-lt"/>
              <a:buAutoNum type="romanUcPeriod"/>
              <a:tabLst>
                <a:tab pos="393700" algn="l"/>
              </a:tabLst>
            </a:pPr>
            <a:r>
              <a:rPr lang="en-US" sz="3200" spc="-45" dirty="0">
                <a:latin typeface="Times New Roman"/>
                <a:cs typeface="Times New Roman"/>
              </a:rPr>
              <a:t>E</a:t>
            </a:r>
            <a:r>
              <a:rPr sz="3200" spc="-45" dirty="0">
                <a:latin typeface="Times New Roman"/>
                <a:cs typeface="Times New Roman"/>
              </a:rPr>
              <a:t>xtended </a:t>
            </a:r>
            <a:r>
              <a:rPr sz="3200" spc="-75" dirty="0">
                <a:latin typeface="Times New Roman"/>
                <a:cs typeface="Times New Roman"/>
              </a:rPr>
              <a:t>travel </a:t>
            </a:r>
            <a:r>
              <a:rPr sz="3200" spc="-65" dirty="0">
                <a:latin typeface="Times New Roman"/>
                <a:cs typeface="Times New Roman"/>
              </a:rPr>
              <a:t>in </a:t>
            </a:r>
            <a:r>
              <a:rPr sz="3200" spc="-125" dirty="0">
                <a:latin typeface="Times New Roman"/>
                <a:cs typeface="Times New Roman"/>
              </a:rPr>
              <a:t>a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spc="-100" dirty="0">
                <a:latin typeface="Times New Roman"/>
                <a:cs typeface="Times New Roman"/>
              </a:rPr>
              <a:t>vehicle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3939" y="497840"/>
            <a:ext cx="43637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Endothelial</a:t>
            </a:r>
            <a:r>
              <a:rPr sz="4400" spc="-70" dirty="0"/>
              <a:t> </a:t>
            </a:r>
            <a:r>
              <a:rPr sz="4400" spc="-155" dirty="0"/>
              <a:t>Injury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90600" y="1851996"/>
            <a:ext cx="7541895" cy="215058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09"/>
              </a:spcBef>
              <a:buFont typeface="Wingdings" panose="05000000000000000000" pitchFamily="2" charset="2"/>
              <a:buChar char="q"/>
            </a:pPr>
            <a:r>
              <a:rPr lang="en-US" sz="3200" spc="-95" dirty="0">
                <a:latin typeface="Times New Roman"/>
                <a:cs typeface="Times New Roman"/>
              </a:rPr>
              <a:t>Trauma</a:t>
            </a:r>
          </a:p>
          <a:p>
            <a:pPr marL="469900" indent="-457200">
              <a:lnSpc>
                <a:spcPct val="100000"/>
              </a:lnSpc>
              <a:spcBef>
                <a:spcPts val="509"/>
              </a:spcBef>
              <a:buFont typeface="Wingdings" panose="05000000000000000000" pitchFamily="2" charset="2"/>
              <a:buChar char="q"/>
            </a:pPr>
            <a:r>
              <a:rPr lang="en-US" sz="3200" spc="-95" dirty="0">
                <a:latin typeface="Times New Roman"/>
                <a:cs typeface="Times New Roman"/>
              </a:rPr>
              <a:t>S</a:t>
            </a:r>
            <a:r>
              <a:rPr sz="3200" spc="-95" dirty="0">
                <a:latin typeface="Times New Roman"/>
                <a:cs typeface="Times New Roman"/>
              </a:rPr>
              <a:t>urgery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09"/>
              </a:spcBef>
              <a:buFont typeface="Wingdings" panose="05000000000000000000" pitchFamily="2" charset="2"/>
              <a:buChar char="q"/>
            </a:pPr>
            <a:r>
              <a:rPr lang="en-US" sz="3200" spc="-100" dirty="0">
                <a:latin typeface="Times New Roman"/>
                <a:cs typeface="Times New Roman"/>
              </a:rPr>
              <a:t>I</a:t>
            </a:r>
            <a:r>
              <a:rPr sz="3200" spc="-100" dirty="0">
                <a:latin typeface="Times New Roman"/>
                <a:cs typeface="Times New Roman"/>
              </a:rPr>
              <a:t>nvasive </a:t>
            </a:r>
            <a:r>
              <a:rPr sz="3200" spc="-30" dirty="0">
                <a:latin typeface="Times New Roman"/>
                <a:cs typeface="Times New Roman"/>
              </a:rPr>
              <a:t>procedure </a:t>
            </a:r>
            <a:r>
              <a:rPr sz="3200" spc="-145" dirty="0">
                <a:latin typeface="Times New Roman"/>
                <a:cs typeface="Times New Roman"/>
              </a:rPr>
              <a:t>may </a:t>
            </a:r>
            <a:r>
              <a:rPr sz="3200" spc="-30" dirty="0">
                <a:latin typeface="Times New Roman"/>
                <a:cs typeface="Times New Roman"/>
              </a:rPr>
              <a:t>disrupt </a:t>
            </a:r>
            <a:r>
              <a:rPr sz="3200" spc="-45" dirty="0">
                <a:latin typeface="Times New Roman"/>
                <a:cs typeface="Times New Roman"/>
              </a:rPr>
              <a:t>venous</a:t>
            </a:r>
            <a:r>
              <a:rPr sz="3200" spc="29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Times New Roman"/>
                <a:cs typeface="Times New Roman"/>
              </a:rPr>
              <a:t>integrity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</TotalTime>
  <Words>2241</Words>
  <Application>Microsoft Office PowerPoint</Application>
  <PresentationFormat>On-screen Show (4:3)</PresentationFormat>
  <Paragraphs>374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AdvTT39b96c93</vt:lpstr>
      <vt:lpstr>Aharoni</vt:lpstr>
      <vt:lpstr>Arial</vt:lpstr>
      <vt:lpstr>Arial MT</vt:lpstr>
      <vt:lpstr>Calibri</vt:lpstr>
      <vt:lpstr>Courier New</vt:lpstr>
      <vt:lpstr>Palladio Uralic</vt:lpstr>
      <vt:lpstr>Segoe UI Symbol</vt:lpstr>
      <vt:lpstr>Times New Roman</vt:lpstr>
      <vt:lpstr>UnDotum</vt:lpstr>
      <vt:lpstr>Wingdings</vt:lpstr>
      <vt:lpstr>1_Office Theme</vt:lpstr>
      <vt:lpstr>PowerPoint Presentation</vt:lpstr>
      <vt:lpstr>Deep Venous Thrombosis ,Pulmonary embolism &amp;Pulmonary hypertension </vt:lpstr>
      <vt:lpstr>Indented Learning Outcomes (ILOs)</vt:lpstr>
      <vt:lpstr>Deep venous thrombosis (DVT) </vt:lpstr>
      <vt:lpstr>Definition</vt:lpstr>
      <vt:lpstr>ETIOLOGY</vt:lpstr>
      <vt:lpstr>Virchow tried</vt:lpstr>
      <vt:lpstr>Venous stasis</vt:lpstr>
      <vt:lpstr>Endothelial Injury</vt:lpstr>
      <vt:lpstr>Hypercoagulability</vt:lpstr>
      <vt:lpstr>Hypercoagulability</vt:lpstr>
      <vt:lpstr>Presentation and Physical  Examination</vt:lpstr>
      <vt:lpstr>Diagnostic Studies</vt:lpstr>
      <vt:lpstr>Differential Diagnosis</vt:lpstr>
      <vt:lpstr>Emergency Department  Care</vt:lpstr>
      <vt:lpstr>Treatment</vt:lpstr>
      <vt:lpstr>Anticoagulation</vt:lpstr>
      <vt:lpstr>Duration of anticoagulation in patients  with deep vein thrombosis</vt:lpstr>
      <vt:lpstr>Complications</vt:lpstr>
      <vt:lpstr>Pulmonary Embolism</vt:lpstr>
      <vt:lpstr>Indented Learning Outcomes (ILOs)</vt:lpstr>
      <vt:lpstr>What is a pulmonary  embolism?</vt:lpstr>
      <vt:lpstr>What is a pulmonary  embolism?</vt:lpstr>
      <vt:lpstr>Most common symptoms &amp; signs</vt:lpstr>
      <vt:lpstr>Clinical decision rule:</vt:lpstr>
      <vt:lpstr>Clinical decision rule:</vt:lpstr>
      <vt:lpstr>D. D. of P.E.</vt:lpstr>
      <vt:lpstr>Investigation</vt:lpstr>
      <vt:lpstr>PowerPoint Presentation</vt:lpstr>
      <vt:lpstr>PowerPoint Presentation</vt:lpstr>
      <vt:lpstr>CT scan</vt:lpstr>
      <vt:lpstr>Treatment of  pulmonary embolism</vt:lpstr>
      <vt:lpstr>Anticoagulation</vt:lpstr>
      <vt:lpstr>PowerPoint Presentation</vt:lpstr>
      <vt:lpstr>Thrombolytic therapy</vt:lpstr>
      <vt:lpstr>Acute High risk PE</vt:lpstr>
      <vt:lpstr>Optimal Duration of Anticoagulation</vt:lpstr>
      <vt:lpstr>PowerPoint Presentation</vt:lpstr>
      <vt:lpstr>Clinical syndrome of P.E.</vt:lpstr>
      <vt:lpstr>PULMONARY  HYPERTENSION</vt:lpstr>
      <vt:lpstr>Indented Learning Outcomes (ILOs)</vt:lpstr>
      <vt:lpstr>Definition of PAH</vt:lpstr>
      <vt:lpstr> Classifications of  Pulmonary Hypertension</vt:lpstr>
      <vt:lpstr>Pulmonary hypertension due to left heart  disease</vt:lpstr>
      <vt:lpstr> Pulmonary hypertension associated with  lung disease and/or hypoxemia</vt:lpstr>
      <vt:lpstr>Pulmonary hypertension due to chronic  thrombotic and/or embolic disease</vt:lpstr>
      <vt:lpstr>Unclear /multifactorial etiology </vt:lpstr>
      <vt:lpstr>Pathophysiology of pulmonary  hypertension</vt:lpstr>
      <vt:lpstr>Pathogenesis of Pulmonary Arterial Hypertension</vt:lpstr>
      <vt:lpstr>Pathogenesis of Pulmonary Hypertension du to left heart disease </vt:lpstr>
      <vt:lpstr>Pathogenesis of Pulmonary Hypertension due to thrombo-embolism</vt:lpstr>
      <vt:lpstr>Symptoms of pulmonary hypertension</vt:lpstr>
      <vt:lpstr>PowerPoint Presentation</vt:lpstr>
      <vt:lpstr>How to diagnose PH</vt:lpstr>
      <vt:lpstr>CXR in PH</vt:lpstr>
      <vt:lpstr>ECG in PH</vt:lpstr>
      <vt:lpstr>Echocardiogram Findings</vt:lpstr>
      <vt:lpstr>Grades of pulmonary hypertension</vt:lpstr>
      <vt:lpstr>Management of pulmonary hypertension</vt:lpstr>
      <vt:lpstr>Management of pulmonary hypertension</vt:lpstr>
      <vt:lpstr>MCQ</vt:lpstr>
      <vt:lpstr>PowerPoint Presentation</vt:lpstr>
      <vt:lpstr>PowerPoint Presentation</vt:lpstr>
      <vt:lpstr>Take home massages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Abdul Rahman Ashraf Hussein Mohamed Abo El-Majd</cp:lastModifiedBy>
  <cp:revision>122</cp:revision>
  <dcterms:created xsi:type="dcterms:W3CDTF">2021-03-30T18:20:02Z</dcterms:created>
  <dcterms:modified xsi:type="dcterms:W3CDTF">2025-07-03T20:16:03Z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2015-03-29T00:00:00Z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2021-03-30T00:00:00Z</vt:filetime>
  </property>
</Properties>
</file>