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8" r:id="rId2"/>
    <p:sldId id="256" r:id="rId3"/>
    <p:sldId id="259" r:id="rId4"/>
    <p:sldId id="335" r:id="rId5"/>
    <p:sldId id="344" r:id="rId6"/>
    <p:sldId id="345" r:id="rId7"/>
    <p:sldId id="338" r:id="rId8"/>
    <p:sldId id="365" r:id="rId9"/>
    <p:sldId id="342" r:id="rId10"/>
    <p:sldId id="343" r:id="rId11"/>
    <p:sldId id="314" r:id="rId12"/>
    <p:sldId id="346" r:id="rId13"/>
    <p:sldId id="326" r:id="rId14"/>
    <p:sldId id="327" r:id="rId15"/>
    <p:sldId id="339" r:id="rId16"/>
    <p:sldId id="340" r:id="rId17"/>
    <p:sldId id="363" r:id="rId18"/>
    <p:sldId id="313" r:id="rId19"/>
    <p:sldId id="362" r:id="rId20"/>
    <p:sldId id="375" r:id="rId21"/>
    <p:sldId id="366" r:id="rId22"/>
    <p:sldId id="350" r:id="rId23"/>
    <p:sldId id="351" r:id="rId24"/>
    <p:sldId id="367" r:id="rId25"/>
    <p:sldId id="352" r:id="rId26"/>
    <p:sldId id="353" r:id="rId27"/>
    <p:sldId id="354" r:id="rId28"/>
    <p:sldId id="359" r:id="rId29"/>
    <p:sldId id="368" r:id="rId30"/>
    <p:sldId id="357" r:id="rId31"/>
    <p:sldId id="360" r:id="rId32"/>
    <p:sldId id="358" r:id="rId33"/>
    <p:sldId id="383" r:id="rId34"/>
    <p:sldId id="361" r:id="rId35"/>
    <p:sldId id="369" r:id="rId36"/>
    <p:sldId id="370" r:id="rId37"/>
    <p:sldId id="371" r:id="rId38"/>
    <p:sldId id="372" r:id="rId39"/>
    <p:sldId id="373" r:id="rId40"/>
    <p:sldId id="295" r:id="rId41"/>
    <p:sldId id="331" r:id="rId42"/>
    <p:sldId id="332" r:id="rId43"/>
    <p:sldId id="333" r:id="rId44"/>
    <p:sldId id="319" r:id="rId45"/>
    <p:sldId id="334" r:id="rId46"/>
    <p:sldId id="377" r:id="rId47"/>
    <p:sldId id="378" r:id="rId48"/>
    <p:sldId id="379" r:id="rId49"/>
    <p:sldId id="380" r:id="rId50"/>
    <p:sldId id="374" r:id="rId51"/>
    <p:sldId id="311" r:id="rId52"/>
    <p:sldId id="312" r:id="rId53"/>
    <p:sldId id="381" r:id="rId54"/>
    <p:sldId id="382" r:id="rId55"/>
    <p:sldId id="316" r:id="rId56"/>
    <p:sldId id="292" r:id="rId57"/>
    <p:sldId id="293" r:id="rId58"/>
    <p:sldId id="384" r:id="rId59"/>
    <p:sldId id="376" r:id="rId60"/>
    <p:sldId id="263" r:id="rId61"/>
  </p:sldIdLst>
  <p:sldSz cx="9144000" cy="6858000" type="screen4x3"/>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13B3F0-E26D-4501-BE47-100632D34908}">
          <p14:sldIdLst>
            <p14:sldId id="258"/>
            <p14:sldId id="256"/>
            <p14:sldId id="259"/>
            <p14:sldId id="335"/>
            <p14:sldId id="344"/>
            <p14:sldId id="345"/>
            <p14:sldId id="338"/>
            <p14:sldId id="365"/>
            <p14:sldId id="342"/>
            <p14:sldId id="343"/>
            <p14:sldId id="314"/>
            <p14:sldId id="346"/>
            <p14:sldId id="326"/>
            <p14:sldId id="327"/>
            <p14:sldId id="339"/>
            <p14:sldId id="340"/>
            <p14:sldId id="363"/>
            <p14:sldId id="313"/>
            <p14:sldId id="362"/>
            <p14:sldId id="375"/>
            <p14:sldId id="366"/>
            <p14:sldId id="350"/>
            <p14:sldId id="351"/>
            <p14:sldId id="367"/>
            <p14:sldId id="352"/>
            <p14:sldId id="353"/>
            <p14:sldId id="354"/>
            <p14:sldId id="359"/>
            <p14:sldId id="368"/>
            <p14:sldId id="357"/>
            <p14:sldId id="360"/>
            <p14:sldId id="358"/>
            <p14:sldId id="383"/>
            <p14:sldId id="361"/>
          </p14:sldIdLst>
        </p14:section>
        <p14:section name="case 2" id="{F34A0587-16C3-4116-97CB-9D479A5851E1}">
          <p14:sldIdLst>
            <p14:sldId id="369"/>
            <p14:sldId id="370"/>
            <p14:sldId id="371"/>
            <p14:sldId id="372"/>
            <p14:sldId id="373"/>
          </p14:sldIdLst>
        </p14:section>
        <p14:section name="Case 3" id="{08F1AB4B-1DDE-4AD9-88D0-D25C7E4926CD}">
          <p14:sldIdLst>
            <p14:sldId id="295"/>
            <p14:sldId id="331"/>
            <p14:sldId id="332"/>
            <p14:sldId id="333"/>
            <p14:sldId id="319"/>
            <p14:sldId id="334"/>
            <p14:sldId id="377"/>
            <p14:sldId id="378"/>
            <p14:sldId id="379"/>
            <p14:sldId id="380"/>
            <p14:sldId id="374"/>
            <p14:sldId id="311"/>
            <p14:sldId id="312"/>
            <p14:sldId id="381"/>
            <p14:sldId id="382"/>
            <p14:sldId id="316"/>
            <p14:sldId id="292"/>
            <p14:sldId id="293"/>
            <p14:sldId id="384"/>
            <p14:sldId id="376"/>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2294" autoAdjust="0"/>
  </p:normalViewPr>
  <p:slideViewPr>
    <p:cSldViewPr>
      <p:cViewPr varScale="1">
        <p:scale>
          <a:sx n="80" d="100"/>
          <a:sy n="80" d="100"/>
        </p:scale>
        <p:origin x="744" y="40"/>
      </p:cViewPr>
      <p:guideLst>
        <p:guide orient="horz" pos="2160"/>
        <p:guide pos="2880"/>
      </p:guideLst>
    </p:cSldViewPr>
  </p:slideViewPr>
  <p:outlineViewPr>
    <p:cViewPr>
      <p:scale>
        <a:sx n="33" d="100"/>
        <a:sy n="33" d="100"/>
      </p:scale>
      <p:origin x="0" y="594"/>
    </p:cViewPr>
  </p:outlineViewPr>
  <p:notesTextViewPr>
    <p:cViewPr>
      <p:scale>
        <a:sx n="1" d="1"/>
        <a:sy n="1" d="1"/>
      </p:scale>
      <p:origin x="0" y="0"/>
    </p:cViewPr>
  </p:notesTextViewPr>
  <p:sorterViewPr>
    <p:cViewPr>
      <p:scale>
        <a:sx n="20" d="100"/>
        <a:sy n="2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F0D0F-EE8C-4E6A-8FD3-335E48646147}" type="datetimeFigureOut">
              <a:rPr lang="en-US" smtClean="0"/>
              <a:pPr/>
              <a:t>3/12/2025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C0DA0-2C57-4A29-A47C-EAC53B6672E1}" type="slidenum">
              <a:rPr lang="en-US" smtClean="0"/>
              <a:pPr/>
              <a:t>‹#›</a:t>
            </a:fld>
            <a:endParaRPr lang="en-US"/>
          </a:p>
        </p:txBody>
      </p:sp>
    </p:spTree>
    <p:extLst>
      <p:ext uri="{BB962C8B-B14F-4D97-AF65-F5344CB8AC3E}">
        <p14:creationId xmlns:p14="http://schemas.microsoft.com/office/powerpoint/2010/main" val="217837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AutoShape 13"/>
          <p:cNvSpPr>
            <a:spLocks noChangeArrowheads="1"/>
          </p:cNvSpPr>
          <p:nvPr userDrawn="1"/>
        </p:nvSpPr>
        <p:spPr bwMode="auto">
          <a:xfrm>
            <a:off x="609600" y="3505200"/>
            <a:ext cx="7924800" cy="2286000"/>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5029200"/>
            <a:ext cx="6400800" cy="6858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59C506F-E2EA-4C9F-BEAB-8CDB92E202B1}" type="datetime1">
              <a:rPr lang="en-US" smtClean="0"/>
              <a:pPr/>
              <a:t>3/12/2025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3877" y="1143000"/>
            <a:ext cx="2241123" cy="2241123"/>
          </a:xfrm>
          <a:prstGeom prst="flowChartConnector">
            <a:avLst/>
          </a:prstGeom>
          <a:noFill/>
          <a:ln>
            <a:noFill/>
          </a:ln>
        </p:spPr>
      </p:pic>
      <p:sp>
        <p:nvSpPr>
          <p:cNvPr id="2" name="Title 1"/>
          <p:cNvSpPr>
            <a:spLocks noGrp="1"/>
          </p:cNvSpPr>
          <p:nvPr>
            <p:ph type="ctrTitle"/>
          </p:nvPr>
        </p:nvSpPr>
        <p:spPr>
          <a:xfrm>
            <a:off x="685800" y="3442447"/>
            <a:ext cx="7772400" cy="1470025"/>
          </a:xfrm>
        </p:spPr>
        <p:txBody>
          <a:bodyPr/>
          <a:lstStyle>
            <a:lvl1pPr>
              <a:defRPr b="1">
                <a:solidFill>
                  <a:srgbClr val="C00000"/>
                </a:solidFill>
              </a:defRPr>
            </a:lvl1pPr>
          </a:lstStyle>
          <a:p>
            <a:r>
              <a:rPr lang="en-US"/>
              <a:t>Click to edit Master title style</a:t>
            </a:r>
          </a:p>
        </p:txBody>
      </p:sp>
    </p:spTree>
    <p:extLst>
      <p:ext uri="{BB962C8B-B14F-4D97-AF65-F5344CB8AC3E}">
        <p14:creationId xmlns:p14="http://schemas.microsoft.com/office/powerpoint/2010/main" val="32154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527EE1-64A4-4414-970C-63593BC2056E}" type="datetime1">
              <a:rPr lang="en-US" smtClean="0"/>
              <a:pPr/>
              <a:t>3/12/2025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783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2D953-51FC-49C6-A524-C090F222212A}" type="datetime1">
              <a:rPr lang="en-US" smtClean="0"/>
              <a:pPr/>
              <a:t>3/12/2025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5462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5875F3C-1B47-474E-B225-70A846F2BC3A}" type="datetime1">
              <a:rPr lang="en-US" smtClean="0"/>
              <a:pPr/>
              <a:t>3/12/2025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grpSp>
        <p:nvGrpSpPr>
          <p:cNvPr id="10" name="Group 9"/>
          <p:cNvGrpSpPr/>
          <p:nvPr userDrawn="1"/>
        </p:nvGrpSpPr>
        <p:grpSpPr>
          <a:xfrm>
            <a:off x="405729" y="462858"/>
            <a:ext cx="8281071" cy="832542"/>
            <a:chOff x="405729" y="462858"/>
            <a:chExt cx="8281071" cy="551383"/>
          </a:xfrm>
        </p:grpSpPr>
        <p:sp>
          <p:nvSpPr>
            <p:cNvPr id="8" name="AutoShape 13"/>
            <p:cNvSpPr>
              <a:spLocks noChangeArrowheads="1"/>
            </p:cNvSpPr>
            <p:nvPr/>
          </p:nvSpPr>
          <p:spPr bwMode="auto">
            <a:xfrm>
              <a:off x="405729" y="462858"/>
              <a:ext cx="8281071" cy="548521"/>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88900" indent="0" algn="ctr" rtl="0">
                <a:buNone/>
              </a:pPr>
              <a:endParaRPr lang="en-US" sz="2800" b="1"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88237"/>
              <a:ext cx="683678" cy="526004"/>
            </a:xfrm>
            <a:prstGeom prst="flowChartConnector">
              <a:avLst/>
            </a:prstGeom>
            <a:noFill/>
            <a:ln>
              <a:noFill/>
            </a:ln>
          </p:spPr>
        </p:pic>
      </p:grpSp>
      <p:sp>
        <p:nvSpPr>
          <p:cNvPr id="2" name="Title 1"/>
          <p:cNvSpPr>
            <a:spLocks noGrp="1"/>
          </p:cNvSpPr>
          <p:nvPr>
            <p:ph type="title"/>
          </p:nvPr>
        </p:nvSpPr>
        <p:spPr>
          <a:xfrm>
            <a:off x="405729" y="602707"/>
            <a:ext cx="7467600" cy="548521"/>
          </a:xfrm>
        </p:spPr>
        <p:txBody>
          <a:bodyPr>
            <a:noAutofit/>
          </a:bodyPr>
          <a:lstStyle>
            <a:lvl1pPr>
              <a:defRPr sz="3600" b="1">
                <a:solidFill>
                  <a:srgbClr val="C00000"/>
                </a:solidFill>
              </a:defRPr>
            </a:lvl1pPr>
          </a:lstStyle>
          <a:p>
            <a:r>
              <a:rPr lang="en-US" dirty="0"/>
              <a:t>Click to edit Master title style</a:t>
            </a:r>
          </a:p>
        </p:txBody>
      </p:sp>
    </p:spTree>
    <p:extLst>
      <p:ext uri="{BB962C8B-B14F-4D97-AF65-F5344CB8AC3E}">
        <p14:creationId xmlns:p14="http://schemas.microsoft.com/office/powerpoint/2010/main" val="302646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F6AB1-95B4-4FF5-8F34-82E7A64050BB}" type="datetime1">
              <a:rPr lang="en-US" smtClean="0"/>
              <a:pPr/>
              <a:t>3/12/2025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9989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1C5262-0E6C-4051-A67E-515B82B65C02}" type="datetime1">
              <a:rPr lang="en-US" smtClean="0"/>
              <a:pPr/>
              <a:t>3/12/2025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8804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EB69B-51C3-4B2C-AD98-819D994A10EA}" type="datetime1">
              <a:rPr lang="en-US" smtClean="0"/>
              <a:pPr/>
              <a:t>3/12/2025</a:t>
            </a:fld>
            <a:endParaRPr lang="en-US"/>
          </a:p>
        </p:txBody>
      </p:sp>
      <p:sp>
        <p:nvSpPr>
          <p:cNvPr id="8" name="Footer Placeholder 7"/>
          <p:cNvSpPr>
            <a:spLocks noGrp="1"/>
          </p:cNvSpPr>
          <p:nvPr>
            <p:ph type="ftr" sz="quarter" idx="11"/>
          </p:nvPr>
        </p:nvSpPr>
        <p:spPr/>
        <p:txBody>
          <a:bodyPr/>
          <a:lstStyle/>
          <a:p>
            <a:r>
              <a:rPr lang="en-US"/>
              <a:t>Internal Medicine Department</a:t>
            </a:r>
          </a:p>
        </p:txBody>
      </p:sp>
      <p:sp>
        <p:nvSpPr>
          <p:cNvPr id="9" name="Slide Number Placeholder 8"/>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61137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777F6-B273-45AC-BE2A-85163796C704}" type="datetime1">
              <a:rPr lang="en-US" smtClean="0"/>
              <a:pPr/>
              <a:t>3/12/2025</a:t>
            </a:fld>
            <a:endParaRPr lang="en-US"/>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268763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39CA6-B08C-4DF9-B500-FB407F10CCAA}" type="datetime1">
              <a:rPr lang="en-US" smtClean="0"/>
              <a:pPr/>
              <a:t>3/12/2025</a:t>
            </a:fld>
            <a:endParaRPr lang="en-US"/>
          </a:p>
        </p:txBody>
      </p:sp>
      <p:sp>
        <p:nvSpPr>
          <p:cNvPr id="3" name="Footer Placeholder 2"/>
          <p:cNvSpPr>
            <a:spLocks noGrp="1"/>
          </p:cNvSpPr>
          <p:nvPr>
            <p:ph type="ftr" sz="quarter" idx="11"/>
          </p:nvPr>
        </p:nvSpPr>
        <p:spPr/>
        <p:txBody>
          <a:bodyPr/>
          <a:lstStyle/>
          <a:p>
            <a:r>
              <a:rPr lang="en-US"/>
              <a:t>Internal Medicine Department</a:t>
            </a:r>
          </a:p>
        </p:txBody>
      </p:sp>
      <p:sp>
        <p:nvSpPr>
          <p:cNvPr id="4" name="Slide Number Placeholder 3"/>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71782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66F29-2E23-43A2-9366-C52182AE2FB6}" type="datetime1">
              <a:rPr lang="en-US" smtClean="0"/>
              <a:pPr/>
              <a:t>3/12/2025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5562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555A0-11E2-4BDB-9EB5-2D49C2E5AE58}" type="datetime1">
              <a:rPr lang="en-US" smtClean="0"/>
              <a:pPr/>
              <a:t>3/12/2025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41457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70968-20C7-4405-B054-A4A2B2AB1B14}" type="datetime1">
              <a:rPr lang="en-US" smtClean="0"/>
              <a:pPr/>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Medicine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3EC9-E8BA-4062-809F-C0D16F9877FA}" type="slidenum">
              <a:rPr lang="en-US" smtClean="0"/>
              <a:pPr/>
              <a:t>‹#›</a:t>
            </a:fld>
            <a:endParaRPr lang="en-US"/>
          </a:p>
        </p:txBody>
      </p:sp>
    </p:spTree>
    <p:extLst>
      <p:ext uri="{BB962C8B-B14F-4D97-AF65-F5344CB8AC3E}">
        <p14:creationId xmlns:p14="http://schemas.microsoft.com/office/powerpoint/2010/main" val="68919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121823"/>
            <a:ext cx="2241123" cy="2241123"/>
          </a:xfrm>
          <a:prstGeom prst="flowChartConnector">
            <a:avLst/>
          </a:prstGeom>
          <a:noFill/>
          <a:ln>
            <a:noFill/>
          </a:ln>
        </p:spPr>
      </p:pic>
      <p:sp>
        <p:nvSpPr>
          <p:cNvPr id="5" name="AutoShape 13"/>
          <p:cNvSpPr>
            <a:spLocks noChangeArrowheads="1"/>
          </p:cNvSpPr>
          <p:nvPr/>
        </p:nvSpPr>
        <p:spPr bwMode="auto">
          <a:xfrm>
            <a:off x="1179904" y="3705601"/>
            <a:ext cx="6434514" cy="1176093"/>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kumimoji="0" lang="ar-SA" sz="500" b="1" i="0" u="none" strike="noStrike" kern="0" cap="none" spc="0" normalizeH="0" baseline="0" noProof="0" dirty="0">
              <a:ln>
                <a:noFill/>
              </a:ln>
              <a:solidFill>
                <a:srgbClr val="FFFF00"/>
              </a:solidFill>
              <a:effectLst/>
              <a:uLnTx/>
              <a:uFillTx/>
              <a:latin typeface="Times New Roman" panose="02020603050405020304" pitchFamily="18" charset="0"/>
              <a:cs typeface="Arial" panose="020B0604020202020204" pitchFamily="34" charset="0"/>
            </a:endParaRP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8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Armed Forces College of Medicine</a:t>
            </a: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AFCM</a:t>
            </a:r>
            <a:endParaRPr kumimoji="0" lang="en-US"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705895"/>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98D7EA8-2213-4433-8D93-004304AE536E}"/>
              </a:ext>
            </a:extLst>
          </p:cNvPr>
          <p:cNvSpPr>
            <a:spLocks noGrp="1"/>
          </p:cNvSpPr>
          <p:nvPr>
            <p:ph idx="1"/>
          </p:nvPr>
        </p:nvSpPr>
        <p:spPr/>
        <p:txBody>
          <a:bodyPr/>
          <a:lstStyle/>
          <a:p>
            <a:pPr algn="just"/>
            <a:r>
              <a:rPr lang="en-US" dirty="0"/>
              <a:t>Patients with liver cell failure are prone to develop intracranial hemorrhage due to bleeding diathesis associated with LCF</a:t>
            </a:r>
          </a:p>
          <a:p>
            <a:pPr algn="just"/>
            <a:r>
              <a:rPr lang="en-US" dirty="0"/>
              <a:t>Patients with LCF  presented with altered conscious level should be evaluated for central cause (hemorrhage/infarction</a:t>
            </a:r>
            <a:r>
              <a:rPr lang="en-US" u="sng" dirty="0"/>
              <a:t>) if not improved after proper management.</a:t>
            </a:r>
          </a:p>
        </p:txBody>
      </p:sp>
      <p:sp>
        <p:nvSpPr>
          <p:cNvPr id="3" name="Title 2">
            <a:extLst>
              <a:ext uri="{FF2B5EF4-FFF2-40B4-BE49-F238E27FC236}">
                <a16:creationId xmlns:a16="http://schemas.microsoft.com/office/drawing/2014/main" xmlns="" id="{F5BC95DA-89D6-4DC9-9EB3-94AD0325ED5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749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dirty="0"/>
              <a:t> </a:t>
            </a:r>
            <a:r>
              <a:rPr lang="en-GB" b="1" dirty="0"/>
              <a:t>What would you do immediately to Mr Ahmed in the ER ?</a:t>
            </a:r>
          </a:p>
          <a:p>
            <a:r>
              <a:rPr lang="en-GB" dirty="0"/>
              <a:t>Random blood sugar</a:t>
            </a:r>
          </a:p>
          <a:p>
            <a:r>
              <a:rPr lang="en-GB" dirty="0"/>
              <a:t>S. Ammonia level</a:t>
            </a:r>
          </a:p>
          <a:p>
            <a:r>
              <a:rPr lang="en-GB" dirty="0"/>
              <a:t>EEG</a:t>
            </a:r>
          </a:p>
          <a:p>
            <a:r>
              <a:rPr lang="en-GB" dirty="0"/>
              <a:t>CT scan</a:t>
            </a:r>
          </a:p>
          <a:p>
            <a:r>
              <a:rPr lang="en-GB" dirty="0"/>
              <a:t>ABG</a:t>
            </a:r>
          </a:p>
          <a:p>
            <a:endParaRPr lang="en-GB" dirty="0"/>
          </a:p>
        </p:txBody>
      </p:sp>
      <p:sp>
        <p:nvSpPr>
          <p:cNvPr id="3" name="Title 2"/>
          <p:cNvSpPr>
            <a:spLocks noGrp="1"/>
          </p:cNvSpPr>
          <p:nvPr>
            <p:ph type="title"/>
          </p:nvPr>
        </p:nvSpPr>
        <p:spPr/>
        <p:txBody>
          <a:bodyPr/>
          <a:lstStyle/>
          <a:p>
            <a:r>
              <a:rPr lang="en-GB" dirty="0"/>
              <a:t>Choose the Best Answer</a:t>
            </a:r>
          </a:p>
        </p:txBody>
      </p:sp>
      <p:sp>
        <p:nvSpPr>
          <p:cNvPr id="4" name="Rectangle: Rounded Corners 3">
            <a:extLst>
              <a:ext uri="{FF2B5EF4-FFF2-40B4-BE49-F238E27FC236}">
                <a16:creationId xmlns:a16="http://schemas.microsoft.com/office/drawing/2014/main" xmlns="" id="{23270EF4-66FE-4E14-BBEE-AFF102F18FBE}"/>
              </a:ext>
            </a:extLst>
          </p:cNvPr>
          <p:cNvSpPr/>
          <p:nvPr/>
        </p:nvSpPr>
        <p:spPr>
          <a:xfrm>
            <a:off x="838200" y="2743200"/>
            <a:ext cx="3581400" cy="457200"/>
          </a:xfrm>
          <a:prstGeom prst="round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7795460"/>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9EBD31A-A57C-41C2-82D4-EF2DE084F31D}"/>
              </a:ext>
            </a:extLst>
          </p:cNvPr>
          <p:cNvSpPr>
            <a:spLocks noGrp="1"/>
          </p:cNvSpPr>
          <p:nvPr>
            <p:ph idx="1"/>
          </p:nvPr>
        </p:nvSpPr>
        <p:spPr/>
        <p:txBody>
          <a:bodyPr>
            <a:normAutofit/>
          </a:bodyPr>
          <a:lstStyle/>
          <a:p>
            <a:pPr marL="0" indent="0" algn="just">
              <a:lnSpc>
                <a:spcPct val="110000"/>
              </a:lnSpc>
              <a:spcBef>
                <a:spcPts val="0"/>
              </a:spcBef>
              <a:buNone/>
            </a:pPr>
            <a:r>
              <a:rPr lang="en-US" sz="2800" b="1" dirty="0"/>
              <a:t>Definition</a:t>
            </a:r>
            <a:r>
              <a:rPr lang="en-US" sz="2800" dirty="0"/>
              <a:t>:</a:t>
            </a:r>
          </a:p>
          <a:p>
            <a:pPr algn="just">
              <a:lnSpc>
                <a:spcPct val="110000"/>
              </a:lnSpc>
              <a:spcBef>
                <a:spcPts val="0"/>
              </a:spcBef>
            </a:pPr>
            <a:r>
              <a:rPr lang="en-GB" sz="2800" dirty="0"/>
              <a:t>It is </a:t>
            </a:r>
            <a:r>
              <a:rPr lang="en-GB" sz="2800" b="1" dirty="0"/>
              <a:t>a brain dysfunction </a:t>
            </a:r>
            <a:r>
              <a:rPr lang="en-GB" sz="2800" dirty="0"/>
              <a:t>caused by </a:t>
            </a:r>
            <a:r>
              <a:rPr lang="en-GB" sz="2800" b="1" dirty="0"/>
              <a:t>liver insufficiency </a:t>
            </a:r>
            <a:r>
              <a:rPr lang="en-GB" sz="2800" dirty="0"/>
              <a:t>and/or </a:t>
            </a:r>
            <a:r>
              <a:rPr lang="en-GB" sz="2800" b="1" dirty="0"/>
              <a:t>portosystemic shunting</a:t>
            </a:r>
            <a:r>
              <a:rPr lang="en-GB" sz="2800" dirty="0"/>
              <a:t>; it manifests as a wide spectrum of </a:t>
            </a:r>
            <a:r>
              <a:rPr lang="en-US" sz="2800" dirty="0"/>
              <a:t>reversible </a:t>
            </a:r>
            <a:r>
              <a:rPr lang="en-US" sz="2800" b="1" dirty="0"/>
              <a:t>neuropsychiatric syndromes</a:t>
            </a:r>
            <a:r>
              <a:rPr lang="en-GB" sz="2800" dirty="0"/>
              <a:t> ranging from </a:t>
            </a:r>
            <a:r>
              <a:rPr lang="en-GB" sz="2800" i="1" dirty="0"/>
              <a:t>subclinical</a:t>
            </a:r>
            <a:r>
              <a:rPr lang="en-GB" sz="2800" dirty="0"/>
              <a:t> alterations to coma </a:t>
            </a:r>
            <a:r>
              <a:rPr lang="en-US" sz="2800" dirty="0"/>
              <a:t>after ruling out other causes for symptoms (structural, metabolic).</a:t>
            </a:r>
          </a:p>
          <a:p>
            <a:pPr marL="0" indent="0" algn="just">
              <a:lnSpc>
                <a:spcPct val="110000"/>
              </a:lnSpc>
              <a:spcBef>
                <a:spcPts val="0"/>
              </a:spcBef>
            </a:pPr>
            <a:endParaRPr lang="en-US" sz="2800" dirty="0"/>
          </a:p>
        </p:txBody>
      </p:sp>
      <p:sp>
        <p:nvSpPr>
          <p:cNvPr id="3" name="Title 2">
            <a:extLst>
              <a:ext uri="{FF2B5EF4-FFF2-40B4-BE49-F238E27FC236}">
                <a16:creationId xmlns:a16="http://schemas.microsoft.com/office/drawing/2014/main" xmlns="" id="{619FCBB5-DA9F-43E9-B78C-834A9BFAAEB4}"/>
              </a:ext>
            </a:extLst>
          </p:cNvPr>
          <p:cNvSpPr>
            <a:spLocks noGrp="1"/>
          </p:cNvSpPr>
          <p:nvPr>
            <p:ph type="title"/>
          </p:nvPr>
        </p:nvSpPr>
        <p:spPr/>
        <p:txBody>
          <a:bodyPr/>
          <a:lstStyle/>
          <a:p>
            <a:r>
              <a:rPr lang="en-US" dirty="0"/>
              <a:t>Hepatic encephalopathy (HE)</a:t>
            </a:r>
          </a:p>
        </p:txBody>
      </p:sp>
    </p:spTree>
    <p:extLst>
      <p:ext uri="{BB962C8B-B14F-4D97-AF65-F5344CB8AC3E}">
        <p14:creationId xmlns:p14="http://schemas.microsoft.com/office/powerpoint/2010/main" val="3164314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297363"/>
          </a:xfrm>
        </p:spPr>
        <p:txBody>
          <a:bodyPr>
            <a:normAutofit/>
          </a:bodyPr>
          <a:lstStyle/>
          <a:p>
            <a:pPr marL="0" lvl="1" indent="0" algn="just">
              <a:lnSpc>
                <a:spcPct val="110000"/>
              </a:lnSpc>
              <a:buNone/>
            </a:pPr>
            <a:r>
              <a:rPr lang="en-US" dirty="0"/>
              <a:t>Portosystemic shunts around hepatocytes and decreased hepatocellular functions → increased level of systemic toxins (believed to be ammonia from gut, </a:t>
            </a:r>
            <a:r>
              <a:rPr lang="en-US" dirty="0" err="1"/>
              <a:t>mercaptans</a:t>
            </a:r>
            <a:r>
              <a:rPr lang="en-US" dirty="0"/>
              <a:t>, fatty acids, amino acids) which go to the brain.</a:t>
            </a:r>
          </a:p>
          <a:p>
            <a:pPr>
              <a:lnSpc>
                <a:spcPct val="110000"/>
              </a:lnSpc>
            </a:pPr>
            <a:endParaRPr lang="en-US" dirty="0"/>
          </a:p>
        </p:txBody>
      </p:sp>
      <p:sp>
        <p:nvSpPr>
          <p:cNvPr id="3" name="Title 2"/>
          <p:cNvSpPr>
            <a:spLocks noGrp="1"/>
          </p:cNvSpPr>
          <p:nvPr>
            <p:ph type="title"/>
          </p:nvPr>
        </p:nvSpPr>
        <p:spPr/>
        <p:txBody>
          <a:bodyPr/>
          <a:lstStyle/>
          <a:p>
            <a:r>
              <a:rPr lang="en-US" dirty="0"/>
              <a:t>HE: Pathophysiology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962400"/>
          </a:xfrm>
        </p:spPr>
        <p:txBody>
          <a:bodyPr>
            <a:normAutofit/>
          </a:bodyPr>
          <a:lstStyle/>
          <a:p>
            <a:pPr marL="0" lvl="1" indent="0" algn="just">
              <a:buFont typeface="Arial" pitchFamily="34" charset="0"/>
              <a:buChar char="•"/>
            </a:pPr>
            <a:r>
              <a:rPr lang="en-US" dirty="0"/>
              <a:t> Nitrogen load (GI bleeding, protein food intake).</a:t>
            </a:r>
          </a:p>
          <a:p>
            <a:pPr marL="0" lvl="1" indent="0" algn="just">
              <a:buFont typeface="Arial" pitchFamily="34" charset="0"/>
              <a:buChar char="•"/>
            </a:pPr>
            <a:r>
              <a:rPr lang="en-US" dirty="0"/>
              <a:t> Drugs (</a:t>
            </a:r>
            <a:r>
              <a:rPr lang="en-US" b="1" dirty="0"/>
              <a:t>narcotics</a:t>
            </a:r>
            <a:r>
              <a:rPr lang="en-US" dirty="0"/>
              <a:t>, CNS depressants, diuretics overdose).</a:t>
            </a:r>
          </a:p>
          <a:p>
            <a:pPr marL="0" lvl="1" indent="0" algn="just">
              <a:buFont typeface="Arial" pitchFamily="34" charset="0"/>
              <a:buChar char="•"/>
            </a:pPr>
            <a:r>
              <a:rPr lang="en-US" dirty="0"/>
              <a:t> Electrolyte disturbance: </a:t>
            </a:r>
            <a:r>
              <a:rPr lang="en-US" b="1" dirty="0"/>
              <a:t>hypokalemia</a:t>
            </a:r>
            <a:r>
              <a:rPr lang="en-US" dirty="0"/>
              <a:t>, alkalosis, hypoxia, hypovolemia.</a:t>
            </a:r>
          </a:p>
          <a:p>
            <a:pPr marL="0" lvl="1" indent="0" algn="just">
              <a:buFont typeface="Arial" pitchFamily="34" charset="0"/>
              <a:buChar char="•"/>
            </a:pPr>
            <a:r>
              <a:rPr lang="en-US" dirty="0"/>
              <a:t> Infection as </a:t>
            </a:r>
            <a:r>
              <a:rPr lang="en-US" b="1" dirty="0"/>
              <a:t>spontaneous bacterial peritonitis.</a:t>
            </a:r>
          </a:p>
          <a:p>
            <a:pPr marL="0" lvl="1" indent="0" algn="just">
              <a:buFont typeface="Arial" pitchFamily="34" charset="0"/>
              <a:buChar char="•"/>
            </a:pPr>
            <a:r>
              <a:rPr lang="en-US" dirty="0"/>
              <a:t> Deteriorating liver function, superimposed liver disease.</a:t>
            </a:r>
          </a:p>
        </p:txBody>
      </p:sp>
      <p:sp>
        <p:nvSpPr>
          <p:cNvPr id="3" name="Title 2"/>
          <p:cNvSpPr>
            <a:spLocks noGrp="1"/>
          </p:cNvSpPr>
          <p:nvPr>
            <p:ph type="title"/>
          </p:nvPr>
        </p:nvSpPr>
        <p:spPr/>
        <p:txBody>
          <a:bodyPr/>
          <a:lstStyle/>
          <a:p>
            <a:r>
              <a:rPr lang="en-US" dirty="0"/>
              <a:t>HE: Precipitating factors</a:t>
            </a:r>
          </a:p>
        </p:txBody>
      </p:sp>
      <p:sp>
        <p:nvSpPr>
          <p:cNvPr id="4" name="Rectangle 3"/>
          <p:cNvSpPr/>
          <p:nvPr/>
        </p:nvSpPr>
        <p:spPr>
          <a:xfrm>
            <a:off x="457200" y="5638800"/>
            <a:ext cx="82296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GB" sz="2800" dirty="0"/>
              <a:t>- Precipitating factors should be specified. </a:t>
            </a:r>
          </a:p>
          <a:p>
            <a:r>
              <a:rPr lang="en-GB" sz="2800" dirty="0"/>
              <a:t>- HE may be non-precipitated</a:t>
            </a:r>
          </a:p>
        </p:txBody>
      </p:sp>
    </p:spTree>
    <p:extLst>
      <p:ext uri="{BB962C8B-B14F-4D97-AF65-F5344CB8AC3E}">
        <p14:creationId xmlns:p14="http://schemas.microsoft.com/office/powerpoint/2010/main" val="398880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4098AF5-C511-4006-A8DD-7834F3DCB965}"/>
              </a:ext>
            </a:extLst>
          </p:cNvPr>
          <p:cNvSpPr>
            <a:spLocks noGrp="1"/>
          </p:cNvSpPr>
          <p:nvPr>
            <p:ph idx="1"/>
          </p:nvPr>
        </p:nvSpPr>
        <p:spPr>
          <a:xfrm>
            <a:off x="457200" y="1600200"/>
            <a:ext cx="8534400" cy="4525963"/>
          </a:xfrm>
        </p:spPr>
        <p:txBody>
          <a:bodyPr>
            <a:normAutofit/>
          </a:bodyPr>
          <a:lstStyle/>
          <a:p>
            <a:pPr>
              <a:buNone/>
            </a:pPr>
            <a:r>
              <a:rPr lang="en-US" b="1" dirty="0"/>
              <a:t>Symptoms: </a:t>
            </a:r>
          </a:p>
          <a:p>
            <a:r>
              <a:rPr lang="en-US" b="1" dirty="0"/>
              <a:t>Altered conscious level variable </a:t>
            </a:r>
            <a:r>
              <a:rPr lang="en-US" dirty="0"/>
              <a:t>degree (alerted sleep rhythm up to deep coma) gradual onset progressive course</a:t>
            </a:r>
          </a:p>
          <a:p>
            <a:r>
              <a:rPr lang="en-US" b="1" dirty="0"/>
              <a:t>Slurred speech</a:t>
            </a:r>
          </a:p>
          <a:p>
            <a:r>
              <a:rPr lang="en-US" dirty="0"/>
              <a:t>Childish behavior</a:t>
            </a:r>
          </a:p>
          <a:p>
            <a:r>
              <a:rPr lang="en-US" dirty="0"/>
              <a:t>Previous attacks?</a:t>
            </a:r>
          </a:p>
          <a:p>
            <a:r>
              <a:rPr lang="en-US" dirty="0"/>
              <a:t>Precipitating factors?</a:t>
            </a:r>
          </a:p>
          <a:p>
            <a:endParaRPr lang="en-US" dirty="0"/>
          </a:p>
          <a:p>
            <a:endParaRPr lang="en-US" dirty="0"/>
          </a:p>
        </p:txBody>
      </p:sp>
      <p:sp>
        <p:nvSpPr>
          <p:cNvPr id="3" name="Title 2">
            <a:extLst>
              <a:ext uri="{FF2B5EF4-FFF2-40B4-BE49-F238E27FC236}">
                <a16:creationId xmlns:a16="http://schemas.microsoft.com/office/drawing/2014/main" xmlns="" id="{3B9ADD3D-B4B7-4205-B12A-516431A31609}"/>
              </a:ext>
            </a:extLst>
          </p:cNvPr>
          <p:cNvSpPr>
            <a:spLocks noGrp="1"/>
          </p:cNvSpPr>
          <p:nvPr>
            <p:ph type="title"/>
          </p:nvPr>
        </p:nvSpPr>
        <p:spPr/>
        <p:txBody>
          <a:bodyPr/>
          <a:lstStyle/>
          <a:p>
            <a:r>
              <a:rPr lang="en-US" dirty="0"/>
              <a:t>HE: Clinical pictures</a:t>
            </a:r>
          </a:p>
        </p:txBody>
      </p:sp>
    </p:spTree>
    <p:extLst>
      <p:ext uri="{BB962C8B-B14F-4D97-AF65-F5344CB8AC3E}">
        <p14:creationId xmlns:p14="http://schemas.microsoft.com/office/powerpoint/2010/main" val="382600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BE3D718-5D52-4A69-BBB0-400F5A47E2D4}"/>
              </a:ext>
            </a:extLst>
          </p:cNvPr>
          <p:cNvSpPr>
            <a:spLocks noGrp="1"/>
          </p:cNvSpPr>
          <p:nvPr>
            <p:ph idx="1"/>
          </p:nvPr>
        </p:nvSpPr>
        <p:spPr>
          <a:xfrm>
            <a:off x="457200" y="1600200"/>
            <a:ext cx="8064000" cy="4525963"/>
          </a:xfrm>
        </p:spPr>
        <p:txBody>
          <a:bodyPr/>
          <a:lstStyle/>
          <a:p>
            <a:pPr algn="just">
              <a:buNone/>
            </a:pPr>
            <a:r>
              <a:rPr lang="en-US" b="1" dirty="0"/>
              <a:t>Signs:</a:t>
            </a:r>
          </a:p>
          <a:p>
            <a:pPr algn="just"/>
            <a:r>
              <a:rPr lang="en-GB" dirty="0"/>
              <a:t>Assessment of mental status: confusion, agitation, incoherent speech or sleeping most of the time.</a:t>
            </a:r>
            <a:endParaRPr lang="en-US" dirty="0"/>
          </a:p>
          <a:p>
            <a:pPr algn="just"/>
            <a:r>
              <a:rPr lang="en-US" dirty="0" err="1"/>
              <a:t>Astrixis</a:t>
            </a:r>
            <a:r>
              <a:rPr lang="en-US" dirty="0"/>
              <a:t> (flapping tremors)</a:t>
            </a:r>
          </a:p>
          <a:p>
            <a:pPr algn="just"/>
            <a:r>
              <a:rPr lang="en-US" dirty="0"/>
              <a:t>Stigmata of liver cell failure</a:t>
            </a:r>
          </a:p>
          <a:p>
            <a:pPr algn="just"/>
            <a:endParaRPr lang="en-US" dirty="0"/>
          </a:p>
        </p:txBody>
      </p:sp>
      <p:sp>
        <p:nvSpPr>
          <p:cNvPr id="3" name="Title 2">
            <a:extLst>
              <a:ext uri="{FF2B5EF4-FFF2-40B4-BE49-F238E27FC236}">
                <a16:creationId xmlns:a16="http://schemas.microsoft.com/office/drawing/2014/main" xmlns="" id="{AE4BE292-15B8-4863-938C-87F7CF5172E8}"/>
              </a:ext>
            </a:extLst>
          </p:cNvPr>
          <p:cNvSpPr>
            <a:spLocks noGrp="1"/>
          </p:cNvSpPr>
          <p:nvPr>
            <p:ph type="title"/>
          </p:nvPr>
        </p:nvSpPr>
        <p:spPr/>
        <p:txBody>
          <a:bodyPr/>
          <a:lstStyle/>
          <a:p>
            <a:r>
              <a:rPr lang="en-US" dirty="0"/>
              <a:t>HE: Clinical pictures</a:t>
            </a:r>
          </a:p>
        </p:txBody>
      </p:sp>
    </p:spTree>
    <p:extLst>
      <p:ext uri="{BB962C8B-B14F-4D97-AF65-F5344CB8AC3E}">
        <p14:creationId xmlns:p14="http://schemas.microsoft.com/office/powerpoint/2010/main" val="3229162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729" y="609600"/>
            <a:ext cx="7467600" cy="548521"/>
          </a:xfrm>
        </p:spPr>
        <p:txBody>
          <a:bodyPr/>
          <a:lstStyle/>
          <a:p>
            <a:pPr>
              <a:lnSpc>
                <a:spcPct val="70000"/>
              </a:lnSpc>
            </a:pPr>
            <a:r>
              <a:rPr lang="en-GB" sz="3200" dirty="0"/>
              <a:t>HE is subdivided according to the underlying disease</a:t>
            </a:r>
          </a:p>
        </p:txBody>
      </p:sp>
      <p:graphicFrame>
        <p:nvGraphicFramePr>
          <p:cNvPr id="4" name="Table 3"/>
          <p:cNvGraphicFramePr>
            <a:graphicFrameLocks noGrp="1"/>
          </p:cNvGraphicFramePr>
          <p:nvPr/>
        </p:nvGraphicFramePr>
        <p:xfrm>
          <a:off x="533400" y="1828800"/>
          <a:ext cx="8229600" cy="1981200"/>
        </p:xfrm>
        <a:graphic>
          <a:graphicData uri="http://schemas.openxmlformats.org/drawingml/2006/table">
            <a:tbl>
              <a:tblPr firstRow="1" bandRow="1">
                <a:tableStyleId>{5940675A-B579-460E-94D1-54222C63F5DA}</a:tableStyleId>
              </a:tblPr>
              <a:tblGrid>
                <a:gridCol w="1645920">
                  <a:extLst>
                    <a:ext uri="{9D8B030D-6E8A-4147-A177-3AD203B41FA5}">
                      <a16:colId xmlns:a16="http://schemas.microsoft.com/office/drawing/2014/main" xmlns="" val="20000"/>
                    </a:ext>
                  </a:extLst>
                </a:gridCol>
                <a:gridCol w="6583680">
                  <a:extLst>
                    <a:ext uri="{9D8B030D-6E8A-4147-A177-3AD203B41FA5}">
                      <a16:colId xmlns:a16="http://schemas.microsoft.com/office/drawing/2014/main" xmlns="" val="20001"/>
                    </a:ext>
                  </a:extLst>
                </a:gridCol>
              </a:tblGrid>
              <a:tr h="370840">
                <a:tc>
                  <a:txBody>
                    <a:bodyPr/>
                    <a:lstStyle/>
                    <a:p>
                      <a:r>
                        <a:rPr lang="en-GB" sz="2800" b="1" dirty="0"/>
                        <a:t>Type A</a:t>
                      </a:r>
                    </a:p>
                  </a:txBody>
                  <a:tcPr/>
                </a:tc>
                <a:tc>
                  <a:txBody>
                    <a:bodyPr/>
                    <a:lstStyle/>
                    <a:p>
                      <a:r>
                        <a:rPr lang="en-GB" sz="2800" dirty="0"/>
                        <a:t>resulting from ALF</a:t>
                      </a:r>
                    </a:p>
                  </a:txBody>
                  <a:tcPr/>
                </a:tc>
                <a:extLst>
                  <a:ext uri="{0D108BD9-81ED-4DB2-BD59-A6C34878D82A}">
                    <a16:rowId xmlns:a16="http://schemas.microsoft.com/office/drawing/2014/main" xmlns="" val="10000"/>
                  </a:ext>
                </a:extLst>
              </a:tr>
              <a:tr h="370840">
                <a:tc>
                  <a:txBody>
                    <a:bodyPr/>
                    <a:lstStyle/>
                    <a:p>
                      <a:r>
                        <a:rPr lang="en-GB" sz="2800" b="1" dirty="0"/>
                        <a:t>Type B</a:t>
                      </a:r>
                    </a:p>
                  </a:txBody>
                  <a:tcPr/>
                </a:tc>
                <a:tc>
                  <a:txBody>
                    <a:bodyPr/>
                    <a:lstStyle/>
                    <a:p>
                      <a:r>
                        <a:rPr lang="en-GB" sz="2800" dirty="0"/>
                        <a:t>resulting predominantly from portosystemic bypass or shunting</a:t>
                      </a:r>
                    </a:p>
                  </a:txBody>
                  <a:tcPr/>
                </a:tc>
                <a:extLst>
                  <a:ext uri="{0D108BD9-81ED-4DB2-BD59-A6C34878D82A}">
                    <a16:rowId xmlns:a16="http://schemas.microsoft.com/office/drawing/2014/main" xmlns="" val="10001"/>
                  </a:ext>
                </a:extLst>
              </a:tr>
              <a:tr h="370840">
                <a:tc>
                  <a:txBody>
                    <a:bodyPr/>
                    <a:lstStyle/>
                    <a:p>
                      <a:r>
                        <a:rPr lang="en-GB" sz="2800" b="1" dirty="0"/>
                        <a:t>Type C</a:t>
                      </a:r>
                    </a:p>
                  </a:txBody>
                  <a:tcPr/>
                </a:tc>
                <a:tc>
                  <a:txBody>
                    <a:bodyPr/>
                    <a:lstStyle/>
                    <a:p>
                      <a:r>
                        <a:rPr lang="en-GB" sz="2800" dirty="0"/>
                        <a:t>resulting from cirrhosis</a:t>
                      </a:r>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257800"/>
          </a:xfrm>
        </p:spPr>
        <p:txBody>
          <a:bodyPr>
            <a:normAutofit/>
          </a:bodyPr>
          <a:lstStyle/>
          <a:p>
            <a:pPr marL="0" indent="0" algn="just">
              <a:buNone/>
            </a:pPr>
            <a:r>
              <a:rPr lang="en-GB" dirty="0"/>
              <a:t>His Family claimed 2-day history of increasing </a:t>
            </a:r>
            <a:r>
              <a:rPr lang="en-GB" b="1" dirty="0"/>
              <a:t>confusion</a:t>
            </a:r>
            <a:r>
              <a:rPr lang="en-GB" dirty="0"/>
              <a:t>, </a:t>
            </a:r>
            <a:r>
              <a:rPr lang="en-GB" b="1" dirty="0"/>
              <a:t>incoherent speech </a:t>
            </a:r>
            <a:r>
              <a:rPr lang="en-GB" dirty="0"/>
              <a:t>&amp; </a:t>
            </a:r>
            <a:r>
              <a:rPr lang="en-GB" b="1" dirty="0"/>
              <a:t>sleeping most of the time</a:t>
            </a:r>
            <a:r>
              <a:rPr lang="en-GB" dirty="0"/>
              <a:t>. What is the stage of his presentation problem?</a:t>
            </a:r>
          </a:p>
          <a:p>
            <a:pPr marL="514350" indent="-514350" algn="just">
              <a:buFont typeface="+mj-lt"/>
              <a:buAutoNum type="alphaLcParenR"/>
            </a:pPr>
            <a:r>
              <a:rPr lang="en-GB" dirty="0"/>
              <a:t>Stage I</a:t>
            </a:r>
          </a:p>
          <a:p>
            <a:pPr marL="514350" indent="-514350">
              <a:buFont typeface="+mj-lt"/>
              <a:buAutoNum type="alphaLcParenR"/>
            </a:pPr>
            <a:r>
              <a:rPr lang="en-GB" dirty="0"/>
              <a:t>Stage II</a:t>
            </a:r>
          </a:p>
          <a:p>
            <a:pPr marL="514350" indent="-514350">
              <a:buFont typeface="+mj-lt"/>
              <a:buAutoNum type="alphaLcParenR"/>
            </a:pPr>
            <a:r>
              <a:rPr lang="en-GB" dirty="0"/>
              <a:t>Stage III</a:t>
            </a:r>
          </a:p>
          <a:p>
            <a:pPr marL="514350" indent="-514350">
              <a:buFont typeface="+mj-lt"/>
              <a:buAutoNum type="alphaLcParenR"/>
            </a:pPr>
            <a:r>
              <a:rPr lang="en-GB" dirty="0"/>
              <a:t>Stage IV</a:t>
            </a:r>
          </a:p>
          <a:p>
            <a:pPr marL="514350" indent="-514350">
              <a:buFont typeface="+mj-lt"/>
              <a:buAutoNum type="alphaLcParenR"/>
            </a:pPr>
            <a:r>
              <a:rPr lang="en-GB" dirty="0"/>
              <a:t>Stage V</a:t>
            </a:r>
          </a:p>
        </p:txBody>
      </p:sp>
      <p:sp>
        <p:nvSpPr>
          <p:cNvPr id="3" name="Title 2"/>
          <p:cNvSpPr>
            <a:spLocks noGrp="1"/>
          </p:cNvSpPr>
          <p:nvPr>
            <p:ph type="title"/>
          </p:nvPr>
        </p:nvSpPr>
        <p:spPr/>
        <p:txBody>
          <a:bodyPr/>
          <a:lstStyle/>
          <a:p>
            <a:r>
              <a:rPr lang="en-GB" dirty="0"/>
              <a:t>Question </a:t>
            </a:r>
          </a:p>
        </p:txBody>
      </p:sp>
      <p:sp>
        <p:nvSpPr>
          <p:cNvPr id="4" name="Rectangle: Rounded Corners 3">
            <a:extLst>
              <a:ext uri="{FF2B5EF4-FFF2-40B4-BE49-F238E27FC236}">
                <a16:creationId xmlns:a16="http://schemas.microsoft.com/office/drawing/2014/main" xmlns="" id="{A647939E-62D6-4A03-9DDB-88B1B523CF64}"/>
              </a:ext>
            </a:extLst>
          </p:cNvPr>
          <p:cNvSpPr/>
          <p:nvPr/>
        </p:nvSpPr>
        <p:spPr>
          <a:xfrm>
            <a:off x="1066800" y="4229100"/>
            <a:ext cx="1524000" cy="533400"/>
          </a:xfrm>
          <a:prstGeom prst="roundRect">
            <a:avLst/>
          </a:prstGeom>
          <a:no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xmlns="" id="{1331C014-F636-4E96-91AB-CB134F9381A9}"/>
              </a:ext>
            </a:extLst>
          </p:cNvPr>
          <p:cNvSpPr>
            <a:spLocks noGrp="1"/>
          </p:cNvSpPr>
          <p:nvPr>
            <p:ph type="dt" sz="half" idx="10"/>
          </p:nvPr>
        </p:nvSpPr>
        <p:spPr/>
        <p:txBody>
          <a:bodyPr/>
          <a:lstStyle/>
          <a:p>
            <a:fld id="{784A7A20-4A95-4965-8871-48015486F078}" type="datetime1">
              <a:rPr lang="en-US" smtClean="0"/>
              <a:t>3/12/2025</a:t>
            </a:fld>
            <a:endParaRPr lang="en-US"/>
          </a:p>
        </p:txBody>
      </p:sp>
      <p:sp>
        <p:nvSpPr>
          <p:cNvPr id="6" name="Footer Placeholder 5">
            <a:extLst>
              <a:ext uri="{FF2B5EF4-FFF2-40B4-BE49-F238E27FC236}">
                <a16:creationId xmlns:a16="http://schemas.microsoft.com/office/drawing/2014/main" xmlns="" id="{B1FF4480-E53A-45E9-8298-A5A3616E2E93}"/>
              </a:ext>
            </a:extLst>
          </p:cNvPr>
          <p:cNvSpPr>
            <a:spLocks noGrp="1"/>
          </p:cNvSpPr>
          <p:nvPr>
            <p:ph type="ftr" sz="quarter" idx="11"/>
          </p:nvPr>
        </p:nvSpPr>
        <p:spPr/>
        <p:txBody>
          <a:bodyPr/>
          <a:lstStyle/>
          <a:p>
            <a:r>
              <a:rPr lang="en-US"/>
              <a:t>Internal Medicine Department</a:t>
            </a:r>
          </a:p>
        </p:txBody>
      </p:sp>
      <p:sp>
        <p:nvSpPr>
          <p:cNvPr id="7" name="Slide Number Placeholder 6">
            <a:extLst>
              <a:ext uri="{FF2B5EF4-FFF2-40B4-BE49-F238E27FC236}">
                <a16:creationId xmlns:a16="http://schemas.microsoft.com/office/drawing/2014/main" xmlns="" id="{7A87CE95-F425-4C97-B074-F61774BC23A4}"/>
              </a:ext>
            </a:extLst>
          </p:cNvPr>
          <p:cNvSpPr>
            <a:spLocks noGrp="1"/>
          </p:cNvSpPr>
          <p:nvPr>
            <p:ph type="sldNum" sz="quarter" idx="12"/>
          </p:nvPr>
        </p:nvSpPr>
        <p:spPr/>
        <p:txBody>
          <a:bodyPr/>
          <a:lstStyle/>
          <a:p>
            <a:fld id="{3D0A3EC9-E8BA-4062-809F-C0D16F9877FA}" type="slidenum">
              <a:rPr lang="en-US" smtClean="0"/>
              <a:pPr/>
              <a:t>18</a:t>
            </a:fld>
            <a:endParaRPr lang="en-US"/>
          </a:p>
        </p:txBody>
      </p:sp>
    </p:spTree>
    <p:extLst>
      <p:ext uri="{BB962C8B-B14F-4D97-AF65-F5344CB8AC3E}">
        <p14:creationId xmlns:p14="http://schemas.microsoft.com/office/powerpoint/2010/main" val="2946165656"/>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600" y="152400"/>
          <a:ext cx="8686805" cy="6583680"/>
        </p:xfrm>
        <a:graphic>
          <a:graphicData uri="http://schemas.openxmlformats.org/drawingml/2006/table">
            <a:tbl>
              <a:tblPr firstRow="1" bandRow="1">
                <a:tableStyleId>{00A15C55-8517-42AA-B614-E9B94910E393}</a:tableStyleId>
              </a:tblPr>
              <a:tblGrid>
                <a:gridCol w="990601">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gridCol w="3153400">
                  <a:extLst>
                    <a:ext uri="{9D8B030D-6E8A-4147-A177-3AD203B41FA5}">
                      <a16:colId xmlns:a16="http://schemas.microsoft.com/office/drawing/2014/main" xmlns="" val="20002"/>
                    </a:ext>
                  </a:extLst>
                </a:gridCol>
                <a:gridCol w="3247404">
                  <a:extLst>
                    <a:ext uri="{9D8B030D-6E8A-4147-A177-3AD203B41FA5}">
                      <a16:colId xmlns:a16="http://schemas.microsoft.com/office/drawing/2014/main" xmlns="" val="20003"/>
                    </a:ext>
                  </a:extLst>
                </a:gridCol>
              </a:tblGrid>
              <a:tr h="370840">
                <a:tc gridSpan="4">
                  <a:txBody>
                    <a:bodyPr/>
                    <a:lstStyle/>
                    <a:p>
                      <a:pPr algn="ctr"/>
                      <a:r>
                        <a:rPr lang="en-GB" sz="2800" dirty="0"/>
                        <a:t>Hepatic encephalopathy stages</a:t>
                      </a:r>
                    </a:p>
                  </a:txBody>
                  <a:tcPr/>
                </a:tc>
                <a:tc hMerge="1">
                  <a:txBody>
                    <a:bodyPr/>
                    <a:lstStyle/>
                    <a:p>
                      <a:endParaRPr lang="en-GB" sz="2300"/>
                    </a:p>
                  </a:txBody>
                  <a:tcPr/>
                </a:tc>
                <a:tc hMerge="1">
                  <a:txBody>
                    <a:bodyPr/>
                    <a:lstStyle/>
                    <a:p>
                      <a:endParaRPr lang="en-GB" sz="2300" dirty="0"/>
                    </a:p>
                  </a:txBody>
                  <a:tcPr/>
                </a:tc>
                <a:tc hMerge="1">
                  <a:txBody>
                    <a:bodyPr/>
                    <a:lstStyle/>
                    <a:p>
                      <a:endParaRPr lang="en-GB" sz="2000" dirty="0"/>
                    </a:p>
                  </a:txBody>
                  <a:tcPr/>
                </a:tc>
                <a:extLst>
                  <a:ext uri="{0D108BD9-81ED-4DB2-BD59-A6C34878D82A}">
                    <a16:rowId xmlns:a16="http://schemas.microsoft.com/office/drawing/2014/main" xmlns="" val="10000"/>
                  </a:ext>
                </a:extLst>
              </a:tr>
              <a:tr h="370840">
                <a:tc rowSpan="2">
                  <a:txBody>
                    <a:bodyPr/>
                    <a:lstStyle/>
                    <a:p>
                      <a:r>
                        <a:rPr lang="en-GB" sz="2300" b="1" dirty="0"/>
                        <a:t>Covert</a:t>
                      </a:r>
                    </a:p>
                  </a:txBody>
                  <a:tcPr/>
                </a:tc>
                <a:tc>
                  <a:txBody>
                    <a:bodyPr/>
                    <a:lstStyle/>
                    <a:p>
                      <a:r>
                        <a:rPr lang="en-GB" sz="2300" b="1" dirty="0"/>
                        <a:t>Minimal</a:t>
                      </a:r>
                    </a:p>
                  </a:txBody>
                  <a:tcPr/>
                </a:tc>
                <a:tc gridSpan="2">
                  <a:txBody>
                    <a:bodyPr/>
                    <a:lstStyle/>
                    <a:p>
                      <a:r>
                        <a:rPr lang="en-GB" sz="2300" kern="1200" baseline="0" dirty="0"/>
                        <a:t>Psychometric or neuropsychological alterations of tests exploring psychomotor speed/executive functions or neurophysiological alterations without clinical evidence of mental change.</a:t>
                      </a:r>
                      <a:endParaRPr lang="en-GB" sz="2300" dirty="0"/>
                    </a:p>
                  </a:txBody>
                  <a:tcPr/>
                </a:tc>
                <a:tc hMerge="1">
                  <a:txBody>
                    <a:bodyPr/>
                    <a:lstStyle/>
                    <a:p>
                      <a:endParaRPr lang="en-GB"/>
                    </a:p>
                  </a:txBody>
                  <a:tcPr/>
                </a:tc>
                <a:extLst>
                  <a:ext uri="{0D108BD9-81ED-4DB2-BD59-A6C34878D82A}">
                    <a16:rowId xmlns:a16="http://schemas.microsoft.com/office/drawing/2014/main" xmlns="" val="10001"/>
                  </a:ext>
                </a:extLst>
              </a:tr>
              <a:tr h="370840">
                <a:tc vMerge="1">
                  <a:txBody>
                    <a:bodyPr/>
                    <a:lstStyle/>
                    <a:p>
                      <a:endParaRPr lang="en-GB" dirty="0"/>
                    </a:p>
                  </a:txBody>
                  <a:tcPr/>
                </a:tc>
                <a:tc>
                  <a:txBody>
                    <a:bodyPr/>
                    <a:lstStyle/>
                    <a:p>
                      <a:r>
                        <a:rPr lang="en-GB" sz="2300" b="1" dirty="0"/>
                        <a:t>Grade I</a:t>
                      </a:r>
                    </a:p>
                  </a:txBody>
                  <a:tcPr/>
                </a:tc>
                <a:tc>
                  <a:txBody>
                    <a:bodyPr/>
                    <a:lstStyle/>
                    <a:p>
                      <a:r>
                        <a:rPr lang="en-GB" sz="2300" kern="1200" baseline="0" dirty="0"/>
                        <a:t>- Trivial lack of awareness - Euphoria or anxiety - Shortened attention span</a:t>
                      </a:r>
                      <a:endParaRPr lang="en-GB" sz="2300" kern="1200" baseline="0" dirty="0">
                        <a:solidFill>
                          <a:schemeClr val="dk1"/>
                        </a:solidFill>
                        <a:latin typeface="+mn-lt"/>
                        <a:ea typeface="+mn-ea"/>
                        <a:cs typeface="+mn-cs"/>
                      </a:endParaRPr>
                    </a:p>
                  </a:txBody>
                  <a:tcPr/>
                </a:tc>
                <a:tc>
                  <a:txBody>
                    <a:bodyPr/>
                    <a:lstStyle/>
                    <a:p>
                      <a:r>
                        <a:rPr lang="en-GB" sz="2300" kern="1200" baseline="0" dirty="0"/>
                        <a:t>• Impairment of addition or subtraction</a:t>
                      </a:r>
                    </a:p>
                    <a:p>
                      <a:r>
                        <a:rPr lang="en-GB" sz="2300" kern="1200" baseline="0" dirty="0"/>
                        <a:t>• Altered sleep rhythm</a:t>
                      </a:r>
                      <a:endParaRPr lang="en-GB" sz="2300" dirty="0"/>
                    </a:p>
                  </a:txBody>
                  <a:tcPr/>
                </a:tc>
                <a:extLst>
                  <a:ext uri="{0D108BD9-81ED-4DB2-BD59-A6C34878D82A}">
                    <a16:rowId xmlns:a16="http://schemas.microsoft.com/office/drawing/2014/main" xmlns="" val="10002"/>
                  </a:ext>
                </a:extLst>
              </a:tr>
              <a:tr h="370840">
                <a:tc rowSpan="3">
                  <a:txBody>
                    <a:bodyPr/>
                    <a:lstStyle/>
                    <a:p>
                      <a:r>
                        <a:rPr lang="en-GB" sz="2300" b="1" dirty="0"/>
                        <a:t>Overt</a:t>
                      </a:r>
                    </a:p>
                  </a:txBody>
                  <a:tcPr/>
                </a:tc>
                <a:tc>
                  <a:txBody>
                    <a:bodyPr/>
                    <a:lstStyle/>
                    <a:p>
                      <a:r>
                        <a:rPr lang="en-GB" sz="2300" b="1" dirty="0"/>
                        <a:t>Grade II</a:t>
                      </a:r>
                    </a:p>
                  </a:txBody>
                  <a:tcPr/>
                </a:tc>
                <a:tc>
                  <a:txBody>
                    <a:bodyPr/>
                    <a:lstStyle/>
                    <a:p>
                      <a:pPr>
                        <a:buFontTx/>
                        <a:buChar char="-"/>
                      </a:pPr>
                      <a:r>
                        <a:rPr lang="en-GB" sz="2300" kern="1200" baseline="0" dirty="0"/>
                        <a:t>Lethargy or apathy </a:t>
                      </a:r>
                    </a:p>
                    <a:p>
                      <a:pPr>
                        <a:buFontTx/>
                        <a:buNone/>
                      </a:pPr>
                      <a:r>
                        <a:rPr lang="en-GB" sz="2300" kern="1200" baseline="0" dirty="0"/>
                        <a:t>- Disorientation for time - Obvious personality change</a:t>
                      </a:r>
                      <a:endParaRPr lang="en-GB" sz="2300" kern="1200" baseline="0" dirty="0">
                        <a:solidFill>
                          <a:schemeClr val="dk1"/>
                        </a:solidFill>
                        <a:latin typeface="+mn-lt"/>
                        <a:ea typeface="+mn-ea"/>
                        <a:cs typeface="+mn-cs"/>
                      </a:endParaRPr>
                    </a:p>
                  </a:txBody>
                  <a:tcPr/>
                </a:tc>
                <a:tc>
                  <a:txBody>
                    <a:bodyPr/>
                    <a:lstStyle/>
                    <a:p>
                      <a:r>
                        <a:rPr lang="en-GB" sz="2300" kern="1200" baseline="0" dirty="0"/>
                        <a:t>- Inappropriate behaviour</a:t>
                      </a:r>
                    </a:p>
                    <a:p>
                      <a:r>
                        <a:rPr lang="en-GB" sz="2300" kern="1200" baseline="0" dirty="0"/>
                        <a:t>- Dyspraxia</a:t>
                      </a:r>
                    </a:p>
                    <a:p>
                      <a:pPr>
                        <a:buFontTx/>
                        <a:buChar char="-"/>
                      </a:pPr>
                      <a:r>
                        <a:rPr lang="en-GB" sz="2300" kern="1200" baseline="0" dirty="0"/>
                        <a:t> Asterixis</a:t>
                      </a:r>
                      <a:endParaRPr lang="en-GB" sz="2300" b="1" dirty="0"/>
                    </a:p>
                  </a:txBody>
                  <a:tcPr/>
                </a:tc>
                <a:extLst>
                  <a:ext uri="{0D108BD9-81ED-4DB2-BD59-A6C34878D82A}">
                    <a16:rowId xmlns:a16="http://schemas.microsoft.com/office/drawing/2014/main" xmlns="" val="10003"/>
                  </a:ext>
                </a:extLst>
              </a:tr>
              <a:tr h="370840">
                <a:tc vMerge="1">
                  <a:txBody>
                    <a:bodyPr/>
                    <a:lstStyle/>
                    <a:p>
                      <a:endParaRPr lang="en-GB" dirty="0"/>
                    </a:p>
                  </a:txBody>
                  <a:tcPr/>
                </a:tc>
                <a:tc>
                  <a:txBody>
                    <a:bodyPr/>
                    <a:lstStyle/>
                    <a:p>
                      <a:r>
                        <a:rPr lang="en-GB" sz="2300" b="1" dirty="0"/>
                        <a:t>Grade III</a:t>
                      </a:r>
                    </a:p>
                  </a:txBody>
                  <a:tcPr/>
                </a:tc>
                <a:tc>
                  <a:txBody>
                    <a:bodyPr/>
                    <a:lstStyle/>
                    <a:p>
                      <a:r>
                        <a:rPr lang="en-GB" sz="2300" kern="1200" baseline="0" dirty="0"/>
                        <a:t>- Somnolence to semi-stupor - Responsive to stimuli - Confused</a:t>
                      </a:r>
                      <a:endParaRPr lang="en-GB" sz="2300" kern="1200" baseline="0" dirty="0">
                        <a:solidFill>
                          <a:schemeClr val="dk1"/>
                        </a:solidFill>
                        <a:latin typeface="+mn-lt"/>
                        <a:ea typeface="+mn-ea"/>
                        <a:cs typeface="+mn-cs"/>
                      </a:endParaRPr>
                    </a:p>
                  </a:txBody>
                  <a:tcPr/>
                </a:tc>
                <a:tc>
                  <a:txBody>
                    <a:bodyPr/>
                    <a:lstStyle/>
                    <a:p>
                      <a:r>
                        <a:rPr lang="en-GB" sz="2300" kern="1200" baseline="0" dirty="0"/>
                        <a:t>- Gross disorientation</a:t>
                      </a:r>
                    </a:p>
                    <a:p>
                      <a:r>
                        <a:rPr lang="en-GB" sz="2300" kern="1200" baseline="0" dirty="0"/>
                        <a:t>- Bizarre </a:t>
                      </a:r>
                      <a:r>
                        <a:rPr lang="en-GB" sz="2300" kern="1200" baseline="0" dirty="0" err="1"/>
                        <a:t>behavior</a:t>
                      </a:r>
                      <a:endParaRPr lang="en-GB" sz="2300" dirty="0"/>
                    </a:p>
                    <a:p>
                      <a:endParaRPr lang="en-GB" sz="2300" dirty="0"/>
                    </a:p>
                  </a:txBody>
                  <a:tcPr/>
                </a:tc>
                <a:extLst>
                  <a:ext uri="{0D108BD9-81ED-4DB2-BD59-A6C34878D82A}">
                    <a16:rowId xmlns:a16="http://schemas.microsoft.com/office/drawing/2014/main" xmlns="" val="10004"/>
                  </a:ext>
                </a:extLst>
              </a:tr>
              <a:tr h="370840">
                <a:tc vMerge="1">
                  <a:txBody>
                    <a:bodyPr/>
                    <a:lstStyle/>
                    <a:p>
                      <a:endParaRPr lang="en-GB" dirty="0"/>
                    </a:p>
                  </a:txBody>
                  <a:tcPr/>
                </a:tc>
                <a:tc>
                  <a:txBody>
                    <a:bodyPr/>
                    <a:lstStyle/>
                    <a:p>
                      <a:r>
                        <a:rPr lang="en-GB" sz="2300" b="1" dirty="0"/>
                        <a:t>Grade IV</a:t>
                      </a:r>
                    </a:p>
                  </a:txBody>
                  <a:tcPr/>
                </a:tc>
                <a:tc>
                  <a:txBody>
                    <a:bodyPr/>
                    <a:lstStyle/>
                    <a:p>
                      <a:r>
                        <a:rPr lang="en-GB" sz="2300" dirty="0"/>
                        <a:t>Coma</a:t>
                      </a:r>
                    </a:p>
                  </a:txBody>
                  <a:tcPr/>
                </a:tc>
                <a:tc>
                  <a:txBody>
                    <a:bodyPr/>
                    <a:lstStyle/>
                    <a:p>
                      <a:endParaRPr lang="en-GB" sz="2300" dirty="0"/>
                    </a:p>
                  </a:txBody>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371600" y="4343400"/>
            <a:ext cx="6400800" cy="685800"/>
          </a:xfrm>
        </p:spPr>
        <p:txBody>
          <a:bodyPr>
            <a:noAutofit/>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spcBef>
                <a:spcPts val="0"/>
              </a:spcBef>
            </a:pPr>
            <a:r>
              <a:rPr lang="en-GB" dirty="0">
                <a:solidFill>
                  <a:schemeClr val="tx1"/>
                </a:solidFill>
              </a:rPr>
              <a:t>By</a:t>
            </a:r>
          </a:p>
          <a:p>
            <a:pPr>
              <a:spcBef>
                <a:spcPts val="0"/>
              </a:spcBef>
            </a:pPr>
            <a:r>
              <a:rPr lang="en-GB" dirty="0">
                <a:solidFill>
                  <a:schemeClr val="tx1"/>
                </a:solidFill>
              </a:rPr>
              <a:t>Dr. Yasser Omar</a:t>
            </a:r>
          </a:p>
          <a:p>
            <a:pPr>
              <a:spcBef>
                <a:spcPts val="0"/>
              </a:spcBef>
            </a:pPr>
            <a:r>
              <a:rPr lang="en-GB" dirty="0">
                <a:solidFill>
                  <a:schemeClr val="tx1"/>
                </a:solidFill>
              </a:rPr>
              <a:t>Dr Ahmed </a:t>
            </a:r>
            <a:r>
              <a:rPr lang="en-GB" dirty="0" err="1">
                <a:solidFill>
                  <a:schemeClr val="tx1"/>
                </a:solidFill>
              </a:rPr>
              <a:t>Elshafie</a:t>
            </a:r>
            <a:endParaRPr lang="en-GB" dirty="0">
              <a:solidFill>
                <a:schemeClr val="tx1"/>
              </a:solidFill>
            </a:endParaRPr>
          </a:p>
          <a:p>
            <a:pPr>
              <a:spcBef>
                <a:spcPts val="0"/>
              </a:spcBef>
            </a:pPr>
            <a:r>
              <a:rPr lang="en-GB" sz="1400" dirty="0">
                <a:solidFill>
                  <a:schemeClr val="tx1"/>
                </a:solidFill>
              </a:rPr>
              <a:t>Revised by </a:t>
            </a:r>
            <a:r>
              <a:rPr lang="en-GB" sz="1400" dirty="0" err="1">
                <a:solidFill>
                  <a:schemeClr val="tx1"/>
                </a:solidFill>
              </a:rPr>
              <a:t>Mervat</a:t>
            </a:r>
            <a:r>
              <a:rPr lang="en-GB" sz="1400" dirty="0">
                <a:solidFill>
                  <a:schemeClr val="tx1"/>
                </a:solidFill>
              </a:rPr>
              <a:t> </a:t>
            </a:r>
            <a:r>
              <a:rPr lang="en-GB" sz="1400" dirty="0" err="1">
                <a:solidFill>
                  <a:schemeClr val="tx1"/>
                </a:solidFill>
              </a:rPr>
              <a:t>Behiry</a:t>
            </a:r>
            <a:endParaRPr lang="en-GB" sz="1400" dirty="0">
              <a:solidFill>
                <a:schemeClr val="tx1"/>
              </a:solidFill>
            </a:endParaRPr>
          </a:p>
        </p:txBody>
      </p:sp>
      <p:sp>
        <p:nvSpPr>
          <p:cNvPr id="5" name="Title 1"/>
          <p:cNvSpPr>
            <a:spLocks noGrp="1"/>
          </p:cNvSpPr>
          <p:nvPr>
            <p:ph type="ctrTitle"/>
          </p:nvPr>
        </p:nvSpPr>
        <p:spPr>
          <a:xfrm>
            <a:off x="838200" y="3442447"/>
            <a:ext cx="7772400" cy="1470025"/>
          </a:xfrm>
        </p:spPr>
        <p:txBody>
          <a:bodyPr/>
          <a:lstStyle/>
          <a:p>
            <a:r>
              <a:rPr lang="en-US" dirty="0">
                <a:solidFill>
                  <a:schemeClr val="accent2"/>
                </a:solidFill>
              </a:rPr>
              <a:t>Liver Cirrhosis </a:t>
            </a:r>
            <a:r>
              <a:rPr lang="en-GB" dirty="0">
                <a:solidFill>
                  <a:schemeClr val="accent2"/>
                </a:solidFill>
              </a:rPr>
              <a:t>&amp; sequel 2</a:t>
            </a:r>
            <a:endParaRPr lang="en-US" dirty="0">
              <a:solidFill>
                <a:schemeClr val="accent2"/>
              </a:solidFill>
            </a:endParaRPr>
          </a:p>
        </p:txBody>
      </p:sp>
    </p:spTree>
    <p:extLst>
      <p:ext uri="{BB962C8B-B14F-4D97-AF65-F5344CB8AC3E}">
        <p14:creationId xmlns:p14="http://schemas.microsoft.com/office/powerpoint/2010/main" val="2640133589"/>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508760"/>
          <a:ext cx="8305800" cy="5120640"/>
        </p:xfrm>
        <a:graphic>
          <a:graphicData uri="http://schemas.openxmlformats.org/drawingml/2006/table">
            <a:tbl>
              <a:tblPr/>
              <a:tblGrid>
                <a:gridCol w="8305800">
                  <a:extLst>
                    <a:ext uri="{9D8B030D-6E8A-4147-A177-3AD203B41FA5}">
                      <a16:colId xmlns:a16="http://schemas.microsoft.com/office/drawing/2014/main" xmlns="" val="20000"/>
                    </a:ext>
                  </a:extLst>
                </a:gridCol>
              </a:tblGrid>
              <a:tr h="152400">
                <a:tc>
                  <a:txBody>
                    <a:bodyPr/>
                    <a:lstStyle/>
                    <a:p>
                      <a:pPr algn="just" rtl="0">
                        <a:spcAft>
                          <a:spcPts val="0"/>
                        </a:spcAft>
                      </a:pPr>
                      <a:r>
                        <a:rPr lang="en-US" sz="2400" b="1" dirty="0">
                          <a:solidFill>
                            <a:srgbClr val="000000"/>
                          </a:solidFill>
                          <a:latin typeface="+mn-lt"/>
                          <a:ea typeface="Calibri"/>
                          <a:cs typeface="Arial"/>
                        </a:rPr>
                        <a:t>Laboratories</a:t>
                      </a:r>
                      <a:endParaRPr lang="en-GB" sz="2400" dirty="0">
                        <a:latin typeface="+mn-lt"/>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63241">
                <a:tc>
                  <a:txBody>
                    <a:bodyPr/>
                    <a:lstStyle/>
                    <a:p>
                      <a:pPr algn="just" rtl="0">
                        <a:spcAft>
                          <a:spcPts val="0"/>
                        </a:spcAft>
                      </a:pPr>
                      <a:r>
                        <a:rPr lang="en-US" sz="2400" dirty="0">
                          <a:solidFill>
                            <a:srgbClr val="000000"/>
                          </a:solidFill>
                          <a:latin typeface="+mn-lt"/>
                          <a:ea typeface="Calibri"/>
                          <a:cs typeface="Arial"/>
                        </a:rPr>
                        <a:t>- </a:t>
                      </a:r>
                      <a:r>
                        <a:rPr lang="en-GB" sz="2400" dirty="0">
                          <a:latin typeface="+mn-lt"/>
                          <a:ea typeface="DejaVuSans"/>
                          <a:cs typeface="Arial"/>
                        </a:rPr>
                        <a:t>Glucose</a:t>
                      </a:r>
                      <a:endParaRPr lang="en-GB" sz="2400" dirty="0">
                        <a:latin typeface="+mn-lt"/>
                        <a:ea typeface="Calibri"/>
                        <a:cs typeface="Arial"/>
                      </a:endParaRPr>
                    </a:p>
                    <a:p>
                      <a:pPr algn="just" rtl="0">
                        <a:spcAft>
                          <a:spcPts val="0"/>
                        </a:spcAft>
                      </a:pPr>
                      <a:r>
                        <a:rPr lang="en-US" sz="2400" dirty="0">
                          <a:solidFill>
                            <a:srgbClr val="000000"/>
                          </a:solidFill>
                          <a:latin typeface="+mn-lt"/>
                          <a:ea typeface="Calibri"/>
                          <a:cs typeface="Arial"/>
                        </a:rPr>
                        <a:t>- Liver function tests</a:t>
                      </a:r>
                      <a:endParaRPr lang="en-GB" sz="2400" dirty="0">
                        <a:latin typeface="+mn-lt"/>
                        <a:ea typeface="Calibri"/>
                        <a:cs typeface="Arial"/>
                      </a:endParaRPr>
                    </a:p>
                    <a:p>
                      <a:pPr algn="just" rtl="0">
                        <a:spcAft>
                          <a:spcPts val="0"/>
                        </a:spcAft>
                      </a:pPr>
                      <a:r>
                        <a:rPr lang="en-US" sz="2400" dirty="0">
                          <a:solidFill>
                            <a:srgbClr val="000000"/>
                          </a:solidFill>
                          <a:latin typeface="+mn-lt"/>
                          <a:ea typeface="Calibri"/>
                          <a:cs typeface="Arial"/>
                        </a:rPr>
                        <a:t>- Renal function tests</a:t>
                      </a:r>
                      <a:r>
                        <a:rPr lang="en-GB" sz="2400" baseline="0" dirty="0">
                          <a:solidFill>
                            <a:schemeClr val="tx1"/>
                          </a:solidFill>
                          <a:latin typeface="+mn-lt"/>
                          <a:ea typeface="Calibri"/>
                          <a:cs typeface="Arial"/>
                        </a:rPr>
                        <a:t> &amp; </a:t>
                      </a:r>
                      <a:r>
                        <a:rPr lang="en-US" sz="2400" dirty="0">
                          <a:solidFill>
                            <a:srgbClr val="000000"/>
                          </a:solidFill>
                          <a:latin typeface="+mn-lt"/>
                          <a:ea typeface="Calibri"/>
                          <a:cs typeface="Arial"/>
                        </a:rPr>
                        <a:t>Electrolytes</a:t>
                      </a:r>
                      <a:endParaRPr lang="en-GB" sz="2400" dirty="0">
                        <a:latin typeface="+mn-lt"/>
                        <a:ea typeface="Calibri"/>
                        <a:cs typeface="Arial"/>
                      </a:endParaRPr>
                    </a:p>
                    <a:p>
                      <a:pPr algn="just" rtl="0">
                        <a:spcAft>
                          <a:spcPts val="0"/>
                        </a:spcAft>
                      </a:pPr>
                      <a:r>
                        <a:rPr lang="en-US" sz="2400" dirty="0">
                          <a:solidFill>
                            <a:srgbClr val="000000"/>
                          </a:solidFill>
                          <a:latin typeface="+mn-lt"/>
                          <a:ea typeface="Calibri"/>
                          <a:cs typeface="Arial"/>
                        </a:rPr>
                        <a:t>- </a:t>
                      </a:r>
                      <a:r>
                        <a:rPr lang="en-GB" sz="2400" dirty="0">
                          <a:latin typeface="+mn-lt"/>
                          <a:ea typeface="DejaVuSans"/>
                          <a:cs typeface="Arial"/>
                        </a:rPr>
                        <a:t>Cultures </a:t>
                      </a:r>
                      <a:endParaRPr lang="en-GB" sz="2400" dirty="0">
                        <a:latin typeface="+mn-lt"/>
                        <a:ea typeface="Calibri"/>
                        <a:cs typeface="Arial"/>
                      </a:endParaRPr>
                    </a:p>
                    <a:p>
                      <a:pPr algn="just" rtl="0">
                        <a:spcAft>
                          <a:spcPts val="0"/>
                        </a:spcAft>
                      </a:pPr>
                      <a:r>
                        <a:rPr lang="en-GB" sz="2400" dirty="0">
                          <a:latin typeface="+mn-lt"/>
                          <a:ea typeface="DejaVuSans"/>
                          <a:cs typeface="Arial"/>
                        </a:rPr>
                        <a:t>- Drug screening</a:t>
                      </a:r>
                      <a:endParaRPr lang="en-GB" sz="2400" dirty="0">
                        <a:latin typeface="+mn-lt"/>
                        <a:ea typeface="Calibri"/>
                        <a:cs typeface="Arial"/>
                      </a:endParaRPr>
                    </a:p>
                    <a:p>
                      <a:pPr algn="just" rtl="0">
                        <a:spcAft>
                          <a:spcPts val="0"/>
                        </a:spcAft>
                      </a:pPr>
                      <a:r>
                        <a:rPr lang="en-GB" sz="2400" dirty="0">
                          <a:latin typeface="+mn-lt"/>
                          <a:ea typeface="DejaVuSans"/>
                          <a:cs typeface="Arial"/>
                        </a:rPr>
                        <a:t>- Fasting Blood Ammonia level – not usually needed (the blood sample has be to collected without the use of a tourniquet and must be transported on ice to the laboratory to be analyzed within 20 minutes to ensure accuracy of the results)</a:t>
                      </a:r>
                      <a:endParaRPr lang="en-GB" sz="2400" dirty="0">
                        <a:latin typeface="+mn-lt"/>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0359">
                <a:tc>
                  <a:txBody>
                    <a:bodyPr/>
                    <a:lstStyle/>
                    <a:p>
                      <a:pPr algn="just" rtl="0">
                        <a:spcAft>
                          <a:spcPts val="0"/>
                        </a:spcAft>
                      </a:pPr>
                      <a:r>
                        <a:rPr lang="en-US" sz="2400" b="1">
                          <a:solidFill>
                            <a:srgbClr val="000000"/>
                          </a:solidFill>
                          <a:latin typeface="+mn-lt"/>
                          <a:ea typeface="Calibri"/>
                          <a:cs typeface="Arial"/>
                        </a:rPr>
                        <a:t>Imaging</a:t>
                      </a:r>
                      <a:endParaRPr lang="en-GB" sz="2400">
                        <a:latin typeface="+mn-lt"/>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21080">
                <a:tc>
                  <a:txBody>
                    <a:bodyPr/>
                    <a:lstStyle/>
                    <a:p>
                      <a:pPr algn="just" rtl="0">
                        <a:spcAft>
                          <a:spcPts val="0"/>
                        </a:spcAft>
                      </a:pPr>
                      <a:r>
                        <a:rPr lang="en-US" sz="2400" dirty="0">
                          <a:solidFill>
                            <a:srgbClr val="000000"/>
                          </a:solidFill>
                          <a:latin typeface="+mn-lt"/>
                          <a:ea typeface="Calibri"/>
                          <a:cs typeface="Arial"/>
                        </a:rPr>
                        <a:t>- CT, MRI</a:t>
                      </a:r>
                      <a:endParaRPr lang="en-GB" sz="2400" dirty="0">
                        <a:latin typeface="+mn-lt"/>
                        <a:ea typeface="Calibri"/>
                        <a:cs typeface="Arial"/>
                      </a:endParaRPr>
                    </a:p>
                    <a:p>
                      <a:pPr algn="just" rtl="0">
                        <a:spcAft>
                          <a:spcPts val="0"/>
                        </a:spcAft>
                      </a:pPr>
                      <a:r>
                        <a:rPr lang="en-US" sz="2400" dirty="0">
                          <a:solidFill>
                            <a:srgbClr val="000000"/>
                          </a:solidFill>
                          <a:latin typeface="+mn-lt"/>
                          <a:ea typeface="Calibri"/>
                          <a:cs typeface="Arial"/>
                        </a:rPr>
                        <a:t>- </a:t>
                      </a:r>
                      <a:r>
                        <a:rPr lang="en-GB" sz="2400" dirty="0">
                          <a:latin typeface="+mn-lt"/>
                          <a:ea typeface="DejaVuSans"/>
                          <a:cs typeface="Arial"/>
                        </a:rPr>
                        <a:t>Chest radiograph to evaluate for infection or </a:t>
                      </a:r>
                      <a:endParaRPr lang="en-GB" sz="2400" dirty="0">
                        <a:latin typeface="+mn-lt"/>
                        <a:ea typeface="Calibri"/>
                        <a:cs typeface="Arial"/>
                      </a:endParaRPr>
                    </a:p>
                    <a:p>
                      <a:pPr algn="just" rtl="0">
                        <a:spcAft>
                          <a:spcPts val="0"/>
                        </a:spcAft>
                      </a:pPr>
                      <a:r>
                        <a:rPr lang="en-GB" sz="2400" dirty="0">
                          <a:latin typeface="+mn-lt"/>
                          <a:ea typeface="DejaVuSans"/>
                          <a:cs typeface="Arial"/>
                        </a:rPr>
                        <a:t>- Bowel abdominal imaging to evaluate for obstruction or ileus</a:t>
                      </a:r>
                      <a:endParaRPr lang="en-GB" sz="2400" dirty="0">
                        <a:latin typeface="+mn-lt"/>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3" name="Title 2"/>
          <p:cNvSpPr>
            <a:spLocks noGrp="1"/>
          </p:cNvSpPr>
          <p:nvPr>
            <p:ph type="title"/>
          </p:nvPr>
        </p:nvSpPr>
        <p:spPr/>
        <p:txBody>
          <a:bodyPr/>
          <a:lstStyle/>
          <a:p>
            <a:r>
              <a:rPr lang="en-GB" dirty="0"/>
              <a:t>HE: Investigations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lgn="just">
              <a:buNone/>
            </a:pPr>
            <a:r>
              <a:rPr lang="en-GB" b="1" dirty="0"/>
              <a:t>A four-pronged approach to management of HE is recommended:</a:t>
            </a:r>
          </a:p>
          <a:p>
            <a:pPr algn="just">
              <a:buNone/>
            </a:pPr>
            <a:r>
              <a:rPr lang="en-GB" dirty="0"/>
              <a:t>1-</a:t>
            </a:r>
            <a:r>
              <a:rPr lang="en-GB" b="1" dirty="0"/>
              <a:t> </a:t>
            </a:r>
            <a:r>
              <a:rPr lang="en-GB" dirty="0"/>
              <a:t>Initiation of care for patients with altered consciousness</a:t>
            </a:r>
          </a:p>
          <a:p>
            <a:pPr algn="just">
              <a:buNone/>
            </a:pPr>
            <a:r>
              <a:rPr lang="en-GB" dirty="0"/>
              <a:t>2- Alternative causes of altered mental status should be sought and treated</a:t>
            </a:r>
          </a:p>
          <a:p>
            <a:pPr algn="just">
              <a:buNone/>
            </a:pPr>
            <a:r>
              <a:rPr lang="en-GB" dirty="0"/>
              <a:t>3- Identification of precipitating factors and their correction</a:t>
            </a:r>
          </a:p>
          <a:p>
            <a:pPr algn="just">
              <a:buNone/>
            </a:pPr>
            <a:r>
              <a:rPr lang="en-GB" dirty="0"/>
              <a:t>4- Commencement of empirical HE treatment</a:t>
            </a:r>
          </a:p>
        </p:txBody>
      </p:sp>
      <p:sp>
        <p:nvSpPr>
          <p:cNvPr id="3" name="Title 2"/>
          <p:cNvSpPr>
            <a:spLocks noGrp="1"/>
          </p:cNvSpPr>
          <p:nvPr>
            <p:ph type="title"/>
          </p:nvPr>
        </p:nvSpPr>
        <p:spPr/>
        <p:txBody>
          <a:bodyPr/>
          <a:lstStyle/>
          <a:p>
            <a:r>
              <a:rPr lang="en-GB" sz="3200" dirty="0"/>
              <a:t>Specific Approach to overt HE Treatment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D39CC4C-EC4F-41F9-A56B-32A82DE4D757}"/>
              </a:ext>
            </a:extLst>
          </p:cNvPr>
          <p:cNvSpPr>
            <a:spLocks noGrp="1"/>
          </p:cNvSpPr>
          <p:nvPr>
            <p:ph idx="1"/>
          </p:nvPr>
        </p:nvSpPr>
        <p:spPr/>
        <p:txBody>
          <a:bodyPr/>
          <a:lstStyle/>
          <a:p>
            <a:pPr algn="just"/>
            <a:r>
              <a:rPr lang="en-US" dirty="0"/>
              <a:t>Coma: Airway protection, monitoring, maintain circulation &amp; ICU admission.</a:t>
            </a:r>
          </a:p>
          <a:p>
            <a:pPr algn="just"/>
            <a:r>
              <a:rPr lang="en-US" dirty="0"/>
              <a:t>Exclude alternative causes of DCL.</a:t>
            </a:r>
          </a:p>
          <a:p>
            <a:pPr algn="just"/>
            <a:r>
              <a:rPr lang="en-US" dirty="0"/>
              <a:t>Identify &amp; correct precipitating factors if present.</a:t>
            </a:r>
          </a:p>
          <a:p>
            <a:pPr algn="just"/>
            <a:r>
              <a:rPr lang="en-US" dirty="0"/>
              <a:t>Nutritional support.</a:t>
            </a:r>
          </a:p>
        </p:txBody>
      </p:sp>
      <p:sp>
        <p:nvSpPr>
          <p:cNvPr id="3" name="Title 2">
            <a:extLst>
              <a:ext uri="{FF2B5EF4-FFF2-40B4-BE49-F238E27FC236}">
                <a16:creationId xmlns:a16="http://schemas.microsoft.com/office/drawing/2014/main" xmlns="" id="{9CC36C72-192F-4F7B-B08D-36F177D350FC}"/>
              </a:ext>
            </a:extLst>
          </p:cNvPr>
          <p:cNvSpPr>
            <a:spLocks noGrp="1"/>
          </p:cNvSpPr>
          <p:nvPr>
            <p:ph type="title"/>
          </p:nvPr>
        </p:nvSpPr>
        <p:spPr/>
        <p:txBody>
          <a:bodyPr/>
          <a:lstStyle/>
          <a:p>
            <a:r>
              <a:rPr lang="en-US" dirty="0"/>
              <a:t>General lines of management </a:t>
            </a:r>
          </a:p>
        </p:txBody>
      </p:sp>
    </p:spTree>
    <p:extLst>
      <p:ext uri="{BB962C8B-B14F-4D97-AF65-F5344CB8AC3E}">
        <p14:creationId xmlns:p14="http://schemas.microsoft.com/office/powerpoint/2010/main" val="699624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AE7FAA6-C3FD-47AA-A98E-365BDE40702C}"/>
              </a:ext>
            </a:extLst>
          </p:cNvPr>
          <p:cNvSpPr>
            <a:spLocks noGrp="1"/>
          </p:cNvSpPr>
          <p:nvPr>
            <p:ph idx="1"/>
          </p:nvPr>
        </p:nvSpPr>
        <p:spPr>
          <a:xfrm>
            <a:off x="381000" y="1371600"/>
            <a:ext cx="8458200" cy="5105400"/>
          </a:xfrm>
        </p:spPr>
        <p:txBody>
          <a:bodyPr>
            <a:noAutofit/>
          </a:bodyPr>
          <a:lstStyle/>
          <a:p>
            <a:pPr marL="0" indent="0" algn="just">
              <a:buNone/>
            </a:pPr>
            <a:r>
              <a:rPr lang="en-US" sz="2800" b="1" dirty="0"/>
              <a:t>Non-absorbable Disaccharides (Lactulose): </a:t>
            </a:r>
          </a:p>
          <a:p>
            <a:pPr marL="0" indent="0" algn="just">
              <a:buNone/>
            </a:pPr>
            <a:r>
              <a:rPr lang="en-US" sz="2800" dirty="0"/>
              <a:t>- 25 mL of lactulose syrup every 12 hours until at least two soft or </a:t>
            </a:r>
            <a:r>
              <a:rPr lang="en-US" sz="2800" b="1" dirty="0"/>
              <a:t>loose bowel movements </a:t>
            </a:r>
            <a:r>
              <a:rPr lang="en-US" sz="2800" dirty="0"/>
              <a:t>per day are produced.</a:t>
            </a:r>
          </a:p>
          <a:p>
            <a:pPr marL="0" indent="0" algn="just">
              <a:buNone/>
            </a:pPr>
            <a:r>
              <a:rPr lang="en-US" sz="2800" dirty="0"/>
              <a:t>- Subsequently, </a:t>
            </a:r>
            <a:r>
              <a:rPr lang="en-US" sz="2800" b="1" dirty="0"/>
              <a:t>the dosing is titrated to maintain two to three bowel movements per day. </a:t>
            </a:r>
          </a:p>
          <a:p>
            <a:pPr marL="0" indent="0" algn="just">
              <a:buNone/>
            </a:pPr>
            <a:r>
              <a:rPr lang="en-US" sz="2800" dirty="0"/>
              <a:t>- This dose reduction should be implemented. </a:t>
            </a:r>
          </a:p>
          <a:p>
            <a:pPr marL="0" indent="0" algn="just">
              <a:buNone/>
            </a:pPr>
            <a:r>
              <a:rPr lang="en-US" sz="2800" dirty="0"/>
              <a:t>- </a:t>
            </a:r>
            <a:r>
              <a:rPr lang="en-GB" sz="2800" dirty="0"/>
              <a:t>Overuse of lactulose → complications, such as diarrhea, dehydration, hypernatremia, aspiration, severe perianal skin irritation → precipitate HE</a:t>
            </a:r>
            <a:endParaRPr lang="en-US" sz="2800" dirty="0"/>
          </a:p>
        </p:txBody>
      </p:sp>
      <p:sp>
        <p:nvSpPr>
          <p:cNvPr id="3" name="Title 2">
            <a:extLst>
              <a:ext uri="{FF2B5EF4-FFF2-40B4-BE49-F238E27FC236}">
                <a16:creationId xmlns:a16="http://schemas.microsoft.com/office/drawing/2014/main" xmlns="" id="{6A40ED5C-0481-496D-AB2D-A1CE6BAE9A45}"/>
              </a:ext>
            </a:extLst>
          </p:cNvPr>
          <p:cNvSpPr>
            <a:spLocks noGrp="1"/>
          </p:cNvSpPr>
          <p:nvPr>
            <p:ph type="title"/>
          </p:nvPr>
        </p:nvSpPr>
        <p:spPr/>
        <p:txBody>
          <a:bodyPr/>
          <a:lstStyle/>
          <a:p>
            <a:r>
              <a:rPr lang="en-GB" dirty="0"/>
              <a:t>Empirical HE treatment</a:t>
            </a:r>
            <a:endParaRPr lang="en-US" dirty="0"/>
          </a:p>
        </p:txBody>
      </p:sp>
    </p:spTree>
    <p:extLst>
      <p:ext uri="{BB962C8B-B14F-4D97-AF65-F5344CB8AC3E}">
        <p14:creationId xmlns:p14="http://schemas.microsoft.com/office/powerpoint/2010/main" val="2277562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AE7FAA6-C3FD-47AA-A98E-365BDE40702C}"/>
              </a:ext>
            </a:extLst>
          </p:cNvPr>
          <p:cNvSpPr>
            <a:spLocks noGrp="1"/>
          </p:cNvSpPr>
          <p:nvPr>
            <p:ph idx="1"/>
          </p:nvPr>
        </p:nvSpPr>
        <p:spPr/>
        <p:txBody>
          <a:bodyPr>
            <a:normAutofit/>
          </a:bodyPr>
          <a:lstStyle/>
          <a:p>
            <a:pPr marL="0" indent="0" algn="just">
              <a:buNone/>
            </a:pPr>
            <a:r>
              <a:rPr lang="en-US" sz="2800" b="1" dirty="0"/>
              <a:t>Non-absorbable Disaccharides (Lactulose): </a:t>
            </a:r>
          </a:p>
          <a:p>
            <a:pPr marL="0" indent="0" algn="just">
              <a:buNone/>
            </a:pPr>
            <a:r>
              <a:rPr lang="en-GB" sz="2800" dirty="0"/>
              <a:t>- Colonic metabolism of lactulose to lactic acid results in acidification of the gut lumen → </a:t>
            </a:r>
          </a:p>
          <a:p>
            <a:pPr marL="0" indent="0" algn="just">
              <a:buNone/>
            </a:pPr>
            <a:r>
              <a:rPr lang="en-GB" sz="2800" dirty="0"/>
              <a:t>1- Favours conversion of ammonia (NH</a:t>
            </a:r>
            <a:r>
              <a:rPr lang="en-GB" sz="2800" baseline="-25000" dirty="0"/>
              <a:t>3</a:t>
            </a:r>
            <a:r>
              <a:rPr lang="en-GB" sz="2800" dirty="0"/>
              <a:t>) to ammonium (NH</a:t>
            </a:r>
            <a:r>
              <a:rPr lang="en-GB" sz="2800" baseline="-25000" dirty="0"/>
              <a:t>4</a:t>
            </a:r>
            <a:r>
              <a:rPr lang="en-GB" sz="2800" dirty="0"/>
              <a:t>+) that is less absorbable.</a:t>
            </a:r>
          </a:p>
          <a:p>
            <a:pPr marL="0" indent="0" algn="just">
              <a:buNone/>
            </a:pPr>
            <a:r>
              <a:rPr lang="en-GB" sz="2800" dirty="0"/>
              <a:t>2- Inhibits </a:t>
            </a:r>
            <a:r>
              <a:rPr lang="en-GB" sz="2800" dirty="0" err="1"/>
              <a:t>ammoniagenic</a:t>
            </a:r>
            <a:r>
              <a:rPr lang="en-GB" sz="2800" dirty="0"/>
              <a:t> </a:t>
            </a:r>
            <a:r>
              <a:rPr lang="en-GB" sz="2800" dirty="0" err="1"/>
              <a:t>coliform</a:t>
            </a:r>
            <a:r>
              <a:rPr lang="en-GB" sz="2800" dirty="0"/>
              <a:t> bacteria, leading to ↑levels of </a:t>
            </a:r>
            <a:r>
              <a:rPr lang="en-GB" sz="2800" dirty="0" err="1"/>
              <a:t>nonammoniagenic</a:t>
            </a:r>
            <a:r>
              <a:rPr lang="en-GB" sz="2800" dirty="0"/>
              <a:t> lactobacilli.</a:t>
            </a:r>
          </a:p>
          <a:p>
            <a:pPr marL="0" indent="0" algn="just">
              <a:buNone/>
            </a:pPr>
            <a:r>
              <a:rPr lang="en-GB" sz="2800" dirty="0"/>
              <a:t>- Lactulose also works as a cathartic, reducing colonic bacterial load</a:t>
            </a:r>
            <a:endParaRPr lang="en-US" sz="2800" dirty="0"/>
          </a:p>
        </p:txBody>
      </p:sp>
      <p:sp>
        <p:nvSpPr>
          <p:cNvPr id="3" name="Title 2">
            <a:extLst>
              <a:ext uri="{FF2B5EF4-FFF2-40B4-BE49-F238E27FC236}">
                <a16:creationId xmlns:a16="http://schemas.microsoft.com/office/drawing/2014/main" xmlns="" id="{6A40ED5C-0481-496D-AB2D-A1CE6BAE9A45}"/>
              </a:ext>
            </a:extLst>
          </p:cNvPr>
          <p:cNvSpPr>
            <a:spLocks noGrp="1"/>
          </p:cNvSpPr>
          <p:nvPr>
            <p:ph type="title"/>
          </p:nvPr>
        </p:nvSpPr>
        <p:spPr/>
        <p:txBody>
          <a:bodyPr/>
          <a:lstStyle/>
          <a:p>
            <a:r>
              <a:rPr lang="en-GB" dirty="0"/>
              <a:t>Empirical HE treatment</a:t>
            </a:r>
            <a:endParaRPr lang="en-US" dirty="0"/>
          </a:p>
        </p:txBody>
      </p:sp>
    </p:spTree>
    <p:extLst>
      <p:ext uri="{BB962C8B-B14F-4D97-AF65-F5344CB8AC3E}">
        <p14:creationId xmlns:p14="http://schemas.microsoft.com/office/powerpoint/2010/main" val="2277562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1C38251-946E-4ECB-BA45-7CA226F7D2C5}"/>
              </a:ext>
            </a:extLst>
          </p:cNvPr>
          <p:cNvSpPr>
            <a:spLocks noGrp="1"/>
          </p:cNvSpPr>
          <p:nvPr>
            <p:ph idx="1"/>
          </p:nvPr>
        </p:nvSpPr>
        <p:spPr/>
        <p:txBody>
          <a:bodyPr/>
          <a:lstStyle/>
          <a:p>
            <a:r>
              <a:rPr lang="en-US" b="1" dirty="0"/>
              <a:t>Rifaximin: non absorbable , remove ammonia </a:t>
            </a:r>
            <a:r>
              <a:rPr lang="en-US" dirty="0"/>
              <a:t>producing bacteria from the gut.</a:t>
            </a:r>
          </a:p>
          <a:p>
            <a:r>
              <a:rPr lang="en-GB" dirty="0"/>
              <a:t>Rifaximin is an effective add-on therapy to lactulose for prevention of OHE recurrence</a:t>
            </a:r>
          </a:p>
          <a:p>
            <a:r>
              <a:rPr lang="en-GB" dirty="0"/>
              <a:t>Neomycin &amp; metronidazole are an alternative choice for treatment of OHE</a:t>
            </a:r>
            <a:endParaRPr lang="en-US" dirty="0"/>
          </a:p>
          <a:p>
            <a:endParaRPr lang="en-US" dirty="0"/>
          </a:p>
        </p:txBody>
      </p:sp>
      <p:sp>
        <p:nvSpPr>
          <p:cNvPr id="3" name="Title 2">
            <a:extLst>
              <a:ext uri="{FF2B5EF4-FFF2-40B4-BE49-F238E27FC236}">
                <a16:creationId xmlns:a16="http://schemas.microsoft.com/office/drawing/2014/main" xmlns="" id="{125D9670-C881-4D6B-AE04-0AA69262155C}"/>
              </a:ext>
            </a:extLst>
          </p:cNvPr>
          <p:cNvSpPr>
            <a:spLocks noGrp="1"/>
          </p:cNvSpPr>
          <p:nvPr>
            <p:ph type="title"/>
          </p:nvPr>
        </p:nvSpPr>
        <p:spPr/>
        <p:txBody>
          <a:bodyPr/>
          <a:lstStyle/>
          <a:p>
            <a:r>
              <a:rPr lang="en-US" dirty="0"/>
              <a:t>Antibiotics</a:t>
            </a:r>
          </a:p>
        </p:txBody>
      </p:sp>
    </p:spTree>
    <p:extLst>
      <p:ext uri="{BB962C8B-B14F-4D97-AF65-F5344CB8AC3E}">
        <p14:creationId xmlns:p14="http://schemas.microsoft.com/office/powerpoint/2010/main" val="130667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3BC24BC-8CB5-400E-95B4-F9B4949168A6}"/>
              </a:ext>
            </a:extLst>
          </p:cNvPr>
          <p:cNvSpPr>
            <a:spLocks noGrp="1"/>
          </p:cNvSpPr>
          <p:nvPr>
            <p:ph idx="1"/>
          </p:nvPr>
        </p:nvSpPr>
        <p:spPr/>
        <p:txBody>
          <a:bodyPr>
            <a:normAutofit/>
          </a:bodyPr>
          <a:lstStyle/>
          <a:p>
            <a:r>
              <a:rPr lang="en-US" dirty="0"/>
              <a:t>Branched chain amino acids</a:t>
            </a:r>
            <a:r>
              <a:rPr lang="ar-EG" dirty="0"/>
              <a:t> </a:t>
            </a:r>
            <a:r>
              <a:rPr lang="en-US" dirty="0"/>
              <a:t> (BCAA)</a:t>
            </a:r>
            <a:endParaRPr lang="ar-EG" dirty="0"/>
          </a:p>
          <a:p>
            <a:r>
              <a:rPr lang="en-US" dirty="0"/>
              <a:t>L-ornithine L-aspartate (LOLA)</a:t>
            </a:r>
          </a:p>
          <a:p>
            <a:r>
              <a:rPr lang="en-US" dirty="0"/>
              <a:t>Probiotics.</a:t>
            </a:r>
          </a:p>
          <a:p>
            <a:r>
              <a:rPr lang="en-US" dirty="0"/>
              <a:t>Flumazenil.</a:t>
            </a:r>
          </a:p>
        </p:txBody>
      </p:sp>
      <p:sp>
        <p:nvSpPr>
          <p:cNvPr id="3" name="Title 2">
            <a:extLst>
              <a:ext uri="{FF2B5EF4-FFF2-40B4-BE49-F238E27FC236}">
                <a16:creationId xmlns:a16="http://schemas.microsoft.com/office/drawing/2014/main" xmlns="" id="{84B6E991-3E21-4050-8FB8-CA15BC86409B}"/>
              </a:ext>
            </a:extLst>
          </p:cNvPr>
          <p:cNvSpPr>
            <a:spLocks noGrp="1"/>
          </p:cNvSpPr>
          <p:nvPr>
            <p:ph type="title"/>
          </p:nvPr>
        </p:nvSpPr>
        <p:spPr/>
        <p:txBody>
          <a:bodyPr/>
          <a:lstStyle/>
          <a:p>
            <a:r>
              <a:rPr lang="en-US" dirty="0"/>
              <a:t>Other Therapies</a:t>
            </a:r>
          </a:p>
        </p:txBody>
      </p:sp>
    </p:spTree>
    <p:extLst>
      <p:ext uri="{BB962C8B-B14F-4D97-AF65-F5344CB8AC3E}">
        <p14:creationId xmlns:p14="http://schemas.microsoft.com/office/powerpoint/2010/main" val="701297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F919B3C-B115-43A2-8BFA-C31CE0FEB895}"/>
              </a:ext>
            </a:extLst>
          </p:cNvPr>
          <p:cNvSpPr>
            <a:spLocks noGrp="1"/>
          </p:cNvSpPr>
          <p:nvPr>
            <p:ph idx="1"/>
          </p:nvPr>
        </p:nvSpPr>
        <p:spPr>
          <a:xfrm>
            <a:off x="457200" y="1447800"/>
            <a:ext cx="8229600" cy="4953000"/>
          </a:xfrm>
        </p:spPr>
        <p:txBody>
          <a:bodyPr>
            <a:normAutofit fontScale="85000" lnSpcReduction="10000"/>
          </a:bodyPr>
          <a:lstStyle/>
          <a:p>
            <a:pPr algn="just"/>
            <a:r>
              <a:rPr lang="en-US" dirty="0"/>
              <a:t>The patient continued on medical treatment (anti coma measures and antibiotics)</a:t>
            </a:r>
          </a:p>
          <a:p>
            <a:pPr algn="just"/>
            <a:r>
              <a:rPr lang="en-US" dirty="0"/>
              <a:t>On the third day of admission, the lab results revealed: </a:t>
            </a:r>
          </a:p>
          <a:p>
            <a:pPr marL="0" indent="0" algn="just">
              <a:buNone/>
            </a:pPr>
            <a:r>
              <a:rPr lang="en-GB" b="1" dirty="0">
                <a:solidFill>
                  <a:prstClr val="black"/>
                </a:solidFill>
              </a:rPr>
              <a:t>Albumin: 2.5 g/dl</a:t>
            </a:r>
          </a:p>
          <a:p>
            <a:pPr marL="0" indent="0" algn="just">
              <a:buNone/>
            </a:pPr>
            <a:r>
              <a:rPr lang="en-GB" b="1" dirty="0">
                <a:solidFill>
                  <a:prstClr val="black"/>
                </a:solidFill>
              </a:rPr>
              <a:t>Total bilirubin 7.5 mg/dl</a:t>
            </a:r>
          </a:p>
          <a:p>
            <a:pPr marL="0" indent="0" algn="just">
              <a:buNone/>
            </a:pPr>
            <a:r>
              <a:rPr lang="en-GB" b="1" dirty="0">
                <a:solidFill>
                  <a:prstClr val="black"/>
                </a:solidFill>
              </a:rPr>
              <a:t>RBS: 100 mg%.</a:t>
            </a:r>
          </a:p>
          <a:p>
            <a:pPr algn="just"/>
            <a:r>
              <a:rPr lang="en-US" dirty="0"/>
              <a:t>Hemoglobin 9.5 g/dl</a:t>
            </a:r>
          </a:p>
          <a:p>
            <a:pPr algn="just"/>
            <a:r>
              <a:rPr lang="en-US" dirty="0"/>
              <a:t>Platelet count 84,000 /</a:t>
            </a:r>
            <a:r>
              <a:rPr lang="en-US" dirty="0" err="1"/>
              <a:t>Cmm</a:t>
            </a:r>
            <a:endParaRPr lang="en-US" dirty="0"/>
          </a:p>
          <a:p>
            <a:pPr algn="just"/>
            <a:r>
              <a:rPr lang="en-US" dirty="0"/>
              <a:t>WBC: 9 ×  10</a:t>
            </a:r>
            <a:r>
              <a:rPr lang="en-US" baseline="30000" dirty="0"/>
              <a:t>3  </a:t>
            </a:r>
            <a:r>
              <a:rPr lang="en-US" dirty="0"/>
              <a:t>/</a:t>
            </a:r>
            <a:r>
              <a:rPr lang="en-US" dirty="0" err="1"/>
              <a:t>Cmm</a:t>
            </a:r>
            <a:endParaRPr lang="en-US" dirty="0"/>
          </a:p>
          <a:p>
            <a:pPr algn="just">
              <a:buNone/>
            </a:pPr>
            <a:r>
              <a:rPr lang="en-US" b="1" dirty="0"/>
              <a:t>S. creatinine:</a:t>
            </a:r>
            <a:r>
              <a:rPr lang="en-US" dirty="0"/>
              <a:t> 2 mg/dl urea 50 mg/dl</a:t>
            </a:r>
          </a:p>
          <a:p>
            <a:pPr marL="0" indent="0" algn="just">
              <a:buNone/>
            </a:pPr>
            <a:r>
              <a:rPr lang="en-US" b="1" dirty="0">
                <a:solidFill>
                  <a:srgbClr val="FF0000"/>
                </a:solidFill>
              </a:rPr>
              <a:t>Q: Comment on these lab results ?</a:t>
            </a:r>
          </a:p>
        </p:txBody>
      </p:sp>
      <p:sp>
        <p:nvSpPr>
          <p:cNvPr id="3" name="Title 2">
            <a:extLst>
              <a:ext uri="{FF2B5EF4-FFF2-40B4-BE49-F238E27FC236}">
                <a16:creationId xmlns:a16="http://schemas.microsoft.com/office/drawing/2014/main" xmlns="" id="{4D799664-5869-4266-B298-5D4AC8DE2BC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6238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CD38BF8-F180-4922-9B45-7A5B80A9D8F6}"/>
              </a:ext>
            </a:extLst>
          </p:cNvPr>
          <p:cNvSpPr>
            <a:spLocks noGrp="1"/>
          </p:cNvSpPr>
          <p:nvPr>
            <p:ph idx="1"/>
          </p:nvPr>
        </p:nvSpPr>
        <p:spPr/>
        <p:txBody>
          <a:bodyPr>
            <a:normAutofit/>
          </a:bodyPr>
          <a:lstStyle/>
          <a:p>
            <a:r>
              <a:rPr lang="en-US" b="1" dirty="0">
                <a:solidFill>
                  <a:srgbClr val="FF0000"/>
                </a:solidFill>
              </a:rPr>
              <a:t>What is the possible diagnosis of the patient condition?</a:t>
            </a:r>
          </a:p>
          <a:p>
            <a:r>
              <a:rPr lang="en-US" dirty="0"/>
              <a:t>1- renal failure</a:t>
            </a:r>
          </a:p>
          <a:p>
            <a:r>
              <a:rPr lang="en-US" dirty="0"/>
              <a:t>2-  HRS II</a:t>
            </a:r>
          </a:p>
          <a:p>
            <a:r>
              <a:rPr lang="en-US" dirty="0"/>
              <a:t>3- Acute glomerulonephritis</a:t>
            </a:r>
          </a:p>
          <a:p>
            <a:r>
              <a:rPr lang="en-US" dirty="0"/>
              <a:t>4- pyelonephritis</a:t>
            </a:r>
          </a:p>
          <a:p>
            <a:r>
              <a:rPr lang="en-US" dirty="0"/>
              <a:t>5-HRS I</a:t>
            </a:r>
          </a:p>
          <a:p>
            <a:endParaRPr lang="en-US" dirty="0"/>
          </a:p>
          <a:p>
            <a:endParaRPr lang="en-US" b="1" dirty="0">
              <a:solidFill>
                <a:srgbClr val="FF0000"/>
              </a:solidFill>
            </a:endParaRPr>
          </a:p>
        </p:txBody>
      </p:sp>
      <p:sp>
        <p:nvSpPr>
          <p:cNvPr id="3" name="Title 2">
            <a:extLst>
              <a:ext uri="{FF2B5EF4-FFF2-40B4-BE49-F238E27FC236}">
                <a16:creationId xmlns:a16="http://schemas.microsoft.com/office/drawing/2014/main" xmlns="" id="{5A16B94E-8441-4352-B215-EC75BC6D547C}"/>
              </a:ext>
            </a:extLst>
          </p:cNvPr>
          <p:cNvSpPr>
            <a:spLocks noGrp="1"/>
          </p:cNvSpPr>
          <p:nvPr>
            <p:ph type="title"/>
          </p:nvPr>
        </p:nvSpPr>
        <p:spPr/>
        <p:txBody>
          <a:bodyPr/>
          <a:lstStyle/>
          <a:p>
            <a:r>
              <a:rPr lang="en-US" dirty="0"/>
              <a:t>Question </a:t>
            </a:r>
          </a:p>
        </p:txBody>
      </p:sp>
      <p:sp>
        <p:nvSpPr>
          <p:cNvPr id="4" name="Rectangle: Rounded Corners 3">
            <a:extLst>
              <a:ext uri="{FF2B5EF4-FFF2-40B4-BE49-F238E27FC236}">
                <a16:creationId xmlns:a16="http://schemas.microsoft.com/office/drawing/2014/main" xmlns="" id="{EE0B9354-70EB-4D35-B694-1A6F8165F15E}"/>
              </a:ext>
            </a:extLst>
          </p:cNvPr>
          <p:cNvSpPr/>
          <p:nvPr/>
        </p:nvSpPr>
        <p:spPr>
          <a:xfrm>
            <a:off x="1143000" y="5029200"/>
            <a:ext cx="1143000" cy="457200"/>
          </a:xfrm>
          <a:prstGeom prst="round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4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13BEE55D-3D30-4D79-B6BE-10223FAA37DE}"/>
              </a:ext>
            </a:extLst>
          </p:cNvPr>
          <p:cNvSpPr>
            <a:spLocks noGrp="1"/>
          </p:cNvSpPr>
          <p:nvPr>
            <p:ph type="title"/>
          </p:nvPr>
        </p:nvSpPr>
        <p:spPr/>
        <p:txBody>
          <a:bodyPr/>
          <a:lstStyle/>
          <a:p>
            <a:r>
              <a:rPr lang="en-US" dirty="0"/>
              <a:t>Diagnostic criteria of HRS</a:t>
            </a:r>
          </a:p>
        </p:txBody>
      </p:sp>
      <p:graphicFrame>
        <p:nvGraphicFramePr>
          <p:cNvPr id="5" name="Content Placeholder 4"/>
          <p:cNvGraphicFramePr>
            <a:graphicFrameLocks noGrp="1"/>
          </p:cNvGraphicFramePr>
          <p:nvPr>
            <p:ph idx="1"/>
          </p:nvPr>
        </p:nvGraphicFramePr>
        <p:xfrm>
          <a:off x="457200" y="1402080"/>
          <a:ext cx="8229600" cy="5303520"/>
        </p:xfrm>
        <a:graphic>
          <a:graphicData uri="http://schemas.openxmlformats.org/drawingml/2006/table">
            <a:tbl>
              <a:tblPr firstRow="1" bandRow="1">
                <a:tableStyleId>{5940675A-B579-460E-94D1-54222C63F5DA}</a:tableStyleId>
              </a:tblPr>
              <a:tblGrid>
                <a:gridCol w="8229600">
                  <a:extLst>
                    <a:ext uri="{9D8B030D-6E8A-4147-A177-3AD203B41FA5}">
                      <a16:colId xmlns:a16="http://schemas.microsoft.com/office/drawing/2014/main" xmlns=""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(1) Diagnosis of cirrhosis and ascites </a:t>
                      </a:r>
                      <a:endParaRPr lang="en-US" sz="2400" b="0" dirty="0"/>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(2) Diagnosis of AKI according to ICA-AKI criteria</a:t>
                      </a:r>
                    </a:p>
                  </a:txBody>
                  <a:tcPr/>
                </a:tc>
                <a:extLst>
                  <a:ext uri="{0D108BD9-81ED-4DB2-BD59-A6C34878D82A}">
                    <a16:rowId xmlns:a16="http://schemas.microsoft.com/office/drawing/2014/main" xmlns="" val="10001"/>
                  </a:ext>
                </a:extLst>
              </a:tr>
              <a:tr h="370840">
                <a:tc>
                  <a:txBody>
                    <a:bodyPr/>
                    <a:lstStyle/>
                    <a:p>
                      <a:r>
                        <a:rPr lang="en-US" sz="2400" dirty="0"/>
                        <a:t>(3) No response after 2 consecutive days of diuretic withdrawal and plasma volume expansion with albumin (1 g/kg of body weight)</a:t>
                      </a:r>
                      <a:endParaRPr lang="en-GB" sz="2400" dirty="0"/>
                    </a:p>
                  </a:txBody>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(4) Absence of shock</a:t>
                      </a:r>
                    </a:p>
                  </a:txBody>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(5) No current or recent use of </a:t>
                      </a:r>
                      <a:r>
                        <a:rPr lang="en-US" sz="2400" dirty="0" err="1"/>
                        <a:t>nephrotoxic</a:t>
                      </a:r>
                      <a:r>
                        <a:rPr lang="en-US" sz="2400" dirty="0"/>
                        <a:t> drugs (non-steroidal anti-inflammatory drugs, </a:t>
                      </a:r>
                      <a:r>
                        <a:rPr lang="en-US" sz="2400" dirty="0" err="1"/>
                        <a:t>aminoglycosides</a:t>
                      </a:r>
                      <a:r>
                        <a:rPr lang="en-US" sz="2400" dirty="0"/>
                        <a:t>, iodinated contrast media, etc.) </a:t>
                      </a:r>
                    </a:p>
                  </a:txBody>
                  <a:tcPr/>
                </a:tc>
                <a:extLst>
                  <a:ext uri="{0D108BD9-81ED-4DB2-BD59-A6C34878D82A}">
                    <a16:rowId xmlns:a16="http://schemas.microsoft.com/office/drawing/2014/main" xmlns="" val="10004"/>
                  </a:ext>
                </a:extLst>
              </a:tr>
              <a:tr h="370840">
                <a:tc>
                  <a:txBody>
                    <a:bodyPr/>
                    <a:lstStyle/>
                    <a:p>
                      <a:r>
                        <a:rPr lang="en-US" sz="2400" dirty="0"/>
                        <a:t>(6) No macroscopic signs of structural kidney injury, defined as absence of </a:t>
                      </a:r>
                      <a:r>
                        <a:rPr lang="en-US" sz="2400" dirty="0" err="1"/>
                        <a:t>proteinuria</a:t>
                      </a:r>
                      <a:r>
                        <a:rPr lang="en-US" sz="2400" dirty="0"/>
                        <a:t> (&gt; 500 mg/d), absence of </a:t>
                      </a:r>
                      <a:r>
                        <a:rPr lang="en-US" sz="2400" dirty="0" err="1"/>
                        <a:t>microhematuria</a:t>
                      </a:r>
                      <a:r>
                        <a:rPr lang="en-US" sz="2400" dirty="0"/>
                        <a:t> (&gt; 50 red blood cells per high power field) and normal findings on renal ultrasound</a:t>
                      </a:r>
                      <a:endParaRPr lang="en-GB" sz="2400"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22650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US" sz="3200" dirty="0"/>
          </a:p>
          <a:p>
            <a:pPr marL="0" lvl="0" indent="0">
              <a:buNone/>
            </a:pPr>
            <a:r>
              <a:rPr lang="en-US" b="1" dirty="0">
                <a:solidFill>
                  <a:prstClr val="black"/>
                </a:solidFill>
              </a:rPr>
              <a:t>By the end of this lecture you will be able to:</a:t>
            </a:r>
            <a:endParaRPr lang="en-GB" dirty="0">
              <a:solidFill>
                <a:prstClr val="black"/>
              </a:solidFill>
            </a:endParaRPr>
          </a:p>
          <a:p>
            <a:pPr lvl="0"/>
            <a:r>
              <a:rPr lang="en-GB" dirty="0"/>
              <a:t>Find the key in the available patient data.</a:t>
            </a:r>
            <a:endParaRPr lang="en-US" dirty="0"/>
          </a:p>
          <a:p>
            <a:pPr lvl="0"/>
            <a:r>
              <a:rPr lang="en-GB" dirty="0"/>
              <a:t>List differential diagnosis supported by the key in the available data</a:t>
            </a:r>
            <a:endParaRPr lang="en-US" dirty="0"/>
          </a:p>
          <a:p>
            <a:pPr lvl="0"/>
            <a:r>
              <a:rPr lang="en-GB" dirty="0"/>
              <a:t>Select or interpret the investigations that will help you to support your most favourite diagnosis</a:t>
            </a:r>
            <a:endParaRPr lang="en-US" dirty="0"/>
          </a:p>
          <a:p>
            <a:pPr lvl="0"/>
            <a:r>
              <a:rPr lang="en-GB" dirty="0"/>
              <a:t>Manage your case appropriately. </a:t>
            </a:r>
            <a:endParaRPr lang="en-US" dirty="0"/>
          </a:p>
          <a:p>
            <a:r>
              <a:rPr lang="en-GB" dirty="0"/>
              <a:t>Apply scientific principles &amp; knowledge to integrate these to solve patient case</a:t>
            </a:r>
          </a:p>
        </p:txBody>
      </p:sp>
      <p:sp>
        <p:nvSpPr>
          <p:cNvPr id="3" name="Title 2"/>
          <p:cNvSpPr>
            <a:spLocks noGrp="1"/>
          </p:cNvSpPr>
          <p:nvPr>
            <p:ph type="title"/>
          </p:nvPr>
        </p:nvSpPr>
        <p:spPr/>
        <p:txBody>
          <a:bodyPr>
            <a:noAutofit/>
          </a:bodyPr>
          <a:lstStyle/>
          <a:p>
            <a:r>
              <a:rPr lang="en-US" sz="3600" b="1" dirty="0">
                <a:solidFill>
                  <a:schemeClr val="accent2"/>
                </a:solidFill>
              </a:rPr>
              <a:t>Indented Learning Outcomes (ILOs)</a:t>
            </a:r>
          </a:p>
        </p:txBody>
      </p:sp>
    </p:spTree>
    <p:extLst>
      <p:ext uri="{BB962C8B-B14F-4D97-AF65-F5344CB8AC3E}">
        <p14:creationId xmlns:p14="http://schemas.microsoft.com/office/powerpoint/2010/main" val="1468871768"/>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1B2D5EA-61B8-4372-90FC-BACC90D78A61}"/>
              </a:ext>
            </a:extLst>
          </p:cNvPr>
          <p:cNvSpPr>
            <a:spLocks noGrp="1"/>
          </p:cNvSpPr>
          <p:nvPr>
            <p:ph idx="1"/>
          </p:nvPr>
        </p:nvSpPr>
        <p:spPr/>
        <p:txBody>
          <a:bodyPr>
            <a:normAutofit/>
          </a:bodyPr>
          <a:lstStyle/>
          <a:p>
            <a:pPr algn="just"/>
            <a:r>
              <a:rPr lang="en-US" dirty="0"/>
              <a:t>Type 1 HRS(AKI): a rapid progressive renal impairment defined by doubling of the serum creatinine to a level &gt; 2.5 mg/dL in less than two weeks. </a:t>
            </a:r>
          </a:p>
          <a:p>
            <a:pPr algn="just"/>
            <a:r>
              <a:rPr lang="en-US" dirty="0"/>
              <a:t>Type 2 HRS(NAKI): a moderate renal impairment (serum creatinine &gt; 1.5 and up to 2.5 mg/dL) with a steady progressive course that evolves over weeks to months </a:t>
            </a:r>
          </a:p>
        </p:txBody>
      </p:sp>
      <p:sp>
        <p:nvSpPr>
          <p:cNvPr id="3" name="Title 2">
            <a:extLst>
              <a:ext uri="{FF2B5EF4-FFF2-40B4-BE49-F238E27FC236}">
                <a16:creationId xmlns:a16="http://schemas.microsoft.com/office/drawing/2014/main" xmlns="" id="{71E4DADA-8AFF-4EEB-BA5B-E6F53E913E25}"/>
              </a:ext>
            </a:extLst>
          </p:cNvPr>
          <p:cNvSpPr>
            <a:spLocks noGrp="1"/>
          </p:cNvSpPr>
          <p:nvPr>
            <p:ph type="title"/>
          </p:nvPr>
        </p:nvSpPr>
        <p:spPr/>
        <p:txBody>
          <a:bodyPr/>
          <a:lstStyle/>
          <a:p>
            <a:r>
              <a:rPr lang="en-US" dirty="0"/>
              <a:t>HRS types </a:t>
            </a:r>
          </a:p>
        </p:txBody>
      </p:sp>
    </p:spTree>
    <p:extLst>
      <p:ext uri="{BB962C8B-B14F-4D97-AF65-F5344CB8AC3E}">
        <p14:creationId xmlns:p14="http://schemas.microsoft.com/office/powerpoint/2010/main" val="2728954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CB60F17-EE3E-468E-8980-5B8B1CD08377}"/>
              </a:ext>
            </a:extLst>
          </p:cNvPr>
          <p:cNvSpPr>
            <a:spLocks noGrp="1"/>
          </p:cNvSpPr>
          <p:nvPr>
            <p:ph idx="1"/>
          </p:nvPr>
        </p:nvSpPr>
        <p:spPr/>
        <p:txBody>
          <a:bodyPr/>
          <a:lstStyle/>
          <a:p>
            <a:r>
              <a:rPr lang="en-US" b="1" dirty="0">
                <a:solidFill>
                  <a:srgbClr val="C00000"/>
                </a:solidFill>
              </a:rPr>
              <a:t>what are the possible triggering factors of this diagnosis? </a:t>
            </a:r>
          </a:p>
        </p:txBody>
      </p:sp>
      <p:sp>
        <p:nvSpPr>
          <p:cNvPr id="3" name="Title 2">
            <a:extLst>
              <a:ext uri="{FF2B5EF4-FFF2-40B4-BE49-F238E27FC236}">
                <a16:creationId xmlns:a16="http://schemas.microsoft.com/office/drawing/2014/main" xmlns="" id="{5A0CD2C9-258D-4F7A-9E9A-8918E628519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75507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927E2BE-4276-4102-8FCF-699CFC452FBA}"/>
              </a:ext>
            </a:extLst>
          </p:cNvPr>
          <p:cNvSpPr>
            <a:spLocks noGrp="1"/>
          </p:cNvSpPr>
          <p:nvPr>
            <p:ph idx="1"/>
          </p:nvPr>
        </p:nvSpPr>
        <p:spPr/>
        <p:txBody>
          <a:bodyPr/>
          <a:lstStyle/>
          <a:p>
            <a:pPr>
              <a:buNone/>
            </a:pPr>
            <a:r>
              <a:rPr lang="en-US" dirty="0"/>
              <a:t>1- SBP</a:t>
            </a:r>
          </a:p>
          <a:p>
            <a:pPr>
              <a:buNone/>
            </a:pPr>
            <a:r>
              <a:rPr lang="en-US" dirty="0"/>
              <a:t>2- large volume paracentesis</a:t>
            </a:r>
          </a:p>
          <a:p>
            <a:pPr>
              <a:buNone/>
            </a:pPr>
            <a:r>
              <a:rPr lang="en-US" dirty="0"/>
              <a:t>3- GIT bleeding</a:t>
            </a:r>
          </a:p>
          <a:p>
            <a:pPr>
              <a:buNone/>
            </a:pPr>
            <a:r>
              <a:rPr lang="en-US" dirty="0"/>
              <a:t>4- Over-diuresis</a:t>
            </a:r>
          </a:p>
          <a:p>
            <a:pPr>
              <a:buNone/>
            </a:pPr>
            <a:r>
              <a:rPr lang="en-US" dirty="0"/>
              <a:t>5- NSAID</a:t>
            </a:r>
          </a:p>
        </p:txBody>
      </p:sp>
      <p:sp>
        <p:nvSpPr>
          <p:cNvPr id="3" name="Title 2">
            <a:extLst>
              <a:ext uri="{FF2B5EF4-FFF2-40B4-BE49-F238E27FC236}">
                <a16:creationId xmlns:a16="http://schemas.microsoft.com/office/drawing/2014/main" xmlns="" id="{E5C28C70-7330-41C7-B840-9FAFC2EFE7B3}"/>
              </a:ext>
            </a:extLst>
          </p:cNvPr>
          <p:cNvSpPr>
            <a:spLocks noGrp="1"/>
          </p:cNvSpPr>
          <p:nvPr>
            <p:ph type="title"/>
          </p:nvPr>
        </p:nvSpPr>
        <p:spPr/>
        <p:txBody>
          <a:bodyPr/>
          <a:lstStyle/>
          <a:p>
            <a:r>
              <a:rPr lang="en-US" dirty="0"/>
              <a:t>Triggering factors of HRS</a:t>
            </a:r>
          </a:p>
        </p:txBody>
      </p:sp>
    </p:spTree>
    <p:extLst>
      <p:ext uri="{BB962C8B-B14F-4D97-AF65-F5344CB8AC3E}">
        <p14:creationId xmlns:p14="http://schemas.microsoft.com/office/powerpoint/2010/main" val="312595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927E2BE-4276-4102-8FCF-699CFC452FBA}"/>
              </a:ext>
            </a:extLst>
          </p:cNvPr>
          <p:cNvSpPr>
            <a:spLocks noGrp="1"/>
          </p:cNvSpPr>
          <p:nvPr>
            <p:ph idx="1"/>
          </p:nvPr>
        </p:nvSpPr>
        <p:spPr/>
        <p:txBody>
          <a:bodyPr/>
          <a:lstStyle/>
          <a:p>
            <a:r>
              <a:rPr lang="en-US" dirty="0"/>
              <a:t>1- SBP</a:t>
            </a:r>
          </a:p>
          <a:p>
            <a:r>
              <a:rPr lang="en-US" dirty="0"/>
              <a:t>2- large volume paracentesis</a:t>
            </a:r>
          </a:p>
          <a:p>
            <a:r>
              <a:rPr lang="en-US" dirty="0"/>
              <a:t>3- GIT bleeding</a:t>
            </a:r>
          </a:p>
          <a:p>
            <a:r>
              <a:rPr lang="en-US" dirty="0"/>
              <a:t>4- </a:t>
            </a:r>
            <a:r>
              <a:rPr lang="en-US" dirty="0" err="1"/>
              <a:t>Ovrdiuresis</a:t>
            </a:r>
            <a:endParaRPr lang="en-US" dirty="0"/>
          </a:p>
          <a:p>
            <a:r>
              <a:rPr lang="en-US" dirty="0"/>
              <a:t>5- NSAID</a:t>
            </a:r>
          </a:p>
        </p:txBody>
      </p:sp>
      <p:sp>
        <p:nvSpPr>
          <p:cNvPr id="3" name="Title 2">
            <a:extLst>
              <a:ext uri="{FF2B5EF4-FFF2-40B4-BE49-F238E27FC236}">
                <a16:creationId xmlns:a16="http://schemas.microsoft.com/office/drawing/2014/main" xmlns="" id="{E5C28C70-7330-41C7-B840-9FAFC2EFE7B3}"/>
              </a:ext>
            </a:extLst>
          </p:cNvPr>
          <p:cNvSpPr>
            <a:spLocks noGrp="1"/>
          </p:cNvSpPr>
          <p:nvPr>
            <p:ph type="title"/>
          </p:nvPr>
        </p:nvSpPr>
        <p:spPr/>
        <p:txBody>
          <a:bodyPr/>
          <a:lstStyle/>
          <a:p>
            <a:r>
              <a:rPr lang="en-US" dirty="0"/>
              <a:t>Triggering factors of HRS</a:t>
            </a:r>
          </a:p>
        </p:txBody>
      </p:sp>
      <p:sp>
        <p:nvSpPr>
          <p:cNvPr id="4" name="Rectangle: Rounded Corners 3">
            <a:extLst>
              <a:ext uri="{FF2B5EF4-FFF2-40B4-BE49-F238E27FC236}">
                <a16:creationId xmlns:a16="http://schemas.microsoft.com/office/drawing/2014/main" xmlns="" id="{3BD7216B-CFE8-4A94-8451-22FB5C759AB1}"/>
              </a:ext>
            </a:extLst>
          </p:cNvPr>
          <p:cNvSpPr/>
          <p:nvPr/>
        </p:nvSpPr>
        <p:spPr>
          <a:xfrm>
            <a:off x="838200" y="1600200"/>
            <a:ext cx="1143000" cy="548521"/>
          </a:xfrm>
          <a:prstGeom prst="roundRect">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xmlns="" id="{B4E94772-E836-4D8D-962C-E9DC733BB2A2}"/>
              </a:ext>
            </a:extLst>
          </p:cNvPr>
          <p:cNvSpPr>
            <a:spLocks noGrp="1"/>
          </p:cNvSpPr>
          <p:nvPr>
            <p:ph type="dt" sz="half" idx="10"/>
          </p:nvPr>
        </p:nvSpPr>
        <p:spPr/>
        <p:txBody>
          <a:bodyPr/>
          <a:lstStyle/>
          <a:p>
            <a:fld id="{43F6FD98-5F66-4676-8241-819C7B89FD25}" type="datetime1">
              <a:rPr lang="en-US" smtClean="0"/>
              <a:t>3/12/2025</a:t>
            </a:fld>
            <a:endParaRPr lang="en-US"/>
          </a:p>
        </p:txBody>
      </p:sp>
      <p:sp>
        <p:nvSpPr>
          <p:cNvPr id="6" name="Footer Placeholder 5">
            <a:extLst>
              <a:ext uri="{FF2B5EF4-FFF2-40B4-BE49-F238E27FC236}">
                <a16:creationId xmlns:a16="http://schemas.microsoft.com/office/drawing/2014/main" xmlns="" id="{95332490-BD90-4B4B-908D-30BBEBA212F7}"/>
              </a:ext>
            </a:extLst>
          </p:cNvPr>
          <p:cNvSpPr>
            <a:spLocks noGrp="1"/>
          </p:cNvSpPr>
          <p:nvPr>
            <p:ph type="ftr" sz="quarter" idx="11"/>
          </p:nvPr>
        </p:nvSpPr>
        <p:spPr/>
        <p:txBody>
          <a:bodyPr/>
          <a:lstStyle/>
          <a:p>
            <a:r>
              <a:rPr lang="en-US"/>
              <a:t>Internal Medicine Department</a:t>
            </a:r>
          </a:p>
        </p:txBody>
      </p:sp>
      <p:sp>
        <p:nvSpPr>
          <p:cNvPr id="7" name="Slide Number Placeholder 6">
            <a:extLst>
              <a:ext uri="{FF2B5EF4-FFF2-40B4-BE49-F238E27FC236}">
                <a16:creationId xmlns:a16="http://schemas.microsoft.com/office/drawing/2014/main" xmlns="" id="{E36FB362-31B5-4F2D-B8FD-545FADA37774}"/>
              </a:ext>
            </a:extLst>
          </p:cNvPr>
          <p:cNvSpPr>
            <a:spLocks noGrp="1"/>
          </p:cNvSpPr>
          <p:nvPr>
            <p:ph type="sldNum" sz="quarter" idx="12"/>
          </p:nvPr>
        </p:nvSpPr>
        <p:spPr/>
        <p:txBody>
          <a:bodyPr/>
          <a:lstStyle/>
          <a:p>
            <a:fld id="{3D0A3EC9-E8BA-4062-809F-C0D16F9877FA}" type="slidenum">
              <a:rPr lang="en-US" smtClean="0"/>
              <a:pPr/>
              <a:t>33</a:t>
            </a:fld>
            <a:endParaRPr lang="en-US"/>
          </a:p>
        </p:txBody>
      </p:sp>
    </p:spTree>
    <p:extLst>
      <p:ext uri="{BB962C8B-B14F-4D97-AF65-F5344CB8AC3E}">
        <p14:creationId xmlns:p14="http://schemas.microsoft.com/office/powerpoint/2010/main" val="410349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D629B97-FFD7-4658-B93F-C288119665D0}"/>
              </a:ext>
            </a:extLst>
          </p:cNvPr>
          <p:cNvSpPr>
            <a:spLocks noGrp="1"/>
          </p:cNvSpPr>
          <p:nvPr>
            <p:ph idx="1"/>
          </p:nvPr>
        </p:nvSpPr>
        <p:spPr/>
        <p:txBody>
          <a:bodyPr/>
          <a:lstStyle/>
          <a:p>
            <a:r>
              <a:rPr lang="en-US" b="1" dirty="0">
                <a:solidFill>
                  <a:srgbClr val="C00000"/>
                </a:solidFill>
              </a:rPr>
              <a:t>What are the possible lines of management?</a:t>
            </a:r>
          </a:p>
          <a:p>
            <a:r>
              <a:rPr lang="en-US" b="1" dirty="0"/>
              <a:t>1- vasoconstrictor therapy: </a:t>
            </a:r>
            <a:r>
              <a:rPr lang="en-US" b="1" dirty="0" err="1"/>
              <a:t>terlipressin</a:t>
            </a:r>
            <a:r>
              <a:rPr lang="en-US" b="1" dirty="0"/>
              <a:t>, octreotide</a:t>
            </a:r>
          </a:p>
          <a:p>
            <a:r>
              <a:rPr lang="en-US" b="1" dirty="0"/>
              <a:t>2- albumin</a:t>
            </a:r>
          </a:p>
          <a:p>
            <a:r>
              <a:rPr lang="en-US" b="1" dirty="0"/>
              <a:t>3- midodrine </a:t>
            </a:r>
          </a:p>
          <a:p>
            <a:r>
              <a:rPr lang="en-US" b="1" dirty="0"/>
              <a:t>4- Liver transplantation</a:t>
            </a:r>
          </a:p>
          <a:p>
            <a:r>
              <a:rPr lang="en-US" b="1" dirty="0"/>
              <a:t>5- all of the above</a:t>
            </a:r>
          </a:p>
        </p:txBody>
      </p:sp>
      <p:sp>
        <p:nvSpPr>
          <p:cNvPr id="3" name="Title 2">
            <a:extLst>
              <a:ext uri="{FF2B5EF4-FFF2-40B4-BE49-F238E27FC236}">
                <a16:creationId xmlns:a16="http://schemas.microsoft.com/office/drawing/2014/main" xmlns="" id="{AB7CDE7B-9EBE-4813-A224-FF03DD988FD3}"/>
              </a:ext>
            </a:extLst>
          </p:cNvPr>
          <p:cNvSpPr>
            <a:spLocks noGrp="1"/>
          </p:cNvSpPr>
          <p:nvPr>
            <p:ph type="title"/>
          </p:nvPr>
        </p:nvSpPr>
        <p:spPr/>
        <p:txBody>
          <a:bodyPr/>
          <a:lstStyle/>
          <a:p>
            <a:endParaRPr lang="en-US"/>
          </a:p>
        </p:txBody>
      </p:sp>
      <p:sp>
        <p:nvSpPr>
          <p:cNvPr id="4" name="Rectangle: Rounded Corners 3">
            <a:extLst>
              <a:ext uri="{FF2B5EF4-FFF2-40B4-BE49-F238E27FC236}">
                <a16:creationId xmlns:a16="http://schemas.microsoft.com/office/drawing/2014/main" xmlns="" id="{8C455DE3-D9B2-4B13-8CDC-AD334E9C0BE1}"/>
              </a:ext>
            </a:extLst>
          </p:cNvPr>
          <p:cNvSpPr/>
          <p:nvPr/>
        </p:nvSpPr>
        <p:spPr>
          <a:xfrm>
            <a:off x="1219200" y="5105400"/>
            <a:ext cx="2819400" cy="457200"/>
          </a:xfrm>
          <a:prstGeom prst="round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24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257800"/>
          </a:xfrm>
        </p:spPr>
        <p:txBody>
          <a:bodyPr>
            <a:normAutofit/>
          </a:bodyPr>
          <a:lstStyle/>
          <a:p>
            <a:pPr marL="0" indent="0">
              <a:buNone/>
            </a:pPr>
            <a:r>
              <a:rPr lang="en-GB" dirty="0"/>
              <a:t>A 60-year-old man with liver </a:t>
            </a:r>
            <a:r>
              <a:rPr lang="en-GB" b="1" dirty="0"/>
              <a:t>cirrhosis</a:t>
            </a:r>
            <a:r>
              <a:rPr lang="en-GB" dirty="0"/>
              <a:t> due to chronic hepatitis C presents with </a:t>
            </a:r>
            <a:r>
              <a:rPr lang="en-GB" b="1" dirty="0" err="1"/>
              <a:t>dyspnea</a:t>
            </a:r>
            <a:r>
              <a:rPr lang="en-GB" dirty="0"/>
              <a:t>. His oxygen saturation is </a:t>
            </a:r>
            <a:r>
              <a:rPr lang="en-GB" b="1" dirty="0"/>
              <a:t>90% </a:t>
            </a:r>
            <a:r>
              <a:rPr lang="en-GB" dirty="0"/>
              <a:t>in the </a:t>
            </a:r>
            <a:r>
              <a:rPr lang="en-GB" b="1" dirty="0"/>
              <a:t>upright</a:t>
            </a:r>
            <a:r>
              <a:rPr lang="en-GB" dirty="0"/>
              <a:t> position, </a:t>
            </a:r>
            <a:r>
              <a:rPr lang="en-GB" b="1" dirty="0"/>
              <a:t>98%</a:t>
            </a:r>
            <a:r>
              <a:rPr lang="en-GB" dirty="0"/>
              <a:t> in </a:t>
            </a:r>
            <a:r>
              <a:rPr lang="en-GB" b="1" dirty="0"/>
              <a:t>recumbence</a:t>
            </a:r>
            <a:r>
              <a:rPr lang="en-GB" dirty="0"/>
              <a:t> position. How would you </a:t>
            </a:r>
            <a:r>
              <a:rPr lang="en-GB" b="1" dirty="0"/>
              <a:t>confirm your diagnosis</a:t>
            </a:r>
            <a:r>
              <a:rPr lang="en-GB" dirty="0"/>
              <a:t>?</a:t>
            </a:r>
          </a:p>
          <a:p>
            <a:pPr marL="0" indent="0">
              <a:buNone/>
            </a:pPr>
            <a:endParaRPr lang="en-GB" dirty="0"/>
          </a:p>
          <a:p>
            <a:pPr marL="514350" indent="-514350">
              <a:buFont typeface="+mj-lt"/>
              <a:buAutoNum type="alphaLcParenR"/>
            </a:pPr>
            <a:endParaRPr lang="en-GB" dirty="0"/>
          </a:p>
          <a:p>
            <a:endParaRPr lang="en-GB" dirty="0"/>
          </a:p>
          <a:p>
            <a:endParaRPr lang="en-GB" dirty="0"/>
          </a:p>
        </p:txBody>
      </p:sp>
      <p:sp>
        <p:nvSpPr>
          <p:cNvPr id="3" name="Title 2"/>
          <p:cNvSpPr>
            <a:spLocks noGrp="1"/>
          </p:cNvSpPr>
          <p:nvPr>
            <p:ph type="title"/>
          </p:nvPr>
        </p:nvSpPr>
        <p:spPr/>
        <p:txBody>
          <a:bodyPr/>
          <a:lstStyle/>
          <a:p>
            <a:r>
              <a:rPr lang="en-GB" dirty="0"/>
              <a:t>Case (2)</a:t>
            </a:r>
          </a:p>
        </p:txBody>
      </p:sp>
    </p:spTree>
    <p:extLst>
      <p:ext uri="{BB962C8B-B14F-4D97-AF65-F5344CB8AC3E}">
        <p14:creationId xmlns:p14="http://schemas.microsoft.com/office/powerpoint/2010/main" val="2456225531"/>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31CC4B5-4AFA-4481-BFEA-1A8E62AA9F23}"/>
              </a:ext>
            </a:extLst>
          </p:cNvPr>
          <p:cNvSpPr>
            <a:spLocks noGrp="1"/>
          </p:cNvSpPr>
          <p:nvPr>
            <p:ph idx="1"/>
          </p:nvPr>
        </p:nvSpPr>
        <p:spPr/>
        <p:txBody>
          <a:bodyPr/>
          <a:lstStyle/>
          <a:p>
            <a:pPr marL="514350" indent="-514350">
              <a:buFont typeface="+mj-lt"/>
              <a:buAutoNum type="alphaLcParenR"/>
            </a:pPr>
            <a:r>
              <a:rPr lang="en-GB" dirty="0"/>
              <a:t>Non-contrast echocardiography</a:t>
            </a:r>
          </a:p>
          <a:p>
            <a:pPr marL="514350" indent="-514350">
              <a:buFont typeface="+mj-lt"/>
              <a:buAutoNum type="alphaLcParenR"/>
            </a:pPr>
            <a:r>
              <a:rPr lang="en-GB" dirty="0"/>
              <a:t>Air-contrast echocardiography</a:t>
            </a:r>
          </a:p>
          <a:p>
            <a:pPr marL="514350" indent="-514350">
              <a:buFont typeface="+mj-lt"/>
              <a:buAutoNum type="alphaLcParenR"/>
            </a:pPr>
            <a:r>
              <a:rPr lang="en-GB" dirty="0"/>
              <a:t>Dye-contrast echocardiography</a:t>
            </a:r>
          </a:p>
          <a:p>
            <a:pPr marL="514350" indent="-514350">
              <a:buFont typeface="+mj-lt"/>
              <a:buAutoNum type="alphaLcParenR"/>
            </a:pPr>
            <a:r>
              <a:rPr lang="en-GB" dirty="0"/>
              <a:t>Respiratory function tests</a:t>
            </a:r>
          </a:p>
          <a:p>
            <a:pPr marL="514350" indent="-514350">
              <a:buFont typeface="+mj-lt"/>
              <a:buAutoNum type="alphaLcParenR"/>
            </a:pPr>
            <a:r>
              <a:rPr lang="en-GB" dirty="0"/>
              <a:t>ABG</a:t>
            </a:r>
          </a:p>
          <a:p>
            <a:endParaRPr lang="en-US" dirty="0"/>
          </a:p>
        </p:txBody>
      </p:sp>
      <p:sp>
        <p:nvSpPr>
          <p:cNvPr id="3" name="Title 2">
            <a:extLst>
              <a:ext uri="{FF2B5EF4-FFF2-40B4-BE49-F238E27FC236}">
                <a16:creationId xmlns:a16="http://schemas.microsoft.com/office/drawing/2014/main" xmlns="" id="{7E1528AE-89F2-4452-9C4C-F21E56D97126}"/>
              </a:ext>
            </a:extLst>
          </p:cNvPr>
          <p:cNvSpPr>
            <a:spLocks noGrp="1"/>
          </p:cNvSpPr>
          <p:nvPr>
            <p:ph type="title"/>
          </p:nvPr>
        </p:nvSpPr>
        <p:spPr/>
        <p:txBody>
          <a:bodyPr/>
          <a:lstStyle/>
          <a:p>
            <a:endParaRPr lang="en-US"/>
          </a:p>
        </p:txBody>
      </p:sp>
      <p:sp>
        <p:nvSpPr>
          <p:cNvPr id="4" name="Rectangle: Rounded Corners 3">
            <a:extLst>
              <a:ext uri="{FF2B5EF4-FFF2-40B4-BE49-F238E27FC236}">
                <a16:creationId xmlns:a16="http://schemas.microsoft.com/office/drawing/2014/main" xmlns="" id="{DBBEFC0A-E9F6-40BF-B33A-06379F080145}"/>
              </a:ext>
            </a:extLst>
          </p:cNvPr>
          <p:cNvSpPr/>
          <p:nvPr/>
        </p:nvSpPr>
        <p:spPr>
          <a:xfrm>
            <a:off x="990600" y="2209800"/>
            <a:ext cx="5181600" cy="548521"/>
          </a:xfrm>
          <a:prstGeom prst="round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57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Autofit/>
          </a:bodyPr>
          <a:lstStyle/>
          <a:p>
            <a:pPr>
              <a:lnSpc>
                <a:spcPct val="120000"/>
              </a:lnSpc>
              <a:spcBef>
                <a:spcPts val="400"/>
              </a:spcBef>
            </a:pPr>
            <a:r>
              <a:rPr lang="en-GB" sz="2600" dirty="0"/>
              <a:t>Majority of cases due to </a:t>
            </a:r>
            <a:r>
              <a:rPr lang="en-GB" sz="2600" b="1" dirty="0"/>
              <a:t>liver cirrhosis </a:t>
            </a:r>
            <a:r>
              <a:rPr lang="en-GB" sz="2600" dirty="0"/>
              <a:t>but may be due to non cirrhotic portal hypertension</a:t>
            </a:r>
          </a:p>
          <a:p>
            <a:pPr>
              <a:lnSpc>
                <a:spcPct val="120000"/>
              </a:lnSpc>
              <a:spcBef>
                <a:spcPts val="400"/>
              </a:spcBef>
            </a:pPr>
            <a:r>
              <a:rPr lang="en-GB" sz="2600" b="1" dirty="0"/>
              <a:t>Mechanism</a:t>
            </a:r>
            <a:r>
              <a:rPr lang="en-GB" sz="2600" dirty="0"/>
              <a:t>: ventilation – perfusion mismatch, </a:t>
            </a:r>
            <a:r>
              <a:rPr lang="en-GB" sz="2600" b="1" dirty="0"/>
              <a:t>intrapulmonary shunt</a:t>
            </a:r>
            <a:r>
              <a:rPr lang="en-GB" sz="2600" dirty="0"/>
              <a:t>, </a:t>
            </a:r>
            <a:r>
              <a:rPr lang="en-GB" sz="2600" b="1" dirty="0">
                <a:solidFill>
                  <a:srgbClr val="FF0000"/>
                </a:solidFill>
              </a:rPr>
              <a:t>limitation of oxygen diffusion</a:t>
            </a:r>
            <a:r>
              <a:rPr lang="en-GB" sz="2600" dirty="0"/>
              <a:t>, accumulation of vasodilator substances </a:t>
            </a:r>
          </a:p>
          <a:p>
            <a:pPr>
              <a:lnSpc>
                <a:spcPct val="120000"/>
              </a:lnSpc>
              <a:spcBef>
                <a:spcPts val="400"/>
              </a:spcBef>
            </a:pPr>
            <a:r>
              <a:rPr lang="en-GB" sz="2600" dirty="0"/>
              <a:t>c/p: </a:t>
            </a:r>
          </a:p>
          <a:p>
            <a:pPr lvl="1">
              <a:lnSpc>
                <a:spcPct val="120000"/>
              </a:lnSpc>
              <a:spcBef>
                <a:spcPts val="400"/>
              </a:spcBef>
            </a:pPr>
            <a:r>
              <a:rPr lang="en-GB" sz="2600" dirty="0" err="1"/>
              <a:t>Hyperdynamic</a:t>
            </a:r>
            <a:r>
              <a:rPr lang="en-GB" sz="2600" dirty="0"/>
              <a:t> circulation</a:t>
            </a:r>
          </a:p>
          <a:p>
            <a:pPr lvl="1">
              <a:lnSpc>
                <a:spcPct val="120000"/>
              </a:lnSpc>
              <a:spcBef>
                <a:spcPts val="400"/>
              </a:spcBef>
            </a:pPr>
            <a:r>
              <a:rPr lang="en-GB" sz="2600" b="1" dirty="0" err="1">
                <a:solidFill>
                  <a:srgbClr val="FF0000"/>
                </a:solidFill>
              </a:rPr>
              <a:t>Dyspnea</a:t>
            </a:r>
            <a:r>
              <a:rPr lang="en-GB" sz="2600" b="1" dirty="0">
                <a:solidFill>
                  <a:srgbClr val="FF0000"/>
                </a:solidFill>
              </a:rPr>
              <a:t>, </a:t>
            </a:r>
            <a:r>
              <a:rPr lang="en-GB" sz="2600" b="1" dirty="0" err="1">
                <a:solidFill>
                  <a:srgbClr val="FF0000"/>
                </a:solidFill>
              </a:rPr>
              <a:t>platypnea</a:t>
            </a:r>
            <a:r>
              <a:rPr lang="en-GB" sz="2600" b="1" dirty="0">
                <a:solidFill>
                  <a:srgbClr val="FF0000"/>
                </a:solidFill>
              </a:rPr>
              <a:t> </a:t>
            </a:r>
            <a:r>
              <a:rPr lang="en-GB" sz="2600" dirty="0"/>
              <a:t>(</a:t>
            </a:r>
            <a:r>
              <a:rPr lang="en-GB" sz="2600" dirty="0" err="1"/>
              <a:t>Dyspnea</a:t>
            </a:r>
            <a:r>
              <a:rPr lang="en-GB" sz="2600" dirty="0"/>
              <a:t> in upright position improve by </a:t>
            </a:r>
            <a:r>
              <a:rPr lang="en-GB" sz="2600" dirty="0" err="1"/>
              <a:t>recumbency</a:t>
            </a:r>
            <a:r>
              <a:rPr lang="en-GB" sz="2600" dirty="0"/>
              <a:t>) </a:t>
            </a:r>
          </a:p>
          <a:p>
            <a:pPr lvl="1">
              <a:lnSpc>
                <a:spcPct val="120000"/>
              </a:lnSpc>
              <a:spcBef>
                <a:spcPts val="400"/>
              </a:spcBef>
            </a:pPr>
            <a:r>
              <a:rPr lang="en-GB" sz="2600" dirty="0"/>
              <a:t>Orthodeoxia: desaturation in upright position improve by recumbency</a:t>
            </a:r>
          </a:p>
          <a:p>
            <a:pPr>
              <a:lnSpc>
                <a:spcPct val="120000"/>
              </a:lnSpc>
              <a:spcBef>
                <a:spcPts val="400"/>
              </a:spcBef>
            </a:pPr>
            <a:endParaRPr lang="en-US" sz="2600" dirty="0"/>
          </a:p>
        </p:txBody>
      </p:sp>
      <p:sp>
        <p:nvSpPr>
          <p:cNvPr id="3" name="Title 2"/>
          <p:cNvSpPr>
            <a:spLocks noGrp="1"/>
          </p:cNvSpPr>
          <p:nvPr>
            <p:ph type="title"/>
          </p:nvPr>
        </p:nvSpPr>
        <p:spPr/>
        <p:txBody>
          <a:bodyPr/>
          <a:lstStyle/>
          <a:p>
            <a:r>
              <a:rPr lang="en-GB" dirty="0" err="1"/>
              <a:t>Hepato</a:t>
            </a:r>
            <a:r>
              <a:rPr lang="en-GB" dirty="0"/>
              <a:t>-pulmonary syndrome</a:t>
            </a:r>
            <a:endParaRPr lang="en-US" dirty="0"/>
          </a:p>
        </p:txBody>
      </p:sp>
    </p:spTree>
    <p:extLst>
      <p:ext uri="{BB962C8B-B14F-4D97-AF65-F5344CB8AC3E}">
        <p14:creationId xmlns:p14="http://schemas.microsoft.com/office/powerpoint/2010/main" val="1051859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FB6242B-DD94-42E1-9DCC-EDEFF8964332}"/>
              </a:ext>
            </a:extLst>
          </p:cNvPr>
          <p:cNvSpPr>
            <a:spLocks noGrp="1"/>
          </p:cNvSpPr>
          <p:nvPr>
            <p:ph type="title"/>
          </p:nvPr>
        </p:nvSpPr>
        <p:spPr/>
        <p:txBody>
          <a:bodyPr/>
          <a:lstStyle/>
          <a:p>
            <a:endParaRPr lang="en-US"/>
          </a:p>
        </p:txBody>
      </p:sp>
      <p:pic>
        <p:nvPicPr>
          <p:cNvPr id="1026" name="Picture 2" descr="FIG 1. Pathogenesis of hepatopulrnonary syndrome">
            <a:extLst>
              <a:ext uri="{FF2B5EF4-FFF2-40B4-BE49-F238E27FC236}">
                <a16:creationId xmlns:a16="http://schemas.microsoft.com/office/drawing/2014/main" xmlns="" id="{AC4AF872-980E-4E63-954A-DDBCCB7FFB8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6459" y="1524000"/>
            <a:ext cx="860034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594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Diagnosis</a:t>
            </a:r>
            <a:r>
              <a:rPr lang="en-US" dirty="0"/>
              <a:t>: contrast enhanced echocardiography using agitated saline (air bubbles appear in the left ventricle after third beat )</a:t>
            </a:r>
          </a:p>
          <a:p>
            <a:r>
              <a:rPr lang="en-US" b="1" dirty="0"/>
              <a:t>Treatment:</a:t>
            </a:r>
            <a:r>
              <a:rPr lang="en-US" dirty="0"/>
              <a:t> liver transplantation</a:t>
            </a:r>
          </a:p>
        </p:txBody>
      </p:sp>
      <p:sp>
        <p:nvSpPr>
          <p:cNvPr id="3" name="Title 2"/>
          <p:cNvSpPr>
            <a:spLocks noGrp="1"/>
          </p:cNvSpPr>
          <p:nvPr>
            <p:ph type="title"/>
          </p:nvPr>
        </p:nvSpPr>
        <p:spPr/>
        <p:txBody>
          <a:bodyPr/>
          <a:lstStyle/>
          <a:p>
            <a:r>
              <a:rPr lang="en-GB" dirty="0" err="1"/>
              <a:t>Hepato</a:t>
            </a:r>
            <a:r>
              <a:rPr lang="en-GB" dirty="0"/>
              <a:t>-pulmonary syndrome</a:t>
            </a:r>
            <a:endParaRPr lang="en-US" dirty="0"/>
          </a:p>
        </p:txBody>
      </p:sp>
    </p:spTree>
    <p:extLst>
      <p:ext uri="{BB962C8B-B14F-4D97-AF65-F5344CB8AC3E}">
        <p14:creationId xmlns:p14="http://schemas.microsoft.com/office/powerpoint/2010/main" val="87986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36FB81-9E79-4453-AA5F-36C69168780C}"/>
              </a:ext>
            </a:extLst>
          </p:cNvPr>
          <p:cNvSpPr>
            <a:spLocks noGrp="1"/>
          </p:cNvSpPr>
          <p:nvPr>
            <p:ph idx="1"/>
          </p:nvPr>
        </p:nvSpPr>
        <p:spPr/>
        <p:txBody>
          <a:bodyPr>
            <a:normAutofit lnSpcReduction="10000"/>
          </a:bodyPr>
          <a:lstStyle/>
          <a:p>
            <a:pPr algn="just"/>
            <a:r>
              <a:rPr lang="en-GB" dirty="0">
                <a:solidFill>
                  <a:prstClr val="black"/>
                </a:solidFill>
              </a:rPr>
              <a:t>Mr Ahmed 50-year-old male with a long history of </a:t>
            </a:r>
            <a:r>
              <a:rPr lang="en-GB" b="1" dirty="0">
                <a:solidFill>
                  <a:prstClr val="black"/>
                </a:solidFill>
              </a:rPr>
              <a:t>cirrhosis</a:t>
            </a:r>
            <a:r>
              <a:rPr lang="en-GB" dirty="0">
                <a:solidFill>
                  <a:prstClr val="black"/>
                </a:solidFill>
              </a:rPr>
              <a:t> secondary to chronic hepatitis C is brought to the emergency department by his son with </a:t>
            </a:r>
            <a:r>
              <a:rPr lang="en-GB" b="1" dirty="0">
                <a:solidFill>
                  <a:prstClr val="black"/>
                </a:solidFill>
              </a:rPr>
              <a:t>2 days history of increasing confusion</a:t>
            </a:r>
            <a:r>
              <a:rPr lang="en-GB" dirty="0">
                <a:solidFill>
                  <a:prstClr val="black"/>
                </a:solidFill>
              </a:rPr>
              <a:t>.  </a:t>
            </a:r>
          </a:p>
          <a:p>
            <a:pPr algn="just"/>
            <a:r>
              <a:rPr lang="en-GB" dirty="0">
                <a:solidFill>
                  <a:prstClr val="black"/>
                </a:solidFill>
              </a:rPr>
              <a:t>General examination: </a:t>
            </a:r>
            <a:r>
              <a:rPr lang="en-GB" b="1" dirty="0" err="1" smtClean="0">
                <a:solidFill>
                  <a:prstClr val="black"/>
                </a:solidFill>
              </a:rPr>
              <a:t>astrixes</a:t>
            </a:r>
            <a:r>
              <a:rPr lang="ar-EG" dirty="0" smtClean="0">
                <a:solidFill>
                  <a:prstClr val="black"/>
                </a:solidFill>
              </a:rPr>
              <a:t>(ايده بترعش)</a:t>
            </a:r>
            <a:r>
              <a:rPr lang="en-GB" dirty="0" smtClean="0">
                <a:solidFill>
                  <a:prstClr val="black"/>
                </a:solidFill>
              </a:rPr>
              <a:t>, </a:t>
            </a:r>
            <a:r>
              <a:rPr lang="en-GB" dirty="0">
                <a:solidFill>
                  <a:prstClr val="black"/>
                </a:solidFill>
              </a:rPr>
              <a:t>marked </a:t>
            </a:r>
            <a:r>
              <a:rPr lang="en-GB" b="1" dirty="0">
                <a:solidFill>
                  <a:prstClr val="black"/>
                </a:solidFill>
              </a:rPr>
              <a:t>jaundiced</a:t>
            </a:r>
            <a:r>
              <a:rPr lang="en-GB" dirty="0">
                <a:solidFill>
                  <a:prstClr val="black"/>
                </a:solidFill>
              </a:rPr>
              <a:t>, blood pressure 100/60 mmHg, Pulse 89 </a:t>
            </a:r>
            <a:r>
              <a:rPr lang="en-GB" dirty="0" err="1">
                <a:solidFill>
                  <a:prstClr val="black"/>
                </a:solidFill>
              </a:rPr>
              <a:t>pbm</a:t>
            </a:r>
            <a:r>
              <a:rPr lang="en-GB" dirty="0">
                <a:solidFill>
                  <a:prstClr val="black"/>
                </a:solidFill>
              </a:rPr>
              <a:t>, temperature 38.8˚ C </a:t>
            </a:r>
          </a:p>
          <a:p>
            <a:pPr algn="just"/>
            <a:r>
              <a:rPr lang="en-GB" dirty="0">
                <a:solidFill>
                  <a:prstClr val="black"/>
                </a:solidFill>
              </a:rPr>
              <a:t>Local ex.: moderate ascites. </a:t>
            </a:r>
          </a:p>
          <a:p>
            <a:pPr algn="just"/>
            <a:endParaRPr lang="en-US" dirty="0"/>
          </a:p>
        </p:txBody>
      </p:sp>
      <p:sp>
        <p:nvSpPr>
          <p:cNvPr id="3" name="Title 2">
            <a:extLst>
              <a:ext uri="{FF2B5EF4-FFF2-40B4-BE49-F238E27FC236}">
                <a16:creationId xmlns:a16="http://schemas.microsoft.com/office/drawing/2014/main" xmlns="" id="{58A14ADB-C387-4B3A-B388-DEA8E96FFE59}"/>
              </a:ext>
            </a:extLst>
          </p:cNvPr>
          <p:cNvSpPr>
            <a:spLocks noGrp="1"/>
          </p:cNvSpPr>
          <p:nvPr>
            <p:ph type="title"/>
          </p:nvPr>
        </p:nvSpPr>
        <p:spPr/>
        <p:txBody>
          <a:bodyPr/>
          <a:lstStyle/>
          <a:p>
            <a:r>
              <a:rPr lang="en-US" dirty="0"/>
              <a:t>CASE (1)</a:t>
            </a:r>
          </a:p>
        </p:txBody>
      </p:sp>
    </p:spTree>
    <p:extLst>
      <p:ext uri="{BB962C8B-B14F-4D97-AF65-F5344CB8AC3E}">
        <p14:creationId xmlns:p14="http://schemas.microsoft.com/office/powerpoint/2010/main" val="3388824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257800"/>
          </a:xfrm>
        </p:spPr>
        <p:txBody>
          <a:bodyPr>
            <a:normAutofit/>
          </a:bodyPr>
          <a:lstStyle/>
          <a:p>
            <a:pPr marL="0" lvl="0" indent="0">
              <a:buNone/>
            </a:pPr>
            <a:r>
              <a:rPr lang="en-GB" dirty="0">
                <a:solidFill>
                  <a:prstClr val="black"/>
                </a:solidFill>
              </a:rPr>
              <a:t>A 55-year-old man with </a:t>
            </a:r>
            <a:r>
              <a:rPr lang="en-GB" b="1" dirty="0">
                <a:solidFill>
                  <a:prstClr val="black"/>
                </a:solidFill>
              </a:rPr>
              <a:t>Hepatic focal lesion in abdominal US and </a:t>
            </a:r>
            <a:r>
              <a:rPr lang="el-GR" b="1" dirty="0">
                <a:solidFill>
                  <a:prstClr val="black"/>
                </a:solidFill>
              </a:rPr>
              <a:t>α-</a:t>
            </a:r>
            <a:r>
              <a:rPr lang="en-GB" b="1" dirty="0">
                <a:solidFill>
                  <a:prstClr val="black"/>
                </a:solidFill>
              </a:rPr>
              <a:t>fetoprotein of 150 U/ml. </a:t>
            </a:r>
            <a:r>
              <a:rPr lang="en-GB" dirty="0">
                <a:solidFill>
                  <a:prstClr val="black"/>
                </a:solidFill>
              </a:rPr>
              <a:t>Which one of the following is </a:t>
            </a:r>
            <a:r>
              <a:rPr lang="en-GB" b="1" dirty="0">
                <a:solidFill>
                  <a:prstClr val="black"/>
                </a:solidFill>
              </a:rPr>
              <a:t>not</a:t>
            </a:r>
            <a:r>
              <a:rPr lang="en-GB" dirty="0">
                <a:solidFill>
                  <a:prstClr val="black"/>
                </a:solidFill>
              </a:rPr>
              <a:t> a </a:t>
            </a:r>
            <a:r>
              <a:rPr lang="en-GB" b="1" dirty="0">
                <a:solidFill>
                  <a:prstClr val="black"/>
                </a:solidFill>
              </a:rPr>
              <a:t>risk factor for HCC</a:t>
            </a:r>
            <a:r>
              <a:rPr lang="en-GB" dirty="0">
                <a:solidFill>
                  <a:prstClr val="black"/>
                </a:solidFill>
              </a:rPr>
              <a:t>?</a:t>
            </a:r>
          </a:p>
          <a:p>
            <a:pPr marL="514350" lvl="0" indent="-514350">
              <a:buFont typeface="+mj-lt"/>
              <a:buAutoNum type="alphaLcParenR"/>
            </a:pPr>
            <a:r>
              <a:rPr lang="en-GB" dirty="0">
                <a:solidFill>
                  <a:prstClr val="black"/>
                </a:solidFill>
              </a:rPr>
              <a:t>Chronic Hepatitis B.</a:t>
            </a:r>
          </a:p>
          <a:p>
            <a:pPr marL="514350" lvl="0" indent="-514350">
              <a:buFont typeface="+mj-lt"/>
              <a:buAutoNum type="alphaLcParenR"/>
            </a:pPr>
            <a:r>
              <a:rPr lang="en-GB" dirty="0">
                <a:solidFill>
                  <a:prstClr val="black"/>
                </a:solidFill>
              </a:rPr>
              <a:t>Chronic Hepatitis C.</a:t>
            </a:r>
          </a:p>
          <a:p>
            <a:pPr marL="514350" lvl="0" indent="-514350">
              <a:buFont typeface="+mj-lt"/>
              <a:buAutoNum type="alphaLcParenR"/>
            </a:pPr>
            <a:r>
              <a:rPr lang="en-GB" dirty="0">
                <a:solidFill>
                  <a:prstClr val="black"/>
                </a:solidFill>
              </a:rPr>
              <a:t>Liver Cirrhosis.</a:t>
            </a:r>
          </a:p>
          <a:p>
            <a:pPr marL="514350" lvl="0" indent="-514350">
              <a:buFont typeface="+mj-lt"/>
              <a:buAutoNum type="alphaLcParenR"/>
            </a:pPr>
            <a:r>
              <a:rPr lang="en-GB" dirty="0"/>
              <a:t>Hemochromatosis.</a:t>
            </a:r>
          </a:p>
          <a:p>
            <a:pPr marL="514350" lvl="0" indent="-514350">
              <a:buFont typeface="+mj-lt"/>
              <a:buAutoNum type="alphaLcParenR"/>
            </a:pPr>
            <a:r>
              <a:rPr lang="en-GB" dirty="0"/>
              <a:t>Hepatitis A infection.</a:t>
            </a:r>
          </a:p>
        </p:txBody>
      </p:sp>
      <p:sp>
        <p:nvSpPr>
          <p:cNvPr id="3" name="Title 2"/>
          <p:cNvSpPr>
            <a:spLocks noGrp="1"/>
          </p:cNvSpPr>
          <p:nvPr>
            <p:ph type="title"/>
          </p:nvPr>
        </p:nvSpPr>
        <p:spPr/>
        <p:txBody>
          <a:bodyPr/>
          <a:lstStyle/>
          <a:p>
            <a:r>
              <a:rPr lang="en-GB" dirty="0"/>
              <a:t>Case (3)</a:t>
            </a:r>
          </a:p>
        </p:txBody>
      </p:sp>
    </p:spTree>
    <p:extLst>
      <p:ext uri="{BB962C8B-B14F-4D97-AF65-F5344CB8AC3E}">
        <p14:creationId xmlns:p14="http://schemas.microsoft.com/office/powerpoint/2010/main" val="3953384662"/>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Third leading cause of cancer death world wide</a:t>
            </a:r>
          </a:p>
          <a:p>
            <a:pPr marL="0" indent="0">
              <a:buNone/>
            </a:pPr>
            <a:r>
              <a:rPr lang="en-US" b="1" dirty="0">
                <a:solidFill>
                  <a:srgbClr val="C00000"/>
                </a:solidFill>
              </a:rPr>
              <a:t>Risk factors: </a:t>
            </a:r>
          </a:p>
          <a:p>
            <a:r>
              <a:rPr lang="en-US" dirty="0"/>
              <a:t>Chronic Liver inflammation: HBV, HCV, </a:t>
            </a:r>
            <a:r>
              <a:rPr lang="en-US" dirty="0" err="1"/>
              <a:t>hemochromatosis</a:t>
            </a:r>
            <a:r>
              <a:rPr lang="en-US" dirty="0"/>
              <a:t>, alpha 1 antitrypsin def.</a:t>
            </a:r>
          </a:p>
          <a:p>
            <a:r>
              <a:rPr lang="en-US" dirty="0"/>
              <a:t>Medications (OCP), steroids.</a:t>
            </a:r>
          </a:p>
          <a:p>
            <a:r>
              <a:rPr lang="en-US" dirty="0"/>
              <a:t>Alcohol, smoking.</a:t>
            </a:r>
          </a:p>
          <a:p>
            <a:r>
              <a:rPr lang="en-US" dirty="0"/>
              <a:t> chemical carcinogens (</a:t>
            </a:r>
            <a:r>
              <a:rPr lang="en-US" dirty="0" err="1"/>
              <a:t>aflatoxin</a:t>
            </a:r>
            <a:r>
              <a:rPr lang="en-US" dirty="0"/>
              <a:t>).</a:t>
            </a:r>
          </a:p>
        </p:txBody>
      </p:sp>
      <p:sp>
        <p:nvSpPr>
          <p:cNvPr id="3" name="Title 2"/>
          <p:cNvSpPr>
            <a:spLocks noGrp="1"/>
          </p:cNvSpPr>
          <p:nvPr>
            <p:ph type="title"/>
          </p:nvPr>
        </p:nvSpPr>
        <p:spPr/>
        <p:txBody>
          <a:bodyPr/>
          <a:lstStyle/>
          <a:p>
            <a:r>
              <a:rPr lang="en-US" dirty="0"/>
              <a:t>Hepatocellular carcinoma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602163"/>
          </a:xfrm>
        </p:spPr>
        <p:txBody>
          <a:bodyPr>
            <a:normAutofit/>
          </a:bodyPr>
          <a:lstStyle/>
          <a:p>
            <a:pPr marL="457200" lvl="1" indent="0">
              <a:buNone/>
            </a:pPr>
            <a:r>
              <a:rPr lang="en-US" b="1" dirty="0">
                <a:solidFill>
                  <a:srgbClr val="C00000"/>
                </a:solidFill>
              </a:rPr>
              <a:t>Clinical Picture</a:t>
            </a:r>
            <a:r>
              <a:rPr lang="en-US" dirty="0">
                <a:solidFill>
                  <a:srgbClr val="FF0000"/>
                </a:solidFill>
              </a:rPr>
              <a:t> </a:t>
            </a:r>
          </a:p>
          <a:p>
            <a:pPr lvl="1">
              <a:buFont typeface="Arial" panose="020B0604020202020204" pitchFamily="34" charset="0"/>
              <a:buChar char="•"/>
            </a:pPr>
            <a:r>
              <a:rPr lang="en-US" dirty="0"/>
              <a:t>Right upper quadrant (RUQ) discomfort.</a:t>
            </a:r>
          </a:p>
          <a:p>
            <a:pPr lvl="1">
              <a:buFont typeface="Arial" panose="020B0604020202020204" pitchFamily="34" charset="0"/>
              <a:buChar char="•"/>
            </a:pPr>
            <a:r>
              <a:rPr lang="en-US" dirty="0"/>
              <a:t>Sudden deterioration of stable liver patient.</a:t>
            </a:r>
          </a:p>
          <a:p>
            <a:pPr lvl="1">
              <a:buFont typeface="Arial" panose="020B0604020202020204" pitchFamily="34" charset="0"/>
              <a:buChar char="•"/>
            </a:pPr>
            <a:r>
              <a:rPr lang="en-US" dirty="0"/>
              <a:t>Jaundice, weakness, weight loss and may be fever.</a:t>
            </a:r>
          </a:p>
          <a:p>
            <a:pPr lvl="1">
              <a:buFont typeface="Arial" panose="020B0604020202020204" pitchFamily="34" charset="0"/>
              <a:buChar char="•"/>
            </a:pPr>
            <a:r>
              <a:rPr lang="en-US" dirty="0" err="1"/>
              <a:t>Hepatomegaly</a:t>
            </a:r>
            <a:r>
              <a:rPr lang="en-US" dirty="0"/>
              <a:t>, bruit, hepatic friction rub.</a:t>
            </a:r>
          </a:p>
          <a:p>
            <a:pPr lvl="1">
              <a:buFont typeface="Arial" panose="020B0604020202020204" pitchFamily="34" charset="0"/>
              <a:buChar char="•"/>
            </a:pPr>
            <a:r>
              <a:rPr lang="en-US" dirty="0"/>
              <a:t>Ascites with blood.</a:t>
            </a:r>
          </a:p>
          <a:p>
            <a:pPr lvl="1">
              <a:buFont typeface="Arial" panose="020B0604020202020204" pitchFamily="34" charset="0"/>
              <a:buChar char="•"/>
            </a:pPr>
            <a:r>
              <a:rPr lang="en-US" dirty="0" err="1"/>
              <a:t>Paraneoplastic</a:t>
            </a:r>
            <a:r>
              <a:rPr lang="en-US" dirty="0"/>
              <a:t> syndrome: hypoglycemia, </a:t>
            </a:r>
            <a:r>
              <a:rPr lang="en-US" dirty="0" err="1"/>
              <a:t>hypercalcemia</a:t>
            </a:r>
            <a:r>
              <a:rPr lang="en-US" dirty="0"/>
              <a:t>, </a:t>
            </a:r>
            <a:r>
              <a:rPr lang="en-US" dirty="0" err="1"/>
              <a:t>erthrocytosis</a:t>
            </a:r>
            <a:r>
              <a:rPr lang="en-US" dirty="0"/>
              <a:t>, watery diarrhea.</a:t>
            </a:r>
          </a:p>
          <a:p>
            <a:pPr lvl="1">
              <a:buFont typeface="Arial" panose="020B0604020202020204" pitchFamily="34" charset="0"/>
              <a:buChar char="•"/>
            </a:pPr>
            <a:r>
              <a:rPr lang="en-US" dirty="0"/>
              <a:t>Metastasis: lung, bone, brain, peritoneal.</a:t>
            </a:r>
          </a:p>
        </p:txBody>
      </p:sp>
      <p:sp>
        <p:nvSpPr>
          <p:cNvPr id="3" name="Title 2"/>
          <p:cNvSpPr>
            <a:spLocks noGrp="1"/>
          </p:cNvSpPr>
          <p:nvPr>
            <p:ph type="title"/>
          </p:nvPr>
        </p:nvSpPr>
        <p:spPr/>
        <p:txBody>
          <a:bodyPr/>
          <a:lstStyle/>
          <a:p>
            <a:r>
              <a:rPr lang="en-US" dirty="0" err="1"/>
              <a:t>Hepatocellular</a:t>
            </a:r>
            <a:r>
              <a:rPr lang="en-US" dirty="0"/>
              <a:t> carcinoma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b="1" dirty="0">
                <a:solidFill>
                  <a:srgbClr val="C00000"/>
                </a:solidFill>
              </a:rPr>
              <a:t>Investigations:</a:t>
            </a:r>
          </a:p>
          <a:p>
            <a:r>
              <a:rPr lang="en-US" dirty="0"/>
              <a:t>Elevated ALP, AFP. </a:t>
            </a:r>
          </a:p>
          <a:p>
            <a:r>
              <a:rPr lang="en-US" dirty="0"/>
              <a:t>Deterioration of liver functions.</a:t>
            </a:r>
          </a:p>
          <a:p>
            <a:r>
              <a:rPr lang="en-US" dirty="0"/>
              <a:t>U/S (poorly defined margins and internal </a:t>
            </a:r>
            <a:r>
              <a:rPr lang="en-US" dirty="0" err="1"/>
              <a:t>echos</a:t>
            </a:r>
            <a:r>
              <a:rPr lang="en-US" dirty="0"/>
              <a:t>)</a:t>
            </a:r>
          </a:p>
          <a:p>
            <a:r>
              <a:rPr lang="en-US" dirty="0" err="1"/>
              <a:t>Triphasic</a:t>
            </a:r>
            <a:r>
              <a:rPr lang="en-US" dirty="0"/>
              <a:t> CT (enhanced lesion in arterial phase and washed out in portal venous phase).</a:t>
            </a:r>
          </a:p>
          <a:p>
            <a:r>
              <a:rPr lang="en-US" dirty="0"/>
              <a:t>Dynamic MRI.</a:t>
            </a:r>
          </a:p>
        </p:txBody>
      </p:sp>
      <p:sp>
        <p:nvSpPr>
          <p:cNvPr id="3" name="Title 2"/>
          <p:cNvSpPr>
            <a:spLocks noGrp="1"/>
          </p:cNvSpPr>
          <p:nvPr>
            <p:ph type="title"/>
          </p:nvPr>
        </p:nvSpPr>
        <p:spPr/>
        <p:txBody>
          <a:bodyPr/>
          <a:lstStyle/>
          <a:p>
            <a:r>
              <a:rPr lang="en-US" dirty="0" err="1"/>
              <a:t>Hepatocellular</a:t>
            </a:r>
            <a:r>
              <a:rPr lang="en-US" dirty="0"/>
              <a:t> carcinoma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Tri-phasic CT Liver</a:t>
            </a:r>
            <a:endParaRPr lang="ar-EG" dirty="0"/>
          </a:p>
        </p:txBody>
      </p:sp>
      <p:pic>
        <p:nvPicPr>
          <p:cNvPr id="5122" name="Picture 2" descr="Equilibrium Phas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447801"/>
            <a:ext cx="4436274" cy="3962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5638800"/>
            <a:ext cx="8077200" cy="923330"/>
          </a:xfrm>
          <a:prstGeom prst="rect">
            <a:avLst/>
          </a:prstGeom>
          <a:noFill/>
        </p:spPr>
        <p:txBody>
          <a:bodyPr wrap="square" rtlCol="1">
            <a:spAutoFit/>
          </a:bodyPr>
          <a:lstStyle/>
          <a:p>
            <a:r>
              <a:rPr lang="en-US" dirty="0"/>
              <a:t>No HFL in NECT. Filling of HCC in arterial phase. Disappearance of  HCC in </a:t>
            </a:r>
            <a:r>
              <a:rPr lang="en-US" dirty="0" err="1"/>
              <a:t>porto</a:t>
            </a:r>
            <a:r>
              <a:rPr lang="en-US" dirty="0"/>
              <a:t> venous phase. </a:t>
            </a:r>
            <a:r>
              <a:rPr lang="en-US" dirty="0" err="1"/>
              <a:t>Hypodense</a:t>
            </a:r>
            <a:r>
              <a:rPr lang="en-US" dirty="0"/>
              <a:t> lesion in delayed equilibrium phase.  Irregular outline denotes liver cirrhosis. </a:t>
            </a:r>
            <a:endParaRPr lang="ar-EG" dirty="0"/>
          </a:p>
        </p:txBody>
      </p:sp>
    </p:spTree>
    <p:extLst>
      <p:ext uri="{BB962C8B-B14F-4D97-AF65-F5344CB8AC3E}">
        <p14:creationId xmlns:p14="http://schemas.microsoft.com/office/powerpoint/2010/main" val="2761449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buNone/>
            </a:pPr>
            <a:r>
              <a:rPr lang="en-US" b="1" dirty="0">
                <a:solidFill>
                  <a:srgbClr val="C00000"/>
                </a:solidFill>
              </a:rPr>
              <a:t>Management </a:t>
            </a:r>
          </a:p>
          <a:p>
            <a:pPr algn="just"/>
            <a:r>
              <a:rPr lang="en-US" dirty="0"/>
              <a:t>Surgical resection.</a:t>
            </a:r>
          </a:p>
          <a:p>
            <a:pPr algn="just"/>
            <a:r>
              <a:rPr lang="en-US" dirty="0"/>
              <a:t>Liver transplantation:</a:t>
            </a:r>
          </a:p>
          <a:p>
            <a:pPr lvl="1" algn="just"/>
            <a:r>
              <a:rPr lang="en-US" sz="3000" dirty="0"/>
              <a:t>Absolute contraindication: vascular invasion, extrahepatic disease.</a:t>
            </a:r>
          </a:p>
          <a:p>
            <a:pPr algn="just"/>
            <a:r>
              <a:rPr lang="en-US" dirty="0"/>
              <a:t>Radiofrequency ablation, </a:t>
            </a:r>
            <a:r>
              <a:rPr lang="en-US" dirty="0" err="1"/>
              <a:t>percutaneous</a:t>
            </a:r>
            <a:r>
              <a:rPr lang="en-US" dirty="0"/>
              <a:t> ethanol injection, </a:t>
            </a:r>
            <a:r>
              <a:rPr lang="en-US" dirty="0" err="1"/>
              <a:t>transcatheter</a:t>
            </a:r>
            <a:r>
              <a:rPr lang="en-US" dirty="0"/>
              <a:t> arterial </a:t>
            </a:r>
            <a:r>
              <a:rPr lang="en-US" dirty="0" err="1"/>
              <a:t>chemoembolization</a:t>
            </a:r>
            <a:r>
              <a:rPr lang="en-US" dirty="0"/>
              <a:t> (TACE).</a:t>
            </a:r>
          </a:p>
          <a:p>
            <a:pPr algn="just"/>
            <a:r>
              <a:rPr lang="en-US" dirty="0" err="1"/>
              <a:t>Sorafenib</a:t>
            </a:r>
            <a:r>
              <a:rPr lang="en-US" dirty="0"/>
              <a:t> (oral chemotherapy): palliative</a:t>
            </a:r>
          </a:p>
          <a:p>
            <a:pPr algn="just"/>
            <a:r>
              <a:rPr lang="en-US" dirty="0"/>
              <a:t>Radiotherapy.</a:t>
            </a:r>
          </a:p>
          <a:p>
            <a:endParaRPr lang="en-US" dirty="0"/>
          </a:p>
        </p:txBody>
      </p:sp>
      <p:sp>
        <p:nvSpPr>
          <p:cNvPr id="3" name="Title 2"/>
          <p:cNvSpPr>
            <a:spLocks noGrp="1"/>
          </p:cNvSpPr>
          <p:nvPr>
            <p:ph type="title"/>
          </p:nvPr>
        </p:nvSpPr>
        <p:spPr/>
        <p:txBody>
          <a:bodyPr/>
          <a:lstStyle/>
          <a:p>
            <a:r>
              <a:rPr lang="en-US" dirty="0" err="1"/>
              <a:t>Hepatocellular</a:t>
            </a:r>
            <a:r>
              <a:rPr lang="en-US" dirty="0"/>
              <a:t> carcinoma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How to manage patient with liver cirrhosis?</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15043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Management of cirrhosis</a:t>
            </a:r>
          </a:p>
        </p:txBody>
      </p:sp>
      <p:sp>
        <p:nvSpPr>
          <p:cNvPr id="3" name="Content Placeholder 2"/>
          <p:cNvSpPr>
            <a:spLocks noGrp="1"/>
          </p:cNvSpPr>
          <p:nvPr>
            <p:ph idx="1"/>
          </p:nvPr>
        </p:nvSpPr>
        <p:spPr>
          <a:xfrm>
            <a:off x="457200" y="1447800"/>
            <a:ext cx="8229600" cy="4525963"/>
          </a:xfrm>
        </p:spPr>
        <p:txBody>
          <a:bodyPr>
            <a:noAutofit/>
          </a:bodyPr>
          <a:lstStyle/>
          <a:p>
            <a:pPr>
              <a:buNone/>
            </a:pPr>
            <a:r>
              <a:rPr lang="en-GB" sz="2800" dirty="0"/>
              <a:t>- Treatment of the cause:</a:t>
            </a:r>
          </a:p>
          <a:p>
            <a:pPr>
              <a:buNone/>
            </a:pPr>
            <a:r>
              <a:rPr lang="en-GB" sz="2800" dirty="0"/>
              <a:t>	Chronic viral hepatitis: antiviral drugs </a:t>
            </a:r>
          </a:p>
          <a:p>
            <a:pPr>
              <a:buNone/>
            </a:pPr>
            <a:r>
              <a:rPr lang="en-GB" sz="2800" dirty="0"/>
              <a:t>	Wilson disease: </a:t>
            </a:r>
            <a:r>
              <a:rPr lang="en-GB" sz="2800" dirty="0" err="1"/>
              <a:t>Dpenicillamine</a:t>
            </a:r>
            <a:endParaRPr lang="en-GB" sz="2800" dirty="0"/>
          </a:p>
          <a:p>
            <a:pPr>
              <a:buNone/>
            </a:pPr>
            <a:r>
              <a:rPr lang="en-GB" sz="2800" dirty="0"/>
              <a:t>	</a:t>
            </a:r>
            <a:r>
              <a:rPr lang="en-GB" sz="2800" dirty="0" err="1"/>
              <a:t>Hemochromatosis</a:t>
            </a:r>
            <a:r>
              <a:rPr lang="en-GB" sz="2800" dirty="0"/>
              <a:t>: phlebotomy</a:t>
            </a:r>
          </a:p>
          <a:p>
            <a:pPr>
              <a:buNone/>
            </a:pPr>
            <a:r>
              <a:rPr lang="en-GB" sz="2800" dirty="0"/>
              <a:t>- In established cirrhosis:</a:t>
            </a:r>
          </a:p>
          <a:p>
            <a:pPr>
              <a:buNone/>
            </a:pPr>
            <a:r>
              <a:rPr lang="en-GB" sz="2800" dirty="0"/>
              <a:t>	Treatment of complications</a:t>
            </a:r>
          </a:p>
          <a:p>
            <a:pPr>
              <a:buNone/>
            </a:pPr>
            <a:r>
              <a:rPr lang="en-GB" sz="2800" dirty="0"/>
              <a:t>	Screening for hepatocellular carcinoma (Abdominal U/S every 6 month ± </a:t>
            </a:r>
            <a:r>
              <a:rPr lang="el-GR" sz="2800" dirty="0"/>
              <a:t>α</a:t>
            </a:r>
            <a:r>
              <a:rPr lang="en-GB" sz="2800" dirty="0"/>
              <a:t>FP)</a:t>
            </a:r>
          </a:p>
          <a:p>
            <a:pPr>
              <a:buNone/>
            </a:pPr>
            <a:r>
              <a:rPr lang="en-GB" sz="2800" dirty="0"/>
              <a:t>- Liver transplantation</a:t>
            </a:r>
          </a:p>
          <a:p>
            <a:pPr>
              <a:buNone/>
            </a:pPr>
            <a:r>
              <a:rPr lang="en-GB" sz="2800" dirty="0"/>
              <a:t>- Maintenance of nutrition</a:t>
            </a:r>
          </a:p>
        </p:txBody>
      </p:sp>
    </p:spTree>
    <p:extLst>
      <p:ext uri="{BB962C8B-B14F-4D97-AF65-F5344CB8AC3E}">
        <p14:creationId xmlns:p14="http://schemas.microsoft.com/office/powerpoint/2010/main" val="2670712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How to assess prognosis of Cirrhotic patients?</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47767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620688"/>
            <a:ext cx="8229600" cy="490066"/>
          </a:xfrm>
        </p:spPr>
        <p:txBody>
          <a:bodyPr>
            <a:noAutofit/>
          </a:bodyPr>
          <a:lstStyle/>
          <a:p>
            <a:r>
              <a:rPr lang="en-US" b="1" dirty="0"/>
              <a:t>Child-Pugh score</a:t>
            </a:r>
          </a:p>
        </p:txBody>
      </p:sp>
      <p:pic>
        <p:nvPicPr>
          <p:cNvPr id="6" name="Content Placeholder 5" descr="CPS.png"/>
          <p:cNvPicPr>
            <a:picLocks noGrp="1" noChangeAspect="1"/>
          </p:cNvPicPr>
          <p:nvPr>
            <p:ph idx="1"/>
          </p:nvPr>
        </p:nvPicPr>
        <p:blipFill>
          <a:blip r:embed="rId2" cstate="print"/>
          <a:stretch>
            <a:fillRect/>
          </a:stretch>
        </p:blipFill>
        <p:spPr>
          <a:xfrm>
            <a:off x="304800" y="1556792"/>
            <a:ext cx="8748465" cy="4771890"/>
          </a:xfrm>
        </p:spPr>
      </p:pic>
      <p:pic>
        <p:nvPicPr>
          <p:cNvPr id="7" name="Picture 6"/>
          <p:cNvPicPr>
            <a:picLocks noChangeAspect="1"/>
          </p:cNvPicPr>
          <p:nvPr/>
        </p:nvPicPr>
        <p:blipFill>
          <a:blip r:embed="rId3" cstate="print"/>
          <a:srcRect t="27870"/>
          <a:stretch>
            <a:fillRect/>
          </a:stretch>
        </p:blipFill>
        <p:spPr>
          <a:xfrm>
            <a:off x="4343400" y="4500736"/>
            <a:ext cx="4689284" cy="22048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56157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855881D-38D1-43CA-A0DE-F0DB4892FE8E}"/>
              </a:ext>
            </a:extLst>
          </p:cNvPr>
          <p:cNvSpPr>
            <a:spLocks noGrp="1"/>
          </p:cNvSpPr>
          <p:nvPr>
            <p:ph idx="1"/>
          </p:nvPr>
        </p:nvSpPr>
        <p:spPr>
          <a:xfrm>
            <a:off x="457200" y="1371600"/>
            <a:ext cx="8229600" cy="5257800"/>
          </a:xfrm>
        </p:spPr>
        <p:txBody>
          <a:bodyPr>
            <a:normAutofit/>
          </a:bodyPr>
          <a:lstStyle/>
          <a:p>
            <a:pPr marL="0" indent="0">
              <a:buNone/>
            </a:pPr>
            <a:r>
              <a:rPr lang="en-GB" sz="2800" b="1" u="sng" dirty="0">
                <a:solidFill>
                  <a:prstClr val="black"/>
                </a:solidFill>
              </a:rPr>
              <a:t>Laboratory results </a:t>
            </a:r>
          </a:p>
          <a:p>
            <a:pPr marL="0" indent="0">
              <a:buNone/>
            </a:pPr>
            <a:r>
              <a:rPr lang="en-GB" sz="2800" b="1" dirty="0">
                <a:solidFill>
                  <a:prstClr val="black"/>
                </a:solidFill>
              </a:rPr>
              <a:t>- Albumin: </a:t>
            </a:r>
            <a:r>
              <a:rPr lang="en-GB" sz="2800" dirty="0">
                <a:solidFill>
                  <a:prstClr val="black"/>
                </a:solidFill>
              </a:rPr>
              <a:t>2.4 g/dl</a:t>
            </a:r>
          </a:p>
          <a:p>
            <a:pPr marL="0" indent="0">
              <a:buNone/>
            </a:pPr>
            <a:r>
              <a:rPr lang="en-GB" sz="2800" b="1" dirty="0">
                <a:solidFill>
                  <a:prstClr val="black"/>
                </a:solidFill>
              </a:rPr>
              <a:t>- Total bilirubin: </a:t>
            </a:r>
            <a:r>
              <a:rPr lang="en-GB" sz="2800" dirty="0">
                <a:solidFill>
                  <a:prstClr val="black"/>
                </a:solidFill>
              </a:rPr>
              <a:t>8 mg/dl</a:t>
            </a:r>
          </a:p>
          <a:p>
            <a:pPr marL="0" indent="0">
              <a:buNone/>
            </a:pPr>
            <a:r>
              <a:rPr lang="en-GB" sz="2800" b="1" dirty="0">
                <a:solidFill>
                  <a:prstClr val="black"/>
                </a:solidFill>
              </a:rPr>
              <a:t>- Creatinine: </a:t>
            </a:r>
            <a:r>
              <a:rPr lang="en-GB" sz="2800" dirty="0">
                <a:solidFill>
                  <a:prstClr val="black"/>
                </a:solidFill>
              </a:rPr>
              <a:t>1.1 mg/dl </a:t>
            </a:r>
          </a:p>
          <a:p>
            <a:pPr marL="0" indent="0">
              <a:buNone/>
            </a:pPr>
            <a:r>
              <a:rPr lang="en-GB" sz="2800" b="1" dirty="0">
                <a:solidFill>
                  <a:prstClr val="black"/>
                </a:solidFill>
              </a:rPr>
              <a:t>- Urea: </a:t>
            </a:r>
            <a:r>
              <a:rPr lang="en-GB" sz="2800" dirty="0">
                <a:solidFill>
                  <a:prstClr val="black"/>
                </a:solidFill>
              </a:rPr>
              <a:t>15 mg/dl. </a:t>
            </a:r>
          </a:p>
          <a:p>
            <a:pPr marL="0" indent="0">
              <a:buNone/>
            </a:pPr>
            <a:r>
              <a:rPr lang="en-GB" sz="2800" b="1" dirty="0">
                <a:solidFill>
                  <a:prstClr val="black"/>
                </a:solidFill>
              </a:rPr>
              <a:t>- RBS: </a:t>
            </a:r>
            <a:r>
              <a:rPr lang="en-GB" sz="2800" dirty="0">
                <a:solidFill>
                  <a:prstClr val="black"/>
                </a:solidFill>
              </a:rPr>
              <a:t>100 mg/dl.</a:t>
            </a:r>
          </a:p>
          <a:p>
            <a:pPr marL="0" indent="0">
              <a:buNone/>
            </a:pPr>
            <a:r>
              <a:rPr lang="en-GB" sz="2800" b="1" dirty="0">
                <a:solidFill>
                  <a:prstClr val="black"/>
                </a:solidFill>
              </a:rPr>
              <a:t>- CBC:</a:t>
            </a:r>
          </a:p>
          <a:p>
            <a:r>
              <a:rPr lang="en-US" sz="2800" dirty="0"/>
              <a:t>Hemoglobin 9.9 g/dl</a:t>
            </a:r>
          </a:p>
          <a:p>
            <a:r>
              <a:rPr lang="en-US" sz="2800" dirty="0"/>
              <a:t>Platelet count 84,000 /</a:t>
            </a:r>
            <a:r>
              <a:rPr lang="en-US" sz="2800" dirty="0" err="1"/>
              <a:t>Cmm</a:t>
            </a:r>
            <a:endParaRPr lang="en-US" sz="2800" dirty="0"/>
          </a:p>
          <a:p>
            <a:r>
              <a:rPr lang="en-US" sz="2800" dirty="0"/>
              <a:t>WBC: 13 ×  10</a:t>
            </a:r>
            <a:r>
              <a:rPr lang="en-US" sz="2800" baseline="30000" dirty="0"/>
              <a:t>3  </a:t>
            </a:r>
            <a:r>
              <a:rPr lang="en-US" sz="2800" dirty="0"/>
              <a:t>/</a:t>
            </a:r>
            <a:r>
              <a:rPr lang="en-US" sz="2800" dirty="0" err="1"/>
              <a:t>Cmm</a:t>
            </a:r>
            <a:endParaRPr lang="en-US" sz="2800" baseline="30000" dirty="0"/>
          </a:p>
        </p:txBody>
      </p:sp>
      <p:sp>
        <p:nvSpPr>
          <p:cNvPr id="3" name="Title 2">
            <a:extLst>
              <a:ext uri="{FF2B5EF4-FFF2-40B4-BE49-F238E27FC236}">
                <a16:creationId xmlns:a16="http://schemas.microsoft.com/office/drawing/2014/main" xmlns="" id="{7F8C0931-59CF-4DC8-ACF7-AC5F771D3CD3}"/>
              </a:ext>
            </a:extLst>
          </p:cNvPr>
          <p:cNvSpPr>
            <a:spLocks noGrp="1"/>
          </p:cNvSpPr>
          <p:nvPr>
            <p:ph type="title"/>
          </p:nvPr>
        </p:nvSpPr>
        <p:spPr/>
        <p:txBody>
          <a:bodyPr/>
          <a:lstStyle/>
          <a:p>
            <a:r>
              <a:rPr lang="en-US" dirty="0"/>
              <a:t>Case 1 (cont.)</a:t>
            </a:r>
          </a:p>
        </p:txBody>
      </p:sp>
    </p:spTree>
    <p:extLst>
      <p:ext uri="{BB962C8B-B14F-4D97-AF65-F5344CB8AC3E}">
        <p14:creationId xmlns:p14="http://schemas.microsoft.com/office/powerpoint/2010/main" val="2138413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GB" dirty="0"/>
              <a:t>Quizzes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257800"/>
          </a:xfrm>
        </p:spPr>
        <p:txBody>
          <a:bodyPr>
            <a:normAutofit/>
          </a:bodyPr>
          <a:lstStyle/>
          <a:p>
            <a:pPr marL="0" lvl="0" indent="0">
              <a:buNone/>
            </a:pPr>
            <a:r>
              <a:rPr lang="en-GB" sz="3000" dirty="0">
                <a:solidFill>
                  <a:prstClr val="black"/>
                </a:solidFill>
              </a:rPr>
              <a:t>Increased level of the </a:t>
            </a:r>
            <a:r>
              <a:rPr lang="en-GB" sz="3000" b="1" dirty="0">
                <a:solidFill>
                  <a:prstClr val="black"/>
                </a:solidFill>
              </a:rPr>
              <a:t>following systemic toxins </a:t>
            </a:r>
            <a:r>
              <a:rPr lang="en-GB" sz="3000" dirty="0">
                <a:solidFill>
                  <a:prstClr val="black"/>
                </a:solidFill>
              </a:rPr>
              <a:t>are believed to be </a:t>
            </a:r>
            <a:r>
              <a:rPr lang="en-GB" sz="3000" b="1" dirty="0">
                <a:solidFill>
                  <a:prstClr val="black"/>
                </a:solidFill>
              </a:rPr>
              <a:t>responsible</a:t>
            </a:r>
            <a:r>
              <a:rPr lang="en-GB" sz="3000" dirty="0">
                <a:solidFill>
                  <a:prstClr val="black"/>
                </a:solidFill>
              </a:rPr>
              <a:t> </a:t>
            </a:r>
            <a:r>
              <a:rPr lang="en-GB" sz="3000" b="1" dirty="0">
                <a:solidFill>
                  <a:prstClr val="black"/>
                </a:solidFill>
              </a:rPr>
              <a:t>except</a:t>
            </a:r>
            <a:r>
              <a:rPr lang="en-GB" sz="3000" dirty="0">
                <a:solidFill>
                  <a:prstClr val="black"/>
                </a:solidFill>
              </a:rPr>
              <a:t>? </a:t>
            </a:r>
          </a:p>
          <a:p>
            <a:pPr marL="514350" indent="-514350">
              <a:buFont typeface="+mj-lt"/>
              <a:buAutoNum type="alphaLcParenR"/>
            </a:pPr>
            <a:r>
              <a:rPr lang="en-GB" dirty="0"/>
              <a:t>Ammonia from gut</a:t>
            </a:r>
          </a:p>
          <a:p>
            <a:pPr marL="514350" indent="-514350">
              <a:buFont typeface="+mj-lt"/>
              <a:buAutoNum type="alphaLcParenR"/>
            </a:pPr>
            <a:r>
              <a:rPr lang="en-GB" dirty="0" err="1"/>
              <a:t>Mercaptans</a:t>
            </a:r>
            <a:r>
              <a:rPr lang="en-GB" dirty="0"/>
              <a:t> </a:t>
            </a:r>
          </a:p>
          <a:p>
            <a:pPr marL="514350" indent="-514350">
              <a:buFont typeface="+mj-lt"/>
              <a:buAutoNum type="alphaLcParenR"/>
            </a:pPr>
            <a:r>
              <a:rPr lang="en-GB" dirty="0"/>
              <a:t>Fatty acids</a:t>
            </a:r>
          </a:p>
          <a:p>
            <a:pPr marL="514350" indent="-514350">
              <a:buFont typeface="+mj-lt"/>
              <a:buAutoNum type="alphaLcParenR"/>
            </a:pPr>
            <a:r>
              <a:rPr lang="en-GB" dirty="0"/>
              <a:t>Amino acids</a:t>
            </a:r>
          </a:p>
          <a:p>
            <a:pPr marL="514350" indent="-514350">
              <a:buFont typeface="+mj-lt"/>
              <a:buAutoNum type="alphaLcParenR"/>
            </a:pPr>
            <a:r>
              <a:rPr lang="en-GB" dirty="0"/>
              <a:t>Bilirubin</a:t>
            </a:r>
          </a:p>
          <a:p>
            <a:pPr marL="514350" indent="-514350">
              <a:buFont typeface="+mj-lt"/>
              <a:buAutoNum type="alphaLcParenR"/>
            </a:pPr>
            <a:endParaRPr lang="en-GB" dirty="0"/>
          </a:p>
        </p:txBody>
      </p:sp>
      <p:sp>
        <p:nvSpPr>
          <p:cNvPr id="3" name="Title 2"/>
          <p:cNvSpPr>
            <a:spLocks noGrp="1"/>
          </p:cNvSpPr>
          <p:nvPr>
            <p:ph type="title"/>
          </p:nvPr>
        </p:nvSpPr>
        <p:spPr/>
        <p:txBody>
          <a:bodyPr/>
          <a:lstStyle/>
          <a:p>
            <a:r>
              <a:rPr lang="en-GB" dirty="0"/>
              <a:t>Quiz 1</a:t>
            </a:r>
          </a:p>
        </p:txBody>
      </p:sp>
    </p:spTree>
    <p:extLst>
      <p:ext uri="{BB962C8B-B14F-4D97-AF65-F5344CB8AC3E}">
        <p14:creationId xmlns:p14="http://schemas.microsoft.com/office/powerpoint/2010/main" val="466056473"/>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257800"/>
          </a:xfrm>
        </p:spPr>
        <p:txBody>
          <a:bodyPr>
            <a:normAutofit/>
          </a:bodyPr>
          <a:lstStyle/>
          <a:p>
            <a:pPr marL="0" lvl="0" indent="0">
              <a:buNone/>
            </a:pPr>
            <a:r>
              <a:rPr lang="en-GB" sz="3000" dirty="0">
                <a:solidFill>
                  <a:prstClr val="black"/>
                </a:solidFill>
              </a:rPr>
              <a:t>All of the </a:t>
            </a:r>
            <a:r>
              <a:rPr lang="en-GB" sz="3000" b="1" dirty="0">
                <a:solidFill>
                  <a:prstClr val="black"/>
                </a:solidFill>
              </a:rPr>
              <a:t>following </a:t>
            </a:r>
            <a:r>
              <a:rPr lang="en-GB" sz="3000" dirty="0">
                <a:solidFill>
                  <a:prstClr val="black"/>
                </a:solidFill>
              </a:rPr>
              <a:t>could be </a:t>
            </a:r>
            <a:r>
              <a:rPr lang="en-GB" sz="3000" b="1" dirty="0">
                <a:solidFill>
                  <a:prstClr val="black"/>
                </a:solidFill>
              </a:rPr>
              <a:t>responsible</a:t>
            </a:r>
            <a:r>
              <a:rPr lang="en-GB" sz="3000" dirty="0">
                <a:solidFill>
                  <a:prstClr val="black"/>
                </a:solidFill>
              </a:rPr>
              <a:t> precipitating factors </a:t>
            </a:r>
            <a:r>
              <a:rPr lang="en-GB" sz="3000" b="1" dirty="0">
                <a:solidFill>
                  <a:prstClr val="black"/>
                </a:solidFill>
              </a:rPr>
              <a:t>except</a:t>
            </a:r>
            <a:r>
              <a:rPr lang="en-GB" sz="3000" dirty="0">
                <a:solidFill>
                  <a:prstClr val="black"/>
                </a:solidFill>
              </a:rPr>
              <a:t>? </a:t>
            </a:r>
          </a:p>
          <a:p>
            <a:pPr marL="514350" lvl="0" indent="-514350">
              <a:buFont typeface="+mj-lt"/>
              <a:buAutoNum type="alphaLcParenR"/>
            </a:pPr>
            <a:r>
              <a:rPr lang="en-GB" sz="3000" dirty="0">
                <a:solidFill>
                  <a:prstClr val="black"/>
                </a:solidFill>
              </a:rPr>
              <a:t>GI bleed</a:t>
            </a:r>
          </a:p>
          <a:p>
            <a:pPr marL="514350" lvl="0" indent="-514350">
              <a:buFont typeface="+mj-lt"/>
              <a:buAutoNum type="alphaLcParenR"/>
            </a:pPr>
            <a:r>
              <a:rPr lang="en-GB" sz="3000" dirty="0">
                <a:solidFill>
                  <a:prstClr val="black"/>
                </a:solidFill>
              </a:rPr>
              <a:t>Protein load from food intake</a:t>
            </a:r>
          </a:p>
          <a:p>
            <a:pPr marL="514350" lvl="0" indent="-514350">
              <a:buFont typeface="+mj-lt"/>
              <a:buAutoNum type="alphaLcParenR"/>
            </a:pPr>
            <a:r>
              <a:rPr lang="en-GB" sz="3000" dirty="0">
                <a:solidFill>
                  <a:prstClr val="black"/>
                </a:solidFill>
              </a:rPr>
              <a:t>Constipation</a:t>
            </a:r>
          </a:p>
          <a:p>
            <a:pPr marL="514350" lvl="0" indent="-514350">
              <a:buFont typeface="+mj-lt"/>
              <a:buAutoNum type="alphaLcParenR"/>
            </a:pPr>
            <a:r>
              <a:rPr lang="en-GB" sz="3000" dirty="0" err="1">
                <a:solidFill>
                  <a:prstClr val="black"/>
                </a:solidFill>
              </a:rPr>
              <a:t>Hypokalemia</a:t>
            </a:r>
            <a:endParaRPr lang="en-GB" sz="3000" dirty="0">
              <a:solidFill>
                <a:prstClr val="black"/>
              </a:solidFill>
            </a:endParaRPr>
          </a:p>
          <a:p>
            <a:pPr marL="514350" indent="-514350">
              <a:buFont typeface="+mj-lt"/>
              <a:buAutoNum type="alphaLcParenR"/>
            </a:pPr>
            <a:r>
              <a:rPr lang="en-GB" dirty="0">
                <a:solidFill>
                  <a:prstClr val="black"/>
                </a:solidFill>
              </a:rPr>
              <a:t>Flumazenil (benzodiazepine receptor antagonist)</a:t>
            </a:r>
          </a:p>
          <a:p>
            <a:pPr marL="514350" lvl="0" indent="-514350">
              <a:buFont typeface="+mj-lt"/>
              <a:buAutoNum type="alphaLcParenR"/>
            </a:pPr>
            <a:endParaRPr lang="en-GB" dirty="0"/>
          </a:p>
        </p:txBody>
      </p:sp>
      <p:sp>
        <p:nvSpPr>
          <p:cNvPr id="3" name="Title 2"/>
          <p:cNvSpPr>
            <a:spLocks noGrp="1"/>
          </p:cNvSpPr>
          <p:nvPr>
            <p:ph type="title"/>
          </p:nvPr>
        </p:nvSpPr>
        <p:spPr/>
        <p:txBody>
          <a:bodyPr/>
          <a:lstStyle/>
          <a:p>
            <a:r>
              <a:rPr lang="en-GB" dirty="0"/>
              <a:t>Quiz 2</a:t>
            </a:r>
          </a:p>
        </p:txBody>
      </p:sp>
    </p:spTree>
    <p:extLst>
      <p:ext uri="{BB962C8B-B14F-4D97-AF65-F5344CB8AC3E}">
        <p14:creationId xmlns:p14="http://schemas.microsoft.com/office/powerpoint/2010/main" val="1581945414"/>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5" end="5"/>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371600"/>
            <a:ext cx="8229600" cy="5029200"/>
          </a:xfrm>
        </p:spPr>
        <p:txBody>
          <a:bodyPr>
            <a:noAutofit/>
          </a:bodyPr>
          <a:lstStyle/>
          <a:p>
            <a:pPr marL="0" indent="0" algn="just">
              <a:spcBef>
                <a:spcPts val="400"/>
              </a:spcBef>
              <a:buNone/>
            </a:pPr>
            <a:r>
              <a:rPr lang="en-GB" sz="2800" b="1" dirty="0"/>
              <a:t>A 48-year-old man with chronic hepatitis C virus infection, cirrhosis, and ascites presents with 2 days of confusion. He denies fever, chills, hematemesis, or melena. On physical examination, his temperature is 35.5° C, blood pressure 90/60, heart rate 100 beats per minute, respiratory rate 30/minute. He is confused and agitated, and </a:t>
            </a:r>
            <a:r>
              <a:rPr lang="en-GB" sz="2800" b="1" dirty="0" err="1"/>
              <a:t>asterixis</a:t>
            </a:r>
            <a:r>
              <a:rPr lang="en-GB" sz="2800" b="1" dirty="0"/>
              <a:t> is present. His abdomen has tense ascites but is </a:t>
            </a:r>
            <a:r>
              <a:rPr lang="en-GB" sz="2800" b="1" dirty="0" err="1"/>
              <a:t>nontender</a:t>
            </a:r>
            <a:r>
              <a:rPr lang="en-GB" sz="2800" b="1" dirty="0"/>
              <a:t>, and his stool is negative for blood. His laboratory tests include WBC 8.6, creatinine 2.1 (previously 0.8), and bilirubin 7.7 (previously 2.3). He is making only small amounts of urine, but his urinalysis is normal. </a:t>
            </a:r>
          </a:p>
        </p:txBody>
      </p:sp>
      <p:sp>
        <p:nvSpPr>
          <p:cNvPr id="3" name="Title 2"/>
          <p:cNvSpPr>
            <a:spLocks noGrp="1"/>
          </p:cNvSpPr>
          <p:nvPr>
            <p:ph type="title"/>
          </p:nvPr>
        </p:nvSpPr>
        <p:spPr/>
        <p:txBody>
          <a:bodyPr/>
          <a:lstStyle/>
          <a:p>
            <a:r>
              <a:rPr lang="en-GB" dirty="0"/>
              <a:t>Quiz 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Bef>
                <a:spcPts val="400"/>
              </a:spcBef>
              <a:buNone/>
            </a:pPr>
            <a:r>
              <a:rPr lang="en-GB" b="1" dirty="0">
                <a:solidFill>
                  <a:srgbClr val="C00000"/>
                </a:solidFill>
              </a:rPr>
              <a:t>Which of the following is the most appropriate test?</a:t>
            </a:r>
          </a:p>
          <a:p>
            <a:pPr marL="514350" indent="-514350">
              <a:spcBef>
                <a:spcPts val="400"/>
              </a:spcBef>
              <a:buFont typeface="+mj-lt"/>
              <a:buAutoNum type="alphaLcParenR"/>
            </a:pPr>
            <a:r>
              <a:rPr lang="en-GB" dirty="0"/>
              <a:t>Diagnostic paracentesis and blood cultures</a:t>
            </a:r>
          </a:p>
          <a:p>
            <a:pPr marL="514350" indent="-514350">
              <a:spcBef>
                <a:spcPts val="400"/>
              </a:spcBef>
              <a:buFont typeface="+mj-lt"/>
              <a:buAutoNum type="alphaLcParenR"/>
            </a:pPr>
            <a:r>
              <a:rPr lang="en-GB" dirty="0"/>
              <a:t>Large-volume paracentesis</a:t>
            </a:r>
          </a:p>
          <a:p>
            <a:pPr marL="514350" indent="-514350">
              <a:spcBef>
                <a:spcPts val="400"/>
              </a:spcBef>
              <a:buFont typeface="+mj-lt"/>
              <a:buAutoNum type="alphaLcParenR"/>
            </a:pPr>
            <a:r>
              <a:rPr lang="en-GB" dirty="0"/>
              <a:t>Upper endoscopy</a:t>
            </a:r>
          </a:p>
          <a:p>
            <a:pPr marL="514350" indent="-514350">
              <a:spcBef>
                <a:spcPts val="400"/>
              </a:spcBef>
              <a:buFont typeface="+mj-lt"/>
              <a:buAutoNum type="alphaLcParenR"/>
            </a:pPr>
            <a:r>
              <a:rPr lang="en-GB" dirty="0"/>
              <a:t>Brain CT</a:t>
            </a:r>
          </a:p>
          <a:p>
            <a:pPr marL="514350" indent="-514350">
              <a:spcBef>
                <a:spcPts val="400"/>
              </a:spcBef>
              <a:buFont typeface="+mj-lt"/>
              <a:buAutoNum type="alphaLcParenR"/>
            </a:pPr>
            <a:r>
              <a:rPr lang="en-GB" dirty="0"/>
              <a:t>Renal ultrasound</a:t>
            </a:r>
          </a:p>
          <a:p>
            <a:pPr>
              <a:buNone/>
            </a:pPr>
            <a:endParaRPr lang="en-GB" dirty="0"/>
          </a:p>
        </p:txBody>
      </p:sp>
      <p:sp>
        <p:nvSpPr>
          <p:cNvPr id="3" name="Title 2"/>
          <p:cNvSpPr>
            <a:spLocks noGrp="1"/>
          </p:cNvSpPr>
          <p:nvPr>
            <p:ph type="title"/>
          </p:nvPr>
        </p:nvSpPr>
        <p:spPr/>
        <p:txBody>
          <a:bodyPr/>
          <a:lstStyle/>
          <a:p>
            <a:r>
              <a:rPr lang="en-GB" dirty="0"/>
              <a:t>Quiz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GB" dirty="0"/>
              <a:t>A 47-year-old man with </a:t>
            </a:r>
            <a:r>
              <a:rPr lang="en-GB" b="1" dirty="0"/>
              <a:t>liver cirrhosis &amp; HCC</a:t>
            </a:r>
            <a:r>
              <a:rPr lang="en-GB" dirty="0"/>
              <a:t>. All of the following could be a </a:t>
            </a:r>
            <a:r>
              <a:rPr lang="en-GB" b="1" dirty="0"/>
              <a:t>typical</a:t>
            </a:r>
            <a:r>
              <a:rPr lang="en-GB" dirty="0"/>
              <a:t> presenting </a:t>
            </a:r>
            <a:r>
              <a:rPr lang="en-GB" b="1" dirty="0"/>
              <a:t>features except</a:t>
            </a:r>
            <a:r>
              <a:rPr lang="en-GB" dirty="0"/>
              <a:t>?</a:t>
            </a:r>
          </a:p>
          <a:p>
            <a:pPr marL="514350" indent="-514350">
              <a:buFont typeface="+mj-lt"/>
              <a:buAutoNum type="alphaLcParenR"/>
            </a:pPr>
            <a:r>
              <a:rPr lang="en-GB" dirty="0"/>
              <a:t>Hypocalcaemia</a:t>
            </a:r>
          </a:p>
          <a:p>
            <a:pPr marL="514350" indent="-514350">
              <a:buFont typeface="+mj-lt"/>
              <a:buAutoNum type="alphaLcParenR"/>
            </a:pPr>
            <a:r>
              <a:rPr lang="en-GB" dirty="0"/>
              <a:t>Ascites and intra-abdominal bleeding </a:t>
            </a:r>
          </a:p>
          <a:p>
            <a:pPr marL="514350" indent="-514350">
              <a:buFont typeface="+mj-lt"/>
              <a:buAutoNum type="alphaLcParenR"/>
            </a:pPr>
            <a:r>
              <a:rPr lang="en-GB" dirty="0"/>
              <a:t>Arterial bruit over the liver </a:t>
            </a:r>
          </a:p>
          <a:p>
            <a:pPr marL="514350" indent="-514350">
              <a:buFont typeface="+mj-lt"/>
              <a:buAutoNum type="alphaLcParenR"/>
            </a:pPr>
            <a:r>
              <a:rPr lang="en-GB" dirty="0"/>
              <a:t>Weight loss &amp; RUQ discomfort </a:t>
            </a:r>
          </a:p>
          <a:p>
            <a:pPr marL="514350" indent="-514350">
              <a:buFont typeface="+mj-lt"/>
              <a:buAutoNum type="alphaLcParenR"/>
            </a:pPr>
            <a:r>
              <a:rPr lang="en-GB" dirty="0"/>
              <a:t>Brain metastasis</a:t>
            </a:r>
          </a:p>
        </p:txBody>
      </p:sp>
      <p:sp>
        <p:nvSpPr>
          <p:cNvPr id="3" name="Title 2"/>
          <p:cNvSpPr>
            <a:spLocks noGrp="1"/>
          </p:cNvSpPr>
          <p:nvPr>
            <p:ph type="title"/>
          </p:nvPr>
        </p:nvSpPr>
        <p:spPr/>
        <p:txBody>
          <a:bodyPr/>
          <a:lstStyle/>
          <a:p>
            <a:r>
              <a:rPr lang="en-GB" dirty="0"/>
              <a:t>Quiz 4</a:t>
            </a:r>
          </a:p>
        </p:txBody>
      </p:sp>
    </p:spTree>
    <p:extLst>
      <p:ext uri="{BB962C8B-B14F-4D97-AF65-F5344CB8AC3E}">
        <p14:creationId xmlns:p14="http://schemas.microsoft.com/office/powerpoint/2010/main" val="369497161"/>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5729" y="1295400"/>
            <a:ext cx="8281071" cy="5715000"/>
          </a:xfrm>
        </p:spPr>
        <p:txBody>
          <a:bodyPr>
            <a:normAutofit fontScale="85000" lnSpcReduction="10000"/>
          </a:bodyPr>
          <a:lstStyle/>
          <a:p>
            <a:pPr marL="0" indent="0" algn="just">
              <a:buNone/>
            </a:pPr>
            <a:r>
              <a:rPr lang="en-GB" dirty="0"/>
              <a:t>A patient on your ward is </a:t>
            </a:r>
            <a:r>
              <a:rPr lang="en-GB" b="1" dirty="0"/>
              <a:t>suspected</a:t>
            </a:r>
            <a:r>
              <a:rPr lang="en-GB" dirty="0"/>
              <a:t> to have </a:t>
            </a:r>
            <a:r>
              <a:rPr lang="en-GB" b="1" dirty="0"/>
              <a:t>Hepatocellular carcinoma </a:t>
            </a:r>
            <a:r>
              <a:rPr lang="en-GB" dirty="0"/>
              <a:t>with </a:t>
            </a:r>
            <a:r>
              <a:rPr lang="en-GB" b="1" dirty="0"/>
              <a:t>Hepatic focal lesion on abdominal US</a:t>
            </a:r>
            <a:r>
              <a:rPr lang="en-GB" dirty="0"/>
              <a:t>. Which of the following is </a:t>
            </a:r>
            <a:r>
              <a:rPr lang="en-GB" b="1" dirty="0"/>
              <a:t>not correct regarding the diagnosis </a:t>
            </a:r>
            <a:r>
              <a:rPr lang="en-GB" dirty="0"/>
              <a:t>of Hepatocellular carcinoma (</a:t>
            </a:r>
            <a:r>
              <a:rPr lang="en-GB" b="1" dirty="0"/>
              <a:t>HCC</a:t>
            </a:r>
            <a:r>
              <a:rPr lang="en-GB" dirty="0"/>
              <a:t>)?</a:t>
            </a:r>
          </a:p>
          <a:p>
            <a:pPr marL="514350" indent="-514350">
              <a:buFont typeface="+mj-lt"/>
              <a:buAutoNum type="alphaLcParenR"/>
            </a:pPr>
            <a:r>
              <a:rPr lang="en-GB" dirty="0"/>
              <a:t>Normal </a:t>
            </a:r>
            <a:r>
              <a:rPr lang="el-GR" dirty="0"/>
              <a:t>α-</a:t>
            </a:r>
            <a:r>
              <a:rPr lang="en-GB" dirty="0"/>
              <a:t>fetoprotein does not exclude the diagnosis.</a:t>
            </a:r>
          </a:p>
          <a:p>
            <a:pPr marL="514350" indent="-514350">
              <a:buFont typeface="+mj-lt"/>
              <a:buAutoNum type="alphaLcParenR"/>
            </a:pPr>
            <a:r>
              <a:rPr lang="en-GB" dirty="0"/>
              <a:t>Liver biopsy is essential for diagnosis.</a:t>
            </a:r>
          </a:p>
          <a:p>
            <a:pPr marL="514350" indent="-514350">
              <a:buFont typeface="+mj-lt"/>
              <a:buAutoNum type="alphaLcParenR"/>
            </a:pPr>
            <a:r>
              <a:rPr lang="en-GB" dirty="0"/>
              <a:t>commonly diagnosed on the basis of imaging features alone</a:t>
            </a:r>
          </a:p>
          <a:p>
            <a:pPr marL="514350" indent="-514350">
              <a:buFont typeface="+mj-lt"/>
              <a:buAutoNum type="alphaLcParenR"/>
            </a:pPr>
            <a:r>
              <a:rPr lang="en-GB" dirty="0"/>
              <a:t>The diagnostic criteria on imaging is arterial phase </a:t>
            </a:r>
            <a:r>
              <a:rPr lang="en-GB" dirty="0" err="1"/>
              <a:t>hypervascularity</a:t>
            </a:r>
            <a:r>
              <a:rPr lang="en-GB" dirty="0"/>
              <a:t> (enhancement) and rapid portal phase wash-out.</a:t>
            </a:r>
          </a:p>
          <a:p>
            <a:pPr marL="514350" indent="-514350">
              <a:buFont typeface="+mj-lt"/>
              <a:buAutoNum type="alphaLcParenR"/>
            </a:pPr>
            <a:r>
              <a:rPr lang="en-GB" dirty="0"/>
              <a:t>Usually associated with deterioration in liver function.</a:t>
            </a:r>
          </a:p>
        </p:txBody>
      </p:sp>
      <p:sp>
        <p:nvSpPr>
          <p:cNvPr id="3" name="Title 2"/>
          <p:cNvSpPr>
            <a:spLocks noGrp="1"/>
          </p:cNvSpPr>
          <p:nvPr>
            <p:ph type="title"/>
          </p:nvPr>
        </p:nvSpPr>
        <p:spPr/>
        <p:txBody>
          <a:bodyPr/>
          <a:lstStyle/>
          <a:p>
            <a:r>
              <a:rPr lang="en-GB" dirty="0"/>
              <a:t>Quiz 5</a:t>
            </a:r>
          </a:p>
        </p:txBody>
      </p:sp>
    </p:spTree>
    <p:extLst>
      <p:ext uri="{BB962C8B-B14F-4D97-AF65-F5344CB8AC3E}">
        <p14:creationId xmlns:p14="http://schemas.microsoft.com/office/powerpoint/2010/main" val="3207710027"/>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257800"/>
          </a:xfrm>
        </p:spPr>
        <p:txBody>
          <a:bodyPr>
            <a:normAutofit/>
          </a:bodyPr>
          <a:lstStyle/>
          <a:p>
            <a:pPr marL="0" indent="0">
              <a:buNone/>
            </a:pPr>
            <a:r>
              <a:rPr lang="en-GB" dirty="0"/>
              <a:t>A 55-year-old man with </a:t>
            </a:r>
            <a:r>
              <a:rPr lang="en-GB" b="1" dirty="0"/>
              <a:t>child A </a:t>
            </a:r>
            <a:r>
              <a:rPr lang="en-GB" dirty="0"/>
              <a:t>liver cirrhosis due to chronic hepatitis C with single </a:t>
            </a:r>
            <a:r>
              <a:rPr lang="en-GB" b="1" dirty="0"/>
              <a:t>small</a:t>
            </a:r>
            <a:r>
              <a:rPr lang="en-GB" dirty="0"/>
              <a:t> </a:t>
            </a:r>
            <a:r>
              <a:rPr lang="en-GB" b="1" dirty="0"/>
              <a:t>HCC with no distant metastasis or vascular invasion</a:t>
            </a:r>
            <a:r>
              <a:rPr lang="en-GB" dirty="0"/>
              <a:t>. Curative treatment options include the following </a:t>
            </a:r>
            <a:r>
              <a:rPr lang="en-GB" b="1" dirty="0"/>
              <a:t>except</a:t>
            </a:r>
            <a:r>
              <a:rPr lang="en-GB" dirty="0"/>
              <a:t>:</a:t>
            </a:r>
          </a:p>
          <a:p>
            <a:pPr marL="514350" indent="-514350">
              <a:buFont typeface="+mj-lt"/>
              <a:buAutoNum type="alphaLcParenR"/>
            </a:pPr>
            <a:r>
              <a:rPr lang="en-GB" dirty="0"/>
              <a:t>Liver transplantation.</a:t>
            </a:r>
          </a:p>
          <a:p>
            <a:pPr marL="514350" indent="-514350">
              <a:buFont typeface="+mj-lt"/>
              <a:buAutoNum type="alphaLcParenR"/>
            </a:pPr>
            <a:r>
              <a:rPr lang="en-GB" dirty="0"/>
              <a:t>Surgical resection.</a:t>
            </a:r>
          </a:p>
          <a:p>
            <a:pPr marL="514350" indent="-514350">
              <a:buFont typeface="+mj-lt"/>
              <a:buAutoNum type="alphaLcParenR"/>
            </a:pPr>
            <a:r>
              <a:rPr lang="en-GB" dirty="0"/>
              <a:t>Radiofrequency ablation.</a:t>
            </a:r>
          </a:p>
          <a:p>
            <a:pPr marL="514350" indent="-514350">
              <a:buFont typeface="+mj-lt"/>
              <a:buAutoNum type="alphaLcParenR"/>
            </a:pPr>
            <a:r>
              <a:rPr lang="en-GB" dirty="0" err="1"/>
              <a:t>Sorafenib</a:t>
            </a:r>
            <a:r>
              <a:rPr lang="en-GB" dirty="0"/>
              <a:t>.</a:t>
            </a: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t>Quiz 6</a:t>
            </a:r>
          </a:p>
        </p:txBody>
      </p:sp>
    </p:spTree>
    <p:extLst>
      <p:ext uri="{BB962C8B-B14F-4D97-AF65-F5344CB8AC3E}">
        <p14:creationId xmlns:p14="http://schemas.microsoft.com/office/powerpoint/2010/main" val="2757202212"/>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3761A748-C515-45FA-8B7B-11DD7BE2E49F}"/>
              </a:ext>
            </a:extLst>
          </p:cNvPr>
          <p:cNvSpPr>
            <a:spLocks noGrp="1"/>
          </p:cNvSpPr>
          <p:nvPr>
            <p:ph idx="1"/>
          </p:nvPr>
        </p:nvSpPr>
        <p:spPr/>
        <p:txBody>
          <a:bodyPr/>
          <a:lstStyle/>
          <a:p>
            <a:r>
              <a:rPr lang="en-US" dirty="0"/>
              <a:t>Long term management of portal hypertension is essential to minimize the risk of progression of its complications.</a:t>
            </a:r>
          </a:p>
          <a:p>
            <a:r>
              <a:rPr lang="en-US" dirty="0"/>
              <a:t>Step-wise approach to manage ascites will prevent unnecessary and hazardous interventions. </a:t>
            </a:r>
          </a:p>
        </p:txBody>
      </p:sp>
      <p:sp>
        <p:nvSpPr>
          <p:cNvPr id="3" name="Date Placeholder 2">
            <a:extLst>
              <a:ext uri="{FF2B5EF4-FFF2-40B4-BE49-F238E27FC236}">
                <a16:creationId xmlns:a16="http://schemas.microsoft.com/office/drawing/2014/main" xmlns="" id="{DF066D73-FE31-4D0C-8073-D29DF0C60B70}"/>
              </a:ext>
            </a:extLst>
          </p:cNvPr>
          <p:cNvSpPr>
            <a:spLocks noGrp="1"/>
          </p:cNvSpPr>
          <p:nvPr>
            <p:ph type="dt" sz="half" idx="10"/>
          </p:nvPr>
        </p:nvSpPr>
        <p:spPr/>
        <p:txBody>
          <a:bodyPr/>
          <a:lstStyle/>
          <a:p>
            <a:fld id="{9783DB7D-6235-4F20-98F8-414A0EFDACDE}" type="datetime1">
              <a:rPr lang="en-US" smtClean="0"/>
              <a:t>3/12/2025</a:t>
            </a:fld>
            <a:endParaRPr lang="en-US"/>
          </a:p>
        </p:txBody>
      </p:sp>
      <p:sp>
        <p:nvSpPr>
          <p:cNvPr id="4" name="Footer Placeholder 3">
            <a:extLst>
              <a:ext uri="{FF2B5EF4-FFF2-40B4-BE49-F238E27FC236}">
                <a16:creationId xmlns:a16="http://schemas.microsoft.com/office/drawing/2014/main" xmlns="" id="{C116A2D6-915C-4639-8D46-0A1AB86DB215}"/>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a16="http://schemas.microsoft.com/office/drawing/2014/main" xmlns="" id="{BD164D34-CE67-40E8-9ED7-87ECF528116D}"/>
              </a:ext>
            </a:extLst>
          </p:cNvPr>
          <p:cNvSpPr>
            <a:spLocks noGrp="1"/>
          </p:cNvSpPr>
          <p:nvPr>
            <p:ph type="sldNum" sz="quarter" idx="12"/>
          </p:nvPr>
        </p:nvSpPr>
        <p:spPr/>
        <p:txBody>
          <a:bodyPr/>
          <a:lstStyle/>
          <a:p>
            <a:fld id="{3D0A3EC9-E8BA-4062-809F-C0D16F9877FA}" type="slidenum">
              <a:rPr lang="en-US" smtClean="0"/>
              <a:pPr/>
              <a:t>58</a:t>
            </a:fld>
            <a:endParaRPr lang="en-US"/>
          </a:p>
        </p:txBody>
      </p:sp>
      <p:sp>
        <p:nvSpPr>
          <p:cNvPr id="6" name="Title 5">
            <a:extLst>
              <a:ext uri="{FF2B5EF4-FFF2-40B4-BE49-F238E27FC236}">
                <a16:creationId xmlns:a16="http://schemas.microsoft.com/office/drawing/2014/main" xmlns="" id="{2A28F3FC-8B83-452E-BF63-F864C0A0A78C}"/>
              </a:ext>
            </a:extLst>
          </p:cNvPr>
          <p:cNvSpPr>
            <a:spLocks noGrp="1"/>
          </p:cNvSpPr>
          <p:nvPr>
            <p:ph type="title"/>
          </p:nvPr>
        </p:nvSpPr>
        <p:spPr/>
        <p:txBody>
          <a:bodyPr/>
          <a:lstStyle/>
          <a:p>
            <a:r>
              <a:rPr lang="en-US" dirty="0"/>
              <a:t>Take home message </a:t>
            </a:r>
          </a:p>
        </p:txBody>
      </p:sp>
    </p:spTree>
    <p:extLst>
      <p:ext uri="{BB962C8B-B14F-4D97-AF65-F5344CB8AC3E}">
        <p14:creationId xmlns:p14="http://schemas.microsoft.com/office/powerpoint/2010/main" val="1151316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References</a:t>
            </a:r>
          </a:p>
        </p:txBody>
      </p:sp>
      <p:sp>
        <p:nvSpPr>
          <p:cNvPr id="4" name="Content Placeholder 3"/>
          <p:cNvSpPr>
            <a:spLocks noGrp="1"/>
          </p:cNvSpPr>
          <p:nvPr>
            <p:ph idx="1"/>
          </p:nvPr>
        </p:nvSpPr>
        <p:spPr>
          <a:xfrm>
            <a:off x="457200" y="1340768"/>
            <a:ext cx="8229600" cy="5604611"/>
          </a:xfrm>
          <a:prstGeom prst="rect">
            <a:avLst/>
          </a:prstGeom>
        </p:spPr>
        <p:txBody>
          <a:bodyPr>
            <a:spAutoFit/>
          </a:bodyPr>
          <a:lstStyle/>
          <a:p>
            <a:pPr algn="just">
              <a:lnSpc>
                <a:spcPct val="120000"/>
              </a:lnSpc>
              <a:spcBef>
                <a:spcPts val="600"/>
              </a:spcBef>
            </a:pPr>
            <a:r>
              <a:rPr lang="en-US" sz="2600" dirty="0"/>
              <a:t>EASL CPG decompensated cirrhosis. J </a:t>
            </a:r>
            <a:r>
              <a:rPr lang="en-US" sz="2600" dirty="0" err="1"/>
              <a:t>Hepatol</a:t>
            </a:r>
            <a:r>
              <a:rPr lang="en-US" sz="2600" dirty="0"/>
              <a:t> 2018;doi: 10.1016/j.jhep.2018.03.024</a:t>
            </a:r>
          </a:p>
          <a:p>
            <a:pPr algn="just">
              <a:lnSpc>
                <a:spcPct val="120000"/>
              </a:lnSpc>
              <a:spcBef>
                <a:spcPts val="600"/>
              </a:spcBef>
            </a:pPr>
            <a:r>
              <a:rPr lang="en-US" sz="2600" dirty="0"/>
              <a:t>Goldman L, Schafer Al (</a:t>
            </a:r>
            <a:r>
              <a:rPr lang="en-US" sz="2600" dirty="0" err="1"/>
              <a:t>Eds</a:t>
            </a:r>
            <a:r>
              <a:rPr lang="en-US" sz="2600" dirty="0"/>
              <a:t>) (2020). </a:t>
            </a:r>
            <a:r>
              <a:rPr lang="en-GB" sz="2600" i="1" dirty="0"/>
              <a:t>Goldman-Cecil Medicine (26</a:t>
            </a:r>
            <a:r>
              <a:rPr lang="en-GB" sz="2600" i="1" baseline="30000" dirty="0"/>
              <a:t>th</a:t>
            </a:r>
            <a:r>
              <a:rPr lang="en-GB" sz="2600" i="1" dirty="0"/>
              <a:t> ed.).</a:t>
            </a:r>
            <a:r>
              <a:rPr lang="en-GB" sz="2600" dirty="0"/>
              <a:t> </a:t>
            </a:r>
            <a:r>
              <a:rPr lang="en-US" sz="2600" dirty="0"/>
              <a:t>Philadelphia, PA: Elsevier.</a:t>
            </a:r>
            <a:endParaRPr lang="en-GB" sz="2600" dirty="0"/>
          </a:p>
          <a:p>
            <a:pPr algn="just">
              <a:lnSpc>
                <a:spcPct val="120000"/>
              </a:lnSpc>
              <a:spcBef>
                <a:spcPts val="600"/>
              </a:spcBef>
            </a:pPr>
            <a:r>
              <a:rPr lang="en-US" sz="2600" dirty="0" err="1"/>
              <a:t>Fauci</a:t>
            </a:r>
            <a:r>
              <a:rPr lang="en-US" sz="2600" dirty="0"/>
              <a:t>, AS, Kasper DL, Hauser SL, Longo DL, </a:t>
            </a:r>
            <a:r>
              <a:rPr lang="en-US" sz="2600" dirty="0" err="1"/>
              <a:t>Loscalzo</a:t>
            </a:r>
            <a:r>
              <a:rPr lang="en-US" sz="2600" dirty="0"/>
              <a:t> J (Eds.) (2018). </a:t>
            </a:r>
            <a:r>
              <a:rPr lang="en-US" sz="2600" i="1" dirty="0"/>
              <a:t>Harrison's Principles of Internal Medicine </a:t>
            </a:r>
            <a:r>
              <a:rPr lang="en-US" sz="2600" dirty="0"/>
              <a:t>(20</a:t>
            </a:r>
            <a:r>
              <a:rPr lang="en-US" sz="2600" baseline="30000" dirty="0"/>
              <a:t>th</a:t>
            </a:r>
            <a:r>
              <a:rPr lang="en-US" sz="2600" dirty="0"/>
              <a:t> ed.). New York: McGraw-Hill Education.</a:t>
            </a:r>
          </a:p>
          <a:p>
            <a:pPr algn="just">
              <a:lnSpc>
                <a:spcPct val="120000"/>
              </a:lnSpc>
              <a:spcBef>
                <a:spcPts val="600"/>
              </a:spcBef>
            </a:pPr>
            <a:r>
              <a:rPr lang="en-US" sz="2600" dirty="0"/>
              <a:t>Benjamin IJ, Griggs RC, Wing EJ, Fitz JG (Eds.) (2016). </a:t>
            </a:r>
            <a:r>
              <a:rPr lang="en-US" sz="2600" i="1" dirty="0"/>
              <a:t>Andreoli and Carpenter’s Cecil Essentials of Medicine (9</a:t>
            </a:r>
            <a:r>
              <a:rPr lang="en-US" sz="2600" i="1" baseline="30000" dirty="0"/>
              <a:t>th</a:t>
            </a:r>
            <a:r>
              <a:rPr lang="en-US" sz="2600" i="1" dirty="0"/>
              <a:t> ed.).</a:t>
            </a:r>
            <a:r>
              <a:rPr lang="en-US" sz="2600" dirty="0"/>
              <a:t> Philadelphia, PA: Elsevier Saunders.</a:t>
            </a:r>
            <a:endParaRPr lang="en-GB" sz="2600" dirty="0"/>
          </a:p>
          <a:p>
            <a:endParaRPr lang="en-GB" sz="2600"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F46236F-05C3-4433-84F8-AB3F537A6285}"/>
              </a:ext>
            </a:extLst>
          </p:cNvPr>
          <p:cNvSpPr>
            <a:spLocks noGrp="1"/>
          </p:cNvSpPr>
          <p:nvPr>
            <p:ph idx="1"/>
          </p:nvPr>
        </p:nvSpPr>
        <p:spPr/>
        <p:txBody>
          <a:bodyPr/>
          <a:lstStyle/>
          <a:p>
            <a:r>
              <a:rPr lang="en-US" dirty="0"/>
              <a:t>Q1: What are the possible causes of patient altered conscious level?</a:t>
            </a:r>
          </a:p>
          <a:p>
            <a:r>
              <a:rPr lang="en-US" dirty="0"/>
              <a:t>Q2: What is the underlying mechanisms?</a:t>
            </a:r>
          </a:p>
          <a:p>
            <a:r>
              <a:rPr lang="en-US" dirty="0"/>
              <a:t> Q3: what is the clinical picture of the patient Condition?</a:t>
            </a:r>
          </a:p>
        </p:txBody>
      </p:sp>
      <p:sp>
        <p:nvSpPr>
          <p:cNvPr id="3" name="Title 2">
            <a:extLst>
              <a:ext uri="{FF2B5EF4-FFF2-40B4-BE49-F238E27FC236}">
                <a16:creationId xmlns:a16="http://schemas.microsoft.com/office/drawing/2014/main" xmlns="" id="{E063456C-8DE3-4593-AE03-A51148308EC5}"/>
              </a:ext>
            </a:extLst>
          </p:cNvPr>
          <p:cNvSpPr>
            <a:spLocks noGrp="1"/>
          </p:cNvSpPr>
          <p:nvPr>
            <p:ph type="title"/>
          </p:nvPr>
        </p:nvSpPr>
        <p:spPr/>
        <p:txBody>
          <a:bodyPr/>
          <a:lstStyle/>
          <a:p>
            <a:r>
              <a:rPr lang="en-US" dirty="0"/>
              <a:t>Case 1 (cont.)</a:t>
            </a:r>
          </a:p>
        </p:txBody>
      </p:sp>
    </p:spTree>
    <p:extLst>
      <p:ext uri="{BB962C8B-B14F-4D97-AF65-F5344CB8AC3E}">
        <p14:creationId xmlns:p14="http://schemas.microsoft.com/office/powerpoint/2010/main" val="1223044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631162"/>
            <a:ext cx="6096000" cy="1107996"/>
          </a:xfr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8900">
              <a:spcBef>
                <a:spcPct val="20000"/>
              </a:spcBef>
            </a:pPr>
            <a:r>
              <a:rPr lang="en-US" sz="6600" dirty="0">
                <a:ln w="0"/>
                <a:effectLst/>
                <a:latin typeface="Times New Roman" panose="02020603050405020304" pitchFamily="18" charset="0"/>
                <a:ea typeface="+mn-ea"/>
                <a:cs typeface="Times New Roman" panose="02020603050405020304" pitchFamily="18" charset="0"/>
              </a:rPr>
              <a:t>Thank You</a:t>
            </a:r>
          </a:p>
        </p:txBody>
      </p:sp>
    </p:spTree>
    <p:extLst>
      <p:ext uri="{BB962C8B-B14F-4D97-AF65-F5344CB8AC3E}">
        <p14:creationId xmlns:p14="http://schemas.microsoft.com/office/powerpoint/2010/main" val="58611415"/>
      </p:ext>
    </p:extLst>
  </p:cSld>
  <p:clrMapOvr>
    <a:masterClrMapping/>
  </p:clrMapOvr>
  <mc:AlternateContent xmlns:mc="http://schemas.openxmlformats.org/markup-compatibility/2006" xmlns:p14="http://schemas.microsoft.com/office/powerpoint/2010/main">
    <mc:Choice Requires="p14">
      <p:transition p14:dur="250">
        <p:dissolve/>
      </p:transition>
    </mc:Choice>
    <mc:Fallback xmlns="">
      <p:transition>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66D98D0-2114-40BF-BBEC-314471DC4C04}"/>
              </a:ext>
            </a:extLst>
          </p:cNvPr>
          <p:cNvSpPr>
            <a:spLocks noGrp="1"/>
          </p:cNvSpPr>
          <p:nvPr>
            <p:ph idx="1"/>
          </p:nvPr>
        </p:nvSpPr>
        <p:spPr/>
        <p:txBody>
          <a:bodyPr/>
          <a:lstStyle/>
          <a:p>
            <a:r>
              <a:rPr lang="en-US" b="1" dirty="0"/>
              <a:t>In patient with CLD what is the most possible cause?</a:t>
            </a:r>
          </a:p>
          <a:p>
            <a:pPr algn="ctr">
              <a:buNone/>
            </a:pPr>
            <a:r>
              <a:rPr lang="en-US" sz="3600" b="1" dirty="0">
                <a:solidFill>
                  <a:srgbClr val="00B0F0"/>
                </a:solidFill>
              </a:rPr>
              <a:t>Hepatic encephalopathy</a:t>
            </a:r>
          </a:p>
          <a:p>
            <a:endParaRPr lang="en-US" dirty="0"/>
          </a:p>
          <a:p>
            <a:r>
              <a:rPr lang="en-US" b="1" dirty="0"/>
              <a:t>What are other possible causes?</a:t>
            </a:r>
          </a:p>
          <a:p>
            <a:endParaRPr lang="en-US" dirty="0"/>
          </a:p>
        </p:txBody>
      </p:sp>
      <p:sp>
        <p:nvSpPr>
          <p:cNvPr id="3" name="Title 2">
            <a:extLst>
              <a:ext uri="{FF2B5EF4-FFF2-40B4-BE49-F238E27FC236}">
                <a16:creationId xmlns:a16="http://schemas.microsoft.com/office/drawing/2014/main" xmlns="" id="{26E59804-84F2-4AC1-AF3F-10736F50D128}"/>
              </a:ext>
            </a:extLst>
          </p:cNvPr>
          <p:cNvSpPr>
            <a:spLocks noGrp="1"/>
          </p:cNvSpPr>
          <p:nvPr>
            <p:ph type="title"/>
          </p:nvPr>
        </p:nvSpPr>
        <p:spPr/>
        <p:txBody>
          <a:bodyPr/>
          <a:lstStyle/>
          <a:p>
            <a:r>
              <a:rPr lang="en-US" dirty="0"/>
              <a:t>Disturbed conscious level in CLD</a:t>
            </a:r>
          </a:p>
        </p:txBody>
      </p:sp>
    </p:spTree>
    <p:extLst>
      <p:ext uri="{BB962C8B-B14F-4D97-AF65-F5344CB8AC3E}">
        <p14:creationId xmlns:p14="http://schemas.microsoft.com/office/powerpoint/2010/main" val="9854059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28999693"/>
              </p:ext>
            </p:extLst>
          </p:nvPr>
        </p:nvGraphicFramePr>
        <p:xfrm>
          <a:off x="228600" y="1600200"/>
          <a:ext cx="8686800" cy="4572000"/>
        </p:xfrm>
        <a:graphic>
          <a:graphicData uri="http://schemas.openxmlformats.org/drawingml/2006/table">
            <a:tbl>
              <a:tblPr firstRow="1" bandRow="1">
                <a:tableStyleId>{5940675A-B579-460E-94D1-54222C63F5DA}</a:tableStyleId>
              </a:tblPr>
              <a:tblGrid>
                <a:gridCol w="4343400">
                  <a:extLst>
                    <a:ext uri="{9D8B030D-6E8A-4147-A177-3AD203B41FA5}">
                      <a16:colId xmlns:a16="http://schemas.microsoft.com/office/drawing/2014/main" xmlns="" val="20000"/>
                    </a:ext>
                  </a:extLst>
                </a:gridCol>
                <a:gridCol w="4343400">
                  <a:extLst>
                    <a:ext uri="{9D8B030D-6E8A-4147-A177-3AD203B41FA5}">
                      <a16:colId xmlns:a16="http://schemas.microsoft.com/office/drawing/2014/main" xmlns="" val="20001"/>
                    </a:ext>
                  </a:extLst>
                </a:gridCol>
              </a:tblGrid>
              <a:tr h="370840">
                <a:tc>
                  <a:txBody>
                    <a:bodyPr/>
                    <a:lstStyle/>
                    <a:p>
                      <a:r>
                        <a:rPr lang="en-GB" sz="2400" kern="1200" baseline="0" dirty="0">
                          <a:solidFill>
                            <a:schemeClr val="tx1"/>
                          </a:solidFill>
                          <a:latin typeface="+mn-lt"/>
                          <a:ea typeface="+mn-ea"/>
                          <a:cs typeface="+mn-cs"/>
                        </a:rPr>
                        <a:t>Hypoglycemia, </a:t>
                      </a:r>
                      <a:r>
                        <a:rPr lang="en-GB" sz="2400" b="1" kern="1200" baseline="0" dirty="0">
                          <a:solidFill>
                            <a:schemeClr val="tx1"/>
                          </a:solidFill>
                          <a:latin typeface="+mn-lt"/>
                          <a:ea typeface="+mn-ea"/>
                          <a:cs typeface="+mn-cs"/>
                        </a:rPr>
                        <a:t>ketoacidosis</a:t>
                      </a:r>
                      <a:r>
                        <a:rPr lang="en-GB" sz="2400" kern="1200" baseline="0" dirty="0">
                          <a:solidFill>
                            <a:schemeClr val="tx1"/>
                          </a:solidFill>
                          <a:latin typeface="+mn-lt"/>
                          <a:ea typeface="+mn-ea"/>
                          <a:cs typeface="+mn-cs"/>
                        </a:rPr>
                        <a:t>, hyperosmolar, </a:t>
                      </a:r>
                      <a:r>
                        <a:rPr lang="en-GB" sz="2400" b="1" kern="1200" baseline="0" dirty="0">
                          <a:solidFill>
                            <a:schemeClr val="tx1"/>
                          </a:solidFill>
                          <a:latin typeface="+mn-lt"/>
                          <a:ea typeface="+mn-ea"/>
                          <a:cs typeface="+mn-cs"/>
                        </a:rPr>
                        <a:t>lactate acidosis</a:t>
                      </a:r>
                      <a:endParaRPr lang="en-GB" sz="2400" b="1" dirty="0"/>
                    </a:p>
                  </a:txBody>
                  <a:tcPr/>
                </a:tc>
                <a:tc>
                  <a:txBody>
                    <a:bodyPr/>
                    <a:lstStyle/>
                    <a:p>
                      <a:r>
                        <a:rPr lang="en-GB" sz="2400" b="1" dirty="0"/>
                        <a:t>Alcohol </a:t>
                      </a:r>
                      <a:r>
                        <a:rPr lang="en-GB" sz="2400" b="1" kern="1200" baseline="0" dirty="0">
                          <a:solidFill>
                            <a:schemeClr val="tx1"/>
                          </a:solidFill>
                          <a:latin typeface="+mn-lt"/>
                          <a:ea typeface="+mn-ea"/>
                          <a:cs typeface="+mn-cs"/>
                        </a:rPr>
                        <a:t>intoxication</a:t>
                      </a:r>
                      <a:r>
                        <a:rPr lang="en-GB" sz="2400" kern="1200" baseline="0" dirty="0">
                          <a:solidFill>
                            <a:schemeClr val="tx1"/>
                          </a:solidFill>
                          <a:latin typeface="+mn-lt"/>
                          <a:ea typeface="+mn-ea"/>
                          <a:cs typeface="+mn-cs"/>
                        </a:rPr>
                        <a:t>, withdrawal, </a:t>
                      </a:r>
                      <a:r>
                        <a:rPr lang="en-GB" sz="2400" kern="1200" baseline="0" dirty="0" err="1">
                          <a:solidFill>
                            <a:schemeClr val="tx1"/>
                          </a:solidFill>
                          <a:latin typeface="+mn-lt"/>
                          <a:ea typeface="+mn-ea"/>
                          <a:cs typeface="+mn-cs"/>
                        </a:rPr>
                        <a:t>Wernicke</a:t>
                      </a:r>
                      <a:endParaRPr lang="en-GB" sz="2400" dirty="0"/>
                    </a:p>
                  </a:txBody>
                  <a:tcPr/>
                </a:tc>
                <a:extLst>
                  <a:ext uri="{0D108BD9-81ED-4DB2-BD59-A6C34878D82A}">
                    <a16:rowId xmlns:a16="http://schemas.microsoft.com/office/drawing/2014/main" xmlns="" val="10000"/>
                  </a:ext>
                </a:extLst>
              </a:tr>
              <a:tr h="370840">
                <a:tc>
                  <a:txBody>
                    <a:bodyPr/>
                    <a:lstStyle/>
                    <a:p>
                      <a:r>
                        <a:rPr lang="en-GB" sz="2400" dirty="0"/>
                        <a:t>Drugs: </a:t>
                      </a:r>
                      <a:r>
                        <a:rPr lang="en-GB" sz="2400" kern="1200" baseline="0" dirty="0">
                          <a:solidFill>
                            <a:schemeClr val="tx1"/>
                          </a:solidFill>
                          <a:latin typeface="+mn-lt"/>
                          <a:ea typeface="+mn-ea"/>
                          <a:cs typeface="+mn-cs"/>
                        </a:rPr>
                        <a:t>benzodiazepines, </a:t>
                      </a:r>
                      <a:r>
                        <a:rPr lang="en-GB" sz="2400" b="1" kern="1200" baseline="0" dirty="0" err="1">
                          <a:solidFill>
                            <a:schemeClr val="tx1"/>
                          </a:solidFill>
                          <a:latin typeface="+mn-lt"/>
                          <a:ea typeface="+mn-ea"/>
                          <a:cs typeface="+mn-cs"/>
                        </a:rPr>
                        <a:t>neuroleptics</a:t>
                      </a:r>
                      <a:r>
                        <a:rPr lang="en-GB" sz="2400" b="1" kern="1200" baseline="0" dirty="0">
                          <a:solidFill>
                            <a:schemeClr val="tx1"/>
                          </a:solidFill>
                          <a:latin typeface="+mn-lt"/>
                          <a:ea typeface="+mn-ea"/>
                          <a:cs typeface="+mn-cs"/>
                        </a:rPr>
                        <a:t>, </a:t>
                      </a:r>
                      <a:r>
                        <a:rPr lang="en-GB" sz="2400" b="1" kern="1200" baseline="0" dirty="0" err="1">
                          <a:solidFill>
                            <a:schemeClr val="tx1"/>
                          </a:solidFill>
                          <a:latin typeface="+mn-lt"/>
                          <a:ea typeface="+mn-ea"/>
                          <a:cs typeface="+mn-cs"/>
                        </a:rPr>
                        <a:t>opioids</a:t>
                      </a:r>
                      <a:endParaRPr lang="en-GB" sz="2400" b="1" dirty="0"/>
                    </a:p>
                  </a:txBody>
                  <a:tcPr/>
                </a:tc>
                <a:tc>
                  <a:txBody>
                    <a:bodyPr/>
                    <a:lstStyle/>
                    <a:p>
                      <a:r>
                        <a:rPr lang="en-GB" sz="2400" kern="1200" baseline="0" dirty="0">
                          <a:solidFill>
                            <a:schemeClr val="tx1"/>
                          </a:solidFill>
                          <a:latin typeface="+mn-lt"/>
                          <a:ea typeface="+mn-ea"/>
                          <a:cs typeface="+mn-cs"/>
                        </a:rPr>
                        <a:t>Electrolyte disorders: hyponatremia and hypercalcemia (Diuretic overdose)</a:t>
                      </a:r>
                      <a:endParaRPr lang="en-GB" sz="2400" dirty="0"/>
                    </a:p>
                  </a:txBody>
                  <a:tcPr/>
                </a:tc>
                <a:extLst>
                  <a:ext uri="{0D108BD9-81ED-4DB2-BD59-A6C34878D82A}">
                    <a16:rowId xmlns:a16="http://schemas.microsoft.com/office/drawing/2014/main" xmlns="" val="10001"/>
                  </a:ext>
                </a:extLst>
              </a:tr>
              <a:tr h="370840">
                <a:tc>
                  <a:txBody>
                    <a:bodyPr/>
                    <a:lstStyle/>
                    <a:p>
                      <a:r>
                        <a:rPr lang="en-GB" sz="2400" dirty="0"/>
                        <a:t>Uremic encephalopathy</a:t>
                      </a:r>
                    </a:p>
                  </a:txBody>
                  <a:tcPr/>
                </a:tc>
                <a:tc>
                  <a:txBody>
                    <a:bodyPr/>
                    <a:lstStyle/>
                    <a:p>
                      <a:r>
                        <a:rPr lang="en-GB" sz="2400" dirty="0"/>
                        <a:t>Respiratory failure</a:t>
                      </a:r>
                    </a:p>
                  </a:txBody>
                  <a:tcPr/>
                </a:tc>
                <a:extLst>
                  <a:ext uri="{0D108BD9-81ED-4DB2-BD59-A6C34878D82A}">
                    <a16:rowId xmlns:a16="http://schemas.microsoft.com/office/drawing/2014/main" xmlns="" val="10002"/>
                  </a:ext>
                </a:extLst>
              </a:tr>
              <a:tr h="370840">
                <a:tc>
                  <a:txBody>
                    <a:bodyPr/>
                    <a:lstStyle/>
                    <a:p>
                      <a:r>
                        <a:rPr lang="en-GB" sz="2400" kern="1200" baseline="0" dirty="0">
                          <a:solidFill>
                            <a:schemeClr val="tx1"/>
                          </a:solidFill>
                          <a:latin typeface="+mn-lt"/>
                          <a:ea typeface="+mn-ea"/>
                          <a:cs typeface="+mn-cs"/>
                        </a:rPr>
                        <a:t>Intracranial bleeding and stroke</a:t>
                      </a:r>
                      <a:endParaRPr lang="en-GB" sz="2400" dirty="0"/>
                    </a:p>
                  </a:txBody>
                  <a:tcPr/>
                </a:tc>
                <a:tc>
                  <a:txBody>
                    <a:bodyPr/>
                    <a:lstStyle/>
                    <a:p>
                      <a:r>
                        <a:rPr lang="en-GB" sz="2400" kern="1200" baseline="0" dirty="0">
                          <a:solidFill>
                            <a:schemeClr val="tx1"/>
                          </a:solidFill>
                          <a:latin typeface="+mn-lt"/>
                          <a:ea typeface="+mn-ea"/>
                          <a:cs typeface="+mn-cs"/>
                        </a:rPr>
                        <a:t>Brain lesions: traumatic, </a:t>
                      </a:r>
                      <a:r>
                        <a:rPr lang="en-GB" sz="2400" kern="1200" baseline="0" dirty="0" err="1">
                          <a:solidFill>
                            <a:schemeClr val="tx1"/>
                          </a:solidFill>
                          <a:latin typeface="+mn-lt"/>
                          <a:ea typeface="+mn-ea"/>
                          <a:cs typeface="+mn-cs"/>
                        </a:rPr>
                        <a:t>neoplasms</a:t>
                      </a:r>
                      <a:r>
                        <a:rPr lang="en-GB" sz="2400" kern="1200" baseline="0" dirty="0">
                          <a:solidFill>
                            <a:schemeClr val="tx1"/>
                          </a:solidFill>
                          <a:latin typeface="+mn-lt"/>
                          <a:ea typeface="+mn-ea"/>
                          <a:cs typeface="+mn-cs"/>
                        </a:rPr>
                        <a:t>, normal pressure hydrocephalus</a:t>
                      </a:r>
                      <a:endParaRPr lang="en-GB" sz="2400" dirty="0"/>
                    </a:p>
                  </a:txBody>
                  <a:tcPr/>
                </a:tc>
                <a:extLst>
                  <a:ext uri="{0D108BD9-81ED-4DB2-BD59-A6C34878D82A}">
                    <a16:rowId xmlns:a16="http://schemas.microsoft.com/office/drawing/2014/main" xmlns="" val="10003"/>
                  </a:ext>
                </a:extLst>
              </a:tr>
              <a:tr h="370840">
                <a:tc>
                  <a:txBody>
                    <a:bodyPr/>
                    <a:lstStyle/>
                    <a:p>
                      <a:r>
                        <a:rPr lang="en-GB" sz="2400" kern="1200" baseline="0" dirty="0">
                          <a:solidFill>
                            <a:schemeClr val="tx1"/>
                          </a:solidFill>
                          <a:latin typeface="+mn-lt"/>
                          <a:ea typeface="+mn-ea"/>
                          <a:cs typeface="+mn-cs"/>
                        </a:rPr>
                        <a:t>Non-convulsive epilepsy</a:t>
                      </a:r>
                      <a:endParaRPr lang="en-GB" sz="2400" dirty="0"/>
                    </a:p>
                  </a:txBody>
                  <a:tcPr/>
                </a:tc>
                <a:tc>
                  <a:txBody>
                    <a:bodyPr/>
                    <a:lstStyle/>
                    <a:p>
                      <a:r>
                        <a:rPr lang="en-GB" sz="2400" b="1" kern="1200" baseline="0" dirty="0" err="1">
                          <a:solidFill>
                            <a:schemeClr val="tx1"/>
                          </a:solidFill>
                          <a:latin typeface="+mn-lt"/>
                          <a:ea typeface="+mn-ea"/>
                          <a:cs typeface="+mn-cs"/>
                        </a:rPr>
                        <a:t>Neuroinfections</a:t>
                      </a:r>
                      <a:endParaRPr lang="en-GB" sz="2400" b="1" dirty="0"/>
                    </a:p>
                  </a:txBody>
                  <a:tcPr/>
                </a:tc>
                <a:extLst>
                  <a:ext uri="{0D108BD9-81ED-4DB2-BD59-A6C34878D82A}">
                    <a16:rowId xmlns:a16="http://schemas.microsoft.com/office/drawing/2014/main" xmlns="" val="10004"/>
                  </a:ext>
                </a:extLst>
              </a:tr>
              <a:tr h="370840">
                <a:tc>
                  <a:txBody>
                    <a:bodyPr/>
                    <a:lstStyle/>
                    <a:p>
                      <a:r>
                        <a:rPr lang="en-GB" sz="2400" kern="1200" baseline="0" dirty="0">
                          <a:solidFill>
                            <a:schemeClr val="tx1"/>
                          </a:solidFill>
                          <a:latin typeface="+mn-lt"/>
                          <a:ea typeface="+mn-ea"/>
                          <a:cs typeface="+mn-cs"/>
                        </a:rPr>
                        <a:t>Psychiatric disorders</a:t>
                      </a:r>
                      <a:endParaRPr lang="en-GB" sz="2400" dirty="0"/>
                    </a:p>
                  </a:txBody>
                  <a:tcPr/>
                </a:tc>
                <a:tc>
                  <a:txBody>
                    <a:bodyPr/>
                    <a:lstStyle/>
                    <a:p>
                      <a:r>
                        <a:rPr lang="en-GB" sz="2400" b="1" kern="1200" baseline="0" dirty="0">
                          <a:solidFill>
                            <a:schemeClr val="tx1"/>
                          </a:solidFill>
                          <a:latin typeface="+mn-lt"/>
                          <a:ea typeface="+mn-ea"/>
                          <a:cs typeface="+mn-cs"/>
                        </a:rPr>
                        <a:t>Dementia</a:t>
                      </a:r>
                      <a:endParaRPr lang="en-GB" sz="2400" b="1" dirty="0"/>
                    </a:p>
                  </a:txBody>
                  <a:tcPr/>
                </a:tc>
                <a:extLst>
                  <a:ext uri="{0D108BD9-81ED-4DB2-BD59-A6C34878D82A}">
                    <a16:rowId xmlns:a16="http://schemas.microsoft.com/office/drawing/2014/main" xmlns="" val="10005"/>
                  </a:ext>
                </a:extLst>
              </a:tr>
            </a:tbl>
          </a:graphicData>
        </a:graphic>
      </p:graphicFrame>
      <p:sp>
        <p:nvSpPr>
          <p:cNvPr id="3" name="Title 2"/>
          <p:cNvSpPr>
            <a:spLocks noGrp="1"/>
          </p:cNvSpPr>
          <p:nvPr>
            <p:ph type="title"/>
          </p:nvPr>
        </p:nvSpPr>
        <p:spPr/>
        <p:txBody>
          <a:bodyPr/>
          <a:lstStyle/>
          <a:p>
            <a:r>
              <a:rPr lang="en-GB" dirty="0"/>
              <a:t>Differential diagnosis of DCL in CLD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0455F61-2F14-4084-9C74-B4CAD81AC36C}"/>
              </a:ext>
            </a:extLst>
          </p:cNvPr>
          <p:cNvSpPr>
            <a:spLocks noGrp="1"/>
          </p:cNvSpPr>
          <p:nvPr>
            <p:ph idx="1"/>
          </p:nvPr>
        </p:nvSpPr>
        <p:spPr/>
        <p:txBody>
          <a:bodyPr>
            <a:normAutofit/>
          </a:bodyPr>
          <a:lstStyle/>
          <a:p>
            <a:pPr algn="just"/>
            <a:r>
              <a:rPr lang="en-US" dirty="0"/>
              <a:t>Patients with liver cell failure are prone to </a:t>
            </a:r>
            <a:r>
              <a:rPr lang="en-US" b="1" dirty="0"/>
              <a:t>fasting hypoglycemia </a:t>
            </a:r>
            <a:r>
              <a:rPr lang="en-US" dirty="0"/>
              <a:t>due to defective glycogen stores and impaired hepatic glucose output.</a:t>
            </a:r>
          </a:p>
          <a:p>
            <a:pPr algn="just"/>
            <a:r>
              <a:rPr lang="en-US" dirty="0"/>
              <a:t>Exclusion of hypoglycemia should be done in LCF presented with Hepatic encephalopathy.</a:t>
            </a:r>
          </a:p>
        </p:txBody>
      </p:sp>
      <p:sp>
        <p:nvSpPr>
          <p:cNvPr id="3" name="Title 2">
            <a:extLst>
              <a:ext uri="{FF2B5EF4-FFF2-40B4-BE49-F238E27FC236}">
                <a16:creationId xmlns:a16="http://schemas.microsoft.com/office/drawing/2014/main" xmlns="" id="{6725A99A-469A-4C12-9591-32A910915B9A}"/>
              </a:ext>
            </a:extLst>
          </p:cNvPr>
          <p:cNvSpPr>
            <a:spLocks noGrp="1"/>
          </p:cNvSpPr>
          <p:nvPr>
            <p:ph type="title"/>
          </p:nvPr>
        </p:nvSpPr>
        <p:spPr/>
        <p:txBody>
          <a:bodyPr/>
          <a:lstStyle/>
          <a:p>
            <a:endParaRPr lang="en-US"/>
          </a:p>
        </p:txBody>
      </p:sp>
      <p:sp>
        <p:nvSpPr>
          <p:cNvPr id="4" name="Rectangle 3"/>
          <p:cNvSpPr/>
          <p:nvPr/>
        </p:nvSpPr>
        <p:spPr>
          <a:xfrm>
            <a:off x="457200" y="4953000"/>
            <a:ext cx="8229600" cy="1371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US" sz="2600" b="1" dirty="0"/>
              <a:t>Ramadan fasting: </a:t>
            </a:r>
            <a:r>
              <a:rPr lang="en-US" sz="2600" dirty="0"/>
              <a:t>Advanced liver disease patients are advised against fasting due to high risk of fasting hypoglycemia.</a:t>
            </a:r>
          </a:p>
        </p:txBody>
      </p:sp>
    </p:spTree>
    <p:extLst>
      <p:ext uri="{BB962C8B-B14F-4D97-AF65-F5344CB8AC3E}">
        <p14:creationId xmlns:p14="http://schemas.microsoft.com/office/powerpoint/2010/main" val="7897607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3"/>
  <p:tag name="MMPROD_UIDATA" val="&lt;database version=&quot;7.0&quot;&gt;&lt;object type=&quot;1&quot; unique_id=&quot;10001&quot;&gt;&lt;object type=&quot;8&quot; unique_id=&quot;10674&quot;&gt;&lt;/object&gt;&lt;object type=&quot;2&quot; unique_id=&quot;10675&quot;&gt;&lt;object type=&quot;3&quot; unique_id=&quot;10676&quot;&gt;&lt;property id=&quot;20148&quot; value=&quot;5&quot;/&gt;&lt;property id=&quot;20300&quot; value=&quot;Slide 1&quot;/&gt;&lt;property id=&quot;20307&quot; value=&quot;258&quot;/&gt;&lt;/object&gt;&lt;object type=&quot;3&quot; unique_id=&quot;10677&quot;&gt;&lt;property id=&quot;20148&quot; value=&quot;5&quot;/&gt;&lt;property id=&quot;20300&quot; value=&quot;Slide 2 - &amp;quot;Liver Cirrhosis Complications&amp;quot;&quot;/&gt;&lt;property id=&quot;20307&quot; value=&quot;256&quot;/&gt;&lt;/object&gt;&lt;object type=&quot;3&quot; unique_id=&quot;10678&quot;&gt;&lt;property id=&quot;20148&quot; value=&quot;5&quot;/&gt;&lt;property id=&quot;20300&quot; value=&quot;Slide 3 - &amp;quot;Indented Learning Outcomes (ILOs)&amp;quot;&quot;/&gt;&lt;property id=&quot;20307&quot; value=&quot;259&quot;/&gt;&lt;/object&gt;&lt;object type=&quot;3&quot; unique_id=&quot;10679&quot;&gt;&lt;property id=&quot;20148&quot; value=&quot;5&quot;/&gt;&lt;property id=&quot;20300&quot; value=&quot;Slide 4 - &amp;quot;Steps of Problem Solving&amp;quot;&quot;/&gt;&lt;property id=&quot;20307&quot; value=&quot;319&quot;/&gt;&lt;/object&gt;&lt;object type=&quot;3&quot; unique_id=&quot;10680&quot;&gt;&lt;property id=&quot;20148&quot; value=&quot;5&quot;/&gt;&lt;property id=&quot;20300&quot; value=&quot;Slide 5 - &amp;quot;Choose the Best Answer&amp;quot;&quot;/&gt;&lt;property id=&quot;20307&quot; value=&quot;305&quot;/&gt;&lt;/object&gt;&lt;object type=&quot;3&quot; unique_id=&quot;10681&quot;&gt;&lt;property id=&quot;20148&quot; value=&quot;5&quot;/&gt;&lt;property id=&quot;20300&quot; value=&quot;Slide 6 - &amp;quot;Cirrhosis-Complications&amp;quot;&quot;/&gt;&lt;property id=&quot;20307&quot; value=&quot;280&quot;/&gt;&lt;/object&gt;&lt;object type=&quot;3&quot; unique_id=&quot;10682&quot;&gt;&lt;property id=&quot;20148&quot; value=&quot;5&quot;/&gt;&lt;property id=&quot;20300&quot; value=&quot;Slide 7 - &amp;quot;Choose the Best Answer&amp;quot;&quot;/&gt;&lt;property id=&quot;20307&quot; value=&quot;306&quot;/&gt;&lt;/object&gt;&lt;object type=&quot;3&quot; unique_id=&quot;10683&quot;&gt;&lt;property id=&quot;20148&quot; value=&quot;5&quot;/&gt;&lt;property id=&quot;20300&quot; value=&quot;Slide 8 - &amp;quot;Cirrhosis-Complications&amp;quot;&quot;/&gt;&lt;property id=&quot;20307&quot; value=&quot;281&quot;/&gt;&lt;/object&gt;&lt;object type=&quot;3&quot; unique_id=&quot;10684&quot;&gt;&lt;property id=&quot;20148&quot; value=&quot;5&quot;/&gt;&lt;property id=&quot;20300&quot; value=&quot;Slide 9 - &amp;quot;Choose the Best Answer&amp;quot;&quot;/&gt;&lt;property id=&quot;20307&quot; value=&quot;290&quot;/&gt;&lt;/object&gt;&lt;object type=&quot;3&quot; unique_id=&quot;10685&quot;&gt;&lt;property id=&quot;20148&quot; value=&quot;5&quot;/&gt;&lt;property id=&quot;20300&quot; value=&quot;Slide 10 - &amp;quot;Cirrhosis-Complications&amp;quot;&quot;/&gt;&lt;property id=&quot;20307&quot; value=&quot;273&quot;/&gt;&lt;/object&gt;&lt;object type=&quot;3&quot; unique_id=&quot;10686&quot;&gt;&lt;property id=&quot;20148&quot; value=&quot;5&quot;/&gt;&lt;property id=&quot;20300&quot; value=&quot;Slide 11 - &amp;quot;Choose the Best Answer&amp;quot;&quot;/&gt;&lt;property id=&quot;20307&quot; value=&quot;291&quot;/&gt;&lt;/object&gt;&lt;object type=&quot;3&quot; unique_id=&quot;10687&quot;&gt;&lt;property id=&quot;20148&quot; value=&quot;5&quot;/&gt;&lt;property id=&quot;20300&quot; value=&quot;Slide 12 - &amp;quot;Cirrhosis-Complications&amp;quot;&quot;/&gt;&lt;property id=&quot;20307&quot; value=&quot;279&quot;/&gt;&lt;/object&gt;&lt;object type=&quot;3&quot; unique_id=&quot;10688&quot;&gt;&lt;property id=&quot;20148&quot; value=&quot;5&quot;/&gt;&lt;property id=&quot;20300&quot; value=&quot;Slide 13 - &amp;quot;Choose the Best Answer&amp;quot;&quot;/&gt;&lt;property id=&quot;20307&quot; value=&quot;307&quot;/&gt;&lt;/object&gt;&lt;object type=&quot;3&quot; unique_id=&quot;10689&quot;&gt;&lt;property id=&quot;20148&quot; value=&quot;5&quot;/&gt;&lt;property id=&quot;20300&quot; value=&quot;Slide 14 - &amp;quot;Cirrhosis-Complications&amp;quot;&quot;/&gt;&lt;property id=&quot;20307&quot; value=&quot;274&quot;/&gt;&lt;/object&gt;&lt;object type=&quot;3&quot; unique_id=&quot;10690&quot;&gt;&lt;property id=&quot;20148&quot; value=&quot;5&quot;/&gt;&lt;property id=&quot;20300&quot; value=&quot;Slide 15 - &amp;quot;Choose the Best Answer&amp;quot;&quot;/&gt;&lt;property id=&quot;20307&quot; value=&quot;308&quot;/&gt;&lt;/object&gt;&lt;object type=&quot;3&quot; unique_id=&quot;10691&quot;&gt;&lt;property id=&quot;20148&quot; value=&quot;5&quot;/&gt;&lt;property id=&quot;20300&quot; value=&quot;Slide 16 - &amp;quot;Cirrhosis-Complications&amp;quot;&quot;/&gt;&lt;property id=&quot;20307&quot; value=&quot;275&quot;/&gt;&lt;/object&gt;&lt;object type=&quot;3&quot; unique_id=&quot;10692&quot;&gt;&lt;property id=&quot;20148&quot; value=&quot;5&quot;/&gt;&lt;property id=&quot;20300&quot; value=&quot;Slide 17 - &amp;quot;Choose the Best Answer&amp;quot;&quot;/&gt;&lt;property id=&quot;20307&quot; value=&quot;309&quot;/&gt;&lt;/object&gt;&lt;object type=&quot;3&quot; unique_id=&quot;10693&quot;&gt;&lt;property id=&quot;20148&quot; value=&quot;5&quot;/&gt;&lt;property id=&quot;20300&quot; value=&quot;Slide 18 - &amp;quot;Cirrhosis-Complications&amp;quot;&quot;/&gt;&lt;property id=&quot;20307&quot; value=&quot;276&quot;/&gt;&lt;/object&gt;&lt;object type=&quot;3&quot; unique_id=&quot;10694&quot;&gt;&lt;property id=&quot;20148&quot; value=&quot;5&quot;/&gt;&lt;property id=&quot;20300&quot; value=&quot;Slide 19 - &amp;quot;Choose the Best Answer&amp;quot;&quot;/&gt;&lt;property id=&quot;20307&quot; value=&quot;310&quot;/&gt;&lt;/object&gt;&lt;object type=&quot;3&quot; unique_id=&quot;10695&quot;&gt;&lt;property id=&quot;20148&quot; value=&quot;5&quot;/&gt;&lt;property id=&quot;20300&quot; value=&quot;Slide 20 - &amp;quot;Primary/Spontaneous Bacterial Peritonitis&amp;quot;&quot;/&gt;&lt;property id=&quot;20307&quot; value=&quot;277&quot;/&gt;&lt;/object&gt;&lt;object type=&quot;3&quot; unique_id=&quot;10696&quot;&gt;&lt;property id=&quot;20148&quot; value=&quot;5&quot;/&gt;&lt;property id=&quot;20300&quot; value=&quot;Slide 21 - &amp;quot;Choose the Best Answer&amp;quot;&quot;/&gt;&lt;property id=&quot;20307&quot; value=&quot;311&quot;/&gt;&lt;/object&gt;&lt;object type=&quot;3&quot; unique_id=&quot;10697&quot;&gt;&lt;property id=&quot;20148&quot; value=&quot;5&quot;/&gt;&lt;property id=&quot;20300&quot; value=&quot;Slide 22 - &amp;quot;Cirrhosis-Complications&amp;quot;&quot;/&gt;&lt;property id=&quot;20307&quot; value=&quot;283&quot;/&gt;&lt;/object&gt;&lt;object type=&quot;3&quot; unique_id=&quot;10698&quot;&gt;&lt;property id=&quot;20148&quot; value=&quot;5&quot;/&gt;&lt;property id=&quot;20300&quot; value=&quot;Slide 23 - &amp;quot;Choose the Best Answer&amp;quot;&quot;/&gt;&lt;property id=&quot;20307&quot; value=&quot;312&quot;/&gt;&lt;/object&gt;&lt;object type=&quot;3&quot; unique_id=&quot;10699&quot;&gt;&lt;property id=&quot;20148&quot; value=&quot;5&quot;/&gt;&lt;property id=&quot;20300&quot; value=&quot;Slide 24 - &amp;quot;Cirrhosis-Complications&amp;quot;&quot;/&gt;&lt;property id=&quot;20307&quot; value=&quot;282&quot;/&gt;&lt;/object&gt;&lt;object type=&quot;3&quot; unique_id=&quot;10700&quot;&gt;&lt;property id=&quot;20148&quot; value=&quot;5&quot;/&gt;&lt;property id=&quot;20300&quot; value=&quot;Slide 25 - &amp;quot;Choose the Best Answer&amp;quot;&quot;/&gt;&lt;property id=&quot;20307&quot; value=&quot;313&quot;/&gt;&lt;/object&gt;&lt;object type=&quot;3&quot; unique_id=&quot;10701&quot;&gt;&lt;property id=&quot;20148&quot; value=&quot;5&quot;/&gt;&lt;property id=&quot;20300&quot; value=&quot;Slide 26 - &amp;quot;Cirrhosis-Complications&amp;quot;&quot;/&gt;&lt;property id=&quot;20307&quot; value=&quot;284&quot;/&gt;&lt;/object&gt;&lt;object type=&quot;3&quot; unique_id=&quot;10702&quot;&gt;&lt;property id=&quot;20148&quot; value=&quot;5&quot;/&gt;&lt;property id=&quot;20300&quot; value=&quot;Slide 27 - &amp;quot;Choose the Best Answer&amp;quot;&quot;/&gt;&lt;property id=&quot;20307&quot; value=&quot;314&quot;/&gt;&lt;/object&gt;&lt;object type=&quot;3&quot; unique_id=&quot;10703&quot;&gt;&lt;property id=&quot;20148&quot; value=&quot;5&quot;/&gt;&lt;property id=&quot;20300&quot; value=&quot;Slide 28 - &amp;quot;Cirrhosis-Complications&amp;quot;&quot;/&gt;&lt;property id=&quot;20307&quot; value=&quot;285&quot;/&gt;&lt;/object&gt;&lt;object type=&quot;3&quot; unique_id=&quot;10704&quot;&gt;&lt;property id=&quot;20148&quot; value=&quot;5&quot;/&gt;&lt;property id=&quot;20300&quot; value=&quot;Slide 29 - &amp;quot;Choose the Best Answer&amp;quot;&quot;/&gt;&lt;property id=&quot;20307&quot; value=&quot;318&quot;/&gt;&lt;/object&gt;&lt;object type=&quot;3&quot; unique_id=&quot;10705&quot;&gt;&lt;property id=&quot;20148&quot; value=&quot;5&quot;/&gt;&lt;property id=&quot;20300&quot; value=&quot;Slide 30 - &amp;quot;Hepatic Encephalopathy&amp;quot;&quot;/&gt;&lt;property id=&quot;20307&quot; value=&quot;278&quot;/&gt;&lt;/object&gt;&lt;object type=&quot;3&quot; unique_id=&quot;10706&quot;&gt;&lt;property id=&quot;20148&quot; value=&quot;5&quot;/&gt;&lt;property id=&quot;20300&quot; value=&quot;Slide 31 - &amp;quot;Choose the Best Answer&amp;quot;&quot;/&gt;&lt;property id=&quot;20307&quot; value=&quot;295&quot;/&gt;&lt;/object&gt;&lt;object type=&quot;3&quot; unique_id=&quot;10707&quot;&gt;&lt;property id=&quot;20148&quot; value=&quot;5&quot;/&gt;&lt;property id=&quot;20300&quot; value=&quot;Slide 32 - &amp;quot;Cirrhosis-Complications&amp;quot;&quot;/&gt;&lt;property id=&quot;20307&quot; value=&quot;289&quot;/&gt;&lt;/object&gt;&lt;object type=&quot;3&quot; unique_id=&quot;10708&quot;&gt;&lt;property id=&quot;20148&quot; value=&quot;5&quot;/&gt;&lt;property id=&quot;20300&quot; value=&quot;Slide 33 - &amp;quot;Choose the Best Answer&amp;quot;&quot;/&gt;&lt;property id=&quot;20307&quot; value=&quot;316&quot;/&gt;&lt;/object&gt;&lt;object type=&quot;3&quot; unique_id=&quot;10709&quot;&gt;&lt;property id=&quot;20148&quot; value=&quot;5&quot;/&gt;&lt;property id=&quot;20300&quot; value=&quot;Slide 34 - &amp;quot;Cirrhosis-Complications&amp;quot;&quot;/&gt;&lt;property id=&quot;20307&quot; value=&quot;287&quot;/&gt;&lt;/object&gt;&lt;object type=&quot;3&quot; unique_id=&quot;10710&quot;&gt;&lt;property id=&quot;20148&quot; value=&quot;5&quot;/&gt;&lt;property id=&quot;20300&quot; value=&quot;Slide 35 - &amp;quot;Choose the Best Answer&amp;quot;&quot;/&gt;&lt;property id=&quot;20307&quot; value=&quot;292&quot;/&gt;&lt;/object&gt;&lt;object type=&quot;3&quot; unique_id=&quot;10711&quot;&gt;&lt;property id=&quot;20148&quot; value=&quot;5&quot;/&gt;&lt;property id=&quot;20300&quot; value=&quot;Slide 36 - &amp;quot;Cirrhosis-Complications&amp;quot;&quot;/&gt;&lt;property id=&quot;20307&quot; value=&quot;288&quot;/&gt;&lt;/object&gt;&lt;object type=&quot;3&quot; unique_id=&quot;10712&quot;&gt;&lt;property id=&quot;20148&quot; value=&quot;5&quot;/&gt;&lt;property id=&quot;20300&quot; value=&quot;Slide 37 - &amp;quot;Choose the Best Answer&amp;quot;&quot;/&gt;&lt;property id=&quot;20307&quot; value=&quot;293&quot;/&gt;&lt;/object&gt;&lt;object type=&quot;3&quot; unique_id=&quot;10713&quot;&gt;&lt;property id=&quot;20148&quot; value=&quot;5&quot;/&gt;&lt;property id=&quot;20300&quot; value=&quot;Slide 38 - &amp;quot;Cirrhosis-Complications&amp;quot;&quot;/&gt;&lt;property id=&quot;20307&quot; value=&quot;286&quot;/&gt;&lt;/object&gt;&lt;object type=&quot;3&quot; unique_id=&quot;10714&quot;&gt;&lt;property id=&quot;20148&quot; value=&quot;5&quot;/&gt;&lt;property id=&quot;20300&quot; value=&quot;Slide 39 - &amp;quot;Thank You&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12495</TotalTime>
  <Words>2442</Words>
  <Application>Microsoft Office PowerPoint</Application>
  <PresentationFormat>On-screen Show (4:3)</PresentationFormat>
  <Paragraphs>350</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DejaVuSans</vt:lpstr>
      <vt:lpstr>Times New Roman</vt:lpstr>
      <vt:lpstr>Office Theme</vt:lpstr>
      <vt:lpstr>PowerPoint Presentation</vt:lpstr>
      <vt:lpstr>Liver Cirrhosis &amp; sequel 2</vt:lpstr>
      <vt:lpstr>Indented Learning Outcomes (ILOs)</vt:lpstr>
      <vt:lpstr>CASE (1)</vt:lpstr>
      <vt:lpstr>Case 1 (cont.)</vt:lpstr>
      <vt:lpstr>Case 1 (cont.)</vt:lpstr>
      <vt:lpstr>Disturbed conscious level in CLD</vt:lpstr>
      <vt:lpstr>Differential diagnosis of DCL in CLD</vt:lpstr>
      <vt:lpstr>PowerPoint Presentation</vt:lpstr>
      <vt:lpstr>PowerPoint Presentation</vt:lpstr>
      <vt:lpstr>Choose the Best Answer</vt:lpstr>
      <vt:lpstr>Hepatic encephalopathy (HE)</vt:lpstr>
      <vt:lpstr>HE: Pathophysiology</vt:lpstr>
      <vt:lpstr>HE: Precipitating factors</vt:lpstr>
      <vt:lpstr>HE: Clinical pictures</vt:lpstr>
      <vt:lpstr>HE: Clinical pictures</vt:lpstr>
      <vt:lpstr>HE is subdivided according to the underlying disease</vt:lpstr>
      <vt:lpstr>Question </vt:lpstr>
      <vt:lpstr>PowerPoint Presentation</vt:lpstr>
      <vt:lpstr>HE: Investigations</vt:lpstr>
      <vt:lpstr>Specific Approach to overt HE Treatment</vt:lpstr>
      <vt:lpstr>General lines of management </vt:lpstr>
      <vt:lpstr>Empirical HE treatment</vt:lpstr>
      <vt:lpstr>Empirical HE treatment</vt:lpstr>
      <vt:lpstr>Antibiotics</vt:lpstr>
      <vt:lpstr>Other Therapies</vt:lpstr>
      <vt:lpstr>PowerPoint Presentation</vt:lpstr>
      <vt:lpstr>Question </vt:lpstr>
      <vt:lpstr>Diagnostic criteria of HRS</vt:lpstr>
      <vt:lpstr>HRS types </vt:lpstr>
      <vt:lpstr>PowerPoint Presentation</vt:lpstr>
      <vt:lpstr>Triggering factors of HRS</vt:lpstr>
      <vt:lpstr>Triggering factors of HRS</vt:lpstr>
      <vt:lpstr>PowerPoint Presentation</vt:lpstr>
      <vt:lpstr>Case (2)</vt:lpstr>
      <vt:lpstr>PowerPoint Presentation</vt:lpstr>
      <vt:lpstr>Hepato-pulmonary syndrome</vt:lpstr>
      <vt:lpstr>PowerPoint Presentation</vt:lpstr>
      <vt:lpstr>Hepato-pulmonary syndrome</vt:lpstr>
      <vt:lpstr>Case (3)</vt:lpstr>
      <vt:lpstr>Hepatocellular carcinoma</vt:lpstr>
      <vt:lpstr>Hepatocellular carcinoma</vt:lpstr>
      <vt:lpstr>Hepatocellular carcinoma</vt:lpstr>
      <vt:lpstr>Tri-phasic CT Liver</vt:lpstr>
      <vt:lpstr>Hepatocellular carcinoma</vt:lpstr>
      <vt:lpstr>How to manage patient with liver cirrhosis?</vt:lpstr>
      <vt:lpstr>Management of cirrhosis</vt:lpstr>
      <vt:lpstr>How to assess prognosis of Cirrhotic patients?</vt:lpstr>
      <vt:lpstr>Child-Pugh score</vt:lpstr>
      <vt:lpstr>Quizzes</vt:lpstr>
      <vt:lpstr>Quiz 1</vt:lpstr>
      <vt:lpstr>Quiz 2</vt:lpstr>
      <vt:lpstr>Quiz 3</vt:lpstr>
      <vt:lpstr>Quiz 3</vt:lpstr>
      <vt:lpstr>Quiz 4</vt:lpstr>
      <vt:lpstr>Quiz 5</vt:lpstr>
      <vt:lpstr>Quiz 6</vt:lpstr>
      <vt:lpstr>Take home message </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 cast</dc:creator>
  <cp:lastModifiedBy>Abdul Rahman Ashraf Hussein Mohamed Abo El-Majd</cp:lastModifiedBy>
  <cp:revision>286</cp:revision>
  <dcterms:created xsi:type="dcterms:W3CDTF">2016-09-30T17:20:15Z</dcterms:created>
  <dcterms:modified xsi:type="dcterms:W3CDTF">2025-03-12T19:00:41Z</dcterms:modified>
</cp:coreProperties>
</file>