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8" r:id="rId2"/>
    <p:sldId id="295" r:id="rId3"/>
    <p:sldId id="257" r:id="rId4"/>
    <p:sldId id="282" r:id="rId5"/>
    <p:sldId id="283" r:id="rId6"/>
    <p:sldId id="284" r:id="rId7"/>
    <p:sldId id="285" r:id="rId8"/>
    <p:sldId id="286" r:id="rId9"/>
    <p:sldId id="287" r:id="rId10"/>
    <p:sldId id="288" r:id="rId11"/>
    <p:sldId id="289" r:id="rId12"/>
    <p:sldId id="290" r:id="rId13"/>
    <p:sldId id="291" r:id="rId14"/>
    <p:sldId id="292" r:id="rId15"/>
    <p:sldId id="293" r:id="rId16"/>
    <p:sldId id="279" r:id="rId17"/>
    <p:sldId id="280" r:id="rId18"/>
    <p:sldId id="281" r:id="rId19"/>
    <p:sldId id="294" r:id="rId20"/>
    <p:sldId id="316" r:id="rId21"/>
    <p:sldId id="260" r:id="rId22"/>
    <p:sldId id="317" r:id="rId23"/>
    <p:sldId id="318" r:id="rId24"/>
    <p:sldId id="319" r:id="rId25"/>
    <p:sldId id="298" r:id="rId26"/>
    <p:sldId id="301" r:id="rId27"/>
    <p:sldId id="26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4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F0D0F-EE8C-4E6A-8FD3-335E48646147}" type="datetimeFigureOut">
              <a:rPr lang="en-US" smtClean="0"/>
              <a:pPr/>
              <a:t>7/2/2025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C0DA0-2C57-4A29-A47C-EAC53B6672E1}" type="slidenum">
              <a:rPr lang="en-US" smtClean="0"/>
              <a:pPr/>
              <a:t>‹#›</a:t>
            </a:fld>
            <a:endParaRPr lang="en-US"/>
          </a:p>
        </p:txBody>
      </p:sp>
    </p:spTree>
    <p:extLst>
      <p:ext uri="{BB962C8B-B14F-4D97-AF65-F5344CB8AC3E}">
        <p14:creationId xmlns:p14="http://schemas.microsoft.com/office/powerpoint/2010/main" val="217837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A5B0EE57-38DD-5E45-BF8F-C9AC1E911F99}"/>
              </a:ext>
            </a:extLst>
          </p:cNvPr>
          <p:cNvSpPr>
            <a:spLocks noGrp="1" noChangeArrowheads="1"/>
          </p:cNvSpPr>
          <p:nvPr>
            <p:ph type="sldNum" sz="quarter" idx="5"/>
          </p:nvPr>
        </p:nvSpPr>
        <p:spPr>
          <a:ln/>
        </p:spPr>
        <p:txBody>
          <a:bodyPr/>
          <a:lstStyle/>
          <a:p>
            <a:fld id="{CD8A12CB-5446-4ED6-98DE-AEAD1ABDB9AF}" type="slidenum">
              <a:rPr lang="ar-SA" altLang="en-US"/>
              <a:pPr/>
              <a:t>16</a:t>
            </a:fld>
            <a:endParaRPr lang="en-US" altLang="en-US"/>
          </a:p>
        </p:txBody>
      </p:sp>
      <p:sp>
        <p:nvSpPr>
          <p:cNvPr id="35842" name="Rectangle 7">
            <a:extLst>
              <a:ext uri="{FF2B5EF4-FFF2-40B4-BE49-F238E27FC236}">
                <a16:creationId xmlns="" xmlns:a16="http://schemas.microsoft.com/office/drawing/2014/main" id="{79FE4FEC-8072-E8CA-7E01-23C9B978CB3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a:defRPr>
                <a:solidFill>
                  <a:schemeClr val="tx1"/>
                </a:solidFill>
                <a:latin typeface="Arial" panose="020B0604020202020204" pitchFamily="34" charset="0"/>
                <a:cs typeface="Arial" panose="020B0604020202020204" pitchFamily="34" charset="0"/>
              </a:defRPr>
            </a:lvl1pPr>
            <a:lvl2pPr marL="728663" indent="-279400">
              <a:defRPr>
                <a:solidFill>
                  <a:schemeClr val="tx1"/>
                </a:solidFill>
                <a:latin typeface="Arial" panose="020B0604020202020204" pitchFamily="34" charset="0"/>
                <a:cs typeface="Arial" panose="020B0604020202020204" pitchFamily="34" charset="0"/>
              </a:defRPr>
            </a:lvl2pPr>
            <a:lvl3pPr marL="1122363" indent="-225425">
              <a:defRPr>
                <a:solidFill>
                  <a:schemeClr val="tx1"/>
                </a:solidFill>
                <a:latin typeface="Arial" panose="020B0604020202020204" pitchFamily="34" charset="0"/>
                <a:cs typeface="Arial" panose="020B0604020202020204" pitchFamily="34" charset="0"/>
              </a:defRPr>
            </a:lvl3pPr>
            <a:lvl4pPr marL="1570038" indent="-223838">
              <a:defRPr>
                <a:solidFill>
                  <a:schemeClr val="tx1"/>
                </a:solidFill>
                <a:latin typeface="Arial" panose="020B0604020202020204" pitchFamily="34" charset="0"/>
                <a:cs typeface="Arial" panose="020B0604020202020204" pitchFamily="34" charset="0"/>
              </a:defRPr>
            </a:lvl4pPr>
            <a:lvl5pPr marL="2019300" indent="-225425">
              <a:defRPr>
                <a:solidFill>
                  <a:schemeClr val="tx1"/>
                </a:solidFill>
                <a:latin typeface="Arial" panose="020B0604020202020204" pitchFamily="34" charset="0"/>
                <a:cs typeface="Arial" panose="020B0604020202020204" pitchFamily="34" charset="0"/>
              </a:defRPr>
            </a:lvl5pPr>
            <a:lvl6pPr marL="24765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337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909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481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a:fld id="{B678C1FA-4428-45B4-9726-94D0684AD45F}" type="slidenum">
              <a:rPr lang="ar-SA" altLang="en-US" sz="1200"/>
              <a:pPr rtl="0"/>
              <a:t>16</a:t>
            </a:fld>
            <a:endParaRPr lang="en-US" altLang="en-US" sz="1200"/>
          </a:p>
        </p:txBody>
      </p:sp>
      <p:sp>
        <p:nvSpPr>
          <p:cNvPr id="35843" name="Rectangle 2">
            <a:extLst>
              <a:ext uri="{FF2B5EF4-FFF2-40B4-BE49-F238E27FC236}">
                <a16:creationId xmlns="" xmlns:a16="http://schemas.microsoft.com/office/drawing/2014/main" id="{40525FEF-FAED-571F-8FAB-9FA0F2EEC537}"/>
              </a:ext>
            </a:extLst>
          </p:cNvPr>
          <p:cNvSpPr>
            <a:spLocks noGrp="1" noRot="1" noChangeAspect="1" noChangeArrowheads="1" noTextEdit="1"/>
          </p:cNvSpPr>
          <p:nvPr>
            <p:ph type="sldImg"/>
          </p:nvPr>
        </p:nvSpPr>
        <p:spPr>
          <a:ln/>
        </p:spPr>
      </p:sp>
      <p:sp>
        <p:nvSpPr>
          <p:cNvPr id="35844" name="Rectangle 3">
            <a:extLst>
              <a:ext uri="{FF2B5EF4-FFF2-40B4-BE49-F238E27FC236}">
                <a16:creationId xmlns="" xmlns:a16="http://schemas.microsoft.com/office/drawing/2014/main" id="{C1C303DF-4C65-6344-E9EC-93B2122E8277}"/>
              </a:ext>
            </a:extLst>
          </p:cNvPr>
          <p:cNvSpPr>
            <a:spLocks noGrp="1" noChangeArrowheads="1"/>
          </p:cNvSpPr>
          <p:nvPr>
            <p:ph type="body" idx="1"/>
          </p:nvPr>
        </p:nvSpPr>
        <p:spPr/>
        <p:txBody>
          <a:bodyPr lIns="91435" tIns="45718" rIns="91435" bIns="45718"/>
          <a:lstStyle/>
          <a:p>
            <a:pPr lvl="1">
              <a:buFontTx/>
              <a:buChar char="•"/>
            </a:pPr>
            <a:endParaRPr lang="en-US" altLang="en-US"/>
          </a:p>
          <a:p>
            <a:endParaRPr lang="en-US" altLang="en-US"/>
          </a:p>
        </p:txBody>
      </p:sp>
    </p:spTree>
    <p:extLst>
      <p:ext uri="{BB962C8B-B14F-4D97-AF65-F5344CB8AC3E}">
        <p14:creationId xmlns:p14="http://schemas.microsoft.com/office/powerpoint/2010/main" val="557999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08BB67B6-FC6C-62A0-53DF-6B40419F201C}"/>
              </a:ext>
            </a:extLst>
          </p:cNvPr>
          <p:cNvSpPr>
            <a:spLocks noGrp="1" noChangeArrowheads="1"/>
          </p:cNvSpPr>
          <p:nvPr>
            <p:ph type="sldNum" sz="quarter" idx="5"/>
          </p:nvPr>
        </p:nvSpPr>
        <p:spPr>
          <a:ln/>
        </p:spPr>
        <p:txBody>
          <a:bodyPr/>
          <a:lstStyle/>
          <a:p>
            <a:fld id="{43D96BDB-5F97-4A93-AF2E-BF0C855AD4D6}" type="slidenum">
              <a:rPr lang="ar-SA" altLang="en-US"/>
              <a:pPr/>
              <a:t>17</a:t>
            </a:fld>
            <a:endParaRPr lang="en-US" altLang="en-US"/>
          </a:p>
        </p:txBody>
      </p:sp>
      <p:sp>
        <p:nvSpPr>
          <p:cNvPr id="37890" name="Rectangle 7">
            <a:extLst>
              <a:ext uri="{FF2B5EF4-FFF2-40B4-BE49-F238E27FC236}">
                <a16:creationId xmlns="" xmlns:a16="http://schemas.microsoft.com/office/drawing/2014/main" id="{EC4499BA-AE2D-AC16-2CBF-B513F0ED6B7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a:defRPr>
                <a:solidFill>
                  <a:schemeClr val="tx1"/>
                </a:solidFill>
                <a:latin typeface="Arial" panose="020B0604020202020204" pitchFamily="34" charset="0"/>
                <a:cs typeface="Arial" panose="020B0604020202020204" pitchFamily="34" charset="0"/>
              </a:defRPr>
            </a:lvl1pPr>
            <a:lvl2pPr marL="728663" indent="-279400">
              <a:defRPr>
                <a:solidFill>
                  <a:schemeClr val="tx1"/>
                </a:solidFill>
                <a:latin typeface="Arial" panose="020B0604020202020204" pitchFamily="34" charset="0"/>
                <a:cs typeface="Arial" panose="020B0604020202020204" pitchFamily="34" charset="0"/>
              </a:defRPr>
            </a:lvl2pPr>
            <a:lvl3pPr marL="1122363" indent="-225425">
              <a:defRPr>
                <a:solidFill>
                  <a:schemeClr val="tx1"/>
                </a:solidFill>
                <a:latin typeface="Arial" panose="020B0604020202020204" pitchFamily="34" charset="0"/>
                <a:cs typeface="Arial" panose="020B0604020202020204" pitchFamily="34" charset="0"/>
              </a:defRPr>
            </a:lvl3pPr>
            <a:lvl4pPr marL="1570038" indent="-223838">
              <a:defRPr>
                <a:solidFill>
                  <a:schemeClr val="tx1"/>
                </a:solidFill>
                <a:latin typeface="Arial" panose="020B0604020202020204" pitchFamily="34" charset="0"/>
                <a:cs typeface="Arial" panose="020B0604020202020204" pitchFamily="34" charset="0"/>
              </a:defRPr>
            </a:lvl4pPr>
            <a:lvl5pPr marL="2019300" indent="-225425">
              <a:defRPr>
                <a:solidFill>
                  <a:schemeClr val="tx1"/>
                </a:solidFill>
                <a:latin typeface="Arial" panose="020B0604020202020204" pitchFamily="34" charset="0"/>
                <a:cs typeface="Arial" panose="020B0604020202020204" pitchFamily="34" charset="0"/>
              </a:defRPr>
            </a:lvl5pPr>
            <a:lvl6pPr marL="24765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337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909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481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a:fld id="{C269B710-5B2F-44DE-9D51-D81D3A69A451}" type="slidenum">
              <a:rPr lang="ar-SA" altLang="en-US" sz="1200"/>
              <a:pPr rtl="0"/>
              <a:t>17</a:t>
            </a:fld>
            <a:endParaRPr lang="en-US" altLang="en-US" sz="1200"/>
          </a:p>
        </p:txBody>
      </p:sp>
      <p:sp>
        <p:nvSpPr>
          <p:cNvPr id="37891" name="Rectangle 2">
            <a:extLst>
              <a:ext uri="{FF2B5EF4-FFF2-40B4-BE49-F238E27FC236}">
                <a16:creationId xmlns="" xmlns:a16="http://schemas.microsoft.com/office/drawing/2014/main" id="{910EB2B0-88E6-E361-680D-1283096AA406}"/>
              </a:ext>
            </a:extLst>
          </p:cNvPr>
          <p:cNvSpPr>
            <a:spLocks noGrp="1" noRot="1" noChangeAspect="1" noChangeArrowheads="1" noTextEdit="1"/>
          </p:cNvSpPr>
          <p:nvPr>
            <p:ph type="sldImg"/>
          </p:nvPr>
        </p:nvSpPr>
        <p:spPr>
          <a:ln/>
        </p:spPr>
      </p:sp>
      <p:sp>
        <p:nvSpPr>
          <p:cNvPr id="37892" name="Rectangle 3">
            <a:extLst>
              <a:ext uri="{FF2B5EF4-FFF2-40B4-BE49-F238E27FC236}">
                <a16:creationId xmlns="" xmlns:a16="http://schemas.microsoft.com/office/drawing/2014/main" id="{4BE031E0-E724-C98E-828C-CB0DC0731045}"/>
              </a:ext>
            </a:extLst>
          </p:cNvPr>
          <p:cNvSpPr>
            <a:spLocks noGrp="1" noChangeArrowheads="1"/>
          </p:cNvSpPr>
          <p:nvPr>
            <p:ph type="body" idx="1"/>
          </p:nvPr>
        </p:nvSpPr>
        <p:spPr/>
        <p:txBody>
          <a:bodyPr lIns="91435" tIns="45718" rIns="91435" bIns="45718"/>
          <a:lstStyle/>
          <a:p>
            <a:endParaRPr lang="en-US" altLang="en-US"/>
          </a:p>
        </p:txBody>
      </p:sp>
    </p:spTree>
    <p:extLst>
      <p:ext uri="{BB962C8B-B14F-4D97-AF65-F5344CB8AC3E}">
        <p14:creationId xmlns:p14="http://schemas.microsoft.com/office/powerpoint/2010/main" val="426004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1C5FF33F-46B5-81AA-917B-D9E0920DF67C}"/>
              </a:ext>
            </a:extLst>
          </p:cNvPr>
          <p:cNvSpPr>
            <a:spLocks noGrp="1" noChangeArrowheads="1"/>
          </p:cNvSpPr>
          <p:nvPr>
            <p:ph type="sldNum" sz="quarter" idx="5"/>
          </p:nvPr>
        </p:nvSpPr>
        <p:spPr>
          <a:ln/>
        </p:spPr>
        <p:txBody>
          <a:bodyPr/>
          <a:lstStyle/>
          <a:p>
            <a:fld id="{28A52EBB-7BBB-40B5-A748-E33FC24FB881}" type="slidenum">
              <a:rPr lang="ar-SA" altLang="en-US"/>
              <a:pPr/>
              <a:t>18</a:t>
            </a:fld>
            <a:endParaRPr lang="en-US" altLang="en-US"/>
          </a:p>
        </p:txBody>
      </p:sp>
      <p:sp>
        <p:nvSpPr>
          <p:cNvPr id="39938" name="Slide Image Placeholder 1">
            <a:extLst>
              <a:ext uri="{FF2B5EF4-FFF2-40B4-BE49-F238E27FC236}">
                <a16:creationId xmlns="" xmlns:a16="http://schemas.microsoft.com/office/drawing/2014/main" id="{BC26869E-030D-BA2A-E224-1E0905AA8D68}"/>
              </a:ext>
            </a:extLst>
          </p:cNvPr>
          <p:cNvSpPr>
            <a:spLocks noGrp="1" noRot="1" noChangeAspect="1" noTextEdit="1"/>
          </p:cNvSpPr>
          <p:nvPr>
            <p:ph type="sldImg"/>
          </p:nvPr>
        </p:nvSpPr>
        <p:spPr>
          <a:ln/>
        </p:spPr>
      </p:sp>
      <p:sp>
        <p:nvSpPr>
          <p:cNvPr id="39939" name="Notes Placeholder 2">
            <a:extLst>
              <a:ext uri="{FF2B5EF4-FFF2-40B4-BE49-F238E27FC236}">
                <a16:creationId xmlns="" xmlns:a16="http://schemas.microsoft.com/office/drawing/2014/main" id="{C6B98866-CCBD-1CCA-C163-07EDAAEDA1D8}"/>
              </a:ext>
            </a:extLst>
          </p:cNvPr>
          <p:cNvSpPr>
            <a:spLocks noGrp="1"/>
          </p:cNvSpPr>
          <p:nvPr>
            <p:ph type="body" idx="1"/>
          </p:nvPr>
        </p:nvSpPr>
        <p:spPr/>
        <p:txBody>
          <a:bodyPr lIns="91435" tIns="45718" rIns="91435" bIns="45718"/>
          <a:lstStyle/>
          <a:p>
            <a:endParaRPr lang="en-US" altLang="en-US" dirty="0"/>
          </a:p>
        </p:txBody>
      </p:sp>
      <p:sp>
        <p:nvSpPr>
          <p:cNvPr id="39940" name="Slide Number Placeholder 3">
            <a:extLst>
              <a:ext uri="{FF2B5EF4-FFF2-40B4-BE49-F238E27FC236}">
                <a16:creationId xmlns="" xmlns:a16="http://schemas.microsoft.com/office/drawing/2014/main" id="{FEBBA94F-4568-C0D2-8562-01D590CC863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b"/>
          <a:lstStyle>
            <a:lvl1pPr>
              <a:defRPr>
                <a:solidFill>
                  <a:schemeClr val="tx1"/>
                </a:solidFill>
                <a:latin typeface="Arial" panose="020B0604020202020204" pitchFamily="34" charset="0"/>
                <a:cs typeface="Arial" panose="020B0604020202020204" pitchFamily="34" charset="0"/>
              </a:defRPr>
            </a:lvl1pPr>
            <a:lvl2pPr marL="728663" indent="-279400">
              <a:defRPr>
                <a:solidFill>
                  <a:schemeClr val="tx1"/>
                </a:solidFill>
                <a:latin typeface="Arial" panose="020B0604020202020204" pitchFamily="34" charset="0"/>
                <a:cs typeface="Arial" panose="020B0604020202020204" pitchFamily="34" charset="0"/>
              </a:defRPr>
            </a:lvl2pPr>
            <a:lvl3pPr marL="1122363" indent="-225425">
              <a:defRPr>
                <a:solidFill>
                  <a:schemeClr val="tx1"/>
                </a:solidFill>
                <a:latin typeface="Arial" panose="020B0604020202020204" pitchFamily="34" charset="0"/>
                <a:cs typeface="Arial" panose="020B0604020202020204" pitchFamily="34" charset="0"/>
              </a:defRPr>
            </a:lvl3pPr>
            <a:lvl4pPr marL="1570038" indent="-223838">
              <a:defRPr>
                <a:solidFill>
                  <a:schemeClr val="tx1"/>
                </a:solidFill>
                <a:latin typeface="Arial" panose="020B0604020202020204" pitchFamily="34" charset="0"/>
                <a:cs typeface="Arial" panose="020B0604020202020204" pitchFamily="34" charset="0"/>
              </a:defRPr>
            </a:lvl4pPr>
            <a:lvl5pPr marL="2019300" indent="-225425">
              <a:defRPr>
                <a:solidFill>
                  <a:schemeClr val="tx1"/>
                </a:solidFill>
                <a:latin typeface="Arial" panose="020B0604020202020204" pitchFamily="34" charset="0"/>
                <a:cs typeface="Arial" panose="020B0604020202020204" pitchFamily="34" charset="0"/>
              </a:defRPr>
            </a:lvl5pPr>
            <a:lvl6pPr marL="24765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337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3909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48100" indent="-225425"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a:fld id="{9BD65B35-991D-4D23-B7D5-632FF05A925E}" type="slidenum">
              <a:rPr lang="ar-SA" altLang="en-US" sz="1200"/>
              <a:pPr rtl="0"/>
              <a:t>18</a:t>
            </a:fld>
            <a:endParaRPr lang="en-US" altLang="en-US" sz="1200"/>
          </a:p>
        </p:txBody>
      </p:sp>
    </p:spTree>
    <p:extLst>
      <p:ext uri="{BB962C8B-B14F-4D97-AF65-F5344CB8AC3E}">
        <p14:creationId xmlns:p14="http://schemas.microsoft.com/office/powerpoint/2010/main" val="3718192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7C0DA0-2C57-4A29-A47C-EAC53B6672E1}" type="slidenum">
              <a:rPr lang="en-US" smtClean="0"/>
              <a:pPr/>
              <a:t>20</a:t>
            </a:fld>
            <a:endParaRPr lang="en-US"/>
          </a:p>
        </p:txBody>
      </p:sp>
    </p:spTree>
    <p:extLst>
      <p:ext uri="{BB962C8B-B14F-4D97-AF65-F5344CB8AC3E}">
        <p14:creationId xmlns:p14="http://schemas.microsoft.com/office/powerpoint/2010/main" val="228809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 xmlns:a16="http://schemas.microsoft.com/office/drawing/2014/main" id="{4CEDC324-63D3-9768-5987-68217894A8EC}"/>
              </a:ext>
            </a:extLst>
          </p:cNvPr>
          <p:cNvSpPr>
            <a:spLocks noGrp="1" noChangeArrowheads="1"/>
          </p:cNvSpPr>
          <p:nvPr>
            <p:ph type="sldNum" sz="quarter" idx="5"/>
          </p:nvPr>
        </p:nvSpPr>
        <p:spPr>
          <a:ln/>
        </p:spPr>
        <p:txBody>
          <a:bodyPr/>
          <a:lstStyle/>
          <a:p>
            <a:fld id="{9ECE910C-F2A0-4F5E-95FC-2472CE7EC416}" type="slidenum">
              <a:rPr lang="ar-SA" altLang="en-US"/>
              <a:pPr/>
              <a:t>21</a:t>
            </a:fld>
            <a:endParaRPr lang="en-US" altLang="en-US"/>
          </a:p>
        </p:txBody>
      </p:sp>
      <p:sp>
        <p:nvSpPr>
          <p:cNvPr id="11266" name="Rectangle 7">
            <a:extLst>
              <a:ext uri="{FF2B5EF4-FFF2-40B4-BE49-F238E27FC236}">
                <a16:creationId xmlns="" xmlns:a16="http://schemas.microsoft.com/office/drawing/2014/main" id="{AF8E8C0D-1BBC-A142-64BA-9E1BA23BFAC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37931725" indent="-374745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hangingPunct="0"/>
            <a:fld id="{6626AE96-645D-48E6-8E28-CA1A23813CB5}" type="slidenum">
              <a:rPr lang="ar-SA" altLang="en-US" sz="1200">
                <a:ea typeface="ＭＳ Ｐゴシック" panose="020B0600070205080204" pitchFamily="34" charset="-128"/>
              </a:rPr>
              <a:pPr rtl="0" eaLnBrk="0" hangingPunct="0"/>
              <a:t>21</a:t>
            </a:fld>
            <a:endParaRPr lang="en-US" altLang="en-US" sz="1200">
              <a:ea typeface="ＭＳ Ｐゴシック" panose="020B0600070205080204" pitchFamily="34" charset="-128"/>
            </a:endParaRPr>
          </a:p>
        </p:txBody>
      </p:sp>
      <p:sp>
        <p:nvSpPr>
          <p:cNvPr id="11267" name="Rectangle 2">
            <a:extLst>
              <a:ext uri="{FF2B5EF4-FFF2-40B4-BE49-F238E27FC236}">
                <a16:creationId xmlns="" xmlns:a16="http://schemas.microsoft.com/office/drawing/2014/main" id="{0682C4D5-05C0-48B5-8F54-BFCE45EE0136}"/>
              </a:ext>
            </a:extLst>
          </p:cNvPr>
          <p:cNvSpPr>
            <a:spLocks noGrp="1" noRot="1" noChangeAspect="1" noChangeArrowheads="1" noTextEdit="1"/>
          </p:cNvSpPr>
          <p:nvPr>
            <p:ph type="sldImg"/>
          </p:nvPr>
        </p:nvSpPr>
        <p:spPr>
          <a:ln/>
        </p:spPr>
      </p:sp>
      <p:sp>
        <p:nvSpPr>
          <p:cNvPr id="11268" name="Rectangle 3">
            <a:extLst>
              <a:ext uri="{FF2B5EF4-FFF2-40B4-BE49-F238E27FC236}">
                <a16:creationId xmlns="" xmlns:a16="http://schemas.microsoft.com/office/drawing/2014/main" id="{C0C79200-6AE8-3AE6-A88D-F422AB58A7B5}"/>
              </a:ext>
            </a:extLst>
          </p:cNvPr>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ltLang="en-US" dirty="0"/>
          </a:p>
        </p:txBody>
      </p:sp>
    </p:spTree>
    <p:extLst>
      <p:ext uri="{BB962C8B-B14F-4D97-AF65-F5344CB8AC3E}">
        <p14:creationId xmlns:p14="http://schemas.microsoft.com/office/powerpoint/2010/main" val="65607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AutoShape 13"/>
          <p:cNvSpPr>
            <a:spLocks noChangeArrowheads="1"/>
          </p:cNvSpPr>
          <p:nvPr userDrawn="1"/>
        </p:nvSpPr>
        <p:spPr bwMode="auto">
          <a:xfrm>
            <a:off x="609600" y="3505200"/>
            <a:ext cx="7924800" cy="2286000"/>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5029200"/>
            <a:ext cx="6400800" cy="6858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59C506F-E2EA-4C9F-BEAB-8CDB92E202B1}" type="datetime1">
              <a:rPr lang="en-US" smtClean="0"/>
              <a:pPr/>
              <a:t>7/2/2025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3877" y="1143000"/>
            <a:ext cx="2241123" cy="2241123"/>
          </a:xfrm>
          <a:prstGeom prst="flowChartConnector">
            <a:avLst/>
          </a:prstGeom>
          <a:noFill/>
          <a:ln>
            <a:noFill/>
          </a:ln>
        </p:spPr>
      </p:pic>
      <p:sp>
        <p:nvSpPr>
          <p:cNvPr id="2" name="Title 1"/>
          <p:cNvSpPr>
            <a:spLocks noGrp="1"/>
          </p:cNvSpPr>
          <p:nvPr>
            <p:ph type="ctrTitle"/>
          </p:nvPr>
        </p:nvSpPr>
        <p:spPr>
          <a:xfrm>
            <a:off x="685800" y="3442447"/>
            <a:ext cx="7772400" cy="1470025"/>
          </a:xfrm>
        </p:spPr>
        <p:txBody>
          <a:bodyPr/>
          <a:lstStyle>
            <a:lvl1pPr>
              <a:defRPr b="1">
                <a:solidFill>
                  <a:srgbClr val="C00000"/>
                </a:solidFill>
              </a:defRPr>
            </a:lvl1pPr>
          </a:lstStyle>
          <a:p>
            <a:r>
              <a:rPr lang="en-US"/>
              <a:t>Click to edit Master title style</a:t>
            </a:r>
          </a:p>
        </p:txBody>
      </p:sp>
    </p:spTree>
    <p:extLst>
      <p:ext uri="{BB962C8B-B14F-4D97-AF65-F5344CB8AC3E}">
        <p14:creationId xmlns:p14="http://schemas.microsoft.com/office/powerpoint/2010/main" val="32154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527EE1-64A4-4414-970C-63593BC2056E}" type="datetime1">
              <a:rPr lang="en-US" smtClean="0"/>
              <a:pPr/>
              <a:t>7/2/2025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783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2D953-51FC-49C6-A524-C090F222212A}" type="datetime1">
              <a:rPr lang="en-US" smtClean="0"/>
              <a:pPr/>
              <a:t>7/2/2025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5462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75F3C-1B47-474E-B225-70A846F2BC3A}" type="datetime1">
              <a:rPr lang="en-US" smtClean="0"/>
              <a:pPr/>
              <a:t>7/2/2025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grpSp>
        <p:nvGrpSpPr>
          <p:cNvPr id="10" name="Group 9"/>
          <p:cNvGrpSpPr/>
          <p:nvPr userDrawn="1"/>
        </p:nvGrpSpPr>
        <p:grpSpPr>
          <a:xfrm>
            <a:off x="405729" y="462858"/>
            <a:ext cx="8281071" cy="832542"/>
            <a:chOff x="405729" y="462858"/>
            <a:chExt cx="8281071" cy="551383"/>
          </a:xfrm>
        </p:grpSpPr>
        <p:sp>
          <p:nvSpPr>
            <p:cNvPr id="8" name="AutoShape 13"/>
            <p:cNvSpPr>
              <a:spLocks noChangeArrowheads="1"/>
            </p:cNvSpPr>
            <p:nvPr/>
          </p:nvSpPr>
          <p:spPr bwMode="auto">
            <a:xfrm>
              <a:off x="405729" y="462858"/>
              <a:ext cx="8281071" cy="548521"/>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88900" indent="0" algn="ctr" rtl="0">
                <a:buNone/>
              </a:pPr>
              <a:endParaRPr lang="en-US" sz="2800" b="1"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88237"/>
              <a:ext cx="683678" cy="526004"/>
            </a:xfrm>
            <a:prstGeom prst="flowChartConnector">
              <a:avLst/>
            </a:prstGeom>
            <a:noFill/>
            <a:ln>
              <a:noFill/>
            </a:ln>
          </p:spPr>
        </p:pic>
      </p:grpSp>
      <p:sp>
        <p:nvSpPr>
          <p:cNvPr id="2" name="Title 1"/>
          <p:cNvSpPr>
            <a:spLocks noGrp="1"/>
          </p:cNvSpPr>
          <p:nvPr>
            <p:ph type="title"/>
          </p:nvPr>
        </p:nvSpPr>
        <p:spPr>
          <a:xfrm>
            <a:off x="405729" y="602707"/>
            <a:ext cx="7467600" cy="548521"/>
          </a:xfrm>
        </p:spPr>
        <p:txBody>
          <a:bodyPr>
            <a:noAutofit/>
          </a:bodyPr>
          <a:lstStyle>
            <a:lvl1pPr>
              <a:defRPr sz="3600" b="1">
                <a:solidFill>
                  <a:srgbClr val="C00000"/>
                </a:solidFill>
              </a:defRPr>
            </a:lvl1pPr>
          </a:lstStyle>
          <a:p>
            <a:r>
              <a:rPr lang="en-US" dirty="0"/>
              <a:t>Click to edit Master title style</a:t>
            </a:r>
          </a:p>
        </p:txBody>
      </p:sp>
    </p:spTree>
    <p:extLst>
      <p:ext uri="{BB962C8B-B14F-4D97-AF65-F5344CB8AC3E}">
        <p14:creationId xmlns:p14="http://schemas.microsoft.com/office/powerpoint/2010/main" val="302646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F6AB1-95B4-4FF5-8F34-82E7A64050BB}" type="datetime1">
              <a:rPr lang="en-US" smtClean="0"/>
              <a:pPr/>
              <a:t>7/2/2025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9989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1C5262-0E6C-4051-A67E-515B82B65C02}" type="datetime1">
              <a:rPr lang="en-US" smtClean="0"/>
              <a:pPr/>
              <a:t>7/2/2025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8804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EB69B-51C3-4B2C-AD98-819D994A10EA}" type="datetime1">
              <a:rPr lang="en-US" smtClean="0"/>
              <a:pPr/>
              <a:t>7/2/2025</a:t>
            </a:fld>
            <a:endParaRPr lang="en-US"/>
          </a:p>
        </p:txBody>
      </p:sp>
      <p:sp>
        <p:nvSpPr>
          <p:cNvPr id="8" name="Footer Placeholder 7"/>
          <p:cNvSpPr>
            <a:spLocks noGrp="1"/>
          </p:cNvSpPr>
          <p:nvPr>
            <p:ph type="ftr" sz="quarter" idx="11"/>
          </p:nvPr>
        </p:nvSpPr>
        <p:spPr/>
        <p:txBody>
          <a:bodyPr/>
          <a:lstStyle/>
          <a:p>
            <a:r>
              <a:rPr lang="en-US"/>
              <a:t>Internal Medicine Department</a:t>
            </a:r>
          </a:p>
        </p:txBody>
      </p:sp>
      <p:sp>
        <p:nvSpPr>
          <p:cNvPr id="9" name="Slide Number Placeholder 8"/>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61137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777F6-B273-45AC-BE2A-85163796C704}" type="datetime1">
              <a:rPr lang="en-US" smtClean="0"/>
              <a:pPr/>
              <a:t>7/2/2025</a:t>
            </a:fld>
            <a:endParaRPr lang="en-US"/>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268763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39CA6-B08C-4DF9-B500-FB407F10CCAA}" type="datetime1">
              <a:rPr lang="en-US" smtClean="0"/>
              <a:pPr/>
              <a:t>7/2/2025</a:t>
            </a:fld>
            <a:endParaRPr lang="en-US"/>
          </a:p>
        </p:txBody>
      </p:sp>
      <p:sp>
        <p:nvSpPr>
          <p:cNvPr id="3" name="Footer Placeholder 2"/>
          <p:cNvSpPr>
            <a:spLocks noGrp="1"/>
          </p:cNvSpPr>
          <p:nvPr>
            <p:ph type="ftr" sz="quarter" idx="11"/>
          </p:nvPr>
        </p:nvSpPr>
        <p:spPr/>
        <p:txBody>
          <a:bodyPr/>
          <a:lstStyle/>
          <a:p>
            <a:r>
              <a:rPr lang="en-US"/>
              <a:t>Internal Medicine Department</a:t>
            </a:r>
          </a:p>
        </p:txBody>
      </p:sp>
      <p:sp>
        <p:nvSpPr>
          <p:cNvPr id="4" name="Slide Number Placeholder 3"/>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71782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66F29-2E23-43A2-9366-C52182AE2FB6}" type="datetime1">
              <a:rPr lang="en-US" smtClean="0"/>
              <a:pPr/>
              <a:t>7/2/2025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5562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555A0-11E2-4BDB-9EB5-2D49C2E5AE58}" type="datetime1">
              <a:rPr lang="en-US" smtClean="0"/>
              <a:pPr/>
              <a:t>7/2/2025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41457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70968-20C7-4405-B054-A4A2B2AB1B14}" type="datetime1">
              <a:rPr lang="en-US" smtClean="0"/>
              <a:pPr/>
              <a:t>7/2/2025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Medicine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3EC9-E8BA-4062-809F-C0D16F9877FA}" type="slidenum">
              <a:rPr lang="en-US" smtClean="0"/>
              <a:pPr/>
              <a:t>‹#›</a:t>
            </a:fld>
            <a:endParaRPr lang="en-US"/>
          </a:p>
        </p:txBody>
      </p:sp>
    </p:spTree>
    <p:extLst>
      <p:ext uri="{BB962C8B-B14F-4D97-AF65-F5344CB8AC3E}">
        <p14:creationId xmlns:p14="http://schemas.microsoft.com/office/powerpoint/2010/main" val="68919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121823"/>
            <a:ext cx="2241123" cy="2241123"/>
          </a:xfrm>
          <a:prstGeom prst="flowChartConnector">
            <a:avLst/>
          </a:prstGeom>
          <a:noFill/>
          <a:ln>
            <a:noFill/>
          </a:ln>
        </p:spPr>
      </p:pic>
      <p:sp>
        <p:nvSpPr>
          <p:cNvPr id="5" name="AutoShape 13"/>
          <p:cNvSpPr>
            <a:spLocks noChangeArrowheads="1"/>
          </p:cNvSpPr>
          <p:nvPr/>
        </p:nvSpPr>
        <p:spPr bwMode="auto">
          <a:xfrm>
            <a:off x="1524000" y="3886200"/>
            <a:ext cx="6434514" cy="1408408"/>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kumimoji="0" lang="ar-SA" sz="500" b="1" i="0" u="none" strike="noStrike" kern="0" cap="none" spc="0" normalizeH="0" baseline="0" noProof="0" dirty="0">
              <a:ln>
                <a:noFill/>
              </a:ln>
              <a:solidFill>
                <a:srgbClr val="FFFF00"/>
              </a:solidFill>
              <a:effectLst/>
              <a:uLnTx/>
              <a:uFillTx/>
              <a:latin typeface="Times New Roman" panose="02020603050405020304" pitchFamily="18" charset="0"/>
              <a:cs typeface="Arial" panose="020B0604020202020204" pitchFamily="34" charset="0"/>
            </a:endParaRP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b="1" i="0" u="none" strike="noStrike" kern="0" cap="none" spc="0" normalizeH="0" baseline="0" noProof="0" dirty="0">
                <a:ln w="0"/>
                <a:solidFill>
                  <a:schemeClr val="accent2"/>
                </a:solidFill>
                <a:effectLst/>
                <a:uLnTx/>
                <a:uFillTx/>
                <a:latin typeface="Times New Roman" panose="02020603050405020304" pitchFamily="18" charset="0"/>
                <a:cs typeface="Times New Roman" panose="02020603050405020304" pitchFamily="18" charset="0"/>
              </a:rPr>
              <a:t>Armed Forces College of Medicine</a:t>
            </a: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b="1" i="0" u="none" strike="noStrike" kern="0" cap="none" spc="0" normalizeH="0" baseline="0" noProof="0" dirty="0">
                <a:ln w="0"/>
                <a:solidFill>
                  <a:schemeClr val="accent2"/>
                </a:solidFill>
                <a:effectLst/>
                <a:uLnTx/>
                <a:uFillTx/>
                <a:latin typeface="Times New Roman" panose="02020603050405020304" pitchFamily="18" charset="0"/>
                <a:cs typeface="Times New Roman" panose="02020603050405020304" pitchFamily="18" charset="0"/>
              </a:rPr>
              <a:t>AFCM</a:t>
            </a:r>
            <a:endParaRPr kumimoji="0" lang="en-US" b="1" i="0" u="none" strike="noStrike" kern="0" cap="none" spc="0" normalizeH="0" baseline="0" noProof="0" dirty="0">
              <a:ln w="0"/>
              <a:solidFill>
                <a:schemeClr val="accent2"/>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7058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F44E58A2-0032-C45A-5F61-F3FF0595E74C}"/>
              </a:ext>
            </a:extLst>
          </p:cNvPr>
          <p:cNvSpPr>
            <a:spLocks noGrp="1" noChangeArrowheads="1"/>
          </p:cNvSpPr>
          <p:nvPr>
            <p:ph type="title"/>
          </p:nvPr>
        </p:nvSpPr>
        <p:spPr>
          <a:xfrm>
            <a:off x="2286000" y="533400"/>
            <a:ext cx="457200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rtl="0"/>
            <a:r>
              <a:rPr lang="en-US" altLang="en-US" sz="3200" dirty="0">
                <a:solidFill>
                  <a:schemeClr val="accent2"/>
                </a:solidFill>
                <a:latin typeface="Times New Roman" panose="02020603050405020304" pitchFamily="18" charset="0"/>
                <a:cs typeface="Times New Roman" panose="02020603050405020304" pitchFamily="18" charset="0"/>
              </a:rPr>
              <a:t> Investigations</a:t>
            </a:r>
          </a:p>
        </p:txBody>
      </p:sp>
      <p:sp>
        <p:nvSpPr>
          <p:cNvPr id="47108" name="Rectangle 4">
            <a:extLst>
              <a:ext uri="{FF2B5EF4-FFF2-40B4-BE49-F238E27FC236}">
                <a16:creationId xmlns="" xmlns:a16="http://schemas.microsoft.com/office/drawing/2014/main" id="{8474FB82-2178-0C07-19CC-19448C1318F3}"/>
              </a:ext>
            </a:extLst>
          </p:cNvPr>
          <p:cNvSpPr>
            <a:spLocks noChangeArrowheads="1"/>
          </p:cNvSpPr>
          <p:nvPr/>
        </p:nvSpPr>
        <p:spPr bwMode="auto">
          <a:xfrm>
            <a:off x="246668" y="1447800"/>
            <a:ext cx="2286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l" rtl="0"/>
            <a:r>
              <a:rPr lang="en-US" altLang="zh-CN" sz="280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 Radiology</a:t>
            </a:r>
          </a:p>
        </p:txBody>
      </p:sp>
      <p:sp>
        <p:nvSpPr>
          <p:cNvPr id="47109" name="Rectangle 5">
            <a:extLst>
              <a:ext uri="{FF2B5EF4-FFF2-40B4-BE49-F238E27FC236}">
                <a16:creationId xmlns="" xmlns:a16="http://schemas.microsoft.com/office/drawing/2014/main" id="{B5808387-714C-15F5-4485-70C3BE3A6A22}"/>
              </a:ext>
            </a:extLst>
          </p:cNvPr>
          <p:cNvSpPr>
            <a:spLocks noChangeArrowheads="1"/>
          </p:cNvSpPr>
          <p:nvPr/>
        </p:nvSpPr>
        <p:spPr bwMode="auto">
          <a:xfrm>
            <a:off x="25179" y="1981200"/>
            <a:ext cx="8686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990600" indent="-53340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371600" indent="-4572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752600" indent="-3810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209800" indent="-3810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6670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31242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5814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40386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lnSpc>
                <a:spcPct val="120000"/>
              </a:lnSpc>
              <a:buClr>
                <a:srgbClr val="FF3300"/>
              </a:buClr>
              <a:buFont typeface="Wingdings" panose="05000000000000000000" pitchFamily="2" charset="2"/>
              <a:buChar cha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Chest radiography is the most important method to detect TB </a:t>
            </a:r>
          </a:p>
          <a:p>
            <a:pPr algn="just" rtl="0">
              <a:lnSpc>
                <a:spcPct val="120000"/>
              </a:lnSpc>
              <a:buClr>
                <a:srgbClr val="FF3300"/>
              </a:buClr>
              <a:buFont typeface="Wingdings" panose="05000000000000000000" pitchFamily="2" charset="2"/>
              <a:buChar char="§"/>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TB’s characteristics  of  a  chest radiograph:</a:t>
            </a:r>
          </a:p>
          <a:p>
            <a:pPr algn="l" rtl="0">
              <a:lnSpc>
                <a:spcPct val="120000"/>
              </a:lnSpc>
              <a:buClr>
                <a:schemeClr val="tx1"/>
              </a:buClr>
              <a:buFontTx/>
              <a:buAutoNum type="arabicPeriod"/>
            </a:pPr>
            <a:r>
              <a:rPr lang="en-US"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Shadows mainly in the upper zone</a:t>
            </a:r>
          </a:p>
          <a:p>
            <a:pPr algn="l" rtl="0">
              <a:lnSpc>
                <a:spcPct val="120000"/>
              </a:lnSpc>
              <a:buClr>
                <a:schemeClr val="tx1"/>
              </a:buClr>
              <a:buFontTx/>
              <a:buAutoNum type="arabicPeriod"/>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Patchy or nodular shadows</a:t>
            </a:r>
          </a:p>
          <a:p>
            <a:pPr algn="l" rtl="0">
              <a:lnSpc>
                <a:spcPct val="120000"/>
              </a:lnSpc>
              <a:buClr>
                <a:schemeClr val="tx1"/>
              </a:buClr>
              <a:buFontTx/>
              <a:buAutoNum type="arabicPeriod"/>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The </a:t>
            </a:r>
            <a:r>
              <a:rPr lang="en-US"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presence of a cavity or cavities</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a:t>
            </a:r>
          </a:p>
          <a:p>
            <a:pPr algn="l" rtl="0">
              <a:lnSpc>
                <a:spcPct val="120000"/>
              </a:lnSpc>
              <a:buClr>
                <a:schemeClr val="tx1"/>
              </a:buClr>
              <a:buFontTx/>
              <a:buAutoNum type="arabicPeriod"/>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The </a:t>
            </a:r>
            <a:r>
              <a:rPr lang="en-US" altLang="zh-CN" sz="20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presence of calcification</a:t>
            </a: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 </a:t>
            </a:r>
          </a:p>
          <a:p>
            <a:pPr algn="l" rtl="0">
              <a:lnSpc>
                <a:spcPct val="120000"/>
              </a:lnSpc>
              <a:buClr>
                <a:schemeClr val="tx1"/>
              </a:buClr>
              <a:buFontTx/>
              <a:buAutoNum type="arabicPeriod"/>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Bilateral  shadows,  especially  if  these  are  in  the upper zones.</a:t>
            </a:r>
          </a:p>
          <a:p>
            <a:pPr algn="l" rtl="0">
              <a:lnSpc>
                <a:spcPct val="120000"/>
              </a:lnSpc>
              <a:buClr>
                <a:schemeClr val="tx1"/>
              </a:buClr>
              <a:buFontTx/>
              <a:buAutoNum type="arabicPeriod"/>
            </a:pPr>
            <a:r>
              <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rPr>
              <a:t>The  persistence  of  the  abnormal  shadows  without alteration in an x-ray repeated after several weeks this  helps  to  exclude  a  diagnosis  of  pneumonia or other acute infection.</a:t>
            </a:r>
          </a:p>
          <a:p>
            <a:pPr algn="l" rtl="0">
              <a:lnSpc>
                <a:spcPct val="120000"/>
              </a:lnSpc>
              <a:buClr>
                <a:srgbClr val="FF3300"/>
              </a:buClr>
              <a:buFontTx/>
              <a:buNone/>
            </a:pP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left)">
                                      <p:cBhvr>
                                        <p:cTn id="12" dur="500"/>
                                        <p:tgtEl>
                                          <p:spTgt spid="4710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left)">
                                      <p:cBhvr>
                                        <p:cTn id="17" dur="500"/>
                                        <p:tgtEl>
                                          <p:spTgt spid="4710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09">
                                            <p:txEl>
                                              <p:pRg st="3" end="3"/>
                                            </p:txEl>
                                          </p:spTgt>
                                        </p:tgtEl>
                                        <p:attrNameLst>
                                          <p:attrName>style.visibility</p:attrName>
                                        </p:attrNameLst>
                                      </p:cBhvr>
                                      <p:to>
                                        <p:strVal val="visible"/>
                                      </p:to>
                                    </p:set>
                                    <p:animEffect transition="in" filter="wipe(left)">
                                      <p:cBhvr>
                                        <p:cTn id="22" dur="500"/>
                                        <p:tgtEl>
                                          <p:spTgt spid="4710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09">
                                            <p:txEl>
                                              <p:pRg st="4" end="4"/>
                                            </p:txEl>
                                          </p:spTgt>
                                        </p:tgtEl>
                                        <p:attrNameLst>
                                          <p:attrName>style.visibility</p:attrName>
                                        </p:attrNameLst>
                                      </p:cBhvr>
                                      <p:to>
                                        <p:strVal val="visible"/>
                                      </p:to>
                                    </p:set>
                                    <p:animEffect transition="in" filter="wipe(left)">
                                      <p:cBhvr>
                                        <p:cTn id="27" dur="500"/>
                                        <p:tgtEl>
                                          <p:spTgt spid="4710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09">
                                            <p:txEl>
                                              <p:pRg st="5" end="5"/>
                                            </p:txEl>
                                          </p:spTgt>
                                        </p:tgtEl>
                                        <p:attrNameLst>
                                          <p:attrName>style.visibility</p:attrName>
                                        </p:attrNameLst>
                                      </p:cBhvr>
                                      <p:to>
                                        <p:strVal val="visible"/>
                                      </p:to>
                                    </p:set>
                                    <p:animEffect transition="in" filter="wipe(left)">
                                      <p:cBhvr>
                                        <p:cTn id="32" dur="500"/>
                                        <p:tgtEl>
                                          <p:spTgt spid="4710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109">
                                            <p:txEl>
                                              <p:pRg st="6" end="6"/>
                                            </p:txEl>
                                          </p:spTgt>
                                        </p:tgtEl>
                                        <p:attrNameLst>
                                          <p:attrName>style.visibility</p:attrName>
                                        </p:attrNameLst>
                                      </p:cBhvr>
                                      <p:to>
                                        <p:strVal val="visible"/>
                                      </p:to>
                                    </p:set>
                                    <p:animEffect transition="in" filter="wipe(left)">
                                      <p:cBhvr>
                                        <p:cTn id="37" dur="500"/>
                                        <p:tgtEl>
                                          <p:spTgt spid="4710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09">
                                            <p:txEl>
                                              <p:pRg st="7" end="7"/>
                                            </p:txEl>
                                          </p:spTgt>
                                        </p:tgtEl>
                                        <p:attrNameLst>
                                          <p:attrName>style.visibility</p:attrName>
                                        </p:attrNameLst>
                                      </p:cBhvr>
                                      <p:to>
                                        <p:strVal val="visible"/>
                                      </p:to>
                                    </p:set>
                                    <p:animEffect transition="in" filter="wipe(left)">
                                      <p:cBhvr>
                                        <p:cTn id="42" dur="500"/>
                                        <p:tgtEl>
                                          <p:spTgt spid="471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a:extLst>
              <a:ext uri="{FF2B5EF4-FFF2-40B4-BE49-F238E27FC236}">
                <a16:creationId xmlns="" xmlns:a16="http://schemas.microsoft.com/office/drawing/2014/main" id="{1BCE30C6-04EB-95BD-AC09-C3068BE0503D}"/>
              </a:ext>
            </a:extLst>
          </p:cNvPr>
          <p:cNvSpPr>
            <a:spLocks noChangeArrowheads="1"/>
          </p:cNvSpPr>
          <p:nvPr/>
        </p:nvSpPr>
        <p:spPr bwMode="auto">
          <a:xfrm>
            <a:off x="919113" y="1293812"/>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rtl="0"/>
            <a:r>
              <a:rPr kumimoji="1" lang="en-US" altLang="zh-CN" sz="2800" b="1" dirty="0">
                <a:solidFill>
                  <a:schemeClr val="accent2"/>
                </a:solidFill>
                <a:latin typeface="Times New Roman" panose="02020603050405020304" pitchFamily="18" charset="0"/>
                <a:ea typeface="宋体" panose="02010600030101010101" pitchFamily="2" charset="-122"/>
              </a:rPr>
              <a:t>Primary complex</a:t>
            </a:r>
          </a:p>
        </p:txBody>
      </p:sp>
      <p:pic>
        <p:nvPicPr>
          <p:cNvPr id="48133" name="Picture 5">
            <a:extLst>
              <a:ext uri="{FF2B5EF4-FFF2-40B4-BE49-F238E27FC236}">
                <a16:creationId xmlns="" xmlns:a16="http://schemas.microsoft.com/office/drawing/2014/main" id="{DF0D1EDF-3A30-B389-9E6A-D53CDA958EB0}"/>
              </a:ext>
            </a:extLst>
          </p:cNvPr>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590550" y="2246313"/>
            <a:ext cx="4495800" cy="3468687"/>
          </a:xfrm>
          <a:prstGeom prst="rect">
            <a:avLst/>
          </a:prstGeom>
          <a:noFill/>
          <a:extLst>
            <a:ext uri="{909E8E84-426E-40DD-AFC4-6F175D3DCCD1}">
              <a14:hiddenFill xmlns:a14="http://schemas.microsoft.com/office/drawing/2010/main">
                <a:solidFill>
                  <a:srgbClr val="FFFFFF"/>
                </a:solidFill>
              </a14:hiddenFill>
            </a:ext>
          </a:extLst>
        </p:spPr>
      </p:pic>
      <p:pic>
        <p:nvPicPr>
          <p:cNvPr id="48134" name="Picture 6">
            <a:extLst>
              <a:ext uri="{FF2B5EF4-FFF2-40B4-BE49-F238E27FC236}">
                <a16:creationId xmlns="" xmlns:a16="http://schemas.microsoft.com/office/drawing/2014/main" id="{30DC32F2-2406-97C1-5A7A-BBD420C9F80C}"/>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5314950" y="2627313"/>
            <a:ext cx="3295650" cy="2936875"/>
          </a:xfrm>
          <a:prstGeom prst="rect">
            <a:avLst/>
          </a:prstGeom>
          <a:noFill/>
          <a:extLst>
            <a:ext uri="{909E8E84-426E-40DD-AFC4-6F175D3DCCD1}">
              <a14:hiddenFill xmlns:a14="http://schemas.microsoft.com/office/drawing/2010/main">
                <a:solidFill>
                  <a:srgbClr val="FFFFFF"/>
                </a:solidFill>
              </a14:hiddenFill>
            </a:ext>
          </a:extLst>
        </p:spPr>
      </p:pic>
      <p:sp>
        <p:nvSpPr>
          <p:cNvPr id="48135" name="Rectangle 7">
            <a:extLst>
              <a:ext uri="{FF2B5EF4-FFF2-40B4-BE49-F238E27FC236}">
                <a16:creationId xmlns="" xmlns:a16="http://schemas.microsoft.com/office/drawing/2014/main" id="{F9408AEB-6693-3D07-D5EA-0E415721A060}"/>
              </a:ext>
            </a:extLst>
          </p:cNvPr>
          <p:cNvSpPr>
            <a:spLocks noChangeArrowheads="1"/>
          </p:cNvSpPr>
          <p:nvPr/>
        </p:nvSpPr>
        <p:spPr bwMode="auto">
          <a:xfrm>
            <a:off x="3048000" y="498049"/>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800" dirty="0">
                <a:solidFill>
                  <a:schemeClr val="accent2"/>
                </a:solidFill>
                <a:effectLst/>
                <a:latin typeface="Times New Roman" panose="02020603050405020304" pitchFamily="18" charset="0"/>
                <a:cs typeface="Times New Roman" panose="02020603050405020304" pitchFamily="18" charset="0"/>
              </a:rPr>
              <a:t> Investigations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a:extLst>
              <a:ext uri="{FF2B5EF4-FFF2-40B4-BE49-F238E27FC236}">
                <a16:creationId xmlns="" xmlns:a16="http://schemas.microsoft.com/office/drawing/2014/main" id="{6930B309-CDA4-3937-7B34-86B443A93925}"/>
              </a:ext>
            </a:extLst>
          </p:cNvPr>
          <p:cNvSpPr>
            <a:spLocks noChangeArrowheads="1"/>
          </p:cNvSpPr>
          <p:nvPr/>
        </p:nvSpPr>
        <p:spPr bwMode="auto">
          <a:xfrm>
            <a:off x="762000" y="1218172"/>
            <a:ext cx="5562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rtl="0"/>
            <a:r>
              <a:rPr kumimoji="1" lang="en-US" altLang="zh-CN" sz="2800" b="1" dirty="0">
                <a:solidFill>
                  <a:schemeClr val="accent2"/>
                </a:solidFill>
                <a:latin typeface="Times New Roman" panose="02020603050405020304" pitchFamily="18" charset="0"/>
                <a:ea typeface="宋体" panose="02010600030101010101" pitchFamily="2" charset="-122"/>
              </a:rPr>
              <a:t>Miliary Tuberculosis</a:t>
            </a:r>
          </a:p>
        </p:txBody>
      </p:sp>
      <p:pic>
        <p:nvPicPr>
          <p:cNvPr id="49158" name="Picture 6">
            <a:extLst>
              <a:ext uri="{FF2B5EF4-FFF2-40B4-BE49-F238E27FC236}">
                <a16:creationId xmlns="" xmlns:a16="http://schemas.microsoft.com/office/drawing/2014/main" id="{A5061D0B-2CA8-6FF7-97F2-E19217AA8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963738"/>
            <a:ext cx="3962400" cy="3900487"/>
          </a:xfrm>
          <a:prstGeom prst="rect">
            <a:avLst/>
          </a:prstGeom>
          <a:noFill/>
          <a:extLst>
            <a:ext uri="{909E8E84-426E-40DD-AFC4-6F175D3DCCD1}">
              <a14:hiddenFill xmlns:a14="http://schemas.microsoft.com/office/drawing/2010/main">
                <a:solidFill>
                  <a:srgbClr val="FFFFFF"/>
                </a:solidFill>
              </a14:hiddenFill>
            </a:ext>
          </a:extLst>
        </p:spPr>
      </p:pic>
      <p:pic>
        <p:nvPicPr>
          <p:cNvPr id="49159" name="Picture 7">
            <a:extLst>
              <a:ext uri="{FF2B5EF4-FFF2-40B4-BE49-F238E27FC236}">
                <a16:creationId xmlns="" xmlns:a16="http://schemas.microsoft.com/office/drawing/2014/main" id="{FF84F4F1-61C8-DA5D-A950-473139644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050" y="1963738"/>
            <a:ext cx="1936750" cy="3903662"/>
          </a:xfrm>
          <a:prstGeom prst="rect">
            <a:avLst/>
          </a:prstGeom>
          <a:noFill/>
          <a:extLst>
            <a:ext uri="{909E8E84-426E-40DD-AFC4-6F175D3DCCD1}">
              <a14:hiddenFill xmlns:a14="http://schemas.microsoft.com/office/drawing/2010/main">
                <a:solidFill>
                  <a:srgbClr val="FFFFFF"/>
                </a:solidFill>
              </a14:hiddenFill>
            </a:ext>
          </a:extLst>
        </p:spPr>
      </p:pic>
      <p:pic>
        <p:nvPicPr>
          <p:cNvPr id="49164" name="Picture 12">
            <a:extLst>
              <a:ext uri="{FF2B5EF4-FFF2-40B4-BE49-F238E27FC236}">
                <a16:creationId xmlns="" xmlns:a16="http://schemas.microsoft.com/office/drawing/2014/main" id="{129C22E3-BA87-E2D3-6165-07F2DB731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4040188" cy="4003675"/>
          </a:xfrm>
          <a:prstGeom prst="rect">
            <a:avLst/>
          </a:prstGeom>
          <a:noFill/>
          <a:extLst>
            <a:ext uri="{909E8E84-426E-40DD-AFC4-6F175D3DCCD1}">
              <a14:hiddenFill xmlns:a14="http://schemas.microsoft.com/office/drawing/2010/main">
                <a:solidFill>
                  <a:srgbClr val="FFFFFF"/>
                </a:solidFill>
              </a14:hiddenFill>
            </a:ext>
          </a:extLst>
        </p:spPr>
      </p:pic>
      <p:pic>
        <p:nvPicPr>
          <p:cNvPr id="49165" name="Picture 13">
            <a:extLst>
              <a:ext uri="{FF2B5EF4-FFF2-40B4-BE49-F238E27FC236}">
                <a16:creationId xmlns="" xmlns:a16="http://schemas.microsoft.com/office/drawing/2014/main" id="{F39AC6D4-11D2-2AAC-31ED-4CD08925E5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981200"/>
            <a:ext cx="4041775" cy="3922713"/>
          </a:xfrm>
          <a:prstGeom prst="rect">
            <a:avLst/>
          </a:prstGeom>
          <a:noFill/>
          <a:extLst>
            <a:ext uri="{909E8E84-426E-40DD-AFC4-6F175D3DCCD1}">
              <a14:hiddenFill xmlns:a14="http://schemas.microsoft.com/office/drawing/2010/main">
                <a:solidFill>
                  <a:srgbClr val="FFFFFF"/>
                </a:solidFill>
              </a14:hiddenFill>
            </a:ext>
          </a:extLst>
        </p:spPr>
      </p:pic>
      <p:sp>
        <p:nvSpPr>
          <p:cNvPr id="49166" name="Rectangle 14">
            <a:extLst>
              <a:ext uri="{FF2B5EF4-FFF2-40B4-BE49-F238E27FC236}">
                <a16:creationId xmlns="" xmlns:a16="http://schemas.microsoft.com/office/drawing/2014/main" id="{BBFA17C0-6BF8-AA2B-CB49-AA6FA5E177D9}"/>
              </a:ext>
            </a:extLst>
          </p:cNvPr>
          <p:cNvSpPr>
            <a:spLocks noChangeArrowheads="1"/>
          </p:cNvSpPr>
          <p:nvPr/>
        </p:nvSpPr>
        <p:spPr bwMode="auto">
          <a:xfrm>
            <a:off x="3148225" y="54488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400" dirty="0">
                <a:solidFill>
                  <a:srgbClr val="FFA86D"/>
                </a:solidFill>
                <a:latin typeface="Times New Roman" panose="02020603050405020304" pitchFamily="18" charset="0"/>
                <a:cs typeface="Times New Roman" panose="02020603050405020304" pitchFamily="18" charset="0"/>
              </a:rPr>
              <a:t> </a:t>
            </a:r>
            <a:r>
              <a:rPr lang="en-US" altLang="en-US" sz="2800" dirty="0">
                <a:solidFill>
                  <a:schemeClr val="accent2"/>
                </a:solidFill>
                <a:effectLst/>
                <a:latin typeface="Times New Roman" panose="02020603050405020304" pitchFamily="18" charset="0"/>
                <a:cs typeface="Times New Roman" panose="02020603050405020304" pitchFamily="18" charset="0"/>
              </a:rPr>
              <a:t>Investigations</a:t>
            </a:r>
            <a:endParaRPr lang="en-US" altLang="en-US" sz="2400" dirty="0">
              <a:solidFill>
                <a:schemeClr val="accent2"/>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dissolve">
                                      <p:cBhvr>
                                        <p:cTn id="7" dur="500"/>
                                        <p:tgtEl>
                                          <p:spTgt spid="49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9159"/>
                                        </p:tgtEl>
                                        <p:attrNameLst>
                                          <p:attrName>style.visibility</p:attrName>
                                        </p:attrNameLst>
                                      </p:cBhvr>
                                      <p:to>
                                        <p:strVal val="visible"/>
                                      </p:to>
                                    </p:set>
                                    <p:animEffect transition="in" filter="dissolve">
                                      <p:cBhvr>
                                        <p:cTn id="12" dur="500"/>
                                        <p:tgtEl>
                                          <p:spTgt spid="49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164"/>
                                        </p:tgtEl>
                                        <p:attrNameLst>
                                          <p:attrName>style.visibility</p:attrName>
                                        </p:attrNameLst>
                                      </p:cBhvr>
                                      <p:to>
                                        <p:strVal val="visible"/>
                                      </p:to>
                                    </p:set>
                                    <p:animEffect transition="in" filter="blinds(horizontal)">
                                      <p:cBhvr>
                                        <p:cTn id="17" dur="500"/>
                                        <p:tgtEl>
                                          <p:spTgt spid="49164"/>
                                        </p:tgtEl>
                                      </p:cBhvr>
                                    </p:animEffect>
                                  </p:childTnLst>
                                </p:cTn>
                              </p:par>
                              <p:par>
                                <p:cTn id="18" presetID="1" presetClass="exit" presetSubtype="0" fill="hold" nodeType="withEffect">
                                  <p:stCondLst>
                                    <p:cond delay="0"/>
                                  </p:stCondLst>
                                  <p:childTnLst>
                                    <p:set>
                                      <p:cBhvr>
                                        <p:cTn id="19" dur="1" fill="hold">
                                          <p:stCondLst>
                                            <p:cond delay="0"/>
                                          </p:stCondLst>
                                        </p:cTn>
                                        <p:tgtEl>
                                          <p:spTgt spid="49159"/>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49158"/>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49165"/>
                                        </p:tgtEl>
                                        <p:attrNameLst>
                                          <p:attrName>style.visibility</p:attrName>
                                        </p:attrNameLst>
                                      </p:cBhvr>
                                      <p:to>
                                        <p:strVal val="visible"/>
                                      </p:to>
                                    </p:set>
                                    <p:animEffect transition="in" filter="blinds(horizontal)">
                                      <p:cBhvr>
                                        <p:cTn id="26" dur="500"/>
                                        <p:tgtEl>
                                          <p:spTgt spid="4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a:extLst>
              <a:ext uri="{FF2B5EF4-FFF2-40B4-BE49-F238E27FC236}">
                <a16:creationId xmlns="" xmlns:a16="http://schemas.microsoft.com/office/drawing/2014/main" id="{31F9EF6D-9E6C-7369-537A-00326F7A4C5A}"/>
              </a:ext>
            </a:extLst>
          </p:cNvPr>
          <p:cNvSpPr>
            <a:spLocks noChangeArrowheads="1"/>
          </p:cNvSpPr>
          <p:nvPr/>
        </p:nvSpPr>
        <p:spPr bwMode="auto">
          <a:xfrm>
            <a:off x="685800" y="990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rtl="0"/>
            <a:r>
              <a:rPr kumimoji="1" lang="en-US" altLang="zh-CN" sz="2800" b="1" dirty="0">
                <a:solidFill>
                  <a:schemeClr val="accent2"/>
                </a:solidFill>
                <a:latin typeface="Times New Roman" panose="02020603050405020304" pitchFamily="18" charset="0"/>
                <a:ea typeface="宋体" panose="02010600030101010101" pitchFamily="2" charset="-122"/>
              </a:rPr>
              <a:t>Secondary pulmonary tuberculosis</a:t>
            </a:r>
          </a:p>
        </p:txBody>
      </p:sp>
      <p:pic>
        <p:nvPicPr>
          <p:cNvPr id="50185" name="Picture 9">
            <a:extLst>
              <a:ext uri="{FF2B5EF4-FFF2-40B4-BE49-F238E27FC236}">
                <a16:creationId xmlns="" xmlns:a16="http://schemas.microsoft.com/office/drawing/2014/main" id="{C7E918D7-31BA-BEAD-E09E-E3A27DE1A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201" t="8235" b="14117"/>
          <a:stretch>
            <a:fillRect/>
          </a:stretch>
        </p:blipFill>
        <p:spPr bwMode="auto">
          <a:xfrm>
            <a:off x="2133600" y="1870336"/>
            <a:ext cx="4572000" cy="4682863"/>
          </a:xfrm>
          <a:prstGeom prst="rect">
            <a:avLst/>
          </a:prstGeom>
          <a:noFill/>
          <a:extLst>
            <a:ext uri="{909E8E84-426E-40DD-AFC4-6F175D3DCCD1}">
              <a14:hiddenFill xmlns:a14="http://schemas.microsoft.com/office/drawing/2010/main">
                <a:solidFill>
                  <a:srgbClr val="FFFFFF"/>
                </a:solidFill>
              </a14:hiddenFill>
            </a:ext>
          </a:extLst>
        </p:spPr>
      </p:pic>
      <p:sp>
        <p:nvSpPr>
          <p:cNvPr id="50186" name="Rectangle 10">
            <a:extLst>
              <a:ext uri="{FF2B5EF4-FFF2-40B4-BE49-F238E27FC236}">
                <a16:creationId xmlns="" xmlns:a16="http://schemas.microsoft.com/office/drawing/2014/main" id="{988C56F9-AD96-0B9F-B10A-017C27512431}"/>
              </a:ext>
            </a:extLst>
          </p:cNvPr>
          <p:cNvSpPr>
            <a:spLocks noChangeArrowheads="1"/>
          </p:cNvSpPr>
          <p:nvPr/>
        </p:nvSpPr>
        <p:spPr bwMode="auto">
          <a:xfrm>
            <a:off x="2971800" y="516903"/>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400" dirty="0">
                <a:solidFill>
                  <a:srgbClr val="FFA86D"/>
                </a:solidFill>
                <a:latin typeface="Times New Roman" panose="02020603050405020304" pitchFamily="18" charset="0"/>
                <a:cs typeface="Times New Roman" panose="02020603050405020304" pitchFamily="18" charset="0"/>
              </a:rPr>
              <a:t> </a:t>
            </a:r>
            <a:r>
              <a:rPr lang="en-US" altLang="en-US" sz="2800" dirty="0">
                <a:solidFill>
                  <a:schemeClr val="accent2"/>
                </a:solidFill>
                <a:effectLst/>
                <a:latin typeface="Times New Roman" panose="02020603050405020304" pitchFamily="18" charset="0"/>
                <a:cs typeface="Times New Roman" panose="02020603050405020304" pitchFamily="18" charset="0"/>
              </a:rPr>
              <a:t>Investigations</a:t>
            </a:r>
            <a:endParaRPr lang="en-US" altLang="en-US" sz="2400" dirty="0">
              <a:solidFill>
                <a:schemeClr val="accent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a:extLst>
              <a:ext uri="{FF2B5EF4-FFF2-40B4-BE49-F238E27FC236}">
                <a16:creationId xmlns="" xmlns:a16="http://schemas.microsoft.com/office/drawing/2014/main" id="{1226C43C-9971-A0FF-7DD2-017485D0EC58}"/>
              </a:ext>
            </a:extLst>
          </p:cNvPr>
          <p:cNvSpPr>
            <a:spLocks noChangeArrowheads="1"/>
          </p:cNvSpPr>
          <p:nvPr/>
        </p:nvSpPr>
        <p:spPr bwMode="auto">
          <a:xfrm>
            <a:off x="495300" y="1219200"/>
            <a:ext cx="7696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l" rtl="0"/>
            <a:r>
              <a:rPr kumimoji="1" lang="en-US" altLang="zh-CN" sz="2800" b="1" dirty="0">
                <a:solidFill>
                  <a:schemeClr val="accent2"/>
                </a:solidFill>
                <a:latin typeface="Times New Roman" panose="02020603050405020304" pitchFamily="18" charset="0"/>
                <a:ea typeface="宋体" panose="02010600030101010101" pitchFamily="2" charset="-122"/>
              </a:rPr>
              <a:t>Chronic fibro-cavitary pulmonary tuberculosis</a:t>
            </a:r>
          </a:p>
        </p:txBody>
      </p:sp>
      <p:pic>
        <p:nvPicPr>
          <p:cNvPr id="51206" name="Picture 6">
            <a:extLst>
              <a:ext uri="{FF2B5EF4-FFF2-40B4-BE49-F238E27FC236}">
                <a16:creationId xmlns="" xmlns:a16="http://schemas.microsoft.com/office/drawing/2014/main" id="{1B9F150E-4F4F-04FB-8D4D-29FD370D1CA2}"/>
              </a:ext>
            </a:extLst>
          </p:cNvPr>
          <p:cNvPicPr>
            <a:picLocks noChangeAspect="1" noChangeArrowheads="1"/>
          </p:cNvPicPr>
          <p:nvPr/>
        </p:nvPicPr>
        <p:blipFill>
          <a:blip r:embed="rId2">
            <a:lum bright="18000"/>
            <a:extLst>
              <a:ext uri="{28A0092B-C50C-407E-A947-70E740481C1C}">
                <a14:useLocalDpi xmlns:a14="http://schemas.microsoft.com/office/drawing/2010/main" val="0"/>
              </a:ext>
            </a:extLst>
          </a:blip>
          <a:srcRect/>
          <a:stretch>
            <a:fillRect/>
          </a:stretch>
        </p:blipFill>
        <p:spPr bwMode="auto">
          <a:xfrm>
            <a:off x="609600" y="2057400"/>
            <a:ext cx="3733800" cy="3636963"/>
          </a:xfrm>
          <a:prstGeom prst="rect">
            <a:avLst/>
          </a:prstGeom>
          <a:noFill/>
          <a:extLst>
            <a:ext uri="{909E8E84-426E-40DD-AFC4-6F175D3DCCD1}">
              <a14:hiddenFill xmlns:a14="http://schemas.microsoft.com/office/drawing/2010/main">
                <a:solidFill>
                  <a:srgbClr val="FFFFFF"/>
                </a:solidFill>
              </a14:hiddenFill>
            </a:ext>
          </a:extLst>
        </p:spPr>
      </p:pic>
      <p:pic>
        <p:nvPicPr>
          <p:cNvPr id="51208" name="Picture 8">
            <a:extLst>
              <a:ext uri="{FF2B5EF4-FFF2-40B4-BE49-F238E27FC236}">
                <a16:creationId xmlns="" xmlns:a16="http://schemas.microsoft.com/office/drawing/2014/main" id="{CFBF7A42-2C3E-75DE-B4FA-8992BC259AF8}"/>
              </a:ext>
            </a:extLst>
          </p:cNvPr>
          <p:cNvPicPr>
            <a:picLocks noChangeAspect="1" noChangeArrowheads="1"/>
          </p:cNvPicPr>
          <p:nvPr/>
        </p:nvPicPr>
        <p:blipFill>
          <a:blip r:embed="rId3">
            <a:lum bright="30000" contrast="18000"/>
            <a:extLst>
              <a:ext uri="{28A0092B-C50C-407E-A947-70E740481C1C}">
                <a14:useLocalDpi xmlns:a14="http://schemas.microsoft.com/office/drawing/2010/main" val="0"/>
              </a:ext>
            </a:extLst>
          </a:blip>
          <a:srcRect l="17157" t="8325" r="23456" b="8325"/>
          <a:stretch>
            <a:fillRect/>
          </a:stretch>
        </p:blipFill>
        <p:spPr bwMode="auto">
          <a:xfrm>
            <a:off x="4648200" y="2362200"/>
            <a:ext cx="3729038" cy="3025775"/>
          </a:xfrm>
          <a:prstGeom prst="rect">
            <a:avLst/>
          </a:prstGeom>
          <a:noFill/>
          <a:extLst>
            <a:ext uri="{909E8E84-426E-40DD-AFC4-6F175D3DCCD1}">
              <a14:hiddenFill xmlns:a14="http://schemas.microsoft.com/office/drawing/2010/main">
                <a:solidFill>
                  <a:srgbClr val="FFFFFF"/>
                </a:solidFill>
              </a14:hiddenFill>
            </a:ext>
          </a:extLst>
        </p:spPr>
      </p:pic>
      <p:sp>
        <p:nvSpPr>
          <p:cNvPr id="51211" name="Rectangle 11">
            <a:extLst>
              <a:ext uri="{FF2B5EF4-FFF2-40B4-BE49-F238E27FC236}">
                <a16:creationId xmlns="" xmlns:a16="http://schemas.microsoft.com/office/drawing/2014/main" id="{2873AA19-A517-E50E-FF62-7C167847D981}"/>
              </a:ext>
            </a:extLst>
          </p:cNvPr>
          <p:cNvSpPr>
            <a:spLocks noChangeArrowheads="1"/>
          </p:cNvSpPr>
          <p:nvPr/>
        </p:nvSpPr>
        <p:spPr bwMode="auto">
          <a:xfrm>
            <a:off x="2971800" y="60960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800" dirty="0">
                <a:solidFill>
                  <a:schemeClr val="accent2"/>
                </a:solidFill>
                <a:effectLst/>
                <a:latin typeface="Times New Roman" panose="02020603050405020304" pitchFamily="18" charset="0"/>
                <a:cs typeface="Times New Roman" panose="02020603050405020304" pitchFamily="18" charset="0"/>
              </a:rPr>
              <a:t> Investigations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a:extLst>
              <a:ext uri="{FF2B5EF4-FFF2-40B4-BE49-F238E27FC236}">
                <a16:creationId xmlns="" xmlns:a16="http://schemas.microsoft.com/office/drawing/2014/main" id="{8C8A10CC-70B9-33E9-3D06-9D6233D28DBF}"/>
              </a:ext>
            </a:extLst>
          </p:cNvPr>
          <p:cNvSpPr>
            <a:spLocks noChangeArrowheads="1"/>
          </p:cNvSpPr>
          <p:nvPr/>
        </p:nvSpPr>
        <p:spPr bwMode="auto">
          <a:xfrm>
            <a:off x="2971800" y="53340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800" dirty="0">
                <a:solidFill>
                  <a:schemeClr val="accent2"/>
                </a:solidFill>
                <a:effectLst/>
                <a:latin typeface="Times New Roman" panose="02020603050405020304" pitchFamily="18" charset="0"/>
                <a:cs typeface="Times New Roman" panose="02020603050405020304" pitchFamily="18" charset="0"/>
              </a:rPr>
              <a:t> Investigations</a:t>
            </a:r>
          </a:p>
        </p:txBody>
      </p:sp>
      <p:sp>
        <p:nvSpPr>
          <p:cNvPr id="52229" name="Rectangle 5">
            <a:extLst>
              <a:ext uri="{FF2B5EF4-FFF2-40B4-BE49-F238E27FC236}">
                <a16:creationId xmlns="" xmlns:a16="http://schemas.microsoft.com/office/drawing/2014/main" id="{816F2944-10A2-02B3-A94E-AF86E98458B5}"/>
              </a:ext>
            </a:extLst>
          </p:cNvPr>
          <p:cNvSpPr>
            <a:spLocks noChangeArrowheads="1"/>
          </p:cNvSpPr>
          <p:nvPr/>
        </p:nvSpPr>
        <p:spPr bwMode="auto">
          <a:xfrm>
            <a:off x="457200" y="1371600"/>
            <a:ext cx="82296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marL="0" indent="0" algn="just" rtl="0">
              <a:buNone/>
            </a:pPr>
            <a:r>
              <a:rPr lang="en-US" altLang="zh-CN"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Sputum examination:</a:t>
            </a:r>
          </a:p>
          <a:p>
            <a:pPr algn="just" rtl="0">
              <a:buFontTx/>
              <a:buNone/>
            </a:pPr>
            <a:r>
              <a:rPr lang="en-US" altLang="zh-CN" sz="32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There are direct smear and culture </a:t>
            </a:r>
          </a:p>
          <a:p>
            <a:pPr algn="just" rtl="0">
              <a:buFontTx/>
              <a:buNone/>
            </a:pPr>
            <a:r>
              <a:rPr lang="en-US" altLang="zh-CN" sz="2400"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Direct smear examination is only  positive when large numbers of bacilli begin to be excreted </a:t>
            </a:r>
          </a:p>
          <a:p>
            <a:pPr algn="just" rtl="0">
              <a:buFontTx/>
              <a:buNone/>
            </a:pPr>
            <a:r>
              <a:rPr lang="en-US" altLang="zh-CN" sz="1600" b="1" dirty="0">
                <a:solidFill>
                  <a:schemeClr val="folHlink"/>
                </a:solidFill>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52230" name="Picture 9" descr="m tuberculosis">
            <a:extLst>
              <a:ext uri="{FF2B5EF4-FFF2-40B4-BE49-F238E27FC236}">
                <a16:creationId xmlns="" xmlns:a16="http://schemas.microsoft.com/office/drawing/2014/main" id="{08E799DC-05ED-66BE-7161-7C194F10B10A}"/>
              </a:ext>
            </a:extLst>
          </p:cNvPr>
          <p:cNvPicPr>
            <a:picLocks noChangeAspect="1" noChangeArrowheads="1"/>
          </p:cNvPicPr>
          <p:nvPr/>
        </p:nvPicPr>
        <p:blipFill>
          <a:blip r:embed="rId2">
            <a:lum bright="-6000" contrast="12000"/>
            <a:extLst>
              <a:ext uri="{28A0092B-C50C-407E-A947-70E740481C1C}">
                <a14:useLocalDpi xmlns:a14="http://schemas.microsoft.com/office/drawing/2010/main" val="0"/>
              </a:ext>
            </a:extLst>
          </a:blip>
          <a:srcRect/>
          <a:stretch>
            <a:fillRect/>
          </a:stretch>
        </p:blipFill>
        <p:spPr bwMode="auto">
          <a:xfrm>
            <a:off x="4724400" y="3352800"/>
            <a:ext cx="40957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9" descr="TBred1">
            <a:extLst>
              <a:ext uri="{FF2B5EF4-FFF2-40B4-BE49-F238E27FC236}">
                <a16:creationId xmlns="" xmlns:a16="http://schemas.microsoft.com/office/drawing/2014/main" id="{0DA26FD6-C54F-DB08-B01E-E80F6BBC58C7}"/>
              </a:ext>
            </a:extLst>
          </p:cNvPr>
          <p:cNvPicPr>
            <a:picLocks noChangeAspect="1" noChangeArrowheads="1"/>
          </p:cNvPicPr>
          <p:nvPr/>
        </p:nvPicPr>
        <p:blipFill>
          <a:blip r:embed="rId3" cstate="print">
            <a:lum bright="-6000" contrast="6000"/>
            <a:extLst>
              <a:ext uri="{28A0092B-C50C-407E-A947-70E740481C1C}">
                <a14:useLocalDpi xmlns:a14="http://schemas.microsoft.com/office/drawing/2010/main" val="0"/>
              </a:ext>
            </a:extLst>
          </a:blip>
          <a:srcRect/>
          <a:stretch>
            <a:fillRect/>
          </a:stretch>
        </p:blipFill>
        <p:spPr bwMode="auto">
          <a:xfrm>
            <a:off x="381000" y="3352800"/>
            <a:ext cx="406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2" name="Picture 8">
            <a:extLst>
              <a:ext uri="{FF2B5EF4-FFF2-40B4-BE49-F238E27FC236}">
                <a16:creationId xmlns="" xmlns:a16="http://schemas.microsoft.com/office/drawing/2014/main" id="{6416E9F8-5003-65F4-DE9E-F216AFFB2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333" t="15353" r="7333" b="7751"/>
          <a:stretch>
            <a:fillRect/>
          </a:stretch>
        </p:blipFill>
        <p:spPr bwMode="auto">
          <a:xfrm>
            <a:off x="2057400" y="3200400"/>
            <a:ext cx="4918075" cy="330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2233" name="Picture 4" descr="mtbcolonies">
            <a:extLst>
              <a:ext uri="{FF2B5EF4-FFF2-40B4-BE49-F238E27FC236}">
                <a16:creationId xmlns="" xmlns:a16="http://schemas.microsoft.com/office/drawing/2014/main" id="{637800BD-4498-2715-87B6-85878A4E5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3276600"/>
            <a:ext cx="53848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animEffect transition="in" filter="wipe(left)">
                                      <p:cBhvr>
                                        <p:cTn id="7" dur="500"/>
                                        <p:tgtEl>
                                          <p:spTgt spid="5222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29">
                                            <p:txEl>
                                              <p:pRg st="2" end="2"/>
                                            </p:txEl>
                                          </p:spTgt>
                                        </p:tgtEl>
                                        <p:attrNameLst>
                                          <p:attrName>style.visibility</p:attrName>
                                        </p:attrNameLst>
                                      </p:cBhvr>
                                      <p:to>
                                        <p:strVal val="visible"/>
                                      </p:to>
                                    </p:set>
                                    <p:animEffect transition="in" filter="wipe(left)">
                                      <p:cBhvr>
                                        <p:cTn id="12" dur="500"/>
                                        <p:tgtEl>
                                          <p:spTgt spid="5222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blinds(horizontal)">
                                      <p:cBhvr>
                                        <p:cTn id="17" dur="500"/>
                                        <p:tgtEl>
                                          <p:spTgt spid="5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230"/>
                                        </p:tgtEl>
                                        <p:attrNameLst>
                                          <p:attrName>style.visibility</p:attrName>
                                        </p:attrNameLst>
                                      </p:cBhvr>
                                      <p:to>
                                        <p:strVal val="visible"/>
                                      </p:to>
                                    </p:set>
                                    <p:animEffect transition="in" filter="blinds(horizontal)">
                                      <p:cBhvr>
                                        <p:cTn id="22" dur="500"/>
                                        <p:tgtEl>
                                          <p:spTgt spid="522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52232"/>
                                        </p:tgtEl>
                                        <p:attrNameLst>
                                          <p:attrName>style.visibility</p:attrName>
                                        </p:attrNameLst>
                                      </p:cBhvr>
                                      <p:to>
                                        <p:strVal val="visible"/>
                                      </p:to>
                                    </p:set>
                                    <p:animEffect transition="in" filter="blinds(vertical)">
                                      <p:cBhvr>
                                        <p:cTn id="27" dur="500"/>
                                        <p:tgtEl>
                                          <p:spTgt spid="52232"/>
                                        </p:tgtEl>
                                      </p:cBhvr>
                                    </p:animEffect>
                                  </p:childTnLst>
                                </p:cTn>
                              </p:par>
                              <p:par>
                                <p:cTn id="28" presetID="1" presetClass="exit" presetSubtype="0" fill="hold" nodeType="withEffect">
                                  <p:stCondLst>
                                    <p:cond delay="0"/>
                                  </p:stCondLst>
                                  <p:childTnLst>
                                    <p:set>
                                      <p:cBhvr>
                                        <p:cTn id="29" dur="1" fill="hold">
                                          <p:stCondLst>
                                            <p:cond delay="0"/>
                                          </p:stCondLst>
                                        </p:cTn>
                                        <p:tgtEl>
                                          <p:spTgt spid="52230"/>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52231"/>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52233"/>
                                        </p:tgtEl>
                                        <p:attrNameLst>
                                          <p:attrName>style.visibility</p:attrName>
                                        </p:attrNameLst>
                                      </p:cBhvr>
                                      <p:to>
                                        <p:strVal val="visible"/>
                                      </p:to>
                                    </p:set>
                                    <p:animEffect transition="in" filter="wipe(up)">
                                      <p:cBhvr>
                                        <p:cTn id="36" dur="500"/>
                                        <p:tgtEl>
                                          <p:spTgt spid="52233"/>
                                        </p:tgtEl>
                                      </p:cBhvr>
                                    </p:animEffect>
                                  </p:childTnLst>
                                </p:cTn>
                              </p:par>
                              <p:par>
                                <p:cTn id="37" presetID="1" presetClass="exit" presetSubtype="0" fill="hold" nodeType="withEffect">
                                  <p:stCondLst>
                                    <p:cond delay="0"/>
                                  </p:stCondLst>
                                  <p:childTnLst>
                                    <p:set>
                                      <p:cBhvr>
                                        <p:cTn id="38" dur="1" fill="hold">
                                          <p:stCondLst>
                                            <p:cond delay="0"/>
                                          </p:stCondLst>
                                        </p:cTn>
                                        <p:tgtEl>
                                          <p:spTgt spid="522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a:extLst>
              <a:ext uri="{FF2B5EF4-FFF2-40B4-BE49-F238E27FC236}">
                <a16:creationId xmlns="" xmlns:a16="http://schemas.microsoft.com/office/drawing/2014/main" id="{30F6706D-3E03-0577-E30D-6451EBA55E57}"/>
              </a:ext>
            </a:extLst>
          </p:cNvPr>
          <p:cNvSpPr>
            <a:spLocks noGrp="1" noChangeArrowheads="1"/>
          </p:cNvSpPr>
          <p:nvPr>
            <p:ph idx="1"/>
          </p:nvPr>
        </p:nvSpPr>
        <p:spPr>
          <a:xfrm>
            <a:off x="457200" y="1812352"/>
            <a:ext cx="8229600" cy="4525963"/>
          </a:xfrm>
        </p:spPr>
        <p:txBody>
          <a:bodyPr/>
          <a:lstStyle/>
          <a:p>
            <a:pPr algn="l" rtl="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TST is administered by injection</a:t>
            </a:r>
          </a:p>
          <a:p>
            <a:pPr algn="l" rtl="0">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Tuberculin is made from proteins derived from inactive tubercle bacilli (purified protein derivative)</a:t>
            </a:r>
          </a:p>
          <a:p>
            <a:pPr algn="l" rtl="0">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algn="l" rtl="0">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Most people who have TB infection will have a reaction at injection site</a:t>
            </a:r>
          </a:p>
        </p:txBody>
      </p:sp>
      <p:sp>
        <p:nvSpPr>
          <p:cNvPr id="34820" name="Rectangle 2">
            <a:extLst>
              <a:ext uri="{FF2B5EF4-FFF2-40B4-BE49-F238E27FC236}">
                <a16:creationId xmlns="" xmlns:a16="http://schemas.microsoft.com/office/drawing/2014/main" id="{46D6D5EC-2CA2-833D-1B52-11906B441055}"/>
              </a:ext>
            </a:extLst>
          </p:cNvPr>
          <p:cNvSpPr>
            <a:spLocks noGrp="1" noChangeArrowheads="1"/>
          </p:cNvSpPr>
          <p:nvPr>
            <p:ph type="title"/>
          </p:nvPr>
        </p:nvSpPr>
        <p:spPr>
          <a:xfrm>
            <a:off x="304800" y="1244977"/>
            <a:ext cx="7467600" cy="548521"/>
          </a:xfrm>
        </p:spPr>
        <p:txBody>
          <a:bodyPr anchor="b" anchorCtr="0"/>
          <a:lstStyle/>
          <a:p>
            <a:pPr algn="just" rtl="0">
              <a:spcBef>
                <a:spcPct val="20000"/>
              </a:spcBef>
              <a:buClr>
                <a:schemeClr val="hlink"/>
              </a:buClr>
            </a:pPr>
            <a:r>
              <a:rPr lang="en-US" altLang="en-US" sz="2800" dirty="0">
                <a:latin typeface="Times New Roman" panose="02020603050405020304" pitchFamily="18" charset="0"/>
                <a:cs typeface="Times New Roman" panose="02020603050405020304" pitchFamily="18" charset="0"/>
              </a:rPr>
              <a:t> </a:t>
            </a:r>
            <a:r>
              <a:rPr lang="en-US" altLang="en-US" sz="2800" b="1" dirty="0">
                <a:solidFill>
                  <a:schemeClr val="accent2"/>
                </a:solidFill>
                <a:latin typeface="Times New Roman" panose="02020603050405020304" pitchFamily="18" charset="0"/>
                <a:cs typeface="Times New Roman" panose="02020603050405020304" pitchFamily="18" charset="0"/>
              </a:rPr>
              <a:t>Mantoux Tuberculin Skin Test</a:t>
            </a:r>
          </a:p>
        </p:txBody>
      </p:sp>
      <p:pic>
        <p:nvPicPr>
          <p:cNvPr id="34822" name="Picture 6" descr="TST - Fill Needle">
            <a:extLst>
              <a:ext uri="{FF2B5EF4-FFF2-40B4-BE49-F238E27FC236}">
                <a16:creationId xmlns="" xmlns:a16="http://schemas.microsoft.com/office/drawing/2014/main" id="{12795A97-342A-0B98-EE82-132268BCD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429247"/>
            <a:ext cx="2895600"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Box 6">
            <a:extLst>
              <a:ext uri="{FF2B5EF4-FFF2-40B4-BE49-F238E27FC236}">
                <a16:creationId xmlns="" xmlns:a16="http://schemas.microsoft.com/office/drawing/2014/main" id="{202CC6AA-3AA9-447C-B22F-D75D3B099A46}"/>
              </a:ext>
            </a:extLst>
          </p:cNvPr>
          <p:cNvSpPr txBox="1">
            <a:spLocks noChangeArrowheads="1"/>
          </p:cNvSpPr>
          <p:nvPr/>
        </p:nvSpPr>
        <p:spPr bwMode="auto">
          <a:xfrm>
            <a:off x="5486400" y="5943600"/>
            <a:ext cx="3200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en-US" sz="1400" b="1">
                <a:latin typeface="Times New Roman" panose="02020603050405020304" pitchFamily="18" charset="0"/>
                <a:cs typeface="Times New Roman" panose="02020603050405020304" pitchFamily="18" charset="0"/>
              </a:rPr>
              <a:t>Syringe being filled with 0.1 ml of liquid tuberculin</a:t>
            </a:r>
          </a:p>
        </p:txBody>
      </p:sp>
      <p:sp>
        <p:nvSpPr>
          <p:cNvPr id="34824" name="Rectangle 8">
            <a:extLst>
              <a:ext uri="{FF2B5EF4-FFF2-40B4-BE49-F238E27FC236}">
                <a16:creationId xmlns="" xmlns:a16="http://schemas.microsoft.com/office/drawing/2014/main" id="{29B2524D-65A9-D850-9819-FF383721CFF0}"/>
              </a:ext>
            </a:extLst>
          </p:cNvPr>
          <p:cNvSpPr>
            <a:spLocks noChangeArrowheads="1"/>
          </p:cNvSpPr>
          <p:nvPr/>
        </p:nvSpPr>
        <p:spPr bwMode="auto">
          <a:xfrm>
            <a:off x="3124200" y="519685"/>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800" dirty="0">
                <a:solidFill>
                  <a:schemeClr val="accent2"/>
                </a:solidFill>
                <a:effectLst/>
                <a:latin typeface="Times New Roman" panose="02020603050405020304" pitchFamily="18" charset="0"/>
                <a:cs typeface="Times New Roman" panose="02020603050405020304" pitchFamily="18" charset="0"/>
              </a:rPr>
              <a:t> Investigations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strips(downRight)">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4821">
                                            <p:txEl>
                                              <p:pRg st="2" end="2"/>
                                            </p:txEl>
                                          </p:spTgt>
                                        </p:tgtEl>
                                        <p:attrNameLst>
                                          <p:attrName>style.visibility</p:attrName>
                                        </p:attrNameLst>
                                      </p:cBhvr>
                                      <p:to>
                                        <p:strVal val="visible"/>
                                      </p:to>
                                    </p:set>
                                    <p:animEffect transition="in" filter="strips(downRight)">
                                      <p:cBhvr>
                                        <p:cTn id="12" dur="500"/>
                                        <p:tgtEl>
                                          <p:spTgt spid="348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4821">
                                            <p:txEl>
                                              <p:pRg st="4" end="4"/>
                                            </p:txEl>
                                          </p:spTgt>
                                        </p:tgtEl>
                                        <p:attrNameLst>
                                          <p:attrName>style.visibility</p:attrName>
                                        </p:attrNameLst>
                                      </p:cBhvr>
                                      <p:to>
                                        <p:strVal val="visible"/>
                                      </p:to>
                                    </p:set>
                                    <p:animEffect transition="in" filter="strips(downRight)">
                                      <p:cBhvr>
                                        <p:cTn id="17" dur="500"/>
                                        <p:tgtEl>
                                          <p:spTgt spid="3482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blinds(horizontal)">
                                      <p:cBhvr>
                                        <p:cTn id="22" dur="500"/>
                                        <p:tgtEl>
                                          <p:spTgt spid="34822"/>
                                        </p:tgtEl>
                                      </p:cBhvr>
                                    </p:animEffect>
                                  </p:childTnLst>
                                </p:cTn>
                              </p:par>
                              <p:par>
                                <p:cTn id="23" presetID="3" presetClass="entr" presetSubtype="10" fill="hold" nodeType="withEffect">
                                  <p:stCondLst>
                                    <p:cond delay="0"/>
                                  </p:stCondLst>
                                  <p:childTnLst>
                                    <p:set>
                                      <p:cBhvr>
                                        <p:cTn id="24" dur="1" fill="hold">
                                          <p:stCondLst>
                                            <p:cond delay="0"/>
                                          </p:stCondLst>
                                        </p:cTn>
                                        <p:tgtEl>
                                          <p:spTgt spid="34823"/>
                                        </p:tgtEl>
                                        <p:attrNameLst>
                                          <p:attrName>style.visibility</p:attrName>
                                        </p:attrNameLst>
                                      </p:cBhvr>
                                      <p:to>
                                        <p:strVal val="visible"/>
                                      </p:to>
                                    </p:set>
                                    <p:animEffect transition="in" filter="blinds(horizontal)">
                                      <p:cBhvr>
                                        <p:cTn id="25" dur="500"/>
                                        <p:tgtEl>
                                          <p:spTgt spid="34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a:extLst>
              <a:ext uri="{FF2B5EF4-FFF2-40B4-BE49-F238E27FC236}">
                <a16:creationId xmlns="" xmlns:a16="http://schemas.microsoft.com/office/drawing/2014/main" id="{7B91E71B-510C-B862-90E2-26CFCAE58DC2}"/>
              </a:ext>
            </a:extLst>
          </p:cNvPr>
          <p:cNvSpPr>
            <a:spLocks noGrp="1" noChangeArrowheads="1"/>
          </p:cNvSpPr>
          <p:nvPr>
            <p:ph idx="1"/>
          </p:nvPr>
        </p:nvSpPr>
        <p:spPr>
          <a:xfrm>
            <a:off x="487052" y="1985914"/>
            <a:ext cx="8229600" cy="4525963"/>
          </a:xfrm>
        </p:spPr>
        <p:txBody>
          <a:bodyPr/>
          <a:lstStyle/>
          <a:p>
            <a:pPr algn="l">
              <a:buFontTx/>
              <a:buNone/>
            </a:pPr>
            <a:r>
              <a:rPr lang="en-US" altLang="en-US" sz="2400" dirty="0">
                <a:latin typeface="Times New Roman" panose="02020603050405020304" pitchFamily="18" charset="0"/>
                <a:cs typeface="Times New Roman" panose="02020603050405020304" pitchFamily="18" charset="0"/>
              </a:rPr>
              <a:t>0.1 ml of 5 tuberculin units of liquid tuberculin are injected between the layers of skin on forearm</a:t>
            </a:r>
          </a:p>
        </p:txBody>
      </p:sp>
      <p:pic>
        <p:nvPicPr>
          <p:cNvPr id="36869" name="Picture 9">
            <a:extLst>
              <a:ext uri="{FF2B5EF4-FFF2-40B4-BE49-F238E27FC236}">
                <a16:creationId xmlns="" xmlns:a16="http://schemas.microsoft.com/office/drawing/2014/main" id="{64FAC4BC-9A6E-67C8-68E4-AC64530C8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895600"/>
            <a:ext cx="50292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2">
            <a:extLst>
              <a:ext uri="{FF2B5EF4-FFF2-40B4-BE49-F238E27FC236}">
                <a16:creationId xmlns="" xmlns:a16="http://schemas.microsoft.com/office/drawing/2014/main" id="{B5D0983B-1299-39EB-C821-E3955972C7E7}"/>
              </a:ext>
            </a:extLst>
          </p:cNvPr>
          <p:cNvSpPr>
            <a:spLocks noChangeArrowheads="1"/>
          </p:cNvSpPr>
          <p:nvPr/>
        </p:nvSpPr>
        <p:spPr bwMode="auto">
          <a:xfrm>
            <a:off x="487052" y="1207418"/>
            <a:ext cx="533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spcBef>
                <a:spcPct val="20000"/>
              </a:spcBef>
              <a:buClr>
                <a:schemeClr val="hlink"/>
              </a:buClr>
            </a:pPr>
            <a:r>
              <a:rPr lang="en-US" altLang="en-US" sz="2800" dirty="0">
                <a:solidFill>
                  <a:schemeClr val="accent2"/>
                </a:solidFill>
                <a:effectLst/>
                <a:latin typeface="Times New Roman" panose="02020603050405020304" pitchFamily="18" charset="0"/>
                <a:cs typeface="Times New Roman" panose="02020603050405020304" pitchFamily="18" charset="0"/>
              </a:rPr>
              <a:t> Mantoux Tuberculin Skin Test</a:t>
            </a:r>
          </a:p>
        </p:txBody>
      </p:sp>
      <p:sp>
        <p:nvSpPr>
          <p:cNvPr id="36873" name="Rectangle 9">
            <a:extLst>
              <a:ext uri="{FF2B5EF4-FFF2-40B4-BE49-F238E27FC236}">
                <a16:creationId xmlns="" xmlns:a16="http://schemas.microsoft.com/office/drawing/2014/main" id="{71F992BC-6025-4DD2-6A49-B19F77097747}"/>
              </a:ext>
            </a:extLst>
          </p:cNvPr>
          <p:cNvSpPr>
            <a:spLocks noChangeArrowheads="1"/>
          </p:cNvSpPr>
          <p:nvPr/>
        </p:nvSpPr>
        <p:spPr bwMode="auto">
          <a:xfrm>
            <a:off x="3048000" y="551470"/>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400" dirty="0">
                <a:solidFill>
                  <a:srgbClr val="FFA86D"/>
                </a:solidFill>
                <a:latin typeface="Times New Roman" panose="02020603050405020304" pitchFamily="18" charset="0"/>
                <a:cs typeface="Times New Roman" panose="02020603050405020304" pitchFamily="18" charset="0"/>
              </a:rPr>
              <a:t> </a:t>
            </a:r>
            <a:r>
              <a:rPr lang="en-US" altLang="en-US" sz="2800" dirty="0">
                <a:solidFill>
                  <a:schemeClr val="accent2"/>
                </a:solidFill>
                <a:effectLst/>
                <a:latin typeface="Times New Roman" panose="02020603050405020304" pitchFamily="18" charset="0"/>
                <a:cs typeface="Times New Roman" panose="02020603050405020304" pitchFamily="18" charset="0"/>
              </a:rPr>
              <a:t>Investigations</a:t>
            </a:r>
            <a:endParaRPr lang="en-US" altLang="en-US" sz="2400" dirty="0">
              <a:solidFill>
                <a:schemeClr val="accent2"/>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wipe(left)">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6869"/>
                                        </p:tgtEl>
                                        <p:attrNameLst>
                                          <p:attrName>style.visibility</p:attrName>
                                        </p:attrNameLst>
                                      </p:cBhvr>
                                      <p:to>
                                        <p:strVal val="visible"/>
                                      </p:to>
                                    </p:set>
                                    <p:animEffect transition="in" filter="dissolve">
                                      <p:cBhvr>
                                        <p:cTn id="12"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8" name="Picture 10">
            <a:extLst>
              <a:ext uri="{FF2B5EF4-FFF2-40B4-BE49-F238E27FC236}">
                <a16:creationId xmlns="" xmlns:a16="http://schemas.microsoft.com/office/drawing/2014/main" id="{4E391A50-3082-D052-17F8-FB918985EA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5486400" y="1981200"/>
            <a:ext cx="3259771" cy="4525963"/>
          </a:xfrm>
        </p:spPr>
      </p:pic>
      <p:sp>
        <p:nvSpPr>
          <p:cNvPr id="38917" name="Rectangle 3">
            <a:extLst>
              <a:ext uri="{FF2B5EF4-FFF2-40B4-BE49-F238E27FC236}">
                <a16:creationId xmlns="" xmlns:a16="http://schemas.microsoft.com/office/drawing/2014/main" id="{245D91CB-0812-8D9D-AFBD-3409D6C17AFD}"/>
              </a:ext>
            </a:extLst>
          </p:cNvPr>
          <p:cNvSpPr>
            <a:spLocks noGrp="1" noChangeArrowheads="1"/>
          </p:cNvSpPr>
          <p:nvPr>
            <p:ph type="body" sz="half" idx="4294967295"/>
          </p:nvPr>
        </p:nvSpPr>
        <p:spPr>
          <a:xfrm>
            <a:off x="228600" y="1905000"/>
            <a:ext cx="5105400" cy="4572000"/>
          </a:xfrm>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just" rtl="0">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Forearm should be examined within 48 - 72 hours.</a:t>
            </a:r>
          </a:p>
          <a:p>
            <a:pPr algn="just" rtl="0">
              <a:buFont typeface="Wingdings" panose="05000000000000000000" pitchFamily="2" charset="2"/>
              <a:buChar char="§"/>
            </a:pPr>
            <a:endParaRPr lang="en-US" altLang="en-US" sz="2400" b="1" dirty="0">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Reaction is an area of induration (swelling) around injection site</a:t>
            </a:r>
          </a:p>
          <a:p>
            <a:pPr lvl="1" algn="just" rtl="0">
              <a:buClr>
                <a:schemeClr val="accent2"/>
              </a:buClr>
              <a:buFont typeface="Wingdings" panose="05000000000000000000" pitchFamily="2" charset="2"/>
              <a:buChar char="§"/>
            </a:pPr>
            <a:r>
              <a:rPr lang="en-US" altLang="en-US" sz="2400" b="1" dirty="0">
                <a:solidFill>
                  <a:schemeClr val="accent2"/>
                </a:solidFill>
                <a:latin typeface="Times New Roman" panose="02020603050405020304" pitchFamily="18" charset="0"/>
                <a:cs typeface="Times New Roman" panose="02020603050405020304" pitchFamily="18" charset="0"/>
              </a:rPr>
              <a:t>Induration is measured in millimeters.</a:t>
            </a:r>
          </a:p>
          <a:p>
            <a:pPr lvl="1" algn="just" rtl="0">
              <a:buClr>
                <a:schemeClr val="accent2"/>
              </a:buClr>
              <a:buFont typeface="Wingdings" panose="05000000000000000000" pitchFamily="2" charset="2"/>
              <a:buChar char="§"/>
            </a:pPr>
            <a:r>
              <a:rPr lang="en-US" altLang="en-US" sz="2400" b="1" dirty="0">
                <a:solidFill>
                  <a:schemeClr val="accent2"/>
                </a:solidFill>
                <a:latin typeface="Times New Roman" panose="02020603050405020304" pitchFamily="18" charset="0"/>
                <a:cs typeface="Times New Roman" panose="02020603050405020304" pitchFamily="18" charset="0"/>
              </a:rPr>
              <a:t>Erythema (redness) is not measured.</a:t>
            </a:r>
          </a:p>
        </p:txBody>
      </p:sp>
      <p:sp>
        <p:nvSpPr>
          <p:cNvPr id="38920" name="Rectangle 2">
            <a:extLst>
              <a:ext uri="{FF2B5EF4-FFF2-40B4-BE49-F238E27FC236}">
                <a16:creationId xmlns="" xmlns:a16="http://schemas.microsoft.com/office/drawing/2014/main" id="{9A3C99C3-CA00-A66C-4773-45336DA9348F}"/>
              </a:ext>
            </a:extLst>
          </p:cNvPr>
          <p:cNvSpPr>
            <a:spLocks noChangeArrowheads="1"/>
          </p:cNvSpPr>
          <p:nvPr/>
        </p:nvSpPr>
        <p:spPr bwMode="auto">
          <a:xfrm>
            <a:off x="457200" y="1219200"/>
            <a:ext cx="533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spcBef>
                <a:spcPct val="20000"/>
              </a:spcBef>
              <a:buClr>
                <a:schemeClr val="hlink"/>
              </a:buClr>
            </a:pPr>
            <a:r>
              <a:rPr lang="en-US" altLang="en-US" sz="2800" dirty="0">
                <a:latin typeface="Times New Roman" panose="02020603050405020304" pitchFamily="18" charset="0"/>
                <a:cs typeface="Times New Roman" panose="02020603050405020304" pitchFamily="18" charset="0"/>
              </a:rPr>
              <a:t> </a:t>
            </a:r>
            <a:r>
              <a:rPr lang="en-US" altLang="en-US" sz="2800" dirty="0">
                <a:solidFill>
                  <a:schemeClr val="accent2"/>
                </a:solidFill>
                <a:effectLst/>
                <a:latin typeface="Times New Roman" panose="02020603050405020304" pitchFamily="18" charset="0"/>
                <a:cs typeface="Times New Roman" panose="02020603050405020304" pitchFamily="18" charset="0"/>
              </a:rPr>
              <a:t>Mantoux Tuberculin Skin Test</a:t>
            </a:r>
          </a:p>
        </p:txBody>
      </p:sp>
      <p:sp>
        <p:nvSpPr>
          <p:cNvPr id="38921" name="Rectangle 9">
            <a:extLst>
              <a:ext uri="{FF2B5EF4-FFF2-40B4-BE49-F238E27FC236}">
                <a16:creationId xmlns="" xmlns:a16="http://schemas.microsoft.com/office/drawing/2014/main" id="{34787485-4942-EC0D-261E-07DBAF328378}"/>
              </a:ext>
            </a:extLst>
          </p:cNvPr>
          <p:cNvSpPr>
            <a:spLocks noChangeArrowheads="1"/>
          </p:cNvSpPr>
          <p:nvPr/>
        </p:nvSpPr>
        <p:spPr bwMode="auto">
          <a:xfrm>
            <a:off x="3238500" y="524759"/>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800" dirty="0">
                <a:solidFill>
                  <a:schemeClr val="accent2"/>
                </a:solidFill>
                <a:effectLst/>
                <a:latin typeface="Times New Roman" panose="02020603050405020304" pitchFamily="18" charset="0"/>
                <a:cs typeface="Times New Roman" panose="02020603050405020304" pitchFamily="18" charset="0"/>
              </a:rPr>
              <a:t> Investigations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animEffect transition="in" filter="strips(downRight)">
                                      <p:cBhvr>
                                        <p:cTn id="7" dur="500"/>
                                        <p:tgtEl>
                                          <p:spTgt spid="389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18"/>
                                        </p:tgtEl>
                                        <p:attrNameLst>
                                          <p:attrName>style.visibility</p:attrName>
                                        </p:attrNameLst>
                                      </p:cBhvr>
                                      <p:to>
                                        <p:strVal val="visible"/>
                                      </p:to>
                                    </p:set>
                                    <p:animEffect transition="in" filter="blinds(horizontal)">
                                      <p:cBhvr>
                                        <p:cTn id="12" dur="500"/>
                                        <p:tgtEl>
                                          <p:spTgt spid="389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8917">
                                            <p:txEl>
                                              <p:pRg st="2" end="2"/>
                                            </p:txEl>
                                          </p:spTgt>
                                        </p:tgtEl>
                                        <p:attrNameLst>
                                          <p:attrName>style.visibility</p:attrName>
                                        </p:attrNameLst>
                                      </p:cBhvr>
                                      <p:to>
                                        <p:strVal val="visible"/>
                                      </p:to>
                                    </p:set>
                                    <p:animEffect transition="in" filter="strips(downRight)">
                                      <p:cBhvr>
                                        <p:cTn id="17" dur="500"/>
                                        <p:tgtEl>
                                          <p:spTgt spid="3891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8917">
                                            <p:txEl>
                                              <p:pRg st="3" end="3"/>
                                            </p:txEl>
                                          </p:spTgt>
                                        </p:tgtEl>
                                        <p:attrNameLst>
                                          <p:attrName>style.visibility</p:attrName>
                                        </p:attrNameLst>
                                      </p:cBhvr>
                                      <p:to>
                                        <p:strVal val="visible"/>
                                      </p:to>
                                    </p:set>
                                    <p:animEffect transition="in" filter="strips(downRight)">
                                      <p:cBhvr>
                                        <p:cTn id="22" dur="500"/>
                                        <p:tgtEl>
                                          <p:spTgt spid="3891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8917">
                                            <p:txEl>
                                              <p:pRg st="4" end="4"/>
                                            </p:txEl>
                                          </p:spTgt>
                                        </p:tgtEl>
                                        <p:attrNameLst>
                                          <p:attrName>style.visibility</p:attrName>
                                        </p:attrNameLst>
                                      </p:cBhvr>
                                      <p:to>
                                        <p:strVal val="visible"/>
                                      </p:to>
                                    </p:set>
                                    <p:animEffect transition="in" filter="strips(downRight)">
                                      <p:cBhvr>
                                        <p:cTn id="27" dur="500"/>
                                        <p:tgtEl>
                                          <p:spTgt spid="389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a:extLst>
              <a:ext uri="{FF2B5EF4-FFF2-40B4-BE49-F238E27FC236}">
                <a16:creationId xmlns="" xmlns:a16="http://schemas.microsoft.com/office/drawing/2014/main" id="{7730CD6F-8891-E8EA-403A-EC10A173F992}"/>
              </a:ext>
            </a:extLst>
          </p:cNvPr>
          <p:cNvSpPr>
            <a:spLocks noChangeArrowheads="1"/>
          </p:cNvSpPr>
          <p:nvPr/>
        </p:nvSpPr>
        <p:spPr bwMode="auto">
          <a:xfrm>
            <a:off x="381000" y="1757363"/>
            <a:ext cx="8458200" cy="36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gn="l" rtl="0">
              <a:lnSpc>
                <a:spcPct val="140000"/>
              </a:lnSpc>
              <a:buClr>
                <a:schemeClr val="accent2"/>
              </a:buClr>
              <a:buFont typeface="Wingdings" panose="05000000000000000000" pitchFamily="2" charset="2"/>
              <a:buChar char="§"/>
            </a:pPr>
            <a:r>
              <a:rPr kumimoji="1" lang="en-US" altLang="zh-CN" sz="2400" b="1" dirty="0">
                <a:latin typeface="Times New Roman" panose="02020603050405020304" pitchFamily="18" charset="0"/>
                <a:ea typeface="宋体" panose="02010600030101010101" pitchFamily="2" charset="-122"/>
              </a:rPr>
              <a:t> A reaction of less than 5 mm is considered negative </a:t>
            </a:r>
          </a:p>
          <a:p>
            <a:pPr marL="457200" indent="-457200" algn="l" rtl="0">
              <a:lnSpc>
                <a:spcPct val="140000"/>
              </a:lnSpc>
              <a:buClr>
                <a:schemeClr val="accent2"/>
              </a:buClr>
              <a:buFont typeface="Wingdings" panose="05000000000000000000" pitchFamily="2" charset="2"/>
              <a:buChar char="§"/>
            </a:pPr>
            <a:r>
              <a:rPr kumimoji="1" lang="en-US" altLang="zh-CN" sz="2400" b="1" dirty="0">
                <a:latin typeface="Times New Roman" panose="02020603050405020304" pitchFamily="18" charset="0"/>
                <a:ea typeface="宋体" panose="02010600030101010101" pitchFamily="2" charset="-122"/>
              </a:rPr>
              <a:t> 5-9 mm is considered positive (+)</a:t>
            </a:r>
          </a:p>
          <a:p>
            <a:pPr marL="457200" indent="-457200" algn="l" rtl="0">
              <a:lnSpc>
                <a:spcPct val="140000"/>
              </a:lnSpc>
              <a:buClr>
                <a:schemeClr val="accent2"/>
              </a:buClr>
              <a:buFont typeface="Wingdings" panose="05000000000000000000" pitchFamily="2" charset="2"/>
              <a:buChar char="§"/>
            </a:pPr>
            <a:r>
              <a:rPr kumimoji="1" lang="en-US" altLang="zh-CN" sz="2400" b="1" dirty="0">
                <a:latin typeface="Times New Roman" panose="02020603050405020304" pitchFamily="18" charset="0"/>
                <a:ea typeface="宋体" panose="02010600030101010101" pitchFamily="2" charset="-122"/>
              </a:rPr>
              <a:t> 10-19 mm is considered positive (++) </a:t>
            </a:r>
          </a:p>
          <a:p>
            <a:pPr marL="457200" indent="-457200" algn="l" rtl="0">
              <a:lnSpc>
                <a:spcPct val="140000"/>
              </a:lnSpc>
              <a:buClr>
                <a:schemeClr val="accent2"/>
              </a:buClr>
              <a:buFont typeface="Wingdings" panose="05000000000000000000" pitchFamily="2" charset="2"/>
              <a:buChar char="§"/>
            </a:pPr>
            <a:r>
              <a:rPr kumimoji="1" lang="en-US" altLang="zh-CN" sz="2400" b="1" dirty="0">
                <a:latin typeface="Times New Roman" panose="02020603050405020304" pitchFamily="18" charset="0"/>
                <a:ea typeface="宋体" panose="02010600030101010101" pitchFamily="2" charset="-122"/>
              </a:rPr>
              <a:t> more than 20 mm is considered positive (+++)</a:t>
            </a:r>
          </a:p>
          <a:p>
            <a:pPr algn="just" rtl="0">
              <a:lnSpc>
                <a:spcPct val="140000"/>
              </a:lnSpc>
              <a:buClr>
                <a:schemeClr val="tx2"/>
              </a:buClr>
            </a:pPr>
            <a:endParaRPr kumimoji="1" lang="en-US" altLang="zh-CN" sz="2000" b="1" dirty="0">
              <a:solidFill>
                <a:schemeClr val="accent2"/>
              </a:solidFill>
              <a:latin typeface="Times New Roman" panose="02020603050405020304" pitchFamily="18" charset="0"/>
              <a:ea typeface="宋体" panose="02010600030101010101" pitchFamily="2" charset="-122"/>
            </a:endParaRPr>
          </a:p>
          <a:p>
            <a:pPr algn="just" rtl="0">
              <a:lnSpc>
                <a:spcPct val="140000"/>
              </a:lnSpc>
              <a:buClr>
                <a:srgbClr val="FFA86D"/>
              </a:buClr>
            </a:pPr>
            <a:r>
              <a:rPr kumimoji="1" lang="en-US" altLang="zh-CN" sz="2800" b="1" dirty="0">
                <a:solidFill>
                  <a:schemeClr val="accent2"/>
                </a:solidFill>
                <a:latin typeface="Times New Roman" panose="02020603050405020304" pitchFamily="18" charset="0"/>
                <a:ea typeface="宋体" panose="02010600030101010101" pitchFamily="2" charset="-122"/>
              </a:rPr>
              <a:t> </a:t>
            </a:r>
            <a:r>
              <a:rPr kumimoji="1" lang="en-US" altLang="zh-CN" sz="2400" b="1" dirty="0">
                <a:solidFill>
                  <a:schemeClr val="accent2"/>
                </a:solidFill>
                <a:latin typeface="Times New Roman" panose="02020603050405020304" pitchFamily="18" charset="0"/>
                <a:ea typeface="宋体" panose="02010600030101010101" pitchFamily="2" charset="-122"/>
              </a:rPr>
              <a:t>A positive  tuberculin  skin  test  indicates tuberculous 	infection, with or without disease</a:t>
            </a:r>
          </a:p>
        </p:txBody>
      </p:sp>
      <p:sp>
        <p:nvSpPr>
          <p:cNvPr id="54277" name="Rectangle 2">
            <a:extLst>
              <a:ext uri="{FF2B5EF4-FFF2-40B4-BE49-F238E27FC236}">
                <a16:creationId xmlns="" xmlns:a16="http://schemas.microsoft.com/office/drawing/2014/main" id="{762685C5-31BF-78D7-EE9A-B1DFD0663615}"/>
              </a:ext>
            </a:extLst>
          </p:cNvPr>
          <p:cNvSpPr>
            <a:spLocks noChangeArrowheads="1"/>
          </p:cNvSpPr>
          <p:nvPr/>
        </p:nvSpPr>
        <p:spPr bwMode="auto">
          <a:xfrm>
            <a:off x="457200" y="1219200"/>
            <a:ext cx="5334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spcBef>
                <a:spcPct val="20000"/>
              </a:spcBef>
              <a:buClr>
                <a:schemeClr val="hlink"/>
              </a:buClr>
            </a:pPr>
            <a:r>
              <a:rPr lang="en-US" altLang="en-US" sz="2800" dirty="0">
                <a:latin typeface="Times New Roman" panose="02020603050405020304" pitchFamily="18" charset="0"/>
                <a:cs typeface="Times New Roman" panose="02020603050405020304" pitchFamily="18" charset="0"/>
              </a:rPr>
              <a:t> </a:t>
            </a:r>
            <a:r>
              <a:rPr lang="en-US" altLang="en-US" sz="2800" dirty="0">
                <a:solidFill>
                  <a:schemeClr val="accent2"/>
                </a:solidFill>
                <a:effectLst/>
                <a:latin typeface="Times New Roman" panose="02020603050405020304" pitchFamily="18" charset="0"/>
                <a:cs typeface="Times New Roman" panose="02020603050405020304" pitchFamily="18" charset="0"/>
              </a:rPr>
              <a:t>Mantoux Tuberculin Skin Test</a:t>
            </a:r>
          </a:p>
        </p:txBody>
      </p:sp>
      <p:sp>
        <p:nvSpPr>
          <p:cNvPr id="54278" name="Rectangle 6">
            <a:extLst>
              <a:ext uri="{FF2B5EF4-FFF2-40B4-BE49-F238E27FC236}">
                <a16:creationId xmlns="" xmlns:a16="http://schemas.microsoft.com/office/drawing/2014/main" id="{E9761324-1A8C-EEC0-791F-B30D84A1537B}"/>
              </a:ext>
            </a:extLst>
          </p:cNvPr>
          <p:cNvSpPr>
            <a:spLocks noChangeArrowheads="1"/>
          </p:cNvSpPr>
          <p:nvPr/>
        </p:nvSpPr>
        <p:spPr bwMode="auto">
          <a:xfrm>
            <a:off x="2895600" y="497657"/>
            <a:ext cx="2667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800" dirty="0">
                <a:solidFill>
                  <a:schemeClr val="accent2"/>
                </a:solidFill>
                <a:effectLst/>
                <a:latin typeface="Times New Roman" panose="02020603050405020304" pitchFamily="18" charset="0"/>
                <a:cs typeface="Times New Roman" panose="02020603050405020304" pitchFamily="18" charset="0"/>
              </a:rPr>
              <a:t> Investigations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4276">
                                            <p:txEl>
                                              <p:pRg st="0" end="0"/>
                                            </p:txEl>
                                          </p:spTgt>
                                        </p:tgtEl>
                                        <p:attrNameLst>
                                          <p:attrName>style.visibility</p:attrName>
                                        </p:attrNameLst>
                                      </p:cBhvr>
                                      <p:to>
                                        <p:strVal val="visible"/>
                                      </p:to>
                                    </p:set>
                                    <p:animEffect transition="in" filter="wipe(left)">
                                      <p:cBhvr>
                                        <p:cTn id="7" dur="500"/>
                                        <p:tgtEl>
                                          <p:spTgt spid="542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76">
                                            <p:txEl>
                                              <p:pRg st="1" end="1"/>
                                            </p:txEl>
                                          </p:spTgt>
                                        </p:tgtEl>
                                        <p:attrNameLst>
                                          <p:attrName>style.visibility</p:attrName>
                                        </p:attrNameLst>
                                      </p:cBhvr>
                                      <p:to>
                                        <p:strVal val="visible"/>
                                      </p:to>
                                    </p:set>
                                    <p:animEffect transition="in" filter="wipe(left)">
                                      <p:cBhvr>
                                        <p:cTn id="12" dur="500"/>
                                        <p:tgtEl>
                                          <p:spTgt spid="542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76">
                                            <p:txEl>
                                              <p:pRg st="2" end="2"/>
                                            </p:txEl>
                                          </p:spTgt>
                                        </p:tgtEl>
                                        <p:attrNameLst>
                                          <p:attrName>style.visibility</p:attrName>
                                        </p:attrNameLst>
                                      </p:cBhvr>
                                      <p:to>
                                        <p:strVal val="visible"/>
                                      </p:to>
                                    </p:set>
                                    <p:animEffect transition="in" filter="wipe(left)">
                                      <p:cBhvr>
                                        <p:cTn id="17" dur="500"/>
                                        <p:tgtEl>
                                          <p:spTgt spid="542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276">
                                            <p:txEl>
                                              <p:pRg st="3" end="3"/>
                                            </p:txEl>
                                          </p:spTgt>
                                        </p:tgtEl>
                                        <p:attrNameLst>
                                          <p:attrName>style.visibility</p:attrName>
                                        </p:attrNameLst>
                                      </p:cBhvr>
                                      <p:to>
                                        <p:strVal val="visible"/>
                                      </p:to>
                                    </p:set>
                                    <p:animEffect transition="in" filter="wipe(left)">
                                      <p:cBhvr>
                                        <p:cTn id="22" dur="500"/>
                                        <p:tgtEl>
                                          <p:spTgt spid="542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76">
                                            <p:txEl>
                                              <p:pRg st="5" end="5"/>
                                            </p:txEl>
                                          </p:spTgt>
                                        </p:tgtEl>
                                        <p:attrNameLst>
                                          <p:attrName>style.visibility</p:attrName>
                                        </p:attrNameLst>
                                      </p:cBhvr>
                                      <p:to>
                                        <p:strVal val="visible"/>
                                      </p:to>
                                    </p:set>
                                    <p:animEffect transition="in" filter="wipe(left)">
                                      <p:cBhvr>
                                        <p:cTn id="27" dur="500"/>
                                        <p:tgtEl>
                                          <p:spTgt spid="542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447800" y="4912472"/>
            <a:ext cx="6400800" cy="685800"/>
          </a:xfrm>
        </p:spPr>
        <p:txBody>
          <a:bodyPr/>
          <a:lstStyle/>
          <a:p>
            <a:r>
              <a:rPr lang="en-GB" dirty="0">
                <a:latin typeface="Times New Roman" panose="02020603050405020304" pitchFamily="18" charset="0"/>
                <a:cs typeface="Times New Roman" panose="02020603050405020304" pitchFamily="18" charset="0"/>
              </a:rPr>
              <a:t>Chest department</a:t>
            </a:r>
          </a:p>
        </p:txBody>
      </p:sp>
      <p:sp>
        <p:nvSpPr>
          <p:cNvPr id="3" name="Title 2"/>
          <p:cNvSpPr>
            <a:spLocks noGrp="1"/>
          </p:cNvSpPr>
          <p:nvPr>
            <p:ph type="ctrTitle"/>
          </p:nvPr>
        </p:nvSpPr>
        <p:spPr/>
        <p:txBody>
          <a:bodyPr/>
          <a:lstStyle/>
          <a:p>
            <a:r>
              <a:rPr lang="en-GB" dirty="0">
                <a:solidFill>
                  <a:schemeClr val="accent2"/>
                </a:solidFill>
                <a:latin typeface="Times New Roman" panose="02020603050405020304" pitchFamily="18" charset="0"/>
                <a:cs typeface="Times New Roman" panose="02020603050405020304" pitchFamily="18" charset="0"/>
              </a:rPr>
              <a:t>Pulmonary tuberculosis</a:t>
            </a:r>
            <a:r>
              <a:rPr lang="en-GB" dirty="0">
                <a:solidFill>
                  <a:schemeClr val="accent2"/>
                </a:solidFill>
              </a:rPr>
              <a:t> </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2AC901F9-A71C-736A-3BDC-0A8EB705BE58}"/>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rtl="0"/>
            <a:r>
              <a:rPr lang="en-US" altLang="en-US" sz="3200" dirty="0">
                <a:solidFill>
                  <a:srgbClr val="FFA86D"/>
                </a:solidFill>
                <a:latin typeface="Times New Roman" panose="02020603050405020304" pitchFamily="18" charset="0"/>
                <a:cs typeface="Times New Roman" panose="02020603050405020304" pitchFamily="18" charset="0"/>
              </a:rPr>
              <a:t> </a:t>
            </a:r>
            <a:r>
              <a:rPr lang="en-US" altLang="en-US" sz="3200" dirty="0">
                <a:solidFill>
                  <a:schemeClr val="accent2"/>
                </a:solidFill>
                <a:latin typeface="Times New Roman" panose="02020603050405020304" pitchFamily="18" charset="0"/>
                <a:cs typeface="Times New Roman" panose="02020603050405020304" pitchFamily="18" charset="0"/>
              </a:rPr>
              <a:t>Treatment of Tuberculosis</a:t>
            </a:r>
          </a:p>
        </p:txBody>
      </p:sp>
      <p:sp>
        <p:nvSpPr>
          <p:cNvPr id="55300" name="Rectangle 4">
            <a:extLst>
              <a:ext uri="{FF2B5EF4-FFF2-40B4-BE49-F238E27FC236}">
                <a16:creationId xmlns="" xmlns:a16="http://schemas.microsoft.com/office/drawing/2014/main" id="{B95EB59F-918F-2064-9FB3-B5A52140281D}"/>
              </a:ext>
            </a:extLst>
          </p:cNvPr>
          <p:cNvSpPr>
            <a:spLocks noGrp="1" noChangeArrowheads="1"/>
          </p:cNvSpPr>
          <p:nvPr>
            <p:ph type="body" idx="1"/>
          </p:nvPr>
        </p:nvSpPr>
        <p:spPr>
          <a:xfrm>
            <a:off x="457200" y="1371600"/>
            <a:ext cx="8229600" cy="4495800"/>
          </a:xfrm>
        </p:spPr>
        <p:txBody>
          <a:bodyPr/>
          <a:lstStyle/>
          <a:p>
            <a:pPr marL="0" indent="0">
              <a:buNone/>
            </a:pPr>
            <a:r>
              <a:rPr lang="en-US" altLang="en-US" sz="2800" b="1" dirty="0">
                <a:solidFill>
                  <a:schemeClr val="accent2"/>
                </a:solidFill>
                <a:latin typeface="Times New Roman" panose="02020603050405020304" pitchFamily="18" charset="0"/>
                <a:cs typeface="Times New Roman" panose="02020603050405020304" pitchFamily="18" charset="0"/>
              </a:rPr>
              <a:t>Prophylaxis</a:t>
            </a:r>
            <a:r>
              <a:rPr lang="ar-EG" altLang="en-US" sz="2800" b="1" dirty="0">
                <a:solidFill>
                  <a:schemeClr val="accent2"/>
                </a:solidFill>
                <a:latin typeface="Times New Roman" panose="02020603050405020304" pitchFamily="18" charset="0"/>
                <a:cs typeface="Times New Roman" panose="02020603050405020304" pitchFamily="18" charset="0"/>
              </a:rPr>
              <a:t>:</a:t>
            </a:r>
          </a:p>
          <a:p>
            <a:pPr marL="990600" lvl="1" indent="-533400" algn="l" rtl="0">
              <a:buClr>
                <a:schemeClr val="tx1"/>
              </a:buClr>
              <a:buFontTx/>
              <a:buAutoNum type="arabicPeriod"/>
            </a:pPr>
            <a:r>
              <a:rPr lang="en-US" altLang="en-US" sz="2400" b="1" dirty="0">
                <a:latin typeface="Times New Roman" panose="02020603050405020304" pitchFamily="18" charset="0"/>
                <a:cs typeface="Times New Roman" panose="02020603050405020304" pitchFamily="18" charset="0"/>
              </a:rPr>
              <a:t>Case control.</a:t>
            </a:r>
          </a:p>
          <a:p>
            <a:pPr marL="990600" lvl="1" indent="-533400" algn="l" rtl="0">
              <a:buClr>
                <a:schemeClr val="tx1"/>
              </a:buClr>
              <a:buFontTx/>
              <a:buAutoNum type="arabicPeriod"/>
            </a:pPr>
            <a:r>
              <a:rPr lang="en-US" altLang="en-US" sz="2400" b="1" dirty="0">
                <a:latin typeface="Times New Roman" panose="02020603050405020304" pitchFamily="18" charset="0"/>
                <a:cs typeface="Times New Roman" panose="02020603050405020304" pitchFamily="18" charset="0"/>
              </a:rPr>
              <a:t>Vaccination: (BCG):</a:t>
            </a:r>
          </a:p>
          <a:p>
            <a:pPr marL="990600" lvl="1" indent="-533400" algn="l" rtl="0">
              <a:buClr>
                <a:schemeClr val="tx1"/>
              </a:buClr>
              <a:buFontTx/>
              <a:buAutoNum type="arabicPeriod"/>
            </a:pPr>
            <a:r>
              <a:rPr lang="en-US" altLang="en-US" sz="2400" b="1" dirty="0">
                <a:latin typeface="Times New Roman" panose="02020603050405020304" pitchFamily="18" charset="0"/>
                <a:cs typeface="Times New Roman" panose="02020603050405020304" pitchFamily="18" charset="0"/>
              </a:rPr>
              <a:t>Chemoprophylaxis:</a:t>
            </a:r>
          </a:p>
          <a:p>
            <a:pPr marL="990600" lvl="1" indent="-533400" algn="l" rtl="0">
              <a:buClr>
                <a:schemeClr val="tx2"/>
              </a:buClr>
              <a:buFontTx/>
              <a:buAutoNum type="arabicPeriod"/>
            </a:pPr>
            <a:endParaRPr lang="en-US" altLang="en-US" sz="2400" b="1" dirty="0">
              <a:solidFill>
                <a:srgbClr val="FFA86D"/>
              </a:solidFill>
              <a:latin typeface="Times New Roman" panose="02020603050405020304" pitchFamily="18" charset="0"/>
              <a:cs typeface="Times New Roman" panose="02020603050405020304" pitchFamily="18" charset="0"/>
            </a:endParaRPr>
          </a:p>
        </p:txBody>
      </p:sp>
      <p:sp>
        <p:nvSpPr>
          <p:cNvPr id="55301" name="Text Box 8">
            <a:extLst>
              <a:ext uri="{FF2B5EF4-FFF2-40B4-BE49-F238E27FC236}">
                <a16:creationId xmlns="" xmlns:a16="http://schemas.microsoft.com/office/drawing/2014/main" id="{4C5058F7-3A00-7754-F3CA-115040A8AA37}"/>
              </a:ext>
            </a:extLst>
          </p:cNvPr>
          <p:cNvSpPr txBox="1">
            <a:spLocks noChangeArrowheads="1"/>
          </p:cNvSpPr>
          <p:nvPr/>
        </p:nvSpPr>
        <p:spPr bwMode="auto">
          <a:xfrm>
            <a:off x="304800" y="3352800"/>
            <a:ext cx="861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37931725" indent="-374745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hangingPunct="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An </a:t>
            </a:r>
            <a:r>
              <a:rPr lang="ja-JP"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attenuated</a:t>
            </a:r>
            <a:r>
              <a:rPr lang="ja-JP"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 strain of M tuberculosis that does not Cause disease but can stimulate the immune response</a:t>
            </a:r>
          </a:p>
        </p:txBody>
      </p:sp>
      <p:sp>
        <p:nvSpPr>
          <p:cNvPr id="55302" name="Rectangle 3">
            <a:extLst>
              <a:ext uri="{FF2B5EF4-FFF2-40B4-BE49-F238E27FC236}">
                <a16:creationId xmlns="" xmlns:a16="http://schemas.microsoft.com/office/drawing/2014/main" id="{86E68746-E1E2-78FC-DE26-D4DC0E215D67}"/>
              </a:ext>
            </a:extLst>
          </p:cNvPr>
          <p:cNvSpPr>
            <a:spLocks noChangeArrowheads="1"/>
          </p:cNvSpPr>
          <p:nvPr/>
        </p:nvSpPr>
        <p:spPr bwMode="auto">
          <a:xfrm>
            <a:off x="1295400" y="2894757"/>
            <a:ext cx="607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37931725" indent="-374745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rtl="0" eaLnBrk="0" hangingPunct="0"/>
            <a:r>
              <a:rPr lang="en-US" altLang="en-US" sz="3200" b="1" dirty="0">
                <a:solidFill>
                  <a:schemeClr val="accent2"/>
                </a:solidFill>
                <a:latin typeface="Times New Roman" panose="02020603050405020304" pitchFamily="18" charset="0"/>
                <a:ea typeface="ＭＳ Ｐゴシック" panose="020B0600070205080204" pitchFamily="34" charset="-128"/>
                <a:cs typeface="Times New Roman" panose="02020603050405020304" pitchFamily="18" charset="0"/>
              </a:rPr>
              <a:t>Bacillus Calmette-Guérin = BCG</a:t>
            </a:r>
          </a:p>
        </p:txBody>
      </p:sp>
      <p:pic>
        <p:nvPicPr>
          <p:cNvPr id="55303" name="Picture 10" descr="bcg">
            <a:extLst>
              <a:ext uri="{FF2B5EF4-FFF2-40B4-BE49-F238E27FC236}">
                <a16:creationId xmlns="" xmlns:a16="http://schemas.microsoft.com/office/drawing/2014/main" id="{A871FD21-5E49-8024-A416-40D360186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4343400"/>
            <a:ext cx="3582988"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 Box 3">
            <a:extLst>
              <a:ext uri="{FF2B5EF4-FFF2-40B4-BE49-F238E27FC236}">
                <a16:creationId xmlns="" xmlns:a16="http://schemas.microsoft.com/office/drawing/2014/main" id="{3CFD9AB9-0B55-18DA-BC16-4A1B703C170A}"/>
              </a:ext>
            </a:extLst>
          </p:cNvPr>
          <p:cNvSpPr txBox="1">
            <a:spLocks noChangeArrowheads="1"/>
          </p:cNvSpPr>
          <p:nvPr/>
        </p:nvSpPr>
        <p:spPr bwMode="auto">
          <a:xfrm>
            <a:off x="244475" y="4267200"/>
            <a:ext cx="859472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37931725" indent="-374745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eaLnBrk="0" hangingPunct="0"/>
            <a:r>
              <a:rPr lang="en-US" altLang="en-US" sz="2400" dirty="0">
                <a:latin typeface="Times New Roman" panose="02020603050405020304" pitchFamily="18" charset="0"/>
                <a:ea typeface="ＭＳ Ｐゴシック" panose="020B0600070205080204" pitchFamily="34" charset="-128"/>
                <a:cs typeface="Times New Roman" panose="02020603050405020304" pitchFamily="18" charset="0"/>
              </a:rPr>
              <a:t>BCG is clearly effective against miliary TB and TB meningitis But its effectiveness against pulmonary TB is controversial</a:t>
            </a:r>
          </a:p>
        </p:txBody>
      </p:sp>
      <p:pic>
        <p:nvPicPr>
          <p:cNvPr id="55305" name="Picture 7" descr="090423205902">
            <a:extLst>
              <a:ext uri="{FF2B5EF4-FFF2-40B4-BE49-F238E27FC236}">
                <a16:creationId xmlns="" xmlns:a16="http://schemas.microsoft.com/office/drawing/2014/main" id="{565A3120-E3E9-B990-62BB-5E154B3FAF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0606" b="13597"/>
          <a:stretch>
            <a:fillRect/>
          </a:stretch>
        </p:blipFill>
        <p:spPr bwMode="auto">
          <a:xfrm>
            <a:off x="1447800" y="4267200"/>
            <a:ext cx="2386013"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animEffect transition="in" filter="wipe(left)">
                                      <p:cBhvr>
                                        <p:cTn id="7" dur="500"/>
                                        <p:tgtEl>
                                          <p:spTgt spid="5530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300">
                                            <p:txEl>
                                              <p:pRg st="2" end="2"/>
                                            </p:txEl>
                                          </p:spTgt>
                                        </p:tgtEl>
                                        <p:attrNameLst>
                                          <p:attrName>style.visibility</p:attrName>
                                        </p:attrNameLst>
                                      </p:cBhvr>
                                      <p:to>
                                        <p:strVal val="visible"/>
                                      </p:to>
                                    </p:set>
                                    <p:animEffect transition="in" filter="wipe(left)">
                                      <p:cBhvr>
                                        <p:cTn id="12" dur="500"/>
                                        <p:tgtEl>
                                          <p:spTgt spid="5530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dissolve">
                                      <p:cBhvr>
                                        <p:cTn id="17" dur="500"/>
                                        <p:tgtEl>
                                          <p:spTgt spid="55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5303"/>
                                        </p:tgtEl>
                                        <p:attrNameLst>
                                          <p:attrName>style.visibility</p:attrName>
                                        </p:attrNameLst>
                                      </p:cBhvr>
                                      <p:to>
                                        <p:strVal val="visible"/>
                                      </p:to>
                                    </p:set>
                                    <p:animEffect transition="in" filter="blinds(horizontal)">
                                      <p:cBhvr>
                                        <p:cTn id="22" dur="500"/>
                                        <p:tgtEl>
                                          <p:spTgt spid="553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dissolve">
                                      <p:cBhvr>
                                        <p:cTn id="27" dur="500"/>
                                        <p:tgtEl>
                                          <p:spTgt spid="553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301"/>
                                        </p:tgtEl>
                                        <p:attrNameLst>
                                          <p:attrName>style.visibility</p:attrName>
                                        </p:attrNameLst>
                                      </p:cBhvr>
                                      <p:to>
                                        <p:strVal val="visible"/>
                                      </p:to>
                                    </p:set>
                                    <p:animEffect transition="in" filter="wipe(left)">
                                      <p:cBhvr>
                                        <p:cTn id="32" dur="500"/>
                                        <p:tgtEl>
                                          <p:spTgt spid="55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304"/>
                                        </p:tgtEl>
                                        <p:attrNameLst>
                                          <p:attrName>style.visibility</p:attrName>
                                        </p:attrNameLst>
                                      </p:cBhvr>
                                      <p:to>
                                        <p:strVal val="visible"/>
                                      </p:to>
                                    </p:set>
                                    <p:animEffect transition="in" filter="wipe(left)">
                                      <p:cBhvr>
                                        <p:cTn id="37" dur="500"/>
                                        <p:tgtEl>
                                          <p:spTgt spid="55304"/>
                                        </p:tgtEl>
                                      </p:cBhvr>
                                    </p:animEffect>
                                  </p:childTnLst>
                                </p:cTn>
                              </p:par>
                              <p:par>
                                <p:cTn id="38" presetID="1" presetClass="exit" presetSubtype="0" fill="hold" nodeType="withEffect">
                                  <p:stCondLst>
                                    <p:cond delay="0"/>
                                  </p:stCondLst>
                                  <p:childTnLst>
                                    <p:set>
                                      <p:cBhvr>
                                        <p:cTn id="39" dur="1" fill="hold">
                                          <p:stCondLst>
                                            <p:cond delay="0"/>
                                          </p:stCondLst>
                                        </p:cTn>
                                        <p:tgtEl>
                                          <p:spTgt spid="55303"/>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55305"/>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5300">
                                            <p:txEl>
                                              <p:pRg st="3" end="3"/>
                                            </p:txEl>
                                          </p:spTgt>
                                        </p:tgtEl>
                                        <p:attrNameLst>
                                          <p:attrName>style.visibility</p:attrName>
                                        </p:attrNameLst>
                                      </p:cBhvr>
                                      <p:to>
                                        <p:strVal val="visible"/>
                                      </p:to>
                                    </p:set>
                                    <p:animEffect transition="in" filter="wipe(left)">
                                      <p:cBhvr>
                                        <p:cTn id="46" dur="500"/>
                                        <p:tgtEl>
                                          <p:spTgt spid="55300">
                                            <p:txEl>
                                              <p:pRg st="3" end="3"/>
                                            </p:txEl>
                                          </p:spTgt>
                                        </p:tgtEl>
                                      </p:cBhvr>
                                    </p:animEffect>
                                  </p:childTnLst>
                                </p:cTn>
                              </p:par>
                              <p:par>
                                <p:cTn id="47" presetID="1" presetClass="exit" presetSubtype="0" fill="hold" nodeType="withEffect">
                                  <p:stCondLst>
                                    <p:cond delay="0"/>
                                  </p:stCondLst>
                                  <p:childTnLst>
                                    <p:set>
                                      <p:cBhvr>
                                        <p:cTn id="48" dur="1" fill="hold">
                                          <p:stCondLst>
                                            <p:cond delay="0"/>
                                          </p:stCondLst>
                                        </p:cTn>
                                        <p:tgtEl>
                                          <p:spTgt spid="55302"/>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530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53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P spid="55301" grpId="1"/>
      <p:bldP spid="55302" grpId="0"/>
      <p:bldP spid="55302" grpId="1"/>
      <p:bldP spid="55304" grpId="0"/>
      <p:bldP spid="5530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 xmlns:a16="http://schemas.microsoft.com/office/drawing/2014/main" id="{8B3A9BD0-0926-1E77-A5E0-FE70991CF9F6}"/>
              </a:ext>
            </a:extLst>
          </p:cNvPr>
          <p:cNvSpPr>
            <a:spLocks noChangeArrowheads="1"/>
          </p:cNvSpPr>
          <p:nvPr/>
        </p:nvSpPr>
        <p:spPr bwMode="auto">
          <a:xfrm>
            <a:off x="2178843" y="562767"/>
            <a:ext cx="441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400" dirty="0">
                <a:solidFill>
                  <a:srgbClr val="FFA86D"/>
                </a:solidFill>
                <a:latin typeface="Times New Roman" panose="02020603050405020304" pitchFamily="18" charset="0"/>
                <a:cs typeface="Times New Roman" panose="02020603050405020304" pitchFamily="18" charset="0"/>
              </a:rPr>
              <a:t> </a:t>
            </a:r>
            <a:r>
              <a:rPr lang="en-US" altLang="en-US" sz="2800" dirty="0">
                <a:solidFill>
                  <a:schemeClr val="accent2"/>
                </a:solidFill>
                <a:effectLst/>
                <a:latin typeface="Times New Roman" panose="02020603050405020304" pitchFamily="18" charset="0"/>
                <a:cs typeface="Times New Roman" panose="02020603050405020304" pitchFamily="18" charset="0"/>
              </a:rPr>
              <a:t>Treatment of Tuberculosis</a:t>
            </a:r>
            <a:endParaRPr lang="en-US" altLang="en-US" sz="2400" dirty="0">
              <a:solidFill>
                <a:schemeClr val="accent2"/>
              </a:solidFill>
              <a:effectLst/>
              <a:latin typeface="Times New Roman" panose="02020603050405020304" pitchFamily="18" charset="0"/>
              <a:cs typeface="Times New Roman" panose="02020603050405020304" pitchFamily="18" charset="0"/>
            </a:endParaRPr>
          </a:p>
        </p:txBody>
      </p:sp>
      <p:sp>
        <p:nvSpPr>
          <p:cNvPr id="9223" name="Rectangle 7">
            <a:extLst>
              <a:ext uri="{FF2B5EF4-FFF2-40B4-BE49-F238E27FC236}">
                <a16:creationId xmlns="" xmlns:a16="http://schemas.microsoft.com/office/drawing/2014/main" id="{0ADB1263-CDC3-822C-DCCB-89DC46541AC9}"/>
              </a:ext>
            </a:extLst>
          </p:cNvPr>
          <p:cNvSpPr>
            <a:spLocks noChangeArrowheads="1"/>
          </p:cNvSpPr>
          <p:nvPr/>
        </p:nvSpPr>
        <p:spPr bwMode="auto">
          <a:xfrm>
            <a:off x="1375291" y="2546637"/>
            <a:ext cx="2636837"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l" rtl="0">
              <a:lnSpc>
                <a:spcPct val="90000"/>
              </a:lnSpc>
              <a:spcAft>
                <a:spcPct val="20000"/>
              </a:spcAft>
              <a:buClr>
                <a:schemeClr val="tx1"/>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Isoniazid</a:t>
            </a:r>
          </a:p>
          <a:p>
            <a:pPr algn="l" rtl="0">
              <a:lnSpc>
                <a:spcPct val="90000"/>
              </a:lnSpc>
              <a:spcAft>
                <a:spcPct val="20000"/>
              </a:spcAft>
              <a:buClr>
                <a:schemeClr val="tx1"/>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Rifampicin</a:t>
            </a:r>
          </a:p>
          <a:p>
            <a:pPr algn="l" rtl="0">
              <a:lnSpc>
                <a:spcPct val="90000"/>
              </a:lnSpc>
              <a:spcAft>
                <a:spcPct val="20000"/>
              </a:spcAft>
              <a:buClr>
                <a:schemeClr val="tx1"/>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Pyrazinamide</a:t>
            </a:r>
          </a:p>
          <a:p>
            <a:pPr algn="l" rtl="0">
              <a:lnSpc>
                <a:spcPct val="90000"/>
              </a:lnSpc>
              <a:spcAft>
                <a:spcPct val="20000"/>
              </a:spcAft>
              <a:buClr>
                <a:schemeClr val="tx1"/>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Ethambutol</a:t>
            </a:r>
          </a:p>
          <a:p>
            <a:pPr algn="l" rtl="0">
              <a:lnSpc>
                <a:spcPct val="90000"/>
              </a:lnSpc>
              <a:spcAft>
                <a:spcPct val="20000"/>
              </a:spcAft>
            </a:pPr>
            <a:endParaRPr lang="en-US" altLang="en-US" sz="2400" dirty="0">
              <a:latin typeface="Times New Roman" panose="02020603050405020304" pitchFamily="18" charset="0"/>
              <a:cs typeface="Times New Roman" panose="02020603050405020304" pitchFamily="18" charset="0"/>
            </a:endParaRPr>
          </a:p>
        </p:txBody>
      </p:sp>
      <p:sp>
        <p:nvSpPr>
          <p:cNvPr id="9224" name="Text Box 8">
            <a:extLst>
              <a:ext uri="{FF2B5EF4-FFF2-40B4-BE49-F238E27FC236}">
                <a16:creationId xmlns="" xmlns:a16="http://schemas.microsoft.com/office/drawing/2014/main" id="{F514B851-B25F-432E-1451-7118BB41EA37}"/>
              </a:ext>
            </a:extLst>
          </p:cNvPr>
          <p:cNvSpPr txBox="1">
            <a:spLocks noChangeArrowheads="1"/>
          </p:cNvSpPr>
          <p:nvPr/>
        </p:nvSpPr>
        <p:spPr bwMode="auto">
          <a:xfrm>
            <a:off x="990600" y="2094526"/>
            <a:ext cx="23764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lnSpc>
                <a:spcPct val="90000"/>
              </a:lnSpc>
              <a:spcBef>
                <a:spcPct val="35000"/>
              </a:spcBef>
              <a:spcAft>
                <a:spcPct val="35000"/>
              </a:spcAft>
              <a:buClr>
                <a:srgbClr val="FFFF00"/>
              </a:buClr>
            </a:pPr>
            <a:r>
              <a:rPr lang="en-US" altLang="en-US" sz="2400" b="1" u="sng" dirty="0">
                <a:solidFill>
                  <a:schemeClr val="accent2"/>
                </a:solidFill>
                <a:latin typeface="Times New Roman" panose="02020603050405020304" pitchFamily="18" charset="0"/>
                <a:cs typeface="Times New Roman" panose="02020603050405020304" pitchFamily="18" charset="0"/>
              </a:rPr>
              <a:t>First-Line Drugs</a:t>
            </a:r>
          </a:p>
        </p:txBody>
      </p:sp>
      <p:sp>
        <p:nvSpPr>
          <p:cNvPr id="9225" name="Text Box 9">
            <a:extLst>
              <a:ext uri="{FF2B5EF4-FFF2-40B4-BE49-F238E27FC236}">
                <a16:creationId xmlns="" xmlns:a16="http://schemas.microsoft.com/office/drawing/2014/main" id="{49A4D076-1134-76C2-5C7B-78485E81545B}"/>
              </a:ext>
            </a:extLst>
          </p:cNvPr>
          <p:cNvSpPr txBox="1">
            <a:spLocks noChangeArrowheads="1"/>
          </p:cNvSpPr>
          <p:nvPr/>
        </p:nvSpPr>
        <p:spPr bwMode="auto">
          <a:xfrm>
            <a:off x="4539399" y="2094526"/>
            <a:ext cx="26828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lnSpc>
                <a:spcPct val="90000"/>
              </a:lnSpc>
              <a:spcBef>
                <a:spcPct val="35000"/>
              </a:spcBef>
              <a:spcAft>
                <a:spcPct val="35000"/>
              </a:spcAft>
              <a:buClr>
                <a:srgbClr val="FFFF00"/>
              </a:buClr>
            </a:pPr>
            <a:r>
              <a:rPr lang="en-US" altLang="en-US" sz="2400" b="1" u="sng" dirty="0">
                <a:solidFill>
                  <a:schemeClr val="accent2"/>
                </a:solidFill>
                <a:latin typeface="Times New Roman" panose="02020603050405020304" pitchFamily="18" charset="0"/>
                <a:cs typeface="Times New Roman" panose="02020603050405020304" pitchFamily="18" charset="0"/>
              </a:rPr>
              <a:t>Second-Line Drugs</a:t>
            </a:r>
          </a:p>
        </p:txBody>
      </p:sp>
      <p:sp>
        <p:nvSpPr>
          <p:cNvPr id="9226" name="Rectangle 10">
            <a:extLst>
              <a:ext uri="{FF2B5EF4-FFF2-40B4-BE49-F238E27FC236}">
                <a16:creationId xmlns="" xmlns:a16="http://schemas.microsoft.com/office/drawing/2014/main" id="{B3A95D6D-6CFB-2E19-2DB6-51FDB83030E1}"/>
              </a:ext>
            </a:extLst>
          </p:cNvPr>
          <p:cNvSpPr>
            <a:spLocks noChangeArrowheads="1"/>
          </p:cNvSpPr>
          <p:nvPr/>
        </p:nvSpPr>
        <p:spPr bwMode="auto">
          <a:xfrm>
            <a:off x="357187" y="1387294"/>
            <a:ext cx="842962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spcBef>
                <a:spcPct val="20000"/>
              </a:spcBef>
              <a:buClr>
                <a:schemeClr val="hlink"/>
              </a:buClr>
            </a:pPr>
            <a:r>
              <a:rPr lang="en-US" altLang="en-US" sz="2800" dirty="0">
                <a:latin typeface="Times New Roman" panose="02020603050405020304" pitchFamily="18" charset="0"/>
                <a:cs typeface="Times New Roman" panose="02020603050405020304" pitchFamily="18" charset="0"/>
              </a:rPr>
              <a:t> </a:t>
            </a:r>
            <a:r>
              <a:rPr lang="en-US" altLang="en-US" sz="2800" dirty="0">
                <a:solidFill>
                  <a:schemeClr val="accent2"/>
                </a:solidFill>
                <a:effectLst/>
                <a:latin typeface="Times New Roman" panose="02020603050405020304" pitchFamily="18" charset="0"/>
                <a:cs typeface="Times New Roman" panose="02020603050405020304" pitchFamily="18" charset="0"/>
              </a:rPr>
              <a:t>Antituberculous Drugs</a:t>
            </a:r>
          </a:p>
        </p:txBody>
      </p:sp>
      <p:sp>
        <p:nvSpPr>
          <p:cNvPr id="9227" name="Rectangle 11">
            <a:extLst>
              <a:ext uri="{FF2B5EF4-FFF2-40B4-BE49-F238E27FC236}">
                <a16:creationId xmlns="" xmlns:a16="http://schemas.microsoft.com/office/drawing/2014/main" id="{797D1A66-010C-9F27-3365-4B71A148542E}"/>
              </a:ext>
            </a:extLst>
          </p:cNvPr>
          <p:cNvSpPr>
            <a:spLocks noChangeArrowheads="1"/>
          </p:cNvSpPr>
          <p:nvPr/>
        </p:nvSpPr>
        <p:spPr bwMode="auto">
          <a:xfrm>
            <a:off x="4930219" y="2515214"/>
            <a:ext cx="3810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l" rtl="0">
              <a:lnSpc>
                <a:spcPct val="90000"/>
              </a:lnSpc>
              <a:spcAft>
                <a:spcPct val="20000"/>
              </a:spcAft>
              <a:buClr>
                <a:schemeClr val="tx1"/>
              </a:buClr>
              <a:buFont typeface="Wingdings" panose="05000000000000000000" pitchFamily="2" charset="2"/>
              <a:buChar char="§"/>
            </a:pPr>
            <a:r>
              <a:rPr lang="en-US" altLang="en-US" sz="2400" dirty="0" err="1">
                <a:effectLst/>
                <a:latin typeface="Times New Roman" panose="02020603050405020304" pitchFamily="18" charset="0"/>
                <a:cs typeface="Times New Roman" panose="02020603050405020304" pitchFamily="18" charset="0"/>
              </a:rPr>
              <a:t>Cycloserine</a:t>
            </a:r>
            <a:endParaRPr lang="en-US" altLang="en-US" sz="2400" dirty="0">
              <a:effectLst/>
              <a:latin typeface="Times New Roman" panose="02020603050405020304" pitchFamily="18" charset="0"/>
              <a:cs typeface="Times New Roman" panose="02020603050405020304" pitchFamily="18" charset="0"/>
            </a:endParaRPr>
          </a:p>
          <a:p>
            <a:pPr algn="l" rtl="0">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p-</a:t>
            </a:r>
            <a:r>
              <a:rPr lang="en-US" altLang="en-US" sz="2400" dirty="0" err="1">
                <a:effectLst/>
                <a:latin typeface="Times New Roman" panose="02020603050405020304" pitchFamily="18" charset="0"/>
                <a:cs typeface="Times New Roman" panose="02020603050405020304" pitchFamily="18" charset="0"/>
              </a:rPr>
              <a:t>Aminosalicylic</a:t>
            </a:r>
            <a:r>
              <a:rPr lang="en-US" altLang="en-US" sz="2400" dirty="0">
                <a:effectLst/>
                <a:latin typeface="Times New Roman" panose="02020603050405020304" pitchFamily="18" charset="0"/>
                <a:cs typeface="Times New Roman" panose="02020603050405020304" pitchFamily="18" charset="0"/>
              </a:rPr>
              <a:t> acid</a:t>
            </a:r>
          </a:p>
          <a:p>
            <a:pPr algn="l" rtl="0">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Ethionamide</a:t>
            </a:r>
          </a:p>
          <a:p>
            <a:pPr algn="l" rtl="0">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Amikacin</a:t>
            </a:r>
          </a:p>
          <a:p>
            <a:pPr algn="l" rtl="0">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Capreomycin</a:t>
            </a:r>
          </a:p>
          <a:p>
            <a:pPr algn="l" rtl="0">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Levofloxacin</a:t>
            </a:r>
          </a:p>
          <a:p>
            <a:pPr algn="l" rtl="0">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Moxifloxacin</a:t>
            </a:r>
          </a:p>
          <a:p>
            <a:pPr algn="l" rtl="0">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Gatifloxacin</a:t>
            </a:r>
            <a:endParaRPr lang="ar-EG" altLang="en-US" sz="2400" dirty="0">
              <a:effectLst/>
              <a:latin typeface="Times New Roman" panose="02020603050405020304" pitchFamily="18" charset="0"/>
              <a:cs typeface="Times New Roman" panose="02020603050405020304" pitchFamily="18" charset="0"/>
            </a:endParaRPr>
          </a:p>
          <a:p>
            <a:pPr>
              <a:lnSpc>
                <a:spcPct val="90000"/>
              </a:lnSpc>
              <a:spcAft>
                <a:spcPct val="20000"/>
              </a:spcAft>
              <a:buClr>
                <a:schemeClr val="tx1"/>
              </a:buClr>
              <a:buFont typeface="Wingdings" panose="05000000000000000000" pitchFamily="2" charset="2"/>
              <a:buChar char="§"/>
            </a:pPr>
            <a:r>
              <a:rPr lang="en-US" altLang="en-US" sz="2400" dirty="0">
                <a:effectLst/>
                <a:latin typeface="Times New Roman" panose="02020603050405020304" pitchFamily="18" charset="0"/>
                <a:cs typeface="Times New Roman" panose="02020603050405020304" pitchFamily="18" charset="0"/>
              </a:rPr>
              <a:t>Streptomycin</a:t>
            </a:r>
          </a:p>
          <a:p>
            <a:pPr algn="l" rtl="0">
              <a:lnSpc>
                <a:spcPct val="90000"/>
              </a:lnSpc>
              <a:spcAft>
                <a:spcPct val="20000"/>
              </a:spcAft>
              <a:buClr>
                <a:schemeClr val="tx1"/>
              </a:buClr>
              <a:buFont typeface="Wingdings" panose="05000000000000000000" pitchFamily="2" charset="2"/>
              <a:buChar char="§"/>
            </a:pPr>
            <a:endParaRPr lang="en-US" altLang="en-US" sz="2400" dirty="0">
              <a:effectLst/>
              <a:latin typeface="Times New Roman" panose="02020603050405020304" pitchFamily="18" charset="0"/>
              <a:cs typeface="Times New Roman" panose="02020603050405020304" pitchFamily="18" charset="0"/>
            </a:endParaRPr>
          </a:p>
        </p:txBody>
      </p:sp>
      <p:sp>
        <p:nvSpPr>
          <p:cNvPr id="9229" name="Rectangle 13">
            <a:extLst>
              <a:ext uri="{FF2B5EF4-FFF2-40B4-BE49-F238E27FC236}">
                <a16:creationId xmlns="" xmlns:a16="http://schemas.microsoft.com/office/drawing/2014/main" id="{4F54B4ED-32B4-7903-5461-1F39D0F12F14}"/>
              </a:ext>
            </a:extLst>
          </p:cNvPr>
          <p:cNvSpPr>
            <a:spLocks noChangeArrowheads="1"/>
          </p:cNvSpPr>
          <p:nvPr/>
        </p:nvSpPr>
        <p:spPr bwMode="auto">
          <a:xfrm>
            <a:off x="403781" y="1835617"/>
            <a:ext cx="84582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990600" indent="-53340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371600" indent="-4572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752600" indent="-3810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209800" indent="-3810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6670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31242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5814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40386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l" rtl="0">
              <a:lnSpc>
                <a:spcPct val="140000"/>
              </a:lnSpc>
              <a:spcBef>
                <a:spcPct val="0"/>
              </a:spcBef>
              <a:buClr>
                <a:schemeClr val="tx1"/>
              </a:buClr>
              <a:buFont typeface="Wingdings" panose="05000000000000000000" pitchFamily="2" charset="2"/>
              <a:buChar char="§"/>
            </a:pPr>
            <a:r>
              <a:rPr kumimoji="1" lang="en-US" altLang="zh-CN" sz="2400" dirty="0">
                <a:effectLst/>
                <a:latin typeface="Times New Roman" panose="02020603050405020304" pitchFamily="18" charset="0"/>
                <a:ea typeface="宋体" panose="02010600030101010101" pitchFamily="2" charset="-122"/>
              </a:rPr>
              <a:t>Medicines  used  to  treat  tuberculosis  are  classified as  </a:t>
            </a:r>
            <a:r>
              <a:rPr kumimoji="1" lang="en-US" altLang="zh-CN" sz="2400" b="1" dirty="0">
                <a:effectLst/>
                <a:latin typeface="Times New Roman" panose="02020603050405020304" pitchFamily="18" charset="0"/>
                <a:ea typeface="宋体" panose="02010600030101010101" pitchFamily="2" charset="-122"/>
              </a:rPr>
              <a:t>first-line  and  second-line  agents</a:t>
            </a:r>
          </a:p>
          <a:p>
            <a:pPr algn="l" rtl="0">
              <a:lnSpc>
                <a:spcPct val="140000"/>
              </a:lnSpc>
              <a:spcBef>
                <a:spcPct val="0"/>
              </a:spcBef>
              <a:buClr>
                <a:schemeClr val="tx1"/>
              </a:buClr>
              <a:buFont typeface="Wingdings" panose="05000000000000000000" pitchFamily="2" charset="2"/>
              <a:buChar char="§"/>
            </a:pPr>
            <a:r>
              <a:rPr kumimoji="1" lang="en-US" altLang="zh-CN" sz="2400" b="1" dirty="0">
                <a:effectLst/>
                <a:latin typeface="Times New Roman" panose="02020603050405020304" pitchFamily="18" charset="0"/>
                <a:ea typeface="宋体" panose="02010600030101010101" pitchFamily="2" charset="-122"/>
              </a:rPr>
              <a:t>First-line essential  antituberculous agents are the most  effective  and are  necessary components of any short-course therapeutic regimen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229">
                                            <p:txEl>
                                              <p:pRg st="0" end="0"/>
                                            </p:txEl>
                                          </p:spTgt>
                                        </p:tgtEl>
                                        <p:attrNameLst>
                                          <p:attrName>style.visibility</p:attrName>
                                        </p:attrNameLst>
                                      </p:cBhvr>
                                      <p:to>
                                        <p:strVal val="visible"/>
                                      </p:to>
                                    </p:set>
                                    <p:animEffect transition="in" filter="strips(downRight)">
                                      <p:cBhvr>
                                        <p:cTn id="7" dur="500"/>
                                        <p:tgtEl>
                                          <p:spTgt spid="92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229">
                                            <p:txEl>
                                              <p:pRg st="1" end="1"/>
                                            </p:txEl>
                                          </p:spTgt>
                                        </p:tgtEl>
                                        <p:attrNameLst>
                                          <p:attrName>style.visibility</p:attrName>
                                        </p:attrNameLst>
                                      </p:cBhvr>
                                      <p:to>
                                        <p:strVal val="visible"/>
                                      </p:to>
                                    </p:set>
                                    <p:animEffect transition="in" filter="strips(downRight)">
                                      <p:cBhvr>
                                        <p:cTn id="12" dur="500"/>
                                        <p:tgtEl>
                                          <p:spTgt spid="92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224"/>
                                        </p:tgtEl>
                                        <p:attrNameLst>
                                          <p:attrName>style.visibility</p:attrName>
                                        </p:attrNameLst>
                                      </p:cBhvr>
                                      <p:to>
                                        <p:strVal val="visible"/>
                                      </p:to>
                                    </p:set>
                                    <p:animEffect transition="in" filter="dissolve">
                                      <p:cBhvr>
                                        <p:cTn id="17" dur="500"/>
                                        <p:tgtEl>
                                          <p:spTgt spid="9224"/>
                                        </p:tgtEl>
                                      </p:cBhvr>
                                    </p:animEffect>
                                  </p:childTnLst>
                                </p:cTn>
                              </p:par>
                              <p:par>
                                <p:cTn id="18" presetID="1" presetClass="exit" presetSubtype="0" fill="hold" nodeType="withEffect">
                                  <p:stCondLst>
                                    <p:cond delay="0"/>
                                  </p:stCondLst>
                                  <p:childTnLst>
                                    <p:set>
                                      <p:cBhvr>
                                        <p:cTn id="19" dur="1" fill="hold">
                                          <p:stCondLst>
                                            <p:cond delay="0"/>
                                          </p:stCondLst>
                                        </p:cTn>
                                        <p:tgtEl>
                                          <p:spTgt spid="9229">
                                            <p:txEl>
                                              <p:pRg st="0" end="0"/>
                                            </p:txEl>
                                          </p:spTgt>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9229">
                                            <p:txEl>
                                              <p:pRg st="1" end="1"/>
                                            </p:txEl>
                                          </p:spTgt>
                                        </p:tgtEl>
                                        <p:attrNameLst>
                                          <p:attrName>style.visibility</p:attrName>
                                        </p:attrNameLst>
                                      </p:cBhvr>
                                      <p:to>
                                        <p:strVal val="hidden"/>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9225"/>
                                        </p:tgtEl>
                                        <p:attrNameLst>
                                          <p:attrName>style.visibility</p:attrName>
                                        </p:attrNameLst>
                                      </p:cBhvr>
                                      <p:to>
                                        <p:strVal val="visible"/>
                                      </p:to>
                                    </p:set>
                                    <p:animEffect transition="in" filter="dissolve">
                                      <p:cBhvr>
                                        <p:cTn id="26" dur="500"/>
                                        <p:tgtEl>
                                          <p:spTgt spid="92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9223"/>
                                        </p:tgtEl>
                                        <p:attrNameLst>
                                          <p:attrName>style.visibility</p:attrName>
                                        </p:attrNameLst>
                                      </p:cBhvr>
                                      <p:to>
                                        <p:strVal val="visible"/>
                                      </p:to>
                                    </p:set>
                                    <p:animEffect transition="in" filter="wipe(up)">
                                      <p:cBhvr>
                                        <p:cTn id="31" dur="500"/>
                                        <p:tgtEl>
                                          <p:spTgt spid="922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9227"/>
                                        </p:tgtEl>
                                        <p:attrNameLst>
                                          <p:attrName>style.visibility</p:attrName>
                                        </p:attrNameLst>
                                      </p:cBhvr>
                                      <p:to>
                                        <p:strVal val="visible"/>
                                      </p:to>
                                    </p:set>
                                    <p:animEffect transition="in" filter="wipe(up)">
                                      <p:cBhvr>
                                        <p:cTn id="36" dur="500"/>
                                        <p:tgtEl>
                                          <p:spTgt spid="9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P spid="9224" grpId="0"/>
      <p:bldP spid="9225" grpId="0"/>
      <p:bldP spid="92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a:extLst>
              <a:ext uri="{FF2B5EF4-FFF2-40B4-BE49-F238E27FC236}">
                <a16:creationId xmlns="" xmlns:a16="http://schemas.microsoft.com/office/drawing/2014/main" id="{BFEDB173-FF7B-4D4F-9548-58A5D278AEF1}"/>
              </a:ext>
            </a:extLst>
          </p:cNvPr>
          <p:cNvSpPr>
            <a:spLocks noChangeArrowheads="1"/>
          </p:cNvSpPr>
          <p:nvPr/>
        </p:nvSpPr>
        <p:spPr bwMode="auto">
          <a:xfrm>
            <a:off x="2415381" y="536233"/>
            <a:ext cx="4419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en-US" sz="2800" dirty="0">
                <a:solidFill>
                  <a:schemeClr val="accent2"/>
                </a:solidFill>
                <a:effectLst/>
                <a:latin typeface="Times New Roman" panose="02020603050405020304" pitchFamily="18" charset="0"/>
                <a:cs typeface="Times New Roman" panose="02020603050405020304" pitchFamily="18" charset="0"/>
              </a:rPr>
              <a:t> Treatment of Tuberculosis</a:t>
            </a:r>
          </a:p>
        </p:txBody>
      </p:sp>
      <p:sp>
        <p:nvSpPr>
          <p:cNvPr id="57349" name="Rectangle 5">
            <a:extLst>
              <a:ext uri="{FF2B5EF4-FFF2-40B4-BE49-F238E27FC236}">
                <a16:creationId xmlns="" xmlns:a16="http://schemas.microsoft.com/office/drawing/2014/main" id="{C7EB5D61-11A3-129C-263A-7D4E1D120BBC}"/>
              </a:ext>
            </a:extLst>
          </p:cNvPr>
          <p:cNvSpPr>
            <a:spLocks noChangeArrowheads="1"/>
          </p:cNvSpPr>
          <p:nvPr/>
        </p:nvSpPr>
        <p:spPr bwMode="auto">
          <a:xfrm>
            <a:off x="438346" y="1630419"/>
            <a:ext cx="495617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spcBef>
                <a:spcPct val="20000"/>
              </a:spcBef>
              <a:buClr>
                <a:schemeClr val="hlink"/>
              </a:buClr>
            </a:pPr>
            <a:r>
              <a:rPr lang="en-US" altLang="en-US" sz="2800" dirty="0">
                <a:solidFill>
                  <a:schemeClr val="accent2"/>
                </a:solidFill>
                <a:effectLst/>
                <a:latin typeface="Times New Roman" panose="02020603050405020304" pitchFamily="18" charset="0"/>
                <a:cs typeface="Times New Roman" panose="02020603050405020304" pitchFamily="18" charset="0"/>
              </a:rPr>
              <a:t> Treatment Regimen:</a:t>
            </a:r>
          </a:p>
        </p:txBody>
      </p:sp>
      <p:sp>
        <p:nvSpPr>
          <p:cNvPr id="57350" name="Rectangle 6">
            <a:extLst>
              <a:ext uri="{FF2B5EF4-FFF2-40B4-BE49-F238E27FC236}">
                <a16:creationId xmlns="" xmlns:a16="http://schemas.microsoft.com/office/drawing/2014/main" id="{E3F952CA-5D85-B106-C668-7CED98F47FB3}"/>
              </a:ext>
            </a:extLst>
          </p:cNvPr>
          <p:cNvSpPr>
            <a:spLocks noChangeArrowheads="1"/>
          </p:cNvSpPr>
          <p:nvPr/>
        </p:nvSpPr>
        <p:spPr bwMode="auto">
          <a:xfrm>
            <a:off x="609600" y="2057400"/>
            <a:ext cx="8031163" cy="210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990600" indent="-53340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371600" indent="-4572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752600" indent="-3810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209800" indent="-3810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6670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31242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5814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4038600" indent="-3810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lnSpc>
                <a:spcPct val="140000"/>
              </a:lnSpc>
              <a:spcBef>
                <a:spcPct val="0"/>
              </a:spcBef>
              <a:buClr>
                <a:schemeClr val="tx1"/>
              </a:buClr>
              <a:buFont typeface="Wingdings" panose="05000000000000000000" pitchFamily="2" charset="2"/>
              <a:buChar char="§"/>
            </a:pPr>
            <a:r>
              <a:rPr kumimoji="1" lang="en-US" altLang="en-US" sz="2400" b="1" dirty="0">
                <a:effectLst/>
                <a:latin typeface="Times New Roman" panose="02020603050405020304" pitchFamily="18" charset="0"/>
                <a:ea typeface="宋体" panose="02010600030101010101" pitchFamily="2" charset="-122"/>
              </a:rPr>
              <a:t>Initial phase: standard four drug regimens (Isoniazid, Rifampicin, Pyrazinamide, Ethambutol) </a:t>
            </a:r>
            <a:r>
              <a:rPr kumimoji="1" lang="en-US" altLang="en-US" sz="2400" b="1" u="sng" dirty="0">
                <a:solidFill>
                  <a:srgbClr val="FF0000"/>
                </a:solidFill>
                <a:effectLst/>
                <a:latin typeface="Times New Roman" panose="02020603050405020304" pitchFamily="18" charset="0"/>
                <a:ea typeface="宋体" panose="02010600030101010101" pitchFamily="2" charset="-122"/>
              </a:rPr>
              <a:t>for 2 months</a:t>
            </a:r>
            <a:r>
              <a:rPr kumimoji="1" lang="en-US" altLang="en-US" sz="2400" b="1" dirty="0">
                <a:effectLst/>
                <a:latin typeface="Times New Roman" panose="02020603050405020304" pitchFamily="18" charset="0"/>
                <a:ea typeface="宋体" panose="02010600030101010101" pitchFamily="2" charset="-122"/>
              </a:rPr>
              <a:t>.</a:t>
            </a:r>
          </a:p>
          <a:p>
            <a:pPr algn="just" rtl="0">
              <a:lnSpc>
                <a:spcPct val="140000"/>
              </a:lnSpc>
              <a:spcBef>
                <a:spcPct val="0"/>
              </a:spcBef>
              <a:buClr>
                <a:schemeClr val="tx1"/>
              </a:buClr>
              <a:buFont typeface="Wingdings" panose="05000000000000000000" pitchFamily="2" charset="2"/>
              <a:buChar char="§"/>
            </a:pPr>
            <a:r>
              <a:rPr kumimoji="1" lang="en-US" altLang="en-US" sz="2400" b="1" dirty="0">
                <a:effectLst/>
                <a:latin typeface="Times New Roman" panose="02020603050405020304" pitchFamily="18" charset="0"/>
                <a:ea typeface="宋体" panose="02010600030101010101" pitchFamily="2" charset="-122"/>
              </a:rPr>
              <a:t>Continuation phase: </a:t>
            </a:r>
            <a:r>
              <a:rPr kumimoji="1" lang="en-US" altLang="en-US" sz="2400" b="1" u="sng" dirty="0">
                <a:solidFill>
                  <a:srgbClr val="FF0000"/>
                </a:solidFill>
                <a:effectLst/>
                <a:latin typeface="Times New Roman" panose="02020603050405020304" pitchFamily="18" charset="0"/>
                <a:ea typeface="宋体" panose="02010600030101010101" pitchFamily="2" charset="-122"/>
              </a:rPr>
              <a:t>additional 4 months</a:t>
            </a:r>
            <a:r>
              <a:rPr kumimoji="1" lang="en-US" altLang="en-US" sz="2400" b="1" dirty="0">
                <a:effectLst/>
                <a:latin typeface="Times New Roman" panose="02020603050405020304" pitchFamily="18" charset="0"/>
                <a:ea typeface="宋体" panose="02010600030101010101" pitchFamily="2" charset="-122"/>
              </a:rPr>
              <a:t> or (7 months for some patients) with Isoniazid and Rifampicin.</a:t>
            </a:r>
          </a:p>
        </p:txBody>
      </p:sp>
      <p:sp>
        <p:nvSpPr>
          <p:cNvPr id="57351" name="Rectangle 7">
            <a:extLst>
              <a:ext uri="{FF2B5EF4-FFF2-40B4-BE49-F238E27FC236}">
                <a16:creationId xmlns="" xmlns:a16="http://schemas.microsoft.com/office/drawing/2014/main" id="{83388FB3-E4DA-6CC5-50F2-33E719F6423D}"/>
              </a:ext>
            </a:extLst>
          </p:cNvPr>
          <p:cNvSpPr>
            <a:spLocks noChangeArrowheads="1"/>
          </p:cNvSpPr>
          <p:nvPr/>
        </p:nvSpPr>
        <p:spPr bwMode="auto">
          <a:xfrm>
            <a:off x="457200" y="4648200"/>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a:spcBef>
                <a:spcPct val="20000"/>
              </a:spcBef>
              <a:buClr>
                <a:schemeClr val="hlink"/>
              </a:buClr>
            </a:pPr>
            <a:r>
              <a:rPr lang="en-US" altLang="en-US" sz="2800" b="1" dirty="0">
                <a:solidFill>
                  <a:schemeClr val="accent2"/>
                </a:solidFill>
                <a:latin typeface="Times New Roman" panose="02020603050405020304" pitchFamily="18" charset="0"/>
                <a:cs typeface="Times New Roman" panose="02020603050405020304" pitchFamily="18" charset="0"/>
              </a:rPr>
              <a:t> Treatment Monitoring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7350">
                                            <p:txEl>
                                              <p:pRg st="0" end="0"/>
                                            </p:txEl>
                                          </p:spTgt>
                                        </p:tgtEl>
                                        <p:attrNameLst>
                                          <p:attrName>style.visibility</p:attrName>
                                        </p:attrNameLst>
                                      </p:cBhvr>
                                      <p:to>
                                        <p:strVal val="visible"/>
                                      </p:to>
                                    </p:set>
                                    <p:animEffect transition="in" filter="strips(downRight)">
                                      <p:cBhvr>
                                        <p:cTn id="7" dur="500"/>
                                        <p:tgtEl>
                                          <p:spTgt spid="573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7350">
                                            <p:txEl>
                                              <p:pRg st="1" end="1"/>
                                            </p:txEl>
                                          </p:spTgt>
                                        </p:tgtEl>
                                        <p:attrNameLst>
                                          <p:attrName>style.visibility</p:attrName>
                                        </p:attrNameLst>
                                      </p:cBhvr>
                                      <p:to>
                                        <p:strVal val="visible"/>
                                      </p:to>
                                    </p:set>
                                    <p:animEffect transition="in" filter="strips(downRight)">
                                      <p:cBhvr>
                                        <p:cTn id="12" dur="500"/>
                                        <p:tgtEl>
                                          <p:spTgt spid="573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51"/>
                                        </p:tgtEl>
                                        <p:attrNameLst>
                                          <p:attrName>style.visibility</p:attrName>
                                        </p:attrNameLst>
                                      </p:cBhvr>
                                      <p:to>
                                        <p:strVal val="visible"/>
                                      </p:to>
                                    </p:set>
                                    <p:animEffect transition="in" filter="wipe(left)">
                                      <p:cBhvr>
                                        <p:cTn id="17" dur="500"/>
                                        <p:tgtEl>
                                          <p:spTgt spid="57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BE2CE4-17B2-5685-40FB-AF06F9223FEC}"/>
              </a:ext>
            </a:extLst>
          </p:cNvPr>
          <p:cNvSpPr>
            <a:spLocks noGrp="1"/>
          </p:cNvSpPr>
          <p:nvPr>
            <p:ph type="title"/>
          </p:nvPr>
        </p:nvSpPr>
        <p:spPr>
          <a:xfrm>
            <a:off x="762000" y="838200"/>
            <a:ext cx="7467600" cy="548521"/>
          </a:xfrm>
        </p:spPr>
        <p:txBody>
          <a:bodyPr/>
          <a:lstStyle/>
          <a:p>
            <a:r>
              <a:rPr lang="en-US" altLang="en-US" sz="3600" dirty="0">
                <a:solidFill>
                  <a:schemeClr val="accent2"/>
                </a:solidFill>
                <a:effectLst/>
                <a:latin typeface="Times New Roman" panose="02020603050405020304" pitchFamily="18" charset="0"/>
                <a:cs typeface="Times New Roman" panose="02020603050405020304" pitchFamily="18" charset="0"/>
              </a:rPr>
              <a:t> Treatment of Tuberculosis</a:t>
            </a:r>
            <a:br>
              <a:rPr lang="en-US" altLang="en-US" sz="3600" dirty="0">
                <a:solidFill>
                  <a:schemeClr val="accent2"/>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 xmlns:a16="http://schemas.microsoft.com/office/drawing/2014/main" id="{49CB70FA-F61C-4DC5-FAA0-44B251BD08F0}"/>
              </a:ext>
            </a:extLst>
          </p:cNvPr>
          <p:cNvSpPr>
            <a:spLocks noGrp="1"/>
          </p:cNvSpPr>
          <p:nvPr>
            <p:ph idx="1"/>
          </p:nvPr>
        </p:nvSpPr>
        <p:spPr>
          <a:xfrm>
            <a:off x="457200" y="1600200"/>
            <a:ext cx="8534400" cy="5181600"/>
          </a:xfrm>
        </p:spPr>
        <p:txBody>
          <a:bodyPr>
            <a:normAutofit fontScale="92500" lnSpcReduction="10000"/>
          </a:bodyPr>
          <a:lstStyle/>
          <a:p>
            <a:pPr marL="0" indent="0">
              <a:buNone/>
            </a:pPr>
            <a:r>
              <a:rPr lang="en-US" sz="3000" b="1" dirty="0">
                <a:solidFill>
                  <a:schemeClr val="accent2"/>
                </a:solidFill>
                <a:latin typeface="Times New Roman" panose="02020603050405020304" pitchFamily="18" charset="0"/>
                <a:cs typeface="Times New Roman" panose="02020603050405020304" pitchFamily="18" charset="0"/>
              </a:rPr>
              <a:t>Isoniazid (INH)</a:t>
            </a:r>
          </a:p>
          <a:p>
            <a:pPr marL="0" indent="0">
              <a:buNone/>
            </a:pPr>
            <a:r>
              <a:rPr lang="en-US" sz="2600" b="1" dirty="0">
                <a:latin typeface="Times New Roman" panose="02020603050405020304" pitchFamily="18" charset="0"/>
                <a:cs typeface="Times New Roman" panose="02020603050405020304" pitchFamily="18" charset="0"/>
              </a:rPr>
              <a:t>Dose: </a:t>
            </a:r>
            <a:r>
              <a:rPr lang="en-US" sz="2600" b="1" dirty="0">
                <a:solidFill>
                  <a:schemeClr val="accent2"/>
                </a:solidFill>
                <a:latin typeface="Times New Roman" panose="02020603050405020304" pitchFamily="18" charset="0"/>
                <a:cs typeface="Times New Roman" panose="02020603050405020304" pitchFamily="18" charset="0"/>
              </a:rPr>
              <a:t>5mg/kg/day  (300mg)    orally</a:t>
            </a:r>
          </a:p>
          <a:p>
            <a:pPr marL="0" indent="0">
              <a:buNone/>
            </a:pPr>
            <a:r>
              <a:rPr lang="en-US" sz="2600" b="1" dirty="0">
                <a:latin typeface="Times New Roman" panose="02020603050405020304" pitchFamily="18" charset="0"/>
                <a:cs typeface="Times New Roman" panose="02020603050405020304" pitchFamily="18" charset="0"/>
              </a:rPr>
              <a:t>Side effects:</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Hepatotoxicity </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Peripheral neuritis </a:t>
            </a:r>
          </a:p>
          <a:p>
            <a:pPr marL="0" indent="0">
              <a:buNone/>
            </a:pPr>
            <a:endParaRPr lang="en-US"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sz="3000" b="1" dirty="0">
                <a:solidFill>
                  <a:schemeClr val="accent2"/>
                </a:solidFill>
                <a:latin typeface="Times New Roman" panose="02020603050405020304" pitchFamily="18" charset="0"/>
                <a:cs typeface="Times New Roman" panose="02020603050405020304" pitchFamily="18" charset="0"/>
              </a:rPr>
              <a:t>Rifampicin (RIF)</a:t>
            </a:r>
          </a:p>
          <a:p>
            <a:pPr marL="0" indent="0">
              <a:buNone/>
            </a:pPr>
            <a:r>
              <a:rPr lang="en-US" sz="2600" b="1" dirty="0">
                <a:latin typeface="Times New Roman" panose="02020603050405020304" pitchFamily="18" charset="0"/>
                <a:cs typeface="Times New Roman" panose="02020603050405020304" pitchFamily="18" charset="0"/>
              </a:rPr>
              <a:t>Dose: </a:t>
            </a:r>
            <a:r>
              <a:rPr lang="en-US" sz="2600" b="1" dirty="0">
                <a:solidFill>
                  <a:schemeClr val="accent2"/>
                </a:solidFill>
                <a:latin typeface="Times New Roman" panose="02020603050405020304" pitchFamily="18" charset="0"/>
                <a:cs typeface="Times New Roman" panose="02020603050405020304" pitchFamily="18" charset="0"/>
              </a:rPr>
              <a:t>10mg/kg/day (600mg)      orally</a:t>
            </a:r>
          </a:p>
          <a:p>
            <a:pPr marL="0" indent="0">
              <a:buNone/>
            </a:pPr>
            <a:r>
              <a:rPr lang="en-US" sz="2600" b="1" dirty="0">
                <a:latin typeface="Times New Roman" panose="02020603050405020304" pitchFamily="18" charset="0"/>
                <a:cs typeface="Times New Roman" panose="02020603050405020304" pitchFamily="18" charset="0"/>
              </a:rPr>
              <a:t>Side effects:</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Hepatotoxicity </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GIT irritation, nausea, vomiting, diarrhea.</a:t>
            </a:r>
          </a:p>
          <a:p>
            <a:pPr>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Red discoloration of urine</a:t>
            </a:r>
          </a:p>
        </p:txBody>
      </p:sp>
    </p:spTree>
    <p:extLst>
      <p:ext uri="{BB962C8B-B14F-4D97-AF65-F5344CB8AC3E}">
        <p14:creationId xmlns:p14="http://schemas.microsoft.com/office/powerpoint/2010/main" val="20843320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555359-159C-6F28-9FFA-5E992D127001}"/>
              </a:ext>
            </a:extLst>
          </p:cNvPr>
          <p:cNvSpPr>
            <a:spLocks noGrp="1"/>
          </p:cNvSpPr>
          <p:nvPr>
            <p:ph type="title"/>
          </p:nvPr>
        </p:nvSpPr>
        <p:spPr/>
        <p:txBody>
          <a:bodyPr/>
          <a:lstStyle/>
          <a:p>
            <a:r>
              <a:rPr lang="en-US" altLang="en-US" sz="3600" dirty="0">
                <a:solidFill>
                  <a:schemeClr val="accent2"/>
                </a:solidFill>
                <a:effectLst/>
                <a:latin typeface="Times New Roman" panose="02020603050405020304" pitchFamily="18" charset="0"/>
                <a:cs typeface="Times New Roman" panose="02020603050405020304" pitchFamily="18" charset="0"/>
              </a:rPr>
              <a:t>Treatment of Tuberculosis</a:t>
            </a:r>
            <a:endParaRPr lang="en-US" dirty="0"/>
          </a:p>
        </p:txBody>
      </p:sp>
      <p:sp>
        <p:nvSpPr>
          <p:cNvPr id="3" name="Content Placeholder 2">
            <a:extLst>
              <a:ext uri="{FF2B5EF4-FFF2-40B4-BE49-F238E27FC236}">
                <a16:creationId xmlns="" xmlns:a16="http://schemas.microsoft.com/office/drawing/2014/main" id="{A0D5C6A7-E2CC-34C1-7A54-9695D21D96F5}"/>
              </a:ext>
            </a:extLst>
          </p:cNvPr>
          <p:cNvSpPr>
            <a:spLocks noGrp="1"/>
          </p:cNvSpPr>
          <p:nvPr>
            <p:ph idx="1"/>
          </p:nvPr>
        </p:nvSpPr>
        <p:spPr/>
        <p:txBody>
          <a:bodyPr>
            <a:normAutofit fontScale="92500" lnSpcReduction="10000"/>
          </a:bodyPr>
          <a:lstStyle/>
          <a:p>
            <a:pPr marL="0" indent="0">
              <a:buNone/>
            </a:pPr>
            <a:r>
              <a:rPr lang="en-US" sz="3000" b="1" dirty="0">
                <a:solidFill>
                  <a:schemeClr val="accent2"/>
                </a:solidFill>
                <a:latin typeface="Times New Roman" panose="02020603050405020304" pitchFamily="18" charset="0"/>
                <a:cs typeface="Times New Roman" panose="02020603050405020304" pitchFamily="18" charset="0"/>
              </a:rPr>
              <a:t>Ethambutol (EMB)</a:t>
            </a:r>
          </a:p>
          <a:p>
            <a:pPr marL="0" indent="0">
              <a:buNone/>
            </a:pPr>
            <a:r>
              <a:rPr lang="en-US" sz="2400" b="1" dirty="0">
                <a:latin typeface="Times New Roman" panose="02020603050405020304" pitchFamily="18" charset="0"/>
                <a:cs typeface="Times New Roman" panose="02020603050405020304" pitchFamily="18" charset="0"/>
              </a:rPr>
              <a:t>Dose: </a:t>
            </a:r>
            <a:r>
              <a:rPr lang="en-US" sz="2400" b="1" dirty="0">
                <a:solidFill>
                  <a:schemeClr val="accent2"/>
                </a:solidFill>
                <a:latin typeface="Times New Roman" panose="02020603050405020304" pitchFamily="18" charset="0"/>
                <a:cs typeface="Times New Roman" panose="02020603050405020304" pitchFamily="18" charset="0"/>
              </a:rPr>
              <a:t>15 – 20 mg/kg/day (1600mg)    orally </a:t>
            </a:r>
          </a:p>
          <a:p>
            <a:pPr marL="0" indent="0">
              <a:buNone/>
            </a:pPr>
            <a:r>
              <a:rPr lang="en-US" sz="2400" b="1" dirty="0">
                <a:latin typeface="Times New Roman" panose="02020603050405020304" pitchFamily="18" charset="0"/>
                <a:cs typeface="Times New Roman" panose="02020603050405020304" pitchFamily="18" charset="0"/>
              </a:rPr>
              <a:t>Side effects:</a:t>
            </a:r>
          </a:p>
          <a:p>
            <a:pPr marL="0" indent="0">
              <a:buNone/>
            </a:pPr>
            <a:r>
              <a:rPr lang="en-US" sz="2400" dirty="0">
                <a:latin typeface="Times New Roman" panose="02020603050405020304" pitchFamily="18" charset="0"/>
                <a:cs typeface="Times New Roman" panose="02020603050405020304" pitchFamily="18" charset="0"/>
              </a:rPr>
              <a:t>Optic  neuritis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3000" b="1" dirty="0">
                <a:solidFill>
                  <a:schemeClr val="accent2"/>
                </a:solidFill>
                <a:latin typeface="Times New Roman" panose="02020603050405020304" pitchFamily="18" charset="0"/>
                <a:cs typeface="Times New Roman" panose="02020603050405020304" pitchFamily="18" charset="0"/>
              </a:rPr>
              <a:t>Pyrazinamide (PZA)</a:t>
            </a:r>
          </a:p>
          <a:p>
            <a:pPr marL="0" indent="0">
              <a:buNone/>
            </a:pPr>
            <a:r>
              <a:rPr lang="en-US" sz="2400" b="1" dirty="0">
                <a:latin typeface="Times New Roman" panose="02020603050405020304" pitchFamily="18" charset="0"/>
                <a:cs typeface="Times New Roman" panose="02020603050405020304" pitchFamily="18" charset="0"/>
              </a:rPr>
              <a:t>Dose:</a:t>
            </a:r>
            <a:r>
              <a:rPr lang="en-US" sz="2400" b="1" dirty="0">
                <a:solidFill>
                  <a:schemeClr val="accent2"/>
                </a:solidFill>
                <a:latin typeface="Times New Roman" panose="02020603050405020304" pitchFamily="18" charset="0"/>
                <a:cs typeface="Times New Roman" panose="02020603050405020304" pitchFamily="18" charset="0"/>
              </a:rPr>
              <a:t>  20 – 30 mg/kg/day (2000mg)   orally</a:t>
            </a:r>
          </a:p>
          <a:p>
            <a:pPr marL="0" indent="0">
              <a:buNone/>
            </a:pPr>
            <a:r>
              <a:rPr lang="en-US" sz="2400" b="1" dirty="0">
                <a:latin typeface="Times New Roman" panose="02020603050405020304" pitchFamily="18" charset="0"/>
                <a:cs typeface="Times New Roman" panose="02020603050405020304" pitchFamily="18" charset="0"/>
              </a:rPr>
              <a:t>Side effects:</a:t>
            </a:r>
          </a:p>
          <a:p>
            <a:pPr marL="0" indent="0">
              <a:buNone/>
            </a:pPr>
            <a:r>
              <a:rPr lang="en-US" sz="2400" dirty="0">
                <a:latin typeface="Times New Roman" panose="02020603050405020304" pitchFamily="18" charset="0"/>
                <a:cs typeface="Times New Roman" panose="02020603050405020304" pitchFamily="18" charset="0"/>
              </a:rPr>
              <a:t>Hepatotoxicity </a:t>
            </a:r>
          </a:p>
          <a:p>
            <a:pPr marL="0" indent="0">
              <a:buNone/>
            </a:pPr>
            <a:r>
              <a:rPr lang="en-US" sz="2400" dirty="0">
                <a:latin typeface="Times New Roman" panose="02020603050405020304" pitchFamily="18" charset="0"/>
                <a:cs typeface="Times New Roman" panose="02020603050405020304" pitchFamily="18" charset="0"/>
              </a:rPr>
              <a:t>Hyperuricemia </a:t>
            </a:r>
          </a:p>
          <a:p>
            <a:pPr marL="0" indent="0">
              <a:buNone/>
            </a:pPr>
            <a:r>
              <a:rPr lang="en-US" sz="2400" dirty="0">
                <a:latin typeface="Times New Roman" panose="02020603050405020304" pitchFamily="18" charset="0"/>
                <a:cs typeface="Times New Roman" panose="02020603050405020304" pitchFamily="18" charset="0"/>
              </a:rPr>
              <a:t>Arthralgia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7149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endParaRPr lang="en-GB" sz="1600" dirty="0">
              <a:latin typeface="Times New Roman" panose="02020603050405020304" pitchFamily="18" charset="0"/>
              <a:cs typeface="Times New Roman" panose="02020603050405020304" pitchFamily="18" charset="0"/>
            </a:endParaRPr>
          </a:p>
          <a:p>
            <a:pPr algn="just" eaLnBrk="1" hangingPunct="1">
              <a:buFont typeface="Wingdings" pitchFamily="2" charset="2"/>
              <a:buChar char="§"/>
              <a:defRPr/>
            </a:pPr>
            <a:r>
              <a:rPr lang="en-US" altLang="zh-CN" sz="2600" i="0" dirty="0">
                <a:effectLst/>
                <a:latin typeface="Times New Roman" panose="02020603050405020304" pitchFamily="18" charset="0"/>
                <a:ea typeface="宋体" pitchFamily="2" charset="-122"/>
                <a:cs typeface="Times New Roman" panose="02020603050405020304" pitchFamily="18" charset="0"/>
              </a:rPr>
              <a:t>The presence of live, dormant (not reproducing) Mycobacterium tuberculosis organisms.   </a:t>
            </a:r>
          </a:p>
          <a:p>
            <a:pPr algn="just" eaLnBrk="1" hangingPunct="1">
              <a:buFont typeface="Wingdings" pitchFamily="2" charset="2"/>
              <a:buChar char="§"/>
              <a:defRPr/>
            </a:pPr>
            <a:r>
              <a:rPr lang="en-US" altLang="zh-CN" sz="2600" i="0" dirty="0">
                <a:effectLst/>
                <a:latin typeface="Times New Roman" panose="02020603050405020304" pitchFamily="18" charset="0"/>
                <a:ea typeface="宋体" pitchFamily="2" charset="-122"/>
                <a:cs typeface="Times New Roman" panose="02020603050405020304" pitchFamily="18" charset="0"/>
              </a:rPr>
              <a:t>The term latent indicates that the infection </a:t>
            </a:r>
            <a:r>
              <a:rPr lang="en-US" altLang="zh-CN" sz="2600" b="1" i="0" dirty="0">
                <a:effectLst/>
                <a:latin typeface="Times New Roman" panose="02020603050405020304" pitchFamily="18" charset="0"/>
                <a:ea typeface="宋体" pitchFamily="2" charset="-122"/>
                <a:cs typeface="Times New Roman" panose="02020603050405020304" pitchFamily="18" charset="0"/>
              </a:rPr>
              <a:t>is not clinically apparent.</a:t>
            </a:r>
          </a:p>
          <a:p>
            <a:pPr algn="just">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Can't spread from person to person.</a:t>
            </a:r>
          </a:p>
          <a:p>
            <a:pPr algn="just">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Can advance to TB disease.</a:t>
            </a:r>
          </a:p>
          <a:p>
            <a:pPr marL="0" indent="0" algn="just">
              <a:buNone/>
            </a:pPr>
            <a:endParaRPr lang="en-US" altLang="zh-CN" sz="2600" i="0" dirty="0">
              <a:latin typeface="Times New Roman" panose="02020603050405020304" pitchFamily="18" charset="0"/>
              <a:ea typeface="宋体" pitchFamily="2" charset="-122"/>
              <a:cs typeface="Times New Roman" panose="02020603050405020304" pitchFamily="18" charset="0"/>
            </a:endParaRPr>
          </a:p>
          <a:p>
            <a:pPr marL="0" indent="0" algn="just">
              <a:buNone/>
            </a:pPr>
            <a:r>
              <a:rPr lang="en-US" altLang="zh-CN" sz="2600" b="1" i="0" dirty="0">
                <a:solidFill>
                  <a:schemeClr val="accent2"/>
                </a:solidFill>
                <a:latin typeface="Times New Roman" panose="02020603050405020304" pitchFamily="18" charset="0"/>
                <a:ea typeface="宋体" pitchFamily="2" charset="-122"/>
                <a:cs typeface="Times New Roman" panose="02020603050405020304" pitchFamily="18" charset="0"/>
              </a:rPr>
              <a:t>Diagnosis of latent T.B:</a:t>
            </a:r>
          </a:p>
          <a:p>
            <a:pPr algn="just" eaLnBrk="1" hangingPunct="1">
              <a:buFont typeface="Wingdings" pitchFamily="2" charset="2"/>
              <a:buChar char="§"/>
              <a:defRPr/>
            </a:pPr>
            <a:r>
              <a:rPr lang="en-US" altLang="zh-CN" sz="2600" i="0" dirty="0">
                <a:effectLst/>
                <a:latin typeface="Times New Roman" panose="02020603050405020304" pitchFamily="18" charset="0"/>
                <a:ea typeface="宋体" pitchFamily="2" charset="-122"/>
                <a:cs typeface="Times New Roman" panose="02020603050405020304" pitchFamily="18" charset="0"/>
              </a:rPr>
              <a:t>CXR is normal or have only trivial and stable evidence of past T.B (e.g., a small scar or patch of calcium). </a:t>
            </a:r>
            <a:endParaRPr lang="en-GB" sz="2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Positive TST</a:t>
            </a:r>
            <a:r>
              <a:rPr lang="en-GB" sz="2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Negative sputum test.</a:t>
            </a:r>
          </a:p>
        </p:txBody>
      </p:sp>
      <p:sp>
        <p:nvSpPr>
          <p:cNvPr id="3" name="Title 2"/>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Latent TB</a:t>
            </a: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GB" b="1" dirty="0">
                <a:solidFill>
                  <a:schemeClr val="accent2"/>
                </a:solidFill>
                <a:latin typeface="Times New Roman" panose="02020603050405020304" pitchFamily="18" charset="0"/>
                <a:cs typeface="Times New Roman" panose="02020603050405020304" pitchFamily="18" charset="0"/>
              </a:rPr>
              <a:t>The WHO recommends two regimens:</a:t>
            </a:r>
          </a:p>
          <a:p>
            <a:pPr marL="0" indent="0">
              <a:buNone/>
            </a:pPr>
            <a:endParaRPr lang="en-GB" b="1" dirty="0">
              <a:solidFill>
                <a:schemeClr val="accent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3 or 4 months of </a:t>
            </a:r>
            <a:r>
              <a:rPr lang="en-GB" b="1" dirty="0">
                <a:latin typeface="Times New Roman" panose="02020603050405020304" pitchFamily="18" charset="0"/>
                <a:cs typeface="Times New Roman" panose="02020603050405020304" pitchFamily="18" charset="0"/>
              </a:rPr>
              <a:t>isoniazid plus rifampicin </a:t>
            </a:r>
            <a:r>
              <a:rPr lang="en-GB" dirty="0">
                <a:latin typeface="Times New Roman" panose="02020603050405020304" pitchFamily="18" charset="0"/>
                <a:cs typeface="Times New Roman" panose="02020603050405020304" pitchFamily="18" charset="0"/>
              </a:rPr>
              <a:t>daily.</a:t>
            </a:r>
          </a:p>
          <a:p>
            <a:pPr marL="0" indent="0" algn="ctr">
              <a:buNone/>
            </a:pPr>
            <a:endParaRPr lang="en-GB" dirty="0">
              <a:latin typeface="Times New Roman" panose="02020603050405020304" pitchFamily="18" charset="0"/>
              <a:cs typeface="Times New Roman" panose="02020603050405020304" pitchFamily="18" charset="0"/>
            </a:endParaRPr>
          </a:p>
          <a:p>
            <a:pPr marL="0" indent="0" algn="ctr">
              <a:buNone/>
            </a:pPr>
            <a:r>
              <a:rPr lang="en-GB" dirty="0">
                <a:latin typeface="Times New Roman" panose="02020603050405020304" pitchFamily="18" charset="0"/>
                <a:cs typeface="Times New Roman" panose="02020603050405020304" pitchFamily="18" charset="0"/>
              </a:rPr>
              <a:t>Or </a:t>
            </a:r>
          </a:p>
          <a:p>
            <a:pPr marL="0" indent="0" algn="ctr">
              <a:buNone/>
            </a:pPr>
            <a:endParaRPr lang="en-GB"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6 months of </a:t>
            </a:r>
            <a:r>
              <a:rPr lang="en-GB" b="1" dirty="0">
                <a:latin typeface="Times New Roman" panose="02020603050405020304" pitchFamily="18" charset="0"/>
                <a:cs typeface="Times New Roman" panose="02020603050405020304" pitchFamily="18" charset="0"/>
              </a:rPr>
              <a:t>isoniazid </a:t>
            </a:r>
            <a:r>
              <a:rPr lang="en-GB" dirty="0">
                <a:latin typeface="Times New Roman" panose="02020603050405020304" pitchFamily="18" charset="0"/>
                <a:cs typeface="Times New Roman" panose="02020603050405020304" pitchFamily="18" charset="0"/>
              </a:rPr>
              <a:t>daily.</a:t>
            </a:r>
          </a:p>
          <a:p>
            <a:endParaRPr lang="en-GB" dirty="0"/>
          </a:p>
          <a:p>
            <a:pPr>
              <a:buNone/>
            </a:pPr>
            <a:endParaRPr lang="en-GB" dirty="0"/>
          </a:p>
        </p:txBody>
      </p:sp>
      <p:sp>
        <p:nvSpPr>
          <p:cNvPr id="3" name="Title 2"/>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Latent TB treatment</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3910480"/>
            <a:ext cx="6096000" cy="1107996"/>
          </a:xfr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8900">
              <a:spcBef>
                <a:spcPct val="20000"/>
              </a:spcBef>
            </a:pPr>
            <a:r>
              <a:rPr lang="en-US" sz="6600" dirty="0">
                <a:ln w="0"/>
                <a:effectLst/>
                <a:latin typeface="Times New Roman" panose="02020603050405020304" pitchFamily="18" charset="0"/>
                <a:ea typeface="+mn-ea"/>
                <a:cs typeface="Times New Roman" panose="02020603050405020304" pitchFamily="18" charset="0"/>
              </a:rPr>
              <a:t>Thank You</a:t>
            </a:r>
          </a:p>
        </p:txBody>
      </p:sp>
      <p:pic>
        <p:nvPicPr>
          <p:cNvPr id="6" name="Picture 5">
            <a:extLst>
              <a:ext uri="{FF2B5EF4-FFF2-40B4-BE49-F238E27FC236}">
                <a16:creationId xmlns="" xmlns:a16="http://schemas.microsoft.com/office/drawing/2014/main" id="{C68296AB-733A-D3D7-611E-2D14DBA03E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1438" y="1295400"/>
            <a:ext cx="2241123" cy="2241123"/>
          </a:xfrm>
          <a:prstGeom prst="flowChartConnector">
            <a:avLst/>
          </a:prstGeom>
          <a:noFill/>
          <a:ln>
            <a:noFill/>
          </a:ln>
        </p:spPr>
      </p:pic>
    </p:spTree>
    <p:extLst>
      <p:ext uri="{BB962C8B-B14F-4D97-AF65-F5344CB8AC3E}">
        <p14:creationId xmlns:p14="http://schemas.microsoft.com/office/powerpoint/2010/main" val="586114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 xmlns:a16="http://schemas.microsoft.com/office/drawing/2014/main" id="{4BDC664C-9EC6-30B3-CC0B-3863EC79D73C}"/>
              </a:ext>
            </a:extLst>
          </p:cNvPr>
          <p:cNvSpPr>
            <a:spLocks noChangeArrowheads="1"/>
          </p:cNvSpPr>
          <p:nvPr/>
        </p:nvSpPr>
        <p:spPr bwMode="auto">
          <a:xfrm>
            <a:off x="340151" y="1447800"/>
            <a:ext cx="83820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lnSpc>
                <a:spcPct val="90000"/>
              </a:lnSpc>
              <a:buClr>
                <a:srgbClr val="FF3300"/>
              </a:buClr>
              <a:buFont typeface="Wingdings" panose="05000000000000000000" pitchFamily="2" charset="2"/>
              <a:buChar char="§"/>
            </a:pP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Tuberculosis  is  a   chronic   infection, potentially of lifelong duration, caused by two species of mycobacteria M. tuberculosis and,  rarely,  M. bovis.</a:t>
            </a:r>
          </a:p>
          <a:p>
            <a:pPr algn="just" rtl="0">
              <a:lnSpc>
                <a:spcPct val="90000"/>
              </a:lnSpc>
              <a:buClr>
                <a:srgbClr val="FF3300"/>
              </a:buClr>
              <a:buFont typeface="Wingdings" panose="05000000000000000000" pitchFamily="2" charset="2"/>
              <a:buChar char="§"/>
            </a:pPr>
            <a:r>
              <a:rPr lang="en-US" altLang="zh-CN" sz="2400"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It was isolated by Robert Koch in 1882.</a:t>
            </a:r>
          </a:p>
          <a:p>
            <a:pPr algn="just" rtl="0">
              <a:lnSpc>
                <a:spcPct val="90000"/>
              </a:lnSpc>
              <a:buClr>
                <a:srgbClr val="FF3300"/>
              </a:buClr>
              <a:buFont typeface="Wingdings" panose="05000000000000000000" pitchFamily="2" charset="2"/>
              <a:buChar char="§"/>
            </a:pP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The morbidity and mortality of tuberculosis are high in developing countries. </a:t>
            </a:r>
          </a:p>
          <a:p>
            <a:pPr algn="just" rtl="0">
              <a:buClr>
                <a:srgbClr val="FF3300"/>
              </a:buClr>
              <a:buFont typeface="Wingdings" panose="05000000000000000000" pitchFamily="2" charset="2"/>
              <a:buChar char="§"/>
            </a:pPr>
            <a:r>
              <a:rPr lang="en-US" altLang="zh-CN" sz="2400"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The  disease  is  confined to  the lungs in most patients but may spread to almost any part of the body.</a:t>
            </a:r>
          </a:p>
          <a:p>
            <a:pPr algn="just" rtl="0">
              <a:buClr>
                <a:srgbClr val="FF3300"/>
              </a:buClr>
              <a:buFont typeface="Wingdings" panose="05000000000000000000" pitchFamily="2" charset="2"/>
              <a:buChar char="§"/>
            </a:pP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The tubercle bacillus (M. Tuberculosis) is aerobic, non-motile, non-spore-forming,  high in lipid content, and acid and alcohol-fast.</a:t>
            </a:r>
          </a:p>
          <a:p>
            <a:pPr algn="just" rtl="0">
              <a:buClr>
                <a:srgbClr val="FF3300"/>
              </a:buClr>
              <a:buFont typeface="Wingdings" panose="05000000000000000000" pitchFamily="2" charset="2"/>
              <a:buChar char="§"/>
            </a:pPr>
            <a:r>
              <a:rPr lang="en-US" altLang="zh-CN" sz="2400" b="1"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It  grows  slowly.</a:t>
            </a:r>
          </a:p>
          <a:p>
            <a:pPr algn="just" rtl="0">
              <a:buClr>
                <a:srgbClr val="FF3300"/>
              </a:buClr>
              <a:buFont typeface="Wingdings" panose="05000000000000000000" pitchFamily="2" charset="2"/>
              <a:buChar char="§"/>
            </a:pP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It can’t tolerate heat, but It can live in humid or dry or cold surroundings.</a:t>
            </a:r>
          </a:p>
        </p:txBody>
      </p:sp>
      <p:pic>
        <p:nvPicPr>
          <p:cNvPr id="6150" name="Picture 6">
            <a:extLst>
              <a:ext uri="{FF2B5EF4-FFF2-40B4-BE49-F238E27FC236}">
                <a16:creationId xmlns="" xmlns:a16="http://schemas.microsoft.com/office/drawing/2014/main" id="{7C836833-F12B-A956-3F8B-63D36E4B4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128697"/>
            <a:ext cx="4159250"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 xmlns:a16="http://schemas.microsoft.com/office/drawing/2014/main" id="{F8EF49C5-3878-BA99-B3BC-078CF52C7A1C}"/>
              </a:ext>
            </a:extLst>
          </p:cNvPr>
          <p:cNvSpPr>
            <a:spLocks noGrp="1"/>
          </p:cNvSpPr>
          <p:nvPr>
            <p:ph type="title"/>
          </p:nvPr>
        </p:nvSpPr>
        <p:spPr>
          <a:xfrm>
            <a:off x="762000" y="580176"/>
            <a:ext cx="7467600" cy="548521"/>
          </a:xfrm>
        </p:spPr>
        <p:txBody>
          <a:bodyPr/>
          <a:lstStyle/>
          <a:p>
            <a:r>
              <a:rPr lang="en-US" dirty="0">
                <a:latin typeface="Times New Roman" panose="02020603050405020304" pitchFamily="18" charset="0"/>
                <a:cs typeface="Times New Roman" panose="02020603050405020304" pitchFamily="18" charset="0"/>
              </a:rPr>
              <a:t>Pulmonary Tuberculosis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left)">
                                      <p:cBhvr>
                                        <p:cTn id="7" dur="500"/>
                                        <p:tgtEl>
                                          <p:spTgt spid="61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wipe(left)">
                                      <p:cBhvr>
                                        <p:cTn id="12" dur="500"/>
                                        <p:tgtEl>
                                          <p:spTgt spid="61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wipe(left)">
                                      <p:cBhvr>
                                        <p:cTn id="17" dur="500"/>
                                        <p:tgtEl>
                                          <p:spTgt spid="61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8">
                                            <p:txEl>
                                              <p:pRg st="3" end="3"/>
                                            </p:txEl>
                                          </p:spTgt>
                                        </p:tgtEl>
                                        <p:attrNameLst>
                                          <p:attrName>style.visibility</p:attrName>
                                        </p:attrNameLst>
                                      </p:cBhvr>
                                      <p:to>
                                        <p:strVal val="visible"/>
                                      </p:to>
                                    </p:set>
                                    <p:animEffect transition="in" filter="wipe(left)">
                                      <p:cBhvr>
                                        <p:cTn id="22" dur="500"/>
                                        <p:tgtEl>
                                          <p:spTgt spid="614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8">
                                            <p:txEl>
                                              <p:pRg st="4" end="4"/>
                                            </p:txEl>
                                          </p:spTgt>
                                        </p:tgtEl>
                                        <p:attrNameLst>
                                          <p:attrName>style.visibility</p:attrName>
                                        </p:attrNameLst>
                                      </p:cBhvr>
                                      <p:to>
                                        <p:strVal val="visible"/>
                                      </p:to>
                                    </p:set>
                                    <p:animEffect transition="in" filter="wipe(left)">
                                      <p:cBhvr>
                                        <p:cTn id="27" dur="500"/>
                                        <p:tgtEl>
                                          <p:spTgt spid="614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150"/>
                                        </p:tgtEl>
                                        <p:attrNameLst>
                                          <p:attrName>style.visibility</p:attrName>
                                        </p:attrNameLst>
                                      </p:cBhvr>
                                      <p:to>
                                        <p:strVal val="visible"/>
                                      </p:to>
                                    </p:set>
                                    <p:animEffect transition="in" filter="blinds(horizontal)">
                                      <p:cBhvr>
                                        <p:cTn id="32" dur="500"/>
                                        <p:tgtEl>
                                          <p:spTgt spid="6150"/>
                                        </p:tgtEl>
                                      </p:cBhvr>
                                    </p:animEffect>
                                  </p:childTnLst>
                                </p:cTn>
                              </p:par>
                              <p:par>
                                <p:cTn id="33" presetID="1" presetClass="exit" presetSubtype="0" fill="hold" nodeType="withEffect">
                                  <p:stCondLst>
                                    <p:cond delay="0"/>
                                  </p:stCondLst>
                                  <p:childTnLst>
                                    <p:set>
                                      <p:cBhvr>
                                        <p:cTn id="34" dur="1" fill="hold">
                                          <p:stCondLst>
                                            <p:cond delay="0"/>
                                          </p:stCondLst>
                                        </p:cTn>
                                        <p:tgtEl>
                                          <p:spTgt spid="6148">
                                            <p:txEl>
                                              <p:pRg st="0" end="0"/>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6148">
                                            <p:txEl>
                                              <p:pRg st="1" end="1"/>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6148">
                                            <p:txEl>
                                              <p:pRg st="2" end="2"/>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148">
                                            <p:txEl>
                                              <p:pRg st="3" end="3"/>
                                            </p:txEl>
                                          </p:spTgt>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6148">
                                            <p:txEl>
                                              <p:pRg st="5" end="5"/>
                                            </p:txEl>
                                          </p:spTgt>
                                        </p:tgtEl>
                                        <p:attrNameLst>
                                          <p:attrName>style.visibility</p:attrName>
                                        </p:attrNameLst>
                                      </p:cBhvr>
                                      <p:to>
                                        <p:strVal val="visible"/>
                                      </p:to>
                                    </p:set>
                                    <p:animEffect transition="in" filter="wipe(left)">
                                      <p:cBhvr>
                                        <p:cTn id="45" dur="500"/>
                                        <p:tgtEl>
                                          <p:spTgt spid="6148">
                                            <p:txEl>
                                              <p:pRg st="5" end="5"/>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148">
                                            <p:txEl>
                                              <p:pRg st="6" end="6"/>
                                            </p:txEl>
                                          </p:spTgt>
                                        </p:tgtEl>
                                        <p:attrNameLst>
                                          <p:attrName>style.visibility</p:attrName>
                                        </p:attrNameLst>
                                      </p:cBhvr>
                                      <p:to>
                                        <p:strVal val="visible"/>
                                      </p:to>
                                    </p:set>
                                    <p:animEffect transition="in" filter="wipe(left)">
                                      <p:cBhvr>
                                        <p:cTn id="50" dur="500"/>
                                        <p:tgtEl>
                                          <p:spTgt spid="61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D931AE19-3A67-AF7F-8EBC-3DBC109C1264}"/>
              </a:ext>
            </a:extLst>
          </p:cNvPr>
          <p:cNvSpPr>
            <a:spLocks noGrp="1" noChangeArrowheads="1"/>
          </p:cNvSpPr>
          <p:nvPr>
            <p:ph type="title"/>
          </p:nvPr>
        </p:nvSpPr>
        <p:spPr>
          <a:xfrm>
            <a:off x="1676400" y="609600"/>
            <a:ext cx="5715000" cy="655638"/>
          </a:xfrm>
        </p:spPr>
        <p:txBody>
          <a:bodyPr/>
          <a:lstStyle/>
          <a:p>
            <a:pPr rtl="0"/>
            <a:r>
              <a:rPr lang="en-US" altLang="en-US" sz="2800" dirty="0">
                <a:solidFill>
                  <a:srgbClr val="FFA86D"/>
                </a:solidFill>
                <a:latin typeface="Times New Roman" panose="02020603050405020304" pitchFamily="18" charset="0"/>
                <a:cs typeface="Times New Roman" panose="02020603050405020304" pitchFamily="18" charset="0"/>
              </a:rPr>
              <a:t> </a:t>
            </a:r>
            <a:r>
              <a:rPr lang="en-US" altLang="en-US" sz="2800" dirty="0">
                <a:solidFill>
                  <a:schemeClr val="accent2"/>
                </a:solidFill>
                <a:latin typeface="Times New Roman" panose="02020603050405020304" pitchFamily="18" charset="0"/>
                <a:cs typeface="Times New Roman" panose="02020603050405020304" pitchFamily="18" charset="0"/>
              </a:rPr>
              <a:t>Modes of TB Transmission</a:t>
            </a:r>
          </a:p>
        </p:txBody>
      </p:sp>
      <p:sp>
        <p:nvSpPr>
          <p:cNvPr id="40963" name="Rectangle 3">
            <a:extLst>
              <a:ext uri="{FF2B5EF4-FFF2-40B4-BE49-F238E27FC236}">
                <a16:creationId xmlns="" xmlns:a16="http://schemas.microsoft.com/office/drawing/2014/main" id="{2D1C80A6-02EC-F1D9-E653-89BF0E5FF3D5}"/>
              </a:ext>
            </a:extLst>
          </p:cNvPr>
          <p:cNvSpPr>
            <a:spLocks noGrp="1" noChangeArrowheads="1"/>
          </p:cNvSpPr>
          <p:nvPr>
            <p:ph type="body" idx="1"/>
          </p:nvPr>
        </p:nvSpPr>
        <p:spPr>
          <a:xfrm>
            <a:off x="381000" y="1600200"/>
            <a:ext cx="8229600" cy="4495800"/>
          </a:xfrm>
        </p:spPr>
        <p:txBody>
          <a:bodyPr/>
          <a:lstStyle/>
          <a:p>
            <a:pPr marL="609600" indent="-609600" algn="just" rtl="0">
              <a:buFontTx/>
              <a:buAutoNum type="arabicPeriod"/>
            </a:pPr>
            <a:r>
              <a:rPr lang="en-US" altLang="en-US" sz="2400" b="1" dirty="0">
                <a:latin typeface="Times New Roman" panose="02020603050405020304" pitchFamily="18" charset="0"/>
                <a:cs typeface="Times New Roman" panose="02020603050405020304" pitchFamily="18" charset="0"/>
              </a:rPr>
              <a:t>Droplet infection: </a:t>
            </a:r>
            <a:r>
              <a:rPr lang="en-US" altLang="en-US" sz="2400" dirty="0">
                <a:latin typeface="Times New Roman" panose="02020603050405020304" pitchFamily="18" charset="0"/>
                <a:cs typeface="Times New Roman" panose="02020603050405020304" pitchFamily="18" charset="0"/>
              </a:rPr>
              <a:t>M. tuberculosis is carried in airborne particles, called droplet nuclei, of 1–5 microns in diameter. Infectious droplet nuclei are generated when persons who have pulmonary or laryngeal TB disease cough, sneeze, shout, or sing.</a:t>
            </a:r>
          </a:p>
          <a:p>
            <a:pPr marL="609600" indent="-609600" algn="just" rtl="0">
              <a:buFontTx/>
              <a:buAutoNum type="arabicPeriod"/>
            </a:pPr>
            <a:r>
              <a:rPr lang="en-US" altLang="en-US" sz="2400" dirty="0">
                <a:latin typeface="Times New Roman" panose="02020603050405020304" pitchFamily="18" charset="0"/>
                <a:cs typeface="Times New Roman" panose="02020603050405020304" pitchFamily="18" charset="0"/>
              </a:rPr>
              <a:t>Food born infection.</a:t>
            </a:r>
          </a:p>
          <a:p>
            <a:pPr marL="609600" indent="-609600" algn="just" rtl="0">
              <a:buFontTx/>
              <a:buAutoNum type="arabicPeriod"/>
            </a:pPr>
            <a:r>
              <a:rPr lang="en-US" altLang="en-US" sz="2400" dirty="0">
                <a:latin typeface="Times New Roman" panose="02020603050405020304" pitchFamily="18" charset="0"/>
                <a:cs typeface="Times New Roman" panose="02020603050405020304" pitchFamily="18" charset="0"/>
              </a:rPr>
              <a:t>Contact infection.</a:t>
            </a:r>
          </a:p>
          <a:p>
            <a:pPr marL="609600" indent="-609600" algn="just" rtl="0">
              <a:buFontTx/>
              <a:buAutoNum type="arabicPeriod"/>
            </a:pPr>
            <a:r>
              <a:rPr lang="en-US" altLang="en-US" sz="2400" dirty="0">
                <a:latin typeface="Times New Roman" panose="02020603050405020304" pitchFamily="18" charset="0"/>
                <a:cs typeface="Times New Roman" panose="02020603050405020304" pitchFamily="18" charset="0"/>
              </a:rPr>
              <a:t>Intrauterine infection.</a:t>
            </a:r>
          </a:p>
        </p:txBody>
      </p:sp>
      <p:pic>
        <p:nvPicPr>
          <p:cNvPr id="40964" name="Picture 4">
            <a:extLst>
              <a:ext uri="{FF2B5EF4-FFF2-40B4-BE49-F238E27FC236}">
                <a16:creationId xmlns="" xmlns:a16="http://schemas.microsoft.com/office/drawing/2014/main" id="{2CE4AC89-BBFA-421C-491A-0C9E182A1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429000"/>
            <a:ext cx="4625975" cy="27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strips(downRight)">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dissolve">
                                      <p:cBhvr>
                                        <p:cTn id="12" dur="500"/>
                                        <p:tgtEl>
                                          <p:spTgt spid="409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strips(downRight)">
                                      <p:cBhvr>
                                        <p:cTn id="17" dur="500"/>
                                        <p:tgtEl>
                                          <p:spTgt spid="409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0963">
                                            <p:txEl>
                                              <p:pRg st="2" end="2"/>
                                            </p:txEl>
                                          </p:spTgt>
                                        </p:tgtEl>
                                        <p:attrNameLst>
                                          <p:attrName>style.visibility</p:attrName>
                                        </p:attrNameLst>
                                      </p:cBhvr>
                                      <p:to>
                                        <p:strVal val="visible"/>
                                      </p:to>
                                    </p:set>
                                    <p:animEffect transition="in" filter="strips(downRight)">
                                      <p:cBhvr>
                                        <p:cTn id="22" dur="500"/>
                                        <p:tgtEl>
                                          <p:spTgt spid="409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0963">
                                            <p:txEl>
                                              <p:pRg st="3" end="3"/>
                                            </p:txEl>
                                          </p:spTgt>
                                        </p:tgtEl>
                                        <p:attrNameLst>
                                          <p:attrName>style.visibility</p:attrName>
                                        </p:attrNameLst>
                                      </p:cBhvr>
                                      <p:to>
                                        <p:strVal val="visible"/>
                                      </p:to>
                                    </p:set>
                                    <p:animEffect transition="in" filter="strips(downRight)">
                                      <p:cBhvr>
                                        <p:cTn id="27"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6">
            <a:extLst>
              <a:ext uri="{FF2B5EF4-FFF2-40B4-BE49-F238E27FC236}">
                <a16:creationId xmlns="" xmlns:a16="http://schemas.microsoft.com/office/drawing/2014/main" id="{D8C83399-31F4-5E58-1A23-3EE2E5C1C59A}"/>
              </a:ext>
            </a:extLst>
          </p:cNvPr>
          <p:cNvSpPr>
            <a:spLocks noChangeArrowheads="1"/>
          </p:cNvSpPr>
          <p:nvPr/>
        </p:nvSpPr>
        <p:spPr bwMode="auto">
          <a:xfrm>
            <a:off x="762000" y="595177"/>
            <a:ext cx="7075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zh-CN" sz="2000" b="1" dirty="0">
                <a:solidFill>
                  <a:srgbClr val="FFA86D"/>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Pathogenesis of Pulmonary Tuberculosis</a:t>
            </a:r>
            <a:endParaRPr lang="en-US" altLang="en-US" sz="2000" b="1" dirty="0">
              <a:solidFill>
                <a:schemeClr val="accent2"/>
              </a:solidFill>
              <a:latin typeface="Times New Roman" panose="02020603050405020304" pitchFamily="18" charset="0"/>
              <a:cs typeface="Times New Roman" panose="02020603050405020304" pitchFamily="18" charset="0"/>
            </a:endParaRPr>
          </a:p>
        </p:txBody>
      </p:sp>
      <p:grpSp>
        <p:nvGrpSpPr>
          <p:cNvPr id="41991" name="Group 7">
            <a:extLst>
              <a:ext uri="{FF2B5EF4-FFF2-40B4-BE49-F238E27FC236}">
                <a16:creationId xmlns="" xmlns:a16="http://schemas.microsoft.com/office/drawing/2014/main" id="{139F0417-4E97-9E2F-8C8E-5E445E0E18D2}"/>
              </a:ext>
            </a:extLst>
          </p:cNvPr>
          <p:cNvGrpSpPr>
            <a:grpSpLocks/>
          </p:cNvGrpSpPr>
          <p:nvPr/>
        </p:nvGrpSpPr>
        <p:grpSpPr bwMode="auto">
          <a:xfrm>
            <a:off x="6324600" y="2433638"/>
            <a:ext cx="1220788" cy="1604962"/>
            <a:chOff x="768" y="2544"/>
            <a:chExt cx="1104" cy="1200"/>
          </a:xfrm>
        </p:grpSpPr>
        <p:grpSp>
          <p:nvGrpSpPr>
            <p:cNvPr id="41992" name="Group 8">
              <a:extLst>
                <a:ext uri="{FF2B5EF4-FFF2-40B4-BE49-F238E27FC236}">
                  <a16:creationId xmlns="" xmlns:a16="http://schemas.microsoft.com/office/drawing/2014/main" id="{A3927B59-C20F-2A50-E070-506394984B7C}"/>
                </a:ext>
              </a:extLst>
            </p:cNvPr>
            <p:cNvGrpSpPr>
              <a:grpSpLocks/>
            </p:cNvGrpSpPr>
            <p:nvPr/>
          </p:nvGrpSpPr>
          <p:grpSpPr bwMode="auto">
            <a:xfrm>
              <a:off x="912" y="3120"/>
              <a:ext cx="960" cy="624"/>
              <a:chOff x="2208" y="2016"/>
              <a:chExt cx="960" cy="624"/>
            </a:xfrm>
          </p:grpSpPr>
          <p:grpSp>
            <p:nvGrpSpPr>
              <p:cNvPr id="41993" name="Group 9">
                <a:extLst>
                  <a:ext uri="{FF2B5EF4-FFF2-40B4-BE49-F238E27FC236}">
                    <a16:creationId xmlns="" xmlns:a16="http://schemas.microsoft.com/office/drawing/2014/main" id="{75654F0E-A4D4-DC97-DAD1-289E01B8C487}"/>
                  </a:ext>
                </a:extLst>
              </p:cNvPr>
              <p:cNvGrpSpPr>
                <a:grpSpLocks/>
              </p:cNvGrpSpPr>
              <p:nvPr/>
            </p:nvGrpSpPr>
            <p:grpSpPr bwMode="auto">
              <a:xfrm>
                <a:off x="2880" y="2256"/>
                <a:ext cx="288" cy="192"/>
                <a:chOff x="1104" y="3360"/>
                <a:chExt cx="288" cy="192"/>
              </a:xfrm>
            </p:grpSpPr>
            <p:sp>
              <p:nvSpPr>
                <p:cNvPr id="41994" name="Oval 10">
                  <a:extLst>
                    <a:ext uri="{FF2B5EF4-FFF2-40B4-BE49-F238E27FC236}">
                      <a16:creationId xmlns="" xmlns:a16="http://schemas.microsoft.com/office/drawing/2014/main" id="{6AEE2EED-16D4-9E82-B6AB-034CFEE12622}"/>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Oval 11">
                  <a:extLst>
                    <a:ext uri="{FF2B5EF4-FFF2-40B4-BE49-F238E27FC236}">
                      <a16:creationId xmlns="" xmlns:a16="http://schemas.microsoft.com/office/drawing/2014/main" id="{BE282AB5-99D4-0B31-AE54-45CB0D7BE61F}"/>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996" name="Group 12">
                <a:extLst>
                  <a:ext uri="{FF2B5EF4-FFF2-40B4-BE49-F238E27FC236}">
                    <a16:creationId xmlns="" xmlns:a16="http://schemas.microsoft.com/office/drawing/2014/main" id="{EC486485-9764-D822-669A-85B360E4FC92}"/>
                  </a:ext>
                </a:extLst>
              </p:cNvPr>
              <p:cNvGrpSpPr>
                <a:grpSpLocks/>
              </p:cNvGrpSpPr>
              <p:nvPr/>
            </p:nvGrpSpPr>
            <p:grpSpPr bwMode="auto">
              <a:xfrm>
                <a:off x="2208" y="2256"/>
                <a:ext cx="288" cy="192"/>
                <a:chOff x="1104" y="3360"/>
                <a:chExt cx="288" cy="192"/>
              </a:xfrm>
            </p:grpSpPr>
            <p:sp>
              <p:nvSpPr>
                <p:cNvPr id="41997" name="Oval 13">
                  <a:extLst>
                    <a:ext uri="{FF2B5EF4-FFF2-40B4-BE49-F238E27FC236}">
                      <a16:creationId xmlns="" xmlns:a16="http://schemas.microsoft.com/office/drawing/2014/main" id="{D9D11281-03F8-9029-8842-69F12C484B84}"/>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Oval 14">
                  <a:extLst>
                    <a:ext uri="{FF2B5EF4-FFF2-40B4-BE49-F238E27FC236}">
                      <a16:creationId xmlns="" xmlns:a16="http://schemas.microsoft.com/office/drawing/2014/main" id="{08158C87-EB32-247E-04E9-6F90EBAB3431}"/>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999" name="Group 15">
                <a:extLst>
                  <a:ext uri="{FF2B5EF4-FFF2-40B4-BE49-F238E27FC236}">
                    <a16:creationId xmlns="" xmlns:a16="http://schemas.microsoft.com/office/drawing/2014/main" id="{3E5C4F47-EF20-F5A3-D2AE-9BCFA507800B}"/>
                  </a:ext>
                </a:extLst>
              </p:cNvPr>
              <p:cNvGrpSpPr>
                <a:grpSpLocks/>
              </p:cNvGrpSpPr>
              <p:nvPr/>
            </p:nvGrpSpPr>
            <p:grpSpPr bwMode="auto">
              <a:xfrm>
                <a:off x="2208" y="2016"/>
                <a:ext cx="288" cy="192"/>
                <a:chOff x="1104" y="3360"/>
                <a:chExt cx="288" cy="192"/>
              </a:xfrm>
            </p:grpSpPr>
            <p:sp>
              <p:nvSpPr>
                <p:cNvPr id="42000" name="Oval 16">
                  <a:extLst>
                    <a:ext uri="{FF2B5EF4-FFF2-40B4-BE49-F238E27FC236}">
                      <a16:creationId xmlns="" xmlns:a16="http://schemas.microsoft.com/office/drawing/2014/main" id="{F7F41129-D2EE-6716-FEA5-83562F2B19A9}"/>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1" name="Oval 17">
                  <a:extLst>
                    <a:ext uri="{FF2B5EF4-FFF2-40B4-BE49-F238E27FC236}">
                      <a16:creationId xmlns="" xmlns:a16="http://schemas.microsoft.com/office/drawing/2014/main" id="{7D209269-6A43-FD98-0462-EBDE716D684F}"/>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02" name="Group 18">
                <a:extLst>
                  <a:ext uri="{FF2B5EF4-FFF2-40B4-BE49-F238E27FC236}">
                    <a16:creationId xmlns="" xmlns:a16="http://schemas.microsoft.com/office/drawing/2014/main" id="{F441ED99-9536-33D1-58AF-9105BE3C7AF9}"/>
                  </a:ext>
                </a:extLst>
              </p:cNvPr>
              <p:cNvGrpSpPr>
                <a:grpSpLocks/>
              </p:cNvGrpSpPr>
              <p:nvPr/>
            </p:nvGrpSpPr>
            <p:grpSpPr bwMode="auto">
              <a:xfrm>
                <a:off x="2256" y="2448"/>
                <a:ext cx="288" cy="192"/>
                <a:chOff x="1104" y="3360"/>
                <a:chExt cx="288" cy="192"/>
              </a:xfrm>
            </p:grpSpPr>
            <p:sp>
              <p:nvSpPr>
                <p:cNvPr id="42003" name="Oval 19">
                  <a:extLst>
                    <a:ext uri="{FF2B5EF4-FFF2-40B4-BE49-F238E27FC236}">
                      <a16:creationId xmlns="" xmlns:a16="http://schemas.microsoft.com/office/drawing/2014/main" id="{1F84D570-0113-AE0B-D4F1-4DDCBA7700E9}"/>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4" name="Oval 20">
                  <a:extLst>
                    <a:ext uri="{FF2B5EF4-FFF2-40B4-BE49-F238E27FC236}">
                      <a16:creationId xmlns="" xmlns:a16="http://schemas.microsoft.com/office/drawing/2014/main" id="{482947DC-AD3D-224F-995A-7D8E22554A77}"/>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2005" name="Group 21">
              <a:extLst>
                <a:ext uri="{FF2B5EF4-FFF2-40B4-BE49-F238E27FC236}">
                  <a16:creationId xmlns="" xmlns:a16="http://schemas.microsoft.com/office/drawing/2014/main" id="{69B48BAE-E69B-99A6-7F78-745F5066C35A}"/>
                </a:ext>
              </a:extLst>
            </p:cNvPr>
            <p:cNvGrpSpPr>
              <a:grpSpLocks/>
            </p:cNvGrpSpPr>
            <p:nvPr/>
          </p:nvGrpSpPr>
          <p:grpSpPr bwMode="auto">
            <a:xfrm rot="3776547">
              <a:off x="600" y="2952"/>
              <a:ext cx="960" cy="624"/>
              <a:chOff x="2208" y="2016"/>
              <a:chExt cx="960" cy="624"/>
            </a:xfrm>
          </p:grpSpPr>
          <p:grpSp>
            <p:nvGrpSpPr>
              <p:cNvPr id="42006" name="Group 22">
                <a:extLst>
                  <a:ext uri="{FF2B5EF4-FFF2-40B4-BE49-F238E27FC236}">
                    <a16:creationId xmlns="" xmlns:a16="http://schemas.microsoft.com/office/drawing/2014/main" id="{572E50A4-7245-6DE6-B391-08FE074B5AA8}"/>
                  </a:ext>
                </a:extLst>
              </p:cNvPr>
              <p:cNvGrpSpPr>
                <a:grpSpLocks/>
              </p:cNvGrpSpPr>
              <p:nvPr/>
            </p:nvGrpSpPr>
            <p:grpSpPr bwMode="auto">
              <a:xfrm>
                <a:off x="2880" y="2256"/>
                <a:ext cx="288" cy="192"/>
                <a:chOff x="1104" y="3360"/>
                <a:chExt cx="288" cy="192"/>
              </a:xfrm>
            </p:grpSpPr>
            <p:sp>
              <p:nvSpPr>
                <p:cNvPr id="42007" name="Oval 23">
                  <a:extLst>
                    <a:ext uri="{FF2B5EF4-FFF2-40B4-BE49-F238E27FC236}">
                      <a16:creationId xmlns="" xmlns:a16="http://schemas.microsoft.com/office/drawing/2014/main" id="{16B1A05B-B9AB-FA29-EC73-BCC0E62AB4ED}"/>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Oval 24">
                  <a:extLst>
                    <a:ext uri="{FF2B5EF4-FFF2-40B4-BE49-F238E27FC236}">
                      <a16:creationId xmlns="" xmlns:a16="http://schemas.microsoft.com/office/drawing/2014/main" id="{F759551C-0CF3-1612-0A07-5938CEB75FFC}"/>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09" name="Group 25">
                <a:extLst>
                  <a:ext uri="{FF2B5EF4-FFF2-40B4-BE49-F238E27FC236}">
                    <a16:creationId xmlns="" xmlns:a16="http://schemas.microsoft.com/office/drawing/2014/main" id="{82FBB92A-79AA-17C8-5BBD-82402E804224}"/>
                  </a:ext>
                </a:extLst>
              </p:cNvPr>
              <p:cNvGrpSpPr>
                <a:grpSpLocks/>
              </p:cNvGrpSpPr>
              <p:nvPr/>
            </p:nvGrpSpPr>
            <p:grpSpPr bwMode="auto">
              <a:xfrm>
                <a:off x="2208" y="2256"/>
                <a:ext cx="288" cy="192"/>
                <a:chOff x="1104" y="3360"/>
                <a:chExt cx="288" cy="192"/>
              </a:xfrm>
            </p:grpSpPr>
            <p:sp>
              <p:nvSpPr>
                <p:cNvPr id="42010" name="Oval 26">
                  <a:extLst>
                    <a:ext uri="{FF2B5EF4-FFF2-40B4-BE49-F238E27FC236}">
                      <a16:creationId xmlns="" xmlns:a16="http://schemas.microsoft.com/office/drawing/2014/main" id="{A0C5296A-40CF-854A-9888-FBF63583A069}"/>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1" name="Oval 27">
                  <a:extLst>
                    <a:ext uri="{FF2B5EF4-FFF2-40B4-BE49-F238E27FC236}">
                      <a16:creationId xmlns="" xmlns:a16="http://schemas.microsoft.com/office/drawing/2014/main" id="{F4FDD5F9-DA19-9802-53B0-AE155FE445C1}"/>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12" name="Group 28">
                <a:extLst>
                  <a:ext uri="{FF2B5EF4-FFF2-40B4-BE49-F238E27FC236}">
                    <a16:creationId xmlns="" xmlns:a16="http://schemas.microsoft.com/office/drawing/2014/main" id="{941E6ADD-B78A-3BEE-B70A-4FAD1B5FBD28}"/>
                  </a:ext>
                </a:extLst>
              </p:cNvPr>
              <p:cNvGrpSpPr>
                <a:grpSpLocks/>
              </p:cNvGrpSpPr>
              <p:nvPr/>
            </p:nvGrpSpPr>
            <p:grpSpPr bwMode="auto">
              <a:xfrm>
                <a:off x="2208" y="2016"/>
                <a:ext cx="288" cy="192"/>
                <a:chOff x="1104" y="3360"/>
                <a:chExt cx="288" cy="192"/>
              </a:xfrm>
            </p:grpSpPr>
            <p:sp>
              <p:nvSpPr>
                <p:cNvPr id="42013" name="Oval 29">
                  <a:extLst>
                    <a:ext uri="{FF2B5EF4-FFF2-40B4-BE49-F238E27FC236}">
                      <a16:creationId xmlns="" xmlns:a16="http://schemas.microsoft.com/office/drawing/2014/main" id="{66BB3D32-C426-679A-32DE-EFE81CAADCB2}"/>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4" name="Oval 30">
                  <a:extLst>
                    <a:ext uri="{FF2B5EF4-FFF2-40B4-BE49-F238E27FC236}">
                      <a16:creationId xmlns="" xmlns:a16="http://schemas.microsoft.com/office/drawing/2014/main" id="{60B2B12F-1EEB-A03E-79F7-879E2ECFF423}"/>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15" name="Group 31">
                <a:extLst>
                  <a:ext uri="{FF2B5EF4-FFF2-40B4-BE49-F238E27FC236}">
                    <a16:creationId xmlns="" xmlns:a16="http://schemas.microsoft.com/office/drawing/2014/main" id="{18437318-8D8F-36C9-408F-BAEBE7B8BF19}"/>
                  </a:ext>
                </a:extLst>
              </p:cNvPr>
              <p:cNvGrpSpPr>
                <a:grpSpLocks/>
              </p:cNvGrpSpPr>
              <p:nvPr/>
            </p:nvGrpSpPr>
            <p:grpSpPr bwMode="auto">
              <a:xfrm>
                <a:off x="2256" y="2448"/>
                <a:ext cx="288" cy="192"/>
                <a:chOff x="1104" y="3360"/>
                <a:chExt cx="288" cy="192"/>
              </a:xfrm>
            </p:grpSpPr>
            <p:sp>
              <p:nvSpPr>
                <p:cNvPr id="42016" name="Oval 32">
                  <a:extLst>
                    <a:ext uri="{FF2B5EF4-FFF2-40B4-BE49-F238E27FC236}">
                      <a16:creationId xmlns="" xmlns:a16="http://schemas.microsoft.com/office/drawing/2014/main" id="{14B40F95-1F95-D833-1299-FF29D90AF918}"/>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7" name="Oval 33">
                  <a:extLst>
                    <a:ext uri="{FF2B5EF4-FFF2-40B4-BE49-F238E27FC236}">
                      <a16:creationId xmlns="" xmlns:a16="http://schemas.microsoft.com/office/drawing/2014/main" id="{F5141308-1D20-516A-DE00-38352E32F230}"/>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2018" name="Group 34">
              <a:extLst>
                <a:ext uri="{FF2B5EF4-FFF2-40B4-BE49-F238E27FC236}">
                  <a16:creationId xmlns="" xmlns:a16="http://schemas.microsoft.com/office/drawing/2014/main" id="{07D16779-33F7-DC8B-5D5D-BABB0F6CEFD9}"/>
                </a:ext>
              </a:extLst>
            </p:cNvPr>
            <p:cNvGrpSpPr>
              <a:grpSpLocks/>
            </p:cNvGrpSpPr>
            <p:nvPr/>
          </p:nvGrpSpPr>
          <p:grpSpPr bwMode="auto">
            <a:xfrm rot="15635881">
              <a:off x="600" y="2712"/>
              <a:ext cx="960" cy="624"/>
              <a:chOff x="2208" y="2016"/>
              <a:chExt cx="960" cy="624"/>
            </a:xfrm>
          </p:grpSpPr>
          <p:grpSp>
            <p:nvGrpSpPr>
              <p:cNvPr id="42019" name="Group 35">
                <a:extLst>
                  <a:ext uri="{FF2B5EF4-FFF2-40B4-BE49-F238E27FC236}">
                    <a16:creationId xmlns="" xmlns:a16="http://schemas.microsoft.com/office/drawing/2014/main" id="{AF83A179-26EC-FCF9-EB10-9B43B75F2CB1}"/>
                  </a:ext>
                </a:extLst>
              </p:cNvPr>
              <p:cNvGrpSpPr>
                <a:grpSpLocks/>
              </p:cNvGrpSpPr>
              <p:nvPr/>
            </p:nvGrpSpPr>
            <p:grpSpPr bwMode="auto">
              <a:xfrm>
                <a:off x="2880" y="2256"/>
                <a:ext cx="288" cy="192"/>
                <a:chOff x="1104" y="3360"/>
                <a:chExt cx="288" cy="192"/>
              </a:xfrm>
            </p:grpSpPr>
            <p:sp>
              <p:nvSpPr>
                <p:cNvPr id="42020" name="Oval 36">
                  <a:extLst>
                    <a:ext uri="{FF2B5EF4-FFF2-40B4-BE49-F238E27FC236}">
                      <a16:creationId xmlns="" xmlns:a16="http://schemas.microsoft.com/office/drawing/2014/main" id="{5E62C5BE-71DE-CC56-F0CD-EDFDFD030A5B}"/>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Oval 37">
                  <a:extLst>
                    <a:ext uri="{FF2B5EF4-FFF2-40B4-BE49-F238E27FC236}">
                      <a16:creationId xmlns="" xmlns:a16="http://schemas.microsoft.com/office/drawing/2014/main" id="{B4FF01DF-7C30-FA5F-29AC-A66D9029CD86}"/>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22" name="Group 38">
                <a:extLst>
                  <a:ext uri="{FF2B5EF4-FFF2-40B4-BE49-F238E27FC236}">
                    <a16:creationId xmlns="" xmlns:a16="http://schemas.microsoft.com/office/drawing/2014/main" id="{030B13B9-5C0E-FA3B-C4C8-E4593F355E8E}"/>
                  </a:ext>
                </a:extLst>
              </p:cNvPr>
              <p:cNvGrpSpPr>
                <a:grpSpLocks/>
              </p:cNvGrpSpPr>
              <p:nvPr/>
            </p:nvGrpSpPr>
            <p:grpSpPr bwMode="auto">
              <a:xfrm>
                <a:off x="2208" y="2256"/>
                <a:ext cx="288" cy="192"/>
                <a:chOff x="1104" y="3360"/>
                <a:chExt cx="288" cy="192"/>
              </a:xfrm>
            </p:grpSpPr>
            <p:sp>
              <p:nvSpPr>
                <p:cNvPr id="42023" name="Oval 39">
                  <a:extLst>
                    <a:ext uri="{FF2B5EF4-FFF2-40B4-BE49-F238E27FC236}">
                      <a16:creationId xmlns="" xmlns:a16="http://schemas.microsoft.com/office/drawing/2014/main" id="{4F10EF8E-2AFD-03F4-31E6-1C6EE691E53A}"/>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4" name="Oval 40">
                  <a:extLst>
                    <a:ext uri="{FF2B5EF4-FFF2-40B4-BE49-F238E27FC236}">
                      <a16:creationId xmlns="" xmlns:a16="http://schemas.microsoft.com/office/drawing/2014/main" id="{E8583C9D-63F3-BFAE-8F7B-493086AA0DC0}"/>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25" name="Group 41">
                <a:extLst>
                  <a:ext uri="{FF2B5EF4-FFF2-40B4-BE49-F238E27FC236}">
                    <a16:creationId xmlns="" xmlns:a16="http://schemas.microsoft.com/office/drawing/2014/main" id="{11A699D0-4F48-1EE7-5807-0F0686053812}"/>
                  </a:ext>
                </a:extLst>
              </p:cNvPr>
              <p:cNvGrpSpPr>
                <a:grpSpLocks/>
              </p:cNvGrpSpPr>
              <p:nvPr/>
            </p:nvGrpSpPr>
            <p:grpSpPr bwMode="auto">
              <a:xfrm>
                <a:off x="2208" y="2016"/>
                <a:ext cx="288" cy="192"/>
                <a:chOff x="1104" y="3360"/>
                <a:chExt cx="288" cy="192"/>
              </a:xfrm>
            </p:grpSpPr>
            <p:sp>
              <p:nvSpPr>
                <p:cNvPr id="42026" name="Oval 42">
                  <a:extLst>
                    <a:ext uri="{FF2B5EF4-FFF2-40B4-BE49-F238E27FC236}">
                      <a16:creationId xmlns="" xmlns:a16="http://schemas.microsoft.com/office/drawing/2014/main" id="{A157B461-62B2-0B98-795B-E6FB74571C65}"/>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7" name="Oval 43">
                  <a:extLst>
                    <a:ext uri="{FF2B5EF4-FFF2-40B4-BE49-F238E27FC236}">
                      <a16:creationId xmlns="" xmlns:a16="http://schemas.microsoft.com/office/drawing/2014/main" id="{4CFC27C9-3BF7-9334-BC81-8A1FF63ACA69}"/>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28" name="Group 44">
                <a:extLst>
                  <a:ext uri="{FF2B5EF4-FFF2-40B4-BE49-F238E27FC236}">
                    <a16:creationId xmlns="" xmlns:a16="http://schemas.microsoft.com/office/drawing/2014/main" id="{776E8939-A0CC-E67E-A5AA-BFF3F3E71FF8}"/>
                  </a:ext>
                </a:extLst>
              </p:cNvPr>
              <p:cNvGrpSpPr>
                <a:grpSpLocks/>
              </p:cNvGrpSpPr>
              <p:nvPr/>
            </p:nvGrpSpPr>
            <p:grpSpPr bwMode="auto">
              <a:xfrm>
                <a:off x="2256" y="2448"/>
                <a:ext cx="288" cy="192"/>
                <a:chOff x="1104" y="3360"/>
                <a:chExt cx="288" cy="192"/>
              </a:xfrm>
            </p:grpSpPr>
            <p:sp>
              <p:nvSpPr>
                <p:cNvPr id="42029" name="Oval 45">
                  <a:extLst>
                    <a:ext uri="{FF2B5EF4-FFF2-40B4-BE49-F238E27FC236}">
                      <a16:creationId xmlns="" xmlns:a16="http://schemas.microsoft.com/office/drawing/2014/main" id="{6F359C77-7137-A8E5-2E95-24E6FB0E2890}"/>
                    </a:ext>
                  </a:extLst>
                </p:cNvPr>
                <p:cNvSpPr>
                  <a:spLocks noChangeArrowheads="1"/>
                </p:cNvSpPr>
                <p:nvPr/>
              </p:nvSpPr>
              <p:spPr bwMode="auto">
                <a:xfrm>
                  <a:off x="1104" y="3360"/>
                  <a:ext cx="288"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0" name="Oval 46">
                  <a:extLst>
                    <a:ext uri="{FF2B5EF4-FFF2-40B4-BE49-F238E27FC236}">
                      <a16:creationId xmlns="" xmlns:a16="http://schemas.microsoft.com/office/drawing/2014/main" id="{9CF384E3-3C04-757A-3363-6BEE4FFC325D}"/>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42031" name="Group 47">
            <a:extLst>
              <a:ext uri="{FF2B5EF4-FFF2-40B4-BE49-F238E27FC236}">
                <a16:creationId xmlns="" xmlns:a16="http://schemas.microsoft.com/office/drawing/2014/main" id="{5A3A4FFA-C90A-F9DB-B4D4-031AD4750AEE}"/>
              </a:ext>
            </a:extLst>
          </p:cNvPr>
          <p:cNvGrpSpPr>
            <a:grpSpLocks/>
          </p:cNvGrpSpPr>
          <p:nvPr/>
        </p:nvGrpSpPr>
        <p:grpSpPr bwMode="auto">
          <a:xfrm>
            <a:off x="6521450" y="2809875"/>
            <a:ext cx="387350" cy="760413"/>
            <a:chOff x="2332" y="1824"/>
            <a:chExt cx="351" cy="569"/>
          </a:xfrm>
        </p:grpSpPr>
        <p:sp>
          <p:nvSpPr>
            <p:cNvPr id="42032" name="Freeform 48">
              <a:extLst>
                <a:ext uri="{FF2B5EF4-FFF2-40B4-BE49-F238E27FC236}">
                  <a16:creationId xmlns="" xmlns:a16="http://schemas.microsoft.com/office/drawing/2014/main" id="{D142FE1D-4D58-2624-124E-8E63B5363313}"/>
                </a:ext>
              </a:extLst>
            </p:cNvPr>
            <p:cNvSpPr>
              <a:spLocks/>
            </p:cNvSpPr>
            <p:nvPr/>
          </p:nvSpPr>
          <p:spPr bwMode="auto">
            <a:xfrm rot="3214528">
              <a:off x="2285" y="2174"/>
              <a:ext cx="233" cy="139"/>
            </a:xfrm>
            <a:custGeom>
              <a:avLst/>
              <a:gdLst>
                <a:gd name="T0" fmla="*/ 0 w 233"/>
                <a:gd name="T1" fmla="*/ 139 h 139"/>
                <a:gd name="T2" fmla="*/ 75 w 233"/>
                <a:gd name="T3" fmla="*/ 74 h 139"/>
                <a:gd name="T4" fmla="*/ 149 w 233"/>
                <a:gd name="T5" fmla="*/ 19 h 139"/>
                <a:gd name="T6" fmla="*/ 205 w 233"/>
                <a:gd name="T7" fmla="*/ 9 h 139"/>
                <a:gd name="T8" fmla="*/ 233 w 233"/>
                <a:gd name="T9" fmla="*/ 0 h 139"/>
              </a:gdLst>
              <a:ahLst/>
              <a:cxnLst>
                <a:cxn ang="0">
                  <a:pos x="T0" y="T1"/>
                </a:cxn>
                <a:cxn ang="0">
                  <a:pos x="T2" y="T3"/>
                </a:cxn>
                <a:cxn ang="0">
                  <a:pos x="T4" y="T5"/>
                </a:cxn>
                <a:cxn ang="0">
                  <a:pos x="T6" y="T7"/>
                </a:cxn>
                <a:cxn ang="0">
                  <a:pos x="T8" y="T9"/>
                </a:cxn>
              </a:cxnLst>
              <a:rect l="0" t="0" r="r" b="b"/>
              <a:pathLst>
                <a:path w="233" h="139">
                  <a:moveTo>
                    <a:pt x="0" y="139"/>
                  </a:moveTo>
                  <a:cubicBezTo>
                    <a:pt x="31" y="119"/>
                    <a:pt x="45" y="95"/>
                    <a:pt x="75" y="74"/>
                  </a:cubicBezTo>
                  <a:cubicBezTo>
                    <a:pt x="95" y="43"/>
                    <a:pt x="112" y="27"/>
                    <a:pt x="149" y="19"/>
                  </a:cubicBezTo>
                  <a:cubicBezTo>
                    <a:pt x="167" y="15"/>
                    <a:pt x="187" y="13"/>
                    <a:pt x="205" y="9"/>
                  </a:cubicBezTo>
                  <a:cubicBezTo>
                    <a:pt x="215" y="7"/>
                    <a:pt x="233" y="0"/>
                    <a:pt x="233"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3" name="Freeform 49">
              <a:extLst>
                <a:ext uri="{FF2B5EF4-FFF2-40B4-BE49-F238E27FC236}">
                  <a16:creationId xmlns="" xmlns:a16="http://schemas.microsoft.com/office/drawing/2014/main" id="{022377A5-3F6F-4DAA-3EAC-8BC6EA8EA8E5}"/>
                </a:ext>
              </a:extLst>
            </p:cNvPr>
            <p:cNvSpPr>
              <a:spLocks/>
            </p:cNvSpPr>
            <p:nvPr/>
          </p:nvSpPr>
          <p:spPr bwMode="auto">
            <a:xfrm rot="-6335922">
              <a:off x="2339" y="1837"/>
              <a:ext cx="261" cy="236"/>
            </a:xfrm>
            <a:custGeom>
              <a:avLst/>
              <a:gdLst>
                <a:gd name="T0" fmla="*/ 167 w 167"/>
                <a:gd name="T1" fmla="*/ 0 h 205"/>
                <a:gd name="T2" fmla="*/ 74 w 167"/>
                <a:gd name="T3" fmla="*/ 47 h 205"/>
                <a:gd name="T4" fmla="*/ 37 w 167"/>
                <a:gd name="T5" fmla="*/ 102 h 205"/>
                <a:gd name="T6" fmla="*/ 0 w 167"/>
                <a:gd name="T7" fmla="*/ 205 h 205"/>
              </a:gdLst>
              <a:ahLst/>
              <a:cxnLst>
                <a:cxn ang="0">
                  <a:pos x="T0" y="T1"/>
                </a:cxn>
                <a:cxn ang="0">
                  <a:pos x="T2" y="T3"/>
                </a:cxn>
                <a:cxn ang="0">
                  <a:pos x="T4" y="T5"/>
                </a:cxn>
                <a:cxn ang="0">
                  <a:pos x="T6" y="T7"/>
                </a:cxn>
              </a:cxnLst>
              <a:rect l="0" t="0" r="r" b="b"/>
              <a:pathLst>
                <a:path w="167" h="205">
                  <a:moveTo>
                    <a:pt x="167" y="0"/>
                  </a:moveTo>
                  <a:cubicBezTo>
                    <a:pt x="138" y="43"/>
                    <a:pt x="120" y="31"/>
                    <a:pt x="74" y="47"/>
                  </a:cubicBezTo>
                  <a:cubicBezTo>
                    <a:pt x="62" y="65"/>
                    <a:pt x="44" y="81"/>
                    <a:pt x="37" y="102"/>
                  </a:cubicBezTo>
                  <a:cubicBezTo>
                    <a:pt x="25" y="136"/>
                    <a:pt x="16" y="172"/>
                    <a:pt x="0" y="205"/>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4" name="Freeform 50">
              <a:extLst>
                <a:ext uri="{FF2B5EF4-FFF2-40B4-BE49-F238E27FC236}">
                  <a16:creationId xmlns="" xmlns:a16="http://schemas.microsoft.com/office/drawing/2014/main" id="{DF00FAAA-CD6E-337F-5528-2260C4F106EC}"/>
                </a:ext>
              </a:extLst>
            </p:cNvPr>
            <p:cNvSpPr>
              <a:spLocks/>
            </p:cNvSpPr>
            <p:nvPr/>
          </p:nvSpPr>
          <p:spPr bwMode="auto">
            <a:xfrm rot="3214528">
              <a:off x="2449" y="2063"/>
              <a:ext cx="233" cy="139"/>
            </a:xfrm>
            <a:custGeom>
              <a:avLst/>
              <a:gdLst>
                <a:gd name="T0" fmla="*/ 0 w 233"/>
                <a:gd name="T1" fmla="*/ 139 h 139"/>
                <a:gd name="T2" fmla="*/ 75 w 233"/>
                <a:gd name="T3" fmla="*/ 74 h 139"/>
                <a:gd name="T4" fmla="*/ 149 w 233"/>
                <a:gd name="T5" fmla="*/ 19 h 139"/>
                <a:gd name="T6" fmla="*/ 205 w 233"/>
                <a:gd name="T7" fmla="*/ 9 h 139"/>
                <a:gd name="T8" fmla="*/ 233 w 233"/>
                <a:gd name="T9" fmla="*/ 0 h 139"/>
              </a:gdLst>
              <a:ahLst/>
              <a:cxnLst>
                <a:cxn ang="0">
                  <a:pos x="T0" y="T1"/>
                </a:cxn>
                <a:cxn ang="0">
                  <a:pos x="T2" y="T3"/>
                </a:cxn>
                <a:cxn ang="0">
                  <a:pos x="T4" y="T5"/>
                </a:cxn>
                <a:cxn ang="0">
                  <a:pos x="T6" y="T7"/>
                </a:cxn>
                <a:cxn ang="0">
                  <a:pos x="T8" y="T9"/>
                </a:cxn>
              </a:cxnLst>
              <a:rect l="0" t="0" r="r" b="b"/>
              <a:pathLst>
                <a:path w="233" h="139">
                  <a:moveTo>
                    <a:pt x="0" y="139"/>
                  </a:moveTo>
                  <a:cubicBezTo>
                    <a:pt x="31" y="119"/>
                    <a:pt x="45" y="95"/>
                    <a:pt x="75" y="74"/>
                  </a:cubicBezTo>
                  <a:cubicBezTo>
                    <a:pt x="95" y="43"/>
                    <a:pt x="112" y="27"/>
                    <a:pt x="149" y="19"/>
                  </a:cubicBezTo>
                  <a:cubicBezTo>
                    <a:pt x="167" y="15"/>
                    <a:pt x="187" y="13"/>
                    <a:pt x="205" y="9"/>
                  </a:cubicBezTo>
                  <a:cubicBezTo>
                    <a:pt x="215" y="7"/>
                    <a:pt x="233" y="0"/>
                    <a:pt x="233"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035" name="Freeform 51">
              <a:extLst>
                <a:ext uri="{FF2B5EF4-FFF2-40B4-BE49-F238E27FC236}">
                  <a16:creationId xmlns="" xmlns:a16="http://schemas.microsoft.com/office/drawing/2014/main" id="{3CC4ABC8-E55B-2423-9686-5EF3B5BE1331}"/>
                </a:ext>
              </a:extLst>
            </p:cNvPr>
            <p:cNvSpPr>
              <a:spLocks/>
            </p:cNvSpPr>
            <p:nvPr/>
          </p:nvSpPr>
          <p:spPr bwMode="auto">
            <a:xfrm rot="3214528">
              <a:off x="2497" y="2207"/>
              <a:ext cx="233" cy="139"/>
            </a:xfrm>
            <a:custGeom>
              <a:avLst/>
              <a:gdLst>
                <a:gd name="T0" fmla="*/ 0 w 233"/>
                <a:gd name="T1" fmla="*/ 139 h 139"/>
                <a:gd name="T2" fmla="*/ 75 w 233"/>
                <a:gd name="T3" fmla="*/ 74 h 139"/>
                <a:gd name="T4" fmla="*/ 149 w 233"/>
                <a:gd name="T5" fmla="*/ 19 h 139"/>
                <a:gd name="T6" fmla="*/ 205 w 233"/>
                <a:gd name="T7" fmla="*/ 9 h 139"/>
                <a:gd name="T8" fmla="*/ 233 w 233"/>
                <a:gd name="T9" fmla="*/ 0 h 139"/>
              </a:gdLst>
              <a:ahLst/>
              <a:cxnLst>
                <a:cxn ang="0">
                  <a:pos x="T0" y="T1"/>
                </a:cxn>
                <a:cxn ang="0">
                  <a:pos x="T2" y="T3"/>
                </a:cxn>
                <a:cxn ang="0">
                  <a:pos x="T4" y="T5"/>
                </a:cxn>
                <a:cxn ang="0">
                  <a:pos x="T6" y="T7"/>
                </a:cxn>
                <a:cxn ang="0">
                  <a:pos x="T8" y="T9"/>
                </a:cxn>
              </a:cxnLst>
              <a:rect l="0" t="0" r="r" b="b"/>
              <a:pathLst>
                <a:path w="233" h="139">
                  <a:moveTo>
                    <a:pt x="0" y="139"/>
                  </a:moveTo>
                  <a:cubicBezTo>
                    <a:pt x="31" y="119"/>
                    <a:pt x="45" y="95"/>
                    <a:pt x="75" y="74"/>
                  </a:cubicBezTo>
                  <a:cubicBezTo>
                    <a:pt x="95" y="43"/>
                    <a:pt x="112" y="27"/>
                    <a:pt x="149" y="19"/>
                  </a:cubicBezTo>
                  <a:cubicBezTo>
                    <a:pt x="167" y="15"/>
                    <a:pt x="187" y="13"/>
                    <a:pt x="205" y="9"/>
                  </a:cubicBezTo>
                  <a:cubicBezTo>
                    <a:pt x="215" y="7"/>
                    <a:pt x="233" y="0"/>
                    <a:pt x="233"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36" name="Group 52">
            <a:extLst>
              <a:ext uri="{FF2B5EF4-FFF2-40B4-BE49-F238E27FC236}">
                <a16:creationId xmlns="" xmlns:a16="http://schemas.microsoft.com/office/drawing/2014/main" id="{548E1481-ADEA-338B-C3BE-5BA0FF84E768}"/>
              </a:ext>
            </a:extLst>
          </p:cNvPr>
          <p:cNvGrpSpPr>
            <a:grpSpLocks/>
          </p:cNvGrpSpPr>
          <p:nvPr/>
        </p:nvGrpSpPr>
        <p:grpSpPr bwMode="auto">
          <a:xfrm rot="3579760">
            <a:off x="6047581" y="2782094"/>
            <a:ext cx="1863725" cy="846138"/>
            <a:chOff x="1872" y="1728"/>
            <a:chExt cx="1296" cy="816"/>
          </a:xfrm>
        </p:grpSpPr>
        <p:sp>
          <p:nvSpPr>
            <p:cNvPr id="42037" name="Oval 53">
              <a:extLst>
                <a:ext uri="{FF2B5EF4-FFF2-40B4-BE49-F238E27FC236}">
                  <a16:creationId xmlns="" xmlns:a16="http://schemas.microsoft.com/office/drawing/2014/main" id="{87A9E1F0-D6F6-23A6-1098-F7B2A3CE9313}"/>
                </a:ext>
              </a:extLst>
            </p:cNvPr>
            <p:cNvSpPr>
              <a:spLocks noChangeArrowheads="1"/>
            </p:cNvSpPr>
            <p:nvPr/>
          </p:nvSpPr>
          <p:spPr bwMode="auto">
            <a:xfrm>
              <a:off x="1872" y="2400"/>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8" name="Oval 54">
              <a:extLst>
                <a:ext uri="{FF2B5EF4-FFF2-40B4-BE49-F238E27FC236}">
                  <a16:creationId xmlns="" xmlns:a16="http://schemas.microsoft.com/office/drawing/2014/main" id="{54398F03-3D63-A885-17E6-D09648700104}"/>
                </a:ext>
              </a:extLst>
            </p:cNvPr>
            <p:cNvSpPr>
              <a:spLocks noChangeArrowheads="1"/>
            </p:cNvSpPr>
            <p:nvPr/>
          </p:nvSpPr>
          <p:spPr bwMode="auto">
            <a:xfrm>
              <a:off x="2400" y="244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9" name="Oval 55">
              <a:extLst>
                <a:ext uri="{FF2B5EF4-FFF2-40B4-BE49-F238E27FC236}">
                  <a16:creationId xmlns="" xmlns:a16="http://schemas.microsoft.com/office/drawing/2014/main" id="{69226EC5-5834-9FC8-8460-CA6A12C0D5E2}"/>
                </a:ext>
              </a:extLst>
            </p:cNvPr>
            <p:cNvSpPr>
              <a:spLocks noChangeArrowheads="1"/>
            </p:cNvSpPr>
            <p:nvPr/>
          </p:nvSpPr>
          <p:spPr bwMode="auto">
            <a:xfrm>
              <a:off x="1968" y="196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0" name="Oval 56">
              <a:extLst>
                <a:ext uri="{FF2B5EF4-FFF2-40B4-BE49-F238E27FC236}">
                  <a16:creationId xmlns="" xmlns:a16="http://schemas.microsoft.com/office/drawing/2014/main" id="{45EBCAED-3331-A0C0-CCE3-0778DAABB8AF}"/>
                </a:ext>
              </a:extLst>
            </p:cNvPr>
            <p:cNvSpPr>
              <a:spLocks noChangeArrowheads="1"/>
            </p:cNvSpPr>
            <p:nvPr/>
          </p:nvSpPr>
          <p:spPr bwMode="auto">
            <a:xfrm>
              <a:off x="3072" y="206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1" name="Oval 57">
              <a:extLst>
                <a:ext uri="{FF2B5EF4-FFF2-40B4-BE49-F238E27FC236}">
                  <a16:creationId xmlns="" xmlns:a16="http://schemas.microsoft.com/office/drawing/2014/main" id="{0E1A3F8A-664E-41A5-B207-FD4E8F99B6AB}"/>
                </a:ext>
              </a:extLst>
            </p:cNvPr>
            <p:cNvSpPr>
              <a:spLocks noChangeArrowheads="1"/>
            </p:cNvSpPr>
            <p:nvPr/>
          </p:nvSpPr>
          <p:spPr bwMode="auto">
            <a:xfrm>
              <a:off x="2208" y="172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2" name="Oval 58">
              <a:extLst>
                <a:ext uri="{FF2B5EF4-FFF2-40B4-BE49-F238E27FC236}">
                  <a16:creationId xmlns="" xmlns:a16="http://schemas.microsoft.com/office/drawing/2014/main" id="{16FA742C-ED43-79B6-AEE6-3530B7836A8A}"/>
                </a:ext>
              </a:extLst>
            </p:cNvPr>
            <p:cNvSpPr>
              <a:spLocks noChangeArrowheads="1"/>
            </p:cNvSpPr>
            <p:nvPr/>
          </p:nvSpPr>
          <p:spPr bwMode="auto">
            <a:xfrm>
              <a:off x="2976" y="2304"/>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3" name="Oval 59">
              <a:extLst>
                <a:ext uri="{FF2B5EF4-FFF2-40B4-BE49-F238E27FC236}">
                  <a16:creationId xmlns="" xmlns:a16="http://schemas.microsoft.com/office/drawing/2014/main" id="{160C09F1-676D-D6C0-6EF2-F7EBAB9AF165}"/>
                </a:ext>
              </a:extLst>
            </p:cNvPr>
            <p:cNvSpPr>
              <a:spLocks noChangeArrowheads="1"/>
            </p:cNvSpPr>
            <p:nvPr/>
          </p:nvSpPr>
          <p:spPr bwMode="auto">
            <a:xfrm>
              <a:off x="2976" y="1776"/>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044" name="Group 60">
            <a:extLst>
              <a:ext uri="{FF2B5EF4-FFF2-40B4-BE49-F238E27FC236}">
                <a16:creationId xmlns="" xmlns:a16="http://schemas.microsoft.com/office/drawing/2014/main" id="{99FA835F-4AA8-4DEC-E4AC-46E5D5432BF2}"/>
              </a:ext>
            </a:extLst>
          </p:cNvPr>
          <p:cNvGrpSpPr>
            <a:grpSpLocks/>
          </p:cNvGrpSpPr>
          <p:nvPr/>
        </p:nvGrpSpPr>
        <p:grpSpPr bwMode="auto">
          <a:xfrm>
            <a:off x="5715000" y="2586038"/>
            <a:ext cx="2122488" cy="1604962"/>
            <a:chOff x="3840" y="1296"/>
            <a:chExt cx="1920" cy="1200"/>
          </a:xfrm>
        </p:grpSpPr>
        <p:grpSp>
          <p:nvGrpSpPr>
            <p:cNvPr id="42045" name="Group 61">
              <a:extLst>
                <a:ext uri="{FF2B5EF4-FFF2-40B4-BE49-F238E27FC236}">
                  <a16:creationId xmlns="" xmlns:a16="http://schemas.microsoft.com/office/drawing/2014/main" id="{C7F4A7B6-71A4-D4D7-0B66-41C0839B64C0}"/>
                </a:ext>
              </a:extLst>
            </p:cNvPr>
            <p:cNvGrpSpPr>
              <a:grpSpLocks/>
            </p:cNvGrpSpPr>
            <p:nvPr/>
          </p:nvGrpSpPr>
          <p:grpSpPr bwMode="auto">
            <a:xfrm>
              <a:off x="4320" y="1296"/>
              <a:ext cx="768" cy="384"/>
              <a:chOff x="4224" y="1584"/>
              <a:chExt cx="768" cy="384"/>
            </a:xfrm>
          </p:grpSpPr>
          <p:grpSp>
            <p:nvGrpSpPr>
              <p:cNvPr id="42046" name="Group 62">
                <a:extLst>
                  <a:ext uri="{FF2B5EF4-FFF2-40B4-BE49-F238E27FC236}">
                    <a16:creationId xmlns="" xmlns:a16="http://schemas.microsoft.com/office/drawing/2014/main" id="{A0B26A1E-920A-7E58-1283-57CB8F7AFB57}"/>
                  </a:ext>
                </a:extLst>
              </p:cNvPr>
              <p:cNvGrpSpPr>
                <a:grpSpLocks/>
              </p:cNvGrpSpPr>
              <p:nvPr/>
            </p:nvGrpSpPr>
            <p:grpSpPr bwMode="auto">
              <a:xfrm>
                <a:off x="4224" y="1584"/>
                <a:ext cx="768" cy="384"/>
                <a:chOff x="1104" y="3360"/>
                <a:chExt cx="288" cy="192"/>
              </a:xfrm>
            </p:grpSpPr>
            <p:sp>
              <p:nvSpPr>
                <p:cNvPr id="42047" name="Oval 63">
                  <a:extLst>
                    <a:ext uri="{FF2B5EF4-FFF2-40B4-BE49-F238E27FC236}">
                      <a16:creationId xmlns="" xmlns:a16="http://schemas.microsoft.com/office/drawing/2014/main" id="{3F87D5F7-4AEA-B0B7-1BBC-FA709B834E2E}"/>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8" name="Oval 64">
                  <a:extLst>
                    <a:ext uri="{FF2B5EF4-FFF2-40B4-BE49-F238E27FC236}">
                      <a16:creationId xmlns="" xmlns:a16="http://schemas.microsoft.com/office/drawing/2014/main" id="{4A56D5C7-600E-0EDD-8510-DD09D32E1EB3}"/>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49" name="Freeform 65">
                <a:extLst>
                  <a:ext uri="{FF2B5EF4-FFF2-40B4-BE49-F238E27FC236}">
                    <a16:creationId xmlns="" xmlns:a16="http://schemas.microsoft.com/office/drawing/2014/main" id="{94D51E51-C64E-8E31-0418-7D40A88769DA}"/>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50" name="Group 66">
              <a:extLst>
                <a:ext uri="{FF2B5EF4-FFF2-40B4-BE49-F238E27FC236}">
                  <a16:creationId xmlns="" xmlns:a16="http://schemas.microsoft.com/office/drawing/2014/main" id="{9BE1B474-7A8A-CCD6-8630-CA455062AF62}"/>
                </a:ext>
              </a:extLst>
            </p:cNvPr>
            <p:cNvGrpSpPr>
              <a:grpSpLocks/>
            </p:cNvGrpSpPr>
            <p:nvPr/>
          </p:nvGrpSpPr>
          <p:grpSpPr bwMode="auto">
            <a:xfrm>
              <a:off x="4800" y="1536"/>
              <a:ext cx="768" cy="384"/>
              <a:chOff x="4224" y="1584"/>
              <a:chExt cx="768" cy="384"/>
            </a:xfrm>
          </p:grpSpPr>
          <p:grpSp>
            <p:nvGrpSpPr>
              <p:cNvPr id="42051" name="Group 67">
                <a:extLst>
                  <a:ext uri="{FF2B5EF4-FFF2-40B4-BE49-F238E27FC236}">
                    <a16:creationId xmlns="" xmlns:a16="http://schemas.microsoft.com/office/drawing/2014/main" id="{D538BA18-5337-752C-7D3F-B65EA5C65B38}"/>
                  </a:ext>
                </a:extLst>
              </p:cNvPr>
              <p:cNvGrpSpPr>
                <a:grpSpLocks/>
              </p:cNvGrpSpPr>
              <p:nvPr/>
            </p:nvGrpSpPr>
            <p:grpSpPr bwMode="auto">
              <a:xfrm>
                <a:off x="4224" y="1584"/>
                <a:ext cx="768" cy="384"/>
                <a:chOff x="1104" y="3360"/>
                <a:chExt cx="288" cy="192"/>
              </a:xfrm>
            </p:grpSpPr>
            <p:sp>
              <p:nvSpPr>
                <p:cNvPr id="42052" name="Oval 68">
                  <a:extLst>
                    <a:ext uri="{FF2B5EF4-FFF2-40B4-BE49-F238E27FC236}">
                      <a16:creationId xmlns="" xmlns:a16="http://schemas.microsoft.com/office/drawing/2014/main" id="{110897E8-DA2D-9C47-D2C1-F7437811A987}"/>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3" name="Oval 69">
                  <a:extLst>
                    <a:ext uri="{FF2B5EF4-FFF2-40B4-BE49-F238E27FC236}">
                      <a16:creationId xmlns="" xmlns:a16="http://schemas.microsoft.com/office/drawing/2014/main" id="{7FE224BC-3CFB-B5C3-421E-139FFE52D0C2}"/>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54" name="Freeform 70">
                <a:extLst>
                  <a:ext uri="{FF2B5EF4-FFF2-40B4-BE49-F238E27FC236}">
                    <a16:creationId xmlns="" xmlns:a16="http://schemas.microsoft.com/office/drawing/2014/main" id="{080F2A48-CF10-F2C6-C5B6-5125A0A52971}"/>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55" name="Group 71">
              <a:extLst>
                <a:ext uri="{FF2B5EF4-FFF2-40B4-BE49-F238E27FC236}">
                  <a16:creationId xmlns="" xmlns:a16="http://schemas.microsoft.com/office/drawing/2014/main" id="{C94552CD-772B-285D-6137-9C68A3B4E2A8}"/>
                </a:ext>
              </a:extLst>
            </p:cNvPr>
            <p:cNvGrpSpPr>
              <a:grpSpLocks/>
            </p:cNvGrpSpPr>
            <p:nvPr/>
          </p:nvGrpSpPr>
          <p:grpSpPr bwMode="auto">
            <a:xfrm>
              <a:off x="4368" y="1776"/>
              <a:ext cx="768" cy="384"/>
              <a:chOff x="4176" y="2544"/>
              <a:chExt cx="768" cy="384"/>
            </a:xfrm>
          </p:grpSpPr>
          <p:grpSp>
            <p:nvGrpSpPr>
              <p:cNvPr id="42056" name="Group 72">
                <a:extLst>
                  <a:ext uri="{FF2B5EF4-FFF2-40B4-BE49-F238E27FC236}">
                    <a16:creationId xmlns="" xmlns:a16="http://schemas.microsoft.com/office/drawing/2014/main" id="{38A93955-3A15-72DE-4123-8BE2609B0E3E}"/>
                  </a:ext>
                </a:extLst>
              </p:cNvPr>
              <p:cNvGrpSpPr>
                <a:grpSpLocks/>
              </p:cNvGrpSpPr>
              <p:nvPr/>
            </p:nvGrpSpPr>
            <p:grpSpPr bwMode="auto">
              <a:xfrm>
                <a:off x="4176" y="2544"/>
                <a:ext cx="768" cy="384"/>
                <a:chOff x="1104" y="3360"/>
                <a:chExt cx="288" cy="192"/>
              </a:xfrm>
            </p:grpSpPr>
            <p:sp>
              <p:nvSpPr>
                <p:cNvPr id="42057" name="Oval 73">
                  <a:extLst>
                    <a:ext uri="{FF2B5EF4-FFF2-40B4-BE49-F238E27FC236}">
                      <a16:creationId xmlns="" xmlns:a16="http://schemas.microsoft.com/office/drawing/2014/main" id="{E57163AA-222A-860C-FEB0-5F44CDACDBB8}"/>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8" name="Oval 74">
                  <a:extLst>
                    <a:ext uri="{FF2B5EF4-FFF2-40B4-BE49-F238E27FC236}">
                      <a16:creationId xmlns="" xmlns:a16="http://schemas.microsoft.com/office/drawing/2014/main" id="{B95E3A73-C9DA-6B53-853A-49C788E08DD7}"/>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59" name="Freeform 75">
                <a:extLst>
                  <a:ext uri="{FF2B5EF4-FFF2-40B4-BE49-F238E27FC236}">
                    <a16:creationId xmlns="" xmlns:a16="http://schemas.microsoft.com/office/drawing/2014/main" id="{A108F5BC-0A39-1FFE-5A9E-FF6A16BE575E}"/>
                  </a:ext>
                </a:extLst>
              </p:cNvPr>
              <p:cNvSpPr>
                <a:spLocks/>
              </p:cNvSpPr>
              <p:nvPr/>
            </p:nvSpPr>
            <p:spPr bwMode="auto">
              <a:xfrm rot="-3994865">
                <a:off x="4454" y="2593"/>
                <a:ext cx="144" cy="28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60" name="Group 76">
              <a:extLst>
                <a:ext uri="{FF2B5EF4-FFF2-40B4-BE49-F238E27FC236}">
                  <a16:creationId xmlns="" xmlns:a16="http://schemas.microsoft.com/office/drawing/2014/main" id="{EB32EC09-AD46-19F9-2E40-84FCBB477A78}"/>
                </a:ext>
              </a:extLst>
            </p:cNvPr>
            <p:cNvGrpSpPr>
              <a:grpSpLocks/>
            </p:cNvGrpSpPr>
            <p:nvPr/>
          </p:nvGrpSpPr>
          <p:grpSpPr bwMode="auto">
            <a:xfrm>
              <a:off x="3840" y="1488"/>
              <a:ext cx="768" cy="384"/>
              <a:chOff x="4224" y="1872"/>
              <a:chExt cx="768" cy="384"/>
            </a:xfrm>
          </p:grpSpPr>
          <p:grpSp>
            <p:nvGrpSpPr>
              <p:cNvPr id="42061" name="Group 77">
                <a:extLst>
                  <a:ext uri="{FF2B5EF4-FFF2-40B4-BE49-F238E27FC236}">
                    <a16:creationId xmlns="" xmlns:a16="http://schemas.microsoft.com/office/drawing/2014/main" id="{1DE2B175-EEA0-15A0-A7EF-0095F4E149BB}"/>
                  </a:ext>
                </a:extLst>
              </p:cNvPr>
              <p:cNvGrpSpPr>
                <a:grpSpLocks/>
              </p:cNvGrpSpPr>
              <p:nvPr/>
            </p:nvGrpSpPr>
            <p:grpSpPr bwMode="auto">
              <a:xfrm>
                <a:off x="4224" y="1872"/>
                <a:ext cx="768" cy="384"/>
                <a:chOff x="1104" y="3360"/>
                <a:chExt cx="288" cy="192"/>
              </a:xfrm>
            </p:grpSpPr>
            <p:sp>
              <p:nvSpPr>
                <p:cNvPr id="42062" name="Oval 78">
                  <a:extLst>
                    <a:ext uri="{FF2B5EF4-FFF2-40B4-BE49-F238E27FC236}">
                      <a16:creationId xmlns="" xmlns:a16="http://schemas.microsoft.com/office/drawing/2014/main" id="{D51268A0-8DEA-5D42-3D2E-EF72ECB3EA24}"/>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3" name="Oval 79">
                  <a:extLst>
                    <a:ext uri="{FF2B5EF4-FFF2-40B4-BE49-F238E27FC236}">
                      <a16:creationId xmlns="" xmlns:a16="http://schemas.microsoft.com/office/drawing/2014/main" id="{514CD372-228F-6927-BE84-1EC962D54A36}"/>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64" name="Freeform 80">
                <a:extLst>
                  <a:ext uri="{FF2B5EF4-FFF2-40B4-BE49-F238E27FC236}">
                    <a16:creationId xmlns="" xmlns:a16="http://schemas.microsoft.com/office/drawing/2014/main" id="{FE5A6A47-FAA5-D7CA-339D-B9F964F141AA}"/>
                  </a:ext>
                </a:extLst>
              </p:cNvPr>
              <p:cNvSpPr>
                <a:spLocks/>
              </p:cNvSpPr>
              <p:nvPr/>
            </p:nvSpPr>
            <p:spPr bwMode="auto">
              <a:xfrm>
                <a:off x="4368" y="1920"/>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65" name="Group 81">
              <a:extLst>
                <a:ext uri="{FF2B5EF4-FFF2-40B4-BE49-F238E27FC236}">
                  <a16:creationId xmlns="" xmlns:a16="http://schemas.microsoft.com/office/drawing/2014/main" id="{627144BB-0574-7DFD-BC23-96DA377B4ABB}"/>
                </a:ext>
              </a:extLst>
            </p:cNvPr>
            <p:cNvGrpSpPr>
              <a:grpSpLocks/>
            </p:cNvGrpSpPr>
            <p:nvPr/>
          </p:nvGrpSpPr>
          <p:grpSpPr bwMode="auto">
            <a:xfrm>
              <a:off x="4992" y="1824"/>
              <a:ext cx="768" cy="384"/>
              <a:chOff x="4224" y="1584"/>
              <a:chExt cx="768" cy="384"/>
            </a:xfrm>
          </p:grpSpPr>
          <p:grpSp>
            <p:nvGrpSpPr>
              <p:cNvPr id="42066" name="Group 82">
                <a:extLst>
                  <a:ext uri="{FF2B5EF4-FFF2-40B4-BE49-F238E27FC236}">
                    <a16:creationId xmlns="" xmlns:a16="http://schemas.microsoft.com/office/drawing/2014/main" id="{5EA5A801-018E-43B0-0D72-BE073B7B12FC}"/>
                  </a:ext>
                </a:extLst>
              </p:cNvPr>
              <p:cNvGrpSpPr>
                <a:grpSpLocks/>
              </p:cNvGrpSpPr>
              <p:nvPr/>
            </p:nvGrpSpPr>
            <p:grpSpPr bwMode="auto">
              <a:xfrm>
                <a:off x="4224" y="1584"/>
                <a:ext cx="768" cy="384"/>
                <a:chOff x="1104" y="3360"/>
                <a:chExt cx="288" cy="192"/>
              </a:xfrm>
            </p:grpSpPr>
            <p:sp>
              <p:nvSpPr>
                <p:cNvPr id="42067" name="Oval 83">
                  <a:extLst>
                    <a:ext uri="{FF2B5EF4-FFF2-40B4-BE49-F238E27FC236}">
                      <a16:creationId xmlns="" xmlns:a16="http://schemas.microsoft.com/office/drawing/2014/main" id="{32CBBD20-F8CC-C49E-ED64-379FA462DCD0}"/>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8" name="Oval 84">
                  <a:extLst>
                    <a:ext uri="{FF2B5EF4-FFF2-40B4-BE49-F238E27FC236}">
                      <a16:creationId xmlns="" xmlns:a16="http://schemas.microsoft.com/office/drawing/2014/main" id="{94F0E99B-5C70-252E-4842-789F558FCD33}"/>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69" name="Freeform 85">
                <a:extLst>
                  <a:ext uri="{FF2B5EF4-FFF2-40B4-BE49-F238E27FC236}">
                    <a16:creationId xmlns="" xmlns:a16="http://schemas.microsoft.com/office/drawing/2014/main" id="{4E94E48B-99BE-4DAB-C569-1401514B572F}"/>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70" name="Group 86">
              <a:extLst>
                <a:ext uri="{FF2B5EF4-FFF2-40B4-BE49-F238E27FC236}">
                  <a16:creationId xmlns="" xmlns:a16="http://schemas.microsoft.com/office/drawing/2014/main" id="{911B1816-32F6-B0F6-4BF9-C839D3C32229}"/>
                </a:ext>
              </a:extLst>
            </p:cNvPr>
            <p:cNvGrpSpPr>
              <a:grpSpLocks/>
            </p:cNvGrpSpPr>
            <p:nvPr/>
          </p:nvGrpSpPr>
          <p:grpSpPr bwMode="auto">
            <a:xfrm>
              <a:off x="3888" y="1872"/>
              <a:ext cx="768" cy="384"/>
              <a:chOff x="4224" y="1584"/>
              <a:chExt cx="768" cy="384"/>
            </a:xfrm>
          </p:grpSpPr>
          <p:grpSp>
            <p:nvGrpSpPr>
              <p:cNvPr id="42071" name="Group 87">
                <a:extLst>
                  <a:ext uri="{FF2B5EF4-FFF2-40B4-BE49-F238E27FC236}">
                    <a16:creationId xmlns="" xmlns:a16="http://schemas.microsoft.com/office/drawing/2014/main" id="{2685A3D1-F544-58A1-B75A-E169B9736AA7}"/>
                  </a:ext>
                </a:extLst>
              </p:cNvPr>
              <p:cNvGrpSpPr>
                <a:grpSpLocks/>
              </p:cNvGrpSpPr>
              <p:nvPr/>
            </p:nvGrpSpPr>
            <p:grpSpPr bwMode="auto">
              <a:xfrm>
                <a:off x="4224" y="1584"/>
                <a:ext cx="768" cy="384"/>
                <a:chOff x="1104" y="3360"/>
                <a:chExt cx="288" cy="192"/>
              </a:xfrm>
            </p:grpSpPr>
            <p:sp>
              <p:nvSpPr>
                <p:cNvPr id="42072" name="Oval 88">
                  <a:extLst>
                    <a:ext uri="{FF2B5EF4-FFF2-40B4-BE49-F238E27FC236}">
                      <a16:creationId xmlns="" xmlns:a16="http://schemas.microsoft.com/office/drawing/2014/main" id="{703A2B8C-F28E-D114-6B46-481B0B4CBDEF}"/>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3" name="Oval 89">
                  <a:extLst>
                    <a:ext uri="{FF2B5EF4-FFF2-40B4-BE49-F238E27FC236}">
                      <a16:creationId xmlns="" xmlns:a16="http://schemas.microsoft.com/office/drawing/2014/main" id="{3BCFD441-1AD8-7D58-0204-63BFB8B966D2}"/>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74" name="Freeform 90">
                <a:extLst>
                  <a:ext uri="{FF2B5EF4-FFF2-40B4-BE49-F238E27FC236}">
                    <a16:creationId xmlns="" xmlns:a16="http://schemas.microsoft.com/office/drawing/2014/main" id="{EFB3A588-BC21-BD40-05D1-D0E38434AB3B}"/>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75" name="Group 91">
              <a:extLst>
                <a:ext uri="{FF2B5EF4-FFF2-40B4-BE49-F238E27FC236}">
                  <a16:creationId xmlns="" xmlns:a16="http://schemas.microsoft.com/office/drawing/2014/main" id="{E0D7AFA9-7F4E-CCEA-66E4-372D32FB139B}"/>
                </a:ext>
              </a:extLst>
            </p:cNvPr>
            <p:cNvGrpSpPr>
              <a:grpSpLocks/>
            </p:cNvGrpSpPr>
            <p:nvPr/>
          </p:nvGrpSpPr>
          <p:grpSpPr bwMode="auto">
            <a:xfrm>
              <a:off x="4560" y="2112"/>
              <a:ext cx="768" cy="384"/>
              <a:chOff x="4224" y="1584"/>
              <a:chExt cx="768" cy="384"/>
            </a:xfrm>
          </p:grpSpPr>
          <p:grpSp>
            <p:nvGrpSpPr>
              <p:cNvPr id="42076" name="Group 92">
                <a:extLst>
                  <a:ext uri="{FF2B5EF4-FFF2-40B4-BE49-F238E27FC236}">
                    <a16:creationId xmlns="" xmlns:a16="http://schemas.microsoft.com/office/drawing/2014/main" id="{8A93965D-33A1-E00D-202A-5A5DCB41CE76}"/>
                  </a:ext>
                </a:extLst>
              </p:cNvPr>
              <p:cNvGrpSpPr>
                <a:grpSpLocks/>
              </p:cNvGrpSpPr>
              <p:nvPr/>
            </p:nvGrpSpPr>
            <p:grpSpPr bwMode="auto">
              <a:xfrm>
                <a:off x="4224" y="1584"/>
                <a:ext cx="768" cy="384"/>
                <a:chOff x="1104" y="3360"/>
                <a:chExt cx="288" cy="192"/>
              </a:xfrm>
            </p:grpSpPr>
            <p:sp>
              <p:nvSpPr>
                <p:cNvPr id="42077" name="Oval 93">
                  <a:extLst>
                    <a:ext uri="{FF2B5EF4-FFF2-40B4-BE49-F238E27FC236}">
                      <a16:creationId xmlns="" xmlns:a16="http://schemas.microsoft.com/office/drawing/2014/main" id="{AB1EA365-18D6-C771-913E-8E440A70400D}"/>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8" name="Oval 94">
                  <a:extLst>
                    <a:ext uri="{FF2B5EF4-FFF2-40B4-BE49-F238E27FC236}">
                      <a16:creationId xmlns="" xmlns:a16="http://schemas.microsoft.com/office/drawing/2014/main" id="{C3E71E60-B779-86B8-B0F4-050B0DCFB538}"/>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79" name="Freeform 95">
                <a:extLst>
                  <a:ext uri="{FF2B5EF4-FFF2-40B4-BE49-F238E27FC236}">
                    <a16:creationId xmlns="" xmlns:a16="http://schemas.microsoft.com/office/drawing/2014/main" id="{B74891CF-471B-2A3C-7AE6-74C8069C8C51}"/>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080" name="Group 96">
            <a:extLst>
              <a:ext uri="{FF2B5EF4-FFF2-40B4-BE49-F238E27FC236}">
                <a16:creationId xmlns="" xmlns:a16="http://schemas.microsoft.com/office/drawing/2014/main" id="{23357C0C-9301-ADB0-864A-44B2F37D4FB3}"/>
              </a:ext>
            </a:extLst>
          </p:cNvPr>
          <p:cNvGrpSpPr>
            <a:grpSpLocks/>
          </p:cNvGrpSpPr>
          <p:nvPr/>
        </p:nvGrpSpPr>
        <p:grpSpPr bwMode="auto">
          <a:xfrm>
            <a:off x="6019800" y="3348038"/>
            <a:ext cx="2122488" cy="1604962"/>
            <a:chOff x="3840" y="1296"/>
            <a:chExt cx="1920" cy="1200"/>
          </a:xfrm>
        </p:grpSpPr>
        <p:grpSp>
          <p:nvGrpSpPr>
            <p:cNvPr id="42081" name="Group 97">
              <a:extLst>
                <a:ext uri="{FF2B5EF4-FFF2-40B4-BE49-F238E27FC236}">
                  <a16:creationId xmlns="" xmlns:a16="http://schemas.microsoft.com/office/drawing/2014/main" id="{2331D403-A42F-8577-597A-CD971978281B}"/>
                </a:ext>
              </a:extLst>
            </p:cNvPr>
            <p:cNvGrpSpPr>
              <a:grpSpLocks/>
            </p:cNvGrpSpPr>
            <p:nvPr/>
          </p:nvGrpSpPr>
          <p:grpSpPr bwMode="auto">
            <a:xfrm>
              <a:off x="4320" y="1296"/>
              <a:ext cx="768" cy="384"/>
              <a:chOff x="4224" y="1584"/>
              <a:chExt cx="768" cy="384"/>
            </a:xfrm>
          </p:grpSpPr>
          <p:grpSp>
            <p:nvGrpSpPr>
              <p:cNvPr id="42082" name="Group 98">
                <a:extLst>
                  <a:ext uri="{FF2B5EF4-FFF2-40B4-BE49-F238E27FC236}">
                    <a16:creationId xmlns="" xmlns:a16="http://schemas.microsoft.com/office/drawing/2014/main" id="{C3C19982-73E0-30D2-7309-FF3F985D9EBA}"/>
                  </a:ext>
                </a:extLst>
              </p:cNvPr>
              <p:cNvGrpSpPr>
                <a:grpSpLocks/>
              </p:cNvGrpSpPr>
              <p:nvPr/>
            </p:nvGrpSpPr>
            <p:grpSpPr bwMode="auto">
              <a:xfrm>
                <a:off x="4224" y="1584"/>
                <a:ext cx="768" cy="384"/>
                <a:chOff x="1104" y="3360"/>
                <a:chExt cx="288" cy="192"/>
              </a:xfrm>
            </p:grpSpPr>
            <p:sp>
              <p:nvSpPr>
                <p:cNvPr id="42083" name="Oval 99">
                  <a:extLst>
                    <a:ext uri="{FF2B5EF4-FFF2-40B4-BE49-F238E27FC236}">
                      <a16:creationId xmlns="" xmlns:a16="http://schemas.microsoft.com/office/drawing/2014/main" id="{0C54B25D-BD67-21B5-87A4-8FB1CEC171E7}"/>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4" name="Oval 100">
                  <a:extLst>
                    <a:ext uri="{FF2B5EF4-FFF2-40B4-BE49-F238E27FC236}">
                      <a16:creationId xmlns="" xmlns:a16="http://schemas.microsoft.com/office/drawing/2014/main" id="{BF317231-B70E-879F-9A05-493DDE6A7B12}"/>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85" name="Freeform 101">
                <a:extLst>
                  <a:ext uri="{FF2B5EF4-FFF2-40B4-BE49-F238E27FC236}">
                    <a16:creationId xmlns="" xmlns:a16="http://schemas.microsoft.com/office/drawing/2014/main" id="{5E08C56B-1EE6-AC0B-A78E-82F146480914}"/>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86" name="Group 102">
              <a:extLst>
                <a:ext uri="{FF2B5EF4-FFF2-40B4-BE49-F238E27FC236}">
                  <a16:creationId xmlns="" xmlns:a16="http://schemas.microsoft.com/office/drawing/2014/main" id="{0ED7C221-3C59-EC57-6163-F89BCCFC8DE0}"/>
                </a:ext>
              </a:extLst>
            </p:cNvPr>
            <p:cNvGrpSpPr>
              <a:grpSpLocks/>
            </p:cNvGrpSpPr>
            <p:nvPr/>
          </p:nvGrpSpPr>
          <p:grpSpPr bwMode="auto">
            <a:xfrm>
              <a:off x="4800" y="1536"/>
              <a:ext cx="768" cy="384"/>
              <a:chOff x="4224" y="1584"/>
              <a:chExt cx="768" cy="384"/>
            </a:xfrm>
          </p:grpSpPr>
          <p:grpSp>
            <p:nvGrpSpPr>
              <p:cNvPr id="42087" name="Group 103">
                <a:extLst>
                  <a:ext uri="{FF2B5EF4-FFF2-40B4-BE49-F238E27FC236}">
                    <a16:creationId xmlns="" xmlns:a16="http://schemas.microsoft.com/office/drawing/2014/main" id="{1553812A-3963-8B05-42EF-68BED51D1F91}"/>
                  </a:ext>
                </a:extLst>
              </p:cNvPr>
              <p:cNvGrpSpPr>
                <a:grpSpLocks/>
              </p:cNvGrpSpPr>
              <p:nvPr/>
            </p:nvGrpSpPr>
            <p:grpSpPr bwMode="auto">
              <a:xfrm>
                <a:off x="4224" y="1584"/>
                <a:ext cx="768" cy="384"/>
                <a:chOff x="1104" y="3360"/>
                <a:chExt cx="288" cy="192"/>
              </a:xfrm>
            </p:grpSpPr>
            <p:sp>
              <p:nvSpPr>
                <p:cNvPr id="42088" name="Oval 104">
                  <a:extLst>
                    <a:ext uri="{FF2B5EF4-FFF2-40B4-BE49-F238E27FC236}">
                      <a16:creationId xmlns="" xmlns:a16="http://schemas.microsoft.com/office/drawing/2014/main" id="{67F2641F-CE31-83A6-572B-939EA9952121}"/>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89" name="Oval 105">
                  <a:extLst>
                    <a:ext uri="{FF2B5EF4-FFF2-40B4-BE49-F238E27FC236}">
                      <a16:creationId xmlns="" xmlns:a16="http://schemas.microsoft.com/office/drawing/2014/main" id="{88652F3B-B830-3F60-1287-5A0EA6CF7A75}"/>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90" name="Freeform 106">
                <a:extLst>
                  <a:ext uri="{FF2B5EF4-FFF2-40B4-BE49-F238E27FC236}">
                    <a16:creationId xmlns="" xmlns:a16="http://schemas.microsoft.com/office/drawing/2014/main" id="{2AAAF671-9EB3-4430-809B-1FE8FC21CC21}"/>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91" name="Group 107">
              <a:extLst>
                <a:ext uri="{FF2B5EF4-FFF2-40B4-BE49-F238E27FC236}">
                  <a16:creationId xmlns="" xmlns:a16="http://schemas.microsoft.com/office/drawing/2014/main" id="{ECFA70D0-481C-8330-2FED-8A2295846580}"/>
                </a:ext>
              </a:extLst>
            </p:cNvPr>
            <p:cNvGrpSpPr>
              <a:grpSpLocks/>
            </p:cNvGrpSpPr>
            <p:nvPr/>
          </p:nvGrpSpPr>
          <p:grpSpPr bwMode="auto">
            <a:xfrm>
              <a:off x="4368" y="1776"/>
              <a:ext cx="768" cy="384"/>
              <a:chOff x="4176" y="2544"/>
              <a:chExt cx="768" cy="384"/>
            </a:xfrm>
          </p:grpSpPr>
          <p:grpSp>
            <p:nvGrpSpPr>
              <p:cNvPr id="42092" name="Group 108">
                <a:extLst>
                  <a:ext uri="{FF2B5EF4-FFF2-40B4-BE49-F238E27FC236}">
                    <a16:creationId xmlns="" xmlns:a16="http://schemas.microsoft.com/office/drawing/2014/main" id="{E591DFBB-8546-0EDB-43C1-D31D4F017D9A}"/>
                  </a:ext>
                </a:extLst>
              </p:cNvPr>
              <p:cNvGrpSpPr>
                <a:grpSpLocks/>
              </p:cNvGrpSpPr>
              <p:nvPr/>
            </p:nvGrpSpPr>
            <p:grpSpPr bwMode="auto">
              <a:xfrm>
                <a:off x="4176" y="2544"/>
                <a:ext cx="768" cy="384"/>
                <a:chOff x="1104" y="3360"/>
                <a:chExt cx="288" cy="192"/>
              </a:xfrm>
            </p:grpSpPr>
            <p:sp>
              <p:nvSpPr>
                <p:cNvPr id="42093" name="Oval 109">
                  <a:extLst>
                    <a:ext uri="{FF2B5EF4-FFF2-40B4-BE49-F238E27FC236}">
                      <a16:creationId xmlns="" xmlns:a16="http://schemas.microsoft.com/office/drawing/2014/main" id="{BA988A4A-9EA8-667C-A75B-CAE6A13A1220}"/>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4" name="Oval 110">
                  <a:extLst>
                    <a:ext uri="{FF2B5EF4-FFF2-40B4-BE49-F238E27FC236}">
                      <a16:creationId xmlns="" xmlns:a16="http://schemas.microsoft.com/office/drawing/2014/main" id="{BA3FBF2F-A14D-1741-C290-BCCCD6B5CBED}"/>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095" name="Freeform 111">
                <a:extLst>
                  <a:ext uri="{FF2B5EF4-FFF2-40B4-BE49-F238E27FC236}">
                    <a16:creationId xmlns="" xmlns:a16="http://schemas.microsoft.com/office/drawing/2014/main" id="{23B843DB-823B-5548-E460-4B9E1D6321A2}"/>
                  </a:ext>
                </a:extLst>
              </p:cNvPr>
              <p:cNvSpPr>
                <a:spLocks/>
              </p:cNvSpPr>
              <p:nvPr/>
            </p:nvSpPr>
            <p:spPr bwMode="auto">
              <a:xfrm rot="-3994865">
                <a:off x="4454" y="2593"/>
                <a:ext cx="144" cy="28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096" name="Group 112">
              <a:extLst>
                <a:ext uri="{FF2B5EF4-FFF2-40B4-BE49-F238E27FC236}">
                  <a16:creationId xmlns="" xmlns:a16="http://schemas.microsoft.com/office/drawing/2014/main" id="{422AFF80-97B3-ECB6-811C-98A9019EBD82}"/>
                </a:ext>
              </a:extLst>
            </p:cNvPr>
            <p:cNvGrpSpPr>
              <a:grpSpLocks/>
            </p:cNvGrpSpPr>
            <p:nvPr/>
          </p:nvGrpSpPr>
          <p:grpSpPr bwMode="auto">
            <a:xfrm>
              <a:off x="3840" y="1488"/>
              <a:ext cx="768" cy="384"/>
              <a:chOff x="4224" y="1872"/>
              <a:chExt cx="768" cy="384"/>
            </a:xfrm>
          </p:grpSpPr>
          <p:grpSp>
            <p:nvGrpSpPr>
              <p:cNvPr id="42097" name="Group 113">
                <a:extLst>
                  <a:ext uri="{FF2B5EF4-FFF2-40B4-BE49-F238E27FC236}">
                    <a16:creationId xmlns="" xmlns:a16="http://schemas.microsoft.com/office/drawing/2014/main" id="{B47F78E5-571F-08BF-046A-49FE07D538E1}"/>
                  </a:ext>
                </a:extLst>
              </p:cNvPr>
              <p:cNvGrpSpPr>
                <a:grpSpLocks/>
              </p:cNvGrpSpPr>
              <p:nvPr/>
            </p:nvGrpSpPr>
            <p:grpSpPr bwMode="auto">
              <a:xfrm>
                <a:off x="4224" y="1872"/>
                <a:ext cx="768" cy="384"/>
                <a:chOff x="1104" y="3360"/>
                <a:chExt cx="288" cy="192"/>
              </a:xfrm>
            </p:grpSpPr>
            <p:sp>
              <p:nvSpPr>
                <p:cNvPr id="42098" name="Oval 114">
                  <a:extLst>
                    <a:ext uri="{FF2B5EF4-FFF2-40B4-BE49-F238E27FC236}">
                      <a16:creationId xmlns="" xmlns:a16="http://schemas.microsoft.com/office/drawing/2014/main" id="{B524EF41-9141-2546-8704-96196C4DF6E5}"/>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99" name="Oval 115">
                  <a:extLst>
                    <a:ext uri="{FF2B5EF4-FFF2-40B4-BE49-F238E27FC236}">
                      <a16:creationId xmlns="" xmlns:a16="http://schemas.microsoft.com/office/drawing/2014/main" id="{07A7DFBC-DFDE-9229-5015-3E25559A9884}"/>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00" name="Freeform 116">
                <a:extLst>
                  <a:ext uri="{FF2B5EF4-FFF2-40B4-BE49-F238E27FC236}">
                    <a16:creationId xmlns="" xmlns:a16="http://schemas.microsoft.com/office/drawing/2014/main" id="{F30A3023-D822-75ED-501A-59F34DCE8221}"/>
                  </a:ext>
                </a:extLst>
              </p:cNvPr>
              <p:cNvSpPr>
                <a:spLocks/>
              </p:cNvSpPr>
              <p:nvPr/>
            </p:nvSpPr>
            <p:spPr bwMode="auto">
              <a:xfrm>
                <a:off x="4368" y="1920"/>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01" name="Group 117">
              <a:extLst>
                <a:ext uri="{FF2B5EF4-FFF2-40B4-BE49-F238E27FC236}">
                  <a16:creationId xmlns="" xmlns:a16="http://schemas.microsoft.com/office/drawing/2014/main" id="{86362E03-469E-6087-0A77-50509D53C70C}"/>
                </a:ext>
              </a:extLst>
            </p:cNvPr>
            <p:cNvGrpSpPr>
              <a:grpSpLocks/>
            </p:cNvGrpSpPr>
            <p:nvPr/>
          </p:nvGrpSpPr>
          <p:grpSpPr bwMode="auto">
            <a:xfrm>
              <a:off x="4992" y="1824"/>
              <a:ext cx="768" cy="384"/>
              <a:chOff x="4224" y="1584"/>
              <a:chExt cx="768" cy="384"/>
            </a:xfrm>
          </p:grpSpPr>
          <p:grpSp>
            <p:nvGrpSpPr>
              <p:cNvPr id="42102" name="Group 118">
                <a:extLst>
                  <a:ext uri="{FF2B5EF4-FFF2-40B4-BE49-F238E27FC236}">
                    <a16:creationId xmlns="" xmlns:a16="http://schemas.microsoft.com/office/drawing/2014/main" id="{FA5DB6D6-6D96-7D3C-2738-62D83BB7DE9E}"/>
                  </a:ext>
                </a:extLst>
              </p:cNvPr>
              <p:cNvGrpSpPr>
                <a:grpSpLocks/>
              </p:cNvGrpSpPr>
              <p:nvPr/>
            </p:nvGrpSpPr>
            <p:grpSpPr bwMode="auto">
              <a:xfrm>
                <a:off x="4224" y="1584"/>
                <a:ext cx="768" cy="384"/>
                <a:chOff x="1104" y="3360"/>
                <a:chExt cx="288" cy="192"/>
              </a:xfrm>
            </p:grpSpPr>
            <p:sp>
              <p:nvSpPr>
                <p:cNvPr id="42103" name="Oval 119">
                  <a:extLst>
                    <a:ext uri="{FF2B5EF4-FFF2-40B4-BE49-F238E27FC236}">
                      <a16:creationId xmlns="" xmlns:a16="http://schemas.microsoft.com/office/drawing/2014/main" id="{D0F6E872-02D3-BD6F-96E1-9481C64DB6E0}"/>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04" name="Oval 120">
                  <a:extLst>
                    <a:ext uri="{FF2B5EF4-FFF2-40B4-BE49-F238E27FC236}">
                      <a16:creationId xmlns="" xmlns:a16="http://schemas.microsoft.com/office/drawing/2014/main" id="{6E668606-3A7F-514C-5524-3283092FA74F}"/>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05" name="Freeform 121">
                <a:extLst>
                  <a:ext uri="{FF2B5EF4-FFF2-40B4-BE49-F238E27FC236}">
                    <a16:creationId xmlns="" xmlns:a16="http://schemas.microsoft.com/office/drawing/2014/main" id="{DD4E0540-B169-5D95-DA38-70C9875C5DB5}"/>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06" name="Group 122">
              <a:extLst>
                <a:ext uri="{FF2B5EF4-FFF2-40B4-BE49-F238E27FC236}">
                  <a16:creationId xmlns="" xmlns:a16="http://schemas.microsoft.com/office/drawing/2014/main" id="{A91FC001-A438-F2C3-A69A-B1633FD7B3D3}"/>
                </a:ext>
              </a:extLst>
            </p:cNvPr>
            <p:cNvGrpSpPr>
              <a:grpSpLocks/>
            </p:cNvGrpSpPr>
            <p:nvPr/>
          </p:nvGrpSpPr>
          <p:grpSpPr bwMode="auto">
            <a:xfrm>
              <a:off x="3888" y="1872"/>
              <a:ext cx="768" cy="384"/>
              <a:chOff x="4224" y="1584"/>
              <a:chExt cx="768" cy="384"/>
            </a:xfrm>
          </p:grpSpPr>
          <p:grpSp>
            <p:nvGrpSpPr>
              <p:cNvPr id="42107" name="Group 123">
                <a:extLst>
                  <a:ext uri="{FF2B5EF4-FFF2-40B4-BE49-F238E27FC236}">
                    <a16:creationId xmlns="" xmlns:a16="http://schemas.microsoft.com/office/drawing/2014/main" id="{977F9E96-4EAF-796D-E103-19F894B77653}"/>
                  </a:ext>
                </a:extLst>
              </p:cNvPr>
              <p:cNvGrpSpPr>
                <a:grpSpLocks/>
              </p:cNvGrpSpPr>
              <p:nvPr/>
            </p:nvGrpSpPr>
            <p:grpSpPr bwMode="auto">
              <a:xfrm>
                <a:off x="4224" y="1584"/>
                <a:ext cx="768" cy="384"/>
                <a:chOff x="1104" y="3360"/>
                <a:chExt cx="288" cy="192"/>
              </a:xfrm>
            </p:grpSpPr>
            <p:sp>
              <p:nvSpPr>
                <p:cNvPr id="42108" name="Oval 124">
                  <a:extLst>
                    <a:ext uri="{FF2B5EF4-FFF2-40B4-BE49-F238E27FC236}">
                      <a16:creationId xmlns="" xmlns:a16="http://schemas.microsoft.com/office/drawing/2014/main" id="{292647F8-776F-02BF-E7A8-E17A531B6581}"/>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09" name="Oval 125">
                  <a:extLst>
                    <a:ext uri="{FF2B5EF4-FFF2-40B4-BE49-F238E27FC236}">
                      <a16:creationId xmlns="" xmlns:a16="http://schemas.microsoft.com/office/drawing/2014/main" id="{25272208-62FD-9104-7747-55B3D104BED6}"/>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10" name="Freeform 126">
                <a:extLst>
                  <a:ext uri="{FF2B5EF4-FFF2-40B4-BE49-F238E27FC236}">
                    <a16:creationId xmlns="" xmlns:a16="http://schemas.microsoft.com/office/drawing/2014/main" id="{62C2EA31-72DB-04A6-C9E4-FB0254672640}"/>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11" name="Group 127">
              <a:extLst>
                <a:ext uri="{FF2B5EF4-FFF2-40B4-BE49-F238E27FC236}">
                  <a16:creationId xmlns="" xmlns:a16="http://schemas.microsoft.com/office/drawing/2014/main" id="{5523A40C-BEA0-2816-43E9-ECE56A8E617C}"/>
                </a:ext>
              </a:extLst>
            </p:cNvPr>
            <p:cNvGrpSpPr>
              <a:grpSpLocks/>
            </p:cNvGrpSpPr>
            <p:nvPr/>
          </p:nvGrpSpPr>
          <p:grpSpPr bwMode="auto">
            <a:xfrm>
              <a:off x="4560" y="2112"/>
              <a:ext cx="768" cy="384"/>
              <a:chOff x="4224" y="1584"/>
              <a:chExt cx="768" cy="384"/>
            </a:xfrm>
          </p:grpSpPr>
          <p:grpSp>
            <p:nvGrpSpPr>
              <p:cNvPr id="42112" name="Group 128">
                <a:extLst>
                  <a:ext uri="{FF2B5EF4-FFF2-40B4-BE49-F238E27FC236}">
                    <a16:creationId xmlns="" xmlns:a16="http://schemas.microsoft.com/office/drawing/2014/main" id="{E58EA1B1-BFFB-0986-13D7-6DD78501506B}"/>
                  </a:ext>
                </a:extLst>
              </p:cNvPr>
              <p:cNvGrpSpPr>
                <a:grpSpLocks/>
              </p:cNvGrpSpPr>
              <p:nvPr/>
            </p:nvGrpSpPr>
            <p:grpSpPr bwMode="auto">
              <a:xfrm>
                <a:off x="4224" y="1584"/>
                <a:ext cx="768" cy="384"/>
                <a:chOff x="1104" y="3360"/>
                <a:chExt cx="288" cy="192"/>
              </a:xfrm>
            </p:grpSpPr>
            <p:sp>
              <p:nvSpPr>
                <p:cNvPr id="42113" name="Oval 129">
                  <a:extLst>
                    <a:ext uri="{FF2B5EF4-FFF2-40B4-BE49-F238E27FC236}">
                      <a16:creationId xmlns="" xmlns:a16="http://schemas.microsoft.com/office/drawing/2014/main" id="{56DD4271-B296-B702-FEF0-44B50BBA8E00}"/>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14" name="Oval 130">
                  <a:extLst>
                    <a:ext uri="{FF2B5EF4-FFF2-40B4-BE49-F238E27FC236}">
                      <a16:creationId xmlns="" xmlns:a16="http://schemas.microsoft.com/office/drawing/2014/main" id="{F90119AA-1871-9CAB-A01F-1A1269D6A37E}"/>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15" name="Freeform 131">
                <a:extLst>
                  <a:ext uri="{FF2B5EF4-FFF2-40B4-BE49-F238E27FC236}">
                    <a16:creationId xmlns="" xmlns:a16="http://schemas.microsoft.com/office/drawing/2014/main" id="{C3C9529E-35B0-C91C-85EE-74236026044A}"/>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116" name="Group 132">
            <a:extLst>
              <a:ext uri="{FF2B5EF4-FFF2-40B4-BE49-F238E27FC236}">
                <a16:creationId xmlns="" xmlns:a16="http://schemas.microsoft.com/office/drawing/2014/main" id="{84FB1F01-BB1B-DE3D-9B4F-B1C1DC7A251D}"/>
              </a:ext>
            </a:extLst>
          </p:cNvPr>
          <p:cNvGrpSpPr>
            <a:grpSpLocks/>
          </p:cNvGrpSpPr>
          <p:nvPr/>
        </p:nvGrpSpPr>
        <p:grpSpPr bwMode="auto">
          <a:xfrm>
            <a:off x="6781800" y="2205038"/>
            <a:ext cx="2122488" cy="1604962"/>
            <a:chOff x="3840" y="1296"/>
            <a:chExt cx="1920" cy="1200"/>
          </a:xfrm>
        </p:grpSpPr>
        <p:grpSp>
          <p:nvGrpSpPr>
            <p:cNvPr id="42117" name="Group 133">
              <a:extLst>
                <a:ext uri="{FF2B5EF4-FFF2-40B4-BE49-F238E27FC236}">
                  <a16:creationId xmlns="" xmlns:a16="http://schemas.microsoft.com/office/drawing/2014/main" id="{2BB8B7E2-7F46-4806-6EAE-CE98A5DD7CFD}"/>
                </a:ext>
              </a:extLst>
            </p:cNvPr>
            <p:cNvGrpSpPr>
              <a:grpSpLocks/>
            </p:cNvGrpSpPr>
            <p:nvPr/>
          </p:nvGrpSpPr>
          <p:grpSpPr bwMode="auto">
            <a:xfrm>
              <a:off x="4320" y="1296"/>
              <a:ext cx="768" cy="384"/>
              <a:chOff x="4224" y="1584"/>
              <a:chExt cx="768" cy="384"/>
            </a:xfrm>
          </p:grpSpPr>
          <p:grpSp>
            <p:nvGrpSpPr>
              <p:cNvPr id="42118" name="Group 134">
                <a:extLst>
                  <a:ext uri="{FF2B5EF4-FFF2-40B4-BE49-F238E27FC236}">
                    <a16:creationId xmlns="" xmlns:a16="http://schemas.microsoft.com/office/drawing/2014/main" id="{3C0EAD80-3809-35EF-6A4C-9065AE7B80A7}"/>
                  </a:ext>
                </a:extLst>
              </p:cNvPr>
              <p:cNvGrpSpPr>
                <a:grpSpLocks/>
              </p:cNvGrpSpPr>
              <p:nvPr/>
            </p:nvGrpSpPr>
            <p:grpSpPr bwMode="auto">
              <a:xfrm>
                <a:off x="4224" y="1584"/>
                <a:ext cx="768" cy="384"/>
                <a:chOff x="1104" y="3360"/>
                <a:chExt cx="288" cy="192"/>
              </a:xfrm>
            </p:grpSpPr>
            <p:sp>
              <p:nvSpPr>
                <p:cNvPr id="42119" name="Oval 135">
                  <a:extLst>
                    <a:ext uri="{FF2B5EF4-FFF2-40B4-BE49-F238E27FC236}">
                      <a16:creationId xmlns="" xmlns:a16="http://schemas.microsoft.com/office/drawing/2014/main" id="{CA377533-5F3B-9E17-17EC-D21883084872}"/>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20" name="Oval 136">
                  <a:extLst>
                    <a:ext uri="{FF2B5EF4-FFF2-40B4-BE49-F238E27FC236}">
                      <a16:creationId xmlns="" xmlns:a16="http://schemas.microsoft.com/office/drawing/2014/main" id="{60688463-0FDD-154B-0E83-C022920BF6C9}"/>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21" name="Freeform 137">
                <a:extLst>
                  <a:ext uri="{FF2B5EF4-FFF2-40B4-BE49-F238E27FC236}">
                    <a16:creationId xmlns="" xmlns:a16="http://schemas.microsoft.com/office/drawing/2014/main" id="{B2C1DEA2-F53C-009F-4C6C-45A6AA97B159}"/>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22" name="Group 138">
              <a:extLst>
                <a:ext uri="{FF2B5EF4-FFF2-40B4-BE49-F238E27FC236}">
                  <a16:creationId xmlns="" xmlns:a16="http://schemas.microsoft.com/office/drawing/2014/main" id="{758D7248-4E5E-F148-C56A-65F47E5717CA}"/>
                </a:ext>
              </a:extLst>
            </p:cNvPr>
            <p:cNvGrpSpPr>
              <a:grpSpLocks/>
            </p:cNvGrpSpPr>
            <p:nvPr/>
          </p:nvGrpSpPr>
          <p:grpSpPr bwMode="auto">
            <a:xfrm>
              <a:off x="4800" y="1536"/>
              <a:ext cx="768" cy="384"/>
              <a:chOff x="4224" y="1584"/>
              <a:chExt cx="768" cy="384"/>
            </a:xfrm>
          </p:grpSpPr>
          <p:grpSp>
            <p:nvGrpSpPr>
              <p:cNvPr id="42123" name="Group 139">
                <a:extLst>
                  <a:ext uri="{FF2B5EF4-FFF2-40B4-BE49-F238E27FC236}">
                    <a16:creationId xmlns="" xmlns:a16="http://schemas.microsoft.com/office/drawing/2014/main" id="{CA626E11-8D96-044B-6A22-D3C23699760A}"/>
                  </a:ext>
                </a:extLst>
              </p:cNvPr>
              <p:cNvGrpSpPr>
                <a:grpSpLocks/>
              </p:cNvGrpSpPr>
              <p:nvPr/>
            </p:nvGrpSpPr>
            <p:grpSpPr bwMode="auto">
              <a:xfrm>
                <a:off x="4224" y="1584"/>
                <a:ext cx="768" cy="384"/>
                <a:chOff x="1104" y="3360"/>
                <a:chExt cx="288" cy="192"/>
              </a:xfrm>
            </p:grpSpPr>
            <p:sp>
              <p:nvSpPr>
                <p:cNvPr id="42124" name="Oval 140">
                  <a:extLst>
                    <a:ext uri="{FF2B5EF4-FFF2-40B4-BE49-F238E27FC236}">
                      <a16:creationId xmlns="" xmlns:a16="http://schemas.microsoft.com/office/drawing/2014/main" id="{0F255C1A-985B-04A7-9D99-4A7546A57B41}"/>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25" name="Oval 141">
                  <a:extLst>
                    <a:ext uri="{FF2B5EF4-FFF2-40B4-BE49-F238E27FC236}">
                      <a16:creationId xmlns="" xmlns:a16="http://schemas.microsoft.com/office/drawing/2014/main" id="{4962DBBF-3B2F-4C0A-5F5F-D87D58E6D529}"/>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26" name="Freeform 142">
                <a:extLst>
                  <a:ext uri="{FF2B5EF4-FFF2-40B4-BE49-F238E27FC236}">
                    <a16:creationId xmlns="" xmlns:a16="http://schemas.microsoft.com/office/drawing/2014/main" id="{4DF8FB9F-715A-5A9F-F21F-B038A2A01E6A}"/>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27" name="Group 143">
              <a:extLst>
                <a:ext uri="{FF2B5EF4-FFF2-40B4-BE49-F238E27FC236}">
                  <a16:creationId xmlns="" xmlns:a16="http://schemas.microsoft.com/office/drawing/2014/main" id="{3D8ECB0F-E47B-EA28-23DD-F4A9953B623D}"/>
                </a:ext>
              </a:extLst>
            </p:cNvPr>
            <p:cNvGrpSpPr>
              <a:grpSpLocks/>
            </p:cNvGrpSpPr>
            <p:nvPr/>
          </p:nvGrpSpPr>
          <p:grpSpPr bwMode="auto">
            <a:xfrm>
              <a:off x="4368" y="1776"/>
              <a:ext cx="768" cy="384"/>
              <a:chOff x="4176" y="2544"/>
              <a:chExt cx="768" cy="384"/>
            </a:xfrm>
          </p:grpSpPr>
          <p:grpSp>
            <p:nvGrpSpPr>
              <p:cNvPr id="42128" name="Group 144">
                <a:extLst>
                  <a:ext uri="{FF2B5EF4-FFF2-40B4-BE49-F238E27FC236}">
                    <a16:creationId xmlns="" xmlns:a16="http://schemas.microsoft.com/office/drawing/2014/main" id="{B0883499-2065-4956-D63F-3E64904B3B35}"/>
                  </a:ext>
                </a:extLst>
              </p:cNvPr>
              <p:cNvGrpSpPr>
                <a:grpSpLocks/>
              </p:cNvGrpSpPr>
              <p:nvPr/>
            </p:nvGrpSpPr>
            <p:grpSpPr bwMode="auto">
              <a:xfrm>
                <a:off x="4176" y="2544"/>
                <a:ext cx="768" cy="384"/>
                <a:chOff x="1104" y="3360"/>
                <a:chExt cx="288" cy="192"/>
              </a:xfrm>
            </p:grpSpPr>
            <p:sp>
              <p:nvSpPr>
                <p:cNvPr id="42129" name="Oval 145">
                  <a:extLst>
                    <a:ext uri="{FF2B5EF4-FFF2-40B4-BE49-F238E27FC236}">
                      <a16:creationId xmlns="" xmlns:a16="http://schemas.microsoft.com/office/drawing/2014/main" id="{FAAAE54D-FE7C-E25B-80FC-798F1A5BED6D}"/>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30" name="Oval 146">
                  <a:extLst>
                    <a:ext uri="{FF2B5EF4-FFF2-40B4-BE49-F238E27FC236}">
                      <a16:creationId xmlns="" xmlns:a16="http://schemas.microsoft.com/office/drawing/2014/main" id="{7C7B4BC2-27D9-4252-0F39-475EF7F3B134}"/>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31" name="Freeform 147">
                <a:extLst>
                  <a:ext uri="{FF2B5EF4-FFF2-40B4-BE49-F238E27FC236}">
                    <a16:creationId xmlns="" xmlns:a16="http://schemas.microsoft.com/office/drawing/2014/main" id="{CD2DC4DE-5AB8-74E4-F525-A6D155CF848B}"/>
                  </a:ext>
                </a:extLst>
              </p:cNvPr>
              <p:cNvSpPr>
                <a:spLocks/>
              </p:cNvSpPr>
              <p:nvPr/>
            </p:nvSpPr>
            <p:spPr bwMode="auto">
              <a:xfrm rot="-3994865">
                <a:off x="4454" y="2593"/>
                <a:ext cx="144" cy="28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32" name="Group 148">
              <a:extLst>
                <a:ext uri="{FF2B5EF4-FFF2-40B4-BE49-F238E27FC236}">
                  <a16:creationId xmlns="" xmlns:a16="http://schemas.microsoft.com/office/drawing/2014/main" id="{28D2DA55-CE4A-8C6A-2DF8-BE38FC0A9F21}"/>
                </a:ext>
              </a:extLst>
            </p:cNvPr>
            <p:cNvGrpSpPr>
              <a:grpSpLocks/>
            </p:cNvGrpSpPr>
            <p:nvPr/>
          </p:nvGrpSpPr>
          <p:grpSpPr bwMode="auto">
            <a:xfrm>
              <a:off x="3840" y="1488"/>
              <a:ext cx="768" cy="384"/>
              <a:chOff x="4224" y="1872"/>
              <a:chExt cx="768" cy="384"/>
            </a:xfrm>
          </p:grpSpPr>
          <p:grpSp>
            <p:nvGrpSpPr>
              <p:cNvPr id="42133" name="Group 149">
                <a:extLst>
                  <a:ext uri="{FF2B5EF4-FFF2-40B4-BE49-F238E27FC236}">
                    <a16:creationId xmlns="" xmlns:a16="http://schemas.microsoft.com/office/drawing/2014/main" id="{008B9083-4021-89D1-5D45-0D17DD79ABED}"/>
                  </a:ext>
                </a:extLst>
              </p:cNvPr>
              <p:cNvGrpSpPr>
                <a:grpSpLocks/>
              </p:cNvGrpSpPr>
              <p:nvPr/>
            </p:nvGrpSpPr>
            <p:grpSpPr bwMode="auto">
              <a:xfrm>
                <a:off x="4224" y="1872"/>
                <a:ext cx="768" cy="384"/>
                <a:chOff x="1104" y="3360"/>
                <a:chExt cx="288" cy="192"/>
              </a:xfrm>
            </p:grpSpPr>
            <p:sp>
              <p:nvSpPr>
                <p:cNvPr id="42134" name="Oval 150">
                  <a:extLst>
                    <a:ext uri="{FF2B5EF4-FFF2-40B4-BE49-F238E27FC236}">
                      <a16:creationId xmlns="" xmlns:a16="http://schemas.microsoft.com/office/drawing/2014/main" id="{8AA7E367-373D-15CF-7EE4-806C8B0317A0}"/>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35" name="Oval 151">
                  <a:extLst>
                    <a:ext uri="{FF2B5EF4-FFF2-40B4-BE49-F238E27FC236}">
                      <a16:creationId xmlns="" xmlns:a16="http://schemas.microsoft.com/office/drawing/2014/main" id="{FACB9821-90A9-A0FA-9DA1-CEB82460C012}"/>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36" name="Freeform 152">
                <a:extLst>
                  <a:ext uri="{FF2B5EF4-FFF2-40B4-BE49-F238E27FC236}">
                    <a16:creationId xmlns="" xmlns:a16="http://schemas.microsoft.com/office/drawing/2014/main" id="{00DCB98E-6490-263F-DE4D-A8CB3C225901}"/>
                  </a:ext>
                </a:extLst>
              </p:cNvPr>
              <p:cNvSpPr>
                <a:spLocks/>
              </p:cNvSpPr>
              <p:nvPr/>
            </p:nvSpPr>
            <p:spPr bwMode="auto">
              <a:xfrm>
                <a:off x="4368" y="1920"/>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37" name="Group 153">
              <a:extLst>
                <a:ext uri="{FF2B5EF4-FFF2-40B4-BE49-F238E27FC236}">
                  <a16:creationId xmlns="" xmlns:a16="http://schemas.microsoft.com/office/drawing/2014/main" id="{28D60EFC-FDCE-E195-D502-A421360982EE}"/>
                </a:ext>
              </a:extLst>
            </p:cNvPr>
            <p:cNvGrpSpPr>
              <a:grpSpLocks/>
            </p:cNvGrpSpPr>
            <p:nvPr/>
          </p:nvGrpSpPr>
          <p:grpSpPr bwMode="auto">
            <a:xfrm>
              <a:off x="4992" y="1824"/>
              <a:ext cx="768" cy="384"/>
              <a:chOff x="4224" y="1584"/>
              <a:chExt cx="768" cy="384"/>
            </a:xfrm>
          </p:grpSpPr>
          <p:grpSp>
            <p:nvGrpSpPr>
              <p:cNvPr id="42138" name="Group 154">
                <a:extLst>
                  <a:ext uri="{FF2B5EF4-FFF2-40B4-BE49-F238E27FC236}">
                    <a16:creationId xmlns="" xmlns:a16="http://schemas.microsoft.com/office/drawing/2014/main" id="{F7CD8A70-99F1-A019-1DDF-AF05A4154CAB}"/>
                  </a:ext>
                </a:extLst>
              </p:cNvPr>
              <p:cNvGrpSpPr>
                <a:grpSpLocks/>
              </p:cNvGrpSpPr>
              <p:nvPr/>
            </p:nvGrpSpPr>
            <p:grpSpPr bwMode="auto">
              <a:xfrm>
                <a:off x="4224" y="1584"/>
                <a:ext cx="768" cy="384"/>
                <a:chOff x="1104" y="3360"/>
                <a:chExt cx="288" cy="192"/>
              </a:xfrm>
            </p:grpSpPr>
            <p:sp>
              <p:nvSpPr>
                <p:cNvPr id="42139" name="Oval 155">
                  <a:extLst>
                    <a:ext uri="{FF2B5EF4-FFF2-40B4-BE49-F238E27FC236}">
                      <a16:creationId xmlns="" xmlns:a16="http://schemas.microsoft.com/office/drawing/2014/main" id="{FAB3951D-08F9-5B78-2C44-5F2153966C9A}"/>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40" name="Oval 156">
                  <a:extLst>
                    <a:ext uri="{FF2B5EF4-FFF2-40B4-BE49-F238E27FC236}">
                      <a16:creationId xmlns="" xmlns:a16="http://schemas.microsoft.com/office/drawing/2014/main" id="{00EC53AC-41CD-E3C9-739B-E601C0A60A5A}"/>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41" name="Freeform 157">
                <a:extLst>
                  <a:ext uri="{FF2B5EF4-FFF2-40B4-BE49-F238E27FC236}">
                    <a16:creationId xmlns="" xmlns:a16="http://schemas.microsoft.com/office/drawing/2014/main" id="{E4F8FB06-95FD-5DC2-0FD9-82C354089ADD}"/>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42" name="Group 158">
              <a:extLst>
                <a:ext uri="{FF2B5EF4-FFF2-40B4-BE49-F238E27FC236}">
                  <a16:creationId xmlns="" xmlns:a16="http://schemas.microsoft.com/office/drawing/2014/main" id="{3E5685D0-89DB-9CFC-85E3-06D12D02B2B7}"/>
                </a:ext>
              </a:extLst>
            </p:cNvPr>
            <p:cNvGrpSpPr>
              <a:grpSpLocks/>
            </p:cNvGrpSpPr>
            <p:nvPr/>
          </p:nvGrpSpPr>
          <p:grpSpPr bwMode="auto">
            <a:xfrm>
              <a:off x="3888" y="1872"/>
              <a:ext cx="768" cy="384"/>
              <a:chOff x="4224" y="1584"/>
              <a:chExt cx="768" cy="384"/>
            </a:xfrm>
          </p:grpSpPr>
          <p:grpSp>
            <p:nvGrpSpPr>
              <p:cNvPr id="42143" name="Group 159">
                <a:extLst>
                  <a:ext uri="{FF2B5EF4-FFF2-40B4-BE49-F238E27FC236}">
                    <a16:creationId xmlns="" xmlns:a16="http://schemas.microsoft.com/office/drawing/2014/main" id="{7442410E-BE65-B7DC-5D39-7F8B3A960A8E}"/>
                  </a:ext>
                </a:extLst>
              </p:cNvPr>
              <p:cNvGrpSpPr>
                <a:grpSpLocks/>
              </p:cNvGrpSpPr>
              <p:nvPr/>
            </p:nvGrpSpPr>
            <p:grpSpPr bwMode="auto">
              <a:xfrm>
                <a:off x="4224" y="1584"/>
                <a:ext cx="768" cy="384"/>
                <a:chOff x="1104" y="3360"/>
                <a:chExt cx="288" cy="192"/>
              </a:xfrm>
            </p:grpSpPr>
            <p:sp>
              <p:nvSpPr>
                <p:cNvPr id="42144" name="Oval 160">
                  <a:extLst>
                    <a:ext uri="{FF2B5EF4-FFF2-40B4-BE49-F238E27FC236}">
                      <a16:creationId xmlns="" xmlns:a16="http://schemas.microsoft.com/office/drawing/2014/main" id="{60CA13B2-37D8-1DAD-91FE-E2A32F9141D9}"/>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45" name="Oval 161">
                  <a:extLst>
                    <a:ext uri="{FF2B5EF4-FFF2-40B4-BE49-F238E27FC236}">
                      <a16:creationId xmlns="" xmlns:a16="http://schemas.microsoft.com/office/drawing/2014/main" id="{249504CA-722A-1117-815E-A682EE1A8353}"/>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46" name="Freeform 162">
                <a:extLst>
                  <a:ext uri="{FF2B5EF4-FFF2-40B4-BE49-F238E27FC236}">
                    <a16:creationId xmlns="" xmlns:a16="http://schemas.microsoft.com/office/drawing/2014/main" id="{5FC684EA-198D-EAB6-5789-97B672166D58}"/>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47" name="Group 163">
              <a:extLst>
                <a:ext uri="{FF2B5EF4-FFF2-40B4-BE49-F238E27FC236}">
                  <a16:creationId xmlns="" xmlns:a16="http://schemas.microsoft.com/office/drawing/2014/main" id="{A2E2D6F9-AC19-A6C7-1AD2-243A85742854}"/>
                </a:ext>
              </a:extLst>
            </p:cNvPr>
            <p:cNvGrpSpPr>
              <a:grpSpLocks/>
            </p:cNvGrpSpPr>
            <p:nvPr/>
          </p:nvGrpSpPr>
          <p:grpSpPr bwMode="auto">
            <a:xfrm>
              <a:off x="4560" y="2112"/>
              <a:ext cx="768" cy="384"/>
              <a:chOff x="4224" y="1584"/>
              <a:chExt cx="768" cy="384"/>
            </a:xfrm>
          </p:grpSpPr>
          <p:grpSp>
            <p:nvGrpSpPr>
              <p:cNvPr id="42148" name="Group 164">
                <a:extLst>
                  <a:ext uri="{FF2B5EF4-FFF2-40B4-BE49-F238E27FC236}">
                    <a16:creationId xmlns="" xmlns:a16="http://schemas.microsoft.com/office/drawing/2014/main" id="{CE7482B0-B9B3-A406-7EFB-F302459F4F0D}"/>
                  </a:ext>
                </a:extLst>
              </p:cNvPr>
              <p:cNvGrpSpPr>
                <a:grpSpLocks/>
              </p:cNvGrpSpPr>
              <p:nvPr/>
            </p:nvGrpSpPr>
            <p:grpSpPr bwMode="auto">
              <a:xfrm>
                <a:off x="4224" y="1584"/>
                <a:ext cx="768" cy="384"/>
                <a:chOff x="1104" y="3360"/>
                <a:chExt cx="288" cy="192"/>
              </a:xfrm>
            </p:grpSpPr>
            <p:sp>
              <p:nvSpPr>
                <p:cNvPr id="42149" name="Oval 165">
                  <a:extLst>
                    <a:ext uri="{FF2B5EF4-FFF2-40B4-BE49-F238E27FC236}">
                      <a16:creationId xmlns="" xmlns:a16="http://schemas.microsoft.com/office/drawing/2014/main" id="{52205306-D6B0-9752-0DDD-B1C57AB44333}"/>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50" name="Oval 166">
                  <a:extLst>
                    <a:ext uri="{FF2B5EF4-FFF2-40B4-BE49-F238E27FC236}">
                      <a16:creationId xmlns="" xmlns:a16="http://schemas.microsoft.com/office/drawing/2014/main" id="{7191F885-1AE0-C3A9-E3DD-5A74ACC24900}"/>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51" name="Freeform 167">
                <a:extLst>
                  <a:ext uri="{FF2B5EF4-FFF2-40B4-BE49-F238E27FC236}">
                    <a16:creationId xmlns="" xmlns:a16="http://schemas.microsoft.com/office/drawing/2014/main" id="{32F37C91-EC0F-1D8A-9F2A-43617218CDDF}"/>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152" name="Group 168">
            <a:extLst>
              <a:ext uri="{FF2B5EF4-FFF2-40B4-BE49-F238E27FC236}">
                <a16:creationId xmlns="" xmlns:a16="http://schemas.microsoft.com/office/drawing/2014/main" id="{0F4AA043-3389-4A16-2A03-3034D925BBEC}"/>
              </a:ext>
            </a:extLst>
          </p:cNvPr>
          <p:cNvGrpSpPr>
            <a:grpSpLocks/>
          </p:cNvGrpSpPr>
          <p:nvPr/>
        </p:nvGrpSpPr>
        <p:grpSpPr bwMode="auto">
          <a:xfrm>
            <a:off x="5029200" y="1595438"/>
            <a:ext cx="2122488" cy="1604962"/>
            <a:chOff x="3840" y="1296"/>
            <a:chExt cx="1920" cy="1200"/>
          </a:xfrm>
        </p:grpSpPr>
        <p:grpSp>
          <p:nvGrpSpPr>
            <p:cNvPr id="42153" name="Group 169">
              <a:extLst>
                <a:ext uri="{FF2B5EF4-FFF2-40B4-BE49-F238E27FC236}">
                  <a16:creationId xmlns="" xmlns:a16="http://schemas.microsoft.com/office/drawing/2014/main" id="{758EA859-78E4-0727-BC8A-854A1F573250}"/>
                </a:ext>
              </a:extLst>
            </p:cNvPr>
            <p:cNvGrpSpPr>
              <a:grpSpLocks/>
            </p:cNvGrpSpPr>
            <p:nvPr/>
          </p:nvGrpSpPr>
          <p:grpSpPr bwMode="auto">
            <a:xfrm>
              <a:off x="4320" y="1296"/>
              <a:ext cx="768" cy="384"/>
              <a:chOff x="4224" y="1584"/>
              <a:chExt cx="768" cy="384"/>
            </a:xfrm>
          </p:grpSpPr>
          <p:grpSp>
            <p:nvGrpSpPr>
              <p:cNvPr id="42154" name="Group 170">
                <a:extLst>
                  <a:ext uri="{FF2B5EF4-FFF2-40B4-BE49-F238E27FC236}">
                    <a16:creationId xmlns="" xmlns:a16="http://schemas.microsoft.com/office/drawing/2014/main" id="{DFAD8B1E-0C02-9B54-F32B-C759B51D3551}"/>
                  </a:ext>
                </a:extLst>
              </p:cNvPr>
              <p:cNvGrpSpPr>
                <a:grpSpLocks/>
              </p:cNvGrpSpPr>
              <p:nvPr/>
            </p:nvGrpSpPr>
            <p:grpSpPr bwMode="auto">
              <a:xfrm>
                <a:off x="4224" y="1584"/>
                <a:ext cx="768" cy="384"/>
                <a:chOff x="1104" y="3360"/>
                <a:chExt cx="288" cy="192"/>
              </a:xfrm>
            </p:grpSpPr>
            <p:sp>
              <p:nvSpPr>
                <p:cNvPr id="42155" name="Oval 171">
                  <a:extLst>
                    <a:ext uri="{FF2B5EF4-FFF2-40B4-BE49-F238E27FC236}">
                      <a16:creationId xmlns="" xmlns:a16="http://schemas.microsoft.com/office/drawing/2014/main" id="{5D05E83E-09E1-58F8-88DF-E57A939199EC}"/>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56" name="Oval 172">
                  <a:extLst>
                    <a:ext uri="{FF2B5EF4-FFF2-40B4-BE49-F238E27FC236}">
                      <a16:creationId xmlns="" xmlns:a16="http://schemas.microsoft.com/office/drawing/2014/main" id="{90F6DF4E-6338-D5DD-536A-3285BB55BAAC}"/>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57" name="Freeform 173">
                <a:extLst>
                  <a:ext uri="{FF2B5EF4-FFF2-40B4-BE49-F238E27FC236}">
                    <a16:creationId xmlns="" xmlns:a16="http://schemas.microsoft.com/office/drawing/2014/main" id="{930FC1B6-8325-807E-0D6B-471F8A3E072F}"/>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58" name="Group 174">
              <a:extLst>
                <a:ext uri="{FF2B5EF4-FFF2-40B4-BE49-F238E27FC236}">
                  <a16:creationId xmlns="" xmlns:a16="http://schemas.microsoft.com/office/drawing/2014/main" id="{F8901CD9-91A0-7472-EA00-65BFD877B361}"/>
                </a:ext>
              </a:extLst>
            </p:cNvPr>
            <p:cNvGrpSpPr>
              <a:grpSpLocks/>
            </p:cNvGrpSpPr>
            <p:nvPr/>
          </p:nvGrpSpPr>
          <p:grpSpPr bwMode="auto">
            <a:xfrm>
              <a:off x="4800" y="1536"/>
              <a:ext cx="768" cy="384"/>
              <a:chOff x="4224" y="1584"/>
              <a:chExt cx="768" cy="384"/>
            </a:xfrm>
          </p:grpSpPr>
          <p:grpSp>
            <p:nvGrpSpPr>
              <p:cNvPr id="42159" name="Group 175">
                <a:extLst>
                  <a:ext uri="{FF2B5EF4-FFF2-40B4-BE49-F238E27FC236}">
                    <a16:creationId xmlns="" xmlns:a16="http://schemas.microsoft.com/office/drawing/2014/main" id="{7E2A50E6-0126-32E7-D209-93FF8C69AAF6}"/>
                  </a:ext>
                </a:extLst>
              </p:cNvPr>
              <p:cNvGrpSpPr>
                <a:grpSpLocks/>
              </p:cNvGrpSpPr>
              <p:nvPr/>
            </p:nvGrpSpPr>
            <p:grpSpPr bwMode="auto">
              <a:xfrm>
                <a:off x="4224" y="1584"/>
                <a:ext cx="768" cy="384"/>
                <a:chOff x="1104" y="3360"/>
                <a:chExt cx="288" cy="192"/>
              </a:xfrm>
            </p:grpSpPr>
            <p:sp>
              <p:nvSpPr>
                <p:cNvPr id="42160" name="Oval 176">
                  <a:extLst>
                    <a:ext uri="{FF2B5EF4-FFF2-40B4-BE49-F238E27FC236}">
                      <a16:creationId xmlns="" xmlns:a16="http://schemas.microsoft.com/office/drawing/2014/main" id="{1ED46116-20E1-4F04-2251-3CB678874680}"/>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61" name="Oval 177">
                  <a:extLst>
                    <a:ext uri="{FF2B5EF4-FFF2-40B4-BE49-F238E27FC236}">
                      <a16:creationId xmlns="" xmlns:a16="http://schemas.microsoft.com/office/drawing/2014/main" id="{0522A6CF-259D-3A1D-859A-55316D713C3C}"/>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62" name="Freeform 178">
                <a:extLst>
                  <a:ext uri="{FF2B5EF4-FFF2-40B4-BE49-F238E27FC236}">
                    <a16:creationId xmlns="" xmlns:a16="http://schemas.microsoft.com/office/drawing/2014/main" id="{08FBEF48-FF71-A027-7174-0583B7A5AAB9}"/>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63" name="Group 179">
              <a:extLst>
                <a:ext uri="{FF2B5EF4-FFF2-40B4-BE49-F238E27FC236}">
                  <a16:creationId xmlns="" xmlns:a16="http://schemas.microsoft.com/office/drawing/2014/main" id="{B39A7735-5FE1-C031-5F13-2F58DD8F7C5B}"/>
                </a:ext>
              </a:extLst>
            </p:cNvPr>
            <p:cNvGrpSpPr>
              <a:grpSpLocks/>
            </p:cNvGrpSpPr>
            <p:nvPr/>
          </p:nvGrpSpPr>
          <p:grpSpPr bwMode="auto">
            <a:xfrm>
              <a:off x="4368" y="1776"/>
              <a:ext cx="768" cy="384"/>
              <a:chOff x="4176" y="2544"/>
              <a:chExt cx="768" cy="384"/>
            </a:xfrm>
          </p:grpSpPr>
          <p:grpSp>
            <p:nvGrpSpPr>
              <p:cNvPr id="42164" name="Group 180">
                <a:extLst>
                  <a:ext uri="{FF2B5EF4-FFF2-40B4-BE49-F238E27FC236}">
                    <a16:creationId xmlns="" xmlns:a16="http://schemas.microsoft.com/office/drawing/2014/main" id="{007C80DD-C92F-0084-9ACF-4DE2028F5A91}"/>
                  </a:ext>
                </a:extLst>
              </p:cNvPr>
              <p:cNvGrpSpPr>
                <a:grpSpLocks/>
              </p:cNvGrpSpPr>
              <p:nvPr/>
            </p:nvGrpSpPr>
            <p:grpSpPr bwMode="auto">
              <a:xfrm>
                <a:off x="4176" y="2544"/>
                <a:ext cx="768" cy="384"/>
                <a:chOff x="1104" y="3360"/>
                <a:chExt cx="288" cy="192"/>
              </a:xfrm>
            </p:grpSpPr>
            <p:sp>
              <p:nvSpPr>
                <p:cNvPr id="42165" name="Oval 181">
                  <a:extLst>
                    <a:ext uri="{FF2B5EF4-FFF2-40B4-BE49-F238E27FC236}">
                      <a16:creationId xmlns="" xmlns:a16="http://schemas.microsoft.com/office/drawing/2014/main" id="{DC709BD7-3136-471E-DC80-DBA7BB57A9F0}"/>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66" name="Oval 182">
                  <a:extLst>
                    <a:ext uri="{FF2B5EF4-FFF2-40B4-BE49-F238E27FC236}">
                      <a16:creationId xmlns="" xmlns:a16="http://schemas.microsoft.com/office/drawing/2014/main" id="{0B24171B-5E5D-0A14-FFFF-03DA67DCAD8F}"/>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67" name="Freeform 183">
                <a:extLst>
                  <a:ext uri="{FF2B5EF4-FFF2-40B4-BE49-F238E27FC236}">
                    <a16:creationId xmlns="" xmlns:a16="http://schemas.microsoft.com/office/drawing/2014/main" id="{69374F40-D2EA-2EA2-E591-E93971BFF73E}"/>
                  </a:ext>
                </a:extLst>
              </p:cNvPr>
              <p:cNvSpPr>
                <a:spLocks/>
              </p:cNvSpPr>
              <p:nvPr/>
            </p:nvSpPr>
            <p:spPr bwMode="auto">
              <a:xfrm rot="-3994865">
                <a:off x="4454" y="2593"/>
                <a:ext cx="144" cy="28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68" name="Group 184">
              <a:extLst>
                <a:ext uri="{FF2B5EF4-FFF2-40B4-BE49-F238E27FC236}">
                  <a16:creationId xmlns="" xmlns:a16="http://schemas.microsoft.com/office/drawing/2014/main" id="{C3604619-2914-FE30-6C0D-A0654F8F60E4}"/>
                </a:ext>
              </a:extLst>
            </p:cNvPr>
            <p:cNvGrpSpPr>
              <a:grpSpLocks/>
            </p:cNvGrpSpPr>
            <p:nvPr/>
          </p:nvGrpSpPr>
          <p:grpSpPr bwMode="auto">
            <a:xfrm>
              <a:off x="3840" y="1488"/>
              <a:ext cx="768" cy="384"/>
              <a:chOff x="4224" y="1872"/>
              <a:chExt cx="768" cy="384"/>
            </a:xfrm>
          </p:grpSpPr>
          <p:grpSp>
            <p:nvGrpSpPr>
              <p:cNvPr id="42169" name="Group 185">
                <a:extLst>
                  <a:ext uri="{FF2B5EF4-FFF2-40B4-BE49-F238E27FC236}">
                    <a16:creationId xmlns="" xmlns:a16="http://schemas.microsoft.com/office/drawing/2014/main" id="{AFA43D73-825B-B3B5-D049-9D7D5500D24D}"/>
                  </a:ext>
                </a:extLst>
              </p:cNvPr>
              <p:cNvGrpSpPr>
                <a:grpSpLocks/>
              </p:cNvGrpSpPr>
              <p:nvPr/>
            </p:nvGrpSpPr>
            <p:grpSpPr bwMode="auto">
              <a:xfrm>
                <a:off x="4224" y="1872"/>
                <a:ext cx="768" cy="384"/>
                <a:chOff x="1104" y="3360"/>
                <a:chExt cx="288" cy="192"/>
              </a:xfrm>
            </p:grpSpPr>
            <p:sp>
              <p:nvSpPr>
                <p:cNvPr id="42170" name="Oval 186">
                  <a:extLst>
                    <a:ext uri="{FF2B5EF4-FFF2-40B4-BE49-F238E27FC236}">
                      <a16:creationId xmlns="" xmlns:a16="http://schemas.microsoft.com/office/drawing/2014/main" id="{D1589679-66B8-5ABF-D4CE-2E1C749FE592}"/>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71" name="Oval 187">
                  <a:extLst>
                    <a:ext uri="{FF2B5EF4-FFF2-40B4-BE49-F238E27FC236}">
                      <a16:creationId xmlns="" xmlns:a16="http://schemas.microsoft.com/office/drawing/2014/main" id="{B988765A-842C-FB4B-5F3F-F81E645F1A9C}"/>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72" name="Freeform 188">
                <a:extLst>
                  <a:ext uri="{FF2B5EF4-FFF2-40B4-BE49-F238E27FC236}">
                    <a16:creationId xmlns="" xmlns:a16="http://schemas.microsoft.com/office/drawing/2014/main" id="{C9329147-6919-F5EF-088B-95459C53B765}"/>
                  </a:ext>
                </a:extLst>
              </p:cNvPr>
              <p:cNvSpPr>
                <a:spLocks/>
              </p:cNvSpPr>
              <p:nvPr/>
            </p:nvSpPr>
            <p:spPr bwMode="auto">
              <a:xfrm>
                <a:off x="4368" y="1920"/>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73" name="Group 189">
              <a:extLst>
                <a:ext uri="{FF2B5EF4-FFF2-40B4-BE49-F238E27FC236}">
                  <a16:creationId xmlns="" xmlns:a16="http://schemas.microsoft.com/office/drawing/2014/main" id="{89439560-82A5-71E2-E594-D448E7D0430A}"/>
                </a:ext>
              </a:extLst>
            </p:cNvPr>
            <p:cNvGrpSpPr>
              <a:grpSpLocks/>
            </p:cNvGrpSpPr>
            <p:nvPr/>
          </p:nvGrpSpPr>
          <p:grpSpPr bwMode="auto">
            <a:xfrm>
              <a:off x="4992" y="1824"/>
              <a:ext cx="768" cy="384"/>
              <a:chOff x="4224" y="1584"/>
              <a:chExt cx="768" cy="384"/>
            </a:xfrm>
          </p:grpSpPr>
          <p:grpSp>
            <p:nvGrpSpPr>
              <p:cNvPr id="42174" name="Group 190">
                <a:extLst>
                  <a:ext uri="{FF2B5EF4-FFF2-40B4-BE49-F238E27FC236}">
                    <a16:creationId xmlns="" xmlns:a16="http://schemas.microsoft.com/office/drawing/2014/main" id="{339EACCB-F7AB-80D6-B6CE-C613C2AFBDF2}"/>
                  </a:ext>
                </a:extLst>
              </p:cNvPr>
              <p:cNvGrpSpPr>
                <a:grpSpLocks/>
              </p:cNvGrpSpPr>
              <p:nvPr/>
            </p:nvGrpSpPr>
            <p:grpSpPr bwMode="auto">
              <a:xfrm>
                <a:off x="4224" y="1584"/>
                <a:ext cx="768" cy="384"/>
                <a:chOff x="1104" y="3360"/>
                <a:chExt cx="288" cy="192"/>
              </a:xfrm>
            </p:grpSpPr>
            <p:sp>
              <p:nvSpPr>
                <p:cNvPr id="42175" name="Oval 191">
                  <a:extLst>
                    <a:ext uri="{FF2B5EF4-FFF2-40B4-BE49-F238E27FC236}">
                      <a16:creationId xmlns="" xmlns:a16="http://schemas.microsoft.com/office/drawing/2014/main" id="{B08E8BC9-E8B7-4F65-A268-EA0C40CE9097}"/>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76" name="Oval 192">
                  <a:extLst>
                    <a:ext uri="{FF2B5EF4-FFF2-40B4-BE49-F238E27FC236}">
                      <a16:creationId xmlns="" xmlns:a16="http://schemas.microsoft.com/office/drawing/2014/main" id="{B1EAE8E0-AC64-BA10-8A18-09F08A27696B}"/>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77" name="Freeform 193">
                <a:extLst>
                  <a:ext uri="{FF2B5EF4-FFF2-40B4-BE49-F238E27FC236}">
                    <a16:creationId xmlns="" xmlns:a16="http://schemas.microsoft.com/office/drawing/2014/main" id="{8D6049FC-F4C7-2532-F0FC-ABAF786D61AC}"/>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78" name="Group 194">
              <a:extLst>
                <a:ext uri="{FF2B5EF4-FFF2-40B4-BE49-F238E27FC236}">
                  <a16:creationId xmlns="" xmlns:a16="http://schemas.microsoft.com/office/drawing/2014/main" id="{84B00697-7580-75D1-286D-1297F3DD182E}"/>
                </a:ext>
              </a:extLst>
            </p:cNvPr>
            <p:cNvGrpSpPr>
              <a:grpSpLocks/>
            </p:cNvGrpSpPr>
            <p:nvPr/>
          </p:nvGrpSpPr>
          <p:grpSpPr bwMode="auto">
            <a:xfrm>
              <a:off x="3888" y="1872"/>
              <a:ext cx="768" cy="384"/>
              <a:chOff x="4224" y="1584"/>
              <a:chExt cx="768" cy="384"/>
            </a:xfrm>
          </p:grpSpPr>
          <p:grpSp>
            <p:nvGrpSpPr>
              <p:cNvPr id="42179" name="Group 195">
                <a:extLst>
                  <a:ext uri="{FF2B5EF4-FFF2-40B4-BE49-F238E27FC236}">
                    <a16:creationId xmlns="" xmlns:a16="http://schemas.microsoft.com/office/drawing/2014/main" id="{D99600A5-E69B-9D84-4C45-25A40BB44B0A}"/>
                  </a:ext>
                </a:extLst>
              </p:cNvPr>
              <p:cNvGrpSpPr>
                <a:grpSpLocks/>
              </p:cNvGrpSpPr>
              <p:nvPr/>
            </p:nvGrpSpPr>
            <p:grpSpPr bwMode="auto">
              <a:xfrm>
                <a:off x="4224" y="1584"/>
                <a:ext cx="768" cy="384"/>
                <a:chOff x="1104" y="3360"/>
                <a:chExt cx="288" cy="192"/>
              </a:xfrm>
            </p:grpSpPr>
            <p:sp>
              <p:nvSpPr>
                <p:cNvPr id="42180" name="Oval 196">
                  <a:extLst>
                    <a:ext uri="{FF2B5EF4-FFF2-40B4-BE49-F238E27FC236}">
                      <a16:creationId xmlns="" xmlns:a16="http://schemas.microsoft.com/office/drawing/2014/main" id="{E622A0D1-C6FD-F2BE-FB27-D6A29595960A}"/>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1" name="Oval 197">
                  <a:extLst>
                    <a:ext uri="{FF2B5EF4-FFF2-40B4-BE49-F238E27FC236}">
                      <a16:creationId xmlns="" xmlns:a16="http://schemas.microsoft.com/office/drawing/2014/main" id="{8BFBB9B2-FD21-D18A-DC95-4870DF45A791}"/>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82" name="Freeform 198">
                <a:extLst>
                  <a:ext uri="{FF2B5EF4-FFF2-40B4-BE49-F238E27FC236}">
                    <a16:creationId xmlns="" xmlns:a16="http://schemas.microsoft.com/office/drawing/2014/main" id="{D80133C8-2BAF-CEE2-ECE5-A30AA90F66B9}"/>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83" name="Group 199">
              <a:extLst>
                <a:ext uri="{FF2B5EF4-FFF2-40B4-BE49-F238E27FC236}">
                  <a16:creationId xmlns="" xmlns:a16="http://schemas.microsoft.com/office/drawing/2014/main" id="{A27B8148-DB30-731B-189F-7BAA87768619}"/>
                </a:ext>
              </a:extLst>
            </p:cNvPr>
            <p:cNvGrpSpPr>
              <a:grpSpLocks/>
            </p:cNvGrpSpPr>
            <p:nvPr/>
          </p:nvGrpSpPr>
          <p:grpSpPr bwMode="auto">
            <a:xfrm>
              <a:off x="4560" y="2112"/>
              <a:ext cx="768" cy="384"/>
              <a:chOff x="4224" y="1584"/>
              <a:chExt cx="768" cy="384"/>
            </a:xfrm>
          </p:grpSpPr>
          <p:grpSp>
            <p:nvGrpSpPr>
              <p:cNvPr id="42184" name="Group 200">
                <a:extLst>
                  <a:ext uri="{FF2B5EF4-FFF2-40B4-BE49-F238E27FC236}">
                    <a16:creationId xmlns="" xmlns:a16="http://schemas.microsoft.com/office/drawing/2014/main" id="{0312C255-24BC-D241-F340-26FA7005FA1C}"/>
                  </a:ext>
                </a:extLst>
              </p:cNvPr>
              <p:cNvGrpSpPr>
                <a:grpSpLocks/>
              </p:cNvGrpSpPr>
              <p:nvPr/>
            </p:nvGrpSpPr>
            <p:grpSpPr bwMode="auto">
              <a:xfrm>
                <a:off x="4224" y="1584"/>
                <a:ext cx="768" cy="384"/>
                <a:chOff x="1104" y="3360"/>
                <a:chExt cx="288" cy="192"/>
              </a:xfrm>
            </p:grpSpPr>
            <p:sp>
              <p:nvSpPr>
                <p:cNvPr id="42185" name="Oval 201">
                  <a:extLst>
                    <a:ext uri="{FF2B5EF4-FFF2-40B4-BE49-F238E27FC236}">
                      <a16:creationId xmlns="" xmlns:a16="http://schemas.microsoft.com/office/drawing/2014/main" id="{2F1E12DA-DEF6-B48A-2FFD-5419F0C2DE56}"/>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86" name="Oval 202">
                  <a:extLst>
                    <a:ext uri="{FF2B5EF4-FFF2-40B4-BE49-F238E27FC236}">
                      <a16:creationId xmlns="" xmlns:a16="http://schemas.microsoft.com/office/drawing/2014/main" id="{D6948B25-7450-9604-B87B-4189EBFA8BCA}"/>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87" name="Freeform 203">
                <a:extLst>
                  <a:ext uri="{FF2B5EF4-FFF2-40B4-BE49-F238E27FC236}">
                    <a16:creationId xmlns="" xmlns:a16="http://schemas.microsoft.com/office/drawing/2014/main" id="{1EDB4323-CB17-4486-98FD-BF71065E8F1E}"/>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188" name="Group 204">
            <a:extLst>
              <a:ext uri="{FF2B5EF4-FFF2-40B4-BE49-F238E27FC236}">
                <a16:creationId xmlns="" xmlns:a16="http://schemas.microsoft.com/office/drawing/2014/main" id="{D201177C-9AB7-B2F5-7498-C244025788D3}"/>
              </a:ext>
            </a:extLst>
          </p:cNvPr>
          <p:cNvGrpSpPr>
            <a:grpSpLocks/>
          </p:cNvGrpSpPr>
          <p:nvPr/>
        </p:nvGrpSpPr>
        <p:grpSpPr bwMode="auto">
          <a:xfrm>
            <a:off x="3962400" y="2890838"/>
            <a:ext cx="2122488" cy="1604962"/>
            <a:chOff x="3840" y="1296"/>
            <a:chExt cx="1920" cy="1200"/>
          </a:xfrm>
        </p:grpSpPr>
        <p:grpSp>
          <p:nvGrpSpPr>
            <p:cNvPr id="42189" name="Group 205">
              <a:extLst>
                <a:ext uri="{FF2B5EF4-FFF2-40B4-BE49-F238E27FC236}">
                  <a16:creationId xmlns="" xmlns:a16="http://schemas.microsoft.com/office/drawing/2014/main" id="{2219A9DF-E531-4C27-ED01-065A6978FB98}"/>
                </a:ext>
              </a:extLst>
            </p:cNvPr>
            <p:cNvGrpSpPr>
              <a:grpSpLocks/>
            </p:cNvGrpSpPr>
            <p:nvPr/>
          </p:nvGrpSpPr>
          <p:grpSpPr bwMode="auto">
            <a:xfrm>
              <a:off x="4320" y="1296"/>
              <a:ext cx="768" cy="384"/>
              <a:chOff x="4224" y="1584"/>
              <a:chExt cx="768" cy="384"/>
            </a:xfrm>
          </p:grpSpPr>
          <p:grpSp>
            <p:nvGrpSpPr>
              <p:cNvPr id="42190" name="Group 206">
                <a:extLst>
                  <a:ext uri="{FF2B5EF4-FFF2-40B4-BE49-F238E27FC236}">
                    <a16:creationId xmlns="" xmlns:a16="http://schemas.microsoft.com/office/drawing/2014/main" id="{B2D661FA-C811-814C-35F3-07164F15399A}"/>
                  </a:ext>
                </a:extLst>
              </p:cNvPr>
              <p:cNvGrpSpPr>
                <a:grpSpLocks/>
              </p:cNvGrpSpPr>
              <p:nvPr/>
            </p:nvGrpSpPr>
            <p:grpSpPr bwMode="auto">
              <a:xfrm>
                <a:off x="4224" y="1584"/>
                <a:ext cx="768" cy="384"/>
                <a:chOff x="1104" y="3360"/>
                <a:chExt cx="288" cy="192"/>
              </a:xfrm>
            </p:grpSpPr>
            <p:sp>
              <p:nvSpPr>
                <p:cNvPr id="42191" name="Oval 207">
                  <a:extLst>
                    <a:ext uri="{FF2B5EF4-FFF2-40B4-BE49-F238E27FC236}">
                      <a16:creationId xmlns="" xmlns:a16="http://schemas.microsoft.com/office/drawing/2014/main" id="{4F61EDB8-0F40-49C8-38AB-8E74F28741BE}"/>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2" name="Oval 208">
                  <a:extLst>
                    <a:ext uri="{FF2B5EF4-FFF2-40B4-BE49-F238E27FC236}">
                      <a16:creationId xmlns="" xmlns:a16="http://schemas.microsoft.com/office/drawing/2014/main" id="{CEFD6D0E-A317-7741-5BB0-91DD92D60118}"/>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93" name="Freeform 209">
                <a:extLst>
                  <a:ext uri="{FF2B5EF4-FFF2-40B4-BE49-F238E27FC236}">
                    <a16:creationId xmlns="" xmlns:a16="http://schemas.microsoft.com/office/drawing/2014/main" id="{8BFBDE2A-2AED-7C06-A50D-E7F583EAE944}"/>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94" name="Group 210">
              <a:extLst>
                <a:ext uri="{FF2B5EF4-FFF2-40B4-BE49-F238E27FC236}">
                  <a16:creationId xmlns="" xmlns:a16="http://schemas.microsoft.com/office/drawing/2014/main" id="{C3C914B0-5380-00C7-FCCB-CB3C094A94AA}"/>
                </a:ext>
              </a:extLst>
            </p:cNvPr>
            <p:cNvGrpSpPr>
              <a:grpSpLocks/>
            </p:cNvGrpSpPr>
            <p:nvPr/>
          </p:nvGrpSpPr>
          <p:grpSpPr bwMode="auto">
            <a:xfrm>
              <a:off x="4800" y="1536"/>
              <a:ext cx="768" cy="384"/>
              <a:chOff x="4224" y="1584"/>
              <a:chExt cx="768" cy="384"/>
            </a:xfrm>
          </p:grpSpPr>
          <p:grpSp>
            <p:nvGrpSpPr>
              <p:cNvPr id="42195" name="Group 211">
                <a:extLst>
                  <a:ext uri="{FF2B5EF4-FFF2-40B4-BE49-F238E27FC236}">
                    <a16:creationId xmlns="" xmlns:a16="http://schemas.microsoft.com/office/drawing/2014/main" id="{9FDD2F06-89EF-E913-7275-06398811B0E8}"/>
                  </a:ext>
                </a:extLst>
              </p:cNvPr>
              <p:cNvGrpSpPr>
                <a:grpSpLocks/>
              </p:cNvGrpSpPr>
              <p:nvPr/>
            </p:nvGrpSpPr>
            <p:grpSpPr bwMode="auto">
              <a:xfrm>
                <a:off x="4224" y="1584"/>
                <a:ext cx="768" cy="384"/>
                <a:chOff x="1104" y="3360"/>
                <a:chExt cx="288" cy="192"/>
              </a:xfrm>
            </p:grpSpPr>
            <p:sp>
              <p:nvSpPr>
                <p:cNvPr id="42196" name="Oval 212">
                  <a:extLst>
                    <a:ext uri="{FF2B5EF4-FFF2-40B4-BE49-F238E27FC236}">
                      <a16:creationId xmlns="" xmlns:a16="http://schemas.microsoft.com/office/drawing/2014/main" id="{09BBC24F-5A4B-1AAA-03E4-380FDBE9150F}"/>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197" name="Oval 213">
                  <a:extLst>
                    <a:ext uri="{FF2B5EF4-FFF2-40B4-BE49-F238E27FC236}">
                      <a16:creationId xmlns="" xmlns:a16="http://schemas.microsoft.com/office/drawing/2014/main" id="{0793C059-A4DE-96F9-3C4D-4E318596C109}"/>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198" name="Freeform 214">
                <a:extLst>
                  <a:ext uri="{FF2B5EF4-FFF2-40B4-BE49-F238E27FC236}">
                    <a16:creationId xmlns="" xmlns:a16="http://schemas.microsoft.com/office/drawing/2014/main" id="{FEDEFF69-6221-2CEF-62BE-0E4BB05CBB36}"/>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199" name="Group 215">
              <a:extLst>
                <a:ext uri="{FF2B5EF4-FFF2-40B4-BE49-F238E27FC236}">
                  <a16:creationId xmlns="" xmlns:a16="http://schemas.microsoft.com/office/drawing/2014/main" id="{4A759372-AFC1-E486-7EBC-D4A95C895092}"/>
                </a:ext>
              </a:extLst>
            </p:cNvPr>
            <p:cNvGrpSpPr>
              <a:grpSpLocks/>
            </p:cNvGrpSpPr>
            <p:nvPr/>
          </p:nvGrpSpPr>
          <p:grpSpPr bwMode="auto">
            <a:xfrm>
              <a:off x="4368" y="1776"/>
              <a:ext cx="768" cy="384"/>
              <a:chOff x="4176" y="2544"/>
              <a:chExt cx="768" cy="384"/>
            </a:xfrm>
          </p:grpSpPr>
          <p:grpSp>
            <p:nvGrpSpPr>
              <p:cNvPr id="42200" name="Group 216">
                <a:extLst>
                  <a:ext uri="{FF2B5EF4-FFF2-40B4-BE49-F238E27FC236}">
                    <a16:creationId xmlns="" xmlns:a16="http://schemas.microsoft.com/office/drawing/2014/main" id="{04FAE787-AA92-ADE2-B994-2466EF927B48}"/>
                  </a:ext>
                </a:extLst>
              </p:cNvPr>
              <p:cNvGrpSpPr>
                <a:grpSpLocks/>
              </p:cNvGrpSpPr>
              <p:nvPr/>
            </p:nvGrpSpPr>
            <p:grpSpPr bwMode="auto">
              <a:xfrm>
                <a:off x="4176" y="2544"/>
                <a:ext cx="768" cy="384"/>
                <a:chOff x="1104" y="3360"/>
                <a:chExt cx="288" cy="192"/>
              </a:xfrm>
            </p:grpSpPr>
            <p:sp>
              <p:nvSpPr>
                <p:cNvPr id="42201" name="Oval 217">
                  <a:extLst>
                    <a:ext uri="{FF2B5EF4-FFF2-40B4-BE49-F238E27FC236}">
                      <a16:creationId xmlns="" xmlns:a16="http://schemas.microsoft.com/office/drawing/2014/main" id="{8BADEFAE-56B4-A430-70A7-A83E29690932}"/>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2" name="Oval 218">
                  <a:extLst>
                    <a:ext uri="{FF2B5EF4-FFF2-40B4-BE49-F238E27FC236}">
                      <a16:creationId xmlns="" xmlns:a16="http://schemas.microsoft.com/office/drawing/2014/main" id="{1EBCB3F3-34EF-2E24-A5A8-7382AC79CF7C}"/>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203" name="Freeform 219">
                <a:extLst>
                  <a:ext uri="{FF2B5EF4-FFF2-40B4-BE49-F238E27FC236}">
                    <a16:creationId xmlns="" xmlns:a16="http://schemas.microsoft.com/office/drawing/2014/main" id="{73E10BDF-A104-C1AA-9D02-9597A5D68353}"/>
                  </a:ext>
                </a:extLst>
              </p:cNvPr>
              <p:cNvSpPr>
                <a:spLocks/>
              </p:cNvSpPr>
              <p:nvPr/>
            </p:nvSpPr>
            <p:spPr bwMode="auto">
              <a:xfrm rot="-3994865">
                <a:off x="4454" y="2593"/>
                <a:ext cx="144" cy="28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04" name="Group 220">
              <a:extLst>
                <a:ext uri="{FF2B5EF4-FFF2-40B4-BE49-F238E27FC236}">
                  <a16:creationId xmlns="" xmlns:a16="http://schemas.microsoft.com/office/drawing/2014/main" id="{79A49AF7-A638-1783-904F-95D422AB6C4B}"/>
                </a:ext>
              </a:extLst>
            </p:cNvPr>
            <p:cNvGrpSpPr>
              <a:grpSpLocks/>
            </p:cNvGrpSpPr>
            <p:nvPr/>
          </p:nvGrpSpPr>
          <p:grpSpPr bwMode="auto">
            <a:xfrm>
              <a:off x="3840" y="1488"/>
              <a:ext cx="768" cy="384"/>
              <a:chOff x="4224" y="1872"/>
              <a:chExt cx="768" cy="384"/>
            </a:xfrm>
          </p:grpSpPr>
          <p:grpSp>
            <p:nvGrpSpPr>
              <p:cNvPr id="42205" name="Group 221">
                <a:extLst>
                  <a:ext uri="{FF2B5EF4-FFF2-40B4-BE49-F238E27FC236}">
                    <a16:creationId xmlns="" xmlns:a16="http://schemas.microsoft.com/office/drawing/2014/main" id="{AAC51D2A-62A2-5678-FEDF-454B5CB54A57}"/>
                  </a:ext>
                </a:extLst>
              </p:cNvPr>
              <p:cNvGrpSpPr>
                <a:grpSpLocks/>
              </p:cNvGrpSpPr>
              <p:nvPr/>
            </p:nvGrpSpPr>
            <p:grpSpPr bwMode="auto">
              <a:xfrm>
                <a:off x="4224" y="1872"/>
                <a:ext cx="768" cy="384"/>
                <a:chOff x="1104" y="3360"/>
                <a:chExt cx="288" cy="192"/>
              </a:xfrm>
            </p:grpSpPr>
            <p:sp>
              <p:nvSpPr>
                <p:cNvPr id="42206" name="Oval 222">
                  <a:extLst>
                    <a:ext uri="{FF2B5EF4-FFF2-40B4-BE49-F238E27FC236}">
                      <a16:creationId xmlns="" xmlns:a16="http://schemas.microsoft.com/office/drawing/2014/main" id="{0F2F8633-5688-3940-8698-55417BF7F02E}"/>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07" name="Oval 223">
                  <a:extLst>
                    <a:ext uri="{FF2B5EF4-FFF2-40B4-BE49-F238E27FC236}">
                      <a16:creationId xmlns="" xmlns:a16="http://schemas.microsoft.com/office/drawing/2014/main" id="{93818B78-512F-FB25-D408-EF866B8EE903}"/>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208" name="Freeform 224">
                <a:extLst>
                  <a:ext uri="{FF2B5EF4-FFF2-40B4-BE49-F238E27FC236}">
                    <a16:creationId xmlns="" xmlns:a16="http://schemas.microsoft.com/office/drawing/2014/main" id="{1B88B8D7-ACEA-D770-651D-01C0B0A270B8}"/>
                  </a:ext>
                </a:extLst>
              </p:cNvPr>
              <p:cNvSpPr>
                <a:spLocks/>
              </p:cNvSpPr>
              <p:nvPr/>
            </p:nvSpPr>
            <p:spPr bwMode="auto">
              <a:xfrm>
                <a:off x="4368" y="1920"/>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09" name="Group 225">
              <a:extLst>
                <a:ext uri="{FF2B5EF4-FFF2-40B4-BE49-F238E27FC236}">
                  <a16:creationId xmlns="" xmlns:a16="http://schemas.microsoft.com/office/drawing/2014/main" id="{E9F47F05-01B4-CAAA-1EB4-EEFFFFFF1C4D}"/>
                </a:ext>
              </a:extLst>
            </p:cNvPr>
            <p:cNvGrpSpPr>
              <a:grpSpLocks/>
            </p:cNvGrpSpPr>
            <p:nvPr/>
          </p:nvGrpSpPr>
          <p:grpSpPr bwMode="auto">
            <a:xfrm>
              <a:off x="4992" y="1824"/>
              <a:ext cx="768" cy="384"/>
              <a:chOff x="4224" y="1584"/>
              <a:chExt cx="768" cy="384"/>
            </a:xfrm>
          </p:grpSpPr>
          <p:grpSp>
            <p:nvGrpSpPr>
              <p:cNvPr id="42210" name="Group 226">
                <a:extLst>
                  <a:ext uri="{FF2B5EF4-FFF2-40B4-BE49-F238E27FC236}">
                    <a16:creationId xmlns="" xmlns:a16="http://schemas.microsoft.com/office/drawing/2014/main" id="{20E80D43-686B-3AE4-976F-C73063ACC29C}"/>
                  </a:ext>
                </a:extLst>
              </p:cNvPr>
              <p:cNvGrpSpPr>
                <a:grpSpLocks/>
              </p:cNvGrpSpPr>
              <p:nvPr/>
            </p:nvGrpSpPr>
            <p:grpSpPr bwMode="auto">
              <a:xfrm>
                <a:off x="4224" y="1584"/>
                <a:ext cx="768" cy="384"/>
                <a:chOff x="1104" y="3360"/>
                <a:chExt cx="288" cy="192"/>
              </a:xfrm>
            </p:grpSpPr>
            <p:sp>
              <p:nvSpPr>
                <p:cNvPr id="42211" name="Oval 227">
                  <a:extLst>
                    <a:ext uri="{FF2B5EF4-FFF2-40B4-BE49-F238E27FC236}">
                      <a16:creationId xmlns="" xmlns:a16="http://schemas.microsoft.com/office/drawing/2014/main" id="{D8E177AA-D16D-8645-80CF-8AA5ECA985E2}"/>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12" name="Oval 228">
                  <a:extLst>
                    <a:ext uri="{FF2B5EF4-FFF2-40B4-BE49-F238E27FC236}">
                      <a16:creationId xmlns="" xmlns:a16="http://schemas.microsoft.com/office/drawing/2014/main" id="{7DD8D8C7-9B61-1DE9-ECD6-82A07732E16B}"/>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213" name="Freeform 229">
                <a:extLst>
                  <a:ext uri="{FF2B5EF4-FFF2-40B4-BE49-F238E27FC236}">
                    <a16:creationId xmlns="" xmlns:a16="http://schemas.microsoft.com/office/drawing/2014/main" id="{00CF734D-C31C-CC62-8196-2B58D3202F88}"/>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14" name="Group 230">
              <a:extLst>
                <a:ext uri="{FF2B5EF4-FFF2-40B4-BE49-F238E27FC236}">
                  <a16:creationId xmlns="" xmlns:a16="http://schemas.microsoft.com/office/drawing/2014/main" id="{89ACFCAF-1205-02A8-362E-A2117B667808}"/>
                </a:ext>
              </a:extLst>
            </p:cNvPr>
            <p:cNvGrpSpPr>
              <a:grpSpLocks/>
            </p:cNvGrpSpPr>
            <p:nvPr/>
          </p:nvGrpSpPr>
          <p:grpSpPr bwMode="auto">
            <a:xfrm>
              <a:off x="3888" y="1872"/>
              <a:ext cx="768" cy="384"/>
              <a:chOff x="4224" y="1584"/>
              <a:chExt cx="768" cy="384"/>
            </a:xfrm>
          </p:grpSpPr>
          <p:grpSp>
            <p:nvGrpSpPr>
              <p:cNvPr id="42215" name="Group 231">
                <a:extLst>
                  <a:ext uri="{FF2B5EF4-FFF2-40B4-BE49-F238E27FC236}">
                    <a16:creationId xmlns="" xmlns:a16="http://schemas.microsoft.com/office/drawing/2014/main" id="{6B0CF190-A320-7C66-EC01-3F1254AD29E1}"/>
                  </a:ext>
                </a:extLst>
              </p:cNvPr>
              <p:cNvGrpSpPr>
                <a:grpSpLocks/>
              </p:cNvGrpSpPr>
              <p:nvPr/>
            </p:nvGrpSpPr>
            <p:grpSpPr bwMode="auto">
              <a:xfrm>
                <a:off x="4224" y="1584"/>
                <a:ext cx="768" cy="384"/>
                <a:chOff x="1104" y="3360"/>
                <a:chExt cx="288" cy="192"/>
              </a:xfrm>
            </p:grpSpPr>
            <p:sp>
              <p:nvSpPr>
                <p:cNvPr id="42216" name="Oval 232">
                  <a:extLst>
                    <a:ext uri="{FF2B5EF4-FFF2-40B4-BE49-F238E27FC236}">
                      <a16:creationId xmlns="" xmlns:a16="http://schemas.microsoft.com/office/drawing/2014/main" id="{B040546B-4D99-9215-94A0-65DC64F4B53B}"/>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17" name="Oval 233">
                  <a:extLst>
                    <a:ext uri="{FF2B5EF4-FFF2-40B4-BE49-F238E27FC236}">
                      <a16:creationId xmlns="" xmlns:a16="http://schemas.microsoft.com/office/drawing/2014/main" id="{168BB9A6-826C-CA9B-09E9-77971D6BF278}"/>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218" name="Freeform 234">
                <a:extLst>
                  <a:ext uri="{FF2B5EF4-FFF2-40B4-BE49-F238E27FC236}">
                    <a16:creationId xmlns="" xmlns:a16="http://schemas.microsoft.com/office/drawing/2014/main" id="{DA863782-5EFB-0EB3-C8EC-0BAD6DAD5E9E}"/>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19" name="Group 235">
              <a:extLst>
                <a:ext uri="{FF2B5EF4-FFF2-40B4-BE49-F238E27FC236}">
                  <a16:creationId xmlns="" xmlns:a16="http://schemas.microsoft.com/office/drawing/2014/main" id="{5ACBB1C8-A454-4DC2-C54E-5CD90DDF08A1}"/>
                </a:ext>
              </a:extLst>
            </p:cNvPr>
            <p:cNvGrpSpPr>
              <a:grpSpLocks/>
            </p:cNvGrpSpPr>
            <p:nvPr/>
          </p:nvGrpSpPr>
          <p:grpSpPr bwMode="auto">
            <a:xfrm>
              <a:off x="4560" y="2112"/>
              <a:ext cx="768" cy="384"/>
              <a:chOff x="4224" y="1584"/>
              <a:chExt cx="768" cy="384"/>
            </a:xfrm>
          </p:grpSpPr>
          <p:grpSp>
            <p:nvGrpSpPr>
              <p:cNvPr id="42220" name="Group 236">
                <a:extLst>
                  <a:ext uri="{FF2B5EF4-FFF2-40B4-BE49-F238E27FC236}">
                    <a16:creationId xmlns="" xmlns:a16="http://schemas.microsoft.com/office/drawing/2014/main" id="{D97B8456-4BD5-2A74-FB68-23E111502E4D}"/>
                  </a:ext>
                </a:extLst>
              </p:cNvPr>
              <p:cNvGrpSpPr>
                <a:grpSpLocks/>
              </p:cNvGrpSpPr>
              <p:nvPr/>
            </p:nvGrpSpPr>
            <p:grpSpPr bwMode="auto">
              <a:xfrm>
                <a:off x="4224" y="1584"/>
                <a:ext cx="768" cy="384"/>
                <a:chOff x="1104" y="3360"/>
                <a:chExt cx="288" cy="192"/>
              </a:xfrm>
            </p:grpSpPr>
            <p:sp>
              <p:nvSpPr>
                <p:cNvPr id="42221" name="Oval 237">
                  <a:extLst>
                    <a:ext uri="{FF2B5EF4-FFF2-40B4-BE49-F238E27FC236}">
                      <a16:creationId xmlns="" xmlns:a16="http://schemas.microsoft.com/office/drawing/2014/main" id="{A57FF958-FF50-3F51-0749-F623F5119F1B}"/>
                    </a:ext>
                  </a:extLst>
                </p:cNvPr>
                <p:cNvSpPr>
                  <a:spLocks noChangeArrowheads="1"/>
                </p:cNvSpPr>
                <p:nvPr/>
              </p:nvSpPr>
              <p:spPr bwMode="auto">
                <a:xfrm>
                  <a:off x="1104" y="3360"/>
                  <a:ext cx="288" cy="192"/>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22" name="Oval 238">
                  <a:extLst>
                    <a:ext uri="{FF2B5EF4-FFF2-40B4-BE49-F238E27FC236}">
                      <a16:creationId xmlns="" xmlns:a16="http://schemas.microsoft.com/office/drawing/2014/main" id="{30226422-89C9-A144-6020-BE6182017C38}"/>
                    </a:ext>
                  </a:extLst>
                </p:cNvPr>
                <p:cNvSpPr>
                  <a:spLocks noChangeArrowheads="1"/>
                </p:cNvSpPr>
                <p:nvPr/>
              </p:nvSpPr>
              <p:spPr bwMode="auto">
                <a:xfrm>
                  <a:off x="1248" y="3408"/>
                  <a:ext cx="96" cy="96"/>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223" name="Freeform 239">
                <a:extLst>
                  <a:ext uri="{FF2B5EF4-FFF2-40B4-BE49-F238E27FC236}">
                    <a16:creationId xmlns="" xmlns:a16="http://schemas.microsoft.com/office/drawing/2014/main" id="{324BB29F-3782-6974-07BB-495ECDDF5AED}"/>
                  </a:ext>
                </a:extLst>
              </p:cNvPr>
              <p:cNvSpPr>
                <a:spLocks/>
              </p:cNvSpPr>
              <p:nvPr/>
            </p:nvSpPr>
            <p:spPr bwMode="auto">
              <a:xfrm rot="-3994865">
                <a:off x="4384" y="1712"/>
                <a:ext cx="242" cy="178"/>
              </a:xfrm>
              <a:custGeom>
                <a:avLst/>
                <a:gdLst>
                  <a:gd name="T0" fmla="*/ 0 w 242"/>
                  <a:gd name="T1" fmla="*/ 130 h 130"/>
                  <a:gd name="T2" fmla="*/ 84 w 242"/>
                  <a:gd name="T3" fmla="*/ 84 h 130"/>
                  <a:gd name="T4" fmla="*/ 112 w 242"/>
                  <a:gd name="T5" fmla="*/ 65 h 130"/>
                  <a:gd name="T6" fmla="*/ 139 w 242"/>
                  <a:gd name="T7" fmla="*/ 46 h 130"/>
                  <a:gd name="T8" fmla="*/ 242 w 242"/>
                  <a:gd name="T9" fmla="*/ 0 h 130"/>
                </a:gdLst>
                <a:ahLst/>
                <a:cxnLst>
                  <a:cxn ang="0">
                    <a:pos x="T0" y="T1"/>
                  </a:cxn>
                  <a:cxn ang="0">
                    <a:pos x="T2" y="T3"/>
                  </a:cxn>
                  <a:cxn ang="0">
                    <a:pos x="T4" y="T5"/>
                  </a:cxn>
                  <a:cxn ang="0">
                    <a:pos x="T6" y="T7"/>
                  </a:cxn>
                  <a:cxn ang="0">
                    <a:pos x="T8" y="T9"/>
                  </a:cxn>
                </a:cxnLst>
                <a:rect l="0" t="0" r="r" b="b"/>
                <a:pathLst>
                  <a:path w="242" h="130">
                    <a:moveTo>
                      <a:pt x="0" y="130"/>
                    </a:moveTo>
                    <a:cubicBezTo>
                      <a:pt x="49" y="114"/>
                      <a:pt x="21" y="126"/>
                      <a:pt x="84" y="84"/>
                    </a:cubicBezTo>
                    <a:cubicBezTo>
                      <a:pt x="93" y="78"/>
                      <a:pt x="103" y="71"/>
                      <a:pt x="112" y="65"/>
                    </a:cubicBezTo>
                    <a:cubicBezTo>
                      <a:pt x="121" y="59"/>
                      <a:pt x="139" y="46"/>
                      <a:pt x="139" y="46"/>
                    </a:cubicBezTo>
                    <a:cubicBezTo>
                      <a:pt x="166" y="8"/>
                      <a:pt x="198" y="0"/>
                      <a:pt x="242" y="0"/>
                    </a:cubicBezTo>
                  </a:path>
                </a:pathLst>
              </a:custGeom>
              <a:noFill/>
              <a:ln w="381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42224" name="AutoShape 240">
            <a:extLst>
              <a:ext uri="{FF2B5EF4-FFF2-40B4-BE49-F238E27FC236}">
                <a16:creationId xmlns="" xmlns:a16="http://schemas.microsoft.com/office/drawing/2014/main" id="{B38325E8-79B3-B446-A4F4-B1CC6C7286EB}"/>
              </a:ext>
            </a:extLst>
          </p:cNvPr>
          <p:cNvSpPr>
            <a:spLocks noChangeArrowheads="1"/>
          </p:cNvSpPr>
          <p:nvPr/>
        </p:nvSpPr>
        <p:spPr bwMode="auto">
          <a:xfrm>
            <a:off x="5486400" y="2570163"/>
            <a:ext cx="1963738" cy="1925637"/>
          </a:xfrm>
          <a:prstGeom prst="irregularSeal2">
            <a:avLst/>
          </a:prstGeom>
          <a:gradFill rotWithShape="1">
            <a:gsLst>
              <a:gs pos="0">
                <a:srgbClr val="FF7C80">
                  <a:gamma/>
                  <a:tint val="0"/>
                  <a:invGamma/>
                  <a:alpha val="14000"/>
                </a:srgbClr>
              </a:gs>
              <a:gs pos="100000">
                <a:srgbClr val="FF7C80">
                  <a:alpha val="8000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25" name="AutoShape 241">
            <a:extLst>
              <a:ext uri="{FF2B5EF4-FFF2-40B4-BE49-F238E27FC236}">
                <a16:creationId xmlns="" xmlns:a16="http://schemas.microsoft.com/office/drawing/2014/main" id="{F37DF68E-2F95-683D-6DAA-32144539428D}"/>
              </a:ext>
            </a:extLst>
          </p:cNvPr>
          <p:cNvSpPr>
            <a:spLocks noChangeArrowheads="1"/>
          </p:cNvSpPr>
          <p:nvPr/>
        </p:nvSpPr>
        <p:spPr bwMode="auto">
          <a:xfrm>
            <a:off x="5943600" y="2995613"/>
            <a:ext cx="1060450" cy="1347787"/>
          </a:xfrm>
          <a:prstGeom prst="irregularSeal1">
            <a:avLst/>
          </a:prstGeom>
          <a:blipFill dpi="0" rotWithShape="1">
            <a:blip r:embed="rId2"/>
            <a:srcRect/>
            <a:tile tx="0" ty="0" sx="100000" sy="100000" flip="none" algn="tl"/>
          </a:blipFill>
          <a:ln w="9525">
            <a:solidFill>
              <a:srgbClr val="FF7C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226" name="Group 242">
            <a:extLst>
              <a:ext uri="{FF2B5EF4-FFF2-40B4-BE49-F238E27FC236}">
                <a16:creationId xmlns="" xmlns:a16="http://schemas.microsoft.com/office/drawing/2014/main" id="{0BA289E6-34DC-7CE1-000B-E966F6FC039F}"/>
              </a:ext>
            </a:extLst>
          </p:cNvPr>
          <p:cNvGrpSpPr>
            <a:grpSpLocks/>
          </p:cNvGrpSpPr>
          <p:nvPr/>
        </p:nvGrpSpPr>
        <p:grpSpPr bwMode="auto">
          <a:xfrm rot="800114">
            <a:off x="4619625" y="4335463"/>
            <a:ext cx="1751013" cy="1219200"/>
            <a:chOff x="2592" y="3024"/>
            <a:chExt cx="1776" cy="1200"/>
          </a:xfrm>
        </p:grpSpPr>
        <p:sp>
          <p:nvSpPr>
            <p:cNvPr id="42227" name="Oval 243">
              <a:extLst>
                <a:ext uri="{FF2B5EF4-FFF2-40B4-BE49-F238E27FC236}">
                  <a16:creationId xmlns="" xmlns:a16="http://schemas.microsoft.com/office/drawing/2014/main" id="{791A2578-C7D3-4E0E-C3BE-78E5B852368D}"/>
                </a:ext>
              </a:extLst>
            </p:cNvPr>
            <p:cNvSpPr>
              <a:spLocks noChangeArrowheads="1"/>
            </p:cNvSpPr>
            <p:nvPr/>
          </p:nvSpPr>
          <p:spPr bwMode="auto">
            <a:xfrm>
              <a:off x="2592" y="3024"/>
              <a:ext cx="1776" cy="12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28" name="Oval 244">
              <a:extLst>
                <a:ext uri="{FF2B5EF4-FFF2-40B4-BE49-F238E27FC236}">
                  <a16:creationId xmlns="" xmlns:a16="http://schemas.microsoft.com/office/drawing/2014/main" id="{EA78AD78-3BD3-396E-7203-078E40F94B4C}"/>
                </a:ext>
              </a:extLst>
            </p:cNvPr>
            <p:cNvSpPr>
              <a:spLocks noChangeArrowheads="1"/>
            </p:cNvSpPr>
            <p:nvPr/>
          </p:nvSpPr>
          <p:spPr bwMode="auto">
            <a:xfrm>
              <a:off x="3840" y="3168"/>
              <a:ext cx="256"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29" name="Oval 245">
              <a:extLst>
                <a:ext uri="{FF2B5EF4-FFF2-40B4-BE49-F238E27FC236}">
                  <a16:creationId xmlns="" xmlns:a16="http://schemas.microsoft.com/office/drawing/2014/main" id="{B56B59F3-D404-61FC-9BE8-E79F171D963E}"/>
                </a:ext>
              </a:extLst>
            </p:cNvPr>
            <p:cNvSpPr>
              <a:spLocks noChangeArrowheads="1"/>
            </p:cNvSpPr>
            <p:nvPr/>
          </p:nvSpPr>
          <p:spPr bwMode="auto">
            <a:xfrm>
              <a:off x="4032" y="3360"/>
              <a:ext cx="256"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30" name="Oval 246">
              <a:extLst>
                <a:ext uri="{FF2B5EF4-FFF2-40B4-BE49-F238E27FC236}">
                  <a16:creationId xmlns="" xmlns:a16="http://schemas.microsoft.com/office/drawing/2014/main" id="{DEBC1ED2-9F80-653D-79D5-9F78ADD4966B}"/>
                </a:ext>
              </a:extLst>
            </p:cNvPr>
            <p:cNvSpPr>
              <a:spLocks noChangeArrowheads="1"/>
            </p:cNvSpPr>
            <p:nvPr/>
          </p:nvSpPr>
          <p:spPr bwMode="auto">
            <a:xfrm>
              <a:off x="3648" y="3888"/>
              <a:ext cx="256"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31" name="Oval 247">
              <a:extLst>
                <a:ext uri="{FF2B5EF4-FFF2-40B4-BE49-F238E27FC236}">
                  <a16:creationId xmlns="" xmlns:a16="http://schemas.microsoft.com/office/drawing/2014/main" id="{BAE51C0B-24F1-844B-3899-1F9B383E744C}"/>
                </a:ext>
              </a:extLst>
            </p:cNvPr>
            <p:cNvSpPr>
              <a:spLocks noChangeArrowheads="1"/>
            </p:cNvSpPr>
            <p:nvPr/>
          </p:nvSpPr>
          <p:spPr bwMode="auto">
            <a:xfrm>
              <a:off x="3936" y="3792"/>
              <a:ext cx="256"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32" name="Oval 248">
              <a:extLst>
                <a:ext uri="{FF2B5EF4-FFF2-40B4-BE49-F238E27FC236}">
                  <a16:creationId xmlns="" xmlns:a16="http://schemas.microsoft.com/office/drawing/2014/main" id="{A9F0713C-86F2-976B-2503-0D849D096956}"/>
                </a:ext>
              </a:extLst>
            </p:cNvPr>
            <p:cNvSpPr>
              <a:spLocks noChangeArrowheads="1"/>
            </p:cNvSpPr>
            <p:nvPr/>
          </p:nvSpPr>
          <p:spPr bwMode="auto">
            <a:xfrm>
              <a:off x="4080" y="3600"/>
              <a:ext cx="256"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33" name="Oval 249">
              <a:extLst>
                <a:ext uri="{FF2B5EF4-FFF2-40B4-BE49-F238E27FC236}">
                  <a16:creationId xmlns="" xmlns:a16="http://schemas.microsoft.com/office/drawing/2014/main" id="{E44F4743-43F9-BA94-F05D-F0226D499702}"/>
                </a:ext>
              </a:extLst>
            </p:cNvPr>
            <p:cNvSpPr>
              <a:spLocks noChangeArrowheads="1"/>
            </p:cNvSpPr>
            <p:nvPr/>
          </p:nvSpPr>
          <p:spPr bwMode="auto">
            <a:xfrm>
              <a:off x="3552" y="3072"/>
              <a:ext cx="256" cy="192"/>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2235" name="Rectangle 251">
            <a:extLst>
              <a:ext uri="{FF2B5EF4-FFF2-40B4-BE49-F238E27FC236}">
                <a16:creationId xmlns="" xmlns:a16="http://schemas.microsoft.com/office/drawing/2014/main" id="{DEAAF77F-32D1-BC8B-D763-42853901106E}"/>
              </a:ext>
            </a:extLst>
          </p:cNvPr>
          <p:cNvSpPr>
            <a:spLocks noChangeArrowheads="1"/>
          </p:cNvSpPr>
          <p:nvPr/>
        </p:nvSpPr>
        <p:spPr bwMode="auto">
          <a:xfrm>
            <a:off x="304800" y="2057400"/>
            <a:ext cx="34290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Bacterial entry</a:t>
            </a:r>
          </a:p>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T Lymphocytes.</a:t>
            </a:r>
          </a:p>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Macrophages.</a:t>
            </a:r>
          </a:p>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Epithelioid cells.</a:t>
            </a:r>
          </a:p>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Proliferation.</a:t>
            </a:r>
          </a:p>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Central Necrosis.</a:t>
            </a:r>
          </a:p>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Giant cell formation.</a:t>
            </a:r>
          </a:p>
          <a:p>
            <a:pPr algn="just">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Fibrosis.</a:t>
            </a:r>
          </a:p>
        </p:txBody>
      </p:sp>
      <p:grpSp>
        <p:nvGrpSpPr>
          <p:cNvPr id="42236" name="Group 252">
            <a:extLst>
              <a:ext uri="{FF2B5EF4-FFF2-40B4-BE49-F238E27FC236}">
                <a16:creationId xmlns="" xmlns:a16="http://schemas.microsoft.com/office/drawing/2014/main" id="{69F6CC3A-6661-757D-E1E7-5747BB0EBB48}"/>
              </a:ext>
            </a:extLst>
          </p:cNvPr>
          <p:cNvGrpSpPr>
            <a:grpSpLocks/>
          </p:cNvGrpSpPr>
          <p:nvPr/>
        </p:nvGrpSpPr>
        <p:grpSpPr bwMode="auto">
          <a:xfrm>
            <a:off x="2971800" y="1143000"/>
            <a:ext cx="5486400" cy="5715000"/>
            <a:chOff x="96" y="192"/>
            <a:chExt cx="4964" cy="4580"/>
          </a:xfrm>
        </p:grpSpPr>
        <p:grpSp>
          <p:nvGrpSpPr>
            <p:cNvPr id="42237" name="Group 253">
              <a:extLst>
                <a:ext uri="{FF2B5EF4-FFF2-40B4-BE49-F238E27FC236}">
                  <a16:creationId xmlns="" xmlns:a16="http://schemas.microsoft.com/office/drawing/2014/main" id="{B091A531-1D03-B0E6-B51E-54BC6503F25A}"/>
                </a:ext>
              </a:extLst>
            </p:cNvPr>
            <p:cNvGrpSpPr>
              <a:grpSpLocks/>
            </p:cNvGrpSpPr>
            <p:nvPr/>
          </p:nvGrpSpPr>
          <p:grpSpPr bwMode="auto">
            <a:xfrm rot="-3610664">
              <a:off x="-48" y="1392"/>
              <a:ext cx="1940" cy="1652"/>
              <a:chOff x="274" y="249"/>
              <a:chExt cx="1940" cy="1652"/>
            </a:xfrm>
          </p:grpSpPr>
          <p:sp>
            <p:nvSpPr>
              <p:cNvPr id="42238" name="Freeform 254">
                <a:extLst>
                  <a:ext uri="{FF2B5EF4-FFF2-40B4-BE49-F238E27FC236}">
                    <a16:creationId xmlns="" xmlns:a16="http://schemas.microsoft.com/office/drawing/2014/main" id="{FF9F3C1B-BA6E-B4E9-BD42-AE120DF62403}"/>
                  </a:ext>
                </a:extLst>
              </p:cNvPr>
              <p:cNvSpPr>
                <a:spLocks/>
              </p:cNvSpPr>
              <p:nvPr/>
            </p:nvSpPr>
            <p:spPr bwMode="auto">
              <a:xfrm>
                <a:off x="432" y="76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39" name="Freeform 255">
                <a:extLst>
                  <a:ext uri="{FF2B5EF4-FFF2-40B4-BE49-F238E27FC236}">
                    <a16:creationId xmlns="" xmlns:a16="http://schemas.microsoft.com/office/drawing/2014/main" id="{BABB7842-52C7-5C96-5268-3D0589220011}"/>
                  </a:ext>
                </a:extLst>
              </p:cNvPr>
              <p:cNvSpPr>
                <a:spLocks/>
              </p:cNvSpPr>
              <p:nvPr/>
            </p:nvSpPr>
            <p:spPr bwMode="auto">
              <a:xfrm rot="2508166">
                <a:off x="850" y="32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40" name="Freeform 256">
                <a:extLst>
                  <a:ext uri="{FF2B5EF4-FFF2-40B4-BE49-F238E27FC236}">
                    <a16:creationId xmlns="" xmlns:a16="http://schemas.microsoft.com/office/drawing/2014/main" id="{C2DB6320-944E-5AD5-EC83-AE012C494001}"/>
                  </a:ext>
                </a:extLst>
              </p:cNvPr>
              <p:cNvSpPr>
                <a:spLocks/>
              </p:cNvSpPr>
              <p:nvPr/>
            </p:nvSpPr>
            <p:spPr bwMode="auto">
              <a:xfrm rot="2993889">
                <a:off x="1378" y="184"/>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41" name="Freeform 257">
                <a:extLst>
                  <a:ext uri="{FF2B5EF4-FFF2-40B4-BE49-F238E27FC236}">
                    <a16:creationId xmlns="" xmlns:a16="http://schemas.microsoft.com/office/drawing/2014/main" id="{0ABBCD06-C601-80BF-31E7-7BABD95AE58B}"/>
                  </a:ext>
                </a:extLst>
              </p:cNvPr>
              <p:cNvSpPr>
                <a:spLocks/>
              </p:cNvSpPr>
              <p:nvPr/>
            </p:nvSpPr>
            <p:spPr bwMode="auto">
              <a:xfrm rot="-1200426">
                <a:off x="514" y="712"/>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42" name="Freeform 258">
                <a:extLst>
                  <a:ext uri="{FF2B5EF4-FFF2-40B4-BE49-F238E27FC236}">
                    <a16:creationId xmlns="" xmlns:a16="http://schemas.microsoft.com/office/drawing/2014/main" id="{0353826C-3420-A75F-B6BE-B5EB9D43EEA4}"/>
                  </a:ext>
                </a:extLst>
              </p:cNvPr>
              <p:cNvSpPr>
                <a:spLocks/>
              </p:cNvSpPr>
              <p:nvPr/>
            </p:nvSpPr>
            <p:spPr bwMode="auto">
              <a:xfrm>
                <a:off x="274" y="1000"/>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43" name="Group 259">
              <a:extLst>
                <a:ext uri="{FF2B5EF4-FFF2-40B4-BE49-F238E27FC236}">
                  <a16:creationId xmlns="" xmlns:a16="http://schemas.microsoft.com/office/drawing/2014/main" id="{69B46774-25DE-02F8-92D0-EB69856EF0C6}"/>
                </a:ext>
              </a:extLst>
            </p:cNvPr>
            <p:cNvGrpSpPr>
              <a:grpSpLocks/>
            </p:cNvGrpSpPr>
            <p:nvPr/>
          </p:nvGrpSpPr>
          <p:grpSpPr bwMode="auto">
            <a:xfrm>
              <a:off x="672" y="576"/>
              <a:ext cx="1940" cy="1652"/>
              <a:chOff x="274" y="249"/>
              <a:chExt cx="1940" cy="1652"/>
            </a:xfrm>
          </p:grpSpPr>
          <p:sp>
            <p:nvSpPr>
              <p:cNvPr id="42244" name="Freeform 260">
                <a:extLst>
                  <a:ext uri="{FF2B5EF4-FFF2-40B4-BE49-F238E27FC236}">
                    <a16:creationId xmlns="" xmlns:a16="http://schemas.microsoft.com/office/drawing/2014/main" id="{ACBE736E-7444-629A-3062-53B4DF8B2C8A}"/>
                  </a:ext>
                </a:extLst>
              </p:cNvPr>
              <p:cNvSpPr>
                <a:spLocks/>
              </p:cNvSpPr>
              <p:nvPr/>
            </p:nvSpPr>
            <p:spPr bwMode="auto">
              <a:xfrm>
                <a:off x="432" y="76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45" name="Freeform 261">
                <a:extLst>
                  <a:ext uri="{FF2B5EF4-FFF2-40B4-BE49-F238E27FC236}">
                    <a16:creationId xmlns="" xmlns:a16="http://schemas.microsoft.com/office/drawing/2014/main" id="{863D0849-6603-AC3F-B76B-1BA0D0BBF26E}"/>
                  </a:ext>
                </a:extLst>
              </p:cNvPr>
              <p:cNvSpPr>
                <a:spLocks/>
              </p:cNvSpPr>
              <p:nvPr/>
            </p:nvSpPr>
            <p:spPr bwMode="auto">
              <a:xfrm rot="2508166">
                <a:off x="850" y="32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46" name="Freeform 262">
                <a:extLst>
                  <a:ext uri="{FF2B5EF4-FFF2-40B4-BE49-F238E27FC236}">
                    <a16:creationId xmlns="" xmlns:a16="http://schemas.microsoft.com/office/drawing/2014/main" id="{FEE5E869-3918-DB35-A113-454A59E85C79}"/>
                  </a:ext>
                </a:extLst>
              </p:cNvPr>
              <p:cNvSpPr>
                <a:spLocks/>
              </p:cNvSpPr>
              <p:nvPr/>
            </p:nvSpPr>
            <p:spPr bwMode="auto">
              <a:xfrm rot="2993889">
                <a:off x="1378" y="184"/>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47" name="Freeform 263">
                <a:extLst>
                  <a:ext uri="{FF2B5EF4-FFF2-40B4-BE49-F238E27FC236}">
                    <a16:creationId xmlns="" xmlns:a16="http://schemas.microsoft.com/office/drawing/2014/main" id="{F671982E-3472-1D67-8BDB-E1438B967A12}"/>
                  </a:ext>
                </a:extLst>
              </p:cNvPr>
              <p:cNvSpPr>
                <a:spLocks/>
              </p:cNvSpPr>
              <p:nvPr/>
            </p:nvSpPr>
            <p:spPr bwMode="auto">
              <a:xfrm rot="-1200426">
                <a:off x="514" y="712"/>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48" name="Freeform 264">
                <a:extLst>
                  <a:ext uri="{FF2B5EF4-FFF2-40B4-BE49-F238E27FC236}">
                    <a16:creationId xmlns="" xmlns:a16="http://schemas.microsoft.com/office/drawing/2014/main" id="{8CF8B6F0-4BAD-C3E8-8A79-F5FA9642852F}"/>
                  </a:ext>
                </a:extLst>
              </p:cNvPr>
              <p:cNvSpPr>
                <a:spLocks/>
              </p:cNvSpPr>
              <p:nvPr/>
            </p:nvSpPr>
            <p:spPr bwMode="auto">
              <a:xfrm>
                <a:off x="274" y="1000"/>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49" name="Group 265">
              <a:extLst>
                <a:ext uri="{FF2B5EF4-FFF2-40B4-BE49-F238E27FC236}">
                  <a16:creationId xmlns="" xmlns:a16="http://schemas.microsoft.com/office/drawing/2014/main" id="{FF2ED2FC-4823-F71E-2986-AA7A72792E96}"/>
                </a:ext>
              </a:extLst>
            </p:cNvPr>
            <p:cNvGrpSpPr>
              <a:grpSpLocks/>
            </p:cNvGrpSpPr>
            <p:nvPr/>
          </p:nvGrpSpPr>
          <p:grpSpPr bwMode="auto">
            <a:xfrm rot="9387897">
              <a:off x="3120" y="2064"/>
              <a:ext cx="1940" cy="1652"/>
              <a:chOff x="274" y="249"/>
              <a:chExt cx="1940" cy="1652"/>
            </a:xfrm>
          </p:grpSpPr>
          <p:sp>
            <p:nvSpPr>
              <p:cNvPr id="42250" name="Freeform 266">
                <a:extLst>
                  <a:ext uri="{FF2B5EF4-FFF2-40B4-BE49-F238E27FC236}">
                    <a16:creationId xmlns="" xmlns:a16="http://schemas.microsoft.com/office/drawing/2014/main" id="{B863FF37-BE89-2FAE-89C4-8CD85EE413A6}"/>
                  </a:ext>
                </a:extLst>
              </p:cNvPr>
              <p:cNvSpPr>
                <a:spLocks/>
              </p:cNvSpPr>
              <p:nvPr/>
            </p:nvSpPr>
            <p:spPr bwMode="auto">
              <a:xfrm>
                <a:off x="432" y="76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51" name="Freeform 267">
                <a:extLst>
                  <a:ext uri="{FF2B5EF4-FFF2-40B4-BE49-F238E27FC236}">
                    <a16:creationId xmlns="" xmlns:a16="http://schemas.microsoft.com/office/drawing/2014/main" id="{25EEFC80-C886-1436-A922-7B51DE717173}"/>
                  </a:ext>
                </a:extLst>
              </p:cNvPr>
              <p:cNvSpPr>
                <a:spLocks/>
              </p:cNvSpPr>
              <p:nvPr/>
            </p:nvSpPr>
            <p:spPr bwMode="auto">
              <a:xfrm rot="2508166">
                <a:off x="850" y="32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52" name="Freeform 268">
                <a:extLst>
                  <a:ext uri="{FF2B5EF4-FFF2-40B4-BE49-F238E27FC236}">
                    <a16:creationId xmlns="" xmlns:a16="http://schemas.microsoft.com/office/drawing/2014/main" id="{EC6F947F-523E-9ABD-6F39-03E9C5AC0DC3}"/>
                  </a:ext>
                </a:extLst>
              </p:cNvPr>
              <p:cNvSpPr>
                <a:spLocks/>
              </p:cNvSpPr>
              <p:nvPr/>
            </p:nvSpPr>
            <p:spPr bwMode="auto">
              <a:xfrm rot="2993889">
                <a:off x="1378" y="184"/>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53" name="Freeform 269">
                <a:extLst>
                  <a:ext uri="{FF2B5EF4-FFF2-40B4-BE49-F238E27FC236}">
                    <a16:creationId xmlns="" xmlns:a16="http://schemas.microsoft.com/office/drawing/2014/main" id="{BDEED4A7-DF25-9A9C-F3C1-5A6259C5A958}"/>
                  </a:ext>
                </a:extLst>
              </p:cNvPr>
              <p:cNvSpPr>
                <a:spLocks/>
              </p:cNvSpPr>
              <p:nvPr/>
            </p:nvSpPr>
            <p:spPr bwMode="auto">
              <a:xfrm rot="-1200426">
                <a:off x="514" y="712"/>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54" name="Freeform 270">
                <a:extLst>
                  <a:ext uri="{FF2B5EF4-FFF2-40B4-BE49-F238E27FC236}">
                    <a16:creationId xmlns="" xmlns:a16="http://schemas.microsoft.com/office/drawing/2014/main" id="{DAE4EBB3-F6F9-7EDB-B793-80EFF50F30CC}"/>
                  </a:ext>
                </a:extLst>
              </p:cNvPr>
              <p:cNvSpPr>
                <a:spLocks/>
              </p:cNvSpPr>
              <p:nvPr/>
            </p:nvSpPr>
            <p:spPr bwMode="auto">
              <a:xfrm>
                <a:off x="274" y="1000"/>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55" name="Group 271">
              <a:extLst>
                <a:ext uri="{FF2B5EF4-FFF2-40B4-BE49-F238E27FC236}">
                  <a16:creationId xmlns="" xmlns:a16="http://schemas.microsoft.com/office/drawing/2014/main" id="{0D8CF9F4-E1DC-EB27-7B67-1A4C927873DD}"/>
                </a:ext>
              </a:extLst>
            </p:cNvPr>
            <p:cNvGrpSpPr>
              <a:grpSpLocks/>
            </p:cNvGrpSpPr>
            <p:nvPr/>
          </p:nvGrpSpPr>
          <p:grpSpPr bwMode="auto">
            <a:xfrm rot="3342787">
              <a:off x="2304" y="336"/>
              <a:ext cx="1940" cy="1652"/>
              <a:chOff x="274" y="249"/>
              <a:chExt cx="1940" cy="1652"/>
            </a:xfrm>
          </p:grpSpPr>
          <p:sp>
            <p:nvSpPr>
              <p:cNvPr id="42256" name="Freeform 272">
                <a:extLst>
                  <a:ext uri="{FF2B5EF4-FFF2-40B4-BE49-F238E27FC236}">
                    <a16:creationId xmlns="" xmlns:a16="http://schemas.microsoft.com/office/drawing/2014/main" id="{39093732-2AC9-3146-5E6F-05BA607054D5}"/>
                  </a:ext>
                </a:extLst>
              </p:cNvPr>
              <p:cNvSpPr>
                <a:spLocks/>
              </p:cNvSpPr>
              <p:nvPr/>
            </p:nvSpPr>
            <p:spPr bwMode="auto">
              <a:xfrm>
                <a:off x="432" y="76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57" name="Freeform 273">
                <a:extLst>
                  <a:ext uri="{FF2B5EF4-FFF2-40B4-BE49-F238E27FC236}">
                    <a16:creationId xmlns="" xmlns:a16="http://schemas.microsoft.com/office/drawing/2014/main" id="{4CD335E7-B318-24BE-22AE-77D08541FECE}"/>
                  </a:ext>
                </a:extLst>
              </p:cNvPr>
              <p:cNvSpPr>
                <a:spLocks/>
              </p:cNvSpPr>
              <p:nvPr/>
            </p:nvSpPr>
            <p:spPr bwMode="auto">
              <a:xfrm rot="2508166">
                <a:off x="850" y="32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58" name="Freeform 274">
                <a:extLst>
                  <a:ext uri="{FF2B5EF4-FFF2-40B4-BE49-F238E27FC236}">
                    <a16:creationId xmlns="" xmlns:a16="http://schemas.microsoft.com/office/drawing/2014/main" id="{618290D6-3471-9B41-BB24-34E79B3D0EC3}"/>
                  </a:ext>
                </a:extLst>
              </p:cNvPr>
              <p:cNvSpPr>
                <a:spLocks/>
              </p:cNvSpPr>
              <p:nvPr/>
            </p:nvSpPr>
            <p:spPr bwMode="auto">
              <a:xfrm rot="2993889">
                <a:off x="1378" y="184"/>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59" name="Freeform 275">
                <a:extLst>
                  <a:ext uri="{FF2B5EF4-FFF2-40B4-BE49-F238E27FC236}">
                    <a16:creationId xmlns="" xmlns:a16="http://schemas.microsoft.com/office/drawing/2014/main" id="{C36D0C81-F6DD-3CC4-E7BA-94DB5DAE3AAE}"/>
                  </a:ext>
                </a:extLst>
              </p:cNvPr>
              <p:cNvSpPr>
                <a:spLocks/>
              </p:cNvSpPr>
              <p:nvPr/>
            </p:nvSpPr>
            <p:spPr bwMode="auto">
              <a:xfrm rot="-1200426">
                <a:off x="514" y="712"/>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60" name="Freeform 276">
                <a:extLst>
                  <a:ext uri="{FF2B5EF4-FFF2-40B4-BE49-F238E27FC236}">
                    <a16:creationId xmlns="" xmlns:a16="http://schemas.microsoft.com/office/drawing/2014/main" id="{516E26F5-258D-8379-6A63-D35FFBD9AF77}"/>
                  </a:ext>
                </a:extLst>
              </p:cNvPr>
              <p:cNvSpPr>
                <a:spLocks/>
              </p:cNvSpPr>
              <p:nvPr/>
            </p:nvSpPr>
            <p:spPr bwMode="auto">
              <a:xfrm>
                <a:off x="274" y="1000"/>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2261" name="Group 277">
              <a:extLst>
                <a:ext uri="{FF2B5EF4-FFF2-40B4-BE49-F238E27FC236}">
                  <a16:creationId xmlns="" xmlns:a16="http://schemas.microsoft.com/office/drawing/2014/main" id="{65FE1330-ACEB-A210-7DBC-63EB4A4F00E5}"/>
                </a:ext>
              </a:extLst>
            </p:cNvPr>
            <p:cNvGrpSpPr>
              <a:grpSpLocks/>
            </p:cNvGrpSpPr>
            <p:nvPr/>
          </p:nvGrpSpPr>
          <p:grpSpPr bwMode="auto">
            <a:xfrm rot="13333662">
              <a:off x="1440" y="3120"/>
              <a:ext cx="1940" cy="1652"/>
              <a:chOff x="274" y="249"/>
              <a:chExt cx="1940" cy="1652"/>
            </a:xfrm>
          </p:grpSpPr>
          <p:sp>
            <p:nvSpPr>
              <p:cNvPr id="42262" name="Freeform 278">
                <a:extLst>
                  <a:ext uri="{FF2B5EF4-FFF2-40B4-BE49-F238E27FC236}">
                    <a16:creationId xmlns="" xmlns:a16="http://schemas.microsoft.com/office/drawing/2014/main" id="{5F2EC71D-3DBA-25C8-9648-B535055BF47E}"/>
                  </a:ext>
                </a:extLst>
              </p:cNvPr>
              <p:cNvSpPr>
                <a:spLocks/>
              </p:cNvSpPr>
              <p:nvPr/>
            </p:nvSpPr>
            <p:spPr bwMode="auto">
              <a:xfrm>
                <a:off x="432" y="76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63" name="Freeform 279">
                <a:extLst>
                  <a:ext uri="{FF2B5EF4-FFF2-40B4-BE49-F238E27FC236}">
                    <a16:creationId xmlns="" xmlns:a16="http://schemas.microsoft.com/office/drawing/2014/main" id="{831A0C81-78C4-EE65-4ED0-2627BBAC30A3}"/>
                  </a:ext>
                </a:extLst>
              </p:cNvPr>
              <p:cNvSpPr>
                <a:spLocks/>
              </p:cNvSpPr>
              <p:nvPr/>
            </p:nvSpPr>
            <p:spPr bwMode="auto">
              <a:xfrm rot="2508166">
                <a:off x="850" y="328"/>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64" name="Freeform 280">
                <a:extLst>
                  <a:ext uri="{FF2B5EF4-FFF2-40B4-BE49-F238E27FC236}">
                    <a16:creationId xmlns="" xmlns:a16="http://schemas.microsoft.com/office/drawing/2014/main" id="{C3CB0831-B212-CEA2-A22D-B7D65CECCA3C}"/>
                  </a:ext>
                </a:extLst>
              </p:cNvPr>
              <p:cNvSpPr>
                <a:spLocks/>
              </p:cNvSpPr>
              <p:nvPr/>
            </p:nvSpPr>
            <p:spPr bwMode="auto">
              <a:xfrm rot="2993889">
                <a:off x="1378" y="184"/>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65" name="Freeform 281">
                <a:extLst>
                  <a:ext uri="{FF2B5EF4-FFF2-40B4-BE49-F238E27FC236}">
                    <a16:creationId xmlns="" xmlns:a16="http://schemas.microsoft.com/office/drawing/2014/main" id="{913EA9DF-5DF9-6244-E2EF-A89ED764BF53}"/>
                  </a:ext>
                </a:extLst>
              </p:cNvPr>
              <p:cNvSpPr>
                <a:spLocks/>
              </p:cNvSpPr>
              <p:nvPr/>
            </p:nvSpPr>
            <p:spPr bwMode="auto">
              <a:xfrm rot="-1200426">
                <a:off x="514" y="712"/>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266" name="Freeform 282">
                <a:extLst>
                  <a:ext uri="{FF2B5EF4-FFF2-40B4-BE49-F238E27FC236}">
                    <a16:creationId xmlns="" xmlns:a16="http://schemas.microsoft.com/office/drawing/2014/main" id="{09F88178-B520-97B9-97B5-DE8CB1E20E7F}"/>
                  </a:ext>
                </a:extLst>
              </p:cNvPr>
              <p:cNvSpPr>
                <a:spLocks/>
              </p:cNvSpPr>
              <p:nvPr/>
            </p:nvSpPr>
            <p:spPr bwMode="auto">
              <a:xfrm>
                <a:off x="274" y="1000"/>
                <a:ext cx="771" cy="901"/>
              </a:xfrm>
              <a:custGeom>
                <a:avLst/>
                <a:gdLst>
                  <a:gd name="T0" fmla="*/ 771 w 771"/>
                  <a:gd name="T1" fmla="*/ 0 h 901"/>
                  <a:gd name="T2" fmla="*/ 660 w 771"/>
                  <a:gd name="T3" fmla="*/ 83 h 901"/>
                  <a:gd name="T4" fmla="*/ 576 w 771"/>
                  <a:gd name="T5" fmla="*/ 148 h 901"/>
                  <a:gd name="T6" fmla="*/ 557 w 771"/>
                  <a:gd name="T7" fmla="*/ 269 h 901"/>
                  <a:gd name="T8" fmla="*/ 437 w 771"/>
                  <a:gd name="T9" fmla="*/ 371 h 901"/>
                  <a:gd name="T10" fmla="*/ 316 w 771"/>
                  <a:gd name="T11" fmla="*/ 409 h 901"/>
                  <a:gd name="T12" fmla="*/ 241 w 771"/>
                  <a:gd name="T13" fmla="*/ 427 h 901"/>
                  <a:gd name="T14" fmla="*/ 260 w 771"/>
                  <a:gd name="T15" fmla="*/ 548 h 901"/>
                  <a:gd name="T16" fmla="*/ 195 w 771"/>
                  <a:gd name="T17" fmla="*/ 734 h 901"/>
                  <a:gd name="T18" fmla="*/ 158 w 771"/>
                  <a:gd name="T19" fmla="*/ 780 h 901"/>
                  <a:gd name="T20" fmla="*/ 84 w 771"/>
                  <a:gd name="T21" fmla="*/ 845 h 901"/>
                  <a:gd name="T22" fmla="*/ 28 w 771"/>
                  <a:gd name="T23" fmla="*/ 882 h 901"/>
                  <a:gd name="T24" fmla="*/ 0 w 771"/>
                  <a:gd name="T25"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 h="901">
                    <a:moveTo>
                      <a:pt x="771" y="0"/>
                    </a:moveTo>
                    <a:cubicBezTo>
                      <a:pt x="756" y="47"/>
                      <a:pt x="707" y="72"/>
                      <a:pt x="660" y="83"/>
                    </a:cubicBezTo>
                    <a:cubicBezTo>
                      <a:pt x="593" y="128"/>
                      <a:pt x="620" y="105"/>
                      <a:pt x="576" y="148"/>
                    </a:cubicBezTo>
                    <a:cubicBezTo>
                      <a:pt x="567" y="188"/>
                      <a:pt x="568" y="230"/>
                      <a:pt x="557" y="269"/>
                    </a:cubicBezTo>
                    <a:cubicBezTo>
                      <a:pt x="545" y="308"/>
                      <a:pt x="473" y="358"/>
                      <a:pt x="437" y="371"/>
                    </a:cubicBezTo>
                    <a:cubicBezTo>
                      <a:pt x="398" y="385"/>
                      <a:pt x="356" y="398"/>
                      <a:pt x="316" y="409"/>
                    </a:cubicBezTo>
                    <a:cubicBezTo>
                      <a:pt x="291" y="416"/>
                      <a:pt x="241" y="427"/>
                      <a:pt x="241" y="427"/>
                    </a:cubicBezTo>
                    <a:cubicBezTo>
                      <a:pt x="211" y="474"/>
                      <a:pt x="231" y="505"/>
                      <a:pt x="260" y="548"/>
                    </a:cubicBezTo>
                    <a:cubicBezTo>
                      <a:pt x="252" y="629"/>
                      <a:pt x="252" y="677"/>
                      <a:pt x="195" y="734"/>
                    </a:cubicBezTo>
                    <a:cubicBezTo>
                      <a:pt x="178" y="788"/>
                      <a:pt x="200" y="739"/>
                      <a:pt x="158" y="780"/>
                    </a:cubicBezTo>
                    <a:cubicBezTo>
                      <a:pt x="130" y="808"/>
                      <a:pt x="125" y="831"/>
                      <a:pt x="84" y="845"/>
                    </a:cubicBezTo>
                    <a:cubicBezTo>
                      <a:pt x="65" y="857"/>
                      <a:pt x="47" y="870"/>
                      <a:pt x="28" y="882"/>
                    </a:cubicBezTo>
                    <a:cubicBezTo>
                      <a:pt x="19" y="888"/>
                      <a:pt x="0" y="901"/>
                      <a:pt x="0" y="901"/>
                    </a:cubicBezTo>
                  </a:path>
                </a:pathLst>
              </a:custGeom>
              <a:noFill/>
              <a:ln w="952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42267" name="Group 283">
            <a:extLst>
              <a:ext uri="{FF2B5EF4-FFF2-40B4-BE49-F238E27FC236}">
                <a16:creationId xmlns="" xmlns:a16="http://schemas.microsoft.com/office/drawing/2014/main" id="{8259E8D5-2D6C-0176-83CD-2A209135D3D0}"/>
              </a:ext>
            </a:extLst>
          </p:cNvPr>
          <p:cNvGrpSpPr>
            <a:grpSpLocks/>
          </p:cNvGrpSpPr>
          <p:nvPr/>
        </p:nvGrpSpPr>
        <p:grpSpPr bwMode="auto">
          <a:xfrm rot="1789842">
            <a:off x="6651625" y="1892300"/>
            <a:ext cx="1573213" cy="987425"/>
            <a:chOff x="1872" y="1728"/>
            <a:chExt cx="1296" cy="816"/>
          </a:xfrm>
        </p:grpSpPr>
        <p:sp>
          <p:nvSpPr>
            <p:cNvPr id="42268" name="Oval 284">
              <a:extLst>
                <a:ext uri="{FF2B5EF4-FFF2-40B4-BE49-F238E27FC236}">
                  <a16:creationId xmlns="" xmlns:a16="http://schemas.microsoft.com/office/drawing/2014/main" id="{FF22821C-9187-2417-2EB5-4A944A78FEA1}"/>
                </a:ext>
              </a:extLst>
            </p:cNvPr>
            <p:cNvSpPr>
              <a:spLocks noChangeArrowheads="1"/>
            </p:cNvSpPr>
            <p:nvPr/>
          </p:nvSpPr>
          <p:spPr bwMode="auto">
            <a:xfrm>
              <a:off x="1872" y="2400"/>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69" name="Oval 285">
              <a:extLst>
                <a:ext uri="{FF2B5EF4-FFF2-40B4-BE49-F238E27FC236}">
                  <a16:creationId xmlns="" xmlns:a16="http://schemas.microsoft.com/office/drawing/2014/main" id="{AFE53233-8844-7F39-22F9-C0F2B362D798}"/>
                </a:ext>
              </a:extLst>
            </p:cNvPr>
            <p:cNvSpPr>
              <a:spLocks noChangeArrowheads="1"/>
            </p:cNvSpPr>
            <p:nvPr/>
          </p:nvSpPr>
          <p:spPr bwMode="auto">
            <a:xfrm>
              <a:off x="2400" y="244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0" name="Oval 286">
              <a:extLst>
                <a:ext uri="{FF2B5EF4-FFF2-40B4-BE49-F238E27FC236}">
                  <a16:creationId xmlns="" xmlns:a16="http://schemas.microsoft.com/office/drawing/2014/main" id="{BDC08D9A-02FE-BD0E-66A4-6CE01DA04C92}"/>
                </a:ext>
              </a:extLst>
            </p:cNvPr>
            <p:cNvSpPr>
              <a:spLocks noChangeArrowheads="1"/>
            </p:cNvSpPr>
            <p:nvPr/>
          </p:nvSpPr>
          <p:spPr bwMode="auto">
            <a:xfrm>
              <a:off x="1968" y="196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1" name="Oval 287">
              <a:extLst>
                <a:ext uri="{FF2B5EF4-FFF2-40B4-BE49-F238E27FC236}">
                  <a16:creationId xmlns="" xmlns:a16="http://schemas.microsoft.com/office/drawing/2014/main" id="{F0EB58BC-BFCE-BA94-236B-6CCC0B92837E}"/>
                </a:ext>
              </a:extLst>
            </p:cNvPr>
            <p:cNvSpPr>
              <a:spLocks noChangeArrowheads="1"/>
            </p:cNvSpPr>
            <p:nvPr/>
          </p:nvSpPr>
          <p:spPr bwMode="auto">
            <a:xfrm>
              <a:off x="3072" y="206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2" name="Oval 288">
              <a:extLst>
                <a:ext uri="{FF2B5EF4-FFF2-40B4-BE49-F238E27FC236}">
                  <a16:creationId xmlns="" xmlns:a16="http://schemas.microsoft.com/office/drawing/2014/main" id="{14938DC6-0F8C-708A-D80C-279C87116C7F}"/>
                </a:ext>
              </a:extLst>
            </p:cNvPr>
            <p:cNvSpPr>
              <a:spLocks noChangeArrowheads="1"/>
            </p:cNvSpPr>
            <p:nvPr/>
          </p:nvSpPr>
          <p:spPr bwMode="auto">
            <a:xfrm>
              <a:off x="2208" y="172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3" name="Oval 289">
              <a:extLst>
                <a:ext uri="{FF2B5EF4-FFF2-40B4-BE49-F238E27FC236}">
                  <a16:creationId xmlns="" xmlns:a16="http://schemas.microsoft.com/office/drawing/2014/main" id="{019FBA30-43A3-407E-B8D2-DB35B4A3B4D7}"/>
                </a:ext>
              </a:extLst>
            </p:cNvPr>
            <p:cNvSpPr>
              <a:spLocks noChangeArrowheads="1"/>
            </p:cNvSpPr>
            <p:nvPr/>
          </p:nvSpPr>
          <p:spPr bwMode="auto">
            <a:xfrm>
              <a:off x="2976" y="230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4" name="Oval 290">
              <a:extLst>
                <a:ext uri="{FF2B5EF4-FFF2-40B4-BE49-F238E27FC236}">
                  <a16:creationId xmlns="" xmlns:a16="http://schemas.microsoft.com/office/drawing/2014/main" id="{742E2D6C-D60F-60A1-1A73-1FF81948C325}"/>
                </a:ext>
              </a:extLst>
            </p:cNvPr>
            <p:cNvSpPr>
              <a:spLocks noChangeArrowheads="1"/>
            </p:cNvSpPr>
            <p:nvPr/>
          </p:nvSpPr>
          <p:spPr bwMode="auto">
            <a:xfrm>
              <a:off x="2976" y="1776"/>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275" name="Group 291">
            <a:extLst>
              <a:ext uri="{FF2B5EF4-FFF2-40B4-BE49-F238E27FC236}">
                <a16:creationId xmlns="" xmlns:a16="http://schemas.microsoft.com/office/drawing/2014/main" id="{41F17631-C0A4-9D2F-4D55-B09E0CB851C0}"/>
              </a:ext>
            </a:extLst>
          </p:cNvPr>
          <p:cNvGrpSpPr>
            <a:grpSpLocks/>
          </p:cNvGrpSpPr>
          <p:nvPr/>
        </p:nvGrpSpPr>
        <p:grpSpPr bwMode="auto">
          <a:xfrm rot="8760447">
            <a:off x="4060825" y="2663825"/>
            <a:ext cx="1460500" cy="1276350"/>
            <a:chOff x="1872" y="1728"/>
            <a:chExt cx="1296" cy="816"/>
          </a:xfrm>
        </p:grpSpPr>
        <p:sp>
          <p:nvSpPr>
            <p:cNvPr id="42276" name="Oval 292">
              <a:extLst>
                <a:ext uri="{FF2B5EF4-FFF2-40B4-BE49-F238E27FC236}">
                  <a16:creationId xmlns="" xmlns:a16="http://schemas.microsoft.com/office/drawing/2014/main" id="{B3C36FDC-7F66-35FD-2E58-45174B273681}"/>
                </a:ext>
              </a:extLst>
            </p:cNvPr>
            <p:cNvSpPr>
              <a:spLocks noChangeArrowheads="1"/>
            </p:cNvSpPr>
            <p:nvPr/>
          </p:nvSpPr>
          <p:spPr bwMode="auto">
            <a:xfrm>
              <a:off x="1872" y="2400"/>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7" name="Oval 293">
              <a:extLst>
                <a:ext uri="{FF2B5EF4-FFF2-40B4-BE49-F238E27FC236}">
                  <a16:creationId xmlns="" xmlns:a16="http://schemas.microsoft.com/office/drawing/2014/main" id="{4CBA231F-E25C-CB6E-AE46-3C2AFD26AC9A}"/>
                </a:ext>
              </a:extLst>
            </p:cNvPr>
            <p:cNvSpPr>
              <a:spLocks noChangeArrowheads="1"/>
            </p:cNvSpPr>
            <p:nvPr/>
          </p:nvSpPr>
          <p:spPr bwMode="auto">
            <a:xfrm>
              <a:off x="2400" y="244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8" name="Oval 294">
              <a:extLst>
                <a:ext uri="{FF2B5EF4-FFF2-40B4-BE49-F238E27FC236}">
                  <a16:creationId xmlns="" xmlns:a16="http://schemas.microsoft.com/office/drawing/2014/main" id="{473E410C-4CB1-D6DC-EDBE-C9EDA9F9E5CD}"/>
                </a:ext>
              </a:extLst>
            </p:cNvPr>
            <p:cNvSpPr>
              <a:spLocks noChangeArrowheads="1"/>
            </p:cNvSpPr>
            <p:nvPr/>
          </p:nvSpPr>
          <p:spPr bwMode="auto">
            <a:xfrm>
              <a:off x="1968" y="196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79" name="Oval 295">
              <a:extLst>
                <a:ext uri="{FF2B5EF4-FFF2-40B4-BE49-F238E27FC236}">
                  <a16:creationId xmlns="" xmlns:a16="http://schemas.microsoft.com/office/drawing/2014/main" id="{F7D42CC4-9479-CB78-3881-6B7EE4322167}"/>
                </a:ext>
              </a:extLst>
            </p:cNvPr>
            <p:cNvSpPr>
              <a:spLocks noChangeArrowheads="1"/>
            </p:cNvSpPr>
            <p:nvPr/>
          </p:nvSpPr>
          <p:spPr bwMode="auto">
            <a:xfrm>
              <a:off x="3072" y="206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0" name="Oval 296">
              <a:extLst>
                <a:ext uri="{FF2B5EF4-FFF2-40B4-BE49-F238E27FC236}">
                  <a16:creationId xmlns="" xmlns:a16="http://schemas.microsoft.com/office/drawing/2014/main" id="{7B6D2227-E2B7-6719-B8D8-991F550421F6}"/>
                </a:ext>
              </a:extLst>
            </p:cNvPr>
            <p:cNvSpPr>
              <a:spLocks noChangeArrowheads="1"/>
            </p:cNvSpPr>
            <p:nvPr/>
          </p:nvSpPr>
          <p:spPr bwMode="auto">
            <a:xfrm>
              <a:off x="2208" y="172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1" name="Oval 297">
              <a:extLst>
                <a:ext uri="{FF2B5EF4-FFF2-40B4-BE49-F238E27FC236}">
                  <a16:creationId xmlns="" xmlns:a16="http://schemas.microsoft.com/office/drawing/2014/main" id="{4B415FE3-B3C3-B32D-8537-073F188EE9B4}"/>
                </a:ext>
              </a:extLst>
            </p:cNvPr>
            <p:cNvSpPr>
              <a:spLocks noChangeArrowheads="1"/>
            </p:cNvSpPr>
            <p:nvPr/>
          </p:nvSpPr>
          <p:spPr bwMode="auto">
            <a:xfrm>
              <a:off x="2976" y="230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2" name="Oval 298">
              <a:extLst>
                <a:ext uri="{FF2B5EF4-FFF2-40B4-BE49-F238E27FC236}">
                  <a16:creationId xmlns="" xmlns:a16="http://schemas.microsoft.com/office/drawing/2014/main" id="{48E78853-C660-1FB8-AF69-DC88ACC1866F}"/>
                </a:ext>
              </a:extLst>
            </p:cNvPr>
            <p:cNvSpPr>
              <a:spLocks noChangeArrowheads="1"/>
            </p:cNvSpPr>
            <p:nvPr/>
          </p:nvSpPr>
          <p:spPr bwMode="auto">
            <a:xfrm>
              <a:off x="2976" y="1776"/>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283" name="Group 299">
            <a:extLst>
              <a:ext uri="{FF2B5EF4-FFF2-40B4-BE49-F238E27FC236}">
                <a16:creationId xmlns="" xmlns:a16="http://schemas.microsoft.com/office/drawing/2014/main" id="{45F32B79-66A0-94E4-2FBF-358A9984B322}"/>
              </a:ext>
            </a:extLst>
          </p:cNvPr>
          <p:cNvGrpSpPr>
            <a:grpSpLocks/>
          </p:cNvGrpSpPr>
          <p:nvPr/>
        </p:nvGrpSpPr>
        <p:grpSpPr bwMode="auto">
          <a:xfrm rot="10085857">
            <a:off x="6784975" y="4148138"/>
            <a:ext cx="1417638" cy="1152525"/>
            <a:chOff x="1872" y="1728"/>
            <a:chExt cx="1296" cy="816"/>
          </a:xfrm>
        </p:grpSpPr>
        <p:sp>
          <p:nvSpPr>
            <p:cNvPr id="42284" name="Oval 300">
              <a:extLst>
                <a:ext uri="{FF2B5EF4-FFF2-40B4-BE49-F238E27FC236}">
                  <a16:creationId xmlns="" xmlns:a16="http://schemas.microsoft.com/office/drawing/2014/main" id="{13CE5065-FA90-9AB0-D5D1-D3E934A16EA9}"/>
                </a:ext>
              </a:extLst>
            </p:cNvPr>
            <p:cNvSpPr>
              <a:spLocks noChangeArrowheads="1"/>
            </p:cNvSpPr>
            <p:nvPr/>
          </p:nvSpPr>
          <p:spPr bwMode="auto">
            <a:xfrm>
              <a:off x="1872" y="2400"/>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5" name="Oval 301">
              <a:extLst>
                <a:ext uri="{FF2B5EF4-FFF2-40B4-BE49-F238E27FC236}">
                  <a16:creationId xmlns="" xmlns:a16="http://schemas.microsoft.com/office/drawing/2014/main" id="{2CE76879-99C3-B780-9C1B-457985ACF218}"/>
                </a:ext>
              </a:extLst>
            </p:cNvPr>
            <p:cNvSpPr>
              <a:spLocks noChangeArrowheads="1"/>
            </p:cNvSpPr>
            <p:nvPr/>
          </p:nvSpPr>
          <p:spPr bwMode="auto">
            <a:xfrm>
              <a:off x="2400" y="244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6" name="Oval 302">
              <a:extLst>
                <a:ext uri="{FF2B5EF4-FFF2-40B4-BE49-F238E27FC236}">
                  <a16:creationId xmlns="" xmlns:a16="http://schemas.microsoft.com/office/drawing/2014/main" id="{4EF9150C-7BCB-D83C-2381-2AF7F807CCAD}"/>
                </a:ext>
              </a:extLst>
            </p:cNvPr>
            <p:cNvSpPr>
              <a:spLocks noChangeArrowheads="1"/>
            </p:cNvSpPr>
            <p:nvPr/>
          </p:nvSpPr>
          <p:spPr bwMode="auto">
            <a:xfrm>
              <a:off x="1968" y="196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7" name="Oval 303">
              <a:extLst>
                <a:ext uri="{FF2B5EF4-FFF2-40B4-BE49-F238E27FC236}">
                  <a16:creationId xmlns="" xmlns:a16="http://schemas.microsoft.com/office/drawing/2014/main" id="{7FC398B0-AF1C-1A9A-031D-2EF9DA20689B}"/>
                </a:ext>
              </a:extLst>
            </p:cNvPr>
            <p:cNvSpPr>
              <a:spLocks noChangeArrowheads="1"/>
            </p:cNvSpPr>
            <p:nvPr/>
          </p:nvSpPr>
          <p:spPr bwMode="auto">
            <a:xfrm>
              <a:off x="3072" y="206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8" name="Oval 304">
              <a:extLst>
                <a:ext uri="{FF2B5EF4-FFF2-40B4-BE49-F238E27FC236}">
                  <a16:creationId xmlns="" xmlns:a16="http://schemas.microsoft.com/office/drawing/2014/main" id="{821BA24C-D70D-F0B0-F29D-D37D8DF72B42}"/>
                </a:ext>
              </a:extLst>
            </p:cNvPr>
            <p:cNvSpPr>
              <a:spLocks noChangeArrowheads="1"/>
            </p:cNvSpPr>
            <p:nvPr/>
          </p:nvSpPr>
          <p:spPr bwMode="auto">
            <a:xfrm>
              <a:off x="2208" y="172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89" name="Oval 305">
              <a:extLst>
                <a:ext uri="{FF2B5EF4-FFF2-40B4-BE49-F238E27FC236}">
                  <a16:creationId xmlns="" xmlns:a16="http://schemas.microsoft.com/office/drawing/2014/main" id="{2E0B7980-AEEB-85A3-4D36-24BBF3D78B81}"/>
                </a:ext>
              </a:extLst>
            </p:cNvPr>
            <p:cNvSpPr>
              <a:spLocks noChangeArrowheads="1"/>
            </p:cNvSpPr>
            <p:nvPr/>
          </p:nvSpPr>
          <p:spPr bwMode="auto">
            <a:xfrm>
              <a:off x="2976" y="230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0" name="Oval 306">
              <a:extLst>
                <a:ext uri="{FF2B5EF4-FFF2-40B4-BE49-F238E27FC236}">
                  <a16:creationId xmlns="" xmlns:a16="http://schemas.microsoft.com/office/drawing/2014/main" id="{55DE02B3-0DD9-E292-A57C-90F3E372DFBE}"/>
                </a:ext>
              </a:extLst>
            </p:cNvPr>
            <p:cNvSpPr>
              <a:spLocks noChangeArrowheads="1"/>
            </p:cNvSpPr>
            <p:nvPr/>
          </p:nvSpPr>
          <p:spPr bwMode="auto">
            <a:xfrm>
              <a:off x="2976" y="1776"/>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291" name="Group 307">
            <a:extLst>
              <a:ext uri="{FF2B5EF4-FFF2-40B4-BE49-F238E27FC236}">
                <a16:creationId xmlns="" xmlns:a16="http://schemas.microsoft.com/office/drawing/2014/main" id="{DE633762-8293-C09F-AB8B-5DBD6DB1AC39}"/>
              </a:ext>
            </a:extLst>
          </p:cNvPr>
          <p:cNvGrpSpPr>
            <a:grpSpLocks/>
          </p:cNvGrpSpPr>
          <p:nvPr/>
        </p:nvGrpSpPr>
        <p:grpSpPr bwMode="auto">
          <a:xfrm rot="4535110">
            <a:off x="4645025" y="4675188"/>
            <a:ext cx="1785938" cy="862012"/>
            <a:chOff x="1872" y="1728"/>
            <a:chExt cx="1296" cy="816"/>
          </a:xfrm>
        </p:grpSpPr>
        <p:sp>
          <p:nvSpPr>
            <p:cNvPr id="42292" name="Oval 308">
              <a:extLst>
                <a:ext uri="{FF2B5EF4-FFF2-40B4-BE49-F238E27FC236}">
                  <a16:creationId xmlns="" xmlns:a16="http://schemas.microsoft.com/office/drawing/2014/main" id="{B2C39CA9-B40A-218A-1B85-956667846D0B}"/>
                </a:ext>
              </a:extLst>
            </p:cNvPr>
            <p:cNvSpPr>
              <a:spLocks noChangeArrowheads="1"/>
            </p:cNvSpPr>
            <p:nvPr/>
          </p:nvSpPr>
          <p:spPr bwMode="auto">
            <a:xfrm>
              <a:off x="1872" y="2400"/>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3" name="Oval 309">
              <a:extLst>
                <a:ext uri="{FF2B5EF4-FFF2-40B4-BE49-F238E27FC236}">
                  <a16:creationId xmlns="" xmlns:a16="http://schemas.microsoft.com/office/drawing/2014/main" id="{18BB0462-B577-A46F-A7E0-566828366DD5}"/>
                </a:ext>
              </a:extLst>
            </p:cNvPr>
            <p:cNvSpPr>
              <a:spLocks noChangeArrowheads="1"/>
            </p:cNvSpPr>
            <p:nvPr/>
          </p:nvSpPr>
          <p:spPr bwMode="auto">
            <a:xfrm>
              <a:off x="2400" y="244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4" name="Oval 310">
              <a:extLst>
                <a:ext uri="{FF2B5EF4-FFF2-40B4-BE49-F238E27FC236}">
                  <a16:creationId xmlns="" xmlns:a16="http://schemas.microsoft.com/office/drawing/2014/main" id="{0FA6210B-7695-DA7E-EF60-C14F3431F914}"/>
                </a:ext>
              </a:extLst>
            </p:cNvPr>
            <p:cNvSpPr>
              <a:spLocks noChangeArrowheads="1"/>
            </p:cNvSpPr>
            <p:nvPr/>
          </p:nvSpPr>
          <p:spPr bwMode="auto">
            <a:xfrm>
              <a:off x="1968" y="196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5" name="Oval 311">
              <a:extLst>
                <a:ext uri="{FF2B5EF4-FFF2-40B4-BE49-F238E27FC236}">
                  <a16:creationId xmlns="" xmlns:a16="http://schemas.microsoft.com/office/drawing/2014/main" id="{68962C02-3B90-D377-FD81-10F20730BD75}"/>
                </a:ext>
              </a:extLst>
            </p:cNvPr>
            <p:cNvSpPr>
              <a:spLocks noChangeArrowheads="1"/>
            </p:cNvSpPr>
            <p:nvPr/>
          </p:nvSpPr>
          <p:spPr bwMode="auto">
            <a:xfrm>
              <a:off x="3072" y="206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6" name="Oval 312">
              <a:extLst>
                <a:ext uri="{FF2B5EF4-FFF2-40B4-BE49-F238E27FC236}">
                  <a16:creationId xmlns="" xmlns:a16="http://schemas.microsoft.com/office/drawing/2014/main" id="{780C28D8-D76C-B938-F1C9-B32F46EE4CFA}"/>
                </a:ext>
              </a:extLst>
            </p:cNvPr>
            <p:cNvSpPr>
              <a:spLocks noChangeArrowheads="1"/>
            </p:cNvSpPr>
            <p:nvPr/>
          </p:nvSpPr>
          <p:spPr bwMode="auto">
            <a:xfrm>
              <a:off x="2208" y="1728"/>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7" name="Oval 313">
              <a:extLst>
                <a:ext uri="{FF2B5EF4-FFF2-40B4-BE49-F238E27FC236}">
                  <a16:creationId xmlns="" xmlns:a16="http://schemas.microsoft.com/office/drawing/2014/main" id="{D8E070DC-4687-4785-4070-CC496118EC20}"/>
                </a:ext>
              </a:extLst>
            </p:cNvPr>
            <p:cNvSpPr>
              <a:spLocks noChangeArrowheads="1"/>
            </p:cNvSpPr>
            <p:nvPr/>
          </p:nvSpPr>
          <p:spPr bwMode="auto">
            <a:xfrm>
              <a:off x="2976" y="2304"/>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298" name="Oval 314">
              <a:extLst>
                <a:ext uri="{FF2B5EF4-FFF2-40B4-BE49-F238E27FC236}">
                  <a16:creationId xmlns="" xmlns:a16="http://schemas.microsoft.com/office/drawing/2014/main" id="{3F7056D4-DF5E-653E-F65E-E7CC28330CD7}"/>
                </a:ext>
              </a:extLst>
            </p:cNvPr>
            <p:cNvSpPr>
              <a:spLocks noChangeArrowheads="1"/>
            </p:cNvSpPr>
            <p:nvPr/>
          </p:nvSpPr>
          <p:spPr bwMode="auto">
            <a:xfrm>
              <a:off x="2976" y="1776"/>
              <a:ext cx="96" cy="96"/>
            </a:xfrm>
            <a:prstGeom prst="ellipse">
              <a:avLst/>
            </a:prstGeom>
            <a:solidFill>
              <a:srgbClr val="99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2299" name="Picture 315">
            <a:extLst>
              <a:ext uri="{FF2B5EF4-FFF2-40B4-BE49-F238E27FC236}">
                <a16:creationId xmlns="" xmlns:a16="http://schemas.microsoft.com/office/drawing/2014/main" id="{A087818B-2C48-ACA8-186C-8A321BA071B9}"/>
              </a:ext>
            </a:extLst>
          </p:cNvPr>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3657600" y="1828800"/>
            <a:ext cx="5311775" cy="381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a:extLst>
              <a:ext uri="{FF2B5EF4-FFF2-40B4-BE49-F238E27FC236}">
                <a16:creationId xmlns="" xmlns:a16="http://schemas.microsoft.com/office/drawing/2014/main" id="{C73B1003-BD4D-47CC-E70D-D39C630BB784}"/>
              </a:ext>
            </a:extLst>
          </p:cNvPr>
          <p:cNvSpPr>
            <a:spLocks noGrp="1"/>
          </p:cNvSpPr>
          <p:nvPr>
            <p:ph idx="1"/>
          </p:nvPr>
        </p:nvSpPr>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235">
                                            <p:txEl>
                                              <p:pRg st="0" end="0"/>
                                            </p:txEl>
                                          </p:spTgt>
                                        </p:tgtEl>
                                        <p:attrNameLst>
                                          <p:attrName>style.visibility</p:attrName>
                                        </p:attrNameLst>
                                      </p:cBhvr>
                                      <p:to>
                                        <p:strVal val="visible"/>
                                      </p:to>
                                    </p:set>
                                    <p:animEffect transition="in" filter="blinds(horizontal)">
                                      <p:cBhvr>
                                        <p:cTn id="7" dur="500"/>
                                        <p:tgtEl>
                                          <p:spTgt spid="42235">
                                            <p:txEl>
                                              <p:pRg st="0" end="0"/>
                                            </p:txEl>
                                          </p:spTgt>
                                        </p:tgtEl>
                                      </p:cBhvr>
                                    </p:animEffect>
                                  </p:childTnLst>
                                </p:cTn>
                              </p:par>
                              <p:par>
                                <p:cTn id="8" presetID="2" presetClass="entr" presetSubtype="4" fill="hold" nodeType="withEffect">
                                  <p:stCondLst>
                                    <p:cond delay="0"/>
                                  </p:stCondLst>
                                  <p:childTnLst>
                                    <p:set>
                                      <p:cBhvr>
                                        <p:cTn id="9" dur="1" fill="hold">
                                          <p:stCondLst>
                                            <p:cond delay="0"/>
                                          </p:stCondLst>
                                        </p:cTn>
                                        <p:tgtEl>
                                          <p:spTgt spid="42036"/>
                                        </p:tgtEl>
                                        <p:attrNameLst>
                                          <p:attrName>style.visibility</p:attrName>
                                        </p:attrNameLst>
                                      </p:cBhvr>
                                      <p:to>
                                        <p:strVal val="visible"/>
                                      </p:to>
                                    </p:set>
                                    <p:anim calcmode="lin" valueType="num">
                                      <p:cBhvr additive="base">
                                        <p:cTn id="10" dur="500" fill="hold"/>
                                        <p:tgtEl>
                                          <p:spTgt spid="42036"/>
                                        </p:tgtEl>
                                        <p:attrNameLst>
                                          <p:attrName>ppt_x</p:attrName>
                                        </p:attrNameLst>
                                      </p:cBhvr>
                                      <p:tavLst>
                                        <p:tav tm="0">
                                          <p:val>
                                            <p:strVal val="#ppt_x"/>
                                          </p:val>
                                        </p:tav>
                                        <p:tav tm="100000">
                                          <p:val>
                                            <p:strVal val="#ppt_x"/>
                                          </p:val>
                                        </p:tav>
                                      </p:tavLst>
                                    </p:anim>
                                    <p:anim calcmode="lin" valueType="num">
                                      <p:cBhvr additive="base">
                                        <p:cTn id="11" dur="500" fill="hold"/>
                                        <p:tgtEl>
                                          <p:spTgt spid="42036"/>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42267"/>
                                        </p:tgtEl>
                                        <p:attrNameLst>
                                          <p:attrName>style.visibility</p:attrName>
                                        </p:attrNameLst>
                                      </p:cBhvr>
                                      <p:to>
                                        <p:strVal val="visible"/>
                                      </p:to>
                                    </p:set>
                                    <p:anim calcmode="lin" valueType="num">
                                      <p:cBhvr additive="base">
                                        <p:cTn id="14" dur="500" fill="hold"/>
                                        <p:tgtEl>
                                          <p:spTgt spid="42267"/>
                                        </p:tgtEl>
                                        <p:attrNameLst>
                                          <p:attrName>ppt_x</p:attrName>
                                        </p:attrNameLst>
                                      </p:cBhvr>
                                      <p:tavLst>
                                        <p:tav tm="0">
                                          <p:val>
                                            <p:strVal val="#ppt_x"/>
                                          </p:val>
                                        </p:tav>
                                        <p:tav tm="100000">
                                          <p:val>
                                            <p:strVal val="#ppt_x"/>
                                          </p:val>
                                        </p:tav>
                                      </p:tavLst>
                                    </p:anim>
                                    <p:anim calcmode="lin" valueType="num">
                                      <p:cBhvr additive="base">
                                        <p:cTn id="15" dur="500" fill="hold"/>
                                        <p:tgtEl>
                                          <p:spTgt spid="42267"/>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2275"/>
                                        </p:tgtEl>
                                        <p:attrNameLst>
                                          <p:attrName>style.visibility</p:attrName>
                                        </p:attrNameLst>
                                      </p:cBhvr>
                                      <p:to>
                                        <p:strVal val="visible"/>
                                      </p:to>
                                    </p:set>
                                    <p:anim calcmode="lin" valueType="num">
                                      <p:cBhvr additive="base">
                                        <p:cTn id="18" dur="500" fill="hold"/>
                                        <p:tgtEl>
                                          <p:spTgt spid="42275"/>
                                        </p:tgtEl>
                                        <p:attrNameLst>
                                          <p:attrName>ppt_x</p:attrName>
                                        </p:attrNameLst>
                                      </p:cBhvr>
                                      <p:tavLst>
                                        <p:tav tm="0">
                                          <p:val>
                                            <p:strVal val="#ppt_x"/>
                                          </p:val>
                                        </p:tav>
                                        <p:tav tm="100000">
                                          <p:val>
                                            <p:strVal val="#ppt_x"/>
                                          </p:val>
                                        </p:tav>
                                      </p:tavLst>
                                    </p:anim>
                                    <p:anim calcmode="lin" valueType="num">
                                      <p:cBhvr additive="base">
                                        <p:cTn id="19" dur="500" fill="hold"/>
                                        <p:tgtEl>
                                          <p:spTgt spid="4227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2283"/>
                                        </p:tgtEl>
                                        <p:attrNameLst>
                                          <p:attrName>style.visibility</p:attrName>
                                        </p:attrNameLst>
                                      </p:cBhvr>
                                      <p:to>
                                        <p:strVal val="visible"/>
                                      </p:to>
                                    </p:set>
                                    <p:anim calcmode="lin" valueType="num">
                                      <p:cBhvr additive="base">
                                        <p:cTn id="22" dur="500" fill="hold"/>
                                        <p:tgtEl>
                                          <p:spTgt spid="42283"/>
                                        </p:tgtEl>
                                        <p:attrNameLst>
                                          <p:attrName>ppt_x</p:attrName>
                                        </p:attrNameLst>
                                      </p:cBhvr>
                                      <p:tavLst>
                                        <p:tav tm="0">
                                          <p:val>
                                            <p:strVal val="#ppt_x"/>
                                          </p:val>
                                        </p:tav>
                                        <p:tav tm="100000">
                                          <p:val>
                                            <p:strVal val="#ppt_x"/>
                                          </p:val>
                                        </p:tav>
                                      </p:tavLst>
                                    </p:anim>
                                    <p:anim calcmode="lin" valueType="num">
                                      <p:cBhvr additive="base">
                                        <p:cTn id="23" dur="500" fill="hold"/>
                                        <p:tgtEl>
                                          <p:spTgt spid="42283"/>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2291"/>
                                        </p:tgtEl>
                                        <p:attrNameLst>
                                          <p:attrName>style.visibility</p:attrName>
                                        </p:attrNameLst>
                                      </p:cBhvr>
                                      <p:to>
                                        <p:strVal val="visible"/>
                                      </p:to>
                                    </p:set>
                                    <p:anim calcmode="lin" valueType="num">
                                      <p:cBhvr additive="base">
                                        <p:cTn id="26" dur="500" fill="hold"/>
                                        <p:tgtEl>
                                          <p:spTgt spid="42291"/>
                                        </p:tgtEl>
                                        <p:attrNameLst>
                                          <p:attrName>ppt_x</p:attrName>
                                        </p:attrNameLst>
                                      </p:cBhvr>
                                      <p:tavLst>
                                        <p:tav tm="0">
                                          <p:val>
                                            <p:strVal val="#ppt_x"/>
                                          </p:val>
                                        </p:tav>
                                        <p:tav tm="100000">
                                          <p:val>
                                            <p:strVal val="#ppt_x"/>
                                          </p:val>
                                        </p:tav>
                                      </p:tavLst>
                                    </p:anim>
                                    <p:anim calcmode="lin" valueType="num">
                                      <p:cBhvr additive="base">
                                        <p:cTn id="27" dur="500" fill="hold"/>
                                        <p:tgtEl>
                                          <p:spTgt spid="42291"/>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2235">
                                            <p:txEl>
                                              <p:pRg st="1" end="1"/>
                                            </p:txEl>
                                          </p:spTgt>
                                        </p:tgtEl>
                                        <p:attrNameLst>
                                          <p:attrName>style.visibility</p:attrName>
                                        </p:attrNameLst>
                                      </p:cBhvr>
                                      <p:to>
                                        <p:strVal val="visible"/>
                                      </p:to>
                                    </p:set>
                                    <p:animEffect transition="in" filter="blinds(horizontal)">
                                      <p:cBhvr>
                                        <p:cTn id="32" dur="500"/>
                                        <p:tgtEl>
                                          <p:spTgt spid="42235">
                                            <p:txEl>
                                              <p:pRg st="1" end="1"/>
                                            </p:txEl>
                                          </p:spTgt>
                                        </p:tgtEl>
                                      </p:cBhvr>
                                    </p:animEffect>
                                  </p:childTnLst>
                                </p:cTn>
                              </p:par>
                              <p:par>
                                <p:cTn id="33" presetID="2" presetClass="entr" presetSubtype="4" fill="hold" nodeType="withEffect">
                                  <p:stCondLst>
                                    <p:cond delay="0"/>
                                  </p:stCondLst>
                                  <p:childTnLst>
                                    <p:set>
                                      <p:cBhvr>
                                        <p:cTn id="34" dur="1" fill="hold">
                                          <p:stCondLst>
                                            <p:cond delay="0"/>
                                          </p:stCondLst>
                                        </p:cTn>
                                        <p:tgtEl>
                                          <p:spTgt spid="41991"/>
                                        </p:tgtEl>
                                        <p:attrNameLst>
                                          <p:attrName>style.visibility</p:attrName>
                                        </p:attrNameLst>
                                      </p:cBhvr>
                                      <p:to>
                                        <p:strVal val="visible"/>
                                      </p:to>
                                    </p:set>
                                    <p:anim calcmode="lin" valueType="num">
                                      <p:cBhvr additive="base">
                                        <p:cTn id="35" dur="500" fill="hold"/>
                                        <p:tgtEl>
                                          <p:spTgt spid="41991"/>
                                        </p:tgtEl>
                                        <p:attrNameLst>
                                          <p:attrName>ppt_x</p:attrName>
                                        </p:attrNameLst>
                                      </p:cBhvr>
                                      <p:tavLst>
                                        <p:tav tm="0">
                                          <p:val>
                                            <p:strVal val="#ppt_x"/>
                                          </p:val>
                                        </p:tav>
                                        <p:tav tm="100000">
                                          <p:val>
                                            <p:strVal val="#ppt_x"/>
                                          </p:val>
                                        </p:tav>
                                      </p:tavLst>
                                    </p:anim>
                                    <p:anim calcmode="lin" valueType="num">
                                      <p:cBhvr additive="base">
                                        <p:cTn id="36" dur="500" fill="hold"/>
                                        <p:tgtEl>
                                          <p:spTgt spid="4199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2235">
                                            <p:txEl>
                                              <p:pRg st="2" end="2"/>
                                            </p:txEl>
                                          </p:spTgt>
                                        </p:tgtEl>
                                        <p:attrNameLst>
                                          <p:attrName>style.visibility</p:attrName>
                                        </p:attrNameLst>
                                      </p:cBhvr>
                                      <p:to>
                                        <p:strVal val="visible"/>
                                      </p:to>
                                    </p:set>
                                    <p:animEffect transition="in" filter="blinds(horizontal)">
                                      <p:cBhvr>
                                        <p:cTn id="41" dur="500"/>
                                        <p:tgtEl>
                                          <p:spTgt spid="42235">
                                            <p:txEl>
                                              <p:pRg st="2" end="2"/>
                                            </p:txEl>
                                          </p:spTgt>
                                        </p:tgtEl>
                                      </p:cBhvr>
                                    </p:animEffect>
                                  </p:childTnLst>
                                </p:cTn>
                              </p:par>
                              <p:par>
                                <p:cTn id="42" presetID="4" presetClass="entr" presetSubtype="32" fill="hold" nodeType="withEffect">
                                  <p:stCondLst>
                                    <p:cond delay="0"/>
                                  </p:stCondLst>
                                  <p:childTnLst>
                                    <p:set>
                                      <p:cBhvr>
                                        <p:cTn id="43" dur="1" fill="hold">
                                          <p:stCondLst>
                                            <p:cond delay="0"/>
                                          </p:stCondLst>
                                        </p:cTn>
                                        <p:tgtEl>
                                          <p:spTgt spid="42044"/>
                                        </p:tgtEl>
                                        <p:attrNameLst>
                                          <p:attrName>style.visibility</p:attrName>
                                        </p:attrNameLst>
                                      </p:cBhvr>
                                      <p:to>
                                        <p:strVal val="visible"/>
                                      </p:to>
                                    </p:set>
                                    <p:animEffect transition="in" filter="box(out)">
                                      <p:cBhvr>
                                        <p:cTn id="44" dur="500"/>
                                        <p:tgtEl>
                                          <p:spTgt spid="4204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42235">
                                            <p:txEl>
                                              <p:pRg st="3" end="3"/>
                                            </p:txEl>
                                          </p:spTgt>
                                        </p:tgtEl>
                                        <p:attrNameLst>
                                          <p:attrName>style.visibility</p:attrName>
                                        </p:attrNameLst>
                                      </p:cBhvr>
                                      <p:to>
                                        <p:strVal val="visible"/>
                                      </p:to>
                                    </p:set>
                                    <p:animEffect transition="in" filter="blinds(horizontal)">
                                      <p:cBhvr>
                                        <p:cTn id="49" dur="500"/>
                                        <p:tgtEl>
                                          <p:spTgt spid="42235">
                                            <p:txEl>
                                              <p:pRg st="3" end="3"/>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42235">
                                            <p:txEl>
                                              <p:pRg st="4" end="4"/>
                                            </p:txEl>
                                          </p:spTgt>
                                        </p:tgtEl>
                                        <p:attrNameLst>
                                          <p:attrName>style.visibility</p:attrName>
                                        </p:attrNameLst>
                                      </p:cBhvr>
                                      <p:to>
                                        <p:strVal val="visible"/>
                                      </p:to>
                                    </p:set>
                                    <p:animEffect transition="in" filter="blinds(horizontal)">
                                      <p:cBhvr>
                                        <p:cTn id="54" dur="500"/>
                                        <p:tgtEl>
                                          <p:spTgt spid="42235">
                                            <p:txEl>
                                              <p:pRg st="4" end="4"/>
                                            </p:txEl>
                                          </p:spTgt>
                                        </p:tgtEl>
                                      </p:cBhvr>
                                    </p:animEffect>
                                  </p:childTnLst>
                                </p:cTn>
                              </p:par>
                              <p:par>
                                <p:cTn id="55" presetID="4" presetClass="entr" presetSubtype="32" fill="hold" nodeType="withEffect">
                                  <p:stCondLst>
                                    <p:cond delay="0"/>
                                  </p:stCondLst>
                                  <p:childTnLst>
                                    <p:set>
                                      <p:cBhvr>
                                        <p:cTn id="56" dur="1" fill="hold">
                                          <p:stCondLst>
                                            <p:cond delay="0"/>
                                          </p:stCondLst>
                                        </p:cTn>
                                        <p:tgtEl>
                                          <p:spTgt spid="42080"/>
                                        </p:tgtEl>
                                        <p:attrNameLst>
                                          <p:attrName>style.visibility</p:attrName>
                                        </p:attrNameLst>
                                      </p:cBhvr>
                                      <p:to>
                                        <p:strVal val="visible"/>
                                      </p:to>
                                    </p:set>
                                    <p:animEffect transition="in" filter="box(out)">
                                      <p:cBhvr>
                                        <p:cTn id="57" dur="500"/>
                                        <p:tgtEl>
                                          <p:spTgt spid="42080"/>
                                        </p:tgtEl>
                                      </p:cBhvr>
                                    </p:animEffect>
                                  </p:childTnLst>
                                </p:cTn>
                              </p:par>
                              <p:par>
                                <p:cTn id="58" presetID="4" presetClass="entr" presetSubtype="32" fill="hold" nodeType="withEffect">
                                  <p:stCondLst>
                                    <p:cond delay="0"/>
                                  </p:stCondLst>
                                  <p:childTnLst>
                                    <p:set>
                                      <p:cBhvr>
                                        <p:cTn id="59" dur="1" fill="hold">
                                          <p:stCondLst>
                                            <p:cond delay="0"/>
                                          </p:stCondLst>
                                        </p:cTn>
                                        <p:tgtEl>
                                          <p:spTgt spid="42116"/>
                                        </p:tgtEl>
                                        <p:attrNameLst>
                                          <p:attrName>style.visibility</p:attrName>
                                        </p:attrNameLst>
                                      </p:cBhvr>
                                      <p:to>
                                        <p:strVal val="visible"/>
                                      </p:to>
                                    </p:set>
                                    <p:animEffect transition="in" filter="box(out)">
                                      <p:cBhvr>
                                        <p:cTn id="60" dur="500"/>
                                        <p:tgtEl>
                                          <p:spTgt spid="42116"/>
                                        </p:tgtEl>
                                      </p:cBhvr>
                                    </p:animEffect>
                                  </p:childTnLst>
                                </p:cTn>
                              </p:par>
                              <p:par>
                                <p:cTn id="61" presetID="4" presetClass="entr" presetSubtype="32" fill="hold" nodeType="withEffect">
                                  <p:stCondLst>
                                    <p:cond delay="0"/>
                                  </p:stCondLst>
                                  <p:childTnLst>
                                    <p:set>
                                      <p:cBhvr>
                                        <p:cTn id="62" dur="1" fill="hold">
                                          <p:stCondLst>
                                            <p:cond delay="0"/>
                                          </p:stCondLst>
                                        </p:cTn>
                                        <p:tgtEl>
                                          <p:spTgt spid="42152"/>
                                        </p:tgtEl>
                                        <p:attrNameLst>
                                          <p:attrName>style.visibility</p:attrName>
                                        </p:attrNameLst>
                                      </p:cBhvr>
                                      <p:to>
                                        <p:strVal val="visible"/>
                                      </p:to>
                                    </p:set>
                                    <p:animEffect transition="in" filter="box(out)">
                                      <p:cBhvr>
                                        <p:cTn id="63" dur="500"/>
                                        <p:tgtEl>
                                          <p:spTgt spid="42152"/>
                                        </p:tgtEl>
                                      </p:cBhvr>
                                    </p:animEffect>
                                  </p:childTnLst>
                                </p:cTn>
                              </p:par>
                              <p:par>
                                <p:cTn id="64" presetID="4" presetClass="entr" presetSubtype="32" fill="hold" nodeType="withEffect">
                                  <p:stCondLst>
                                    <p:cond delay="0"/>
                                  </p:stCondLst>
                                  <p:childTnLst>
                                    <p:set>
                                      <p:cBhvr>
                                        <p:cTn id="65" dur="1" fill="hold">
                                          <p:stCondLst>
                                            <p:cond delay="0"/>
                                          </p:stCondLst>
                                        </p:cTn>
                                        <p:tgtEl>
                                          <p:spTgt spid="42188"/>
                                        </p:tgtEl>
                                        <p:attrNameLst>
                                          <p:attrName>style.visibility</p:attrName>
                                        </p:attrNameLst>
                                      </p:cBhvr>
                                      <p:to>
                                        <p:strVal val="visible"/>
                                      </p:to>
                                    </p:set>
                                    <p:animEffect transition="in" filter="box(out)">
                                      <p:cBhvr>
                                        <p:cTn id="66" dur="500"/>
                                        <p:tgtEl>
                                          <p:spTgt spid="42188"/>
                                        </p:tgtEl>
                                      </p:cBhvr>
                                    </p:animEffect>
                                  </p:childTnLst>
                                </p:cTn>
                              </p:par>
                              <p:par>
                                <p:cTn id="67" presetID="2" presetClass="entr" presetSubtype="4" fill="hold" nodeType="withEffect">
                                  <p:stCondLst>
                                    <p:cond delay="0"/>
                                  </p:stCondLst>
                                  <p:childTnLst>
                                    <p:set>
                                      <p:cBhvr>
                                        <p:cTn id="68" dur="1" fill="hold">
                                          <p:stCondLst>
                                            <p:cond delay="0"/>
                                          </p:stCondLst>
                                        </p:cTn>
                                        <p:tgtEl>
                                          <p:spTgt spid="42283"/>
                                        </p:tgtEl>
                                        <p:attrNameLst>
                                          <p:attrName>style.visibility</p:attrName>
                                        </p:attrNameLst>
                                      </p:cBhvr>
                                      <p:to>
                                        <p:strVal val="visible"/>
                                      </p:to>
                                    </p:set>
                                    <p:anim calcmode="lin" valueType="num">
                                      <p:cBhvr additive="base">
                                        <p:cTn id="69" dur="500" fill="hold"/>
                                        <p:tgtEl>
                                          <p:spTgt spid="42283"/>
                                        </p:tgtEl>
                                        <p:attrNameLst>
                                          <p:attrName>ppt_x</p:attrName>
                                        </p:attrNameLst>
                                      </p:cBhvr>
                                      <p:tavLst>
                                        <p:tav tm="0">
                                          <p:val>
                                            <p:strVal val="#ppt_x"/>
                                          </p:val>
                                        </p:tav>
                                        <p:tav tm="100000">
                                          <p:val>
                                            <p:strVal val="#ppt_x"/>
                                          </p:val>
                                        </p:tav>
                                      </p:tavLst>
                                    </p:anim>
                                    <p:anim calcmode="lin" valueType="num">
                                      <p:cBhvr additive="base">
                                        <p:cTn id="70" dur="500" fill="hold"/>
                                        <p:tgtEl>
                                          <p:spTgt spid="42283"/>
                                        </p:tgtEl>
                                        <p:attrNameLst>
                                          <p:attrName>ppt_y</p:attrName>
                                        </p:attrNameLst>
                                      </p:cBhvr>
                                      <p:tavLst>
                                        <p:tav tm="0">
                                          <p:val>
                                            <p:strVal val="1+#ppt_h/2"/>
                                          </p:val>
                                        </p:tav>
                                        <p:tav tm="100000">
                                          <p:val>
                                            <p:strVal val="#ppt_y"/>
                                          </p:val>
                                        </p:tav>
                                      </p:tavLst>
                                    </p:anim>
                                  </p:childTnLst>
                                </p:cTn>
                              </p:par>
                              <p:par>
                                <p:cTn id="71" presetID="4" presetClass="entr" presetSubtype="32" fill="hold" nodeType="withEffect">
                                  <p:stCondLst>
                                    <p:cond delay="0"/>
                                  </p:stCondLst>
                                  <p:childTnLst>
                                    <p:set>
                                      <p:cBhvr>
                                        <p:cTn id="72" dur="1" fill="hold">
                                          <p:stCondLst>
                                            <p:cond delay="0"/>
                                          </p:stCondLst>
                                        </p:cTn>
                                        <p:tgtEl>
                                          <p:spTgt spid="42224"/>
                                        </p:tgtEl>
                                        <p:attrNameLst>
                                          <p:attrName>style.visibility</p:attrName>
                                        </p:attrNameLst>
                                      </p:cBhvr>
                                      <p:to>
                                        <p:strVal val="visible"/>
                                      </p:to>
                                    </p:set>
                                    <p:animEffect transition="in" filter="box(out)">
                                      <p:cBhvr>
                                        <p:cTn id="73" dur="500"/>
                                        <p:tgtEl>
                                          <p:spTgt spid="42224"/>
                                        </p:tgtEl>
                                      </p:cBhvr>
                                    </p:animEffect>
                                  </p:childTnLst>
                                </p:cTn>
                              </p:par>
                              <p:par>
                                <p:cTn id="74" presetID="4" presetClass="entr" presetSubtype="32" fill="hold" nodeType="withEffect">
                                  <p:stCondLst>
                                    <p:cond delay="0"/>
                                  </p:stCondLst>
                                  <p:childTnLst>
                                    <p:set>
                                      <p:cBhvr>
                                        <p:cTn id="75" dur="1" fill="hold">
                                          <p:stCondLst>
                                            <p:cond delay="0"/>
                                          </p:stCondLst>
                                        </p:cTn>
                                        <p:tgtEl>
                                          <p:spTgt spid="42225"/>
                                        </p:tgtEl>
                                        <p:attrNameLst>
                                          <p:attrName>style.visibility</p:attrName>
                                        </p:attrNameLst>
                                      </p:cBhvr>
                                      <p:to>
                                        <p:strVal val="visible"/>
                                      </p:to>
                                    </p:set>
                                    <p:animEffect transition="in" filter="box(out)">
                                      <p:cBhvr>
                                        <p:cTn id="76" dur="500"/>
                                        <p:tgtEl>
                                          <p:spTgt spid="4222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42235">
                                            <p:txEl>
                                              <p:pRg st="5" end="5"/>
                                            </p:txEl>
                                          </p:spTgt>
                                        </p:tgtEl>
                                        <p:attrNameLst>
                                          <p:attrName>style.visibility</p:attrName>
                                        </p:attrNameLst>
                                      </p:cBhvr>
                                      <p:to>
                                        <p:strVal val="visible"/>
                                      </p:to>
                                    </p:set>
                                    <p:animEffect transition="in" filter="blinds(horizontal)">
                                      <p:cBhvr>
                                        <p:cTn id="81" dur="500"/>
                                        <p:tgtEl>
                                          <p:spTgt spid="42235">
                                            <p:txEl>
                                              <p:pRg st="5" end="5"/>
                                            </p:txEl>
                                          </p:spTgt>
                                        </p:tgtEl>
                                      </p:cBhvr>
                                    </p:animEffect>
                                  </p:childTnLst>
                                </p:cTn>
                              </p:par>
                              <p:par>
                                <p:cTn id="82" presetID="3" presetClass="entr" presetSubtype="10" fill="hold" nodeType="withEffect">
                                  <p:stCondLst>
                                    <p:cond delay="0"/>
                                  </p:stCondLst>
                                  <p:childTnLst>
                                    <p:set>
                                      <p:cBhvr>
                                        <p:cTn id="83" dur="1" fill="hold">
                                          <p:stCondLst>
                                            <p:cond delay="0"/>
                                          </p:stCondLst>
                                        </p:cTn>
                                        <p:tgtEl>
                                          <p:spTgt spid="42226"/>
                                        </p:tgtEl>
                                        <p:attrNameLst>
                                          <p:attrName>style.visibility</p:attrName>
                                        </p:attrNameLst>
                                      </p:cBhvr>
                                      <p:to>
                                        <p:strVal val="visible"/>
                                      </p:to>
                                    </p:set>
                                    <p:animEffect transition="in" filter="blinds(horizontal)">
                                      <p:cBhvr>
                                        <p:cTn id="84" dur="500"/>
                                        <p:tgtEl>
                                          <p:spTgt spid="42226"/>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nodeType="clickEffect">
                                  <p:stCondLst>
                                    <p:cond delay="0"/>
                                  </p:stCondLst>
                                  <p:childTnLst>
                                    <p:set>
                                      <p:cBhvr>
                                        <p:cTn id="88" dur="1" fill="hold">
                                          <p:stCondLst>
                                            <p:cond delay="0"/>
                                          </p:stCondLst>
                                        </p:cTn>
                                        <p:tgtEl>
                                          <p:spTgt spid="42235">
                                            <p:txEl>
                                              <p:pRg st="6" end="6"/>
                                            </p:txEl>
                                          </p:spTgt>
                                        </p:tgtEl>
                                        <p:attrNameLst>
                                          <p:attrName>style.visibility</p:attrName>
                                        </p:attrNameLst>
                                      </p:cBhvr>
                                      <p:to>
                                        <p:strVal val="visible"/>
                                      </p:to>
                                    </p:set>
                                    <p:animEffect transition="in" filter="blinds(horizontal)">
                                      <p:cBhvr>
                                        <p:cTn id="89" dur="500"/>
                                        <p:tgtEl>
                                          <p:spTgt spid="42235">
                                            <p:txEl>
                                              <p:pRg st="6" end="6"/>
                                            </p:txEl>
                                          </p:spTgt>
                                        </p:tgtEl>
                                      </p:cBhvr>
                                    </p:animEffect>
                                  </p:childTnLst>
                                </p:cTn>
                              </p:par>
                              <p:par>
                                <p:cTn id="90" presetID="3" presetClass="entr" presetSubtype="10" fill="hold" nodeType="withEffect">
                                  <p:stCondLst>
                                    <p:cond delay="0"/>
                                  </p:stCondLst>
                                  <p:childTnLst>
                                    <p:set>
                                      <p:cBhvr>
                                        <p:cTn id="91" dur="1" fill="hold">
                                          <p:stCondLst>
                                            <p:cond delay="0"/>
                                          </p:stCondLst>
                                        </p:cTn>
                                        <p:tgtEl>
                                          <p:spTgt spid="42236"/>
                                        </p:tgtEl>
                                        <p:attrNameLst>
                                          <p:attrName>style.visibility</p:attrName>
                                        </p:attrNameLst>
                                      </p:cBhvr>
                                      <p:to>
                                        <p:strVal val="visible"/>
                                      </p:to>
                                    </p:set>
                                    <p:animEffect transition="in" filter="blinds(horizontal)">
                                      <p:cBhvr>
                                        <p:cTn id="92" dur="500"/>
                                        <p:tgtEl>
                                          <p:spTgt spid="42236"/>
                                        </p:tgtEl>
                                      </p:cBhvr>
                                    </p:animEffect>
                                  </p:childTnLst>
                                </p:cTn>
                              </p:par>
                              <p:par>
                                <p:cTn id="93" presetID="2" presetClass="entr" presetSubtype="4" fill="hold" nodeType="withEffect">
                                  <p:stCondLst>
                                    <p:cond delay="0"/>
                                  </p:stCondLst>
                                  <p:childTnLst>
                                    <p:set>
                                      <p:cBhvr>
                                        <p:cTn id="94" dur="1" fill="hold">
                                          <p:stCondLst>
                                            <p:cond delay="0"/>
                                          </p:stCondLst>
                                        </p:cTn>
                                        <p:tgtEl>
                                          <p:spTgt spid="42275"/>
                                        </p:tgtEl>
                                        <p:attrNameLst>
                                          <p:attrName>style.visibility</p:attrName>
                                        </p:attrNameLst>
                                      </p:cBhvr>
                                      <p:to>
                                        <p:strVal val="visible"/>
                                      </p:to>
                                    </p:set>
                                    <p:anim calcmode="lin" valueType="num">
                                      <p:cBhvr additive="base">
                                        <p:cTn id="95" dur="500" fill="hold"/>
                                        <p:tgtEl>
                                          <p:spTgt spid="42275"/>
                                        </p:tgtEl>
                                        <p:attrNameLst>
                                          <p:attrName>ppt_x</p:attrName>
                                        </p:attrNameLst>
                                      </p:cBhvr>
                                      <p:tavLst>
                                        <p:tav tm="0">
                                          <p:val>
                                            <p:strVal val="#ppt_x"/>
                                          </p:val>
                                        </p:tav>
                                        <p:tav tm="100000">
                                          <p:val>
                                            <p:strVal val="#ppt_x"/>
                                          </p:val>
                                        </p:tav>
                                      </p:tavLst>
                                    </p:anim>
                                    <p:anim calcmode="lin" valueType="num">
                                      <p:cBhvr additive="base">
                                        <p:cTn id="96" dur="500" fill="hold"/>
                                        <p:tgtEl>
                                          <p:spTgt spid="42275"/>
                                        </p:tgtEl>
                                        <p:attrNameLst>
                                          <p:attrName>ppt_y</p:attrName>
                                        </p:attrNameLst>
                                      </p:cBhvr>
                                      <p:tavLst>
                                        <p:tav tm="0">
                                          <p:val>
                                            <p:strVal val="1+#ppt_h/2"/>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42235">
                                            <p:txEl>
                                              <p:pRg st="7" end="7"/>
                                            </p:txEl>
                                          </p:spTgt>
                                        </p:tgtEl>
                                        <p:attrNameLst>
                                          <p:attrName>style.visibility</p:attrName>
                                        </p:attrNameLst>
                                      </p:cBhvr>
                                      <p:to>
                                        <p:strVal val="visible"/>
                                      </p:to>
                                    </p:set>
                                    <p:animEffect transition="in" filter="blinds(horizontal)">
                                      <p:cBhvr>
                                        <p:cTn id="101" dur="500"/>
                                        <p:tgtEl>
                                          <p:spTgt spid="42235">
                                            <p:txEl>
                                              <p:pRg st="7" end="7"/>
                                            </p:txEl>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42299"/>
                                        </p:tgtEl>
                                        <p:attrNameLst>
                                          <p:attrName>style.visibility</p:attrName>
                                        </p:attrNameLst>
                                      </p:cBhvr>
                                      <p:to>
                                        <p:strVal val="visible"/>
                                      </p:to>
                                    </p:set>
                                    <p:animEffect transition="in" filter="blinds(horizontal)">
                                      <p:cBhvr>
                                        <p:cTn id="106" dur="500"/>
                                        <p:tgtEl>
                                          <p:spTgt spid="42299"/>
                                        </p:tgtEl>
                                      </p:cBhvr>
                                    </p:animEffect>
                                  </p:childTnLst>
                                </p:cTn>
                              </p:par>
                              <p:par>
                                <p:cTn id="107" presetID="1" presetClass="exit" presetSubtype="0" fill="hold" nodeType="withEffect">
                                  <p:stCondLst>
                                    <p:cond delay="0"/>
                                  </p:stCondLst>
                                  <p:childTnLst>
                                    <p:set>
                                      <p:cBhvr>
                                        <p:cTn id="108" dur="1" fill="hold">
                                          <p:stCondLst>
                                            <p:cond delay="0"/>
                                          </p:stCondLst>
                                        </p:cTn>
                                        <p:tgtEl>
                                          <p:spTgt spid="41991"/>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42031"/>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42036"/>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42044"/>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42080"/>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42116"/>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4215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42188"/>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42224"/>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4222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42226"/>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42236"/>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42267"/>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42275"/>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2283"/>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22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8" name="Group 10">
            <a:extLst>
              <a:ext uri="{FF2B5EF4-FFF2-40B4-BE49-F238E27FC236}">
                <a16:creationId xmlns="" xmlns:a16="http://schemas.microsoft.com/office/drawing/2014/main" id="{02E3CA26-ED56-3699-18A0-237E5EC77500}"/>
              </a:ext>
            </a:extLst>
          </p:cNvPr>
          <p:cNvGrpSpPr>
            <a:grpSpLocks/>
          </p:cNvGrpSpPr>
          <p:nvPr/>
        </p:nvGrpSpPr>
        <p:grpSpPr bwMode="auto">
          <a:xfrm>
            <a:off x="381000" y="2209800"/>
            <a:ext cx="8382000" cy="2590800"/>
            <a:chOff x="240" y="1392"/>
            <a:chExt cx="5280" cy="1632"/>
          </a:xfrm>
        </p:grpSpPr>
        <p:sp>
          <p:nvSpPr>
            <p:cNvPr id="43012" name="Text Box 4">
              <a:extLst>
                <a:ext uri="{FF2B5EF4-FFF2-40B4-BE49-F238E27FC236}">
                  <a16:creationId xmlns="" xmlns:a16="http://schemas.microsoft.com/office/drawing/2014/main" id="{4947E75C-C511-24A4-DB49-3F26885099D9}"/>
                </a:ext>
              </a:extLst>
            </p:cNvPr>
            <p:cNvSpPr txBox="1">
              <a:spLocks noChangeArrowheads="1"/>
            </p:cNvSpPr>
            <p:nvPr/>
          </p:nvSpPr>
          <p:spPr bwMode="auto">
            <a:xfrm>
              <a:off x="432" y="1632"/>
              <a:ext cx="4928"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rtl="0"/>
              <a:r>
                <a:rPr lang="en-US" altLang="en-US" sz="4800" b="1">
                  <a:effectLst>
                    <a:outerShdw blurRad="38100" dist="38100" dir="2700000" algn="tl">
                      <a:srgbClr val="000000"/>
                    </a:outerShdw>
                  </a:effectLst>
                  <a:latin typeface="Times New Roman" panose="02020603050405020304" pitchFamily="18" charset="0"/>
                </a:rPr>
                <a:t>Infection 		-	   Immunity</a:t>
              </a:r>
            </a:p>
          </p:txBody>
        </p:sp>
        <p:sp>
          <p:nvSpPr>
            <p:cNvPr id="43013" name="Rectangle 5">
              <a:extLst>
                <a:ext uri="{FF2B5EF4-FFF2-40B4-BE49-F238E27FC236}">
                  <a16:creationId xmlns="" xmlns:a16="http://schemas.microsoft.com/office/drawing/2014/main" id="{18F0E0DE-D558-6D8F-FCB1-2F431C6CD512}"/>
                </a:ext>
              </a:extLst>
            </p:cNvPr>
            <p:cNvSpPr>
              <a:spLocks noChangeArrowheads="1"/>
            </p:cNvSpPr>
            <p:nvPr/>
          </p:nvSpPr>
          <p:spPr bwMode="auto">
            <a:xfrm>
              <a:off x="240" y="2208"/>
              <a:ext cx="5280" cy="1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AutoShape 6">
              <a:extLst>
                <a:ext uri="{FF2B5EF4-FFF2-40B4-BE49-F238E27FC236}">
                  <a16:creationId xmlns="" xmlns:a16="http://schemas.microsoft.com/office/drawing/2014/main" id="{C49F5C34-718D-0233-D8E0-4F0E2215DE6E}"/>
                </a:ext>
              </a:extLst>
            </p:cNvPr>
            <p:cNvSpPr>
              <a:spLocks noChangeArrowheads="1"/>
            </p:cNvSpPr>
            <p:nvPr/>
          </p:nvSpPr>
          <p:spPr bwMode="auto">
            <a:xfrm>
              <a:off x="2544" y="2400"/>
              <a:ext cx="672" cy="624"/>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3015" name="Picture 7">
              <a:extLst>
                <a:ext uri="{FF2B5EF4-FFF2-40B4-BE49-F238E27FC236}">
                  <a16:creationId xmlns="" xmlns:a16="http://schemas.microsoft.com/office/drawing/2014/main" id="{5FAE404A-352E-37C2-FAAE-8B0B929FE80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68" y="1392"/>
              <a:ext cx="384" cy="384"/>
            </a:xfrm>
            <a:prstGeom prst="rect">
              <a:avLst/>
            </a:prstGeom>
            <a:noFill/>
            <a:extLst>
              <a:ext uri="{909E8E84-426E-40DD-AFC4-6F175D3DCCD1}">
                <a14:hiddenFill xmlns:a14="http://schemas.microsoft.com/office/drawing/2010/main">
                  <a:solidFill>
                    <a:srgbClr val="FFFFFF"/>
                  </a:solidFill>
                </a14:hiddenFill>
              </a:ext>
            </a:extLst>
          </p:spPr>
        </p:pic>
        <p:pic>
          <p:nvPicPr>
            <p:cNvPr id="43016" name="Picture 8">
              <a:extLst>
                <a:ext uri="{FF2B5EF4-FFF2-40B4-BE49-F238E27FC236}">
                  <a16:creationId xmlns="" xmlns:a16="http://schemas.microsoft.com/office/drawing/2014/main" id="{827C0204-B1EB-4BB5-7342-A9A6A23BC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 y="1392"/>
              <a:ext cx="384" cy="384"/>
            </a:xfrm>
            <a:prstGeom prst="rect">
              <a:avLst/>
            </a:prstGeom>
            <a:noFill/>
            <a:extLst>
              <a:ext uri="{909E8E84-426E-40DD-AFC4-6F175D3DCCD1}">
                <a14:hiddenFill xmlns:a14="http://schemas.microsoft.com/office/drawing/2010/main">
                  <a:solidFill>
                    <a:srgbClr val="FFFFFF"/>
                  </a:solidFill>
                </a14:hiddenFill>
              </a:ext>
            </a:extLst>
          </p:spPr>
        </p:pic>
      </p:grpSp>
      <p:sp>
        <p:nvSpPr>
          <p:cNvPr id="43017" name="Rectangle 9">
            <a:extLst>
              <a:ext uri="{FF2B5EF4-FFF2-40B4-BE49-F238E27FC236}">
                <a16:creationId xmlns="" xmlns:a16="http://schemas.microsoft.com/office/drawing/2014/main" id="{64992F1F-88A8-47FB-2D8E-DC5311B6310E}"/>
              </a:ext>
            </a:extLst>
          </p:cNvPr>
          <p:cNvSpPr>
            <a:spLocks noChangeArrowheads="1"/>
          </p:cNvSpPr>
          <p:nvPr/>
        </p:nvSpPr>
        <p:spPr bwMode="auto">
          <a:xfrm>
            <a:off x="1104900" y="578643"/>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zh-CN" sz="2400" b="1" dirty="0">
                <a:solidFill>
                  <a:srgbClr val="FFA86D"/>
                </a:solidFill>
                <a:effectLst>
                  <a:outerShdw blurRad="38100" dist="38100" dir="2700000" algn="tl">
                    <a:srgbClr val="000000"/>
                  </a:outerShdw>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Pathogenesis of Pulmonary Tuberculosis</a:t>
            </a:r>
            <a:endParaRPr lang="en-US" altLang="en-US" sz="2400" b="1" dirty="0">
              <a:solidFill>
                <a:schemeClr val="accent2"/>
              </a:solidFill>
              <a:latin typeface="Times New Roman" panose="02020603050405020304" pitchFamily="18" charset="0"/>
              <a:cs typeface="Times New Roman" panose="02020603050405020304" pitchFamily="18" charset="0"/>
            </a:endParaRPr>
          </a:p>
        </p:txBody>
      </p:sp>
      <p:sp>
        <p:nvSpPr>
          <p:cNvPr id="43019" name="Rectangle 11">
            <a:extLst>
              <a:ext uri="{FF2B5EF4-FFF2-40B4-BE49-F238E27FC236}">
                <a16:creationId xmlns="" xmlns:a16="http://schemas.microsoft.com/office/drawing/2014/main" id="{06582686-AE71-9E75-329C-58854713CE64}"/>
              </a:ext>
            </a:extLst>
          </p:cNvPr>
          <p:cNvSpPr>
            <a:spLocks noChangeArrowheads="1"/>
          </p:cNvSpPr>
          <p:nvPr/>
        </p:nvSpPr>
        <p:spPr bwMode="auto">
          <a:xfrm>
            <a:off x="533400" y="14478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l" rtl="0"/>
            <a:r>
              <a:rPr lang="en-US" altLang="en-US" sz="2800" dirty="0">
                <a:solidFill>
                  <a:schemeClr val="accent2"/>
                </a:solidFill>
                <a:effectLst/>
                <a:latin typeface="Times New Roman" panose="02020603050405020304" pitchFamily="18" charset="0"/>
                <a:cs typeface="Times New Roman" panose="02020603050405020304" pitchFamily="18" charset="0"/>
              </a:rPr>
              <a:t>Primary tuberculosis</a:t>
            </a:r>
          </a:p>
        </p:txBody>
      </p:sp>
      <p:sp>
        <p:nvSpPr>
          <p:cNvPr id="43020" name="Rectangle 12">
            <a:extLst>
              <a:ext uri="{FF2B5EF4-FFF2-40B4-BE49-F238E27FC236}">
                <a16:creationId xmlns="" xmlns:a16="http://schemas.microsoft.com/office/drawing/2014/main" id="{8501696C-7225-2616-4B3E-182F20DC5FD6}"/>
              </a:ext>
            </a:extLst>
          </p:cNvPr>
          <p:cNvSpPr>
            <a:spLocks noChangeArrowheads="1"/>
          </p:cNvSpPr>
          <p:nvPr/>
        </p:nvSpPr>
        <p:spPr bwMode="auto">
          <a:xfrm>
            <a:off x="381000" y="1905000"/>
            <a:ext cx="81502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In a non immunized individual – children* adult*</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Lesion in subpleural zone of lung – can be at other sites*</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Brief acute inflammation – neutrophils.</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5-6 days invoke granuloma formation. </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2 to 8 weeks – healing – </a:t>
            </a:r>
            <a:r>
              <a:rPr lang="en-US" altLang="en-US" sz="2400" b="1" dirty="0" err="1">
                <a:effectLst/>
                <a:latin typeface="Times New Roman" panose="02020603050405020304" pitchFamily="18" charset="0"/>
                <a:cs typeface="Times New Roman" panose="02020603050405020304" pitchFamily="18" charset="0"/>
              </a:rPr>
              <a:t>Ghon’s</a:t>
            </a:r>
            <a:r>
              <a:rPr lang="en-US" altLang="en-US" sz="2400" b="1" dirty="0">
                <a:effectLst/>
                <a:latin typeface="Times New Roman" panose="02020603050405020304" pitchFamily="18" charset="0"/>
                <a:cs typeface="Times New Roman" panose="02020603050405020304" pitchFamily="18" charset="0"/>
              </a:rPr>
              <a:t> focus (+ lymph node </a:t>
            </a:r>
            <a:r>
              <a:rPr lang="en-US" altLang="en-US" sz="2400" b="1" dirty="0">
                <a:effectLst/>
                <a:latin typeface="Times New Roman" panose="02020603050405020304" pitchFamily="18" charset="0"/>
                <a:cs typeface="Times New Roman" panose="02020603050405020304" pitchFamily="18" charset="0"/>
                <a:sym typeface="Wingdings" panose="05000000000000000000" pitchFamily="2" charset="2"/>
              </a:rPr>
              <a:t> Ghon complex)</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sym typeface="Wingdings" panose="05000000000000000000" pitchFamily="2" charset="2"/>
              </a:rPr>
              <a:t>Develop immunity – Tuberculin skin test positive</a:t>
            </a:r>
            <a:endParaRPr lang="en-US" altLang="en-US" sz="2400" b="1" dirty="0">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3018"/>
                                        </p:tgtEl>
                                        <p:attrNameLst>
                                          <p:attrName>style.visibility</p:attrName>
                                        </p:attrNameLst>
                                      </p:cBhvr>
                                      <p:to>
                                        <p:strVal val="visible"/>
                                      </p:to>
                                    </p:set>
                                    <p:animEffect transition="in" filter="wipe(up)">
                                      <p:cBhvr>
                                        <p:cTn id="7" dur="500"/>
                                        <p:tgtEl>
                                          <p:spTgt spid="43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020">
                                            <p:txEl>
                                              <p:pRg st="0" end="0"/>
                                            </p:txEl>
                                          </p:spTgt>
                                        </p:tgtEl>
                                        <p:attrNameLst>
                                          <p:attrName>style.visibility</p:attrName>
                                        </p:attrNameLst>
                                      </p:cBhvr>
                                      <p:to>
                                        <p:strVal val="visible"/>
                                      </p:to>
                                    </p:set>
                                    <p:animEffect transition="in" filter="wipe(left)">
                                      <p:cBhvr>
                                        <p:cTn id="12" dur="500"/>
                                        <p:tgtEl>
                                          <p:spTgt spid="43020">
                                            <p:txEl>
                                              <p:pRg st="0" end="0"/>
                                            </p:txEl>
                                          </p:spTgt>
                                        </p:tgtEl>
                                      </p:cBhvr>
                                    </p:animEffect>
                                  </p:childTnLst>
                                </p:cTn>
                              </p:par>
                              <p:par>
                                <p:cTn id="13" presetID="1" presetClass="exit" presetSubtype="0" fill="hold" nodeType="withEffect">
                                  <p:stCondLst>
                                    <p:cond delay="0"/>
                                  </p:stCondLst>
                                  <p:childTnLst>
                                    <p:set>
                                      <p:cBhvr>
                                        <p:cTn id="14" dur="1" fill="hold">
                                          <p:stCondLst>
                                            <p:cond delay="0"/>
                                          </p:stCondLst>
                                        </p:cTn>
                                        <p:tgtEl>
                                          <p:spTgt spid="4301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43020">
                                            <p:txEl>
                                              <p:pRg st="1" end="1"/>
                                            </p:txEl>
                                          </p:spTgt>
                                        </p:tgtEl>
                                        <p:attrNameLst>
                                          <p:attrName>style.visibility</p:attrName>
                                        </p:attrNameLst>
                                      </p:cBhvr>
                                      <p:to>
                                        <p:strVal val="visible"/>
                                      </p:to>
                                    </p:set>
                                    <p:animEffect transition="in" filter="wipe(left)">
                                      <p:cBhvr>
                                        <p:cTn id="19" dur="500"/>
                                        <p:tgtEl>
                                          <p:spTgt spid="43020">
                                            <p:txEl>
                                              <p:pRg st="1" end="1"/>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3020">
                                            <p:txEl>
                                              <p:pRg st="2" end="2"/>
                                            </p:txEl>
                                          </p:spTgt>
                                        </p:tgtEl>
                                        <p:attrNameLst>
                                          <p:attrName>style.visibility</p:attrName>
                                        </p:attrNameLst>
                                      </p:cBhvr>
                                      <p:to>
                                        <p:strVal val="visible"/>
                                      </p:to>
                                    </p:set>
                                    <p:animEffect transition="in" filter="wipe(left)">
                                      <p:cBhvr>
                                        <p:cTn id="24" dur="500"/>
                                        <p:tgtEl>
                                          <p:spTgt spid="43020">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3020">
                                            <p:txEl>
                                              <p:pRg st="3" end="3"/>
                                            </p:txEl>
                                          </p:spTgt>
                                        </p:tgtEl>
                                        <p:attrNameLst>
                                          <p:attrName>style.visibility</p:attrName>
                                        </p:attrNameLst>
                                      </p:cBhvr>
                                      <p:to>
                                        <p:strVal val="visible"/>
                                      </p:to>
                                    </p:set>
                                    <p:animEffect transition="in" filter="wipe(left)">
                                      <p:cBhvr>
                                        <p:cTn id="29" dur="500"/>
                                        <p:tgtEl>
                                          <p:spTgt spid="43020">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3020">
                                            <p:txEl>
                                              <p:pRg st="4" end="4"/>
                                            </p:txEl>
                                          </p:spTgt>
                                        </p:tgtEl>
                                        <p:attrNameLst>
                                          <p:attrName>style.visibility</p:attrName>
                                        </p:attrNameLst>
                                      </p:cBhvr>
                                      <p:to>
                                        <p:strVal val="visible"/>
                                      </p:to>
                                    </p:set>
                                    <p:animEffect transition="in" filter="wipe(left)">
                                      <p:cBhvr>
                                        <p:cTn id="34" dur="500"/>
                                        <p:tgtEl>
                                          <p:spTgt spid="43020">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3020">
                                            <p:txEl>
                                              <p:pRg st="5" end="5"/>
                                            </p:txEl>
                                          </p:spTgt>
                                        </p:tgtEl>
                                        <p:attrNameLst>
                                          <p:attrName>style.visibility</p:attrName>
                                        </p:attrNameLst>
                                      </p:cBhvr>
                                      <p:to>
                                        <p:strVal val="visible"/>
                                      </p:to>
                                    </p:set>
                                    <p:animEffect transition="in" filter="wipe(left)">
                                      <p:cBhvr>
                                        <p:cTn id="39" dur="500"/>
                                        <p:tgtEl>
                                          <p:spTgt spid="430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0"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a:extLst>
              <a:ext uri="{FF2B5EF4-FFF2-40B4-BE49-F238E27FC236}">
                <a16:creationId xmlns="" xmlns:a16="http://schemas.microsoft.com/office/drawing/2014/main" id="{C9596B18-99D5-1F5F-844C-555062CD6C04}"/>
              </a:ext>
            </a:extLst>
          </p:cNvPr>
          <p:cNvSpPr>
            <a:spLocks noChangeArrowheads="1"/>
          </p:cNvSpPr>
          <p:nvPr/>
        </p:nvSpPr>
        <p:spPr bwMode="auto">
          <a:xfrm>
            <a:off x="470260" y="12954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l" rtl="0"/>
            <a:r>
              <a:rPr lang="en-US" altLang="en-US" sz="2800" dirty="0">
                <a:solidFill>
                  <a:schemeClr val="accent2"/>
                </a:solidFill>
                <a:effectLst/>
                <a:latin typeface="Times New Roman" panose="02020603050405020304" pitchFamily="18" charset="0"/>
                <a:cs typeface="Times New Roman" panose="02020603050405020304" pitchFamily="18" charset="0"/>
              </a:rPr>
              <a:t>Primary Tuberculosis</a:t>
            </a:r>
          </a:p>
        </p:txBody>
      </p:sp>
      <p:sp>
        <p:nvSpPr>
          <p:cNvPr id="44037" name="Rectangle 5">
            <a:extLst>
              <a:ext uri="{FF2B5EF4-FFF2-40B4-BE49-F238E27FC236}">
                <a16:creationId xmlns="" xmlns:a16="http://schemas.microsoft.com/office/drawing/2014/main" id="{80F871E7-F82C-A198-A897-73171DC30741}"/>
              </a:ext>
            </a:extLst>
          </p:cNvPr>
          <p:cNvSpPr>
            <a:spLocks noChangeArrowheads="1"/>
          </p:cNvSpPr>
          <p:nvPr/>
        </p:nvSpPr>
        <p:spPr bwMode="auto">
          <a:xfrm>
            <a:off x="381000" y="1524000"/>
            <a:ext cx="81502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In Non-Immunized individuals (Children)</a:t>
            </a:r>
          </a:p>
          <a:p>
            <a:pPr algn="just">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Primary Tuberculosis:</a:t>
            </a:r>
          </a:p>
          <a:p>
            <a:pPr lvl="1" algn="just" rtl="0">
              <a:lnSpc>
                <a:spcPct val="120000"/>
              </a:lnSpc>
              <a:buClr>
                <a:schemeClr val="tx1"/>
              </a:buClr>
            </a:pPr>
            <a:r>
              <a:rPr lang="en-US" altLang="en-US" sz="2400" dirty="0">
                <a:effectLst/>
                <a:latin typeface="Times New Roman" panose="02020603050405020304" pitchFamily="18" charset="0"/>
                <a:cs typeface="Times New Roman" panose="02020603050405020304" pitchFamily="18" charset="0"/>
              </a:rPr>
              <a:t>Self Limited disease</a:t>
            </a:r>
          </a:p>
          <a:p>
            <a:pPr lvl="1" algn="just" rtl="0">
              <a:lnSpc>
                <a:spcPct val="120000"/>
              </a:lnSpc>
              <a:buClr>
                <a:schemeClr val="tx1"/>
              </a:buClr>
            </a:pPr>
            <a:r>
              <a:rPr lang="en-US" altLang="en-US" sz="2400" dirty="0">
                <a:effectLst/>
                <a:latin typeface="Times New Roman" panose="02020603050405020304" pitchFamily="18" charset="0"/>
                <a:cs typeface="Times New Roman" panose="02020603050405020304" pitchFamily="18" charset="0"/>
              </a:rPr>
              <a:t>Primary complex: </a:t>
            </a:r>
            <a:r>
              <a:rPr lang="en-US" altLang="en-US" sz="2400" dirty="0" err="1">
                <a:effectLst/>
                <a:latin typeface="Times New Roman" panose="02020603050405020304" pitchFamily="18" charset="0"/>
                <a:cs typeface="Times New Roman" panose="02020603050405020304" pitchFamily="18" charset="0"/>
              </a:rPr>
              <a:t>Ghon’s</a:t>
            </a:r>
            <a:r>
              <a:rPr lang="en-US" altLang="en-US" sz="2400" dirty="0">
                <a:effectLst/>
                <a:latin typeface="Times New Roman" panose="02020603050405020304" pitchFamily="18" charset="0"/>
                <a:cs typeface="Times New Roman" panose="02020603050405020304" pitchFamily="18" charset="0"/>
              </a:rPr>
              <a:t> focus, Lymphangitis and Lymphadenitis.</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Primary Progressive TB:</a:t>
            </a:r>
          </a:p>
          <a:p>
            <a:pPr lvl="1" algn="just" rtl="0">
              <a:lnSpc>
                <a:spcPct val="120000"/>
              </a:lnSpc>
              <a:buClr>
                <a:schemeClr val="tx1"/>
              </a:buClr>
            </a:pPr>
            <a:r>
              <a:rPr lang="en-US" altLang="en-US" sz="2400" dirty="0">
                <a:effectLst/>
                <a:latin typeface="Times New Roman" panose="02020603050405020304" pitchFamily="18" charset="0"/>
                <a:cs typeface="Times New Roman" panose="02020603050405020304" pitchFamily="18" charset="0"/>
              </a:rPr>
              <a:t>Progression of primary complex components.</a:t>
            </a:r>
          </a:p>
          <a:p>
            <a:pPr lvl="1" algn="just" rtl="0">
              <a:lnSpc>
                <a:spcPct val="120000"/>
              </a:lnSpc>
              <a:buClr>
                <a:schemeClr val="tx1"/>
              </a:buClr>
            </a:pPr>
            <a:r>
              <a:rPr lang="en-US" altLang="en-US" sz="2400" b="1" dirty="0">
                <a:solidFill>
                  <a:srgbClr val="FF0000"/>
                </a:solidFill>
                <a:effectLst/>
                <a:latin typeface="Times New Roman" panose="02020603050405020304" pitchFamily="18" charset="0"/>
                <a:cs typeface="Times New Roman" panose="02020603050405020304" pitchFamily="18" charset="0"/>
              </a:rPr>
              <a:t>Miliary TB and TB Meningitis.</a:t>
            </a:r>
          </a:p>
          <a:p>
            <a:pPr lvl="1" algn="just" rtl="0">
              <a:lnSpc>
                <a:spcPct val="120000"/>
              </a:lnSpc>
              <a:buClr>
                <a:schemeClr val="tx1"/>
              </a:buClr>
            </a:pPr>
            <a:r>
              <a:rPr lang="en-US" altLang="en-US" sz="2400" dirty="0">
                <a:effectLst/>
                <a:latin typeface="Times New Roman" panose="02020603050405020304" pitchFamily="18" charset="0"/>
                <a:cs typeface="Times New Roman" panose="02020603050405020304" pitchFamily="18" charset="0"/>
              </a:rPr>
              <a:t>Common in malnourished children </a:t>
            </a:r>
          </a:p>
          <a:p>
            <a:pPr lvl="1" algn="just" rtl="0">
              <a:lnSpc>
                <a:spcPct val="120000"/>
              </a:lnSpc>
              <a:buClr>
                <a:schemeClr val="tx1"/>
              </a:buClr>
            </a:pPr>
            <a:r>
              <a:rPr lang="en-US" altLang="en-US" sz="2400" dirty="0">
                <a:effectLst/>
                <a:latin typeface="Times New Roman" panose="02020603050405020304" pitchFamily="18" charset="0"/>
                <a:cs typeface="Times New Roman" panose="02020603050405020304" pitchFamily="18" charset="0"/>
              </a:rPr>
              <a:t>10% of adults, Immuno-suppressed individuals</a:t>
            </a:r>
          </a:p>
        </p:txBody>
      </p:sp>
      <p:sp>
        <p:nvSpPr>
          <p:cNvPr id="44038" name="Rectangle 6">
            <a:extLst>
              <a:ext uri="{FF2B5EF4-FFF2-40B4-BE49-F238E27FC236}">
                <a16:creationId xmlns="" xmlns:a16="http://schemas.microsoft.com/office/drawing/2014/main" id="{4A072748-480E-8DF9-05C1-9281A33E3401}"/>
              </a:ext>
            </a:extLst>
          </p:cNvPr>
          <p:cNvSpPr>
            <a:spLocks noChangeArrowheads="1"/>
          </p:cNvSpPr>
          <p:nvPr/>
        </p:nvSpPr>
        <p:spPr bwMode="auto">
          <a:xfrm>
            <a:off x="924863" y="578219"/>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zh-CN"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Pathogenesis of Pulmonary Tuberculosis</a:t>
            </a:r>
            <a:endParaRPr lang="en-US" altLang="en-US" sz="2800" b="1" dirty="0">
              <a:solidFill>
                <a:schemeClr val="accent2"/>
              </a:solidFill>
              <a:latin typeface="Times New Roman" panose="02020603050405020304" pitchFamily="18" charset="0"/>
              <a:cs typeface="Times New Roman" panose="02020603050405020304" pitchFamily="18" charset="0"/>
            </a:endParaRPr>
          </a:p>
        </p:txBody>
      </p:sp>
      <p:grpSp>
        <p:nvGrpSpPr>
          <p:cNvPr id="44039" name="Group 7">
            <a:extLst>
              <a:ext uri="{FF2B5EF4-FFF2-40B4-BE49-F238E27FC236}">
                <a16:creationId xmlns="" xmlns:a16="http://schemas.microsoft.com/office/drawing/2014/main" id="{DEF68B0C-2887-EEB9-D6F8-1BE8F8FACA2C}"/>
              </a:ext>
            </a:extLst>
          </p:cNvPr>
          <p:cNvGrpSpPr>
            <a:grpSpLocks/>
          </p:cNvGrpSpPr>
          <p:nvPr/>
        </p:nvGrpSpPr>
        <p:grpSpPr bwMode="auto">
          <a:xfrm>
            <a:off x="6400800" y="3993212"/>
            <a:ext cx="3124200" cy="2819400"/>
            <a:chOff x="3456" y="1344"/>
            <a:chExt cx="2112" cy="2064"/>
          </a:xfrm>
        </p:grpSpPr>
        <p:sp>
          <p:nvSpPr>
            <p:cNvPr id="44040" name="Rectangle 8">
              <a:extLst>
                <a:ext uri="{FF2B5EF4-FFF2-40B4-BE49-F238E27FC236}">
                  <a16:creationId xmlns="" xmlns:a16="http://schemas.microsoft.com/office/drawing/2014/main" id="{3E4B3B23-FE6E-F349-58FD-31DB1268D7B2}"/>
                </a:ext>
              </a:extLst>
            </p:cNvPr>
            <p:cNvSpPr>
              <a:spLocks noChangeArrowheads="1"/>
            </p:cNvSpPr>
            <p:nvPr/>
          </p:nvSpPr>
          <p:spPr bwMode="auto">
            <a:xfrm>
              <a:off x="3456" y="1344"/>
              <a:ext cx="2112" cy="2064"/>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41" name="Group 9">
              <a:extLst>
                <a:ext uri="{FF2B5EF4-FFF2-40B4-BE49-F238E27FC236}">
                  <a16:creationId xmlns="" xmlns:a16="http://schemas.microsoft.com/office/drawing/2014/main" id="{3441E5DF-D965-2D9C-601A-7743A2231468}"/>
                </a:ext>
              </a:extLst>
            </p:cNvPr>
            <p:cNvGrpSpPr>
              <a:grpSpLocks/>
            </p:cNvGrpSpPr>
            <p:nvPr/>
          </p:nvGrpSpPr>
          <p:grpSpPr bwMode="auto">
            <a:xfrm>
              <a:off x="3546" y="1404"/>
              <a:ext cx="1987" cy="1981"/>
              <a:chOff x="3546" y="1404"/>
              <a:chExt cx="1987" cy="1981"/>
            </a:xfrm>
          </p:grpSpPr>
          <p:sp>
            <p:nvSpPr>
              <p:cNvPr id="44042" name="Freeform 10">
                <a:extLst>
                  <a:ext uri="{FF2B5EF4-FFF2-40B4-BE49-F238E27FC236}">
                    <a16:creationId xmlns="" xmlns:a16="http://schemas.microsoft.com/office/drawing/2014/main" id="{62C4BF7E-1681-CB7F-38E4-25E818502D8E}"/>
                  </a:ext>
                </a:extLst>
              </p:cNvPr>
              <p:cNvSpPr>
                <a:spLocks/>
              </p:cNvSpPr>
              <p:nvPr/>
            </p:nvSpPr>
            <p:spPr bwMode="auto">
              <a:xfrm>
                <a:off x="3547" y="1598"/>
                <a:ext cx="928" cy="1787"/>
              </a:xfrm>
              <a:custGeom>
                <a:avLst/>
                <a:gdLst>
                  <a:gd name="T0" fmla="*/ 774 w 928"/>
                  <a:gd name="T1" fmla="*/ 61 h 1787"/>
                  <a:gd name="T2" fmla="*/ 709 w 928"/>
                  <a:gd name="T3" fmla="*/ 18 h 1787"/>
                  <a:gd name="T4" fmla="*/ 631 w 928"/>
                  <a:gd name="T5" fmla="*/ 0 h 1787"/>
                  <a:gd name="T6" fmla="*/ 557 w 928"/>
                  <a:gd name="T7" fmla="*/ 15 h 1787"/>
                  <a:gd name="T8" fmla="*/ 487 w 928"/>
                  <a:gd name="T9" fmla="*/ 54 h 1787"/>
                  <a:gd name="T10" fmla="*/ 398 w 928"/>
                  <a:gd name="T11" fmla="*/ 158 h 1787"/>
                  <a:gd name="T12" fmla="*/ 302 w 928"/>
                  <a:gd name="T13" fmla="*/ 301 h 1787"/>
                  <a:gd name="T14" fmla="*/ 221 w 928"/>
                  <a:gd name="T15" fmla="*/ 468 h 1787"/>
                  <a:gd name="T16" fmla="*/ 170 w 928"/>
                  <a:gd name="T17" fmla="*/ 611 h 1787"/>
                  <a:gd name="T18" fmla="*/ 134 w 928"/>
                  <a:gd name="T19" fmla="*/ 749 h 1787"/>
                  <a:gd name="T20" fmla="*/ 81 w 928"/>
                  <a:gd name="T21" fmla="*/ 922 h 1787"/>
                  <a:gd name="T22" fmla="*/ 28 w 928"/>
                  <a:gd name="T23" fmla="*/ 1065 h 1787"/>
                  <a:gd name="T24" fmla="*/ 6 w 928"/>
                  <a:gd name="T25" fmla="*/ 1202 h 1787"/>
                  <a:gd name="T26" fmla="*/ 1 w 928"/>
                  <a:gd name="T27" fmla="*/ 1364 h 1787"/>
                  <a:gd name="T28" fmla="*/ 28 w 928"/>
                  <a:gd name="T29" fmla="*/ 1665 h 1787"/>
                  <a:gd name="T30" fmla="*/ 46 w 928"/>
                  <a:gd name="T31" fmla="*/ 1721 h 1787"/>
                  <a:gd name="T32" fmla="*/ 74 w 928"/>
                  <a:gd name="T33" fmla="*/ 1758 h 1787"/>
                  <a:gd name="T34" fmla="*/ 114 w 928"/>
                  <a:gd name="T35" fmla="*/ 1779 h 1787"/>
                  <a:gd name="T36" fmla="*/ 170 w 928"/>
                  <a:gd name="T37" fmla="*/ 1786 h 1787"/>
                  <a:gd name="T38" fmla="*/ 244 w 928"/>
                  <a:gd name="T39" fmla="*/ 1771 h 1787"/>
                  <a:gd name="T40" fmla="*/ 416 w 928"/>
                  <a:gd name="T41" fmla="*/ 1706 h 1787"/>
                  <a:gd name="T42" fmla="*/ 488 w 928"/>
                  <a:gd name="T43" fmla="*/ 1720 h 1787"/>
                  <a:gd name="T44" fmla="*/ 588 w 928"/>
                  <a:gd name="T45" fmla="*/ 1701 h 1787"/>
                  <a:gd name="T46" fmla="*/ 746 w 928"/>
                  <a:gd name="T47" fmla="*/ 1650 h 1787"/>
                  <a:gd name="T48" fmla="*/ 823 w 928"/>
                  <a:gd name="T49" fmla="*/ 1615 h 1787"/>
                  <a:gd name="T50" fmla="*/ 799 w 928"/>
                  <a:gd name="T51" fmla="*/ 1552 h 1787"/>
                  <a:gd name="T52" fmla="*/ 777 w 928"/>
                  <a:gd name="T53" fmla="*/ 1488 h 1787"/>
                  <a:gd name="T54" fmla="*/ 767 w 928"/>
                  <a:gd name="T55" fmla="*/ 1393 h 1787"/>
                  <a:gd name="T56" fmla="*/ 760 w 928"/>
                  <a:gd name="T57" fmla="*/ 1283 h 1787"/>
                  <a:gd name="T58" fmla="*/ 801 w 928"/>
                  <a:gd name="T59" fmla="*/ 1172 h 1787"/>
                  <a:gd name="T60" fmla="*/ 927 w 928"/>
                  <a:gd name="T61" fmla="*/ 962 h 1787"/>
                  <a:gd name="T62" fmla="*/ 890 w 928"/>
                  <a:gd name="T63" fmla="*/ 725 h 1787"/>
                  <a:gd name="T64" fmla="*/ 860 w 928"/>
                  <a:gd name="T65" fmla="*/ 645 h 1787"/>
                  <a:gd name="T66" fmla="*/ 838 w 928"/>
                  <a:gd name="T67" fmla="*/ 575 h 1787"/>
                  <a:gd name="T68" fmla="*/ 844 w 928"/>
                  <a:gd name="T69" fmla="*/ 439 h 1787"/>
                  <a:gd name="T70" fmla="*/ 842 w 928"/>
                  <a:gd name="T71" fmla="*/ 340 h 1787"/>
                  <a:gd name="T72" fmla="*/ 823 w 928"/>
                  <a:gd name="T73" fmla="*/ 194 h 1787"/>
                  <a:gd name="T74" fmla="*/ 794 w 928"/>
                  <a:gd name="T75" fmla="*/ 91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8" h="1787">
                    <a:moveTo>
                      <a:pt x="794" y="91"/>
                    </a:moveTo>
                    <a:lnTo>
                      <a:pt x="774" y="61"/>
                    </a:lnTo>
                    <a:lnTo>
                      <a:pt x="743" y="35"/>
                    </a:lnTo>
                    <a:lnTo>
                      <a:pt x="709" y="18"/>
                    </a:lnTo>
                    <a:lnTo>
                      <a:pt x="677" y="7"/>
                    </a:lnTo>
                    <a:lnTo>
                      <a:pt x="631" y="0"/>
                    </a:lnTo>
                    <a:lnTo>
                      <a:pt x="596" y="5"/>
                    </a:lnTo>
                    <a:lnTo>
                      <a:pt x="557" y="15"/>
                    </a:lnTo>
                    <a:lnTo>
                      <a:pt x="517" y="32"/>
                    </a:lnTo>
                    <a:lnTo>
                      <a:pt x="487" y="54"/>
                    </a:lnTo>
                    <a:lnTo>
                      <a:pt x="455" y="87"/>
                    </a:lnTo>
                    <a:lnTo>
                      <a:pt x="398" y="158"/>
                    </a:lnTo>
                    <a:lnTo>
                      <a:pt x="350" y="224"/>
                    </a:lnTo>
                    <a:lnTo>
                      <a:pt x="302" y="301"/>
                    </a:lnTo>
                    <a:lnTo>
                      <a:pt x="257" y="388"/>
                    </a:lnTo>
                    <a:lnTo>
                      <a:pt x="221" y="468"/>
                    </a:lnTo>
                    <a:lnTo>
                      <a:pt x="191" y="544"/>
                    </a:lnTo>
                    <a:lnTo>
                      <a:pt x="170" y="611"/>
                    </a:lnTo>
                    <a:lnTo>
                      <a:pt x="153" y="679"/>
                    </a:lnTo>
                    <a:lnTo>
                      <a:pt x="134" y="749"/>
                    </a:lnTo>
                    <a:lnTo>
                      <a:pt x="114" y="812"/>
                    </a:lnTo>
                    <a:lnTo>
                      <a:pt x="81" y="922"/>
                    </a:lnTo>
                    <a:lnTo>
                      <a:pt x="46" y="1014"/>
                    </a:lnTo>
                    <a:lnTo>
                      <a:pt x="28" y="1065"/>
                    </a:lnTo>
                    <a:lnTo>
                      <a:pt x="15" y="1127"/>
                    </a:lnTo>
                    <a:lnTo>
                      <a:pt x="6" y="1202"/>
                    </a:lnTo>
                    <a:lnTo>
                      <a:pt x="0" y="1285"/>
                    </a:lnTo>
                    <a:lnTo>
                      <a:pt x="1" y="1364"/>
                    </a:lnTo>
                    <a:lnTo>
                      <a:pt x="15" y="1553"/>
                    </a:lnTo>
                    <a:lnTo>
                      <a:pt x="28" y="1665"/>
                    </a:lnTo>
                    <a:lnTo>
                      <a:pt x="35" y="1695"/>
                    </a:lnTo>
                    <a:lnTo>
                      <a:pt x="46" y="1721"/>
                    </a:lnTo>
                    <a:lnTo>
                      <a:pt x="60" y="1743"/>
                    </a:lnTo>
                    <a:lnTo>
                      <a:pt x="74" y="1758"/>
                    </a:lnTo>
                    <a:lnTo>
                      <a:pt x="91" y="1771"/>
                    </a:lnTo>
                    <a:lnTo>
                      <a:pt x="114" y="1779"/>
                    </a:lnTo>
                    <a:lnTo>
                      <a:pt x="142" y="1784"/>
                    </a:lnTo>
                    <a:lnTo>
                      <a:pt x="170" y="1786"/>
                    </a:lnTo>
                    <a:lnTo>
                      <a:pt x="206" y="1781"/>
                    </a:lnTo>
                    <a:lnTo>
                      <a:pt x="244" y="1771"/>
                    </a:lnTo>
                    <a:lnTo>
                      <a:pt x="323" y="1742"/>
                    </a:lnTo>
                    <a:lnTo>
                      <a:pt x="416" y="1706"/>
                    </a:lnTo>
                    <a:lnTo>
                      <a:pt x="460" y="1716"/>
                    </a:lnTo>
                    <a:lnTo>
                      <a:pt x="488" y="1720"/>
                    </a:lnTo>
                    <a:lnTo>
                      <a:pt x="521" y="1716"/>
                    </a:lnTo>
                    <a:lnTo>
                      <a:pt x="588" y="1701"/>
                    </a:lnTo>
                    <a:lnTo>
                      <a:pt x="671" y="1676"/>
                    </a:lnTo>
                    <a:lnTo>
                      <a:pt x="746" y="1650"/>
                    </a:lnTo>
                    <a:lnTo>
                      <a:pt x="795" y="1630"/>
                    </a:lnTo>
                    <a:lnTo>
                      <a:pt x="823" y="1615"/>
                    </a:lnTo>
                    <a:lnTo>
                      <a:pt x="827" y="1591"/>
                    </a:lnTo>
                    <a:lnTo>
                      <a:pt x="799" y="1552"/>
                    </a:lnTo>
                    <a:lnTo>
                      <a:pt x="790" y="1527"/>
                    </a:lnTo>
                    <a:lnTo>
                      <a:pt x="777" y="1488"/>
                    </a:lnTo>
                    <a:lnTo>
                      <a:pt x="767" y="1436"/>
                    </a:lnTo>
                    <a:lnTo>
                      <a:pt x="767" y="1393"/>
                    </a:lnTo>
                    <a:lnTo>
                      <a:pt x="763" y="1332"/>
                    </a:lnTo>
                    <a:lnTo>
                      <a:pt x="760" y="1283"/>
                    </a:lnTo>
                    <a:lnTo>
                      <a:pt x="774" y="1226"/>
                    </a:lnTo>
                    <a:lnTo>
                      <a:pt x="801" y="1172"/>
                    </a:lnTo>
                    <a:lnTo>
                      <a:pt x="843" y="1078"/>
                    </a:lnTo>
                    <a:lnTo>
                      <a:pt x="927" y="962"/>
                    </a:lnTo>
                    <a:lnTo>
                      <a:pt x="909" y="825"/>
                    </a:lnTo>
                    <a:lnTo>
                      <a:pt x="890" y="725"/>
                    </a:lnTo>
                    <a:lnTo>
                      <a:pt x="876" y="683"/>
                    </a:lnTo>
                    <a:lnTo>
                      <a:pt x="860" y="645"/>
                    </a:lnTo>
                    <a:lnTo>
                      <a:pt x="847" y="606"/>
                    </a:lnTo>
                    <a:lnTo>
                      <a:pt x="838" y="575"/>
                    </a:lnTo>
                    <a:lnTo>
                      <a:pt x="830" y="519"/>
                    </a:lnTo>
                    <a:lnTo>
                      <a:pt x="844" y="439"/>
                    </a:lnTo>
                    <a:lnTo>
                      <a:pt x="846" y="390"/>
                    </a:lnTo>
                    <a:lnTo>
                      <a:pt x="842" y="340"/>
                    </a:lnTo>
                    <a:lnTo>
                      <a:pt x="836" y="277"/>
                    </a:lnTo>
                    <a:lnTo>
                      <a:pt x="823" y="194"/>
                    </a:lnTo>
                    <a:lnTo>
                      <a:pt x="810" y="133"/>
                    </a:lnTo>
                    <a:lnTo>
                      <a:pt x="794" y="91"/>
                    </a:lnTo>
                  </a:path>
                </a:pathLst>
              </a:custGeom>
              <a:solidFill>
                <a:srgbClr val="8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 name="Freeform 11">
                <a:extLst>
                  <a:ext uri="{FF2B5EF4-FFF2-40B4-BE49-F238E27FC236}">
                    <a16:creationId xmlns="" xmlns:a16="http://schemas.microsoft.com/office/drawing/2014/main" id="{03162082-EEB3-FC5F-427F-2EF2B2A07EA7}"/>
                  </a:ext>
                </a:extLst>
              </p:cNvPr>
              <p:cNvSpPr>
                <a:spLocks/>
              </p:cNvSpPr>
              <p:nvPr/>
            </p:nvSpPr>
            <p:spPr bwMode="auto">
              <a:xfrm>
                <a:off x="3546" y="2486"/>
                <a:ext cx="873" cy="898"/>
              </a:xfrm>
              <a:custGeom>
                <a:avLst/>
                <a:gdLst>
                  <a:gd name="T0" fmla="*/ 92 w 873"/>
                  <a:gd name="T1" fmla="*/ 0 h 898"/>
                  <a:gd name="T2" fmla="*/ 81 w 873"/>
                  <a:gd name="T3" fmla="*/ 35 h 898"/>
                  <a:gd name="T4" fmla="*/ 46 w 873"/>
                  <a:gd name="T5" fmla="*/ 127 h 898"/>
                  <a:gd name="T6" fmla="*/ 28 w 873"/>
                  <a:gd name="T7" fmla="*/ 178 h 898"/>
                  <a:gd name="T8" fmla="*/ 16 w 873"/>
                  <a:gd name="T9" fmla="*/ 239 h 898"/>
                  <a:gd name="T10" fmla="*/ 6 w 873"/>
                  <a:gd name="T11" fmla="*/ 314 h 898"/>
                  <a:gd name="T12" fmla="*/ 0 w 873"/>
                  <a:gd name="T13" fmla="*/ 397 h 898"/>
                  <a:gd name="T14" fmla="*/ 1 w 873"/>
                  <a:gd name="T15" fmla="*/ 477 h 898"/>
                  <a:gd name="T16" fmla="*/ 15 w 873"/>
                  <a:gd name="T17" fmla="*/ 666 h 898"/>
                  <a:gd name="T18" fmla="*/ 28 w 873"/>
                  <a:gd name="T19" fmla="*/ 776 h 898"/>
                  <a:gd name="T20" fmla="*/ 35 w 873"/>
                  <a:gd name="T21" fmla="*/ 806 h 898"/>
                  <a:gd name="T22" fmla="*/ 46 w 873"/>
                  <a:gd name="T23" fmla="*/ 832 h 898"/>
                  <a:gd name="T24" fmla="*/ 60 w 873"/>
                  <a:gd name="T25" fmla="*/ 854 h 898"/>
                  <a:gd name="T26" fmla="*/ 75 w 873"/>
                  <a:gd name="T27" fmla="*/ 869 h 898"/>
                  <a:gd name="T28" fmla="*/ 91 w 873"/>
                  <a:gd name="T29" fmla="*/ 882 h 898"/>
                  <a:gd name="T30" fmla="*/ 114 w 873"/>
                  <a:gd name="T31" fmla="*/ 890 h 898"/>
                  <a:gd name="T32" fmla="*/ 142 w 873"/>
                  <a:gd name="T33" fmla="*/ 895 h 898"/>
                  <a:gd name="T34" fmla="*/ 171 w 873"/>
                  <a:gd name="T35" fmla="*/ 897 h 898"/>
                  <a:gd name="T36" fmla="*/ 207 w 873"/>
                  <a:gd name="T37" fmla="*/ 892 h 898"/>
                  <a:gd name="T38" fmla="*/ 244 w 873"/>
                  <a:gd name="T39" fmla="*/ 882 h 898"/>
                  <a:gd name="T40" fmla="*/ 323 w 873"/>
                  <a:gd name="T41" fmla="*/ 853 h 898"/>
                  <a:gd name="T42" fmla="*/ 416 w 873"/>
                  <a:gd name="T43" fmla="*/ 817 h 898"/>
                  <a:gd name="T44" fmla="*/ 461 w 873"/>
                  <a:gd name="T45" fmla="*/ 827 h 898"/>
                  <a:gd name="T46" fmla="*/ 489 w 873"/>
                  <a:gd name="T47" fmla="*/ 831 h 898"/>
                  <a:gd name="T48" fmla="*/ 522 w 873"/>
                  <a:gd name="T49" fmla="*/ 827 h 898"/>
                  <a:gd name="T50" fmla="*/ 588 w 873"/>
                  <a:gd name="T51" fmla="*/ 812 h 898"/>
                  <a:gd name="T52" fmla="*/ 672 w 873"/>
                  <a:gd name="T53" fmla="*/ 787 h 898"/>
                  <a:gd name="T54" fmla="*/ 747 w 873"/>
                  <a:gd name="T55" fmla="*/ 761 h 898"/>
                  <a:gd name="T56" fmla="*/ 796 w 873"/>
                  <a:gd name="T57" fmla="*/ 741 h 898"/>
                  <a:gd name="T58" fmla="*/ 824 w 873"/>
                  <a:gd name="T59" fmla="*/ 727 h 898"/>
                  <a:gd name="T60" fmla="*/ 851 w 873"/>
                  <a:gd name="T61" fmla="*/ 707 h 898"/>
                  <a:gd name="T62" fmla="*/ 831 w 873"/>
                  <a:gd name="T63" fmla="*/ 711 h 898"/>
                  <a:gd name="T64" fmla="*/ 805 w 873"/>
                  <a:gd name="T65" fmla="*/ 671 h 898"/>
                  <a:gd name="T66" fmla="*/ 796 w 873"/>
                  <a:gd name="T67" fmla="*/ 635 h 898"/>
                  <a:gd name="T68" fmla="*/ 769 w 873"/>
                  <a:gd name="T69" fmla="*/ 560 h 898"/>
                  <a:gd name="T70" fmla="*/ 767 w 873"/>
                  <a:gd name="T71" fmla="*/ 477 h 898"/>
                  <a:gd name="T72" fmla="*/ 765 w 873"/>
                  <a:gd name="T73" fmla="*/ 396 h 898"/>
                  <a:gd name="T74" fmla="*/ 780 w 873"/>
                  <a:gd name="T75" fmla="*/ 336 h 898"/>
                  <a:gd name="T76" fmla="*/ 803 w 873"/>
                  <a:gd name="T77" fmla="*/ 283 h 898"/>
                  <a:gd name="T78" fmla="*/ 809 w 873"/>
                  <a:gd name="T79" fmla="*/ 261 h 898"/>
                  <a:gd name="T80" fmla="*/ 837 w 873"/>
                  <a:gd name="T81" fmla="*/ 210 h 898"/>
                  <a:gd name="T82" fmla="*/ 854 w 873"/>
                  <a:gd name="T83" fmla="*/ 172 h 898"/>
                  <a:gd name="T84" fmla="*/ 871 w 873"/>
                  <a:gd name="T85" fmla="*/ 166 h 898"/>
                  <a:gd name="T86" fmla="*/ 872 w 873"/>
                  <a:gd name="T87" fmla="*/ 151 h 898"/>
                  <a:gd name="T88" fmla="*/ 862 w 873"/>
                  <a:gd name="T89" fmla="*/ 151 h 898"/>
                  <a:gd name="T90" fmla="*/ 804 w 873"/>
                  <a:gd name="T91" fmla="*/ 150 h 898"/>
                  <a:gd name="T92" fmla="*/ 755 w 873"/>
                  <a:gd name="T93" fmla="*/ 147 h 898"/>
                  <a:gd name="T94" fmla="*/ 687 w 873"/>
                  <a:gd name="T95" fmla="*/ 151 h 898"/>
                  <a:gd name="T96" fmla="*/ 627 w 873"/>
                  <a:gd name="T97" fmla="*/ 152 h 898"/>
                  <a:gd name="T98" fmla="*/ 569 w 873"/>
                  <a:gd name="T99" fmla="*/ 151 h 898"/>
                  <a:gd name="T100" fmla="*/ 521 w 873"/>
                  <a:gd name="T101" fmla="*/ 148 h 898"/>
                  <a:gd name="T102" fmla="*/ 479 w 873"/>
                  <a:gd name="T103" fmla="*/ 146 h 898"/>
                  <a:gd name="T104" fmla="*/ 433 w 873"/>
                  <a:gd name="T105" fmla="*/ 138 h 898"/>
                  <a:gd name="T106" fmla="*/ 398 w 873"/>
                  <a:gd name="T107" fmla="*/ 129 h 898"/>
                  <a:gd name="T108" fmla="*/ 353 w 873"/>
                  <a:gd name="T109" fmla="*/ 110 h 898"/>
                  <a:gd name="T110" fmla="*/ 313 w 873"/>
                  <a:gd name="T111" fmla="*/ 96 h 898"/>
                  <a:gd name="T112" fmla="*/ 263 w 873"/>
                  <a:gd name="T113" fmla="*/ 78 h 898"/>
                  <a:gd name="T114" fmla="*/ 214 w 873"/>
                  <a:gd name="T115" fmla="*/ 55 h 898"/>
                  <a:gd name="T116" fmla="*/ 168 w 873"/>
                  <a:gd name="T117" fmla="*/ 33 h 898"/>
                  <a:gd name="T118" fmla="*/ 129 w 873"/>
                  <a:gd name="T119" fmla="*/ 9 h 898"/>
                  <a:gd name="T120" fmla="*/ 109 w 873"/>
                  <a:gd name="T121" fmla="*/ 1 h 898"/>
                  <a:gd name="T122" fmla="*/ 92 w 873"/>
                  <a:gd name="T12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73" h="898">
                    <a:moveTo>
                      <a:pt x="92" y="0"/>
                    </a:moveTo>
                    <a:lnTo>
                      <a:pt x="81" y="35"/>
                    </a:lnTo>
                    <a:lnTo>
                      <a:pt x="46" y="127"/>
                    </a:lnTo>
                    <a:lnTo>
                      <a:pt x="28" y="178"/>
                    </a:lnTo>
                    <a:lnTo>
                      <a:pt x="16" y="239"/>
                    </a:lnTo>
                    <a:lnTo>
                      <a:pt x="6" y="314"/>
                    </a:lnTo>
                    <a:lnTo>
                      <a:pt x="0" y="397"/>
                    </a:lnTo>
                    <a:lnTo>
                      <a:pt x="1" y="477"/>
                    </a:lnTo>
                    <a:lnTo>
                      <a:pt x="15" y="666"/>
                    </a:lnTo>
                    <a:lnTo>
                      <a:pt x="28" y="776"/>
                    </a:lnTo>
                    <a:lnTo>
                      <a:pt x="35" y="806"/>
                    </a:lnTo>
                    <a:lnTo>
                      <a:pt x="46" y="832"/>
                    </a:lnTo>
                    <a:lnTo>
                      <a:pt x="60" y="854"/>
                    </a:lnTo>
                    <a:lnTo>
                      <a:pt x="75" y="869"/>
                    </a:lnTo>
                    <a:lnTo>
                      <a:pt x="91" y="882"/>
                    </a:lnTo>
                    <a:lnTo>
                      <a:pt x="114" y="890"/>
                    </a:lnTo>
                    <a:lnTo>
                      <a:pt x="142" y="895"/>
                    </a:lnTo>
                    <a:lnTo>
                      <a:pt x="171" y="897"/>
                    </a:lnTo>
                    <a:lnTo>
                      <a:pt x="207" y="892"/>
                    </a:lnTo>
                    <a:lnTo>
                      <a:pt x="244" y="882"/>
                    </a:lnTo>
                    <a:lnTo>
                      <a:pt x="323" y="853"/>
                    </a:lnTo>
                    <a:lnTo>
                      <a:pt x="416" y="817"/>
                    </a:lnTo>
                    <a:lnTo>
                      <a:pt x="461" y="827"/>
                    </a:lnTo>
                    <a:lnTo>
                      <a:pt x="489" y="831"/>
                    </a:lnTo>
                    <a:lnTo>
                      <a:pt x="522" y="827"/>
                    </a:lnTo>
                    <a:lnTo>
                      <a:pt x="588" y="812"/>
                    </a:lnTo>
                    <a:lnTo>
                      <a:pt x="672" y="787"/>
                    </a:lnTo>
                    <a:lnTo>
                      <a:pt x="747" y="761"/>
                    </a:lnTo>
                    <a:lnTo>
                      <a:pt x="796" y="741"/>
                    </a:lnTo>
                    <a:lnTo>
                      <a:pt x="824" y="727"/>
                    </a:lnTo>
                    <a:lnTo>
                      <a:pt x="851" y="707"/>
                    </a:lnTo>
                    <a:lnTo>
                      <a:pt x="831" y="711"/>
                    </a:lnTo>
                    <a:lnTo>
                      <a:pt x="805" y="671"/>
                    </a:lnTo>
                    <a:lnTo>
                      <a:pt x="796" y="635"/>
                    </a:lnTo>
                    <a:lnTo>
                      <a:pt x="769" y="560"/>
                    </a:lnTo>
                    <a:lnTo>
                      <a:pt x="767" y="477"/>
                    </a:lnTo>
                    <a:lnTo>
                      <a:pt x="765" y="396"/>
                    </a:lnTo>
                    <a:lnTo>
                      <a:pt x="780" y="336"/>
                    </a:lnTo>
                    <a:lnTo>
                      <a:pt x="803" y="283"/>
                    </a:lnTo>
                    <a:lnTo>
                      <a:pt x="809" y="261"/>
                    </a:lnTo>
                    <a:lnTo>
                      <a:pt x="837" y="210"/>
                    </a:lnTo>
                    <a:lnTo>
                      <a:pt x="854" y="172"/>
                    </a:lnTo>
                    <a:lnTo>
                      <a:pt x="871" y="166"/>
                    </a:lnTo>
                    <a:lnTo>
                      <a:pt x="872" y="151"/>
                    </a:lnTo>
                    <a:lnTo>
                      <a:pt x="862" y="151"/>
                    </a:lnTo>
                    <a:lnTo>
                      <a:pt x="804" y="150"/>
                    </a:lnTo>
                    <a:lnTo>
                      <a:pt x="755" y="147"/>
                    </a:lnTo>
                    <a:lnTo>
                      <a:pt x="687" y="151"/>
                    </a:lnTo>
                    <a:lnTo>
                      <a:pt x="627" y="152"/>
                    </a:lnTo>
                    <a:lnTo>
                      <a:pt x="569" y="151"/>
                    </a:lnTo>
                    <a:lnTo>
                      <a:pt x="521" y="148"/>
                    </a:lnTo>
                    <a:lnTo>
                      <a:pt x="479" y="146"/>
                    </a:lnTo>
                    <a:lnTo>
                      <a:pt x="433" y="138"/>
                    </a:lnTo>
                    <a:lnTo>
                      <a:pt x="398" y="129"/>
                    </a:lnTo>
                    <a:lnTo>
                      <a:pt x="353" y="110"/>
                    </a:lnTo>
                    <a:lnTo>
                      <a:pt x="313" y="96"/>
                    </a:lnTo>
                    <a:lnTo>
                      <a:pt x="263" y="78"/>
                    </a:lnTo>
                    <a:lnTo>
                      <a:pt x="214" y="55"/>
                    </a:lnTo>
                    <a:lnTo>
                      <a:pt x="168" y="33"/>
                    </a:lnTo>
                    <a:lnTo>
                      <a:pt x="129" y="9"/>
                    </a:lnTo>
                    <a:lnTo>
                      <a:pt x="109" y="1"/>
                    </a:lnTo>
                    <a:lnTo>
                      <a:pt x="92" y="0"/>
                    </a:lnTo>
                  </a:path>
                </a:pathLst>
              </a:custGeom>
              <a:solidFill>
                <a:srgbClr val="A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Freeform 12">
                <a:extLst>
                  <a:ext uri="{FF2B5EF4-FFF2-40B4-BE49-F238E27FC236}">
                    <a16:creationId xmlns="" xmlns:a16="http://schemas.microsoft.com/office/drawing/2014/main" id="{1747EB11-EDAA-113D-14C7-77D4090BB480}"/>
                  </a:ext>
                </a:extLst>
              </p:cNvPr>
              <p:cNvSpPr>
                <a:spLocks/>
              </p:cNvSpPr>
              <p:nvPr/>
            </p:nvSpPr>
            <p:spPr bwMode="auto">
              <a:xfrm>
                <a:off x="3546" y="2486"/>
                <a:ext cx="438" cy="898"/>
              </a:xfrm>
              <a:custGeom>
                <a:avLst/>
                <a:gdLst>
                  <a:gd name="T0" fmla="*/ 91 w 438"/>
                  <a:gd name="T1" fmla="*/ 0 h 898"/>
                  <a:gd name="T2" fmla="*/ 81 w 438"/>
                  <a:gd name="T3" fmla="*/ 35 h 898"/>
                  <a:gd name="T4" fmla="*/ 46 w 438"/>
                  <a:gd name="T5" fmla="*/ 127 h 898"/>
                  <a:gd name="T6" fmla="*/ 28 w 438"/>
                  <a:gd name="T7" fmla="*/ 178 h 898"/>
                  <a:gd name="T8" fmla="*/ 15 w 438"/>
                  <a:gd name="T9" fmla="*/ 239 h 898"/>
                  <a:gd name="T10" fmla="*/ 6 w 438"/>
                  <a:gd name="T11" fmla="*/ 314 h 898"/>
                  <a:gd name="T12" fmla="*/ 0 w 438"/>
                  <a:gd name="T13" fmla="*/ 397 h 898"/>
                  <a:gd name="T14" fmla="*/ 1 w 438"/>
                  <a:gd name="T15" fmla="*/ 477 h 898"/>
                  <a:gd name="T16" fmla="*/ 15 w 438"/>
                  <a:gd name="T17" fmla="*/ 666 h 898"/>
                  <a:gd name="T18" fmla="*/ 28 w 438"/>
                  <a:gd name="T19" fmla="*/ 776 h 898"/>
                  <a:gd name="T20" fmla="*/ 35 w 438"/>
                  <a:gd name="T21" fmla="*/ 806 h 898"/>
                  <a:gd name="T22" fmla="*/ 46 w 438"/>
                  <a:gd name="T23" fmla="*/ 832 h 898"/>
                  <a:gd name="T24" fmla="*/ 59 w 438"/>
                  <a:gd name="T25" fmla="*/ 854 h 898"/>
                  <a:gd name="T26" fmla="*/ 74 w 438"/>
                  <a:gd name="T27" fmla="*/ 869 h 898"/>
                  <a:gd name="T28" fmla="*/ 90 w 438"/>
                  <a:gd name="T29" fmla="*/ 882 h 898"/>
                  <a:gd name="T30" fmla="*/ 113 w 438"/>
                  <a:gd name="T31" fmla="*/ 890 h 898"/>
                  <a:gd name="T32" fmla="*/ 140 w 438"/>
                  <a:gd name="T33" fmla="*/ 895 h 898"/>
                  <a:gd name="T34" fmla="*/ 169 w 438"/>
                  <a:gd name="T35" fmla="*/ 897 h 898"/>
                  <a:gd name="T36" fmla="*/ 205 w 438"/>
                  <a:gd name="T37" fmla="*/ 892 h 898"/>
                  <a:gd name="T38" fmla="*/ 243 w 438"/>
                  <a:gd name="T39" fmla="*/ 882 h 898"/>
                  <a:gd name="T40" fmla="*/ 322 w 438"/>
                  <a:gd name="T41" fmla="*/ 853 h 898"/>
                  <a:gd name="T42" fmla="*/ 413 w 438"/>
                  <a:gd name="T43" fmla="*/ 817 h 898"/>
                  <a:gd name="T44" fmla="*/ 422 w 438"/>
                  <a:gd name="T45" fmla="*/ 808 h 898"/>
                  <a:gd name="T46" fmla="*/ 433 w 438"/>
                  <a:gd name="T47" fmla="*/ 793 h 898"/>
                  <a:gd name="T48" fmla="*/ 436 w 438"/>
                  <a:gd name="T49" fmla="*/ 780 h 898"/>
                  <a:gd name="T50" fmla="*/ 437 w 438"/>
                  <a:gd name="T51" fmla="*/ 759 h 898"/>
                  <a:gd name="T52" fmla="*/ 429 w 438"/>
                  <a:gd name="T53" fmla="*/ 734 h 898"/>
                  <a:gd name="T54" fmla="*/ 400 w 438"/>
                  <a:gd name="T55" fmla="*/ 674 h 898"/>
                  <a:gd name="T56" fmla="*/ 359 w 438"/>
                  <a:gd name="T57" fmla="*/ 586 h 898"/>
                  <a:gd name="T58" fmla="*/ 338 w 438"/>
                  <a:gd name="T59" fmla="*/ 540 h 898"/>
                  <a:gd name="T60" fmla="*/ 310 w 438"/>
                  <a:gd name="T61" fmla="*/ 477 h 898"/>
                  <a:gd name="T62" fmla="*/ 285 w 438"/>
                  <a:gd name="T63" fmla="*/ 426 h 898"/>
                  <a:gd name="T64" fmla="*/ 259 w 438"/>
                  <a:gd name="T65" fmla="*/ 369 h 898"/>
                  <a:gd name="T66" fmla="*/ 234 w 438"/>
                  <a:gd name="T67" fmla="*/ 316 h 898"/>
                  <a:gd name="T68" fmla="*/ 210 w 438"/>
                  <a:gd name="T69" fmla="*/ 265 h 898"/>
                  <a:gd name="T70" fmla="*/ 177 w 438"/>
                  <a:gd name="T71" fmla="*/ 195 h 898"/>
                  <a:gd name="T72" fmla="*/ 149 w 438"/>
                  <a:gd name="T73" fmla="*/ 134 h 898"/>
                  <a:gd name="T74" fmla="*/ 123 w 438"/>
                  <a:gd name="T75" fmla="*/ 75 h 898"/>
                  <a:gd name="T76" fmla="*/ 108 w 438"/>
                  <a:gd name="T77" fmla="*/ 37 h 898"/>
                  <a:gd name="T78" fmla="*/ 98 w 438"/>
                  <a:gd name="T79" fmla="*/ 14 h 898"/>
                  <a:gd name="T80" fmla="*/ 91 w 438"/>
                  <a:gd name="T81"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8" h="898">
                    <a:moveTo>
                      <a:pt x="91" y="0"/>
                    </a:moveTo>
                    <a:lnTo>
                      <a:pt x="81" y="35"/>
                    </a:lnTo>
                    <a:lnTo>
                      <a:pt x="46" y="127"/>
                    </a:lnTo>
                    <a:lnTo>
                      <a:pt x="28" y="178"/>
                    </a:lnTo>
                    <a:lnTo>
                      <a:pt x="15" y="239"/>
                    </a:lnTo>
                    <a:lnTo>
                      <a:pt x="6" y="314"/>
                    </a:lnTo>
                    <a:lnTo>
                      <a:pt x="0" y="397"/>
                    </a:lnTo>
                    <a:lnTo>
                      <a:pt x="1" y="477"/>
                    </a:lnTo>
                    <a:lnTo>
                      <a:pt x="15" y="666"/>
                    </a:lnTo>
                    <a:lnTo>
                      <a:pt x="28" y="776"/>
                    </a:lnTo>
                    <a:lnTo>
                      <a:pt x="35" y="806"/>
                    </a:lnTo>
                    <a:lnTo>
                      <a:pt x="46" y="832"/>
                    </a:lnTo>
                    <a:lnTo>
                      <a:pt x="59" y="854"/>
                    </a:lnTo>
                    <a:lnTo>
                      <a:pt x="74" y="869"/>
                    </a:lnTo>
                    <a:lnTo>
                      <a:pt x="90" y="882"/>
                    </a:lnTo>
                    <a:lnTo>
                      <a:pt x="113" y="890"/>
                    </a:lnTo>
                    <a:lnTo>
                      <a:pt x="140" y="895"/>
                    </a:lnTo>
                    <a:lnTo>
                      <a:pt x="169" y="897"/>
                    </a:lnTo>
                    <a:lnTo>
                      <a:pt x="205" y="892"/>
                    </a:lnTo>
                    <a:lnTo>
                      <a:pt x="243" y="882"/>
                    </a:lnTo>
                    <a:lnTo>
                      <a:pt x="322" y="853"/>
                    </a:lnTo>
                    <a:lnTo>
                      <a:pt x="413" y="817"/>
                    </a:lnTo>
                    <a:lnTo>
                      <a:pt x="422" y="808"/>
                    </a:lnTo>
                    <a:lnTo>
                      <a:pt x="433" y="793"/>
                    </a:lnTo>
                    <a:lnTo>
                      <a:pt x="436" y="780"/>
                    </a:lnTo>
                    <a:lnTo>
                      <a:pt x="437" y="759"/>
                    </a:lnTo>
                    <a:lnTo>
                      <a:pt x="429" y="734"/>
                    </a:lnTo>
                    <a:lnTo>
                      <a:pt x="400" y="674"/>
                    </a:lnTo>
                    <a:lnTo>
                      <a:pt x="359" y="586"/>
                    </a:lnTo>
                    <a:lnTo>
                      <a:pt x="338" y="540"/>
                    </a:lnTo>
                    <a:lnTo>
                      <a:pt x="310" y="477"/>
                    </a:lnTo>
                    <a:lnTo>
                      <a:pt x="285" y="426"/>
                    </a:lnTo>
                    <a:lnTo>
                      <a:pt x="259" y="369"/>
                    </a:lnTo>
                    <a:lnTo>
                      <a:pt x="234" y="316"/>
                    </a:lnTo>
                    <a:lnTo>
                      <a:pt x="210" y="265"/>
                    </a:lnTo>
                    <a:lnTo>
                      <a:pt x="177" y="195"/>
                    </a:lnTo>
                    <a:lnTo>
                      <a:pt x="149" y="134"/>
                    </a:lnTo>
                    <a:lnTo>
                      <a:pt x="123" y="75"/>
                    </a:lnTo>
                    <a:lnTo>
                      <a:pt x="108" y="37"/>
                    </a:lnTo>
                    <a:lnTo>
                      <a:pt x="98" y="14"/>
                    </a:lnTo>
                    <a:lnTo>
                      <a:pt x="91" y="0"/>
                    </a:lnTo>
                  </a:path>
                </a:pathLst>
              </a:custGeom>
              <a:solidFill>
                <a:srgbClr val="C0000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Freeform 13">
                <a:extLst>
                  <a:ext uri="{FF2B5EF4-FFF2-40B4-BE49-F238E27FC236}">
                    <a16:creationId xmlns="" xmlns:a16="http://schemas.microsoft.com/office/drawing/2014/main" id="{52684A83-7AE6-0533-DFD3-22D2DECA6662}"/>
                  </a:ext>
                </a:extLst>
              </p:cNvPr>
              <p:cNvSpPr>
                <a:spLocks/>
              </p:cNvSpPr>
              <p:nvPr/>
            </p:nvSpPr>
            <p:spPr bwMode="auto">
              <a:xfrm>
                <a:off x="4595" y="1568"/>
                <a:ext cx="813" cy="1460"/>
              </a:xfrm>
              <a:custGeom>
                <a:avLst/>
                <a:gdLst>
                  <a:gd name="T0" fmla="*/ 812 w 813"/>
                  <a:gd name="T1" fmla="*/ 859 h 1460"/>
                  <a:gd name="T2" fmla="*/ 812 w 813"/>
                  <a:gd name="T3" fmla="*/ 844 h 1460"/>
                  <a:gd name="T4" fmla="*/ 788 w 813"/>
                  <a:gd name="T5" fmla="*/ 744 h 1460"/>
                  <a:gd name="T6" fmla="*/ 788 w 813"/>
                  <a:gd name="T7" fmla="*/ 715 h 1460"/>
                  <a:gd name="T8" fmla="*/ 755 w 813"/>
                  <a:gd name="T9" fmla="*/ 625 h 1460"/>
                  <a:gd name="T10" fmla="*/ 716 w 813"/>
                  <a:gd name="T11" fmla="*/ 536 h 1460"/>
                  <a:gd name="T12" fmla="*/ 645 w 813"/>
                  <a:gd name="T13" fmla="*/ 387 h 1460"/>
                  <a:gd name="T14" fmla="*/ 597 w 813"/>
                  <a:gd name="T15" fmla="*/ 308 h 1460"/>
                  <a:gd name="T16" fmla="*/ 545 w 813"/>
                  <a:gd name="T17" fmla="*/ 223 h 1460"/>
                  <a:gd name="T18" fmla="*/ 535 w 813"/>
                  <a:gd name="T19" fmla="*/ 208 h 1460"/>
                  <a:gd name="T20" fmla="*/ 521 w 813"/>
                  <a:gd name="T21" fmla="*/ 194 h 1460"/>
                  <a:gd name="T22" fmla="*/ 492 w 813"/>
                  <a:gd name="T23" fmla="*/ 169 h 1460"/>
                  <a:gd name="T24" fmla="*/ 416 w 813"/>
                  <a:gd name="T25" fmla="*/ 79 h 1460"/>
                  <a:gd name="T26" fmla="*/ 377 w 813"/>
                  <a:gd name="T27" fmla="*/ 35 h 1460"/>
                  <a:gd name="T28" fmla="*/ 258 w 813"/>
                  <a:gd name="T29" fmla="*/ 0 h 1460"/>
                  <a:gd name="T30" fmla="*/ 134 w 813"/>
                  <a:gd name="T31" fmla="*/ 10 h 1460"/>
                  <a:gd name="T32" fmla="*/ 62 w 813"/>
                  <a:gd name="T33" fmla="*/ 69 h 1460"/>
                  <a:gd name="T34" fmla="*/ 24 w 813"/>
                  <a:gd name="T35" fmla="*/ 184 h 1460"/>
                  <a:gd name="T36" fmla="*/ 10 w 813"/>
                  <a:gd name="T37" fmla="*/ 283 h 1460"/>
                  <a:gd name="T38" fmla="*/ 10 w 813"/>
                  <a:gd name="T39" fmla="*/ 392 h 1460"/>
                  <a:gd name="T40" fmla="*/ 19 w 813"/>
                  <a:gd name="T41" fmla="*/ 466 h 1460"/>
                  <a:gd name="T42" fmla="*/ 19 w 813"/>
                  <a:gd name="T43" fmla="*/ 566 h 1460"/>
                  <a:gd name="T44" fmla="*/ 19 w 813"/>
                  <a:gd name="T45" fmla="*/ 581 h 1460"/>
                  <a:gd name="T46" fmla="*/ 0 w 813"/>
                  <a:gd name="T47" fmla="*/ 690 h 1460"/>
                  <a:gd name="T48" fmla="*/ 38 w 813"/>
                  <a:gd name="T49" fmla="*/ 769 h 1460"/>
                  <a:gd name="T50" fmla="*/ 48 w 813"/>
                  <a:gd name="T51" fmla="*/ 849 h 1460"/>
                  <a:gd name="T52" fmla="*/ 62 w 813"/>
                  <a:gd name="T53" fmla="*/ 863 h 1460"/>
                  <a:gd name="T54" fmla="*/ 105 w 813"/>
                  <a:gd name="T55" fmla="*/ 898 h 1460"/>
                  <a:gd name="T56" fmla="*/ 124 w 813"/>
                  <a:gd name="T57" fmla="*/ 908 h 1460"/>
                  <a:gd name="T58" fmla="*/ 182 w 813"/>
                  <a:gd name="T59" fmla="*/ 988 h 1460"/>
                  <a:gd name="T60" fmla="*/ 186 w 813"/>
                  <a:gd name="T61" fmla="*/ 1022 h 1460"/>
                  <a:gd name="T62" fmla="*/ 201 w 813"/>
                  <a:gd name="T63" fmla="*/ 1027 h 1460"/>
                  <a:gd name="T64" fmla="*/ 301 w 813"/>
                  <a:gd name="T65" fmla="*/ 1131 h 1460"/>
                  <a:gd name="T66" fmla="*/ 353 w 813"/>
                  <a:gd name="T67" fmla="*/ 1231 h 1460"/>
                  <a:gd name="T68" fmla="*/ 406 w 813"/>
                  <a:gd name="T69" fmla="*/ 1385 h 1460"/>
                  <a:gd name="T70" fmla="*/ 406 w 813"/>
                  <a:gd name="T71" fmla="*/ 1459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3" h="1460">
                    <a:moveTo>
                      <a:pt x="812" y="859"/>
                    </a:moveTo>
                    <a:lnTo>
                      <a:pt x="812" y="844"/>
                    </a:lnTo>
                    <a:lnTo>
                      <a:pt x="788" y="744"/>
                    </a:lnTo>
                    <a:lnTo>
                      <a:pt x="788" y="715"/>
                    </a:lnTo>
                    <a:lnTo>
                      <a:pt x="755" y="625"/>
                    </a:lnTo>
                    <a:lnTo>
                      <a:pt x="716" y="536"/>
                    </a:lnTo>
                    <a:lnTo>
                      <a:pt x="645" y="387"/>
                    </a:lnTo>
                    <a:lnTo>
                      <a:pt x="597" y="308"/>
                    </a:lnTo>
                    <a:lnTo>
                      <a:pt x="545" y="223"/>
                    </a:lnTo>
                    <a:lnTo>
                      <a:pt x="535" y="208"/>
                    </a:lnTo>
                    <a:lnTo>
                      <a:pt x="521" y="194"/>
                    </a:lnTo>
                    <a:lnTo>
                      <a:pt x="492" y="169"/>
                    </a:lnTo>
                    <a:lnTo>
                      <a:pt x="416" y="79"/>
                    </a:lnTo>
                    <a:lnTo>
                      <a:pt x="377" y="35"/>
                    </a:lnTo>
                    <a:lnTo>
                      <a:pt x="258" y="0"/>
                    </a:lnTo>
                    <a:lnTo>
                      <a:pt x="134" y="10"/>
                    </a:lnTo>
                    <a:lnTo>
                      <a:pt x="62" y="69"/>
                    </a:lnTo>
                    <a:lnTo>
                      <a:pt x="24" y="184"/>
                    </a:lnTo>
                    <a:lnTo>
                      <a:pt x="10" y="283"/>
                    </a:lnTo>
                    <a:lnTo>
                      <a:pt x="10" y="392"/>
                    </a:lnTo>
                    <a:lnTo>
                      <a:pt x="19" y="466"/>
                    </a:lnTo>
                    <a:lnTo>
                      <a:pt x="19" y="566"/>
                    </a:lnTo>
                    <a:lnTo>
                      <a:pt x="19" y="581"/>
                    </a:lnTo>
                    <a:lnTo>
                      <a:pt x="0" y="690"/>
                    </a:lnTo>
                    <a:lnTo>
                      <a:pt x="38" y="769"/>
                    </a:lnTo>
                    <a:lnTo>
                      <a:pt x="48" y="849"/>
                    </a:lnTo>
                    <a:lnTo>
                      <a:pt x="62" y="863"/>
                    </a:lnTo>
                    <a:lnTo>
                      <a:pt x="105" y="898"/>
                    </a:lnTo>
                    <a:lnTo>
                      <a:pt x="124" y="908"/>
                    </a:lnTo>
                    <a:lnTo>
                      <a:pt x="182" y="988"/>
                    </a:lnTo>
                    <a:lnTo>
                      <a:pt x="186" y="1022"/>
                    </a:lnTo>
                    <a:lnTo>
                      <a:pt x="201" y="1027"/>
                    </a:lnTo>
                    <a:lnTo>
                      <a:pt x="301" y="1131"/>
                    </a:lnTo>
                    <a:lnTo>
                      <a:pt x="353" y="1231"/>
                    </a:lnTo>
                    <a:lnTo>
                      <a:pt x="406" y="1385"/>
                    </a:lnTo>
                    <a:lnTo>
                      <a:pt x="406" y="1459"/>
                    </a:lnTo>
                  </a:path>
                </a:pathLst>
              </a:custGeom>
              <a:solidFill>
                <a:srgbClr val="790015"/>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Freeform 14">
                <a:extLst>
                  <a:ext uri="{FF2B5EF4-FFF2-40B4-BE49-F238E27FC236}">
                    <a16:creationId xmlns="" xmlns:a16="http://schemas.microsoft.com/office/drawing/2014/main" id="{66FE97D2-03E2-1D7E-1EDF-8568F067089B}"/>
                  </a:ext>
                </a:extLst>
              </p:cNvPr>
              <p:cNvSpPr>
                <a:spLocks/>
              </p:cNvSpPr>
              <p:nvPr/>
            </p:nvSpPr>
            <p:spPr bwMode="auto">
              <a:xfrm>
                <a:off x="4999" y="2423"/>
                <a:ext cx="534" cy="914"/>
              </a:xfrm>
              <a:custGeom>
                <a:avLst/>
                <a:gdLst>
                  <a:gd name="T0" fmla="*/ 12 w 534"/>
                  <a:gd name="T1" fmla="*/ 635 h 914"/>
                  <a:gd name="T2" fmla="*/ 29 w 534"/>
                  <a:gd name="T3" fmla="*/ 710 h 914"/>
                  <a:gd name="T4" fmla="*/ 26 w 534"/>
                  <a:gd name="T5" fmla="*/ 814 h 914"/>
                  <a:gd name="T6" fmla="*/ 22 w 534"/>
                  <a:gd name="T7" fmla="*/ 834 h 914"/>
                  <a:gd name="T8" fmla="*/ 12 w 534"/>
                  <a:gd name="T9" fmla="*/ 848 h 914"/>
                  <a:gd name="T10" fmla="*/ 12 w 534"/>
                  <a:gd name="T11" fmla="*/ 839 h 914"/>
                  <a:gd name="T12" fmla="*/ 98 w 534"/>
                  <a:gd name="T13" fmla="*/ 848 h 914"/>
                  <a:gd name="T14" fmla="*/ 88 w 534"/>
                  <a:gd name="T15" fmla="*/ 834 h 914"/>
                  <a:gd name="T16" fmla="*/ 160 w 534"/>
                  <a:gd name="T17" fmla="*/ 873 h 914"/>
                  <a:gd name="T18" fmla="*/ 327 w 534"/>
                  <a:gd name="T19" fmla="*/ 913 h 914"/>
                  <a:gd name="T20" fmla="*/ 423 w 534"/>
                  <a:gd name="T21" fmla="*/ 913 h 914"/>
                  <a:gd name="T22" fmla="*/ 495 w 534"/>
                  <a:gd name="T23" fmla="*/ 829 h 914"/>
                  <a:gd name="T24" fmla="*/ 528 w 534"/>
                  <a:gd name="T25" fmla="*/ 640 h 914"/>
                  <a:gd name="T26" fmla="*/ 533 w 534"/>
                  <a:gd name="T27" fmla="*/ 491 h 914"/>
                  <a:gd name="T28" fmla="*/ 523 w 534"/>
                  <a:gd name="T29" fmla="*/ 308 h 914"/>
                  <a:gd name="T30" fmla="*/ 480 w 534"/>
                  <a:gd name="T31" fmla="*/ 164 h 914"/>
                  <a:gd name="T32" fmla="*/ 476 w 534"/>
                  <a:gd name="T33" fmla="*/ 144 h 914"/>
                  <a:gd name="T34" fmla="*/ 425 w 534"/>
                  <a:gd name="T35" fmla="*/ 26 h 914"/>
                  <a:gd name="T36" fmla="*/ 418 w 534"/>
                  <a:gd name="T37" fmla="*/ 15 h 914"/>
                  <a:gd name="T38" fmla="*/ 413 w 534"/>
                  <a:gd name="T39" fmla="*/ 0 h 914"/>
                  <a:gd name="T40" fmla="*/ 399 w 534"/>
                  <a:gd name="T41" fmla="*/ 14 h 914"/>
                  <a:gd name="T42" fmla="*/ 390 w 534"/>
                  <a:gd name="T43" fmla="*/ 26 h 914"/>
                  <a:gd name="T44" fmla="*/ 363 w 534"/>
                  <a:gd name="T45" fmla="*/ 68 h 914"/>
                  <a:gd name="T46" fmla="*/ 256 w 534"/>
                  <a:gd name="T47" fmla="*/ 225 h 914"/>
                  <a:gd name="T48" fmla="*/ 194 w 534"/>
                  <a:gd name="T49" fmla="*/ 296 h 914"/>
                  <a:gd name="T50" fmla="*/ 138 w 534"/>
                  <a:gd name="T51" fmla="*/ 398 h 914"/>
                  <a:gd name="T52" fmla="*/ 50 w 534"/>
                  <a:gd name="T53" fmla="*/ 526 h 914"/>
                  <a:gd name="T54" fmla="*/ 0 w 534"/>
                  <a:gd name="T55" fmla="*/ 605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34" h="914">
                    <a:moveTo>
                      <a:pt x="12" y="635"/>
                    </a:moveTo>
                    <a:lnTo>
                      <a:pt x="29" y="710"/>
                    </a:lnTo>
                    <a:lnTo>
                      <a:pt x="26" y="814"/>
                    </a:lnTo>
                    <a:lnTo>
                      <a:pt x="22" y="834"/>
                    </a:lnTo>
                    <a:lnTo>
                      <a:pt x="12" y="848"/>
                    </a:lnTo>
                    <a:lnTo>
                      <a:pt x="12" y="839"/>
                    </a:lnTo>
                    <a:lnTo>
                      <a:pt x="98" y="848"/>
                    </a:lnTo>
                    <a:lnTo>
                      <a:pt x="88" y="834"/>
                    </a:lnTo>
                    <a:lnTo>
                      <a:pt x="160" y="873"/>
                    </a:lnTo>
                    <a:lnTo>
                      <a:pt x="327" y="913"/>
                    </a:lnTo>
                    <a:lnTo>
                      <a:pt x="423" y="913"/>
                    </a:lnTo>
                    <a:lnTo>
                      <a:pt x="495" y="829"/>
                    </a:lnTo>
                    <a:lnTo>
                      <a:pt x="528" y="640"/>
                    </a:lnTo>
                    <a:lnTo>
                      <a:pt x="533" y="491"/>
                    </a:lnTo>
                    <a:lnTo>
                      <a:pt x="523" y="308"/>
                    </a:lnTo>
                    <a:lnTo>
                      <a:pt x="480" y="164"/>
                    </a:lnTo>
                    <a:lnTo>
                      <a:pt x="476" y="144"/>
                    </a:lnTo>
                    <a:lnTo>
                      <a:pt x="425" y="26"/>
                    </a:lnTo>
                    <a:lnTo>
                      <a:pt x="418" y="15"/>
                    </a:lnTo>
                    <a:lnTo>
                      <a:pt x="413" y="0"/>
                    </a:lnTo>
                    <a:lnTo>
                      <a:pt x="399" y="14"/>
                    </a:lnTo>
                    <a:lnTo>
                      <a:pt x="390" y="26"/>
                    </a:lnTo>
                    <a:lnTo>
                      <a:pt x="363" y="68"/>
                    </a:lnTo>
                    <a:lnTo>
                      <a:pt x="256" y="225"/>
                    </a:lnTo>
                    <a:lnTo>
                      <a:pt x="194" y="296"/>
                    </a:lnTo>
                    <a:lnTo>
                      <a:pt x="138" y="398"/>
                    </a:lnTo>
                    <a:lnTo>
                      <a:pt x="50" y="526"/>
                    </a:lnTo>
                    <a:lnTo>
                      <a:pt x="0" y="605"/>
                    </a:lnTo>
                  </a:path>
                </a:pathLst>
              </a:custGeom>
              <a:solidFill>
                <a:srgbClr val="CF0E30"/>
              </a:solidFill>
              <a:ln>
                <a:noFill/>
              </a:ln>
              <a:effectLst/>
              <a:extLs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4047" name="Group 15">
                <a:extLst>
                  <a:ext uri="{FF2B5EF4-FFF2-40B4-BE49-F238E27FC236}">
                    <a16:creationId xmlns="" xmlns:a16="http://schemas.microsoft.com/office/drawing/2014/main" id="{D4758C1F-F981-6102-DC50-640D93D1B86E}"/>
                  </a:ext>
                </a:extLst>
              </p:cNvPr>
              <p:cNvGrpSpPr>
                <a:grpSpLocks/>
              </p:cNvGrpSpPr>
              <p:nvPr/>
            </p:nvGrpSpPr>
            <p:grpSpPr bwMode="auto">
              <a:xfrm>
                <a:off x="3737" y="1404"/>
                <a:ext cx="1543" cy="1742"/>
                <a:chOff x="3737" y="1404"/>
                <a:chExt cx="1543" cy="1742"/>
              </a:xfrm>
            </p:grpSpPr>
            <p:sp>
              <p:nvSpPr>
                <p:cNvPr id="44048" name="Freeform 16">
                  <a:extLst>
                    <a:ext uri="{FF2B5EF4-FFF2-40B4-BE49-F238E27FC236}">
                      <a16:creationId xmlns="" xmlns:a16="http://schemas.microsoft.com/office/drawing/2014/main" id="{A8D24A25-C87B-845C-7D7C-FA171E4AB8E2}"/>
                    </a:ext>
                  </a:extLst>
                </p:cNvPr>
                <p:cNvSpPr>
                  <a:spLocks/>
                </p:cNvSpPr>
                <p:nvPr/>
              </p:nvSpPr>
              <p:spPr bwMode="auto">
                <a:xfrm>
                  <a:off x="4561" y="1415"/>
                  <a:ext cx="515" cy="950"/>
                </a:xfrm>
                <a:custGeom>
                  <a:avLst/>
                  <a:gdLst>
                    <a:gd name="T0" fmla="*/ 102 w 515"/>
                    <a:gd name="T1" fmla="*/ 0 h 950"/>
                    <a:gd name="T2" fmla="*/ 37 w 515"/>
                    <a:gd name="T3" fmla="*/ 62 h 950"/>
                    <a:gd name="T4" fmla="*/ 19 w 515"/>
                    <a:gd name="T5" fmla="*/ 119 h 950"/>
                    <a:gd name="T6" fmla="*/ 0 w 515"/>
                    <a:gd name="T7" fmla="*/ 200 h 950"/>
                    <a:gd name="T8" fmla="*/ 9 w 515"/>
                    <a:gd name="T9" fmla="*/ 350 h 950"/>
                    <a:gd name="T10" fmla="*/ 9 w 515"/>
                    <a:gd name="T11" fmla="*/ 400 h 950"/>
                    <a:gd name="T12" fmla="*/ 19 w 515"/>
                    <a:gd name="T13" fmla="*/ 518 h 950"/>
                    <a:gd name="T14" fmla="*/ 40 w 515"/>
                    <a:gd name="T15" fmla="*/ 695 h 950"/>
                    <a:gd name="T16" fmla="*/ 106 w 515"/>
                    <a:gd name="T17" fmla="*/ 761 h 950"/>
                    <a:gd name="T18" fmla="*/ 186 w 515"/>
                    <a:gd name="T19" fmla="*/ 821 h 950"/>
                    <a:gd name="T20" fmla="*/ 214 w 515"/>
                    <a:gd name="T21" fmla="*/ 843 h 950"/>
                    <a:gd name="T22" fmla="*/ 280 w 515"/>
                    <a:gd name="T23" fmla="*/ 893 h 950"/>
                    <a:gd name="T24" fmla="*/ 366 w 515"/>
                    <a:gd name="T25" fmla="*/ 949 h 950"/>
                    <a:gd name="T26" fmla="*/ 412 w 515"/>
                    <a:gd name="T27" fmla="*/ 933 h 950"/>
                    <a:gd name="T28" fmla="*/ 461 w 515"/>
                    <a:gd name="T29" fmla="*/ 902 h 950"/>
                    <a:gd name="T30" fmla="*/ 514 w 515"/>
                    <a:gd name="T31" fmla="*/ 86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950">
                      <a:moveTo>
                        <a:pt x="102" y="0"/>
                      </a:moveTo>
                      <a:lnTo>
                        <a:pt x="37" y="62"/>
                      </a:lnTo>
                      <a:lnTo>
                        <a:pt x="19" y="119"/>
                      </a:lnTo>
                      <a:lnTo>
                        <a:pt x="0" y="200"/>
                      </a:lnTo>
                      <a:lnTo>
                        <a:pt x="9" y="350"/>
                      </a:lnTo>
                      <a:lnTo>
                        <a:pt x="9" y="400"/>
                      </a:lnTo>
                      <a:lnTo>
                        <a:pt x="19" y="518"/>
                      </a:lnTo>
                      <a:lnTo>
                        <a:pt x="40" y="695"/>
                      </a:lnTo>
                      <a:lnTo>
                        <a:pt x="106" y="761"/>
                      </a:lnTo>
                      <a:lnTo>
                        <a:pt x="186" y="821"/>
                      </a:lnTo>
                      <a:lnTo>
                        <a:pt x="214" y="843"/>
                      </a:lnTo>
                      <a:lnTo>
                        <a:pt x="280" y="893"/>
                      </a:lnTo>
                      <a:lnTo>
                        <a:pt x="366" y="949"/>
                      </a:lnTo>
                      <a:lnTo>
                        <a:pt x="412" y="933"/>
                      </a:lnTo>
                      <a:lnTo>
                        <a:pt x="461" y="902"/>
                      </a:lnTo>
                      <a:lnTo>
                        <a:pt x="514" y="860"/>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9" name="Freeform 17">
                  <a:extLst>
                    <a:ext uri="{FF2B5EF4-FFF2-40B4-BE49-F238E27FC236}">
                      <a16:creationId xmlns="" xmlns:a16="http://schemas.microsoft.com/office/drawing/2014/main" id="{E9650C74-1A10-B452-E69A-7D894F349E57}"/>
                    </a:ext>
                  </a:extLst>
                </p:cNvPr>
                <p:cNvSpPr>
                  <a:spLocks/>
                </p:cNvSpPr>
                <p:nvPr/>
              </p:nvSpPr>
              <p:spPr bwMode="auto">
                <a:xfrm>
                  <a:off x="4426" y="2183"/>
                  <a:ext cx="521" cy="276"/>
                </a:xfrm>
                <a:custGeom>
                  <a:avLst/>
                  <a:gdLst>
                    <a:gd name="T0" fmla="*/ 0 w 521"/>
                    <a:gd name="T1" fmla="*/ 103 h 276"/>
                    <a:gd name="T2" fmla="*/ 30 w 521"/>
                    <a:gd name="T3" fmla="*/ 61 h 276"/>
                    <a:gd name="T4" fmla="*/ 73 w 521"/>
                    <a:gd name="T5" fmla="*/ 0 h 276"/>
                    <a:gd name="T6" fmla="*/ 127 w 521"/>
                    <a:gd name="T7" fmla="*/ 3 h 276"/>
                    <a:gd name="T8" fmla="*/ 247 w 521"/>
                    <a:gd name="T9" fmla="*/ 84 h 276"/>
                    <a:gd name="T10" fmla="*/ 336 w 521"/>
                    <a:gd name="T11" fmla="*/ 150 h 276"/>
                    <a:gd name="T12" fmla="*/ 452 w 521"/>
                    <a:gd name="T13" fmla="*/ 232 h 276"/>
                    <a:gd name="T14" fmla="*/ 520 w 521"/>
                    <a:gd name="T15" fmla="*/ 275 h 2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1" h="276">
                      <a:moveTo>
                        <a:pt x="0" y="103"/>
                      </a:moveTo>
                      <a:lnTo>
                        <a:pt x="30" y="61"/>
                      </a:lnTo>
                      <a:lnTo>
                        <a:pt x="73" y="0"/>
                      </a:lnTo>
                      <a:lnTo>
                        <a:pt x="127" y="3"/>
                      </a:lnTo>
                      <a:lnTo>
                        <a:pt x="247" y="84"/>
                      </a:lnTo>
                      <a:lnTo>
                        <a:pt x="336" y="150"/>
                      </a:lnTo>
                      <a:lnTo>
                        <a:pt x="452" y="232"/>
                      </a:lnTo>
                      <a:lnTo>
                        <a:pt x="520" y="275"/>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0" name="Freeform 18">
                  <a:extLst>
                    <a:ext uri="{FF2B5EF4-FFF2-40B4-BE49-F238E27FC236}">
                      <a16:creationId xmlns="" xmlns:a16="http://schemas.microsoft.com/office/drawing/2014/main" id="{FB77C848-9642-5890-29B5-76A2A9A8CC8F}"/>
                    </a:ext>
                  </a:extLst>
                </p:cNvPr>
                <p:cNvSpPr>
                  <a:spLocks/>
                </p:cNvSpPr>
                <p:nvPr/>
              </p:nvSpPr>
              <p:spPr bwMode="auto">
                <a:xfrm>
                  <a:off x="4010" y="2948"/>
                  <a:ext cx="55" cy="107"/>
                </a:xfrm>
                <a:custGeom>
                  <a:avLst/>
                  <a:gdLst>
                    <a:gd name="T0" fmla="*/ 0 w 55"/>
                    <a:gd name="T1" fmla="*/ 0 h 107"/>
                    <a:gd name="T2" fmla="*/ 41 w 55"/>
                    <a:gd name="T3" fmla="*/ 50 h 107"/>
                    <a:gd name="T4" fmla="*/ 54 w 55"/>
                    <a:gd name="T5" fmla="*/ 106 h 107"/>
                  </a:gdLst>
                  <a:ahLst/>
                  <a:cxnLst>
                    <a:cxn ang="0">
                      <a:pos x="T0" y="T1"/>
                    </a:cxn>
                    <a:cxn ang="0">
                      <a:pos x="T2" y="T3"/>
                    </a:cxn>
                    <a:cxn ang="0">
                      <a:pos x="T4" y="T5"/>
                    </a:cxn>
                  </a:cxnLst>
                  <a:rect l="0" t="0" r="r" b="b"/>
                  <a:pathLst>
                    <a:path w="55" h="107">
                      <a:moveTo>
                        <a:pt x="0" y="0"/>
                      </a:moveTo>
                      <a:lnTo>
                        <a:pt x="41" y="50"/>
                      </a:lnTo>
                      <a:lnTo>
                        <a:pt x="54" y="106"/>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Freeform 19">
                  <a:extLst>
                    <a:ext uri="{FF2B5EF4-FFF2-40B4-BE49-F238E27FC236}">
                      <a16:creationId xmlns="" xmlns:a16="http://schemas.microsoft.com/office/drawing/2014/main" id="{2BCA12DD-4D81-AA04-7477-753C53347179}"/>
                    </a:ext>
                  </a:extLst>
                </p:cNvPr>
                <p:cNvSpPr>
                  <a:spLocks/>
                </p:cNvSpPr>
                <p:nvPr/>
              </p:nvSpPr>
              <p:spPr bwMode="auto">
                <a:xfrm>
                  <a:off x="3865" y="2943"/>
                  <a:ext cx="139" cy="203"/>
                </a:xfrm>
                <a:custGeom>
                  <a:avLst/>
                  <a:gdLst>
                    <a:gd name="T0" fmla="*/ 138 w 139"/>
                    <a:gd name="T1" fmla="*/ 0 h 203"/>
                    <a:gd name="T2" fmla="*/ 118 w 139"/>
                    <a:gd name="T3" fmla="*/ 0 h 203"/>
                    <a:gd name="T4" fmla="*/ 79 w 139"/>
                    <a:gd name="T5" fmla="*/ 51 h 203"/>
                    <a:gd name="T6" fmla="*/ 7 w 139"/>
                    <a:gd name="T7" fmla="*/ 96 h 203"/>
                    <a:gd name="T8" fmla="*/ 7 w 139"/>
                    <a:gd name="T9" fmla="*/ 116 h 203"/>
                    <a:gd name="T10" fmla="*/ 0 w 139"/>
                    <a:gd name="T11" fmla="*/ 167 h 203"/>
                    <a:gd name="T12" fmla="*/ 0 w 139"/>
                    <a:gd name="T13" fmla="*/ 202 h 203"/>
                  </a:gdLst>
                  <a:ahLst/>
                  <a:cxnLst>
                    <a:cxn ang="0">
                      <a:pos x="T0" y="T1"/>
                    </a:cxn>
                    <a:cxn ang="0">
                      <a:pos x="T2" y="T3"/>
                    </a:cxn>
                    <a:cxn ang="0">
                      <a:pos x="T4" y="T5"/>
                    </a:cxn>
                    <a:cxn ang="0">
                      <a:pos x="T6" y="T7"/>
                    </a:cxn>
                    <a:cxn ang="0">
                      <a:pos x="T8" y="T9"/>
                    </a:cxn>
                    <a:cxn ang="0">
                      <a:pos x="T10" y="T11"/>
                    </a:cxn>
                    <a:cxn ang="0">
                      <a:pos x="T12" y="T13"/>
                    </a:cxn>
                  </a:cxnLst>
                  <a:rect l="0" t="0" r="r" b="b"/>
                  <a:pathLst>
                    <a:path w="139" h="203">
                      <a:moveTo>
                        <a:pt x="138" y="0"/>
                      </a:moveTo>
                      <a:lnTo>
                        <a:pt x="118" y="0"/>
                      </a:lnTo>
                      <a:lnTo>
                        <a:pt x="79" y="51"/>
                      </a:lnTo>
                      <a:lnTo>
                        <a:pt x="7" y="96"/>
                      </a:lnTo>
                      <a:lnTo>
                        <a:pt x="7" y="116"/>
                      </a:lnTo>
                      <a:lnTo>
                        <a:pt x="0" y="167"/>
                      </a:lnTo>
                      <a:lnTo>
                        <a:pt x="0" y="202"/>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2" name="Freeform 20">
                  <a:extLst>
                    <a:ext uri="{FF2B5EF4-FFF2-40B4-BE49-F238E27FC236}">
                      <a16:creationId xmlns="" xmlns:a16="http://schemas.microsoft.com/office/drawing/2014/main" id="{CEBF83B7-B366-0217-E51D-4D3743FECCF0}"/>
                    </a:ext>
                  </a:extLst>
                </p:cNvPr>
                <p:cNvSpPr>
                  <a:spLocks/>
                </p:cNvSpPr>
                <p:nvPr/>
              </p:nvSpPr>
              <p:spPr bwMode="auto">
                <a:xfrm>
                  <a:off x="4226" y="2287"/>
                  <a:ext cx="201" cy="408"/>
                </a:xfrm>
                <a:custGeom>
                  <a:avLst/>
                  <a:gdLst>
                    <a:gd name="T0" fmla="*/ 200 w 201"/>
                    <a:gd name="T1" fmla="*/ 0 h 408"/>
                    <a:gd name="T2" fmla="*/ 124 w 201"/>
                    <a:gd name="T3" fmla="*/ 74 h 408"/>
                    <a:gd name="T4" fmla="*/ 42 w 201"/>
                    <a:gd name="T5" fmla="*/ 184 h 408"/>
                    <a:gd name="T6" fmla="*/ 23 w 201"/>
                    <a:gd name="T7" fmla="*/ 230 h 408"/>
                    <a:gd name="T8" fmla="*/ 10 w 201"/>
                    <a:gd name="T9" fmla="*/ 256 h 408"/>
                    <a:gd name="T10" fmla="*/ 0 w 201"/>
                    <a:gd name="T11" fmla="*/ 308 h 408"/>
                    <a:gd name="T12" fmla="*/ 40 w 201"/>
                    <a:gd name="T13" fmla="*/ 354 h 408"/>
                    <a:gd name="T14" fmla="*/ 90 w 201"/>
                    <a:gd name="T15" fmla="*/ 407 h 4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408">
                      <a:moveTo>
                        <a:pt x="200" y="0"/>
                      </a:moveTo>
                      <a:lnTo>
                        <a:pt x="124" y="74"/>
                      </a:lnTo>
                      <a:lnTo>
                        <a:pt x="42" y="184"/>
                      </a:lnTo>
                      <a:lnTo>
                        <a:pt x="23" y="230"/>
                      </a:lnTo>
                      <a:lnTo>
                        <a:pt x="10" y="256"/>
                      </a:lnTo>
                      <a:lnTo>
                        <a:pt x="0" y="308"/>
                      </a:lnTo>
                      <a:lnTo>
                        <a:pt x="40" y="354"/>
                      </a:lnTo>
                      <a:lnTo>
                        <a:pt x="90" y="407"/>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3" name="Freeform 21">
                  <a:extLst>
                    <a:ext uri="{FF2B5EF4-FFF2-40B4-BE49-F238E27FC236}">
                      <a16:creationId xmlns="" xmlns:a16="http://schemas.microsoft.com/office/drawing/2014/main" id="{057105B9-55AC-C377-7FD3-482ADBB93A50}"/>
                    </a:ext>
                  </a:extLst>
                </p:cNvPr>
                <p:cNvSpPr>
                  <a:spLocks/>
                </p:cNvSpPr>
                <p:nvPr/>
              </p:nvSpPr>
              <p:spPr bwMode="auto">
                <a:xfrm>
                  <a:off x="4051" y="2667"/>
                  <a:ext cx="209" cy="318"/>
                </a:xfrm>
                <a:custGeom>
                  <a:avLst/>
                  <a:gdLst>
                    <a:gd name="T0" fmla="*/ 198 w 209"/>
                    <a:gd name="T1" fmla="*/ 98 h 318"/>
                    <a:gd name="T2" fmla="*/ 208 w 209"/>
                    <a:gd name="T3" fmla="*/ 53 h 318"/>
                    <a:gd name="T4" fmla="*/ 139 w 209"/>
                    <a:gd name="T5" fmla="*/ 0 h 318"/>
                    <a:gd name="T6" fmla="*/ 99 w 209"/>
                    <a:gd name="T7" fmla="*/ 45 h 318"/>
                    <a:gd name="T8" fmla="*/ 50 w 209"/>
                    <a:gd name="T9" fmla="*/ 106 h 318"/>
                    <a:gd name="T10" fmla="*/ 30 w 209"/>
                    <a:gd name="T11" fmla="*/ 166 h 318"/>
                    <a:gd name="T12" fmla="*/ 0 w 209"/>
                    <a:gd name="T13" fmla="*/ 204 h 318"/>
                    <a:gd name="T14" fmla="*/ 30 w 209"/>
                    <a:gd name="T15" fmla="*/ 264 h 318"/>
                    <a:gd name="T16" fmla="*/ 50 w 209"/>
                    <a:gd name="T17" fmla="*/ 317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9" h="318">
                      <a:moveTo>
                        <a:pt x="198" y="98"/>
                      </a:moveTo>
                      <a:lnTo>
                        <a:pt x="208" y="53"/>
                      </a:lnTo>
                      <a:lnTo>
                        <a:pt x="139" y="0"/>
                      </a:lnTo>
                      <a:lnTo>
                        <a:pt x="99" y="45"/>
                      </a:lnTo>
                      <a:lnTo>
                        <a:pt x="50" y="106"/>
                      </a:lnTo>
                      <a:lnTo>
                        <a:pt x="30" y="166"/>
                      </a:lnTo>
                      <a:lnTo>
                        <a:pt x="0" y="204"/>
                      </a:lnTo>
                      <a:lnTo>
                        <a:pt x="30" y="264"/>
                      </a:lnTo>
                      <a:lnTo>
                        <a:pt x="50" y="317"/>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Freeform 22">
                  <a:extLst>
                    <a:ext uri="{FF2B5EF4-FFF2-40B4-BE49-F238E27FC236}">
                      <a16:creationId xmlns="" xmlns:a16="http://schemas.microsoft.com/office/drawing/2014/main" id="{56D96364-B7A8-2CD6-EBD6-F2F664F4013C}"/>
                    </a:ext>
                  </a:extLst>
                </p:cNvPr>
                <p:cNvSpPr>
                  <a:spLocks/>
                </p:cNvSpPr>
                <p:nvPr/>
              </p:nvSpPr>
              <p:spPr bwMode="auto">
                <a:xfrm>
                  <a:off x="3737" y="2462"/>
                  <a:ext cx="462" cy="582"/>
                </a:xfrm>
                <a:custGeom>
                  <a:avLst/>
                  <a:gdLst>
                    <a:gd name="T0" fmla="*/ 0 w 462"/>
                    <a:gd name="T1" fmla="*/ 581 h 582"/>
                    <a:gd name="T2" fmla="*/ 3 w 462"/>
                    <a:gd name="T3" fmla="*/ 581 h 582"/>
                    <a:gd name="T4" fmla="*/ 37 w 462"/>
                    <a:gd name="T5" fmla="*/ 563 h 582"/>
                    <a:gd name="T6" fmla="*/ 71 w 462"/>
                    <a:gd name="T7" fmla="*/ 543 h 582"/>
                    <a:gd name="T8" fmla="*/ 94 w 462"/>
                    <a:gd name="T9" fmla="*/ 531 h 582"/>
                    <a:gd name="T10" fmla="*/ 165 w 462"/>
                    <a:gd name="T11" fmla="*/ 481 h 582"/>
                    <a:gd name="T12" fmla="*/ 199 w 462"/>
                    <a:gd name="T13" fmla="*/ 441 h 582"/>
                    <a:gd name="T14" fmla="*/ 215 w 462"/>
                    <a:gd name="T15" fmla="*/ 396 h 582"/>
                    <a:gd name="T16" fmla="*/ 259 w 462"/>
                    <a:gd name="T17" fmla="*/ 343 h 582"/>
                    <a:gd name="T18" fmla="*/ 286 w 462"/>
                    <a:gd name="T19" fmla="*/ 291 h 582"/>
                    <a:gd name="T20" fmla="*/ 316 w 462"/>
                    <a:gd name="T21" fmla="*/ 260 h 582"/>
                    <a:gd name="T22" fmla="*/ 336 w 462"/>
                    <a:gd name="T23" fmla="*/ 213 h 582"/>
                    <a:gd name="T24" fmla="*/ 386 w 462"/>
                    <a:gd name="T25" fmla="*/ 155 h 582"/>
                    <a:gd name="T26" fmla="*/ 408 w 462"/>
                    <a:gd name="T27" fmla="*/ 106 h 582"/>
                    <a:gd name="T28" fmla="*/ 427 w 462"/>
                    <a:gd name="T29" fmla="*/ 71 h 582"/>
                    <a:gd name="T30" fmla="*/ 454 w 462"/>
                    <a:gd name="T31" fmla="*/ 35 h 582"/>
                    <a:gd name="T32" fmla="*/ 461 w 462"/>
                    <a:gd name="T33"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2" h="582">
                      <a:moveTo>
                        <a:pt x="0" y="581"/>
                      </a:moveTo>
                      <a:lnTo>
                        <a:pt x="3" y="581"/>
                      </a:lnTo>
                      <a:lnTo>
                        <a:pt x="37" y="563"/>
                      </a:lnTo>
                      <a:lnTo>
                        <a:pt x="71" y="543"/>
                      </a:lnTo>
                      <a:lnTo>
                        <a:pt x="94" y="531"/>
                      </a:lnTo>
                      <a:lnTo>
                        <a:pt x="165" y="481"/>
                      </a:lnTo>
                      <a:lnTo>
                        <a:pt x="199" y="441"/>
                      </a:lnTo>
                      <a:lnTo>
                        <a:pt x="215" y="396"/>
                      </a:lnTo>
                      <a:lnTo>
                        <a:pt x="259" y="343"/>
                      </a:lnTo>
                      <a:lnTo>
                        <a:pt x="286" y="291"/>
                      </a:lnTo>
                      <a:lnTo>
                        <a:pt x="316" y="260"/>
                      </a:lnTo>
                      <a:lnTo>
                        <a:pt x="336" y="213"/>
                      </a:lnTo>
                      <a:lnTo>
                        <a:pt x="386" y="155"/>
                      </a:lnTo>
                      <a:lnTo>
                        <a:pt x="408" y="106"/>
                      </a:lnTo>
                      <a:lnTo>
                        <a:pt x="427" y="71"/>
                      </a:lnTo>
                      <a:lnTo>
                        <a:pt x="454" y="35"/>
                      </a:lnTo>
                      <a:lnTo>
                        <a:pt x="461" y="0"/>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5" name="Freeform 23">
                  <a:extLst>
                    <a:ext uri="{FF2B5EF4-FFF2-40B4-BE49-F238E27FC236}">
                      <a16:creationId xmlns="" xmlns:a16="http://schemas.microsoft.com/office/drawing/2014/main" id="{024674E9-481D-A8AD-D44E-2F857E7733A9}"/>
                    </a:ext>
                  </a:extLst>
                </p:cNvPr>
                <p:cNvSpPr>
                  <a:spLocks/>
                </p:cNvSpPr>
                <p:nvPr/>
              </p:nvSpPr>
              <p:spPr bwMode="auto">
                <a:xfrm>
                  <a:off x="3764" y="3045"/>
                  <a:ext cx="59" cy="66"/>
                </a:xfrm>
                <a:custGeom>
                  <a:avLst/>
                  <a:gdLst>
                    <a:gd name="T0" fmla="*/ 0 w 59"/>
                    <a:gd name="T1" fmla="*/ 35 h 66"/>
                    <a:gd name="T2" fmla="*/ 6 w 59"/>
                    <a:gd name="T3" fmla="*/ 28 h 66"/>
                    <a:gd name="T4" fmla="*/ 45 w 59"/>
                    <a:gd name="T5" fmla="*/ 0 h 66"/>
                    <a:gd name="T6" fmla="*/ 55 w 59"/>
                    <a:gd name="T7" fmla="*/ 0 h 66"/>
                    <a:gd name="T8" fmla="*/ 58 w 59"/>
                    <a:gd name="T9" fmla="*/ 33 h 66"/>
                    <a:gd name="T10" fmla="*/ 58 w 59"/>
                    <a:gd name="T11" fmla="*/ 40 h 66"/>
                    <a:gd name="T12" fmla="*/ 52 w 59"/>
                    <a:gd name="T13" fmla="*/ 48 h 66"/>
                    <a:gd name="T14" fmla="*/ 35 w 59"/>
                    <a:gd name="T15" fmla="*/ 65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66">
                      <a:moveTo>
                        <a:pt x="0" y="35"/>
                      </a:moveTo>
                      <a:lnTo>
                        <a:pt x="6" y="28"/>
                      </a:lnTo>
                      <a:lnTo>
                        <a:pt x="45" y="0"/>
                      </a:lnTo>
                      <a:lnTo>
                        <a:pt x="55" y="0"/>
                      </a:lnTo>
                      <a:lnTo>
                        <a:pt x="58" y="33"/>
                      </a:lnTo>
                      <a:lnTo>
                        <a:pt x="58" y="40"/>
                      </a:lnTo>
                      <a:lnTo>
                        <a:pt x="52" y="48"/>
                      </a:lnTo>
                      <a:lnTo>
                        <a:pt x="35" y="65"/>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6" name="Freeform 24">
                  <a:extLst>
                    <a:ext uri="{FF2B5EF4-FFF2-40B4-BE49-F238E27FC236}">
                      <a16:creationId xmlns="" xmlns:a16="http://schemas.microsoft.com/office/drawing/2014/main" id="{06AE45AF-870C-97D2-CD48-03C2585184E4}"/>
                    </a:ext>
                  </a:extLst>
                </p:cNvPr>
                <p:cNvSpPr>
                  <a:spLocks/>
                </p:cNvSpPr>
                <p:nvPr/>
              </p:nvSpPr>
              <p:spPr bwMode="auto">
                <a:xfrm>
                  <a:off x="4297" y="2725"/>
                  <a:ext cx="40" cy="51"/>
                </a:xfrm>
                <a:custGeom>
                  <a:avLst/>
                  <a:gdLst>
                    <a:gd name="T0" fmla="*/ 0 w 40"/>
                    <a:gd name="T1" fmla="*/ 50 h 51"/>
                    <a:gd name="T2" fmla="*/ 0 w 40"/>
                    <a:gd name="T3" fmla="*/ 32 h 51"/>
                    <a:gd name="T4" fmla="*/ 0 w 40"/>
                    <a:gd name="T5" fmla="*/ 8 h 51"/>
                    <a:gd name="T6" fmla="*/ 16 w 40"/>
                    <a:gd name="T7" fmla="*/ 0 h 51"/>
                    <a:gd name="T8" fmla="*/ 39 w 40"/>
                    <a:gd name="T9" fmla="*/ 29 h 51"/>
                  </a:gdLst>
                  <a:ahLst/>
                  <a:cxnLst>
                    <a:cxn ang="0">
                      <a:pos x="T0" y="T1"/>
                    </a:cxn>
                    <a:cxn ang="0">
                      <a:pos x="T2" y="T3"/>
                    </a:cxn>
                    <a:cxn ang="0">
                      <a:pos x="T4" y="T5"/>
                    </a:cxn>
                    <a:cxn ang="0">
                      <a:pos x="T6" y="T7"/>
                    </a:cxn>
                    <a:cxn ang="0">
                      <a:pos x="T8" y="T9"/>
                    </a:cxn>
                  </a:cxnLst>
                  <a:rect l="0" t="0" r="r" b="b"/>
                  <a:pathLst>
                    <a:path w="40" h="51">
                      <a:moveTo>
                        <a:pt x="0" y="50"/>
                      </a:moveTo>
                      <a:lnTo>
                        <a:pt x="0" y="32"/>
                      </a:lnTo>
                      <a:lnTo>
                        <a:pt x="0" y="8"/>
                      </a:lnTo>
                      <a:lnTo>
                        <a:pt x="16" y="0"/>
                      </a:lnTo>
                      <a:lnTo>
                        <a:pt x="39" y="29"/>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7" name="Freeform 25">
                  <a:extLst>
                    <a:ext uri="{FF2B5EF4-FFF2-40B4-BE49-F238E27FC236}">
                      <a16:creationId xmlns="" xmlns:a16="http://schemas.microsoft.com/office/drawing/2014/main" id="{3FE16E8D-2F76-EB05-5BDA-C8C0EB307D1F}"/>
                    </a:ext>
                  </a:extLst>
                </p:cNvPr>
                <p:cNvSpPr>
                  <a:spLocks/>
                </p:cNvSpPr>
                <p:nvPr/>
              </p:nvSpPr>
              <p:spPr bwMode="auto">
                <a:xfrm>
                  <a:off x="4326" y="2697"/>
                  <a:ext cx="63" cy="33"/>
                </a:xfrm>
                <a:custGeom>
                  <a:avLst/>
                  <a:gdLst>
                    <a:gd name="T0" fmla="*/ 0 w 63"/>
                    <a:gd name="T1" fmla="*/ 0 h 33"/>
                    <a:gd name="T2" fmla="*/ 25 w 63"/>
                    <a:gd name="T3" fmla="*/ 0 h 33"/>
                    <a:gd name="T4" fmla="*/ 62 w 63"/>
                    <a:gd name="T5" fmla="*/ 32 h 33"/>
                  </a:gdLst>
                  <a:ahLst/>
                  <a:cxnLst>
                    <a:cxn ang="0">
                      <a:pos x="T0" y="T1"/>
                    </a:cxn>
                    <a:cxn ang="0">
                      <a:pos x="T2" y="T3"/>
                    </a:cxn>
                    <a:cxn ang="0">
                      <a:pos x="T4" y="T5"/>
                    </a:cxn>
                  </a:cxnLst>
                  <a:rect l="0" t="0" r="r" b="b"/>
                  <a:pathLst>
                    <a:path w="63" h="33">
                      <a:moveTo>
                        <a:pt x="0" y="0"/>
                      </a:moveTo>
                      <a:lnTo>
                        <a:pt x="25" y="0"/>
                      </a:lnTo>
                      <a:lnTo>
                        <a:pt x="62" y="32"/>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8" name="Freeform 26">
                  <a:extLst>
                    <a:ext uri="{FF2B5EF4-FFF2-40B4-BE49-F238E27FC236}">
                      <a16:creationId xmlns="" xmlns:a16="http://schemas.microsoft.com/office/drawing/2014/main" id="{EA743157-0A08-9C31-5AC9-A697CD817530}"/>
                    </a:ext>
                  </a:extLst>
                </p:cNvPr>
                <p:cNvSpPr>
                  <a:spLocks/>
                </p:cNvSpPr>
                <p:nvPr/>
              </p:nvSpPr>
              <p:spPr bwMode="auto">
                <a:xfrm>
                  <a:off x="4124" y="1404"/>
                  <a:ext cx="331" cy="919"/>
                </a:xfrm>
                <a:custGeom>
                  <a:avLst/>
                  <a:gdLst>
                    <a:gd name="T0" fmla="*/ 0 w 331"/>
                    <a:gd name="T1" fmla="*/ 842 h 919"/>
                    <a:gd name="T2" fmla="*/ 20 w 331"/>
                    <a:gd name="T3" fmla="*/ 872 h 919"/>
                    <a:gd name="T4" fmla="*/ 53 w 331"/>
                    <a:gd name="T5" fmla="*/ 903 h 919"/>
                    <a:gd name="T6" fmla="*/ 100 w 331"/>
                    <a:gd name="T7" fmla="*/ 908 h 919"/>
                    <a:gd name="T8" fmla="*/ 150 w 331"/>
                    <a:gd name="T9" fmla="*/ 918 h 919"/>
                    <a:gd name="T10" fmla="*/ 222 w 331"/>
                    <a:gd name="T11" fmla="*/ 857 h 919"/>
                    <a:gd name="T12" fmla="*/ 265 w 331"/>
                    <a:gd name="T13" fmla="*/ 786 h 919"/>
                    <a:gd name="T14" fmla="*/ 324 w 331"/>
                    <a:gd name="T15" fmla="*/ 680 h 919"/>
                    <a:gd name="T16" fmla="*/ 323 w 331"/>
                    <a:gd name="T17" fmla="*/ 573 h 919"/>
                    <a:gd name="T18" fmla="*/ 330 w 331"/>
                    <a:gd name="T19" fmla="*/ 436 h 919"/>
                    <a:gd name="T20" fmla="*/ 316 w 331"/>
                    <a:gd name="T21" fmla="*/ 380 h 919"/>
                    <a:gd name="T22" fmla="*/ 330 w 331"/>
                    <a:gd name="T23" fmla="*/ 264 h 919"/>
                    <a:gd name="T24" fmla="*/ 323 w 331"/>
                    <a:gd name="T25" fmla="*/ 213 h 919"/>
                    <a:gd name="T26" fmla="*/ 308 w 331"/>
                    <a:gd name="T27" fmla="*/ 142 h 919"/>
                    <a:gd name="T28" fmla="*/ 287 w 331"/>
                    <a:gd name="T29" fmla="*/ 61 h 919"/>
                    <a:gd name="T30" fmla="*/ 236 w 331"/>
                    <a:gd name="T31" fmla="*/ 0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919">
                      <a:moveTo>
                        <a:pt x="0" y="842"/>
                      </a:moveTo>
                      <a:lnTo>
                        <a:pt x="20" y="872"/>
                      </a:lnTo>
                      <a:lnTo>
                        <a:pt x="53" y="903"/>
                      </a:lnTo>
                      <a:lnTo>
                        <a:pt x="100" y="908"/>
                      </a:lnTo>
                      <a:lnTo>
                        <a:pt x="150" y="918"/>
                      </a:lnTo>
                      <a:lnTo>
                        <a:pt x="222" y="857"/>
                      </a:lnTo>
                      <a:lnTo>
                        <a:pt x="265" y="786"/>
                      </a:lnTo>
                      <a:lnTo>
                        <a:pt x="324" y="680"/>
                      </a:lnTo>
                      <a:lnTo>
                        <a:pt x="323" y="573"/>
                      </a:lnTo>
                      <a:lnTo>
                        <a:pt x="330" y="436"/>
                      </a:lnTo>
                      <a:lnTo>
                        <a:pt x="316" y="380"/>
                      </a:lnTo>
                      <a:lnTo>
                        <a:pt x="330" y="264"/>
                      </a:lnTo>
                      <a:lnTo>
                        <a:pt x="323" y="213"/>
                      </a:lnTo>
                      <a:lnTo>
                        <a:pt x="308" y="142"/>
                      </a:lnTo>
                      <a:lnTo>
                        <a:pt x="287" y="61"/>
                      </a:lnTo>
                      <a:lnTo>
                        <a:pt x="236" y="0"/>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9" name="Freeform 27">
                  <a:extLst>
                    <a:ext uri="{FF2B5EF4-FFF2-40B4-BE49-F238E27FC236}">
                      <a16:creationId xmlns="" xmlns:a16="http://schemas.microsoft.com/office/drawing/2014/main" id="{A6A3DC65-ED7E-F9DD-2154-41097BA25473}"/>
                    </a:ext>
                  </a:extLst>
                </p:cNvPr>
                <p:cNvSpPr>
                  <a:spLocks/>
                </p:cNvSpPr>
                <p:nvPr/>
              </p:nvSpPr>
              <p:spPr bwMode="auto">
                <a:xfrm>
                  <a:off x="4023" y="2359"/>
                  <a:ext cx="216" cy="124"/>
                </a:xfrm>
                <a:custGeom>
                  <a:avLst/>
                  <a:gdLst>
                    <a:gd name="T0" fmla="*/ 166 w 216"/>
                    <a:gd name="T1" fmla="*/ 123 h 124"/>
                    <a:gd name="T2" fmla="*/ 175 w 216"/>
                    <a:gd name="T3" fmla="*/ 98 h 124"/>
                    <a:gd name="T4" fmla="*/ 185 w 216"/>
                    <a:gd name="T5" fmla="*/ 82 h 124"/>
                    <a:gd name="T6" fmla="*/ 192 w 216"/>
                    <a:gd name="T7" fmla="*/ 69 h 124"/>
                    <a:gd name="T8" fmla="*/ 205 w 216"/>
                    <a:gd name="T9" fmla="*/ 54 h 124"/>
                    <a:gd name="T10" fmla="*/ 215 w 216"/>
                    <a:gd name="T11" fmla="*/ 33 h 124"/>
                    <a:gd name="T12" fmla="*/ 208 w 216"/>
                    <a:gd name="T13" fmla="*/ 15 h 124"/>
                    <a:gd name="T14" fmla="*/ 179 w 216"/>
                    <a:gd name="T15" fmla="*/ 10 h 124"/>
                    <a:gd name="T16" fmla="*/ 159 w 216"/>
                    <a:gd name="T17" fmla="*/ 8 h 124"/>
                    <a:gd name="T18" fmla="*/ 149 w 216"/>
                    <a:gd name="T19" fmla="*/ 8 h 124"/>
                    <a:gd name="T20" fmla="*/ 112 w 216"/>
                    <a:gd name="T21" fmla="*/ 5 h 124"/>
                    <a:gd name="T22" fmla="*/ 93 w 216"/>
                    <a:gd name="T23" fmla="*/ 10 h 124"/>
                    <a:gd name="T24" fmla="*/ 73 w 216"/>
                    <a:gd name="T25" fmla="*/ 5 h 124"/>
                    <a:gd name="T26" fmla="*/ 46 w 216"/>
                    <a:gd name="T27" fmla="*/ 5 h 124"/>
                    <a:gd name="T28" fmla="*/ 26 w 216"/>
                    <a:gd name="T29" fmla="*/ 5 h 124"/>
                    <a:gd name="T30" fmla="*/ 0 w 216"/>
                    <a:gd name="T31"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6" h="124">
                      <a:moveTo>
                        <a:pt x="166" y="123"/>
                      </a:moveTo>
                      <a:lnTo>
                        <a:pt x="175" y="98"/>
                      </a:lnTo>
                      <a:lnTo>
                        <a:pt x="185" y="82"/>
                      </a:lnTo>
                      <a:lnTo>
                        <a:pt x="192" y="69"/>
                      </a:lnTo>
                      <a:lnTo>
                        <a:pt x="205" y="54"/>
                      </a:lnTo>
                      <a:lnTo>
                        <a:pt x="215" y="33"/>
                      </a:lnTo>
                      <a:lnTo>
                        <a:pt x="208" y="15"/>
                      </a:lnTo>
                      <a:lnTo>
                        <a:pt x="179" y="10"/>
                      </a:lnTo>
                      <a:lnTo>
                        <a:pt x="159" y="8"/>
                      </a:lnTo>
                      <a:lnTo>
                        <a:pt x="149" y="8"/>
                      </a:lnTo>
                      <a:lnTo>
                        <a:pt x="112" y="5"/>
                      </a:lnTo>
                      <a:lnTo>
                        <a:pt x="93" y="10"/>
                      </a:lnTo>
                      <a:lnTo>
                        <a:pt x="73" y="5"/>
                      </a:lnTo>
                      <a:lnTo>
                        <a:pt x="46" y="5"/>
                      </a:lnTo>
                      <a:lnTo>
                        <a:pt x="26" y="5"/>
                      </a:lnTo>
                      <a:lnTo>
                        <a:pt x="0" y="0"/>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0" name="Freeform 28">
                  <a:extLst>
                    <a:ext uri="{FF2B5EF4-FFF2-40B4-BE49-F238E27FC236}">
                      <a16:creationId xmlns="" xmlns:a16="http://schemas.microsoft.com/office/drawing/2014/main" id="{5B80EEC0-F6B5-C2C3-880F-35AF3D0868D3}"/>
                    </a:ext>
                  </a:extLst>
                </p:cNvPr>
                <p:cNvSpPr>
                  <a:spLocks/>
                </p:cNvSpPr>
                <p:nvPr/>
              </p:nvSpPr>
              <p:spPr bwMode="auto">
                <a:xfrm>
                  <a:off x="4065" y="2292"/>
                  <a:ext cx="52" cy="33"/>
                </a:xfrm>
                <a:custGeom>
                  <a:avLst/>
                  <a:gdLst>
                    <a:gd name="T0" fmla="*/ 0 w 52"/>
                    <a:gd name="T1" fmla="*/ 25 h 33"/>
                    <a:gd name="T2" fmla="*/ 10 w 52"/>
                    <a:gd name="T3" fmla="*/ 25 h 33"/>
                    <a:gd name="T4" fmla="*/ 34 w 52"/>
                    <a:gd name="T5" fmla="*/ 32 h 33"/>
                    <a:gd name="T6" fmla="*/ 51 w 52"/>
                    <a:gd name="T7" fmla="*/ 25 h 33"/>
                    <a:gd name="T8" fmla="*/ 34 w 52"/>
                    <a:gd name="T9" fmla="*/ 0 h 33"/>
                  </a:gdLst>
                  <a:ahLst/>
                  <a:cxnLst>
                    <a:cxn ang="0">
                      <a:pos x="T0" y="T1"/>
                    </a:cxn>
                    <a:cxn ang="0">
                      <a:pos x="T2" y="T3"/>
                    </a:cxn>
                    <a:cxn ang="0">
                      <a:pos x="T4" y="T5"/>
                    </a:cxn>
                    <a:cxn ang="0">
                      <a:pos x="T6" y="T7"/>
                    </a:cxn>
                    <a:cxn ang="0">
                      <a:pos x="T8" y="T9"/>
                    </a:cxn>
                  </a:cxnLst>
                  <a:rect l="0" t="0" r="r" b="b"/>
                  <a:pathLst>
                    <a:path w="52" h="33">
                      <a:moveTo>
                        <a:pt x="0" y="25"/>
                      </a:moveTo>
                      <a:lnTo>
                        <a:pt x="10" y="25"/>
                      </a:lnTo>
                      <a:lnTo>
                        <a:pt x="34" y="32"/>
                      </a:lnTo>
                      <a:lnTo>
                        <a:pt x="51" y="25"/>
                      </a:lnTo>
                      <a:lnTo>
                        <a:pt x="34" y="0"/>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1" name="Freeform 29">
                  <a:extLst>
                    <a:ext uri="{FF2B5EF4-FFF2-40B4-BE49-F238E27FC236}">
                      <a16:creationId xmlns="" xmlns:a16="http://schemas.microsoft.com/office/drawing/2014/main" id="{3F6AB5EB-A323-B8BE-19D2-11D979A7BD9E}"/>
                    </a:ext>
                  </a:extLst>
                </p:cNvPr>
                <p:cNvSpPr>
                  <a:spLocks/>
                </p:cNvSpPr>
                <p:nvPr/>
              </p:nvSpPr>
              <p:spPr bwMode="auto">
                <a:xfrm>
                  <a:off x="4985" y="2329"/>
                  <a:ext cx="239" cy="67"/>
                </a:xfrm>
                <a:custGeom>
                  <a:avLst/>
                  <a:gdLst>
                    <a:gd name="T0" fmla="*/ 0 w 239"/>
                    <a:gd name="T1" fmla="*/ 66 h 67"/>
                    <a:gd name="T2" fmla="*/ 53 w 239"/>
                    <a:gd name="T3" fmla="*/ 30 h 67"/>
                    <a:gd name="T4" fmla="*/ 112 w 239"/>
                    <a:gd name="T5" fmla="*/ 0 h 67"/>
                    <a:gd name="T6" fmla="*/ 165 w 239"/>
                    <a:gd name="T7" fmla="*/ 0 h 67"/>
                    <a:gd name="T8" fmla="*/ 238 w 239"/>
                    <a:gd name="T9" fmla="*/ 36 h 67"/>
                  </a:gdLst>
                  <a:ahLst/>
                  <a:cxnLst>
                    <a:cxn ang="0">
                      <a:pos x="T0" y="T1"/>
                    </a:cxn>
                    <a:cxn ang="0">
                      <a:pos x="T2" y="T3"/>
                    </a:cxn>
                    <a:cxn ang="0">
                      <a:pos x="T4" y="T5"/>
                    </a:cxn>
                    <a:cxn ang="0">
                      <a:pos x="T6" y="T7"/>
                    </a:cxn>
                    <a:cxn ang="0">
                      <a:pos x="T8" y="T9"/>
                    </a:cxn>
                  </a:cxnLst>
                  <a:rect l="0" t="0" r="r" b="b"/>
                  <a:pathLst>
                    <a:path w="239" h="67">
                      <a:moveTo>
                        <a:pt x="0" y="66"/>
                      </a:moveTo>
                      <a:lnTo>
                        <a:pt x="53" y="30"/>
                      </a:lnTo>
                      <a:lnTo>
                        <a:pt x="112" y="0"/>
                      </a:lnTo>
                      <a:lnTo>
                        <a:pt x="165" y="0"/>
                      </a:lnTo>
                      <a:lnTo>
                        <a:pt x="238" y="36"/>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2" name="Freeform 30">
                  <a:extLst>
                    <a:ext uri="{FF2B5EF4-FFF2-40B4-BE49-F238E27FC236}">
                      <a16:creationId xmlns="" xmlns:a16="http://schemas.microsoft.com/office/drawing/2014/main" id="{2EC79321-D5D0-8D16-B098-826E27244C29}"/>
                    </a:ext>
                  </a:extLst>
                </p:cNvPr>
                <p:cNvSpPr>
                  <a:spLocks/>
                </p:cNvSpPr>
                <p:nvPr/>
              </p:nvSpPr>
              <p:spPr bwMode="auto">
                <a:xfrm>
                  <a:off x="4985" y="2395"/>
                  <a:ext cx="183" cy="190"/>
                </a:xfrm>
                <a:custGeom>
                  <a:avLst/>
                  <a:gdLst>
                    <a:gd name="T0" fmla="*/ 0 w 183"/>
                    <a:gd name="T1" fmla="*/ 0 h 190"/>
                    <a:gd name="T2" fmla="*/ 2 w 183"/>
                    <a:gd name="T3" fmla="*/ 22 h 190"/>
                    <a:gd name="T4" fmla="*/ 30 w 183"/>
                    <a:gd name="T5" fmla="*/ 67 h 190"/>
                    <a:gd name="T6" fmla="*/ 49 w 183"/>
                    <a:gd name="T7" fmla="*/ 91 h 190"/>
                    <a:gd name="T8" fmla="*/ 123 w 183"/>
                    <a:gd name="T9" fmla="*/ 179 h 190"/>
                    <a:gd name="T10" fmla="*/ 182 w 183"/>
                    <a:gd name="T11" fmla="*/ 189 h 190"/>
                  </a:gdLst>
                  <a:ahLst/>
                  <a:cxnLst>
                    <a:cxn ang="0">
                      <a:pos x="T0" y="T1"/>
                    </a:cxn>
                    <a:cxn ang="0">
                      <a:pos x="T2" y="T3"/>
                    </a:cxn>
                    <a:cxn ang="0">
                      <a:pos x="T4" y="T5"/>
                    </a:cxn>
                    <a:cxn ang="0">
                      <a:pos x="T6" y="T7"/>
                    </a:cxn>
                    <a:cxn ang="0">
                      <a:pos x="T8" y="T9"/>
                    </a:cxn>
                    <a:cxn ang="0">
                      <a:pos x="T10" y="T11"/>
                    </a:cxn>
                  </a:cxnLst>
                  <a:rect l="0" t="0" r="r" b="b"/>
                  <a:pathLst>
                    <a:path w="183" h="190">
                      <a:moveTo>
                        <a:pt x="0" y="0"/>
                      </a:moveTo>
                      <a:lnTo>
                        <a:pt x="2" y="22"/>
                      </a:lnTo>
                      <a:lnTo>
                        <a:pt x="30" y="67"/>
                      </a:lnTo>
                      <a:lnTo>
                        <a:pt x="49" y="91"/>
                      </a:lnTo>
                      <a:lnTo>
                        <a:pt x="123" y="179"/>
                      </a:lnTo>
                      <a:lnTo>
                        <a:pt x="182" y="189"/>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3" name="Freeform 31">
                  <a:extLst>
                    <a:ext uri="{FF2B5EF4-FFF2-40B4-BE49-F238E27FC236}">
                      <a16:creationId xmlns="" xmlns:a16="http://schemas.microsoft.com/office/drawing/2014/main" id="{9116BE4F-532F-739C-1500-46407670A704}"/>
                    </a:ext>
                  </a:extLst>
                </p:cNvPr>
                <p:cNvSpPr>
                  <a:spLocks/>
                </p:cNvSpPr>
                <p:nvPr/>
              </p:nvSpPr>
              <p:spPr bwMode="auto">
                <a:xfrm>
                  <a:off x="4946" y="2458"/>
                  <a:ext cx="146" cy="232"/>
                </a:xfrm>
                <a:custGeom>
                  <a:avLst/>
                  <a:gdLst>
                    <a:gd name="T0" fmla="*/ 0 w 146"/>
                    <a:gd name="T1" fmla="*/ 0 h 232"/>
                    <a:gd name="T2" fmla="*/ 43 w 146"/>
                    <a:gd name="T3" fmla="*/ 52 h 232"/>
                    <a:gd name="T4" fmla="*/ 107 w 146"/>
                    <a:gd name="T5" fmla="*/ 127 h 232"/>
                    <a:gd name="T6" fmla="*/ 132 w 146"/>
                    <a:gd name="T7" fmla="*/ 167 h 232"/>
                    <a:gd name="T8" fmla="*/ 136 w 146"/>
                    <a:gd name="T9" fmla="*/ 202 h 232"/>
                    <a:gd name="T10" fmla="*/ 145 w 146"/>
                    <a:gd name="T11" fmla="*/ 231 h 232"/>
                  </a:gdLst>
                  <a:ahLst/>
                  <a:cxnLst>
                    <a:cxn ang="0">
                      <a:pos x="T0" y="T1"/>
                    </a:cxn>
                    <a:cxn ang="0">
                      <a:pos x="T2" y="T3"/>
                    </a:cxn>
                    <a:cxn ang="0">
                      <a:pos x="T4" y="T5"/>
                    </a:cxn>
                    <a:cxn ang="0">
                      <a:pos x="T6" y="T7"/>
                    </a:cxn>
                    <a:cxn ang="0">
                      <a:pos x="T8" y="T9"/>
                    </a:cxn>
                    <a:cxn ang="0">
                      <a:pos x="T10" y="T11"/>
                    </a:cxn>
                  </a:cxnLst>
                  <a:rect l="0" t="0" r="r" b="b"/>
                  <a:pathLst>
                    <a:path w="146" h="232">
                      <a:moveTo>
                        <a:pt x="0" y="0"/>
                      </a:moveTo>
                      <a:lnTo>
                        <a:pt x="43" y="52"/>
                      </a:lnTo>
                      <a:lnTo>
                        <a:pt x="107" y="127"/>
                      </a:lnTo>
                      <a:lnTo>
                        <a:pt x="132" y="167"/>
                      </a:lnTo>
                      <a:lnTo>
                        <a:pt x="136" y="202"/>
                      </a:lnTo>
                      <a:lnTo>
                        <a:pt x="145" y="231"/>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4" name="Freeform 32">
                  <a:extLst>
                    <a:ext uri="{FF2B5EF4-FFF2-40B4-BE49-F238E27FC236}">
                      <a16:creationId xmlns="" xmlns:a16="http://schemas.microsoft.com/office/drawing/2014/main" id="{7FDEE045-49DA-B367-A053-B6B333D40326}"/>
                    </a:ext>
                  </a:extLst>
                </p:cNvPr>
                <p:cNvSpPr>
                  <a:spLocks/>
                </p:cNvSpPr>
                <p:nvPr/>
              </p:nvSpPr>
              <p:spPr bwMode="auto">
                <a:xfrm>
                  <a:off x="5069" y="2228"/>
                  <a:ext cx="23" cy="51"/>
                </a:xfrm>
                <a:custGeom>
                  <a:avLst/>
                  <a:gdLst>
                    <a:gd name="T0" fmla="*/ 0 w 23"/>
                    <a:gd name="T1" fmla="*/ 50 h 51"/>
                    <a:gd name="T2" fmla="*/ 0 w 23"/>
                    <a:gd name="T3" fmla="*/ 42 h 51"/>
                    <a:gd name="T4" fmla="*/ 0 w 23"/>
                    <a:gd name="T5" fmla="*/ 33 h 51"/>
                    <a:gd name="T6" fmla="*/ 11 w 23"/>
                    <a:gd name="T7" fmla="*/ 25 h 51"/>
                    <a:gd name="T8" fmla="*/ 22 w 23"/>
                    <a:gd name="T9" fmla="*/ 17 h 51"/>
                    <a:gd name="T10" fmla="*/ 22 w 23"/>
                    <a:gd name="T11" fmla="*/ 8 h 51"/>
                    <a:gd name="T12" fmla="*/ 22 w 23"/>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3" h="51">
                      <a:moveTo>
                        <a:pt x="0" y="50"/>
                      </a:moveTo>
                      <a:lnTo>
                        <a:pt x="0" y="42"/>
                      </a:lnTo>
                      <a:lnTo>
                        <a:pt x="0" y="33"/>
                      </a:lnTo>
                      <a:lnTo>
                        <a:pt x="11" y="25"/>
                      </a:lnTo>
                      <a:lnTo>
                        <a:pt x="22" y="17"/>
                      </a:lnTo>
                      <a:lnTo>
                        <a:pt x="22" y="8"/>
                      </a:lnTo>
                      <a:lnTo>
                        <a:pt x="22" y="0"/>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5" name="Freeform 33">
                  <a:extLst>
                    <a:ext uri="{FF2B5EF4-FFF2-40B4-BE49-F238E27FC236}">
                      <a16:creationId xmlns="" xmlns:a16="http://schemas.microsoft.com/office/drawing/2014/main" id="{B9357614-1E95-9F17-5C5C-39FCADD21B3A}"/>
                    </a:ext>
                  </a:extLst>
                </p:cNvPr>
                <p:cNvSpPr>
                  <a:spLocks/>
                </p:cNvSpPr>
                <p:nvPr/>
              </p:nvSpPr>
              <p:spPr bwMode="auto">
                <a:xfrm>
                  <a:off x="5127" y="2230"/>
                  <a:ext cx="104" cy="90"/>
                </a:xfrm>
                <a:custGeom>
                  <a:avLst/>
                  <a:gdLst>
                    <a:gd name="T0" fmla="*/ 20 w 104"/>
                    <a:gd name="T1" fmla="*/ 0 h 90"/>
                    <a:gd name="T2" fmla="*/ 7 w 104"/>
                    <a:gd name="T3" fmla="*/ 13 h 90"/>
                    <a:gd name="T4" fmla="*/ 0 w 104"/>
                    <a:gd name="T5" fmla="*/ 38 h 90"/>
                    <a:gd name="T6" fmla="*/ 13 w 104"/>
                    <a:gd name="T7" fmla="*/ 61 h 90"/>
                    <a:gd name="T8" fmla="*/ 53 w 104"/>
                    <a:gd name="T9" fmla="*/ 71 h 90"/>
                    <a:gd name="T10" fmla="*/ 103 w 104"/>
                    <a:gd name="T11" fmla="*/ 89 h 90"/>
                  </a:gdLst>
                  <a:ahLst/>
                  <a:cxnLst>
                    <a:cxn ang="0">
                      <a:pos x="T0" y="T1"/>
                    </a:cxn>
                    <a:cxn ang="0">
                      <a:pos x="T2" y="T3"/>
                    </a:cxn>
                    <a:cxn ang="0">
                      <a:pos x="T4" y="T5"/>
                    </a:cxn>
                    <a:cxn ang="0">
                      <a:pos x="T6" y="T7"/>
                    </a:cxn>
                    <a:cxn ang="0">
                      <a:pos x="T8" y="T9"/>
                    </a:cxn>
                    <a:cxn ang="0">
                      <a:pos x="T10" y="T11"/>
                    </a:cxn>
                  </a:cxnLst>
                  <a:rect l="0" t="0" r="r" b="b"/>
                  <a:pathLst>
                    <a:path w="104" h="90">
                      <a:moveTo>
                        <a:pt x="20" y="0"/>
                      </a:moveTo>
                      <a:lnTo>
                        <a:pt x="7" y="13"/>
                      </a:lnTo>
                      <a:lnTo>
                        <a:pt x="0" y="38"/>
                      </a:lnTo>
                      <a:lnTo>
                        <a:pt x="13" y="61"/>
                      </a:lnTo>
                      <a:lnTo>
                        <a:pt x="53" y="71"/>
                      </a:lnTo>
                      <a:lnTo>
                        <a:pt x="103" y="89"/>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6" name="Freeform 34">
                  <a:extLst>
                    <a:ext uri="{FF2B5EF4-FFF2-40B4-BE49-F238E27FC236}">
                      <a16:creationId xmlns="" xmlns:a16="http://schemas.microsoft.com/office/drawing/2014/main" id="{C604E04D-F420-1A8D-E8E1-300872997A14}"/>
                    </a:ext>
                  </a:extLst>
                </p:cNvPr>
                <p:cNvSpPr>
                  <a:spLocks/>
                </p:cNvSpPr>
                <p:nvPr/>
              </p:nvSpPr>
              <p:spPr bwMode="auto">
                <a:xfrm>
                  <a:off x="5142" y="2633"/>
                  <a:ext cx="61" cy="62"/>
                </a:xfrm>
                <a:custGeom>
                  <a:avLst/>
                  <a:gdLst>
                    <a:gd name="T0" fmla="*/ 22 w 61"/>
                    <a:gd name="T1" fmla="*/ 61 h 62"/>
                    <a:gd name="T2" fmla="*/ 13 w 61"/>
                    <a:gd name="T3" fmla="*/ 38 h 62"/>
                    <a:gd name="T4" fmla="*/ 3 w 61"/>
                    <a:gd name="T5" fmla="*/ 12 h 62"/>
                    <a:gd name="T6" fmla="*/ 0 w 61"/>
                    <a:gd name="T7" fmla="*/ 0 h 62"/>
                    <a:gd name="T8" fmla="*/ 60 w 61"/>
                    <a:gd name="T9" fmla="*/ 9 h 62"/>
                  </a:gdLst>
                  <a:ahLst/>
                  <a:cxnLst>
                    <a:cxn ang="0">
                      <a:pos x="T0" y="T1"/>
                    </a:cxn>
                    <a:cxn ang="0">
                      <a:pos x="T2" y="T3"/>
                    </a:cxn>
                    <a:cxn ang="0">
                      <a:pos x="T4" y="T5"/>
                    </a:cxn>
                    <a:cxn ang="0">
                      <a:pos x="T6" y="T7"/>
                    </a:cxn>
                    <a:cxn ang="0">
                      <a:pos x="T8" y="T9"/>
                    </a:cxn>
                  </a:cxnLst>
                  <a:rect l="0" t="0" r="r" b="b"/>
                  <a:pathLst>
                    <a:path w="61" h="62">
                      <a:moveTo>
                        <a:pt x="22" y="61"/>
                      </a:moveTo>
                      <a:lnTo>
                        <a:pt x="13" y="38"/>
                      </a:lnTo>
                      <a:lnTo>
                        <a:pt x="3" y="12"/>
                      </a:lnTo>
                      <a:lnTo>
                        <a:pt x="0" y="0"/>
                      </a:lnTo>
                      <a:lnTo>
                        <a:pt x="60" y="9"/>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67" name="Freeform 35">
                  <a:extLst>
                    <a:ext uri="{FF2B5EF4-FFF2-40B4-BE49-F238E27FC236}">
                      <a16:creationId xmlns="" xmlns:a16="http://schemas.microsoft.com/office/drawing/2014/main" id="{C543C56A-DC32-36F0-B783-4BC1C12D2244}"/>
                    </a:ext>
                  </a:extLst>
                </p:cNvPr>
                <p:cNvSpPr>
                  <a:spLocks/>
                </p:cNvSpPr>
                <p:nvPr/>
              </p:nvSpPr>
              <p:spPr bwMode="auto">
                <a:xfrm>
                  <a:off x="5172" y="2585"/>
                  <a:ext cx="108" cy="16"/>
                </a:xfrm>
                <a:custGeom>
                  <a:avLst/>
                  <a:gdLst>
                    <a:gd name="T0" fmla="*/ 0 w 108"/>
                    <a:gd name="T1" fmla="*/ 0 h 16"/>
                    <a:gd name="T2" fmla="*/ 36 w 108"/>
                    <a:gd name="T3" fmla="*/ 9 h 16"/>
                    <a:gd name="T4" fmla="*/ 107 w 108"/>
                    <a:gd name="T5" fmla="*/ 15 h 16"/>
                  </a:gdLst>
                  <a:ahLst/>
                  <a:cxnLst>
                    <a:cxn ang="0">
                      <a:pos x="T0" y="T1"/>
                    </a:cxn>
                    <a:cxn ang="0">
                      <a:pos x="T2" y="T3"/>
                    </a:cxn>
                    <a:cxn ang="0">
                      <a:pos x="T4" y="T5"/>
                    </a:cxn>
                  </a:cxnLst>
                  <a:rect l="0" t="0" r="r" b="b"/>
                  <a:pathLst>
                    <a:path w="108" h="16">
                      <a:moveTo>
                        <a:pt x="0" y="0"/>
                      </a:moveTo>
                      <a:lnTo>
                        <a:pt x="36" y="9"/>
                      </a:lnTo>
                      <a:lnTo>
                        <a:pt x="107" y="15"/>
                      </a:lnTo>
                    </a:path>
                  </a:pathLst>
                </a:custGeom>
                <a:noFill/>
                <a:ln w="12700" cap="rnd"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68" name="Oval 36">
                <a:extLst>
                  <a:ext uri="{FF2B5EF4-FFF2-40B4-BE49-F238E27FC236}">
                    <a16:creationId xmlns="" xmlns:a16="http://schemas.microsoft.com/office/drawing/2014/main" id="{AE5AD5F2-FD37-86F1-1DD3-6EF6AAC37DF5}"/>
                  </a:ext>
                </a:extLst>
              </p:cNvPr>
              <p:cNvSpPr>
                <a:spLocks noChangeArrowheads="1"/>
              </p:cNvSpPr>
              <p:nvPr/>
            </p:nvSpPr>
            <p:spPr bwMode="auto">
              <a:xfrm>
                <a:off x="4323" y="1973"/>
                <a:ext cx="116" cy="179"/>
              </a:xfrm>
              <a:prstGeom prst="ellipse">
                <a:avLst/>
              </a:prstGeom>
              <a:pattFill prst="zigZag">
                <a:fgClr>
                  <a:schemeClr val="hlink"/>
                </a:fgClr>
                <a:bgClr>
                  <a:schemeClr val="bg1"/>
                </a:bgClr>
              </a:patt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9" name="Oval 37">
                <a:extLst>
                  <a:ext uri="{FF2B5EF4-FFF2-40B4-BE49-F238E27FC236}">
                    <a16:creationId xmlns="" xmlns:a16="http://schemas.microsoft.com/office/drawing/2014/main" id="{C4067A1E-9C2F-4685-311F-2F5F4B0007C8}"/>
                  </a:ext>
                </a:extLst>
              </p:cNvPr>
              <p:cNvSpPr>
                <a:spLocks noChangeArrowheads="1"/>
              </p:cNvSpPr>
              <p:nvPr/>
            </p:nvSpPr>
            <p:spPr bwMode="auto">
              <a:xfrm>
                <a:off x="4351" y="1794"/>
                <a:ext cx="75" cy="77"/>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Oval 38">
                <a:extLst>
                  <a:ext uri="{FF2B5EF4-FFF2-40B4-BE49-F238E27FC236}">
                    <a16:creationId xmlns="" xmlns:a16="http://schemas.microsoft.com/office/drawing/2014/main" id="{BADA5397-EA6E-8180-B739-53614EE4E023}"/>
                  </a:ext>
                </a:extLst>
              </p:cNvPr>
              <p:cNvSpPr>
                <a:spLocks noChangeArrowheads="1"/>
              </p:cNvSpPr>
              <p:nvPr/>
            </p:nvSpPr>
            <p:spPr bwMode="auto">
              <a:xfrm>
                <a:off x="4418" y="2263"/>
                <a:ext cx="73" cy="78"/>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1" name="Oval 39">
                <a:extLst>
                  <a:ext uri="{FF2B5EF4-FFF2-40B4-BE49-F238E27FC236}">
                    <a16:creationId xmlns="" xmlns:a16="http://schemas.microsoft.com/office/drawing/2014/main" id="{5FAD9564-43ED-D401-386A-88AA4DDB2544}"/>
                  </a:ext>
                </a:extLst>
              </p:cNvPr>
              <p:cNvSpPr>
                <a:spLocks noChangeArrowheads="1"/>
              </p:cNvSpPr>
              <p:nvPr/>
            </p:nvSpPr>
            <p:spPr bwMode="auto">
              <a:xfrm>
                <a:off x="4584" y="2000"/>
                <a:ext cx="73" cy="77"/>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2" name="Oval 40">
                <a:extLst>
                  <a:ext uri="{FF2B5EF4-FFF2-40B4-BE49-F238E27FC236}">
                    <a16:creationId xmlns="" xmlns:a16="http://schemas.microsoft.com/office/drawing/2014/main" id="{65E31872-27FC-7AE8-AAC6-4E685A27B4AC}"/>
                  </a:ext>
                </a:extLst>
              </p:cNvPr>
              <p:cNvSpPr>
                <a:spLocks noChangeArrowheads="1"/>
              </p:cNvSpPr>
              <p:nvPr/>
            </p:nvSpPr>
            <p:spPr bwMode="auto">
              <a:xfrm>
                <a:off x="4645" y="2082"/>
                <a:ext cx="74" cy="79"/>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3" name="Oval 41">
                <a:extLst>
                  <a:ext uri="{FF2B5EF4-FFF2-40B4-BE49-F238E27FC236}">
                    <a16:creationId xmlns="" xmlns:a16="http://schemas.microsoft.com/office/drawing/2014/main" id="{1652BE7C-0182-F207-05D0-2318627AEE25}"/>
                  </a:ext>
                </a:extLst>
              </p:cNvPr>
              <p:cNvSpPr>
                <a:spLocks noChangeArrowheads="1"/>
              </p:cNvSpPr>
              <p:nvPr/>
            </p:nvSpPr>
            <p:spPr bwMode="auto">
              <a:xfrm>
                <a:off x="4531" y="2214"/>
                <a:ext cx="74" cy="81"/>
              </a:xfrm>
              <a:prstGeom prst="ellipse">
                <a:avLst/>
              </a:prstGeom>
              <a:solidFill>
                <a:schemeClr val="accent1"/>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4" name="Oval 42">
                <a:extLst>
                  <a:ext uri="{FF2B5EF4-FFF2-40B4-BE49-F238E27FC236}">
                    <a16:creationId xmlns="" xmlns:a16="http://schemas.microsoft.com/office/drawing/2014/main" id="{9F16A250-49FB-2A63-258B-B1E63C18429F}"/>
                  </a:ext>
                </a:extLst>
              </p:cNvPr>
              <p:cNvSpPr>
                <a:spLocks noChangeArrowheads="1"/>
              </p:cNvSpPr>
              <p:nvPr/>
            </p:nvSpPr>
            <p:spPr bwMode="auto">
              <a:xfrm>
                <a:off x="4233" y="2137"/>
                <a:ext cx="129" cy="141"/>
              </a:xfrm>
              <a:prstGeom prst="ellipse">
                <a:avLst/>
              </a:prstGeom>
              <a:pattFill prst="zigZag">
                <a:fgClr>
                  <a:schemeClr val="hlink"/>
                </a:fgClr>
                <a:bgClr>
                  <a:schemeClr val="bg1"/>
                </a:bgClr>
              </a:patt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5" name="Oval 43">
                <a:extLst>
                  <a:ext uri="{FF2B5EF4-FFF2-40B4-BE49-F238E27FC236}">
                    <a16:creationId xmlns="" xmlns:a16="http://schemas.microsoft.com/office/drawing/2014/main" id="{EEF75AB7-4FC2-4BC3-B6D5-1C12C973DC88}"/>
                  </a:ext>
                </a:extLst>
              </p:cNvPr>
              <p:cNvSpPr>
                <a:spLocks noChangeArrowheads="1"/>
              </p:cNvSpPr>
              <p:nvPr/>
            </p:nvSpPr>
            <p:spPr bwMode="auto">
              <a:xfrm>
                <a:off x="3815" y="2027"/>
                <a:ext cx="29" cy="33"/>
              </a:xfrm>
              <a:prstGeom prst="ellipse">
                <a:avLst/>
              </a:prstGeom>
              <a:solidFill>
                <a:schemeClr val="bg1"/>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6" name="Freeform 44">
                <a:extLst>
                  <a:ext uri="{FF2B5EF4-FFF2-40B4-BE49-F238E27FC236}">
                    <a16:creationId xmlns="" xmlns:a16="http://schemas.microsoft.com/office/drawing/2014/main" id="{8770B770-FF50-CEC6-FD4F-88D75DA9387C}"/>
                  </a:ext>
                </a:extLst>
              </p:cNvPr>
              <p:cNvSpPr>
                <a:spLocks/>
              </p:cNvSpPr>
              <p:nvPr/>
            </p:nvSpPr>
            <p:spPr bwMode="auto">
              <a:xfrm>
                <a:off x="3848" y="2039"/>
                <a:ext cx="476" cy="21"/>
              </a:xfrm>
              <a:custGeom>
                <a:avLst/>
                <a:gdLst>
                  <a:gd name="T0" fmla="*/ 0 w 476"/>
                  <a:gd name="T1" fmla="*/ 0 h 21"/>
                  <a:gd name="T2" fmla="*/ 15 w 476"/>
                  <a:gd name="T3" fmla="*/ 2 h 21"/>
                  <a:gd name="T4" fmla="*/ 29 w 476"/>
                  <a:gd name="T5" fmla="*/ 3 h 21"/>
                  <a:gd name="T6" fmla="*/ 51 w 476"/>
                  <a:gd name="T7" fmla="*/ 5 h 21"/>
                  <a:gd name="T8" fmla="*/ 73 w 476"/>
                  <a:gd name="T9" fmla="*/ 7 h 21"/>
                  <a:gd name="T10" fmla="*/ 95 w 476"/>
                  <a:gd name="T11" fmla="*/ 8 h 21"/>
                  <a:gd name="T12" fmla="*/ 110 w 476"/>
                  <a:gd name="T13" fmla="*/ 9 h 21"/>
                  <a:gd name="T14" fmla="*/ 139 w 476"/>
                  <a:gd name="T15" fmla="*/ 10 h 21"/>
                  <a:gd name="T16" fmla="*/ 168 w 476"/>
                  <a:gd name="T17" fmla="*/ 12 h 21"/>
                  <a:gd name="T18" fmla="*/ 190 w 476"/>
                  <a:gd name="T19" fmla="*/ 13 h 21"/>
                  <a:gd name="T20" fmla="*/ 212 w 476"/>
                  <a:gd name="T21" fmla="*/ 14 h 21"/>
                  <a:gd name="T22" fmla="*/ 241 w 476"/>
                  <a:gd name="T23" fmla="*/ 14 h 21"/>
                  <a:gd name="T24" fmla="*/ 263 w 476"/>
                  <a:gd name="T25" fmla="*/ 15 h 21"/>
                  <a:gd name="T26" fmla="*/ 285 w 476"/>
                  <a:gd name="T27" fmla="*/ 16 h 21"/>
                  <a:gd name="T28" fmla="*/ 314 w 476"/>
                  <a:gd name="T29" fmla="*/ 17 h 21"/>
                  <a:gd name="T30" fmla="*/ 336 w 476"/>
                  <a:gd name="T31" fmla="*/ 18 h 21"/>
                  <a:gd name="T32" fmla="*/ 358 w 476"/>
                  <a:gd name="T33" fmla="*/ 19 h 21"/>
                  <a:gd name="T34" fmla="*/ 380 w 476"/>
                  <a:gd name="T35" fmla="*/ 19 h 21"/>
                  <a:gd name="T36" fmla="*/ 402 w 476"/>
                  <a:gd name="T37" fmla="*/ 19 h 21"/>
                  <a:gd name="T38" fmla="*/ 424 w 476"/>
                  <a:gd name="T39" fmla="*/ 19 h 21"/>
                  <a:gd name="T40" fmla="*/ 453 w 476"/>
                  <a:gd name="T41" fmla="*/ 19 h 21"/>
                  <a:gd name="T42" fmla="*/ 475 w 476"/>
                  <a:gd name="T43"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6" h="21">
                    <a:moveTo>
                      <a:pt x="0" y="0"/>
                    </a:moveTo>
                    <a:lnTo>
                      <a:pt x="15" y="2"/>
                    </a:lnTo>
                    <a:lnTo>
                      <a:pt x="29" y="3"/>
                    </a:lnTo>
                    <a:lnTo>
                      <a:pt x="51" y="5"/>
                    </a:lnTo>
                    <a:lnTo>
                      <a:pt x="73" y="7"/>
                    </a:lnTo>
                    <a:lnTo>
                      <a:pt x="95" y="8"/>
                    </a:lnTo>
                    <a:lnTo>
                      <a:pt x="110" y="9"/>
                    </a:lnTo>
                    <a:lnTo>
                      <a:pt x="139" y="10"/>
                    </a:lnTo>
                    <a:lnTo>
                      <a:pt x="168" y="12"/>
                    </a:lnTo>
                    <a:lnTo>
                      <a:pt x="190" y="13"/>
                    </a:lnTo>
                    <a:lnTo>
                      <a:pt x="212" y="14"/>
                    </a:lnTo>
                    <a:lnTo>
                      <a:pt x="241" y="14"/>
                    </a:lnTo>
                    <a:lnTo>
                      <a:pt x="263" y="15"/>
                    </a:lnTo>
                    <a:lnTo>
                      <a:pt x="285" y="16"/>
                    </a:lnTo>
                    <a:lnTo>
                      <a:pt x="314" y="17"/>
                    </a:lnTo>
                    <a:lnTo>
                      <a:pt x="336" y="18"/>
                    </a:lnTo>
                    <a:lnTo>
                      <a:pt x="358" y="19"/>
                    </a:lnTo>
                    <a:lnTo>
                      <a:pt x="380" y="19"/>
                    </a:lnTo>
                    <a:lnTo>
                      <a:pt x="402" y="19"/>
                    </a:lnTo>
                    <a:lnTo>
                      <a:pt x="424" y="19"/>
                    </a:lnTo>
                    <a:lnTo>
                      <a:pt x="453" y="19"/>
                    </a:lnTo>
                    <a:lnTo>
                      <a:pt x="475" y="20"/>
                    </a:lnTo>
                  </a:path>
                </a:pathLst>
              </a:custGeom>
              <a:noFill/>
              <a:ln w="25400" cap="rnd" cmpd="sng">
                <a:solidFill>
                  <a:schemeClr val="bg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77" name="Freeform 45">
                <a:extLst>
                  <a:ext uri="{FF2B5EF4-FFF2-40B4-BE49-F238E27FC236}">
                    <a16:creationId xmlns="" xmlns:a16="http://schemas.microsoft.com/office/drawing/2014/main" id="{FCE55851-E8A6-4DF9-BBE0-F6C21AB681E3}"/>
                  </a:ext>
                </a:extLst>
              </p:cNvPr>
              <p:cNvSpPr>
                <a:spLocks/>
              </p:cNvSpPr>
              <p:nvPr/>
            </p:nvSpPr>
            <p:spPr bwMode="auto">
              <a:xfrm>
                <a:off x="4053" y="2064"/>
                <a:ext cx="181" cy="98"/>
              </a:xfrm>
              <a:custGeom>
                <a:avLst/>
                <a:gdLst>
                  <a:gd name="T0" fmla="*/ 0 w 181"/>
                  <a:gd name="T1" fmla="*/ 0 h 98"/>
                  <a:gd name="T2" fmla="*/ 11 w 181"/>
                  <a:gd name="T3" fmla="*/ 2 h 98"/>
                  <a:gd name="T4" fmla="*/ 23 w 181"/>
                  <a:gd name="T5" fmla="*/ 4 h 98"/>
                  <a:gd name="T6" fmla="*/ 38 w 181"/>
                  <a:gd name="T7" fmla="*/ 7 h 98"/>
                  <a:gd name="T8" fmla="*/ 50 w 181"/>
                  <a:gd name="T9" fmla="*/ 11 h 98"/>
                  <a:gd name="T10" fmla="*/ 60 w 181"/>
                  <a:gd name="T11" fmla="*/ 16 h 98"/>
                  <a:gd name="T12" fmla="*/ 71 w 181"/>
                  <a:gd name="T13" fmla="*/ 18 h 98"/>
                  <a:gd name="T14" fmla="*/ 78 w 181"/>
                  <a:gd name="T15" fmla="*/ 24 h 98"/>
                  <a:gd name="T16" fmla="*/ 91 w 181"/>
                  <a:gd name="T17" fmla="*/ 30 h 98"/>
                  <a:gd name="T18" fmla="*/ 100 w 181"/>
                  <a:gd name="T19" fmla="*/ 34 h 98"/>
                  <a:gd name="T20" fmla="*/ 109 w 181"/>
                  <a:gd name="T21" fmla="*/ 39 h 98"/>
                  <a:gd name="T22" fmla="*/ 116 w 181"/>
                  <a:gd name="T23" fmla="*/ 45 h 98"/>
                  <a:gd name="T24" fmla="*/ 125 w 181"/>
                  <a:gd name="T25" fmla="*/ 50 h 98"/>
                  <a:gd name="T26" fmla="*/ 134 w 181"/>
                  <a:gd name="T27" fmla="*/ 54 h 98"/>
                  <a:gd name="T28" fmla="*/ 144 w 181"/>
                  <a:gd name="T29" fmla="*/ 60 h 98"/>
                  <a:gd name="T30" fmla="*/ 150 w 181"/>
                  <a:gd name="T31" fmla="*/ 65 h 98"/>
                  <a:gd name="T32" fmla="*/ 159 w 181"/>
                  <a:gd name="T33" fmla="*/ 69 h 98"/>
                  <a:gd name="T34" fmla="*/ 162 w 181"/>
                  <a:gd name="T35" fmla="*/ 75 h 98"/>
                  <a:gd name="T36" fmla="*/ 165 w 181"/>
                  <a:gd name="T37" fmla="*/ 80 h 98"/>
                  <a:gd name="T38" fmla="*/ 168 w 181"/>
                  <a:gd name="T39" fmla="*/ 85 h 98"/>
                  <a:gd name="T40" fmla="*/ 171 w 181"/>
                  <a:gd name="T41" fmla="*/ 92 h 98"/>
                  <a:gd name="T42" fmla="*/ 180 w 181"/>
                  <a:gd name="T43" fmla="*/ 9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98">
                    <a:moveTo>
                      <a:pt x="0" y="0"/>
                    </a:moveTo>
                    <a:lnTo>
                      <a:pt x="11" y="2"/>
                    </a:lnTo>
                    <a:lnTo>
                      <a:pt x="23" y="4"/>
                    </a:lnTo>
                    <a:lnTo>
                      <a:pt x="38" y="7"/>
                    </a:lnTo>
                    <a:lnTo>
                      <a:pt x="50" y="11"/>
                    </a:lnTo>
                    <a:lnTo>
                      <a:pt x="60" y="16"/>
                    </a:lnTo>
                    <a:lnTo>
                      <a:pt x="71" y="18"/>
                    </a:lnTo>
                    <a:lnTo>
                      <a:pt x="78" y="24"/>
                    </a:lnTo>
                    <a:lnTo>
                      <a:pt x="91" y="30"/>
                    </a:lnTo>
                    <a:lnTo>
                      <a:pt x="100" y="34"/>
                    </a:lnTo>
                    <a:lnTo>
                      <a:pt x="109" y="39"/>
                    </a:lnTo>
                    <a:lnTo>
                      <a:pt x="116" y="45"/>
                    </a:lnTo>
                    <a:lnTo>
                      <a:pt x="125" y="50"/>
                    </a:lnTo>
                    <a:lnTo>
                      <a:pt x="134" y="54"/>
                    </a:lnTo>
                    <a:lnTo>
                      <a:pt x="144" y="60"/>
                    </a:lnTo>
                    <a:lnTo>
                      <a:pt x="150" y="65"/>
                    </a:lnTo>
                    <a:lnTo>
                      <a:pt x="159" y="69"/>
                    </a:lnTo>
                    <a:lnTo>
                      <a:pt x="162" y="75"/>
                    </a:lnTo>
                    <a:lnTo>
                      <a:pt x="165" y="80"/>
                    </a:lnTo>
                    <a:lnTo>
                      <a:pt x="168" y="85"/>
                    </a:lnTo>
                    <a:lnTo>
                      <a:pt x="171" y="92"/>
                    </a:lnTo>
                    <a:lnTo>
                      <a:pt x="180" y="97"/>
                    </a:lnTo>
                  </a:path>
                </a:pathLst>
              </a:custGeom>
              <a:noFill/>
              <a:ln w="25400" cap="rnd" cmpd="sng">
                <a:solidFill>
                  <a:schemeClr val="bg1"/>
                </a:solidFill>
                <a:prstDash val="sysDot"/>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pic>
        <p:nvPicPr>
          <p:cNvPr id="44127" name="Picture 95">
            <a:extLst>
              <a:ext uri="{FF2B5EF4-FFF2-40B4-BE49-F238E27FC236}">
                <a16:creationId xmlns="" xmlns:a16="http://schemas.microsoft.com/office/drawing/2014/main" id="{EF08F77C-2D4C-1DA9-979F-6DFFFAEB55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5647" y="762000"/>
            <a:ext cx="4295775" cy="3049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Effect transition="in" filter="wipe(left)">
                                      <p:cBhvr>
                                        <p:cTn id="7" dur="500"/>
                                        <p:tgtEl>
                                          <p:spTgt spid="44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4037">
                                            <p:txEl>
                                              <p:pRg st="1" end="1"/>
                                            </p:txEl>
                                          </p:spTgt>
                                        </p:tgtEl>
                                        <p:attrNameLst>
                                          <p:attrName>style.visibility</p:attrName>
                                        </p:attrNameLst>
                                      </p:cBhvr>
                                      <p:to>
                                        <p:strVal val="visible"/>
                                      </p:to>
                                    </p:set>
                                    <p:animEffect transition="in" filter="wipe(left)">
                                      <p:cBhvr>
                                        <p:cTn id="12" dur="500"/>
                                        <p:tgtEl>
                                          <p:spTgt spid="44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4037">
                                            <p:txEl>
                                              <p:pRg st="2" end="2"/>
                                            </p:txEl>
                                          </p:spTgt>
                                        </p:tgtEl>
                                        <p:attrNameLst>
                                          <p:attrName>style.visibility</p:attrName>
                                        </p:attrNameLst>
                                      </p:cBhvr>
                                      <p:to>
                                        <p:strVal val="visible"/>
                                      </p:to>
                                    </p:set>
                                    <p:animEffect transition="in" filter="strips(downRight)">
                                      <p:cBhvr>
                                        <p:cTn id="17" dur="500"/>
                                        <p:tgtEl>
                                          <p:spTgt spid="44037">
                                            <p:txEl>
                                              <p:pRg st="2" end="2"/>
                                            </p:txEl>
                                          </p:spTgt>
                                        </p:tgtEl>
                                      </p:cBhvr>
                                    </p:animEffect>
                                  </p:childTnLst>
                                </p:cTn>
                              </p:par>
                              <p:par>
                                <p:cTn id="18" presetID="18" presetClass="entr" presetSubtype="6" fill="hold" nodeType="withEffect">
                                  <p:stCondLst>
                                    <p:cond delay="0"/>
                                  </p:stCondLst>
                                  <p:childTnLst>
                                    <p:set>
                                      <p:cBhvr>
                                        <p:cTn id="19" dur="1" fill="hold">
                                          <p:stCondLst>
                                            <p:cond delay="0"/>
                                          </p:stCondLst>
                                        </p:cTn>
                                        <p:tgtEl>
                                          <p:spTgt spid="44037">
                                            <p:txEl>
                                              <p:pRg st="3" end="3"/>
                                            </p:txEl>
                                          </p:spTgt>
                                        </p:tgtEl>
                                        <p:attrNameLst>
                                          <p:attrName>style.visibility</p:attrName>
                                        </p:attrNameLst>
                                      </p:cBhvr>
                                      <p:to>
                                        <p:strVal val="visible"/>
                                      </p:to>
                                    </p:set>
                                    <p:animEffect transition="in" filter="strips(downRight)">
                                      <p:cBhvr>
                                        <p:cTn id="20" dur="500"/>
                                        <p:tgtEl>
                                          <p:spTgt spid="4403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44039"/>
                                        </p:tgtEl>
                                        <p:attrNameLst>
                                          <p:attrName>style.visibility</p:attrName>
                                        </p:attrNameLst>
                                      </p:cBhvr>
                                      <p:to>
                                        <p:strVal val="visible"/>
                                      </p:to>
                                    </p:set>
                                    <p:animEffect transition="in" filter="dissolve">
                                      <p:cBhvr>
                                        <p:cTn id="25" dur="500"/>
                                        <p:tgtEl>
                                          <p:spTgt spid="4403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4037">
                                            <p:txEl>
                                              <p:pRg st="4" end="4"/>
                                            </p:txEl>
                                          </p:spTgt>
                                        </p:tgtEl>
                                        <p:attrNameLst>
                                          <p:attrName>style.visibility</p:attrName>
                                        </p:attrNameLst>
                                      </p:cBhvr>
                                      <p:to>
                                        <p:strVal val="visible"/>
                                      </p:to>
                                    </p:set>
                                    <p:animEffect transition="in" filter="wipe(left)">
                                      <p:cBhvr>
                                        <p:cTn id="30" dur="500"/>
                                        <p:tgtEl>
                                          <p:spTgt spid="44037">
                                            <p:txEl>
                                              <p:pRg st="4" end="4"/>
                                            </p:txEl>
                                          </p:spTgt>
                                        </p:tgtEl>
                                      </p:cBhvr>
                                    </p:animEffect>
                                  </p:childTnLst>
                                </p:cTn>
                              </p:par>
                              <p:par>
                                <p:cTn id="31" presetID="1" presetClass="exit" presetSubtype="0" fill="hold" nodeType="withEffect">
                                  <p:stCondLst>
                                    <p:cond delay="0"/>
                                  </p:stCondLst>
                                  <p:childTnLst>
                                    <p:set>
                                      <p:cBhvr>
                                        <p:cTn id="32" dur="1" fill="hold">
                                          <p:stCondLst>
                                            <p:cond delay="0"/>
                                          </p:stCondLst>
                                        </p:cTn>
                                        <p:tgtEl>
                                          <p:spTgt spid="4403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44127"/>
                                        </p:tgtEl>
                                        <p:attrNameLst>
                                          <p:attrName>style.visibility</p:attrName>
                                        </p:attrNameLst>
                                      </p:cBhvr>
                                      <p:to>
                                        <p:strVal val="visible"/>
                                      </p:to>
                                    </p:set>
                                    <p:animEffect transition="in" filter="dissolve">
                                      <p:cBhvr>
                                        <p:cTn id="37" dur="500"/>
                                        <p:tgtEl>
                                          <p:spTgt spid="44127"/>
                                        </p:tgtEl>
                                      </p:cBhvr>
                                    </p:animEffect>
                                  </p:childTnLst>
                                </p:cTn>
                              </p:par>
                              <p:par>
                                <p:cTn id="38" presetID="1" presetClass="exit" presetSubtype="0" fill="hold" nodeType="withEffect">
                                  <p:stCondLst>
                                    <p:cond delay="0"/>
                                  </p:stCondLst>
                                  <p:childTnLst>
                                    <p:set>
                                      <p:cBhvr>
                                        <p:cTn id="39" dur="1" fill="hold">
                                          <p:stCondLst>
                                            <p:cond delay="0"/>
                                          </p:stCondLst>
                                        </p:cTn>
                                        <p:tgtEl>
                                          <p:spTgt spid="44037">
                                            <p:txEl>
                                              <p:pRg st="0" end="0"/>
                                            </p:txEl>
                                          </p:spTgt>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44037">
                                            <p:txEl>
                                              <p:pRg st="1" end="1"/>
                                            </p:txEl>
                                          </p:spTgt>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44037">
                                            <p:txEl>
                                              <p:pRg st="2" end="2"/>
                                            </p:txEl>
                                          </p:spTgt>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44037">
                                            <p:txEl>
                                              <p:pRg st="3" end="3"/>
                                            </p:txEl>
                                          </p:spTgt>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6" fill="hold" nodeType="clickEffect">
                                  <p:stCondLst>
                                    <p:cond delay="0"/>
                                  </p:stCondLst>
                                  <p:childTnLst>
                                    <p:set>
                                      <p:cBhvr>
                                        <p:cTn id="49" dur="1" fill="hold">
                                          <p:stCondLst>
                                            <p:cond delay="0"/>
                                          </p:stCondLst>
                                        </p:cTn>
                                        <p:tgtEl>
                                          <p:spTgt spid="44037">
                                            <p:txEl>
                                              <p:pRg st="5" end="5"/>
                                            </p:txEl>
                                          </p:spTgt>
                                        </p:tgtEl>
                                        <p:attrNameLst>
                                          <p:attrName>style.visibility</p:attrName>
                                        </p:attrNameLst>
                                      </p:cBhvr>
                                      <p:to>
                                        <p:strVal val="visible"/>
                                      </p:to>
                                    </p:set>
                                    <p:animEffect transition="in" filter="strips(downRight)">
                                      <p:cBhvr>
                                        <p:cTn id="50" dur="500"/>
                                        <p:tgtEl>
                                          <p:spTgt spid="44037">
                                            <p:txEl>
                                              <p:pRg st="5" end="5"/>
                                            </p:txEl>
                                          </p:spTgt>
                                        </p:tgtEl>
                                      </p:cBhvr>
                                    </p:animEffect>
                                  </p:childTnLst>
                                </p:cTn>
                              </p:par>
                              <p:par>
                                <p:cTn id="51" presetID="18" presetClass="entr" presetSubtype="6" fill="hold" nodeType="withEffect">
                                  <p:stCondLst>
                                    <p:cond delay="0"/>
                                  </p:stCondLst>
                                  <p:childTnLst>
                                    <p:set>
                                      <p:cBhvr>
                                        <p:cTn id="52" dur="1" fill="hold">
                                          <p:stCondLst>
                                            <p:cond delay="0"/>
                                          </p:stCondLst>
                                        </p:cTn>
                                        <p:tgtEl>
                                          <p:spTgt spid="44037">
                                            <p:txEl>
                                              <p:pRg st="6" end="6"/>
                                            </p:txEl>
                                          </p:spTgt>
                                        </p:tgtEl>
                                        <p:attrNameLst>
                                          <p:attrName>style.visibility</p:attrName>
                                        </p:attrNameLst>
                                      </p:cBhvr>
                                      <p:to>
                                        <p:strVal val="visible"/>
                                      </p:to>
                                    </p:set>
                                    <p:animEffect transition="in" filter="strips(downRight)">
                                      <p:cBhvr>
                                        <p:cTn id="53" dur="500"/>
                                        <p:tgtEl>
                                          <p:spTgt spid="44037">
                                            <p:txEl>
                                              <p:pRg st="6" end="6"/>
                                            </p:txEl>
                                          </p:spTgt>
                                        </p:tgtEl>
                                      </p:cBhvr>
                                    </p:animEffect>
                                  </p:childTnLst>
                                </p:cTn>
                              </p:par>
                              <p:par>
                                <p:cTn id="54" presetID="18" presetClass="entr" presetSubtype="6" fill="hold" nodeType="withEffect">
                                  <p:stCondLst>
                                    <p:cond delay="0"/>
                                  </p:stCondLst>
                                  <p:childTnLst>
                                    <p:set>
                                      <p:cBhvr>
                                        <p:cTn id="55" dur="1" fill="hold">
                                          <p:stCondLst>
                                            <p:cond delay="0"/>
                                          </p:stCondLst>
                                        </p:cTn>
                                        <p:tgtEl>
                                          <p:spTgt spid="44037">
                                            <p:txEl>
                                              <p:pRg st="7" end="7"/>
                                            </p:txEl>
                                          </p:spTgt>
                                        </p:tgtEl>
                                        <p:attrNameLst>
                                          <p:attrName>style.visibility</p:attrName>
                                        </p:attrNameLst>
                                      </p:cBhvr>
                                      <p:to>
                                        <p:strVal val="visible"/>
                                      </p:to>
                                    </p:set>
                                    <p:animEffect transition="in" filter="strips(downRight)">
                                      <p:cBhvr>
                                        <p:cTn id="56" dur="500"/>
                                        <p:tgtEl>
                                          <p:spTgt spid="44037">
                                            <p:txEl>
                                              <p:pRg st="7" end="7"/>
                                            </p:txEl>
                                          </p:spTgt>
                                        </p:tgtEl>
                                      </p:cBhvr>
                                    </p:animEffect>
                                  </p:childTnLst>
                                </p:cTn>
                              </p:par>
                              <p:par>
                                <p:cTn id="57" presetID="18" presetClass="entr" presetSubtype="6" fill="hold" nodeType="withEffect">
                                  <p:stCondLst>
                                    <p:cond delay="0"/>
                                  </p:stCondLst>
                                  <p:childTnLst>
                                    <p:set>
                                      <p:cBhvr>
                                        <p:cTn id="58" dur="1" fill="hold">
                                          <p:stCondLst>
                                            <p:cond delay="0"/>
                                          </p:stCondLst>
                                        </p:cTn>
                                        <p:tgtEl>
                                          <p:spTgt spid="44037">
                                            <p:txEl>
                                              <p:pRg st="8" end="8"/>
                                            </p:txEl>
                                          </p:spTgt>
                                        </p:tgtEl>
                                        <p:attrNameLst>
                                          <p:attrName>style.visibility</p:attrName>
                                        </p:attrNameLst>
                                      </p:cBhvr>
                                      <p:to>
                                        <p:strVal val="visible"/>
                                      </p:to>
                                    </p:set>
                                    <p:animEffect transition="in" filter="strips(downRight)">
                                      <p:cBhvr>
                                        <p:cTn id="59" dur="500"/>
                                        <p:tgtEl>
                                          <p:spTgt spid="440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a:extLst>
              <a:ext uri="{FF2B5EF4-FFF2-40B4-BE49-F238E27FC236}">
                <a16:creationId xmlns="" xmlns:a16="http://schemas.microsoft.com/office/drawing/2014/main" id="{35523B2B-35E6-0D27-DF39-4999F24A2B7C}"/>
              </a:ext>
            </a:extLst>
          </p:cNvPr>
          <p:cNvSpPr>
            <a:spLocks noChangeArrowheads="1"/>
          </p:cNvSpPr>
          <p:nvPr/>
        </p:nvSpPr>
        <p:spPr bwMode="auto">
          <a:xfrm>
            <a:off x="609600" y="1258847"/>
            <a:ext cx="762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l" rtl="0"/>
            <a:r>
              <a:rPr lang="en-US" altLang="en-US" sz="2800" dirty="0">
                <a:solidFill>
                  <a:schemeClr val="accent2"/>
                </a:solidFill>
                <a:effectLst/>
                <a:latin typeface="Times New Roman" panose="02020603050405020304" pitchFamily="18" charset="0"/>
                <a:cs typeface="Times New Roman" panose="02020603050405020304" pitchFamily="18" charset="0"/>
              </a:rPr>
              <a:t>Secondary Tuberculosis:</a:t>
            </a:r>
          </a:p>
        </p:txBody>
      </p:sp>
      <p:sp>
        <p:nvSpPr>
          <p:cNvPr id="45062" name="Rectangle 6">
            <a:extLst>
              <a:ext uri="{FF2B5EF4-FFF2-40B4-BE49-F238E27FC236}">
                <a16:creationId xmlns="" xmlns:a16="http://schemas.microsoft.com/office/drawing/2014/main" id="{A9EE2A44-E754-446E-A217-557377893323}"/>
              </a:ext>
            </a:extLst>
          </p:cNvPr>
          <p:cNvSpPr>
            <a:spLocks noChangeArrowheads="1"/>
          </p:cNvSpPr>
          <p:nvPr/>
        </p:nvSpPr>
        <p:spPr bwMode="auto">
          <a:xfrm>
            <a:off x="587071" y="1792247"/>
            <a:ext cx="8150225" cy="483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Post Primary in immunized individuals. </a:t>
            </a:r>
          </a:p>
          <a:p>
            <a:pPr algn="just" rtl="0">
              <a:lnSpc>
                <a:spcPct val="120000"/>
              </a:lnSpc>
              <a:buClr>
                <a:srgbClr val="FF3300"/>
              </a:buClr>
              <a:buFont typeface="Wingdings" panose="05000000000000000000" pitchFamily="2" charset="2"/>
              <a:buChar char="§"/>
            </a:pPr>
            <a:r>
              <a:rPr lang="en-US" altLang="en-US" sz="2400" b="1" dirty="0">
                <a:solidFill>
                  <a:srgbClr val="C00000"/>
                </a:solidFill>
                <a:effectLst/>
                <a:latin typeface="Times New Roman" panose="02020603050405020304" pitchFamily="18" charset="0"/>
                <a:cs typeface="Times New Roman" panose="02020603050405020304" pitchFamily="18" charset="0"/>
              </a:rPr>
              <a:t>Cavitary Granulomatous response.</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Reactivation or Reinfection.</a:t>
            </a:r>
          </a:p>
          <a:p>
            <a:pPr algn="just" rtl="0">
              <a:lnSpc>
                <a:spcPct val="120000"/>
              </a:lnSpc>
              <a:buClr>
                <a:srgbClr val="FF3300"/>
              </a:buClr>
              <a:buFont typeface="Wingdings" panose="05000000000000000000" pitchFamily="2" charset="2"/>
              <a:buChar char="§"/>
            </a:pPr>
            <a:r>
              <a:rPr lang="en-US" altLang="en-US" sz="2400" b="1" dirty="0">
                <a:solidFill>
                  <a:srgbClr val="C00000"/>
                </a:solidFill>
                <a:effectLst/>
                <a:latin typeface="Times New Roman" panose="02020603050405020304" pitchFamily="18" charset="0"/>
                <a:cs typeface="Times New Roman" panose="02020603050405020304" pitchFamily="18" charset="0"/>
              </a:rPr>
              <a:t>Apical lobes or upper part of lower lobes – O2</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Caseation, cavity - soft granuloma.</a:t>
            </a:r>
          </a:p>
          <a:p>
            <a:pPr algn="just" rtl="0">
              <a:lnSpc>
                <a:spcPct val="120000"/>
              </a:lnSpc>
              <a:buClr>
                <a:srgbClr val="FF3300"/>
              </a:buClr>
              <a:buFont typeface="Wingdings" panose="05000000000000000000" pitchFamily="2" charset="2"/>
              <a:buChar char="§"/>
            </a:pPr>
            <a:r>
              <a:rPr lang="en-US" altLang="en-US" sz="2400" b="1" dirty="0">
                <a:solidFill>
                  <a:srgbClr val="C00000"/>
                </a:solidFill>
                <a:effectLst/>
                <a:latin typeface="Times New Roman" panose="02020603050405020304" pitchFamily="18" charset="0"/>
                <a:cs typeface="Times New Roman" panose="02020603050405020304" pitchFamily="18" charset="0"/>
              </a:rPr>
              <a:t>Pulmonary or extra-pulmonary </a:t>
            </a:r>
          </a:p>
          <a:p>
            <a:pPr algn="just" rtl="0">
              <a:lnSpc>
                <a:spcPct val="120000"/>
              </a:lnSpc>
              <a:buClr>
                <a:srgbClr val="FF3300"/>
              </a:buClr>
              <a:buFont typeface="Wingdings" panose="05000000000000000000" pitchFamily="2" charset="2"/>
              <a:buChar char="§"/>
            </a:pPr>
            <a:r>
              <a:rPr lang="en-US" altLang="en-US" sz="2400" b="1" dirty="0">
                <a:effectLst/>
                <a:latin typeface="Times New Roman" panose="02020603050405020304" pitchFamily="18" charset="0"/>
                <a:cs typeface="Times New Roman" panose="02020603050405020304" pitchFamily="18" charset="0"/>
              </a:rPr>
              <a:t>Local or systemic spread / Miliary.</a:t>
            </a:r>
          </a:p>
          <a:p>
            <a:pPr lvl="1" algn="just" rtl="0">
              <a:lnSpc>
                <a:spcPct val="120000"/>
              </a:lnSpc>
              <a:buClr>
                <a:schemeClr val="tx1"/>
              </a:buClr>
            </a:pPr>
            <a:r>
              <a:rPr lang="en-US" altLang="en-US" sz="2400" dirty="0">
                <a:effectLst/>
                <a:latin typeface="Times New Roman" panose="02020603050405020304" pitchFamily="18" charset="0"/>
                <a:cs typeface="Times New Roman" panose="02020603050405020304" pitchFamily="18" charset="0"/>
              </a:rPr>
              <a:t>Vein – via left ventricle  to whole body</a:t>
            </a:r>
          </a:p>
          <a:p>
            <a:pPr lvl="1" algn="just" rtl="0">
              <a:lnSpc>
                <a:spcPct val="120000"/>
              </a:lnSpc>
              <a:buClr>
                <a:schemeClr val="tx1"/>
              </a:buClr>
            </a:pPr>
            <a:r>
              <a:rPr lang="en-US" altLang="en-US" sz="2400" dirty="0">
                <a:effectLst/>
                <a:latin typeface="Times New Roman" panose="02020603050405020304" pitchFamily="18" charset="0"/>
                <a:cs typeface="Times New Roman" panose="02020603050405020304" pitchFamily="18" charset="0"/>
              </a:rPr>
              <a:t>Artery – miliary spread within the lung</a:t>
            </a:r>
          </a:p>
        </p:txBody>
      </p:sp>
      <p:sp>
        <p:nvSpPr>
          <p:cNvPr id="45063" name="Rectangle 7">
            <a:extLst>
              <a:ext uri="{FF2B5EF4-FFF2-40B4-BE49-F238E27FC236}">
                <a16:creationId xmlns="" xmlns:a16="http://schemas.microsoft.com/office/drawing/2014/main" id="{56030A55-32C2-614F-758C-B02BE2908B82}"/>
              </a:ext>
            </a:extLst>
          </p:cNvPr>
          <p:cNvSpPr>
            <a:spLocks noChangeArrowheads="1"/>
          </p:cNvSpPr>
          <p:nvPr/>
        </p:nvSpPr>
        <p:spPr bwMode="auto">
          <a:xfrm>
            <a:off x="1143000" y="583185"/>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algn="r" rtl="1"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a:r>
              <a:rPr lang="en-US" altLang="zh-CN" sz="28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Pathogenesis of Pulmonary Tuberculosis</a:t>
            </a:r>
            <a:endParaRPr lang="en-US" altLang="en-US" sz="2800" b="1"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62">
                                            <p:txEl>
                                              <p:pRg st="0" end="0"/>
                                            </p:txEl>
                                          </p:spTgt>
                                        </p:tgtEl>
                                        <p:attrNameLst>
                                          <p:attrName>style.visibility</p:attrName>
                                        </p:attrNameLst>
                                      </p:cBhvr>
                                      <p:to>
                                        <p:strVal val="visible"/>
                                      </p:to>
                                    </p:set>
                                    <p:animEffect transition="in" filter="wipe(left)">
                                      <p:cBhvr>
                                        <p:cTn id="7" dur="500"/>
                                        <p:tgtEl>
                                          <p:spTgt spid="450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62">
                                            <p:txEl>
                                              <p:pRg st="1" end="1"/>
                                            </p:txEl>
                                          </p:spTgt>
                                        </p:tgtEl>
                                        <p:attrNameLst>
                                          <p:attrName>style.visibility</p:attrName>
                                        </p:attrNameLst>
                                      </p:cBhvr>
                                      <p:to>
                                        <p:strVal val="visible"/>
                                      </p:to>
                                    </p:set>
                                    <p:animEffect transition="in" filter="wipe(left)">
                                      <p:cBhvr>
                                        <p:cTn id="12" dur="500"/>
                                        <p:tgtEl>
                                          <p:spTgt spid="450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62">
                                            <p:txEl>
                                              <p:pRg st="2" end="2"/>
                                            </p:txEl>
                                          </p:spTgt>
                                        </p:tgtEl>
                                        <p:attrNameLst>
                                          <p:attrName>style.visibility</p:attrName>
                                        </p:attrNameLst>
                                      </p:cBhvr>
                                      <p:to>
                                        <p:strVal val="visible"/>
                                      </p:to>
                                    </p:set>
                                    <p:animEffect transition="in" filter="wipe(left)">
                                      <p:cBhvr>
                                        <p:cTn id="17" dur="500"/>
                                        <p:tgtEl>
                                          <p:spTgt spid="450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62">
                                            <p:txEl>
                                              <p:pRg st="3" end="3"/>
                                            </p:txEl>
                                          </p:spTgt>
                                        </p:tgtEl>
                                        <p:attrNameLst>
                                          <p:attrName>style.visibility</p:attrName>
                                        </p:attrNameLst>
                                      </p:cBhvr>
                                      <p:to>
                                        <p:strVal val="visible"/>
                                      </p:to>
                                    </p:set>
                                    <p:animEffect transition="in" filter="wipe(left)">
                                      <p:cBhvr>
                                        <p:cTn id="22" dur="500"/>
                                        <p:tgtEl>
                                          <p:spTgt spid="450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62">
                                            <p:txEl>
                                              <p:pRg st="4" end="4"/>
                                            </p:txEl>
                                          </p:spTgt>
                                        </p:tgtEl>
                                        <p:attrNameLst>
                                          <p:attrName>style.visibility</p:attrName>
                                        </p:attrNameLst>
                                      </p:cBhvr>
                                      <p:to>
                                        <p:strVal val="visible"/>
                                      </p:to>
                                    </p:set>
                                    <p:animEffect transition="in" filter="wipe(left)">
                                      <p:cBhvr>
                                        <p:cTn id="27" dur="500"/>
                                        <p:tgtEl>
                                          <p:spTgt spid="450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062">
                                            <p:txEl>
                                              <p:pRg st="5" end="5"/>
                                            </p:txEl>
                                          </p:spTgt>
                                        </p:tgtEl>
                                        <p:attrNameLst>
                                          <p:attrName>style.visibility</p:attrName>
                                        </p:attrNameLst>
                                      </p:cBhvr>
                                      <p:to>
                                        <p:strVal val="visible"/>
                                      </p:to>
                                    </p:set>
                                    <p:animEffect transition="in" filter="wipe(left)">
                                      <p:cBhvr>
                                        <p:cTn id="32" dur="500"/>
                                        <p:tgtEl>
                                          <p:spTgt spid="4506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45062">
                                            <p:txEl>
                                              <p:pRg st="6" end="6"/>
                                            </p:txEl>
                                          </p:spTgt>
                                        </p:tgtEl>
                                        <p:attrNameLst>
                                          <p:attrName>style.visibility</p:attrName>
                                        </p:attrNameLst>
                                      </p:cBhvr>
                                      <p:to>
                                        <p:strVal val="visible"/>
                                      </p:to>
                                    </p:set>
                                    <p:animEffect transition="in" filter="strips(downRight)">
                                      <p:cBhvr>
                                        <p:cTn id="37" dur="500"/>
                                        <p:tgtEl>
                                          <p:spTgt spid="45062">
                                            <p:txEl>
                                              <p:pRg st="6" end="6"/>
                                            </p:txEl>
                                          </p:spTgt>
                                        </p:tgtEl>
                                      </p:cBhvr>
                                    </p:animEffect>
                                  </p:childTnLst>
                                </p:cTn>
                              </p:par>
                              <p:par>
                                <p:cTn id="38" presetID="18" presetClass="entr" presetSubtype="6" fill="hold" nodeType="withEffect">
                                  <p:stCondLst>
                                    <p:cond delay="0"/>
                                  </p:stCondLst>
                                  <p:childTnLst>
                                    <p:set>
                                      <p:cBhvr>
                                        <p:cTn id="39" dur="1" fill="hold">
                                          <p:stCondLst>
                                            <p:cond delay="0"/>
                                          </p:stCondLst>
                                        </p:cTn>
                                        <p:tgtEl>
                                          <p:spTgt spid="45062">
                                            <p:txEl>
                                              <p:pRg st="7" end="7"/>
                                            </p:txEl>
                                          </p:spTgt>
                                        </p:tgtEl>
                                        <p:attrNameLst>
                                          <p:attrName>style.visibility</p:attrName>
                                        </p:attrNameLst>
                                      </p:cBhvr>
                                      <p:to>
                                        <p:strVal val="visible"/>
                                      </p:to>
                                    </p:set>
                                    <p:animEffect transition="in" filter="strips(downRight)">
                                      <p:cBhvr>
                                        <p:cTn id="40" dur="500"/>
                                        <p:tgtEl>
                                          <p:spTgt spid="45062">
                                            <p:txEl>
                                              <p:pRg st="7" end="7"/>
                                            </p:txEl>
                                          </p:spTgt>
                                        </p:tgtEl>
                                      </p:cBhvr>
                                    </p:animEffect>
                                  </p:childTnLst>
                                </p:cTn>
                              </p:par>
                              <p:par>
                                <p:cTn id="41" presetID="18" presetClass="entr" presetSubtype="6" fill="hold" nodeType="withEffect">
                                  <p:stCondLst>
                                    <p:cond delay="0"/>
                                  </p:stCondLst>
                                  <p:childTnLst>
                                    <p:set>
                                      <p:cBhvr>
                                        <p:cTn id="42" dur="1" fill="hold">
                                          <p:stCondLst>
                                            <p:cond delay="0"/>
                                          </p:stCondLst>
                                        </p:cTn>
                                        <p:tgtEl>
                                          <p:spTgt spid="45062">
                                            <p:txEl>
                                              <p:pRg st="8" end="8"/>
                                            </p:txEl>
                                          </p:spTgt>
                                        </p:tgtEl>
                                        <p:attrNameLst>
                                          <p:attrName>style.visibility</p:attrName>
                                        </p:attrNameLst>
                                      </p:cBhvr>
                                      <p:to>
                                        <p:strVal val="visible"/>
                                      </p:to>
                                    </p:set>
                                    <p:animEffect transition="in" filter="strips(downRight)">
                                      <p:cBhvr>
                                        <p:cTn id="43" dur="500"/>
                                        <p:tgtEl>
                                          <p:spTgt spid="450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a:extLst>
              <a:ext uri="{FF2B5EF4-FFF2-40B4-BE49-F238E27FC236}">
                <a16:creationId xmlns="" xmlns:a16="http://schemas.microsoft.com/office/drawing/2014/main" id="{0C69D52A-5E77-A3AA-BDB9-CA683AB7992D}"/>
              </a:ext>
            </a:extLst>
          </p:cNvPr>
          <p:cNvSpPr>
            <a:spLocks noChangeArrowheads="1"/>
          </p:cNvSpPr>
          <p:nvPr/>
        </p:nvSpPr>
        <p:spPr bwMode="auto">
          <a:xfrm>
            <a:off x="457200" y="457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algn="ctr">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4572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9144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13716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1828800" algn="ctr" rtl="1"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rtl="0"/>
            <a:r>
              <a:rPr lang="en-US"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Clinical Manifestations</a:t>
            </a:r>
          </a:p>
        </p:txBody>
      </p:sp>
      <p:sp>
        <p:nvSpPr>
          <p:cNvPr id="46085" name="Rectangle 5">
            <a:extLst>
              <a:ext uri="{FF2B5EF4-FFF2-40B4-BE49-F238E27FC236}">
                <a16:creationId xmlns="" xmlns:a16="http://schemas.microsoft.com/office/drawing/2014/main" id="{147105A0-69F2-32DF-34E3-5EBC2C3BF36F}"/>
              </a:ext>
            </a:extLst>
          </p:cNvPr>
          <p:cNvSpPr>
            <a:spLocks noChangeArrowheads="1"/>
          </p:cNvSpPr>
          <p:nvPr/>
        </p:nvSpPr>
        <p:spPr bwMode="auto">
          <a:xfrm>
            <a:off x="381000" y="1371600"/>
            <a:ext cx="85344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Char char="•"/>
              <a:defRPr sz="32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2pPr>
            <a:lvl3pPr marL="1143000" indent="-228600">
              <a:spcBef>
                <a:spcPct val="20000"/>
              </a:spcBef>
              <a:buClr>
                <a:schemeClr val="tx2"/>
              </a:buClr>
              <a:buChar char="•"/>
              <a:defRPr sz="24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4pPr>
            <a:lvl5pPr marL="2057400" indent="-228600">
              <a:spcBef>
                <a:spcPct val="20000"/>
              </a:spcBef>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5pPr>
            <a:lvl6pPr marL="25146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6pPr>
            <a:lvl7pPr marL="29718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7pPr>
            <a:lvl8pPr marL="34290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8pPr>
            <a:lvl9pPr marL="3886200" indent="-228600" algn="r" rtl="1" fontAlgn="base">
              <a:spcBef>
                <a:spcPct val="20000"/>
              </a:spcBef>
              <a:spcAft>
                <a:spcPct val="0"/>
              </a:spcAft>
              <a:buClr>
                <a:schemeClr val="folHlink"/>
              </a:buClr>
              <a:buChar char="•"/>
              <a:defRPr sz="2000">
                <a:solidFill>
                  <a:schemeClr val="tx1"/>
                </a:solidFill>
                <a:effectLst>
                  <a:outerShdw blurRad="38100" dist="38100" dir="2700000" algn="tl">
                    <a:srgbClr val="000000"/>
                  </a:outerShdw>
                </a:effectLst>
                <a:latin typeface="Garamond" panose="02020404030301010803" pitchFamily="18" charset="0"/>
                <a:cs typeface="Arial" panose="020B0604020202020204" pitchFamily="34" charset="0"/>
              </a:defRPr>
            </a:lvl9pPr>
          </a:lstStyle>
          <a:p>
            <a:pPr algn="just" rtl="0">
              <a:lnSpc>
                <a:spcPct val="120000"/>
              </a:lnSpc>
              <a:buClr>
                <a:srgbClr val="FF3300"/>
              </a:buClr>
              <a:buFont typeface="Wingdings" panose="05000000000000000000" pitchFamily="2" charset="2"/>
              <a:buChar char="§"/>
            </a:pPr>
            <a:r>
              <a:rPr lang="en-US" altLang="zh-CN" sz="2400" b="1"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Systemic symptoms: </a:t>
            </a:r>
          </a:p>
          <a:p>
            <a:pPr algn="just" rtl="0">
              <a:lnSpc>
                <a:spcPct val="120000"/>
              </a:lnSpc>
              <a:buClr>
                <a:srgbClr val="FF3300"/>
              </a:buClr>
              <a:buFont typeface="Wingdings" panose="05000000000000000000" pitchFamily="2" charset="2"/>
              <a:buNone/>
            </a:pPr>
            <a:r>
              <a:rPr lang="en-US" altLang="zh-CN" sz="2400" b="1"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Most cases of pulmonary tuberculosis present with fever,  weight loss, anorexia, fatigue,  </a:t>
            </a:r>
            <a:r>
              <a:rPr lang="en-US" altLang="zh-CN" sz="4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night sweats.</a:t>
            </a:r>
          </a:p>
          <a:p>
            <a:pPr algn="just" rtl="0">
              <a:lnSpc>
                <a:spcPct val="120000"/>
              </a:lnSpc>
              <a:buClr>
                <a:srgbClr val="FF3300"/>
              </a:buClr>
              <a:buFont typeface="Wingdings" panose="05000000000000000000" pitchFamily="2" charset="2"/>
              <a:buChar char="§"/>
            </a:pPr>
            <a:r>
              <a:rPr lang="en-US" altLang="zh-CN" sz="2400" b="1"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Respiratory symptoms:</a:t>
            </a:r>
          </a:p>
          <a:p>
            <a:pPr algn="just" rtl="0">
              <a:lnSpc>
                <a:spcPct val="120000"/>
              </a:lnSpc>
              <a:buClr>
                <a:schemeClr val="tx1"/>
              </a:buClr>
              <a:buFont typeface="Times New Roman" panose="02020603050405020304" pitchFamily="18" charset="0"/>
              <a:buChar char="–"/>
            </a:pPr>
            <a:r>
              <a:rPr lang="en-US"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Cough</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may vary from mild to severe, and sputum may be scant  and mucoid  or  copious  and  purulent  </a:t>
            </a:r>
          </a:p>
          <a:p>
            <a:pPr algn="just" rtl="0">
              <a:lnSpc>
                <a:spcPct val="120000"/>
              </a:lnSpc>
              <a:buClr>
                <a:schemeClr val="tx1"/>
              </a:buClr>
              <a:buFont typeface="Times New Roman" panose="02020603050405020304" pitchFamily="18" charset="0"/>
              <a:buChar char="–"/>
            </a:pPr>
            <a:r>
              <a:rPr lang="en-US"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Hemoptysis</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 may be due to cough of a caseous lesion or bronchial  ulceration</a:t>
            </a:r>
          </a:p>
          <a:p>
            <a:pPr algn="just" rtl="0">
              <a:lnSpc>
                <a:spcPct val="120000"/>
              </a:lnSpc>
              <a:buClr>
                <a:schemeClr val="tx1"/>
              </a:buClr>
              <a:buFont typeface="Times New Roman" panose="02020603050405020304" pitchFamily="18" charset="0"/>
              <a:buChar char="–"/>
            </a:pPr>
            <a:r>
              <a:rPr lang="en-US" altLang="zh-CN" sz="2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Chest pain, tachypnea.</a:t>
            </a:r>
          </a:p>
          <a:p>
            <a:pPr algn="just">
              <a:lnSpc>
                <a:spcPct val="120000"/>
              </a:lnSpc>
              <a:buClr>
                <a:srgbClr val="C00000"/>
              </a:buClr>
              <a:buFont typeface="Wingdings" panose="05000000000000000000" pitchFamily="2" charset="2"/>
              <a:buChar char="§"/>
            </a:pPr>
            <a:r>
              <a:rPr lang="en-US" altLang="zh-CN" sz="2400" b="1" dirty="0">
                <a:solidFill>
                  <a:schemeClr val="accent2"/>
                </a:solidFill>
                <a:effectLst/>
                <a:latin typeface="Times New Roman" panose="02020603050405020304" pitchFamily="18" charset="0"/>
                <a:ea typeface="宋体" panose="02010600030101010101" pitchFamily="2" charset="-122"/>
                <a:cs typeface="Times New Roman" panose="02020603050405020304" pitchFamily="18" charset="0"/>
              </a:rPr>
              <a:t>Physical signs: </a:t>
            </a:r>
            <a:r>
              <a:rPr lang="en-US" altLang="zh-CN" sz="2400" b="1" dirty="0">
                <a:effectLst/>
                <a:latin typeface="Times New Roman" panose="02020603050405020304" pitchFamily="18" charset="0"/>
                <a:ea typeface="宋体" panose="02010600030101010101" pitchFamily="2" charset="-122"/>
                <a:cs typeface="Times New Roman" panose="02020603050405020304" pitchFamily="18" charset="0"/>
              </a:rPr>
              <a:t>nonspecific.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strips(downRight)">
                                      <p:cBhvr>
                                        <p:cTn id="7" dur="500"/>
                                        <p:tgtEl>
                                          <p:spTgt spid="46085">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46085">
                                            <p:txEl>
                                              <p:pRg st="1" end="1"/>
                                            </p:txEl>
                                          </p:spTgt>
                                        </p:tgtEl>
                                        <p:attrNameLst>
                                          <p:attrName>style.visibility</p:attrName>
                                        </p:attrNameLst>
                                      </p:cBhvr>
                                      <p:to>
                                        <p:strVal val="visible"/>
                                      </p:to>
                                    </p:set>
                                    <p:animEffect transition="in" filter="strips(downRight)">
                                      <p:cBhvr>
                                        <p:cTn id="10" dur="500"/>
                                        <p:tgtEl>
                                          <p:spTgt spid="4608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6085">
                                            <p:txEl>
                                              <p:pRg st="2" end="2"/>
                                            </p:txEl>
                                          </p:spTgt>
                                        </p:tgtEl>
                                        <p:attrNameLst>
                                          <p:attrName>style.visibility</p:attrName>
                                        </p:attrNameLst>
                                      </p:cBhvr>
                                      <p:to>
                                        <p:strVal val="visible"/>
                                      </p:to>
                                    </p:set>
                                    <p:animEffect transition="in" filter="wipe(left)">
                                      <p:cBhvr>
                                        <p:cTn id="15" dur="500"/>
                                        <p:tgtEl>
                                          <p:spTgt spid="4608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6085">
                                            <p:txEl>
                                              <p:pRg st="3" end="3"/>
                                            </p:txEl>
                                          </p:spTgt>
                                        </p:tgtEl>
                                        <p:attrNameLst>
                                          <p:attrName>style.visibility</p:attrName>
                                        </p:attrNameLst>
                                      </p:cBhvr>
                                      <p:to>
                                        <p:strVal val="visible"/>
                                      </p:to>
                                    </p:set>
                                    <p:animEffect transition="in" filter="wipe(left)">
                                      <p:cBhvr>
                                        <p:cTn id="20" dur="500"/>
                                        <p:tgtEl>
                                          <p:spTgt spid="4608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46085">
                                            <p:txEl>
                                              <p:pRg st="4" end="4"/>
                                            </p:txEl>
                                          </p:spTgt>
                                        </p:tgtEl>
                                        <p:attrNameLst>
                                          <p:attrName>style.visibility</p:attrName>
                                        </p:attrNameLst>
                                      </p:cBhvr>
                                      <p:to>
                                        <p:strVal val="visible"/>
                                      </p:to>
                                    </p:set>
                                    <p:animEffect transition="in" filter="wipe(left)">
                                      <p:cBhvr>
                                        <p:cTn id="25" dur="500"/>
                                        <p:tgtEl>
                                          <p:spTgt spid="46085">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6085">
                                            <p:txEl>
                                              <p:pRg st="5" end="5"/>
                                            </p:txEl>
                                          </p:spTgt>
                                        </p:tgtEl>
                                        <p:attrNameLst>
                                          <p:attrName>style.visibility</p:attrName>
                                        </p:attrNameLst>
                                      </p:cBhvr>
                                      <p:to>
                                        <p:strVal val="visible"/>
                                      </p:to>
                                    </p:set>
                                    <p:animEffect transition="in" filter="wipe(left)">
                                      <p:cBhvr>
                                        <p:cTn id="30" dur="500"/>
                                        <p:tgtEl>
                                          <p:spTgt spid="4608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6085">
                                            <p:txEl>
                                              <p:pRg st="6" end="6"/>
                                            </p:txEl>
                                          </p:spTgt>
                                        </p:tgtEl>
                                        <p:attrNameLst>
                                          <p:attrName>style.visibility</p:attrName>
                                        </p:attrNameLst>
                                      </p:cBhvr>
                                      <p:to>
                                        <p:strVal val="visible"/>
                                      </p:to>
                                    </p:set>
                                    <p:animEffect transition="in" filter="wipe(left)">
                                      <p:cBhvr>
                                        <p:cTn id="35" dur="500"/>
                                        <p:tgtEl>
                                          <p:spTgt spid="460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1339</TotalTime>
  <Words>1072</Words>
  <Application>Microsoft Office PowerPoint</Application>
  <PresentationFormat>On-screen Show (4:3)</PresentationFormat>
  <Paragraphs>201</Paragraphs>
  <Slides>27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MS PGothic</vt:lpstr>
      <vt:lpstr>SimSun</vt:lpstr>
      <vt:lpstr>Arial</vt:lpstr>
      <vt:lpstr>Calibri</vt:lpstr>
      <vt:lpstr>Times New Roman</vt:lpstr>
      <vt:lpstr>Wingdings</vt:lpstr>
      <vt:lpstr>Office Theme</vt:lpstr>
      <vt:lpstr>PowerPoint Presentation</vt:lpstr>
      <vt:lpstr>Pulmonary tuberculosis </vt:lpstr>
      <vt:lpstr>Pulmonary Tuberculosis </vt:lpstr>
      <vt:lpstr> Modes of TB Transmission</vt:lpstr>
      <vt:lpstr>PowerPoint Presentation</vt:lpstr>
      <vt:lpstr>PowerPoint Presentation</vt:lpstr>
      <vt:lpstr>PowerPoint Presentation</vt:lpstr>
      <vt:lpstr>PowerPoint Presentation</vt:lpstr>
      <vt:lpstr>PowerPoint Presentation</vt:lpstr>
      <vt:lpstr> Investigations</vt:lpstr>
      <vt:lpstr>PowerPoint Presentation</vt:lpstr>
      <vt:lpstr>PowerPoint Presentation</vt:lpstr>
      <vt:lpstr>PowerPoint Presentation</vt:lpstr>
      <vt:lpstr>PowerPoint Presentation</vt:lpstr>
      <vt:lpstr>PowerPoint Presentation</vt:lpstr>
      <vt:lpstr> Mantoux Tuberculin Skin Test</vt:lpstr>
      <vt:lpstr>PowerPoint Presentation</vt:lpstr>
      <vt:lpstr>PowerPoint Presentation</vt:lpstr>
      <vt:lpstr>PowerPoint Presentation</vt:lpstr>
      <vt:lpstr> Treatment of Tuberculosis</vt:lpstr>
      <vt:lpstr>PowerPoint Presentation</vt:lpstr>
      <vt:lpstr>PowerPoint Presentation</vt:lpstr>
      <vt:lpstr> Treatment of Tuberculosis </vt:lpstr>
      <vt:lpstr>Treatment of Tuberculosis</vt:lpstr>
      <vt:lpstr>Latent TB</vt:lpstr>
      <vt:lpstr>Latent TB treatment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 cast</dc:creator>
  <cp:lastModifiedBy>Abdul Rahman Ashraf Hussein Mohamed Abo El-Majd</cp:lastModifiedBy>
  <cp:revision>164</cp:revision>
  <dcterms:created xsi:type="dcterms:W3CDTF">2016-09-30T17:20:15Z</dcterms:created>
  <dcterms:modified xsi:type="dcterms:W3CDTF">2025-07-02T18:00:19Z</dcterms:modified>
</cp:coreProperties>
</file>