
<file path=[Content_Types].xml><?xml version="1.0" encoding="utf-8"?>
<Types xmlns="http://schemas.openxmlformats.org/package/2006/content-types">
  <Default Extension="jfif" ContentType="image/jpeg"/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04" r:id="rId3"/>
    <p:sldId id="259" r:id="rId4"/>
    <p:sldId id="267" r:id="rId5"/>
    <p:sldId id="295" r:id="rId6"/>
    <p:sldId id="275" r:id="rId7"/>
    <p:sldId id="276" r:id="rId8"/>
    <p:sldId id="280" r:id="rId9"/>
    <p:sldId id="277" r:id="rId10"/>
    <p:sldId id="278" r:id="rId11"/>
    <p:sldId id="303" r:id="rId12"/>
    <p:sldId id="279" r:id="rId13"/>
    <p:sldId id="257" r:id="rId14"/>
    <p:sldId id="265" r:id="rId15"/>
    <p:sldId id="305" r:id="rId16"/>
    <p:sldId id="306" r:id="rId17"/>
    <p:sldId id="307" r:id="rId18"/>
    <p:sldId id="308" r:id="rId19"/>
    <p:sldId id="309" r:id="rId20"/>
    <p:sldId id="311" r:id="rId21"/>
    <p:sldId id="312" r:id="rId22"/>
    <p:sldId id="313" r:id="rId23"/>
    <p:sldId id="314" r:id="rId24"/>
    <p:sldId id="315" r:id="rId25"/>
    <p:sldId id="316" r:id="rId26"/>
    <p:sldId id="293" r:id="rId27"/>
    <p:sldId id="294" r:id="rId28"/>
    <p:sldId id="302" r:id="rId29"/>
    <p:sldId id="318" r:id="rId30"/>
    <p:sldId id="319" r:id="rId31"/>
    <p:sldId id="320" r:id="rId32"/>
    <p:sldId id="325" r:id="rId33"/>
    <p:sldId id="266" r:id="rId34"/>
    <p:sldId id="332" r:id="rId35"/>
    <p:sldId id="324" r:id="rId36"/>
    <p:sldId id="260" r:id="rId37"/>
    <p:sldId id="33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44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6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0AE0-7DD4-4019-9142-EE094FA84ED4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FF900-EE1F-4FBA-9E8A-88AC40B59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9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3739F-F26E-48DD-8B2F-2E4B10B08D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26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3739F-F26E-48DD-8B2F-2E4B10B08D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84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3739F-F26E-48DD-8B2F-2E4B10B08D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74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3739F-F26E-48DD-8B2F-2E4B10B08D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99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3739F-F26E-48DD-8B2F-2E4B10B08D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84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A951-69F8-47D1-AF6D-1F82E67EF23D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A923-04E6-425F-A7E2-F8A950C9D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27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A951-69F8-47D1-AF6D-1F82E67EF23D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A923-04E6-425F-A7E2-F8A950C9D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98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A951-69F8-47D1-AF6D-1F82E67EF23D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A923-04E6-425F-A7E2-F8A950C9D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957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DFEED-29A4-4F7A-8C34-60F502D80E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250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A951-69F8-47D1-AF6D-1F82E67EF23D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A923-04E6-425F-A7E2-F8A950C9D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23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A951-69F8-47D1-AF6D-1F82E67EF23D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A923-04E6-425F-A7E2-F8A950C9D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14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A951-69F8-47D1-AF6D-1F82E67EF23D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A923-04E6-425F-A7E2-F8A950C9D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32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A951-69F8-47D1-AF6D-1F82E67EF23D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A923-04E6-425F-A7E2-F8A950C9D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80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A951-69F8-47D1-AF6D-1F82E67EF23D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A923-04E6-425F-A7E2-F8A950C9D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27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A951-69F8-47D1-AF6D-1F82E67EF23D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A923-04E6-425F-A7E2-F8A950C9D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31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A951-69F8-47D1-AF6D-1F82E67EF23D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A923-04E6-425F-A7E2-F8A950C9D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20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A951-69F8-47D1-AF6D-1F82E67EF23D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A923-04E6-425F-A7E2-F8A950C9D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18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0A951-69F8-47D1-AF6D-1F82E67EF23D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AA923-04E6-425F-A7E2-F8A950C9D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92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jpeg"/><Relationship Id="rId4" Type="http://schemas.openxmlformats.org/officeDocument/2006/relationships/image" Target="../media/image17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://www.netmedicine.com/xray/ctscan/img_ct/cta19b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23.png"/><Relationship Id="rId4" Type="http://schemas.openxmlformats.org/officeDocument/2006/relationships/hyperlink" Target="http://www.szote.u-szeged.hu/radio/mellk2/mel2_3b.gif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uofmhealth.org/conditions-treatments/pulmonary/pleural-disease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62" y="779168"/>
            <a:ext cx="2241123" cy="2241123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2561066" y="3362946"/>
            <a:ext cx="6434514" cy="1176093"/>
          </a:xfrm>
          <a:prstGeom prst="roundRect">
            <a:avLst>
              <a:gd name="adj" fmla="val 9389"/>
            </a:avLst>
          </a:prstGeom>
          <a:gradFill rotWithShape="1">
            <a:gsLst>
              <a:gs pos="100000">
                <a:srgbClr val="FFFFFF"/>
              </a:gs>
              <a:gs pos="100000">
                <a:srgbClr val="00005E"/>
              </a:gs>
            </a:gsLst>
            <a:lin ang="5400000" scaled="1"/>
          </a:gradFill>
          <a:ln w="114300" cmpd="thickThin" algn="ctr">
            <a:solidFill>
              <a:srgbClr val="D4A94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>
            <a:lvl1pPr marL="712788" indent="-623888"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712788" marR="0" lvl="0" indent="-623888" algn="ctr" defTabSz="914400" rtl="1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SA" sz="5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88900" marR="0" lvl="0" indent="0" algn="ct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0" cap="none" spc="0" normalizeH="0" baseline="0" noProof="0" dirty="0">
                <a:ln w="0"/>
                <a:solidFill>
                  <a:srgbClr val="6633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Armed Forces College of Medicine</a:t>
            </a:r>
          </a:p>
          <a:p>
            <a:pPr marL="88900" marR="0" lvl="0" indent="0" algn="ct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 w="0"/>
                <a:solidFill>
                  <a:srgbClr val="6633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AFCM</a:t>
            </a:r>
            <a:endParaRPr kumimoji="0" lang="en-US" sz="2400" b="1" i="0" u="none" strike="noStrike" kern="0" cap="none" spc="0" normalizeH="0" baseline="0" noProof="0" dirty="0">
              <a:ln w="0"/>
              <a:solidFill>
                <a:srgbClr val="6633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4A2E-C458-4E95-A307-B2C472ED096E}" type="datetime2">
              <a:rPr lang="en-US" smtClean="0"/>
              <a:pPr/>
              <a:t>Wednesday, July 2,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Cardiopulmonary Module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A094-9237-4F1F-BD5F-A605574E1A7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2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AA3F-BFD7-4592-8945-9D47B2EC6B5A}" type="datetime2">
              <a:rPr lang="en-US" smtClean="0"/>
              <a:pPr/>
              <a:t>Wednesday, July 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Cardiopulmonary Module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A094-9237-4F1F-BD5F-A605574E1A7A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7" name="Title 6"/>
          <p:cNvGrpSpPr>
            <a:grpSpLocks noGrp="1"/>
          </p:cNvGrpSpPr>
          <p:nvPr/>
        </p:nvGrpSpPr>
        <p:grpSpPr>
          <a:xfrm>
            <a:off x="838200" y="365125"/>
            <a:ext cx="10515600" cy="548521"/>
            <a:chOff x="524435" y="452173"/>
            <a:chExt cx="11143129" cy="230831"/>
          </a:xfrm>
        </p:grpSpPr>
        <p:sp>
          <p:nvSpPr>
            <p:cNvPr id="8" name="AutoShape 13"/>
            <p:cNvSpPr>
              <a:spLocks noChangeArrowheads="1"/>
            </p:cNvSpPr>
            <p:nvPr/>
          </p:nvSpPr>
          <p:spPr bwMode="auto">
            <a:xfrm>
              <a:off x="524435" y="452173"/>
              <a:ext cx="11143129" cy="230831"/>
            </a:xfrm>
            <a:prstGeom prst="roundRect">
              <a:avLst>
                <a:gd name="adj" fmla="val 9389"/>
              </a:avLst>
            </a:prstGeom>
            <a:gradFill rotWithShape="1">
              <a:gsLst>
                <a:gs pos="100000">
                  <a:srgbClr val="FFFFFF"/>
                </a:gs>
                <a:gs pos="100000">
                  <a:srgbClr val="00005E"/>
                </a:gs>
              </a:gsLst>
              <a:lin ang="5400000" scaled="1"/>
            </a:gradFill>
            <a:ln w="114300" cmpd="thickThin" algn="ctr">
              <a:solidFill>
                <a:srgbClr val="D4A940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>
              <a:lvl1pPr marL="712788" indent="-623888" algn="r" rtl="1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88900" indent="0" algn="ctr" rtl="0">
                <a:buNone/>
              </a:pPr>
              <a:r>
                <a:rPr lang="en-US" sz="2800" b="1" dirty="0">
                  <a:latin typeface="+mn-lt"/>
                  <a:cs typeface="Times New Roman" panose="02020603050405020304" pitchFamily="18" charset="0"/>
                </a:rPr>
                <a:t>Malignant </a:t>
              </a:r>
              <a:r>
                <a:rPr lang="en-US" sz="2800" b="1" dirty="0" err="1">
                  <a:latin typeface="+mn-lt"/>
                  <a:cs typeface="Times New Roman" panose="02020603050405020304" pitchFamily="18" charset="0"/>
                </a:rPr>
                <a:t>Mesothelioma</a:t>
              </a:r>
              <a:endParaRPr lang="en-US" sz="2400" b="1" dirty="0">
                <a:latin typeface="+mn-lt"/>
                <a:cs typeface="Times New Roman" panose="02020603050405020304" pitchFamily="18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1217" y="462858"/>
              <a:ext cx="547144" cy="194107"/>
            </a:xfrm>
            <a:prstGeom prst="flowChartConnector">
              <a:avLst/>
            </a:prstGeom>
            <a:noFill/>
            <a:ln>
              <a:noFill/>
            </a:ln>
          </p:spPr>
        </p:pic>
      </p:grpSp>
      <p:pic>
        <p:nvPicPr>
          <p:cNvPr id="10" name="Picture 6" descr="ÙØªÙØ¬Ø© Ø¨Ø­Ø« Ø§ÙØµÙØ± Ø¹Ù âªmicroscopic picture of malignant mesotheliomaâ¬â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642" y="1236902"/>
            <a:ext cx="5159900" cy="4351338"/>
          </a:xfrm>
          <a:prstGeom prst="rect">
            <a:avLst/>
          </a:prstGeom>
          <a:noFill/>
        </p:spPr>
      </p:pic>
      <p:pic>
        <p:nvPicPr>
          <p:cNvPr id="17410" name="Picture 2" descr="ÙØªÙØ¬Ø© Ø¨Ø­Ø« Ø§ÙØµÙØ± Ø¹Ù âªmicroscopic picture of malignant mesotheliomaâ¬â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62805" y="1240077"/>
            <a:ext cx="5248406" cy="4622104"/>
          </a:xfrm>
          <a:prstGeom prst="rect">
            <a:avLst/>
          </a:prstGeom>
          <a:noFill/>
        </p:spPr>
      </p:pic>
      <p:sp>
        <p:nvSpPr>
          <p:cNvPr id="11" name="Rounded Rectangle 10"/>
          <p:cNvSpPr/>
          <p:nvPr/>
        </p:nvSpPr>
        <p:spPr>
          <a:xfrm>
            <a:off x="6651322" y="5736921"/>
            <a:ext cx="4534420" cy="5386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600" dirty="0">
                <a:solidFill>
                  <a:srgbClr val="0070C0"/>
                </a:solidFill>
              </a:rPr>
              <a:t>https://www.google.com/url?sa=i&amp;source=images&amp;cd=&amp;ved=2ahUKEwjOs_WevePjAhVOx4UKHS9VCwgQjRx6BAgBEAQ&amp;url=https%3A%2F%2Fwww.asbestos.com%2Fmesothelioma%2Fcells%2F&amp;psig=AOvVaw05omVHuG2dX60HX5-gufl_&amp;ust=1564810712231960</a:t>
            </a:r>
            <a:endParaRPr lang="ar-EG" sz="600" dirty="0">
              <a:solidFill>
                <a:srgbClr val="0070C0"/>
              </a:solidFill>
            </a:endParaRPr>
          </a:p>
        </p:txBody>
      </p:sp>
      <p:sp>
        <p:nvSpPr>
          <p:cNvPr id="17412" name="AutoShape 4" descr="ÙØªÙØ¬Ø© Ø¨Ø­Ø« Ø§ÙØµÙØ± Ø¹Ù âªmicroscopic picture of malignant mesotheliomaâ¬â"/>
          <p:cNvSpPr>
            <a:spLocks noChangeAspect="1" noChangeArrowheads="1"/>
          </p:cNvSpPr>
          <p:nvPr/>
        </p:nvSpPr>
        <p:spPr bwMode="auto">
          <a:xfrm>
            <a:off x="1197133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13" name="Rounded Rectangle 12"/>
          <p:cNvSpPr/>
          <p:nvPr/>
        </p:nvSpPr>
        <p:spPr>
          <a:xfrm>
            <a:off x="713983" y="5661764"/>
            <a:ext cx="4409162" cy="4634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700" dirty="0">
                <a:solidFill>
                  <a:srgbClr val="0070C0"/>
                </a:solidFill>
              </a:rPr>
              <a:t>https://www.google.com/url?sa=i&amp;source=images&amp;cd=&amp;cad=rja&amp;uact=8&amp;ved=2ahUKEwjUkaL-vePjAhUPbBoKHXepAtMQjRx6BAgBEAQ&amp;url=http%3A%2F%2Fwww.pathologyoutlines.com%2Ftopic%2Fperitoneummesothelioma.html&amp;psig=AOvVaw05omVHuG2dX60HX5-gufl_&amp;ust=1564810712231960</a:t>
            </a:r>
            <a:endParaRPr lang="ar-EG" sz="7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650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3"/>
          <p:cNvSpPr>
            <a:spLocks noChangeArrowheads="1"/>
          </p:cNvSpPr>
          <p:nvPr/>
        </p:nvSpPr>
        <p:spPr bwMode="auto">
          <a:xfrm>
            <a:off x="390621" y="483719"/>
            <a:ext cx="11125517" cy="483989"/>
          </a:xfrm>
          <a:prstGeom prst="roundRect">
            <a:avLst>
              <a:gd name="adj" fmla="val 9389"/>
            </a:avLst>
          </a:prstGeom>
          <a:gradFill rotWithShape="1">
            <a:gsLst>
              <a:gs pos="100000">
                <a:srgbClr val="FFFFFF"/>
              </a:gs>
              <a:gs pos="100000">
                <a:srgbClr val="00005E"/>
              </a:gs>
            </a:gsLst>
            <a:lin ang="5400000" scaled="1"/>
          </a:gradFill>
          <a:ln w="114300" cmpd="thickThin" algn="ctr">
            <a:solidFill>
              <a:srgbClr val="D4A94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>
            <a:lvl1pPr marL="712788" indent="-623888"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lvl="1" indent="0" algn="ctr">
              <a:buNone/>
            </a:pPr>
            <a:r>
              <a:rPr lang="en-GB" sz="2400" b="1" dirty="0"/>
              <a:t>Investigations</a:t>
            </a: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476346" y="3509042"/>
            <a:ext cx="11039791" cy="483989"/>
          </a:xfrm>
          <a:prstGeom prst="roundRect">
            <a:avLst>
              <a:gd name="adj" fmla="val 9389"/>
            </a:avLst>
          </a:prstGeom>
          <a:gradFill rotWithShape="1">
            <a:gsLst>
              <a:gs pos="100000">
                <a:srgbClr val="FFFFFF"/>
              </a:gs>
              <a:gs pos="100000">
                <a:srgbClr val="00005E"/>
              </a:gs>
            </a:gsLst>
            <a:lin ang="5400000" scaled="1"/>
          </a:gradFill>
          <a:ln w="114300" cmpd="thickThin" algn="ctr">
            <a:solidFill>
              <a:srgbClr val="D4A94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>
            <a:lvl1pPr marL="712788" indent="-623888"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lvl="1" indent="0" algn="ctr">
              <a:buNone/>
            </a:pPr>
            <a:r>
              <a:rPr lang="en-GB" sz="2400" b="1" dirty="0"/>
              <a:t>Treatment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276935" y="139255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/>
            <a:r>
              <a:rPr lang="en-GB" sz="2400" dirty="0"/>
              <a:t>• CT scan </a:t>
            </a:r>
          </a:p>
          <a:p>
            <a:pPr marL="0" lvl="1"/>
            <a:endParaRPr lang="en-GB" sz="24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biopsy (</a:t>
            </a:r>
            <a:r>
              <a:rPr lang="en-GB" sz="2400" dirty="0" err="1"/>
              <a:t>pleuroscopic</a:t>
            </a:r>
            <a:r>
              <a:rPr lang="en-GB" sz="2400" dirty="0"/>
              <a:t> or open) </a:t>
            </a:r>
          </a:p>
          <a:p>
            <a:pPr marL="0" lvl="1"/>
            <a:endParaRPr lang="en-GB" sz="2400" dirty="0"/>
          </a:p>
        </p:txBody>
      </p:sp>
      <p:sp>
        <p:nvSpPr>
          <p:cNvPr id="8" name="Rectangle 7"/>
          <p:cNvSpPr/>
          <p:nvPr/>
        </p:nvSpPr>
        <p:spPr>
          <a:xfrm>
            <a:off x="1276935" y="4374029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/>
            <a:r>
              <a:rPr lang="en-GB" sz="2400" dirty="0"/>
              <a:t>• use of multidisciplinary team with tri modal treatment (e.g. chemotherapy, radiation, surgical resection) </a:t>
            </a:r>
          </a:p>
          <a:p>
            <a:pPr marL="0" lvl="1"/>
            <a:r>
              <a:rPr lang="en-GB" sz="2400" dirty="0"/>
              <a:t>• palliation is often needed because of poor prognosis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000" y="518336"/>
            <a:ext cx="510961" cy="414753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000" y="3578278"/>
            <a:ext cx="510961" cy="414753"/>
          </a:xfrm>
          <a:prstGeom prst="flowChartConnector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0299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0910"/>
            <a:ext cx="10515600" cy="4924360"/>
          </a:xfrm>
        </p:spPr>
        <p:txBody>
          <a:bodyPr/>
          <a:lstStyle/>
          <a:p>
            <a:pPr>
              <a:buNone/>
            </a:pPr>
            <a:r>
              <a:rPr lang="en-US" sz="3200" b="1" u="sng" dirty="0">
                <a:solidFill>
                  <a:srgbClr val="C00000"/>
                </a:solidFill>
                <a:cs typeface="Times New Roman" pitchFamily="18" charset="0"/>
              </a:rPr>
              <a:t>Pleural Metastasis:</a:t>
            </a:r>
          </a:p>
          <a:p>
            <a:pPr>
              <a:buNone/>
            </a:pPr>
            <a:r>
              <a:rPr lang="en-US" sz="2000" dirty="0">
                <a:cs typeface="Times New Roman" pitchFamily="18" charset="0"/>
              </a:rPr>
              <a:t> </a:t>
            </a:r>
            <a:r>
              <a:rPr lang="en-US" b="1" dirty="0">
                <a:cs typeface="Times New Roman" pitchFamily="18" charset="0"/>
              </a:rPr>
              <a:t>Common </a:t>
            </a:r>
            <a:r>
              <a:rPr lang="en-US" dirty="0">
                <a:cs typeface="Times New Roman" pitchFamily="18" charset="0"/>
              </a:rPr>
              <a:t>tumors.</a:t>
            </a:r>
          </a:p>
          <a:p>
            <a:pPr>
              <a:buNone/>
            </a:pPr>
            <a:r>
              <a:rPr lang="en-US" dirty="0">
                <a:cs typeface="Times New Roman" pitchFamily="18" charset="0"/>
              </a:rPr>
              <a:t>Reach the pleura by </a:t>
            </a:r>
            <a:r>
              <a:rPr lang="en-US" dirty="0" err="1">
                <a:cs typeface="Times New Roman" pitchFamily="18" charset="0"/>
              </a:rPr>
              <a:t>lymphatics</a:t>
            </a:r>
            <a:r>
              <a:rPr lang="en-US" dirty="0">
                <a:cs typeface="Times New Roman" pitchFamily="18" charset="0"/>
              </a:rPr>
              <a:t> and blood mainly from </a:t>
            </a:r>
            <a:r>
              <a:rPr lang="en-US" b="1" u="sng" dirty="0">
                <a:cs typeface="Times New Roman" pitchFamily="18" charset="0"/>
              </a:rPr>
              <a:t>breast carcinoma </a:t>
            </a:r>
            <a:r>
              <a:rPr lang="en-US" u="sng" dirty="0">
                <a:cs typeface="Times New Roman" pitchFamily="18" charset="0"/>
              </a:rPr>
              <a:t>and </a:t>
            </a:r>
            <a:r>
              <a:rPr lang="en-US" b="1" u="sng" dirty="0" err="1">
                <a:cs typeface="Times New Roman" pitchFamily="18" charset="0"/>
              </a:rPr>
              <a:t>bronchogenic</a:t>
            </a:r>
            <a:r>
              <a:rPr lang="en-US" b="1" u="sng" dirty="0">
                <a:cs typeface="Times New Roman" pitchFamily="18" charset="0"/>
              </a:rPr>
              <a:t> carcinoma</a:t>
            </a:r>
            <a:endParaRPr lang="ar-EG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AA3F-BFD7-4592-8945-9D47B2EC6B5A}" type="datetime2">
              <a:rPr lang="en-US" smtClean="0"/>
              <a:pPr/>
              <a:t>Wednesday, July 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Cardiopulmonary Module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A094-9237-4F1F-BD5F-A605574E1A7A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7" name="Title 6"/>
          <p:cNvGrpSpPr>
            <a:grpSpLocks noGrp="1"/>
          </p:cNvGrpSpPr>
          <p:nvPr/>
        </p:nvGrpSpPr>
        <p:grpSpPr>
          <a:xfrm>
            <a:off x="838200" y="365125"/>
            <a:ext cx="10515600" cy="548521"/>
            <a:chOff x="524435" y="452173"/>
            <a:chExt cx="11143129" cy="309796"/>
          </a:xfrm>
        </p:grpSpPr>
        <p:sp>
          <p:nvSpPr>
            <p:cNvPr id="8" name="AutoShape 13"/>
            <p:cNvSpPr>
              <a:spLocks noChangeArrowheads="1"/>
            </p:cNvSpPr>
            <p:nvPr/>
          </p:nvSpPr>
          <p:spPr bwMode="auto">
            <a:xfrm>
              <a:off x="524435" y="452173"/>
              <a:ext cx="11143129" cy="309796"/>
            </a:xfrm>
            <a:prstGeom prst="roundRect">
              <a:avLst>
                <a:gd name="adj" fmla="val 9389"/>
              </a:avLst>
            </a:prstGeom>
            <a:gradFill rotWithShape="1">
              <a:gsLst>
                <a:gs pos="100000">
                  <a:srgbClr val="FFFFFF"/>
                </a:gs>
                <a:gs pos="100000">
                  <a:srgbClr val="00005E"/>
                </a:gs>
              </a:gsLst>
              <a:lin ang="5400000" scaled="1"/>
            </a:gradFill>
            <a:ln w="114300" cmpd="thickThin" algn="ctr">
              <a:solidFill>
                <a:srgbClr val="D4A940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>
              <a:lvl1pPr marL="712788" indent="-623888" algn="r" rtl="1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88900" indent="0" algn="ctr" rtl="0">
                <a:buNone/>
              </a:pPr>
              <a:r>
                <a:rPr lang="en-US" sz="2800" b="1" dirty="0">
                  <a:latin typeface="+mn-lt"/>
                  <a:cs typeface="Times New Roman" panose="02020603050405020304" pitchFamily="18" charset="0"/>
                </a:rPr>
                <a:t>Metastatic tumors of pleura (Secondary Pleural Tumors)</a:t>
              </a:r>
              <a:endParaRPr lang="en-US" sz="2400" b="1" dirty="0">
                <a:latin typeface="+mn-lt"/>
                <a:cs typeface="Times New Roman" panose="02020603050405020304" pitchFamily="18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1217" y="462858"/>
              <a:ext cx="547144" cy="271238"/>
            </a:xfrm>
            <a:prstGeom prst="flowChartConnector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94006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2E7B-7F89-43CC-9080-BC5F5337EAAD}" type="datetime2">
              <a:rPr lang="en-US" smtClean="0"/>
              <a:pPr/>
              <a:t>Wednesday, July 2,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Cardiopulmonary Module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A094-9237-4F1F-BD5F-A605574E1A7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>
            <a:off x="2878742" y="3520172"/>
            <a:ext cx="6434514" cy="1408408"/>
          </a:xfrm>
          <a:prstGeom prst="roundRect">
            <a:avLst>
              <a:gd name="adj" fmla="val 9389"/>
            </a:avLst>
          </a:prstGeom>
          <a:gradFill rotWithShape="1">
            <a:gsLst>
              <a:gs pos="100000">
                <a:srgbClr val="FFFFFF"/>
              </a:gs>
              <a:gs pos="100000">
                <a:srgbClr val="00005E"/>
              </a:gs>
            </a:gsLst>
            <a:lin ang="5400000" scaled="1"/>
          </a:gradFill>
          <a:ln w="114300" cmpd="thickThin" algn="ctr">
            <a:solidFill>
              <a:srgbClr val="D4A94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>
            <a:lvl1pPr marL="712788" indent="-623888"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712788" marR="0" lvl="0" indent="-623888" algn="ctr" defTabSz="914400" rtl="1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SA" sz="5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88900" indent="0" algn="ctr" rtl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Pneumothorax</a:t>
            </a: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38" y="800390"/>
            <a:ext cx="2241123" cy="2241123"/>
          </a:xfrm>
          <a:prstGeom prst="flowChartConnector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9579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3" y="1330325"/>
            <a:ext cx="10109442" cy="5231840"/>
          </a:xfrm>
        </p:spPr>
        <p:txBody>
          <a:bodyPr>
            <a:normAutofit/>
          </a:bodyPr>
          <a:lstStyle/>
          <a:p>
            <a:r>
              <a:rPr lang="en-GB" sz="3200" b="1" dirty="0"/>
              <a:t>Definition</a:t>
            </a:r>
            <a:r>
              <a:rPr lang="en-GB" b="1" dirty="0"/>
              <a:t> </a:t>
            </a:r>
          </a:p>
          <a:p>
            <a:pPr marL="0" indent="0">
              <a:buNone/>
            </a:pPr>
            <a:r>
              <a:rPr lang="en-GB" dirty="0"/>
              <a:t> -presence of air in the pleural space </a:t>
            </a:r>
          </a:p>
          <a:p>
            <a:pPr marL="0" indent="0">
              <a:buNone/>
            </a:pPr>
            <a:r>
              <a:rPr lang="en-US" altLang="en-US" dirty="0"/>
              <a:t> -may lead to various degrees of respiratory compromise</a:t>
            </a:r>
          </a:p>
          <a:p>
            <a:pPr marL="0" indent="0">
              <a:buNone/>
            </a:pPr>
            <a:r>
              <a:rPr lang="en-GB" dirty="0"/>
              <a:t>		</a:t>
            </a:r>
          </a:p>
          <a:p>
            <a:r>
              <a:rPr lang="en-GB" sz="3200" b="1" dirty="0"/>
              <a:t>Pathophysiology </a:t>
            </a:r>
          </a:p>
          <a:p>
            <a:r>
              <a:rPr lang="en-GB" dirty="0"/>
              <a:t> entry of air into pleural space raises </a:t>
            </a:r>
            <a:r>
              <a:rPr lang="en-GB" dirty="0" err="1"/>
              <a:t>intrapleural</a:t>
            </a:r>
            <a:r>
              <a:rPr lang="en-GB" dirty="0"/>
              <a:t> pressure causing partial lung deflation; </a:t>
            </a:r>
            <a:r>
              <a:rPr lang="en-US" altLang="en-US" b="1" u="sng" dirty="0"/>
              <a:t>with progression</a:t>
            </a:r>
            <a:r>
              <a:rPr lang="en-US" altLang="en-US" dirty="0"/>
              <a:t>, the </a:t>
            </a:r>
            <a:r>
              <a:rPr lang="en-US" altLang="en-US" dirty="0" err="1"/>
              <a:t>intrapleural</a:t>
            </a:r>
            <a:r>
              <a:rPr lang="en-US" altLang="en-US" dirty="0"/>
              <a:t> pressure may exceed atmospheric pressure creating a tension-scenario that:</a:t>
            </a:r>
          </a:p>
          <a:p>
            <a:pPr lvl="2"/>
            <a:r>
              <a:rPr lang="en-US" altLang="en-US" sz="2800" dirty="0">
                <a:solidFill>
                  <a:srgbClr val="0070C0"/>
                </a:solidFill>
              </a:rPr>
              <a:t>impairs respiratory function</a:t>
            </a:r>
          </a:p>
          <a:p>
            <a:pPr lvl="2"/>
            <a:r>
              <a:rPr lang="en-US" altLang="en-US" sz="2800" dirty="0">
                <a:solidFill>
                  <a:srgbClr val="0070C0"/>
                </a:solidFill>
              </a:rPr>
              <a:t>decreases venous return to the right-side of the heart</a:t>
            </a:r>
          </a:p>
          <a:p>
            <a:pPr marL="457200" lvl="1" indent="0">
              <a:buNone/>
            </a:pPr>
            <a:r>
              <a:rPr lang="en-GB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91" y="1099697"/>
            <a:ext cx="2849992" cy="2930328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609696" y="382278"/>
            <a:ext cx="10999207" cy="613053"/>
            <a:chOff x="609696" y="382278"/>
            <a:chExt cx="10999207" cy="613053"/>
          </a:xfrm>
        </p:grpSpPr>
        <p:sp>
          <p:nvSpPr>
            <p:cNvPr id="5" name="AutoShape 13"/>
            <p:cNvSpPr>
              <a:spLocks noChangeArrowheads="1"/>
            </p:cNvSpPr>
            <p:nvPr/>
          </p:nvSpPr>
          <p:spPr bwMode="auto">
            <a:xfrm>
              <a:off x="609696" y="382278"/>
              <a:ext cx="10999207" cy="613053"/>
            </a:xfrm>
            <a:prstGeom prst="roundRect">
              <a:avLst>
                <a:gd name="adj" fmla="val 9389"/>
              </a:avLst>
            </a:prstGeom>
            <a:gradFill rotWithShape="1">
              <a:gsLst>
                <a:gs pos="100000">
                  <a:srgbClr val="FFFFFF"/>
                </a:gs>
                <a:gs pos="100000">
                  <a:srgbClr val="00005E"/>
                </a:gs>
              </a:gsLst>
              <a:lin ang="5400000" scaled="1"/>
            </a:gradFill>
            <a:ln w="114300" cmpd="thickThin" algn="ctr">
              <a:solidFill>
                <a:srgbClr val="D4A940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>
              <a:lvl1pPr marL="712788" indent="-623888" algn="r" rtl="1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88900" indent="0" algn="ctr">
                <a:buNone/>
              </a:pPr>
              <a:r>
                <a:rPr lang="en-GB" b="1" dirty="0"/>
                <a:t>Pneumothorax </a:t>
              </a:r>
              <a:endParaRPr lang="en-GB" b="1" dirty="0">
                <a:solidFill>
                  <a:srgbClr val="000000"/>
                </a:solidFill>
                <a:latin typeface="Univers LT Std 45 Light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4000" y="518336"/>
              <a:ext cx="510961" cy="414753"/>
            </a:xfrm>
            <a:prstGeom prst="flowChartConnector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047083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hest tubes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36035" y="1510456"/>
            <a:ext cx="7130059" cy="5347544"/>
          </a:xfrm>
          <a:noFill/>
        </p:spPr>
      </p:pic>
      <p:sp>
        <p:nvSpPr>
          <p:cNvPr id="2" name="AutoShape 13">
            <a:extLst>
              <a:ext uri="{FF2B5EF4-FFF2-40B4-BE49-F238E27FC236}">
                <a16:creationId xmlns:a16="http://schemas.microsoft.com/office/drawing/2014/main" xmlns="" id="{EB2C299A-10A4-F06C-FB59-3AF615B19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96" y="382278"/>
            <a:ext cx="10999207" cy="613053"/>
          </a:xfrm>
          <a:prstGeom prst="roundRect">
            <a:avLst>
              <a:gd name="adj" fmla="val 9389"/>
            </a:avLst>
          </a:prstGeom>
          <a:gradFill rotWithShape="1">
            <a:gsLst>
              <a:gs pos="100000">
                <a:srgbClr val="FFFFFF"/>
              </a:gs>
              <a:gs pos="100000">
                <a:srgbClr val="00005E"/>
              </a:gs>
            </a:gsLst>
            <a:lin ang="5400000" scaled="1"/>
          </a:gradFill>
          <a:ln w="114300" cmpd="thickThin" algn="ctr">
            <a:solidFill>
              <a:srgbClr val="D4A94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>
            <a:lvl1pPr marL="712788" indent="-623888"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88900" indent="0" algn="ctr">
              <a:buNone/>
            </a:pPr>
            <a:r>
              <a:rPr lang="en-GB" b="1" dirty="0"/>
              <a:t>Pneumothorax </a:t>
            </a:r>
            <a:endParaRPr lang="en-GB" b="1" dirty="0">
              <a:solidFill>
                <a:srgbClr val="000000"/>
              </a:solidFill>
              <a:latin typeface="Univers LT Std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1347878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1601788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/>
              <a:t> </a:t>
            </a:r>
          </a:p>
        </p:txBody>
      </p:sp>
      <p:grpSp>
        <p:nvGrpSpPr>
          <p:cNvPr id="10244" name="Group 1033"/>
          <p:cNvGrpSpPr>
            <a:grpSpLocks/>
          </p:cNvGrpSpPr>
          <p:nvPr/>
        </p:nvGrpSpPr>
        <p:grpSpPr bwMode="auto">
          <a:xfrm>
            <a:off x="2960689" y="1600201"/>
            <a:ext cx="6270625" cy="4435475"/>
            <a:chOff x="1536" y="816"/>
            <a:chExt cx="3615" cy="2557"/>
          </a:xfrm>
        </p:grpSpPr>
        <p:pic>
          <p:nvPicPr>
            <p:cNvPr id="10249" name="Picture 1034" descr="1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" y="816"/>
              <a:ext cx="2688" cy="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10250" name="Picture 1035" descr="15inse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" y="2022"/>
              <a:ext cx="783" cy="135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13900" name="Rectangle 1036"/>
          <p:cNvSpPr>
            <a:spLocks noChangeArrowheads="1"/>
          </p:cNvSpPr>
          <p:nvPr/>
        </p:nvSpPr>
        <p:spPr bwMode="auto">
          <a:xfrm>
            <a:off x="1744664" y="6173788"/>
            <a:ext cx="8677275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 anchor="b" anchorCtr="1">
            <a:spAutoFit/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4" charset="0"/>
              </a:rPr>
              <a:t>Figure 22-1. Right-side pneumothorax. </a:t>
            </a:r>
            <a:r>
              <a:rPr lang="en-GB" sz="1400" b="1" i="1"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4" charset="0"/>
              </a:rPr>
              <a:t>GA,</a:t>
            </a:r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4" charset="0"/>
              </a:rPr>
              <a:t> Gas accumulation; </a:t>
            </a:r>
            <a:r>
              <a:rPr lang="en-GB" sz="1400" b="1" i="1"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4" charset="0"/>
              </a:rPr>
              <a:t>DD,</a:t>
            </a:r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4" charset="0"/>
              </a:rPr>
              <a:t> depressed diaphragm;</a:t>
            </a:r>
            <a:b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4" charset="0"/>
              </a:rPr>
            </a:br>
            <a:r>
              <a:rPr lang="en-GB" sz="1400" b="1" i="1"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4" charset="0"/>
              </a:rPr>
              <a:t>CL,</a:t>
            </a:r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4" charset="0"/>
              </a:rPr>
              <a:t> collapsed lung. </a:t>
            </a:r>
            <a:r>
              <a:rPr lang="en-GB" sz="1400" b="1" i="1"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4" charset="0"/>
              </a:rPr>
              <a:t>Inset,</a:t>
            </a:r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4" charset="0"/>
              </a:rPr>
              <a:t> Atelectasis, a common secondary anatomic alteration of the lungs. </a:t>
            </a:r>
          </a:p>
        </p:txBody>
      </p:sp>
      <p:sp>
        <p:nvSpPr>
          <p:cNvPr id="10246" name="Text Box 1037"/>
          <p:cNvSpPr txBox="1">
            <a:spLocks noChangeArrowheads="1"/>
          </p:cNvSpPr>
          <p:nvPr/>
        </p:nvSpPr>
        <p:spPr bwMode="auto">
          <a:xfrm>
            <a:off x="3848101" y="4489451"/>
            <a:ext cx="614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>
                <a:solidFill>
                  <a:schemeClr val="bg2"/>
                </a:solidFill>
                <a:latin typeface="Times New Roman" panose="02020603050405020304" pitchFamily="18" charset="0"/>
              </a:rPr>
              <a:t>GA</a:t>
            </a:r>
            <a:endParaRPr lang="en-US" altLang="en-US" sz="3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7" name="Text Box 1038"/>
          <p:cNvSpPr txBox="1">
            <a:spLocks noChangeArrowheads="1"/>
          </p:cNvSpPr>
          <p:nvPr/>
        </p:nvSpPr>
        <p:spPr bwMode="auto">
          <a:xfrm>
            <a:off x="4699001" y="4946651"/>
            <a:ext cx="614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>
                <a:solidFill>
                  <a:schemeClr val="bg2"/>
                </a:solidFill>
                <a:latin typeface="Times New Roman" panose="02020603050405020304" pitchFamily="18" charset="0"/>
              </a:rPr>
              <a:t>DD</a:t>
            </a:r>
            <a:endParaRPr lang="en-US" altLang="en-US" sz="3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8" name="Text Box 1039"/>
          <p:cNvSpPr txBox="1">
            <a:spLocks noChangeArrowheads="1"/>
          </p:cNvSpPr>
          <p:nvPr/>
        </p:nvSpPr>
        <p:spPr bwMode="auto">
          <a:xfrm>
            <a:off x="4305301" y="3536951"/>
            <a:ext cx="614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>
                <a:solidFill>
                  <a:schemeClr val="bg2"/>
                </a:solidFill>
                <a:latin typeface="Times New Roman" panose="02020603050405020304" pitchFamily="18" charset="0"/>
              </a:rPr>
              <a:t>CL</a:t>
            </a:r>
            <a:endParaRPr lang="en-US" altLang="en-US" sz="3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83697" y="495058"/>
            <a:ext cx="10999207" cy="613053"/>
            <a:chOff x="609696" y="382278"/>
            <a:chExt cx="10999207" cy="613053"/>
          </a:xfrm>
        </p:grpSpPr>
        <p:sp>
          <p:nvSpPr>
            <p:cNvPr id="12" name="AutoShape 13"/>
            <p:cNvSpPr>
              <a:spLocks noChangeArrowheads="1"/>
            </p:cNvSpPr>
            <p:nvPr/>
          </p:nvSpPr>
          <p:spPr bwMode="auto">
            <a:xfrm>
              <a:off x="609696" y="382278"/>
              <a:ext cx="10999207" cy="613053"/>
            </a:xfrm>
            <a:prstGeom prst="roundRect">
              <a:avLst>
                <a:gd name="adj" fmla="val 9389"/>
              </a:avLst>
            </a:prstGeom>
            <a:gradFill rotWithShape="1">
              <a:gsLst>
                <a:gs pos="100000">
                  <a:srgbClr val="FFFFFF"/>
                </a:gs>
                <a:gs pos="100000">
                  <a:srgbClr val="00005E"/>
                </a:gs>
              </a:gsLst>
              <a:lin ang="5400000" scaled="1"/>
            </a:gradFill>
            <a:ln w="114300" cmpd="thickThin" algn="ctr">
              <a:solidFill>
                <a:srgbClr val="D4A940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>
              <a:lvl1pPr marL="712788" indent="-623888" algn="r" rtl="1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88900" indent="0" algn="ctr">
                <a:buNone/>
              </a:pPr>
              <a:r>
                <a:rPr lang="en-GB" b="1" dirty="0"/>
                <a:t>Pneumothorax </a:t>
              </a:r>
              <a:endParaRPr lang="en-GB" b="1" dirty="0">
                <a:solidFill>
                  <a:srgbClr val="000000"/>
                </a:solidFill>
                <a:latin typeface="Univers LT Std 45 Light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4000" y="518336"/>
              <a:ext cx="510961" cy="414753"/>
            </a:xfrm>
            <a:prstGeom prst="flowChartConnector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3478808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>
          <a:xfrm>
            <a:off x="1063534" y="1139687"/>
            <a:ext cx="1706171" cy="64654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</a:rPr>
              <a:t>3 Ways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From the lungs through a perforation of the visceral pleura</a:t>
            </a:r>
          </a:p>
          <a:p>
            <a:pPr eaLnBrk="1" hangingPunct="1"/>
            <a:r>
              <a:rPr lang="en-US" altLang="en-US" dirty="0"/>
              <a:t>From the surrounding atmosphere through a perforation of the chest wall and parietal pleura or, rarely, through an esophageal fistula or a perforated abdominal </a:t>
            </a:r>
            <a:r>
              <a:rPr lang="en-US" altLang="en-US" dirty="0" err="1"/>
              <a:t>viscus</a:t>
            </a:r>
            <a:endParaRPr lang="en-US" altLang="en-US" dirty="0"/>
          </a:p>
          <a:p>
            <a:pPr eaLnBrk="1" hangingPunct="1"/>
            <a:r>
              <a:rPr lang="en-US" altLang="en-US" dirty="0"/>
              <a:t>From gas-forming microorganisms in an empyema in the pleural space (rare)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09696" y="382278"/>
            <a:ext cx="10999207" cy="613053"/>
            <a:chOff x="609696" y="382278"/>
            <a:chExt cx="10999207" cy="613053"/>
          </a:xfrm>
        </p:grpSpPr>
        <p:sp>
          <p:nvSpPr>
            <p:cNvPr id="5" name="AutoShape 13"/>
            <p:cNvSpPr>
              <a:spLocks noChangeArrowheads="1"/>
            </p:cNvSpPr>
            <p:nvPr/>
          </p:nvSpPr>
          <p:spPr bwMode="auto">
            <a:xfrm>
              <a:off x="609696" y="382278"/>
              <a:ext cx="10999207" cy="613053"/>
            </a:xfrm>
            <a:prstGeom prst="roundRect">
              <a:avLst>
                <a:gd name="adj" fmla="val 9389"/>
              </a:avLst>
            </a:prstGeom>
            <a:gradFill rotWithShape="1">
              <a:gsLst>
                <a:gs pos="100000">
                  <a:srgbClr val="FFFFFF"/>
                </a:gs>
                <a:gs pos="100000">
                  <a:srgbClr val="00005E"/>
                </a:gs>
              </a:gsLst>
              <a:lin ang="5400000" scaled="1"/>
            </a:gradFill>
            <a:ln w="114300" cmpd="thickThin" algn="ctr">
              <a:solidFill>
                <a:srgbClr val="D4A940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>
              <a:lvl1pPr marL="712788" indent="-623888" algn="r" rtl="1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88900" indent="0" algn="ctr">
                <a:buNone/>
              </a:pPr>
              <a:r>
                <a:rPr lang="en-GB" b="1" dirty="0" err="1"/>
                <a:t>Etiology</a:t>
              </a:r>
              <a:r>
                <a:rPr lang="en-GB" b="1" dirty="0"/>
                <a:t> of pneumothorax </a:t>
              </a:r>
              <a:endParaRPr lang="en-GB" b="1" dirty="0">
                <a:solidFill>
                  <a:srgbClr val="000000"/>
                </a:solidFill>
                <a:latin typeface="Univers LT Std 45 Light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4000" y="518336"/>
              <a:ext cx="510961" cy="414753"/>
            </a:xfrm>
            <a:prstGeom prst="flowChartConnector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35900879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Lung collapse</a:t>
            </a:r>
          </a:p>
          <a:p>
            <a:pPr eaLnBrk="1" hangingPunct="1"/>
            <a:r>
              <a:rPr lang="en-US" altLang="en-US" dirty="0"/>
              <a:t>Chest wall expansion</a:t>
            </a:r>
          </a:p>
          <a:p>
            <a:pPr eaLnBrk="1" hangingPunct="1"/>
            <a:r>
              <a:rPr lang="en-US" altLang="en-US" b="1" dirty="0">
                <a:solidFill>
                  <a:srgbClr val="FF0000"/>
                </a:solidFill>
              </a:rPr>
              <a:t>Compression of the great veins and decreased cardiac venous return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09696" y="725712"/>
            <a:ext cx="10999207" cy="613053"/>
            <a:chOff x="609696" y="382278"/>
            <a:chExt cx="10999207" cy="613053"/>
          </a:xfrm>
        </p:grpSpPr>
        <p:sp>
          <p:nvSpPr>
            <p:cNvPr id="5" name="AutoShape 13"/>
            <p:cNvSpPr>
              <a:spLocks noChangeArrowheads="1"/>
            </p:cNvSpPr>
            <p:nvPr/>
          </p:nvSpPr>
          <p:spPr bwMode="auto">
            <a:xfrm>
              <a:off x="609696" y="382278"/>
              <a:ext cx="10999207" cy="613053"/>
            </a:xfrm>
            <a:prstGeom prst="roundRect">
              <a:avLst>
                <a:gd name="adj" fmla="val 9389"/>
              </a:avLst>
            </a:prstGeom>
            <a:gradFill rotWithShape="1">
              <a:gsLst>
                <a:gs pos="100000">
                  <a:srgbClr val="FFFFFF"/>
                </a:gs>
                <a:gs pos="100000">
                  <a:srgbClr val="00005E"/>
                </a:gs>
              </a:gsLst>
              <a:lin ang="5400000" scaled="1"/>
            </a:gradFill>
            <a:ln w="114300" cmpd="thickThin" algn="ctr">
              <a:solidFill>
                <a:srgbClr val="D4A940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>
              <a:lvl1pPr marL="712788" indent="-623888" algn="r" rtl="1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88900" indent="0" algn="ctr">
                <a:buNone/>
              </a:pPr>
              <a:r>
                <a:rPr lang="en-GB" b="1" dirty="0"/>
                <a:t>Anatomic alterations of the lungs</a:t>
              </a:r>
              <a:endParaRPr lang="en-GB" b="1" dirty="0">
                <a:solidFill>
                  <a:srgbClr val="000000"/>
                </a:solidFill>
                <a:latin typeface="Univers LT Std 45 Light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4000" y="518336"/>
              <a:ext cx="510961" cy="414753"/>
            </a:xfrm>
            <a:prstGeom prst="flowChartConnector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64736374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2262947"/>
            <a:ext cx="10515600" cy="4351338"/>
          </a:xfrm>
        </p:spPr>
        <p:txBody>
          <a:bodyPr/>
          <a:lstStyle/>
          <a:p>
            <a:r>
              <a:rPr lang="en-US" altLang="en-US" sz="3600" dirty="0"/>
              <a:t>   Traumatic pneumothorax</a:t>
            </a:r>
          </a:p>
          <a:p>
            <a:pPr marL="571500" lvl="2" indent="-571500"/>
            <a:r>
              <a:rPr lang="en-US" altLang="en-US" sz="3600" dirty="0"/>
              <a:t>Spontaneous pneumothorax </a:t>
            </a:r>
          </a:p>
          <a:p>
            <a:pPr eaLnBrk="1" hangingPunct="1"/>
            <a:r>
              <a:rPr lang="en-US" altLang="en-US" sz="3600" dirty="0"/>
              <a:t>   Iatrogenic pneumothorax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03679" y="431021"/>
            <a:ext cx="10999207" cy="1232559"/>
            <a:chOff x="609696" y="72525"/>
            <a:chExt cx="10999207" cy="1232559"/>
          </a:xfrm>
        </p:grpSpPr>
        <p:sp>
          <p:nvSpPr>
            <p:cNvPr id="5" name="AutoShape 13"/>
            <p:cNvSpPr>
              <a:spLocks noChangeArrowheads="1"/>
            </p:cNvSpPr>
            <p:nvPr/>
          </p:nvSpPr>
          <p:spPr bwMode="auto">
            <a:xfrm>
              <a:off x="609696" y="72525"/>
              <a:ext cx="10999207" cy="1232559"/>
            </a:xfrm>
            <a:prstGeom prst="roundRect">
              <a:avLst>
                <a:gd name="adj" fmla="val 9389"/>
              </a:avLst>
            </a:prstGeom>
            <a:gradFill rotWithShape="1">
              <a:gsLst>
                <a:gs pos="100000">
                  <a:srgbClr val="FFFFFF"/>
                </a:gs>
                <a:gs pos="100000">
                  <a:srgbClr val="00005E"/>
                </a:gs>
              </a:gsLst>
              <a:lin ang="5400000" scaled="1"/>
            </a:gradFill>
            <a:ln w="114300" cmpd="thickThin" algn="ctr">
              <a:solidFill>
                <a:srgbClr val="D4A940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>
              <a:lvl1pPr marL="712788" indent="-623888" algn="r" rtl="1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88900" indent="0" algn="ctr">
                <a:buNone/>
              </a:pPr>
              <a:r>
                <a:rPr lang="en-GB" b="1" dirty="0"/>
                <a:t>Classification of pneumothorax </a:t>
              </a:r>
            </a:p>
            <a:p>
              <a:pPr marL="88900" indent="0" algn="ctr">
                <a:buNone/>
              </a:pPr>
              <a:r>
                <a:rPr lang="en-GB" b="1" dirty="0"/>
                <a:t>( Based on </a:t>
              </a:r>
              <a:r>
                <a:rPr lang="en-GB" b="1" dirty="0" err="1"/>
                <a:t>origion</a:t>
              </a:r>
              <a:r>
                <a:rPr lang="en-GB" b="1" dirty="0"/>
                <a:t> )</a:t>
              </a:r>
              <a:endParaRPr lang="en-GB" b="1" dirty="0">
                <a:solidFill>
                  <a:srgbClr val="000000"/>
                </a:solidFill>
                <a:latin typeface="Univers LT Std 45 Light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4000" y="518336"/>
              <a:ext cx="510961" cy="414753"/>
            </a:xfrm>
            <a:prstGeom prst="flowChartConnector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07307628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2E7B-7F89-43CC-9080-BC5F5337EAAD}" type="datetime2">
              <a:rPr lang="en-US" smtClean="0"/>
              <a:pPr/>
              <a:t>Wednesday, July 2,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Cardiopulmonary Module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A094-9237-4F1F-BD5F-A605574E1A7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>
            <a:off x="2878742" y="3520172"/>
            <a:ext cx="6434514" cy="1408408"/>
          </a:xfrm>
          <a:prstGeom prst="roundRect">
            <a:avLst>
              <a:gd name="adj" fmla="val 9389"/>
            </a:avLst>
          </a:prstGeom>
          <a:gradFill rotWithShape="1">
            <a:gsLst>
              <a:gs pos="100000">
                <a:srgbClr val="FFFFFF"/>
              </a:gs>
              <a:gs pos="100000">
                <a:srgbClr val="00005E"/>
              </a:gs>
            </a:gsLst>
            <a:lin ang="5400000" scaled="1"/>
          </a:gradFill>
          <a:ln w="114300" cmpd="thickThin" algn="ctr">
            <a:solidFill>
              <a:srgbClr val="D4A94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>
            <a:lvl1pPr marL="712788" indent="-623888"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712788" marR="0" lvl="0" indent="-623888" algn="ctr" defTabSz="914400" rtl="1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SA" sz="5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88900" indent="0" algn="ctr" rtl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Diseases of Pleura</a:t>
            </a: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38" y="800390"/>
            <a:ext cx="2241123" cy="2241123"/>
          </a:xfrm>
          <a:prstGeom prst="flowChartConnector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1831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5400"/>
              <a:t> </a:t>
            </a:r>
            <a:endParaRPr lang="en-US" altLang="en-US" sz="280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6938" y="1417982"/>
            <a:ext cx="7772400" cy="4419600"/>
          </a:xfrm>
          <a:noFill/>
        </p:spPr>
        <p:txBody>
          <a:bodyPr/>
          <a:lstStyle/>
          <a:p>
            <a:pPr algn="ctr" eaLnBrk="1" hangingPunct="1">
              <a:buFontTx/>
              <a:buNone/>
            </a:pPr>
            <a:endParaRPr lang="en-US" altLang="en-US" sz="1200" dirty="0"/>
          </a:p>
          <a:p>
            <a:pPr eaLnBrk="1" hangingPunct="1"/>
            <a:r>
              <a:rPr lang="en-US" altLang="en-US" b="1" u="sng" dirty="0">
                <a:solidFill>
                  <a:srgbClr val="002060"/>
                </a:solidFill>
              </a:rPr>
              <a:t>Spontaneous Pneumothorax</a:t>
            </a:r>
          </a:p>
          <a:p>
            <a:pPr lvl="1" eaLnBrk="1" hangingPunct="1"/>
            <a:r>
              <a:rPr lang="en-US" altLang="en-US" sz="2600" dirty="0"/>
              <a:t>Primary</a:t>
            </a:r>
          </a:p>
          <a:p>
            <a:pPr lvl="1" eaLnBrk="1" hangingPunct="1"/>
            <a:r>
              <a:rPr lang="en-US" altLang="en-US" sz="2600" dirty="0"/>
              <a:t>Secondary</a:t>
            </a:r>
            <a:endParaRPr lang="en-US" altLang="en-US" dirty="0"/>
          </a:p>
          <a:p>
            <a:pPr lvl="1" eaLnBrk="1" hangingPunct="1">
              <a:buFontTx/>
              <a:buNone/>
            </a:pPr>
            <a:endParaRPr lang="en-US" altLang="en-US" sz="1200" dirty="0"/>
          </a:p>
          <a:p>
            <a:pPr eaLnBrk="1" hangingPunct="1"/>
            <a:r>
              <a:rPr lang="en-US" altLang="en-US" b="1" u="sng" dirty="0">
                <a:solidFill>
                  <a:srgbClr val="002060"/>
                </a:solidFill>
              </a:rPr>
              <a:t>Traumatic Pneumothorax</a:t>
            </a:r>
          </a:p>
          <a:p>
            <a:pPr lvl="1" eaLnBrk="1" hangingPunct="1"/>
            <a:r>
              <a:rPr lang="en-US" altLang="en-US" sz="2600" dirty="0"/>
              <a:t>Non- Iatrogenic</a:t>
            </a:r>
          </a:p>
          <a:p>
            <a:pPr lvl="1" eaLnBrk="1" hangingPunct="1"/>
            <a:r>
              <a:rPr lang="en-US" altLang="en-US" sz="2600" dirty="0"/>
              <a:t>Iatrogenic</a:t>
            </a:r>
          </a:p>
          <a:p>
            <a:pPr marL="457200" lvl="1" indent="0" eaLnBrk="1" hangingPunct="1">
              <a:buNone/>
            </a:pPr>
            <a:endParaRPr lang="en-US" altLang="en-US" sz="2600" dirty="0"/>
          </a:p>
        </p:txBody>
      </p:sp>
      <p:graphicFrame>
        <p:nvGraphicFramePr>
          <p:cNvPr id="16388" name="Object 4"/>
          <p:cNvGraphicFramePr>
            <a:graphicFrameLocks/>
          </p:cNvGraphicFramePr>
          <p:nvPr/>
        </p:nvGraphicFramePr>
        <p:xfrm>
          <a:off x="9525000" y="5181600"/>
          <a:ext cx="9144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ClipArt" r:id="rId3" imgW="2433983" imgH="3659072" progId="MS_ClipArt_Gallery.2">
                  <p:embed/>
                </p:oleObj>
              </mc:Choice>
              <mc:Fallback>
                <p:oleObj name="ClipArt" r:id="rId3" imgW="2433983" imgH="3659072" progId="MS_ClipArt_Gallery.2">
                  <p:embed/>
                  <p:pic>
                    <p:nvPicPr>
                      <p:cNvPr id="1638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0" y="5181600"/>
                        <a:ext cx="9144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50667" y="556188"/>
            <a:ext cx="10999207" cy="613053"/>
            <a:chOff x="609695" y="320036"/>
            <a:chExt cx="10999207" cy="613053"/>
          </a:xfrm>
        </p:grpSpPr>
        <p:sp>
          <p:nvSpPr>
            <p:cNvPr id="6" name="AutoShape 13"/>
            <p:cNvSpPr>
              <a:spLocks noChangeArrowheads="1"/>
            </p:cNvSpPr>
            <p:nvPr/>
          </p:nvSpPr>
          <p:spPr bwMode="auto">
            <a:xfrm>
              <a:off x="609695" y="320036"/>
              <a:ext cx="10999207" cy="613053"/>
            </a:xfrm>
            <a:prstGeom prst="roundRect">
              <a:avLst>
                <a:gd name="adj" fmla="val 9389"/>
              </a:avLst>
            </a:prstGeom>
            <a:gradFill rotWithShape="1">
              <a:gsLst>
                <a:gs pos="100000">
                  <a:srgbClr val="FFFFFF"/>
                </a:gs>
                <a:gs pos="100000">
                  <a:srgbClr val="00005E"/>
                </a:gs>
              </a:gsLst>
              <a:lin ang="5400000" scaled="1"/>
            </a:gradFill>
            <a:ln w="114300" cmpd="thickThin" algn="ctr">
              <a:solidFill>
                <a:srgbClr val="D4A940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>
              <a:lvl1pPr marL="712788" indent="-623888" algn="r" rtl="1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88900" indent="0" algn="ctr">
                <a:buNone/>
              </a:pPr>
              <a:r>
                <a:rPr lang="en-GB" b="1" dirty="0"/>
                <a:t>Classification system</a:t>
              </a:r>
              <a:endParaRPr lang="en-GB" b="1" dirty="0">
                <a:solidFill>
                  <a:srgbClr val="000000"/>
                </a:solidFill>
                <a:latin typeface="Univers LT Std 45 Light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4000" y="518336"/>
              <a:ext cx="510961" cy="414753"/>
            </a:xfrm>
            <a:prstGeom prst="flowChartConnector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48365187"/>
      </p:ext>
    </p:extLst>
  </p:cSld>
  <p:clrMapOvr>
    <a:masterClrMapping/>
  </p:clrMapOvr>
  <p:transition advClick="0" advTm="12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5400"/>
              <a:t> </a:t>
            </a:r>
            <a:endParaRPr lang="en-US" altLang="en-US" sz="28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517" y="1620686"/>
            <a:ext cx="10148513" cy="3285760"/>
          </a:xfrm>
          <a:noFill/>
        </p:spPr>
        <p:txBody>
          <a:bodyPr/>
          <a:lstStyle/>
          <a:p>
            <a:pPr marL="0" indent="0" eaLnBrk="1" hangingPunct="1">
              <a:buNone/>
            </a:pPr>
            <a:endParaRPr lang="en-US" altLang="en-US" sz="3600" b="1" i="1" u="sng" dirty="0">
              <a:solidFill>
                <a:srgbClr val="C00000"/>
              </a:solidFill>
            </a:endParaRPr>
          </a:p>
          <a:p>
            <a:pPr eaLnBrk="1" hangingPunct="1">
              <a:buFontTx/>
              <a:buNone/>
            </a:pPr>
            <a:endParaRPr lang="en-US" altLang="en-US" sz="700" dirty="0"/>
          </a:p>
          <a:p>
            <a:pPr lvl="1" eaLnBrk="1" hangingPunct="1"/>
            <a:r>
              <a:rPr lang="en-US" altLang="en-US" dirty="0"/>
              <a:t>A disease of younger individuals </a:t>
            </a:r>
            <a:r>
              <a:rPr lang="en-US" altLang="en-US" i="1" dirty="0"/>
              <a:t>(15 - 35 </a:t>
            </a:r>
            <a:r>
              <a:rPr lang="en-US" altLang="en-US" i="1" dirty="0" err="1"/>
              <a:t>yrs</a:t>
            </a:r>
            <a:r>
              <a:rPr lang="en-US" altLang="en-US" i="1" dirty="0"/>
              <a:t> of age)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males &gt; females </a:t>
            </a:r>
          </a:p>
          <a:p>
            <a:pPr lvl="1" eaLnBrk="1" hangingPunct="1"/>
            <a:r>
              <a:rPr lang="en-US" altLang="en-US" dirty="0"/>
              <a:t>tall, slim body habitus</a:t>
            </a:r>
          </a:p>
          <a:p>
            <a:pPr lvl="1" eaLnBrk="1" hangingPunct="1"/>
            <a:r>
              <a:rPr lang="en-US" altLang="en-US" dirty="0"/>
              <a:t>usual cause: </a:t>
            </a:r>
            <a:r>
              <a:rPr lang="en-US" altLang="en-US" u="sng" dirty="0"/>
              <a:t>parenchymal blebs in the:</a:t>
            </a:r>
            <a:endParaRPr lang="en-US" altLang="en-US" dirty="0"/>
          </a:p>
          <a:p>
            <a:pPr lvl="2" eaLnBrk="1" hangingPunct="1"/>
            <a:r>
              <a:rPr lang="en-US" altLang="en-US" b="1" dirty="0"/>
              <a:t>apex of the upper lobe </a:t>
            </a:r>
          </a:p>
          <a:p>
            <a:pPr lvl="2" eaLnBrk="1" hangingPunct="1"/>
            <a:endParaRPr lang="en-US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09695" y="1007633"/>
            <a:ext cx="10999207" cy="613053"/>
            <a:chOff x="609695" y="-343434"/>
            <a:chExt cx="10999207" cy="613053"/>
          </a:xfrm>
        </p:grpSpPr>
        <p:sp>
          <p:nvSpPr>
            <p:cNvPr id="5" name="AutoShape 13"/>
            <p:cNvSpPr>
              <a:spLocks noChangeArrowheads="1"/>
            </p:cNvSpPr>
            <p:nvPr/>
          </p:nvSpPr>
          <p:spPr bwMode="auto">
            <a:xfrm>
              <a:off x="609695" y="-343434"/>
              <a:ext cx="10999207" cy="613053"/>
            </a:xfrm>
            <a:prstGeom prst="roundRect">
              <a:avLst>
                <a:gd name="adj" fmla="val 9389"/>
              </a:avLst>
            </a:prstGeom>
            <a:gradFill rotWithShape="1">
              <a:gsLst>
                <a:gs pos="100000">
                  <a:srgbClr val="FFFFFF"/>
                </a:gs>
                <a:gs pos="100000">
                  <a:srgbClr val="00005E"/>
                </a:gs>
              </a:gsLst>
              <a:lin ang="5400000" scaled="1"/>
            </a:gradFill>
            <a:ln w="114300" cmpd="thickThin" algn="ctr">
              <a:solidFill>
                <a:srgbClr val="D4A940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>
              <a:lvl1pPr marL="712788" indent="-623888" algn="r" rtl="1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88900" indent="0" algn="ctr">
                <a:buNone/>
              </a:pPr>
              <a:r>
                <a:rPr lang="en-GB" b="1" dirty="0"/>
                <a:t>Primary spontaneous pneumothorax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3999" y="-244285"/>
              <a:ext cx="510961" cy="414753"/>
            </a:xfrm>
            <a:prstGeom prst="flowChartConnector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443845530"/>
      </p:ext>
    </p:extLst>
  </p:cSld>
  <p:clrMapOvr>
    <a:masterClrMapping/>
  </p:clrMapOvr>
  <p:transition advClick="0" advTm="12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995" y="2314621"/>
            <a:ext cx="11093823" cy="274771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	</a:t>
            </a:r>
            <a:r>
              <a:rPr lang="en-US" altLang="en-US" sz="2600" i="1" dirty="0"/>
              <a:t>due to underlying pulmonary disease</a:t>
            </a:r>
          </a:p>
          <a:p>
            <a:pPr eaLnBrk="1" hangingPunct="1">
              <a:buFontTx/>
              <a:buNone/>
            </a:pPr>
            <a:endParaRPr lang="en-US" altLang="en-US" sz="1200" dirty="0"/>
          </a:p>
          <a:p>
            <a:pPr lvl="1" eaLnBrk="1" hangingPunct="1"/>
            <a:r>
              <a:rPr lang="en-US" altLang="en-US" sz="2600" dirty="0"/>
              <a:t>COPD / Asthma / Cystic Fibrosis</a:t>
            </a:r>
          </a:p>
          <a:p>
            <a:pPr lvl="1" eaLnBrk="1" hangingPunct="1"/>
            <a:r>
              <a:rPr lang="en-US" altLang="en-US" sz="2600" dirty="0"/>
              <a:t>Immunocompromised Infections</a:t>
            </a:r>
            <a:endParaRPr lang="en-US" altLang="en-US" sz="2000" i="1" dirty="0"/>
          </a:p>
          <a:p>
            <a:pPr lvl="2" eaLnBrk="1" hangingPunct="1">
              <a:buFontTx/>
              <a:buNone/>
            </a:pPr>
            <a:endParaRPr lang="en-US" altLang="en-US" sz="800" dirty="0"/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lvl="2" eaLnBrk="1" hangingPunct="1">
              <a:buFontTx/>
              <a:buNone/>
            </a:pPr>
            <a:endParaRPr lang="en-US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09695" y="971797"/>
            <a:ext cx="10999207" cy="613053"/>
            <a:chOff x="609695" y="-379270"/>
            <a:chExt cx="10999207" cy="613053"/>
          </a:xfrm>
        </p:grpSpPr>
        <p:sp>
          <p:nvSpPr>
            <p:cNvPr id="4" name="AutoShape 13"/>
            <p:cNvSpPr>
              <a:spLocks noChangeArrowheads="1"/>
            </p:cNvSpPr>
            <p:nvPr/>
          </p:nvSpPr>
          <p:spPr bwMode="auto">
            <a:xfrm>
              <a:off x="609695" y="-379270"/>
              <a:ext cx="10999207" cy="613053"/>
            </a:xfrm>
            <a:prstGeom prst="roundRect">
              <a:avLst>
                <a:gd name="adj" fmla="val 9389"/>
              </a:avLst>
            </a:prstGeom>
            <a:gradFill rotWithShape="1">
              <a:gsLst>
                <a:gs pos="100000">
                  <a:srgbClr val="FFFFFF"/>
                </a:gs>
                <a:gs pos="100000">
                  <a:srgbClr val="00005E"/>
                </a:gs>
              </a:gsLst>
              <a:lin ang="5400000" scaled="1"/>
            </a:gradFill>
            <a:ln w="114300" cmpd="thickThin" algn="ctr">
              <a:solidFill>
                <a:srgbClr val="D4A940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>
              <a:lvl1pPr marL="712788" indent="-623888" algn="r" rtl="1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88900" indent="0" algn="ctr">
                <a:buNone/>
              </a:pPr>
              <a:r>
                <a:rPr lang="en-GB" b="1" dirty="0"/>
                <a:t>Secondary spontaneous pneumothorax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3999" y="-244285"/>
              <a:ext cx="510961" cy="414753"/>
            </a:xfrm>
            <a:prstGeom prst="flowChartConnector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678442488"/>
      </p:ext>
    </p:extLst>
  </p:cSld>
  <p:clrMapOvr>
    <a:masterClrMapping/>
  </p:clrMapOvr>
  <p:transition advClick="0" advTm="12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066800"/>
          </a:xfrm>
          <a:noFill/>
        </p:spPr>
        <p:txBody>
          <a:bodyPr/>
          <a:lstStyle/>
          <a:p>
            <a:pPr eaLnBrk="1" hangingPunct="1"/>
            <a:r>
              <a:rPr lang="en-US" altLang="en-US" sz="5400"/>
              <a:t>  </a:t>
            </a:r>
            <a:endParaRPr lang="en-US" altLang="en-US" sz="280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528" y="2186609"/>
            <a:ext cx="8534400" cy="3525078"/>
          </a:xfrm>
          <a:noFill/>
        </p:spPr>
        <p:txBody>
          <a:bodyPr/>
          <a:lstStyle/>
          <a:p>
            <a:pPr algn="ctr" eaLnBrk="1" hangingPunct="1">
              <a:buFontTx/>
              <a:buNone/>
            </a:pPr>
            <a:endParaRPr lang="en-US" altLang="en-US" sz="800" dirty="0"/>
          </a:p>
          <a:p>
            <a:pPr eaLnBrk="1" hangingPunct="1">
              <a:buFontTx/>
              <a:buNone/>
            </a:pPr>
            <a:r>
              <a:rPr lang="en-US" altLang="en-US" sz="3600" b="1" dirty="0"/>
              <a:t>Due to:</a:t>
            </a:r>
            <a:endParaRPr lang="en-US" altLang="en-US" sz="2600" dirty="0"/>
          </a:p>
          <a:p>
            <a:pPr lvl="1" eaLnBrk="1" hangingPunct="1"/>
            <a:r>
              <a:rPr lang="en-US" altLang="en-US" dirty="0"/>
              <a:t>Blunt or Penetrating trauma</a:t>
            </a:r>
          </a:p>
          <a:p>
            <a:pPr lvl="1" eaLnBrk="1" hangingPunct="1"/>
            <a:r>
              <a:rPr lang="en-US" altLang="en-US" dirty="0"/>
              <a:t>Iatrogenic</a:t>
            </a:r>
          </a:p>
          <a:p>
            <a:pPr lvl="2" eaLnBrk="1" hangingPunct="1"/>
            <a:r>
              <a:rPr lang="en-US" altLang="en-US" dirty="0"/>
              <a:t>central lines / pleural aspiration / pleural biopsy</a:t>
            </a:r>
            <a:endParaRPr lang="en-US" altLang="en-US" i="1" dirty="0"/>
          </a:p>
          <a:p>
            <a:pPr lvl="2" eaLnBrk="1" hangingPunct="1"/>
            <a:r>
              <a:rPr lang="en-US" altLang="en-US" dirty="0"/>
              <a:t>endoscopy / </a:t>
            </a:r>
            <a:r>
              <a:rPr lang="en-US" altLang="en-US" dirty="0" err="1"/>
              <a:t>dilational</a:t>
            </a:r>
            <a:r>
              <a:rPr lang="en-US" altLang="en-US" dirty="0"/>
              <a:t> techniques</a:t>
            </a:r>
          </a:p>
          <a:p>
            <a:pPr lvl="2" eaLnBrk="1" hangingPunct="1"/>
            <a:r>
              <a:rPr lang="en-US" altLang="en-US" dirty="0"/>
              <a:t>Barotrauma: Mechanical Ventilation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09695" y="1007633"/>
            <a:ext cx="10999207" cy="613053"/>
            <a:chOff x="609695" y="-343434"/>
            <a:chExt cx="10999207" cy="613053"/>
          </a:xfrm>
        </p:grpSpPr>
        <p:sp>
          <p:nvSpPr>
            <p:cNvPr id="5" name="AutoShape 13"/>
            <p:cNvSpPr>
              <a:spLocks noChangeArrowheads="1"/>
            </p:cNvSpPr>
            <p:nvPr/>
          </p:nvSpPr>
          <p:spPr bwMode="auto">
            <a:xfrm>
              <a:off x="609695" y="-343434"/>
              <a:ext cx="10999207" cy="613053"/>
            </a:xfrm>
            <a:prstGeom prst="roundRect">
              <a:avLst>
                <a:gd name="adj" fmla="val 9389"/>
              </a:avLst>
            </a:prstGeom>
            <a:gradFill rotWithShape="1">
              <a:gsLst>
                <a:gs pos="100000">
                  <a:srgbClr val="FFFFFF"/>
                </a:gs>
                <a:gs pos="100000">
                  <a:srgbClr val="00005E"/>
                </a:gs>
              </a:gsLst>
              <a:lin ang="5400000" scaled="1"/>
            </a:gradFill>
            <a:ln w="114300" cmpd="thickThin" algn="ctr">
              <a:solidFill>
                <a:srgbClr val="D4A940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>
              <a:lvl1pPr marL="712788" indent="-623888" algn="r" rtl="1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88900" indent="0" algn="ctr">
                <a:buNone/>
              </a:pPr>
              <a:r>
                <a:rPr lang="en-GB" b="1" dirty="0"/>
                <a:t>Traumatic pneumothorax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3999" y="-244285"/>
              <a:ext cx="510961" cy="414753"/>
            </a:xfrm>
            <a:prstGeom prst="flowChartConnector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040430148"/>
      </p:ext>
    </p:extLst>
  </p:cSld>
  <p:clrMapOvr>
    <a:masterClrMapping/>
  </p:clrMapOvr>
  <p:transition advClick="0" advTm="12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879" y="2068462"/>
            <a:ext cx="10515600" cy="4351338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US" altLang="en-US" dirty="0"/>
              <a:t>Large defect  </a:t>
            </a:r>
          </a:p>
          <a:p>
            <a:pPr eaLnBrk="1" hangingPunct="1"/>
            <a:r>
              <a:rPr lang="en-US" altLang="en-US" b="1" dirty="0"/>
              <a:t>Removes normally negative intra-thoracic pressures - thus impedes respiration</a:t>
            </a:r>
          </a:p>
          <a:p>
            <a:pPr eaLnBrk="1" hangingPunct="1"/>
            <a:r>
              <a:rPr lang="en-US" altLang="en-US" dirty="0"/>
              <a:t>Prompt closure - sterile, occlusive</a:t>
            </a:r>
          </a:p>
          <a:p>
            <a:pPr eaLnBrk="1" hangingPunct="1"/>
            <a:r>
              <a:rPr lang="en-US" altLang="en-US" dirty="0"/>
              <a:t>Surgery usually required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09695" y="1007633"/>
            <a:ext cx="10999207" cy="613053"/>
            <a:chOff x="609695" y="-343434"/>
            <a:chExt cx="10999207" cy="613053"/>
          </a:xfrm>
        </p:grpSpPr>
        <p:sp>
          <p:nvSpPr>
            <p:cNvPr id="5" name="AutoShape 13"/>
            <p:cNvSpPr>
              <a:spLocks noChangeArrowheads="1"/>
            </p:cNvSpPr>
            <p:nvPr/>
          </p:nvSpPr>
          <p:spPr bwMode="auto">
            <a:xfrm>
              <a:off x="609695" y="-343434"/>
              <a:ext cx="10999207" cy="613053"/>
            </a:xfrm>
            <a:prstGeom prst="roundRect">
              <a:avLst>
                <a:gd name="adj" fmla="val 9389"/>
              </a:avLst>
            </a:prstGeom>
            <a:gradFill rotWithShape="1">
              <a:gsLst>
                <a:gs pos="100000">
                  <a:srgbClr val="FFFFFF"/>
                </a:gs>
                <a:gs pos="100000">
                  <a:srgbClr val="00005E"/>
                </a:gs>
              </a:gsLst>
              <a:lin ang="5400000" scaled="1"/>
            </a:gradFill>
            <a:ln w="114300" cmpd="thickThin" algn="ctr">
              <a:solidFill>
                <a:srgbClr val="D4A940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>
              <a:lvl1pPr marL="712788" indent="-623888" algn="r" rtl="1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88900" indent="0" algn="ctr">
                <a:buNone/>
              </a:pPr>
              <a:r>
                <a:rPr lang="en-GB" b="1" dirty="0"/>
                <a:t>Open pneumothorax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3999" y="-244285"/>
              <a:ext cx="510961" cy="414753"/>
            </a:xfrm>
            <a:prstGeom prst="flowChartConnector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94560598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95" y="2696566"/>
            <a:ext cx="10753164" cy="219348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>
                <a:cs typeface="Arial" panose="020B0604020202020204" pitchFamily="34" charset="0"/>
              </a:rPr>
              <a:t>Progressive air pressure within chest impairing venous return.  </a:t>
            </a:r>
          </a:p>
          <a:p>
            <a:pPr eaLnBrk="1" hangingPunct="1"/>
            <a:r>
              <a:rPr lang="en-US" altLang="en-US" sz="3200" dirty="0">
                <a:cs typeface="Arial" panose="020B0604020202020204" pitchFamily="34" charset="0"/>
              </a:rPr>
              <a:t>Life threatening emergency</a:t>
            </a:r>
          </a:p>
          <a:p>
            <a:pPr marL="0" indent="0" eaLnBrk="1" hangingPunct="1">
              <a:buNone/>
            </a:pPr>
            <a:endParaRPr lang="en-US" altLang="en-US" sz="3200" dirty="0"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9695" y="1007633"/>
            <a:ext cx="10999207" cy="613053"/>
            <a:chOff x="609695" y="-343434"/>
            <a:chExt cx="10999207" cy="613053"/>
          </a:xfrm>
        </p:grpSpPr>
        <p:sp>
          <p:nvSpPr>
            <p:cNvPr id="5" name="AutoShape 13"/>
            <p:cNvSpPr>
              <a:spLocks noChangeArrowheads="1"/>
            </p:cNvSpPr>
            <p:nvPr/>
          </p:nvSpPr>
          <p:spPr bwMode="auto">
            <a:xfrm>
              <a:off x="609695" y="-343434"/>
              <a:ext cx="10999207" cy="613053"/>
            </a:xfrm>
            <a:prstGeom prst="roundRect">
              <a:avLst>
                <a:gd name="adj" fmla="val 9389"/>
              </a:avLst>
            </a:prstGeom>
            <a:gradFill rotWithShape="1">
              <a:gsLst>
                <a:gs pos="100000">
                  <a:srgbClr val="FFFFFF"/>
                </a:gs>
                <a:gs pos="100000">
                  <a:srgbClr val="00005E"/>
                </a:gs>
              </a:gsLst>
              <a:lin ang="5400000" scaled="1"/>
            </a:gradFill>
            <a:ln w="114300" cmpd="thickThin" algn="ctr">
              <a:solidFill>
                <a:srgbClr val="D4A940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>
              <a:lvl1pPr marL="712788" indent="-623888" algn="r" rtl="1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88900" indent="0" algn="ctr">
                <a:buNone/>
              </a:pPr>
              <a:r>
                <a:rPr lang="en-GB" b="1" dirty="0"/>
                <a:t>Tension pneumothorax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3999" y="-244285"/>
              <a:ext cx="510961" cy="414753"/>
            </a:xfrm>
            <a:prstGeom prst="flowChartConnector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920023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82" y="1234353"/>
            <a:ext cx="7359136" cy="49825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• acute-onset pleuritic chest pain, </a:t>
            </a:r>
            <a:r>
              <a:rPr lang="en-GB" dirty="0" err="1"/>
              <a:t>dyspnea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• </a:t>
            </a:r>
            <a:r>
              <a:rPr lang="en-GB" dirty="0" err="1"/>
              <a:t>tachypnea</a:t>
            </a:r>
            <a:r>
              <a:rPr lang="en-GB" dirty="0"/>
              <a:t>, tachycardia. </a:t>
            </a:r>
          </a:p>
          <a:p>
            <a:pPr marL="0" indent="0">
              <a:buNone/>
            </a:pPr>
            <a:r>
              <a:rPr lang="en-GB" dirty="0"/>
              <a:t>• ipsilateral diminished chest expansion.</a:t>
            </a:r>
          </a:p>
          <a:p>
            <a:pPr marL="0" indent="0">
              <a:buNone/>
            </a:pPr>
            <a:r>
              <a:rPr lang="en-GB" dirty="0"/>
              <a:t>• </a:t>
            </a:r>
            <a:r>
              <a:rPr lang="en-GB" b="1" dirty="0">
                <a:solidFill>
                  <a:srgbClr val="FF0000"/>
                </a:solidFill>
              </a:rPr>
              <a:t>Contralateral tracheal deviation </a:t>
            </a:r>
          </a:p>
          <a:p>
            <a:pPr marL="0" indent="0">
              <a:buNone/>
            </a:pPr>
            <a:r>
              <a:rPr lang="en-GB" dirty="0"/>
              <a:t>• decreased tactile/vocal fremitus. </a:t>
            </a: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• </a:t>
            </a:r>
            <a:r>
              <a:rPr lang="en-GB" b="1" dirty="0" err="1">
                <a:solidFill>
                  <a:srgbClr val="FF0000"/>
                </a:solidFill>
              </a:rPr>
              <a:t>hyperresonance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/>
              <a:t>• </a:t>
            </a:r>
            <a:r>
              <a:rPr lang="en-GB" b="1" dirty="0">
                <a:solidFill>
                  <a:srgbClr val="FF0000"/>
                </a:solidFill>
              </a:rPr>
              <a:t>ipsilateral diminished breath sounds</a:t>
            </a:r>
            <a:r>
              <a:rPr lang="en-GB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4" name="AutoShape 13"/>
          <p:cNvSpPr>
            <a:spLocks noChangeArrowheads="1"/>
          </p:cNvSpPr>
          <p:nvPr/>
        </p:nvSpPr>
        <p:spPr bwMode="auto">
          <a:xfrm>
            <a:off x="609696" y="382278"/>
            <a:ext cx="10787173" cy="613053"/>
          </a:xfrm>
          <a:prstGeom prst="roundRect">
            <a:avLst>
              <a:gd name="adj" fmla="val 9389"/>
            </a:avLst>
          </a:prstGeom>
          <a:gradFill rotWithShape="1">
            <a:gsLst>
              <a:gs pos="100000">
                <a:srgbClr val="FFFFFF"/>
              </a:gs>
              <a:gs pos="100000">
                <a:srgbClr val="00005E"/>
              </a:gs>
            </a:gsLst>
            <a:lin ang="5400000" scaled="1"/>
          </a:gradFill>
          <a:ln w="114300" cmpd="thickThin" algn="ctr">
            <a:solidFill>
              <a:srgbClr val="D4A94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>
            <a:lvl1pPr marL="712788" indent="-623888"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88900" indent="0" algn="ctr">
              <a:buNone/>
            </a:pPr>
            <a:r>
              <a:rPr lang="en-GB" b="1" dirty="0"/>
              <a:t>Signs and Symptoms </a:t>
            </a:r>
          </a:p>
        </p:txBody>
      </p:sp>
      <p:pic>
        <p:nvPicPr>
          <p:cNvPr id="5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14646" y="1537447"/>
            <a:ext cx="3579813" cy="4114800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954" y="481427"/>
            <a:ext cx="510961" cy="414753"/>
          </a:xfrm>
          <a:prstGeom prst="flowChartConnector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7736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/>
              <a:t>• Chest X-Ray</a:t>
            </a:r>
          </a:p>
          <a:p>
            <a:pPr marL="0" indent="0">
              <a:buNone/>
            </a:pPr>
            <a:endParaRPr lang="en-GB" sz="3600" dirty="0"/>
          </a:p>
          <a:p>
            <a:pPr marL="457200" lvl="1" indent="0">
              <a:buNone/>
            </a:pPr>
            <a:r>
              <a:rPr lang="en-GB" sz="3200" dirty="0"/>
              <a:t>■ small: separation of visceral and parietal pleura seen as fine </a:t>
            </a:r>
            <a:r>
              <a:rPr lang="en-GB" sz="3200" dirty="0" err="1"/>
              <a:t>crescentic</a:t>
            </a:r>
            <a:r>
              <a:rPr lang="en-GB" sz="3200" dirty="0"/>
              <a:t> line parallel to chest wall at apex </a:t>
            </a:r>
          </a:p>
          <a:p>
            <a:pPr marL="457200" lvl="1" indent="0">
              <a:buNone/>
            </a:pPr>
            <a:r>
              <a:rPr lang="en-GB" sz="3200" dirty="0"/>
              <a:t>■ large: decreased density and decreased volume of lung on side of pneumothorax </a:t>
            </a:r>
          </a:p>
        </p:txBody>
      </p:sp>
      <p:sp>
        <p:nvSpPr>
          <p:cNvPr id="4" name="AutoShape 13"/>
          <p:cNvSpPr>
            <a:spLocks noChangeArrowheads="1"/>
          </p:cNvSpPr>
          <p:nvPr/>
        </p:nvSpPr>
        <p:spPr bwMode="auto">
          <a:xfrm>
            <a:off x="609697" y="382278"/>
            <a:ext cx="10866686" cy="613053"/>
          </a:xfrm>
          <a:prstGeom prst="roundRect">
            <a:avLst>
              <a:gd name="adj" fmla="val 9389"/>
            </a:avLst>
          </a:prstGeom>
          <a:gradFill rotWithShape="1">
            <a:gsLst>
              <a:gs pos="100000">
                <a:srgbClr val="FFFFFF"/>
              </a:gs>
              <a:gs pos="100000">
                <a:srgbClr val="00005E"/>
              </a:gs>
            </a:gsLst>
            <a:lin ang="5400000" scaled="1"/>
          </a:gradFill>
          <a:ln w="114300" cmpd="thickThin" algn="ctr">
            <a:solidFill>
              <a:srgbClr val="D4A94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>
            <a:lvl1pPr marL="712788" indent="-623888"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88900" indent="0" algn="ctr">
              <a:buNone/>
            </a:pPr>
            <a:r>
              <a:rPr lang="en-GB" b="1"/>
              <a:t>Investigations</a:t>
            </a:r>
            <a:endParaRPr lang="en-GB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998" y="481427"/>
            <a:ext cx="510961" cy="414753"/>
          </a:xfrm>
          <a:prstGeom prst="flowChartConnector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1037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80" y="1409700"/>
            <a:ext cx="5574349" cy="4696956"/>
          </a:xfrm>
          <a:prstGeom prst="rect">
            <a:avLst/>
          </a:prstGeom>
        </p:spPr>
      </p:pic>
      <p:sp>
        <p:nvSpPr>
          <p:cNvPr id="5" name="AutoShape 13"/>
          <p:cNvSpPr>
            <a:spLocks noChangeArrowheads="1"/>
          </p:cNvSpPr>
          <p:nvPr/>
        </p:nvSpPr>
        <p:spPr bwMode="auto">
          <a:xfrm>
            <a:off x="609696" y="382278"/>
            <a:ext cx="10813677" cy="613053"/>
          </a:xfrm>
          <a:prstGeom prst="roundRect">
            <a:avLst>
              <a:gd name="adj" fmla="val 9389"/>
            </a:avLst>
          </a:prstGeom>
          <a:gradFill rotWithShape="1">
            <a:gsLst>
              <a:gs pos="100000">
                <a:srgbClr val="FFFFFF"/>
              </a:gs>
              <a:gs pos="100000">
                <a:srgbClr val="00005E"/>
              </a:gs>
            </a:gsLst>
            <a:lin ang="5400000" scaled="1"/>
          </a:gradFill>
          <a:ln w="114300" cmpd="thickThin" algn="ctr">
            <a:solidFill>
              <a:srgbClr val="D4A94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>
            <a:lvl1pPr marL="712788" indent="-623888"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88900" indent="0" algn="ctr">
              <a:buNone/>
            </a:pPr>
            <a:r>
              <a:rPr lang="en-GB" b="1" dirty="0"/>
              <a:t>Pneumothorax Imaging</a:t>
            </a:r>
            <a:endParaRPr lang="en-GB" b="1" dirty="0">
              <a:solidFill>
                <a:srgbClr val="000000"/>
              </a:solidFill>
              <a:latin typeface="Univers LT Std 45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999" y="481427"/>
            <a:ext cx="510961" cy="414753"/>
          </a:xfrm>
          <a:prstGeom prst="flowChartConnector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1444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748" name="Rectangle 4"/>
          <p:cNvSpPr>
            <a:spLocks noChangeArrowheads="1"/>
          </p:cNvSpPr>
          <p:nvPr/>
        </p:nvSpPr>
        <p:spPr bwMode="auto">
          <a:xfrm>
            <a:off x="2479675" y="6116638"/>
            <a:ext cx="7207250" cy="533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 anchor="b" anchorCtr="1"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4" charset="0"/>
              </a:rPr>
              <a:t>Figure 22-9. Left-sided pneumothorax </a:t>
            </a:r>
            <a:r>
              <a:rPr lang="en-GB" sz="1400" b="1" i="1"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4" charset="0"/>
              </a:rPr>
              <a:t>(arrows).</a:t>
            </a:r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4" charset="0"/>
              </a:rPr>
              <a:t> Note the shift of the heart and mediastinum to the right away from the tension pneumothorax.</a:t>
            </a:r>
            <a:r>
              <a:rPr lang="en-US" sz="1400" b="1"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4" charset="0"/>
              </a:rPr>
              <a:t> </a:t>
            </a:r>
            <a:endParaRPr lang="en-GB" sz="1400" b="1">
              <a:effectLst>
                <a:outerShdw blurRad="38100" dist="38100" dir="2700000" algn="tl">
                  <a:srgbClr val="000000"/>
                </a:outerShdw>
              </a:effectLst>
              <a:cs typeface="Arial" pitchFamily="34" charset="0"/>
            </a:endParaRPr>
          </a:p>
        </p:txBody>
      </p:sp>
      <p:pic>
        <p:nvPicPr>
          <p:cNvPr id="43011" name="Picture 6" descr="A02806-SN22-26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114" y="1279060"/>
            <a:ext cx="4549775" cy="468600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3"/>
          <p:cNvSpPr>
            <a:spLocks noChangeArrowheads="1"/>
          </p:cNvSpPr>
          <p:nvPr/>
        </p:nvSpPr>
        <p:spPr bwMode="auto">
          <a:xfrm>
            <a:off x="676461" y="382276"/>
            <a:ext cx="10813677" cy="613053"/>
          </a:xfrm>
          <a:prstGeom prst="roundRect">
            <a:avLst>
              <a:gd name="adj" fmla="val 9389"/>
            </a:avLst>
          </a:prstGeom>
          <a:gradFill rotWithShape="1">
            <a:gsLst>
              <a:gs pos="100000">
                <a:srgbClr val="FFFFFF"/>
              </a:gs>
              <a:gs pos="100000">
                <a:srgbClr val="00005E"/>
              </a:gs>
            </a:gsLst>
            <a:lin ang="5400000" scaled="1"/>
          </a:gradFill>
          <a:ln w="114300" cmpd="thickThin" algn="ctr">
            <a:solidFill>
              <a:srgbClr val="D4A94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>
            <a:lvl1pPr marL="712788" indent="-623888"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88900" indent="0" algn="ctr">
              <a:buNone/>
            </a:pPr>
            <a:r>
              <a:rPr lang="en-GB" b="1" dirty="0"/>
              <a:t>Pneumothorax Imaging</a:t>
            </a:r>
            <a:endParaRPr lang="en-GB" b="1" dirty="0">
              <a:solidFill>
                <a:srgbClr val="000000"/>
              </a:solidFill>
              <a:latin typeface="Univers LT Std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522" y="481425"/>
            <a:ext cx="510961" cy="414753"/>
          </a:xfrm>
          <a:prstGeom prst="flowChartConnector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389486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308813"/>
            <a:ext cx="1049346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GB" sz="2800" b="1" dirty="0">
                <a:solidFill>
                  <a:prstClr val="black"/>
                </a:solidFill>
                <a:cs typeface="Arial" pitchFamily="34" charset="0"/>
              </a:rPr>
              <a:t>By the end of this lecture the student will be able to: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GB" sz="2000" dirty="0">
                <a:solidFill>
                  <a:prstClr val="black"/>
                </a:solidFill>
                <a:cs typeface="Arial" pitchFamily="34" charset="0"/>
              </a:rPr>
              <a:t>Define and identify the </a:t>
            </a:r>
            <a:r>
              <a:rPr lang="en-GB" sz="2000" dirty="0" err="1">
                <a:solidFill>
                  <a:prstClr val="black"/>
                </a:solidFill>
                <a:cs typeface="Arial" pitchFamily="34" charset="0"/>
              </a:rPr>
              <a:t>etiology</a:t>
            </a:r>
            <a:r>
              <a:rPr lang="en-GB" sz="2000" dirty="0">
                <a:solidFill>
                  <a:prstClr val="black"/>
                </a:solidFill>
                <a:cs typeface="Arial" pitchFamily="34" charset="0"/>
              </a:rPr>
              <a:t> asbestos-related lung diseases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GB" sz="2000" dirty="0">
                <a:solidFill>
                  <a:prstClr val="black"/>
                </a:solidFill>
                <a:cs typeface="Arial" pitchFamily="34" charset="0"/>
              </a:rPr>
              <a:t>Define and identify pathophysiology of pneumothorax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GB" sz="2000" dirty="0">
                <a:solidFill>
                  <a:prstClr val="black"/>
                </a:solidFill>
                <a:cs typeface="Arial" pitchFamily="34" charset="0"/>
              </a:rPr>
              <a:t>Classify pneumothorax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GB" sz="2000" dirty="0">
                <a:solidFill>
                  <a:prstClr val="black"/>
                </a:solidFill>
                <a:cs typeface="Arial" pitchFamily="34" charset="0"/>
              </a:rPr>
              <a:t>Recognize clinical picture of a case of pneumothorax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GB" sz="2000" dirty="0">
                <a:solidFill>
                  <a:prstClr val="black"/>
                </a:solidFill>
                <a:cs typeface="Arial" pitchFamily="34" charset="0"/>
              </a:rPr>
              <a:t>Identify investigations needed for diagnosis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GB" sz="2000" dirty="0">
                <a:solidFill>
                  <a:prstClr val="black"/>
                </a:solidFill>
                <a:cs typeface="Arial" pitchFamily="34" charset="0"/>
              </a:rPr>
              <a:t>Illustrate Different treatment modalities</a:t>
            </a:r>
          </a:p>
          <a:p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7C20-B79D-4E31-9241-AC763C3FE517}" type="datetime2">
              <a:rPr lang="en-US" smtClean="0"/>
              <a:pPr/>
              <a:t>Wednesday, July 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Cardiopulmonary Module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695161" y="6238725"/>
            <a:ext cx="2743200" cy="365125"/>
          </a:xfrm>
        </p:spPr>
        <p:txBody>
          <a:bodyPr/>
          <a:lstStyle/>
          <a:p>
            <a:fld id="{97D1A094-9237-4F1F-BD5F-A605574E1A7A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36494" y="462858"/>
            <a:ext cx="11143129" cy="548521"/>
            <a:chOff x="636494" y="462858"/>
            <a:chExt cx="11143129" cy="548521"/>
          </a:xfrm>
        </p:grpSpPr>
        <p:sp>
          <p:nvSpPr>
            <p:cNvPr id="8" name="AutoShape 13"/>
            <p:cNvSpPr>
              <a:spLocks noChangeArrowheads="1"/>
            </p:cNvSpPr>
            <p:nvPr/>
          </p:nvSpPr>
          <p:spPr bwMode="auto">
            <a:xfrm>
              <a:off x="636494" y="462858"/>
              <a:ext cx="11143129" cy="548521"/>
            </a:xfrm>
            <a:prstGeom prst="roundRect">
              <a:avLst>
                <a:gd name="adj" fmla="val 9389"/>
              </a:avLst>
            </a:prstGeom>
            <a:gradFill rotWithShape="1">
              <a:gsLst>
                <a:gs pos="100000">
                  <a:srgbClr val="FFFFFF"/>
                </a:gs>
                <a:gs pos="100000">
                  <a:srgbClr val="00005E"/>
                </a:gs>
              </a:gsLst>
              <a:lin ang="5400000" scaled="1"/>
            </a:gradFill>
            <a:ln w="114300" cmpd="thickThin" algn="ctr">
              <a:solidFill>
                <a:srgbClr val="D4A940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>
              <a:lvl1pPr marL="712788" indent="-623888" algn="r" rtl="1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88900" indent="0" algn="ctr" rtl="0">
                <a:buNone/>
              </a:pP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INTENDED LEARNING OBJECTIVES (ILO)</a:t>
              </a:r>
              <a:endParaRPr lang="en-US" sz="2800" b="1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1217" y="462858"/>
              <a:ext cx="547144" cy="547144"/>
            </a:xfrm>
            <a:prstGeom prst="flowChartConnector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090720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772" name="Rectangle 4"/>
          <p:cNvSpPr>
            <a:spLocks noChangeArrowheads="1"/>
          </p:cNvSpPr>
          <p:nvPr/>
        </p:nvSpPr>
        <p:spPr bwMode="auto">
          <a:xfrm>
            <a:off x="1524000" y="5981700"/>
            <a:ext cx="9118600" cy="668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 anchor="b" anchorCtr="1">
            <a:spAutoFit/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4" charset="0"/>
              </a:rPr>
              <a:t>Figure 22-10. A, Development of a small tension pneumothorax in the lower part of the right lung </a:t>
            </a:r>
            <a:r>
              <a:rPr lang="en-GB" sz="1400" b="1" i="1"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4" charset="0"/>
              </a:rPr>
              <a:t>(arrow).</a:t>
            </a:r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4" charset="0"/>
              </a:rPr>
              <a:t> B, The same pneumothorax 30 minutes later. Note the shift of the heart and mediastinum to the left away from the tension pneumothorax. Also note the depression of the right hemidiaphragm </a:t>
            </a:r>
            <a:r>
              <a:rPr lang="en-GB" sz="1400" b="1" i="1"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4" charset="0"/>
              </a:rPr>
              <a:t>(arrow).</a:t>
            </a:r>
            <a:r>
              <a:rPr lang="en-US" sz="1400" b="1"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4" charset="0"/>
              </a:rPr>
              <a:t> </a:t>
            </a:r>
            <a:endParaRPr lang="en-GB" sz="1400" b="1">
              <a:effectLst>
                <a:outerShdw blurRad="38100" dist="38100" dir="2700000" algn="tl">
                  <a:srgbClr val="000000"/>
                </a:outerShdw>
              </a:effectLst>
              <a:cs typeface="Arial" pitchFamily="34" charset="0"/>
            </a:endParaRPr>
          </a:p>
        </p:txBody>
      </p:sp>
      <p:pic>
        <p:nvPicPr>
          <p:cNvPr id="44035" name="Picture 6" descr="A02806-SN22-27a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6" y="1166190"/>
            <a:ext cx="4087813" cy="481550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6" name="Picture 7" descr="022010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29" b="6097"/>
          <a:stretch>
            <a:fillRect/>
          </a:stretch>
        </p:blipFill>
        <p:spPr bwMode="auto">
          <a:xfrm>
            <a:off x="6292575" y="1166191"/>
            <a:ext cx="4048125" cy="4815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Text Box 8"/>
          <p:cNvSpPr txBox="1">
            <a:spLocks noChangeArrowheads="1"/>
          </p:cNvSpPr>
          <p:nvPr/>
        </p:nvSpPr>
        <p:spPr bwMode="auto">
          <a:xfrm>
            <a:off x="1339850" y="317141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4038" name="Text Box 9"/>
          <p:cNvSpPr txBox="1">
            <a:spLocks noChangeArrowheads="1"/>
          </p:cNvSpPr>
          <p:nvPr/>
        </p:nvSpPr>
        <p:spPr bwMode="auto">
          <a:xfrm>
            <a:off x="10826522" y="3171409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8" name="AutoShape 13"/>
          <p:cNvSpPr>
            <a:spLocks noChangeArrowheads="1"/>
          </p:cNvSpPr>
          <p:nvPr/>
        </p:nvSpPr>
        <p:spPr bwMode="auto">
          <a:xfrm>
            <a:off x="1157473" y="382274"/>
            <a:ext cx="10813677" cy="613053"/>
          </a:xfrm>
          <a:prstGeom prst="roundRect">
            <a:avLst>
              <a:gd name="adj" fmla="val 9389"/>
            </a:avLst>
          </a:prstGeom>
          <a:gradFill rotWithShape="1">
            <a:gsLst>
              <a:gs pos="100000">
                <a:srgbClr val="FFFFFF"/>
              </a:gs>
              <a:gs pos="100000">
                <a:srgbClr val="00005E"/>
              </a:gs>
            </a:gsLst>
            <a:lin ang="5400000" scaled="1"/>
          </a:gradFill>
          <a:ln w="114300" cmpd="thickThin" algn="ctr">
            <a:solidFill>
              <a:srgbClr val="D4A94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>
            <a:lvl1pPr marL="712788" indent="-623888"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88900" indent="0" algn="ctr">
              <a:buNone/>
            </a:pPr>
            <a:r>
              <a:rPr lang="en-GB" b="1" dirty="0"/>
              <a:t>Pneumothorax Imaging</a:t>
            </a:r>
            <a:endParaRPr lang="en-GB" b="1" dirty="0">
              <a:solidFill>
                <a:srgbClr val="000000"/>
              </a:solidFill>
              <a:latin typeface="Univers LT Std 45 Ligh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522" y="481425"/>
            <a:ext cx="510961" cy="414753"/>
          </a:xfrm>
          <a:prstGeom prst="flowChartConnector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938392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Pneumothorax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857437"/>
            <a:ext cx="10515600" cy="5637492"/>
          </a:xfrm>
        </p:spPr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45060" name="Picture 4" descr="cta19b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133601"/>
            <a:ext cx="4343400" cy="340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5" descr="mel2_3b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05000"/>
            <a:ext cx="3932238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676461" y="382276"/>
            <a:ext cx="10813677" cy="613053"/>
          </a:xfrm>
          <a:prstGeom prst="roundRect">
            <a:avLst>
              <a:gd name="adj" fmla="val 9389"/>
            </a:avLst>
          </a:prstGeom>
          <a:gradFill rotWithShape="1">
            <a:gsLst>
              <a:gs pos="100000">
                <a:srgbClr val="FFFFFF"/>
              </a:gs>
              <a:gs pos="100000">
                <a:srgbClr val="00005E"/>
              </a:gs>
            </a:gsLst>
            <a:lin ang="5400000" scaled="1"/>
          </a:gradFill>
          <a:ln w="114300" cmpd="thickThin" algn="ctr">
            <a:solidFill>
              <a:srgbClr val="D4A94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>
            <a:lvl1pPr marL="712788" indent="-623888"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88900" indent="0" algn="ctr">
              <a:buNone/>
            </a:pPr>
            <a:r>
              <a:rPr lang="en-GB" b="1" dirty="0"/>
              <a:t>Pneumothorax Imaging</a:t>
            </a:r>
            <a:endParaRPr lang="en-GB" b="1" dirty="0">
              <a:solidFill>
                <a:srgbClr val="000000"/>
              </a:solidFill>
              <a:latin typeface="Univers LT Std 45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522" y="481425"/>
            <a:ext cx="510961" cy="414753"/>
          </a:xfrm>
          <a:prstGeom prst="flowChartConnector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8470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5400"/>
              <a:t> </a:t>
            </a:r>
            <a:endParaRPr lang="en-US" altLang="en-US" sz="280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212" y="1291275"/>
            <a:ext cx="11864788" cy="5177252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 dirty="0">
                <a:solidFill>
                  <a:srgbClr val="FFC000"/>
                </a:solidFill>
              </a:rPr>
              <a:t>(1) </a:t>
            </a:r>
            <a:r>
              <a:rPr lang="en-US" altLang="en-US" b="1" u="sng" dirty="0">
                <a:solidFill>
                  <a:srgbClr val="FFC000"/>
                </a:solidFill>
              </a:rPr>
              <a:t>General management:</a:t>
            </a:r>
          </a:p>
          <a:p>
            <a:pPr lvl="1" eaLnBrk="1" hangingPunct="1"/>
            <a:r>
              <a:rPr lang="en-US" altLang="en-US" sz="3000" dirty="0"/>
              <a:t>First:		evacuate the air</a:t>
            </a:r>
          </a:p>
          <a:p>
            <a:pPr eaLnBrk="1" hangingPunct="1">
              <a:buFontTx/>
              <a:buNone/>
            </a:pPr>
            <a:endParaRPr lang="en-US" altLang="en-US" sz="3000" dirty="0"/>
          </a:p>
          <a:p>
            <a:pPr lvl="1" eaLnBrk="1" hangingPunct="1"/>
            <a:r>
              <a:rPr lang="en-US" altLang="en-US" sz="3000" dirty="0"/>
              <a:t>Second:	address the underlying source</a:t>
            </a:r>
          </a:p>
          <a:p>
            <a:pPr>
              <a:buNone/>
            </a:pPr>
            <a:endParaRPr lang="en-US" altLang="en-US" sz="3000" b="1" dirty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altLang="en-US" b="1" dirty="0">
                <a:solidFill>
                  <a:srgbClr val="FFC000"/>
                </a:solidFill>
              </a:rPr>
              <a:t>2) </a:t>
            </a:r>
            <a:r>
              <a:rPr lang="en-US" altLang="en-US" b="1" u="sng" dirty="0">
                <a:solidFill>
                  <a:srgbClr val="FFC000"/>
                </a:solidFill>
              </a:rPr>
              <a:t>Treatment Options</a:t>
            </a:r>
          </a:p>
          <a:p>
            <a:pPr lvl="1"/>
            <a:r>
              <a:rPr lang="en-US" altLang="en-US" b="1" dirty="0"/>
              <a:t>Observation: </a:t>
            </a:r>
            <a:r>
              <a:rPr lang="en-US" altLang="en-US" dirty="0"/>
              <a:t>Inpatient versus Outpatient:</a:t>
            </a:r>
          </a:p>
          <a:p>
            <a:pPr marL="457200" lvl="1" indent="0">
              <a:buNone/>
            </a:pPr>
            <a:endParaRPr lang="en-US" altLang="en-US" dirty="0"/>
          </a:p>
          <a:p>
            <a:pPr lvl="1"/>
            <a:r>
              <a:rPr lang="en-US" altLang="en-US" dirty="0"/>
              <a:t> </a:t>
            </a:r>
            <a:r>
              <a:rPr lang="en-US" altLang="en-US" b="1" dirty="0" err="1"/>
              <a:t>Thoracostomy</a:t>
            </a:r>
            <a:r>
              <a:rPr lang="en-US" altLang="en-US" b="1" dirty="0"/>
              <a:t> Drainage</a:t>
            </a:r>
            <a:r>
              <a:rPr lang="en-US" altLang="en-US" dirty="0"/>
              <a:t> (</a:t>
            </a:r>
            <a:r>
              <a:rPr lang="en-US" altLang="en-US" i="1" dirty="0"/>
              <a:t>Tube replacement ):</a:t>
            </a:r>
          </a:p>
          <a:p>
            <a:pPr marL="0" lvl="0" indent="0">
              <a:buNone/>
            </a:pPr>
            <a:r>
              <a:rPr lang="en-US" altLang="en-US" dirty="0">
                <a:solidFill>
                  <a:prstClr val="black"/>
                </a:solidFill>
              </a:rPr>
              <a:t>        </a:t>
            </a:r>
            <a:endParaRPr lang="en-US" altLang="en-US" dirty="0"/>
          </a:p>
          <a:p>
            <a:pPr lvl="1">
              <a:buNone/>
            </a:pPr>
            <a:endParaRPr lang="en-US" altLang="en-US" i="1" dirty="0"/>
          </a:p>
          <a:p>
            <a:pPr marL="457200" lvl="1" indent="0" eaLnBrk="1" hangingPunct="1">
              <a:buNone/>
            </a:pPr>
            <a:endParaRPr lang="en-US" altLang="en-US" sz="3000" dirty="0"/>
          </a:p>
        </p:txBody>
      </p:sp>
      <p:pic>
        <p:nvPicPr>
          <p:cNvPr id="4" name="Picture 2" descr="chest tube inser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20318" y="1995581"/>
            <a:ext cx="3966882" cy="4207901"/>
          </a:xfrm>
          <a:prstGeom prst="rect">
            <a:avLst/>
          </a:prstGeom>
          <a:noFill/>
        </p:spPr>
      </p:pic>
      <p:sp>
        <p:nvSpPr>
          <p:cNvPr id="5" name="AutoShape 13"/>
          <p:cNvSpPr>
            <a:spLocks noChangeArrowheads="1"/>
          </p:cNvSpPr>
          <p:nvPr/>
        </p:nvSpPr>
        <p:spPr bwMode="auto">
          <a:xfrm>
            <a:off x="769226" y="382274"/>
            <a:ext cx="10813677" cy="613053"/>
          </a:xfrm>
          <a:prstGeom prst="roundRect">
            <a:avLst>
              <a:gd name="adj" fmla="val 9389"/>
            </a:avLst>
          </a:prstGeom>
          <a:gradFill rotWithShape="1">
            <a:gsLst>
              <a:gs pos="100000">
                <a:srgbClr val="FFFFFF"/>
              </a:gs>
              <a:gs pos="100000">
                <a:srgbClr val="00005E"/>
              </a:gs>
            </a:gsLst>
            <a:lin ang="5400000" scaled="1"/>
          </a:gradFill>
          <a:ln w="114300" cmpd="thickThin" algn="ctr">
            <a:solidFill>
              <a:srgbClr val="D4A94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>
            <a:lvl1pPr marL="712788" indent="-623888"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88900" indent="0" algn="ctr">
              <a:buNone/>
            </a:pPr>
            <a:r>
              <a:rPr lang="en-GB" b="1" dirty="0"/>
              <a:t>Management of pneumothorax</a:t>
            </a:r>
            <a:endParaRPr lang="en-GB" b="1" dirty="0">
              <a:solidFill>
                <a:srgbClr val="000000"/>
              </a:solidFill>
              <a:latin typeface="Univers LT Std 45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522" y="481425"/>
            <a:ext cx="510961" cy="414753"/>
          </a:xfrm>
          <a:prstGeom prst="flowChartConnector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7986276"/>
      </p:ext>
    </p:extLst>
  </p:cSld>
  <p:clrMapOvr>
    <a:masterClrMapping/>
  </p:clrMapOvr>
  <p:transition advClick="0" advTm="12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917" y="594354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/>
              <a:t> </a:t>
            </a:r>
          </a:p>
          <a:p>
            <a:endParaRPr lang="en-GB" b="1" dirty="0"/>
          </a:p>
          <a:p>
            <a:pPr marL="0" indent="0">
              <a:buNone/>
            </a:pPr>
            <a:r>
              <a:rPr lang="en-GB" dirty="0"/>
              <a:t>     • primary spontaneous pneumothorax </a:t>
            </a:r>
          </a:p>
          <a:p>
            <a:pPr marL="0" indent="0">
              <a:buNone/>
            </a:pPr>
            <a:r>
              <a:rPr lang="en-GB" dirty="0"/>
              <a:t>              ■ stable, small (&lt;3 cm), minimal symptoms: observation + O2</a:t>
            </a:r>
          </a:p>
          <a:p>
            <a:pPr marL="0" indent="0">
              <a:buNone/>
            </a:pPr>
            <a:r>
              <a:rPr lang="en-GB" dirty="0"/>
              <a:t>	 ■ symptomatic or large (&gt;3 cm): aspiration </a:t>
            </a:r>
          </a:p>
          <a:p>
            <a:pPr marL="0" indent="0">
              <a:buNone/>
            </a:pPr>
            <a:r>
              <a:rPr lang="en-GB" dirty="0"/>
              <a:t>              ■ unstable/tension pneumothorax: needle decompression then chest 	tube, and VATS if unsuccessful (25-50%) •</a:t>
            </a:r>
          </a:p>
          <a:p>
            <a:pPr marL="0" indent="0">
              <a:buNone/>
            </a:pPr>
            <a:r>
              <a:rPr lang="en-GB" dirty="0"/>
              <a:t>    </a:t>
            </a:r>
          </a:p>
          <a:p>
            <a:pPr marL="0" indent="0">
              <a:buNone/>
            </a:pPr>
            <a:r>
              <a:rPr lang="en-GB" dirty="0"/>
              <a:t>      • secondary spontaneous pneumothorax </a:t>
            </a:r>
          </a:p>
          <a:p>
            <a:pPr marL="0" indent="0">
              <a:buNone/>
            </a:pPr>
            <a:r>
              <a:rPr lang="en-GB" dirty="0"/>
              <a:t>              ■ stable, small (&lt;3 cm), minimal symptoms: observation + O2 </a:t>
            </a:r>
          </a:p>
          <a:p>
            <a:pPr marL="0" indent="0">
              <a:buNone/>
            </a:pPr>
            <a:r>
              <a:rPr lang="en-GB" dirty="0"/>
              <a:t>              ■ symptomatic, large, or unstable: chest </a:t>
            </a:r>
            <a:r>
              <a:rPr lang="en-GB" dirty="0" smtClean="0"/>
              <a:t>tube, and VATS </a:t>
            </a:r>
            <a:r>
              <a:rPr lang="en-GB" dirty="0"/>
              <a:t>if 	unsuccessful </a:t>
            </a:r>
          </a:p>
        </p:txBody>
      </p:sp>
      <p:sp>
        <p:nvSpPr>
          <p:cNvPr id="4" name="AutoShape 13"/>
          <p:cNvSpPr>
            <a:spLocks noChangeArrowheads="1"/>
          </p:cNvSpPr>
          <p:nvPr/>
        </p:nvSpPr>
        <p:spPr bwMode="auto">
          <a:xfrm>
            <a:off x="530086" y="401328"/>
            <a:ext cx="11025809" cy="613053"/>
          </a:xfrm>
          <a:prstGeom prst="roundRect">
            <a:avLst>
              <a:gd name="adj" fmla="val 9389"/>
            </a:avLst>
          </a:prstGeom>
          <a:gradFill rotWithShape="1">
            <a:gsLst>
              <a:gs pos="100000">
                <a:srgbClr val="FFFFFF"/>
              </a:gs>
              <a:gs pos="100000">
                <a:srgbClr val="00005E"/>
              </a:gs>
            </a:gsLst>
            <a:lin ang="5400000" scaled="1"/>
          </a:gradFill>
          <a:ln w="114300" cmpd="thickThin" algn="ctr">
            <a:solidFill>
              <a:srgbClr val="D4A94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>
            <a:lvl1pPr marL="712788" indent="-623888"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88900" indent="0" algn="ctr">
              <a:buNone/>
            </a:pPr>
            <a:r>
              <a:rPr lang="en-GB" b="1" dirty="0"/>
              <a:t>Management of pneumothorax</a:t>
            </a:r>
            <a:endParaRPr lang="en-GB" b="1" dirty="0">
              <a:solidFill>
                <a:srgbClr val="000000"/>
              </a:solidFill>
              <a:latin typeface="Univers LT Std 45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522" y="500477"/>
            <a:ext cx="510961" cy="414753"/>
          </a:xfrm>
          <a:prstGeom prst="flowChartConnector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45751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chest tubes 2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27852" y="1219200"/>
            <a:ext cx="7391400" cy="5516218"/>
          </a:xfrm>
          <a:noFill/>
        </p:spPr>
      </p:pic>
      <p:sp>
        <p:nvSpPr>
          <p:cNvPr id="3" name="AutoShape 13"/>
          <p:cNvSpPr>
            <a:spLocks noChangeArrowheads="1"/>
          </p:cNvSpPr>
          <p:nvPr/>
        </p:nvSpPr>
        <p:spPr bwMode="auto">
          <a:xfrm>
            <a:off x="530086" y="401328"/>
            <a:ext cx="11025809" cy="613053"/>
          </a:xfrm>
          <a:prstGeom prst="roundRect">
            <a:avLst>
              <a:gd name="adj" fmla="val 9389"/>
            </a:avLst>
          </a:prstGeom>
          <a:gradFill rotWithShape="1">
            <a:gsLst>
              <a:gs pos="100000">
                <a:srgbClr val="FFFFFF"/>
              </a:gs>
              <a:gs pos="100000">
                <a:srgbClr val="00005E"/>
              </a:gs>
            </a:gsLst>
            <a:lin ang="5400000" scaled="1"/>
          </a:gradFill>
          <a:ln w="114300" cmpd="thickThin" algn="ctr">
            <a:solidFill>
              <a:srgbClr val="D4A94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>
            <a:lvl1pPr marL="712788" indent="-623888"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88900" indent="0" algn="ctr">
              <a:buNone/>
            </a:pPr>
            <a:r>
              <a:rPr lang="en-GB" b="1" dirty="0"/>
              <a:t>Management of pneumothorax</a:t>
            </a:r>
            <a:endParaRPr lang="en-GB" b="1" dirty="0">
              <a:solidFill>
                <a:srgbClr val="000000"/>
              </a:solidFill>
              <a:latin typeface="Univers LT Std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522" y="500477"/>
            <a:ext cx="510961" cy="414753"/>
          </a:xfrm>
          <a:prstGeom prst="flowChartConnector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0293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62803" y="2066699"/>
            <a:ext cx="10515600" cy="3432954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b="1" u="sng" dirty="0">
                <a:solidFill>
                  <a:srgbClr val="C00000"/>
                </a:solidFill>
                <a:latin typeface="Arial Narrow" panose="020B0606020202030204" pitchFamily="34" charset="0"/>
              </a:rPr>
              <a:t>PLEURODESIS</a:t>
            </a:r>
          </a:p>
          <a:p>
            <a:pPr eaLnBrk="1" hangingPunct="1"/>
            <a:r>
              <a:rPr lang="en-US" altLang="en-US" dirty="0"/>
              <a:t>Chemical or medication injected into the chest cavity</a:t>
            </a:r>
          </a:p>
          <a:p>
            <a:pPr lvl="1" eaLnBrk="1" hangingPunct="1"/>
            <a:r>
              <a:rPr lang="en-US" altLang="en-US" dirty="0"/>
              <a:t>Talc</a:t>
            </a:r>
          </a:p>
          <a:p>
            <a:pPr lvl="1" eaLnBrk="1" hangingPunct="1"/>
            <a:r>
              <a:rPr lang="en-US" altLang="en-US" dirty="0"/>
              <a:t>Tetracycline</a:t>
            </a:r>
          </a:p>
          <a:p>
            <a:pPr lvl="1" eaLnBrk="1" hangingPunct="1"/>
            <a:r>
              <a:rPr lang="en-US" altLang="en-US" dirty="0" err="1"/>
              <a:t>Bleomycin</a:t>
            </a:r>
            <a:r>
              <a:rPr lang="en-US" altLang="en-US" dirty="0"/>
              <a:t> sulfate</a:t>
            </a:r>
          </a:p>
          <a:p>
            <a:pPr eaLnBrk="1" hangingPunct="1"/>
            <a:r>
              <a:rPr lang="en-US" altLang="en-US" dirty="0"/>
              <a:t>Produces inflammatory reaction between lungs and inner chest cavity</a:t>
            </a:r>
          </a:p>
          <a:p>
            <a:pPr lvl="1" eaLnBrk="1" hangingPunct="1"/>
            <a:r>
              <a:rPr lang="en-US" altLang="en-US" dirty="0"/>
              <a:t>Causes lung to stick to chest cavity	</a:t>
            </a:r>
          </a:p>
        </p:txBody>
      </p:sp>
      <p:sp>
        <p:nvSpPr>
          <p:cNvPr id="3" name="AutoShape 13"/>
          <p:cNvSpPr>
            <a:spLocks noChangeArrowheads="1"/>
          </p:cNvSpPr>
          <p:nvPr/>
        </p:nvSpPr>
        <p:spPr bwMode="auto">
          <a:xfrm>
            <a:off x="530086" y="401328"/>
            <a:ext cx="11025809" cy="613053"/>
          </a:xfrm>
          <a:prstGeom prst="roundRect">
            <a:avLst>
              <a:gd name="adj" fmla="val 9389"/>
            </a:avLst>
          </a:prstGeom>
          <a:gradFill rotWithShape="1">
            <a:gsLst>
              <a:gs pos="100000">
                <a:srgbClr val="FFFFFF"/>
              </a:gs>
              <a:gs pos="100000">
                <a:srgbClr val="00005E"/>
              </a:gs>
            </a:gsLst>
            <a:lin ang="5400000" scaled="1"/>
          </a:gradFill>
          <a:ln w="114300" cmpd="thickThin" algn="ctr">
            <a:solidFill>
              <a:srgbClr val="D4A94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>
            <a:lvl1pPr marL="712788" indent="-623888"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88900" indent="0" algn="ctr">
              <a:buNone/>
            </a:pPr>
            <a:r>
              <a:rPr lang="en-GB" b="1" dirty="0"/>
              <a:t>Management of pneumothorax</a:t>
            </a:r>
            <a:endParaRPr lang="en-GB" b="1" dirty="0">
              <a:solidFill>
                <a:srgbClr val="000000"/>
              </a:solidFill>
              <a:latin typeface="Univers LT Std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522" y="500477"/>
            <a:ext cx="510961" cy="414753"/>
          </a:xfrm>
          <a:prstGeom prst="flowChartConnector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156965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025" y="1939925"/>
            <a:ext cx="10515600" cy="4351338"/>
          </a:xfrm>
        </p:spPr>
        <p:txBody>
          <a:bodyPr/>
          <a:lstStyle/>
          <a:p>
            <a:r>
              <a:rPr lang="en-GB" dirty="0">
                <a:hlinkClick r:id="rId2"/>
              </a:rPr>
              <a:t>Pleural Diseases | Michigan Medicine (uofmhealth.org)</a:t>
            </a:r>
            <a:endParaRPr lang="en-GB" dirty="0"/>
          </a:p>
          <a:p>
            <a:r>
              <a:rPr lang="en-US" dirty="0"/>
              <a:t>Kaplan Medical step 1, lecture notes in Pathology: Chapter 14, Respiratory system , pp. 125-143, 2017</a:t>
            </a:r>
            <a:endParaRPr lang="en-GB" dirty="0"/>
          </a:p>
        </p:txBody>
      </p:sp>
      <p:sp>
        <p:nvSpPr>
          <p:cNvPr id="4" name="AutoShape 13"/>
          <p:cNvSpPr>
            <a:spLocks noChangeArrowheads="1"/>
          </p:cNvSpPr>
          <p:nvPr/>
        </p:nvSpPr>
        <p:spPr bwMode="auto">
          <a:xfrm>
            <a:off x="629123" y="626721"/>
            <a:ext cx="10873763" cy="613053"/>
          </a:xfrm>
          <a:prstGeom prst="roundRect">
            <a:avLst>
              <a:gd name="adj" fmla="val 9389"/>
            </a:avLst>
          </a:prstGeom>
          <a:gradFill rotWithShape="1">
            <a:gsLst>
              <a:gs pos="100000">
                <a:srgbClr val="FFFFFF"/>
              </a:gs>
              <a:gs pos="100000">
                <a:srgbClr val="00005E"/>
              </a:gs>
            </a:gsLst>
            <a:lin ang="5400000" scaled="1"/>
          </a:gradFill>
          <a:ln w="114300" cmpd="thickThin" algn="ctr">
            <a:solidFill>
              <a:srgbClr val="D4A94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>
            <a:lvl1pPr marL="712788" indent="-623888"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lv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dirty="0"/>
              <a:t>References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522" y="725870"/>
            <a:ext cx="510961" cy="414753"/>
          </a:xfrm>
          <a:prstGeom prst="flowChartConnector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730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2E7B-7F89-43CC-9080-BC5F5337EAAD}" type="datetime2">
              <a:rPr lang="en-US" smtClean="0"/>
              <a:pPr/>
              <a:t>Wednesday, July 2,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Cardiopulmonary Module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A094-9237-4F1F-BD5F-A605574E1A7A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37" y="1250964"/>
            <a:ext cx="2241123" cy="2241123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3028121" y="4267038"/>
            <a:ext cx="6135756" cy="806648"/>
          </a:xfrm>
          <a:prstGeom prst="roundRect">
            <a:avLst>
              <a:gd name="adj" fmla="val 9389"/>
            </a:avLst>
          </a:prstGeom>
          <a:gradFill rotWithShape="1">
            <a:gsLst>
              <a:gs pos="100000">
                <a:srgbClr val="FFFFFF"/>
              </a:gs>
              <a:gs pos="100000">
                <a:srgbClr val="00005E"/>
              </a:gs>
            </a:gsLst>
            <a:lin ang="5400000" scaled="1"/>
          </a:gradFill>
          <a:ln w="114300" cmpd="thickThin" algn="ctr">
            <a:solidFill>
              <a:srgbClr val="D4A94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>
            <a:lvl1pPr marL="712788" indent="-623888"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lv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0344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184" y="1874460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GB" sz="3600" b="1" dirty="0" err="1"/>
              <a:t>Etiology</a:t>
            </a:r>
            <a:r>
              <a:rPr lang="en-GB" sz="3600" b="1" dirty="0"/>
              <a:t> and Pathophysiology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      • non-malignant manifestations of asbestos exposure: </a:t>
            </a:r>
          </a:p>
          <a:p>
            <a:pPr marL="0" indent="0">
              <a:buNone/>
            </a:pPr>
            <a:r>
              <a:rPr lang="en-GB" dirty="0"/>
              <a:t>          ■ non-malignant asbestos pleural effusion </a:t>
            </a:r>
          </a:p>
          <a:p>
            <a:pPr marL="0" indent="0">
              <a:buNone/>
            </a:pPr>
            <a:r>
              <a:rPr lang="en-GB" dirty="0"/>
              <a:t>          ◆ exudative effusion, typically ~10 </a:t>
            </a:r>
            <a:r>
              <a:rPr lang="en-GB" dirty="0" err="1"/>
              <a:t>yr</a:t>
            </a:r>
            <a:r>
              <a:rPr lang="en-GB" dirty="0"/>
              <a:t> after exposure, resolves </a:t>
            </a:r>
          </a:p>
          <a:p>
            <a:pPr marL="0" indent="0">
              <a:buNone/>
            </a:pPr>
            <a:r>
              <a:rPr lang="en-GB" dirty="0"/>
              <a:t>          ◆ pleural cytology is needed to distinguish this from mesothelioma or pleural 	extension of other malignancies </a:t>
            </a:r>
          </a:p>
          <a:p>
            <a:pPr marL="0" indent="0">
              <a:buNone/>
            </a:pPr>
            <a:r>
              <a:rPr lang="en-GB" dirty="0"/>
              <a:t>           ■ pleural plaques, usually calcified </a:t>
            </a:r>
          </a:p>
          <a:p>
            <a:pPr marL="0" indent="0">
              <a:buNone/>
            </a:pPr>
            <a:r>
              <a:rPr lang="en-GB" dirty="0"/>
              <a:t>          ◆ marker of exposure; usually an asymptomatic radiologic finding</a:t>
            </a:r>
          </a:p>
          <a:p>
            <a:pPr marL="0" indent="0">
              <a:buNone/>
            </a:pPr>
            <a:r>
              <a:rPr lang="en-GB" dirty="0"/>
              <a:t>     • mesothelioma </a:t>
            </a:r>
          </a:p>
          <a:p>
            <a:pPr marL="457200" lvl="1" indent="0">
              <a:buNone/>
            </a:pPr>
            <a:r>
              <a:rPr lang="en-GB" dirty="0"/>
              <a:t>■ primary malignancy of the pleura </a:t>
            </a:r>
          </a:p>
          <a:p>
            <a:pPr marL="457200" lvl="1" indent="0">
              <a:buNone/>
            </a:pPr>
            <a:r>
              <a:rPr lang="en-GB" dirty="0"/>
              <a:t>■ </a:t>
            </a:r>
            <a:r>
              <a:rPr lang="en-GB" b="1" dirty="0"/>
              <a:t>decades after asbestos exposure </a:t>
            </a:r>
            <a:r>
              <a:rPr lang="en-GB" dirty="0"/>
              <a:t>(even with limited exposure) </a:t>
            </a:r>
          </a:p>
          <a:p>
            <a:pPr marL="457200" lvl="1" indent="0">
              <a:buNone/>
            </a:pPr>
            <a:r>
              <a:rPr lang="en-GB" dirty="0"/>
              <a:t>■ smoking not a risk factor, but </a:t>
            </a:r>
            <a:r>
              <a:rPr lang="en-GB" b="1" dirty="0"/>
              <a:t>asbestos and smoking synergistically increase risk of lung cancer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0" y="1057399"/>
            <a:ext cx="3637984" cy="2309217"/>
          </a:xfrm>
          <a:prstGeom prst="rect">
            <a:avLst/>
          </a:prstGeom>
        </p:spPr>
      </p:pic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467280" y="301352"/>
            <a:ext cx="11143129" cy="483989"/>
          </a:xfrm>
          <a:prstGeom prst="roundRect">
            <a:avLst>
              <a:gd name="adj" fmla="val 9389"/>
            </a:avLst>
          </a:prstGeom>
          <a:gradFill rotWithShape="1">
            <a:gsLst>
              <a:gs pos="100000">
                <a:srgbClr val="FFFFFF"/>
              </a:gs>
              <a:gs pos="100000">
                <a:srgbClr val="00005E"/>
              </a:gs>
            </a:gsLst>
            <a:lin ang="5400000" scaled="1"/>
          </a:gradFill>
          <a:ln w="114300" cmpd="thickThin" algn="ctr">
            <a:solidFill>
              <a:srgbClr val="D4A94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>
            <a:lvl1pPr marL="712788" indent="-623888"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88900" indent="0" algn="ctr" rtl="0">
              <a:buNone/>
            </a:pPr>
            <a:r>
              <a:rPr lang="en-GB" sz="2400" b="1" dirty="0"/>
              <a:t>Asbestos-Related Pleural Disease and Mesothelioma 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287" y="301352"/>
            <a:ext cx="510961" cy="414753"/>
          </a:xfrm>
          <a:prstGeom prst="flowChartConnector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6018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8598" y="1616273"/>
            <a:ext cx="99708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endParaRPr lang="en-GB" sz="2400" dirty="0"/>
          </a:p>
          <a:p>
            <a:pPr marL="0" lvl="1"/>
            <a:r>
              <a:rPr lang="en-GB" sz="3200" dirty="0"/>
              <a:t>• persistent </a:t>
            </a:r>
            <a:r>
              <a:rPr lang="en-GB" sz="3200" b="1" dirty="0"/>
              <a:t>chest pain, </a:t>
            </a:r>
            <a:r>
              <a:rPr lang="en-GB" sz="3200" b="1" dirty="0" err="1"/>
              <a:t>dyspnea</a:t>
            </a:r>
            <a:r>
              <a:rPr lang="en-GB" sz="3200" dirty="0"/>
              <a:t>, </a:t>
            </a:r>
            <a:r>
              <a:rPr lang="en-GB" sz="3200" b="1" dirty="0"/>
              <a:t>cough,</a:t>
            </a:r>
            <a:r>
              <a:rPr lang="en-GB" sz="3200" dirty="0"/>
              <a:t> </a:t>
            </a:r>
            <a:r>
              <a:rPr lang="en-GB" sz="3200" b="1" dirty="0"/>
              <a:t>bloody pleural effusion</a:t>
            </a:r>
            <a:r>
              <a:rPr lang="en-GB" sz="3200" dirty="0"/>
              <a:t>, and </a:t>
            </a:r>
            <a:r>
              <a:rPr lang="en-GB" sz="3200" b="1" dirty="0"/>
              <a:t>weight loss </a:t>
            </a:r>
          </a:p>
          <a:p>
            <a:pPr marL="0" lvl="1"/>
            <a:r>
              <a:rPr lang="en-GB" sz="3200" dirty="0"/>
              <a:t>• in the instance of mesothelioma, there can be associated </a:t>
            </a:r>
            <a:r>
              <a:rPr lang="en-GB" sz="3200" b="1" dirty="0" err="1"/>
              <a:t>paraneoplastic</a:t>
            </a:r>
            <a:r>
              <a:rPr lang="en-GB" sz="3200" b="1" dirty="0"/>
              <a:t> syndromes </a:t>
            </a:r>
            <a:r>
              <a:rPr lang="en-GB" sz="3200" dirty="0"/>
              <a:t>(e.g. </a:t>
            </a:r>
            <a:r>
              <a:rPr lang="en-GB" sz="3200" u="sng" dirty="0" err="1"/>
              <a:t>hypercalcemia</a:t>
            </a:r>
            <a:r>
              <a:rPr lang="en-GB" sz="3200" u="sng" dirty="0"/>
              <a:t>, </a:t>
            </a:r>
            <a:r>
              <a:rPr lang="en-GB" sz="3200" u="sng" dirty="0" err="1"/>
              <a:t>hemolytic</a:t>
            </a:r>
            <a:r>
              <a:rPr lang="en-GB" sz="3200" u="sng" dirty="0"/>
              <a:t> </a:t>
            </a:r>
            <a:r>
              <a:rPr lang="en-GB" sz="3200" u="sng" dirty="0" err="1"/>
              <a:t>anemia</a:t>
            </a:r>
            <a:r>
              <a:rPr lang="en-GB" sz="3200" u="sng" dirty="0"/>
              <a:t>, </a:t>
            </a:r>
            <a:r>
              <a:rPr lang="en-GB" sz="3200" u="sng" dirty="0" err="1"/>
              <a:t>hypoglycemia</a:t>
            </a:r>
            <a:r>
              <a:rPr lang="en-GB" sz="3200" u="sng" dirty="0"/>
              <a:t>) </a:t>
            </a:r>
          </a:p>
          <a:p>
            <a:r>
              <a:rPr lang="en-GB" sz="3200" b="1" u="sng" dirty="0"/>
              <a:t> </a:t>
            </a:r>
            <a:endParaRPr lang="en-GB" sz="3200" u="sng" dirty="0"/>
          </a:p>
        </p:txBody>
      </p:sp>
      <p:sp>
        <p:nvSpPr>
          <p:cNvPr id="5" name="AutoShape 13"/>
          <p:cNvSpPr>
            <a:spLocks noChangeArrowheads="1"/>
          </p:cNvSpPr>
          <p:nvPr/>
        </p:nvSpPr>
        <p:spPr bwMode="auto">
          <a:xfrm>
            <a:off x="562070" y="546524"/>
            <a:ext cx="10821545" cy="483989"/>
          </a:xfrm>
          <a:prstGeom prst="roundRect">
            <a:avLst>
              <a:gd name="adj" fmla="val 9389"/>
            </a:avLst>
          </a:prstGeom>
          <a:gradFill rotWithShape="1">
            <a:gsLst>
              <a:gs pos="100000">
                <a:srgbClr val="FFFFFF"/>
              </a:gs>
              <a:gs pos="100000">
                <a:srgbClr val="00005E"/>
              </a:gs>
            </a:gsLst>
            <a:lin ang="5400000" scaled="1"/>
          </a:gradFill>
          <a:ln w="114300" cmpd="thickThin" algn="ctr">
            <a:solidFill>
              <a:srgbClr val="D4A94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>
            <a:lvl1pPr marL="712788" indent="-623888"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lvl="1" indent="0" algn="ctr">
              <a:buNone/>
            </a:pPr>
            <a:r>
              <a:rPr lang="en-GB" sz="2400" b="1" dirty="0"/>
              <a:t>Signs and</a:t>
            </a:r>
            <a:r>
              <a:rPr lang="en-GB" sz="2400" dirty="0"/>
              <a:t> </a:t>
            </a:r>
            <a:r>
              <a:rPr lang="en-GB" sz="2400" b="1" dirty="0"/>
              <a:t>Symptoms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000" y="610955"/>
            <a:ext cx="510961" cy="414753"/>
          </a:xfrm>
          <a:prstGeom prst="flowChartConnector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108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5233"/>
            <a:ext cx="10515600" cy="48617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Definition</a:t>
            </a:r>
            <a:r>
              <a:rPr lang="en-US" dirty="0"/>
              <a:t>: Tumor arising from the </a:t>
            </a:r>
            <a:r>
              <a:rPr lang="en-US" b="1" dirty="0" err="1"/>
              <a:t>mesothelial</a:t>
            </a:r>
            <a:r>
              <a:rPr lang="en-US" b="1" dirty="0"/>
              <a:t> lining of the pleura </a:t>
            </a:r>
            <a:r>
              <a:rPr lang="en-US" dirty="0"/>
              <a:t>or other serous </a:t>
            </a:r>
            <a:r>
              <a:rPr lang="en-US" dirty="0" err="1"/>
              <a:t>mesothelial</a:t>
            </a:r>
            <a:r>
              <a:rPr lang="en-US" dirty="0"/>
              <a:t> membranes.</a:t>
            </a:r>
          </a:p>
          <a:p>
            <a:pPr>
              <a:buNone/>
            </a:pPr>
            <a:r>
              <a:rPr lang="en-US" b="1" dirty="0"/>
              <a:t>Types:</a:t>
            </a:r>
            <a:endParaRPr lang="en-US" dirty="0"/>
          </a:p>
          <a:p>
            <a:pPr lvl="0">
              <a:buNone/>
            </a:pPr>
            <a:r>
              <a:rPr lang="en-US" b="1" dirty="0">
                <a:solidFill>
                  <a:srgbClr val="C00000"/>
                </a:solidFill>
              </a:rPr>
              <a:t>Benign: </a:t>
            </a:r>
            <a:r>
              <a:rPr lang="en-US" b="1" dirty="0"/>
              <a:t>solitary fibrous tumor (localized):</a:t>
            </a:r>
          </a:p>
          <a:p>
            <a:pPr lvl="0">
              <a:buNone/>
            </a:pPr>
            <a:r>
              <a:rPr lang="en-US" b="1" dirty="0"/>
              <a:t>               </a:t>
            </a:r>
            <a:r>
              <a:rPr lang="en-US" dirty="0"/>
              <a:t>fibrous tumor attached to pleura.</a:t>
            </a:r>
          </a:p>
          <a:p>
            <a:pPr>
              <a:buNone/>
            </a:pPr>
            <a:r>
              <a:rPr lang="en-US" b="1" dirty="0"/>
              <a:t>Grossly:</a:t>
            </a:r>
            <a:r>
              <a:rPr lang="en-US" dirty="0"/>
              <a:t> </a:t>
            </a:r>
            <a:r>
              <a:rPr lang="en-US" b="1" dirty="0"/>
              <a:t>firm grayish white localized circumscribed mass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Microscopically:</a:t>
            </a:r>
            <a:r>
              <a:rPr lang="en-US" dirty="0"/>
              <a:t> bland, plump, spindled cells with a so-called </a:t>
            </a:r>
            <a:r>
              <a:rPr lang="en-US" dirty="0" err="1"/>
              <a:t>patternless</a:t>
            </a:r>
            <a:r>
              <a:rPr lang="en-US" dirty="0"/>
              <a:t> architecture that surround branching blood vessels.  </a:t>
            </a:r>
          </a:p>
          <a:p>
            <a:pPr>
              <a:lnSpc>
                <a:spcPct val="100000"/>
              </a:lnSpc>
              <a:buNone/>
            </a:pPr>
            <a:endParaRPr lang="ar-E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AA3F-BFD7-4592-8945-9D47B2EC6B5A}" type="datetime2">
              <a:rPr lang="en-US" smtClean="0"/>
              <a:pPr/>
              <a:t>Wednesday, July 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Cardiopulmonary Module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A094-9237-4F1F-BD5F-A605574E1A7A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2" name="Title 6"/>
          <p:cNvGrpSpPr>
            <a:grpSpLocks noGrp="1"/>
          </p:cNvGrpSpPr>
          <p:nvPr/>
        </p:nvGrpSpPr>
        <p:grpSpPr>
          <a:xfrm>
            <a:off x="838200" y="365125"/>
            <a:ext cx="10515600" cy="613053"/>
            <a:chOff x="524435" y="452173"/>
            <a:chExt cx="11143129" cy="463911"/>
          </a:xfrm>
        </p:grpSpPr>
        <p:sp>
          <p:nvSpPr>
            <p:cNvPr id="8" name="AutoShape 13"/>
            <p:cNvSpPr>
              <a:spLocks noChangeArrowheads="1"/>
            </p:cNvSpPr>
            <p:nvPr/>
          </p:nvSpPr>
          <p:spPr bwMode="auto">
            <a:xfrm>
              <a:off x="524435" y="452173"/>
              <a:ext cx="11143129" cy="463911"/>
            </a:xfrm>
            <a:prstGeom prst="roundRect">
              <a:avLst>
                <a:gd name="adj" fmla="val 9389"/>
              </a:avLst>
            </a:prstGeom>
            <a:gradFill rotWithShape="1">
              <a:gsLst>
                <a:gs pos="100000">
                  <a:srgbClr val="FFFFFF"/>
                </a:gs>
                <a:gs pos="100000">
                  <a:srgbClr val="00005E"/>
                </a:gs>
              </a:gsLst>
              <a:lin ang="5400000" scaled="1"/>
            </a:gradFill>
            <a:ln w="114300" cmpd="thickThin" algn="ctr">
              <a:solidFill>
                <a:srgbClr val="D4A940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>
              <a:lvl1pPr marL="712788" indent="-623888" algn="r" rtl="1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>
                <a:buNone/>
              </a:pPr>
              <a:r>
                <a:rPr lang="en-US" b="1" dirty="0" err="1"/>
                <a:t>Mesothelioma</a:t>
              </a:r>
              <a:r>
                <a:rPr lang="en-US" b="1" dirty="0"/>
                <a:t> (Primary pleural tumor)</a:t>
              </a:r>
              <a:endParaRPr lang="en-US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1217" y="462858"/>
              <a:ext cx="547144" cy="357570"/>
            </a:xfrm>
            <a:prstGeom prst="flowChartConnector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53216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5233"/>
            <a:ext cx="10515600" cy="48617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rgbClr val="C00000"/>
                </a:solidFill>
              </a:rPr>
              <a:t>Malignant </a:t>
            </a:r>
            <a:r>
              <a:rPr lang="en-US" b="1" dirty="0" err="1">
                <a:solidFill>
                  <a:srgbClr val="C00000"/>
                </a:solidFill>
              </a:rPr>
              <a:t>Mesothelioma</a:t>
            </a:r>
            <a:r>
              <a:rPr lang="en-US" b="1" dirty="0">
                <a:solidFill>
                  <a:srgbClr val="C00000"/>
                </a:solidFill>
              </a:rPr>
              <a:t> (diffuse): </a:t>
            </a:r>
            <a:r>
              <a:rPr lang="en-US" dirty="0"/>
              <a:t>Arising from the visceral or parietal pleura. The tumor increases with increased exposure to </a:t>
            </a:r>
            <a:r>
              <a:rPr lang="en-US" b="1" dirty="0">
                <a:solidFill>
                  <a:srgbClr val="C00000"/>
                </a:solidFill>
              </a:rPr>
              <a:t>ASBESTOS</a:t>
            </a:r>
            <a:r>
              <a:rPr lang="en-US" dirty="0"/>
              <a:t> (occurs after 20 years).</a:t>
            </a:r>
          </a:p>
          <a:p>
            <a:pPr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buNone/>
            </a:pPr>
            <a:r>
              <a:rPr lang="en-US" dirty="0">
                <a:cs typeface="Times New Roman" pitchFamily="18" charset="0"/>
              </a:rPr>
              <a:t>It is a very aggressive malignant 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cs typeface="Times New Roman" pitchFamily="18" charset="0"/>
              </a:rPr>
              <a:t>tumor of </a:t>
            </a:r>
            <a:r>
              <a:rPr lang="en-US" dirty="0" err="1">
                <a:cs typeface="Times New Roman" pitchFamily="18" charset="0"/>
              </a:rPr>
              <a:t>mesothelial</a:t>
            </a:r>
            <a:r>
              <a:rPr lang="en-US" dirty="0">
                <a:cs typeface="Times New Roman" pitchFamily="18" charset="0"/>
              </a:rPr>
              <a:t> cells 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cs typeface="Times New Roman" pitchFamily="18" charset="0"/>
              </a:rPr>
              <a:t>of </a:t>
            </a:r>
            <a:r>
              <a:rPr lang="en-US" b="1" dirty="0">
                <a:solidFill>
                  <a:srgbClr val="0070C0"/>
                </a:solidFill>
                <a:cs typeface="Times New Roman" pitchFamily="18" charset="0"/>
              </a:rPr>
              <a:t>visceral or parietal pleura</a:t>
            </a:r>
            <a:r>
              <a:rPr lang="en-US" dirty="0">
                <a:cs typeface="Times New Roman" pitchFamily="18" charset="0"/>
              </a:rPr>
              <a:t>. </a:t>
            </a:r>
          </a:p>
          <a:p>
            <a:pPr>
              <a:lnSpc>
                <a:spcPct val="100000"/>
              </a:lnSpc>
              <a:buNone/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dirty="0">
                <a:cs typeface="Times New Roman" pitchFamily="18" charset="0"/>
              </a:rPr>
              <a:t> </a:t>
            </a:r>
          </a:p>
          <a:p>
            <a:pPr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buNone/>
            </a:pPr>
            <a:endParaRPr lang="ar-E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AA3F-BFD7-4592-8945-9D47B2EC6B5A}" type="datetime2">
              <a:rPr lang="en-US" smtClean="0"/>
              <a:pPr/>
              <a:t>Wednesday, July 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Cardiopulmonary Module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A094-9237-4F1F-BD5F-A605574E1A7A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2" name="Title 6"/>
          <p:cNvGrpSpPr>
            <a:grpSpLocks noGrp="1"/>
          </p:cNvGrpSpPr>
          <p:nvPr/>
        </p:nvGrpSpPr>
        <p:grpSpPr>
          <a:xfrm>
            <a:off x="838200" y="365125"/>
            <a:ext cx="10515600" cy="613053"/>
            <a:chOff x="524435" y="452173"/>
            <a:chExt cx="11143129" cy="463911"/>
          </a:xfrm>
        </p:grpSpPr>
        <p:sp>
          <p:nvSpPr>
            <p:cNvPr id="8" name="AutoShape 13"/>
            <p:cNvSpPr>
              <a:spLocks noChangeArrowheads="1"/>
            </p:cNvSpPr>
            <p:nvPr/>
          </p:nvSpPr>
          <p:spPr bwMode="auto">
            <a:xfrm>
              <a:off x="524435" y="452173"/>
              <a:ext cx="11143129" cy="463911"/>
            </a:xfrm>
            <a:prstGeom prst="roundRect">
              <a:avLst>
                <a:gd name="adj" fmla="val 9389"/>
              </a:avLst>
            </a:prstGeom>
            <a:gradFill rotWithShape="1">
              <a:gsLst>
                <a:gs pos="100000">
                  <a:srgbClr val="FFFFFF"/>
                </a:gs>
                <a:gs pos="100000">
                  <a:srgbClr val="00005E"/>
                </a:gs>
              </a:gsLst>
              <a:lin ang="5400000" scaled="1"/>
            </a:gradFill>
            <a:ln w="114300" cmpd="thickThin" algn="ctr">
              <a:solidFill>
                <a:srgbClr val="D4A940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>
              <a:lvl1pPr marL="712788" indent="-623888" algn="r" rtl="1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>
                <a:buNone/>
              </a:pPr>
              <a:r>
                <a:rPr lang="en-US" b="1" dirty="0"/>
                <a:t>Mesothelioma</a:t>
              </a:r>
              <a:endParaRPr lang="en-US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1217" y="462858"/>
              <a:ext cx="547144" cy="357570"/>
            </a:xfrm>
            <a:prstGeom prst="flowChartConnector">
              <a:avLst/>
            </a:prstGeom>
            <a:noFill/>
            <a:ln>
              <a:noFill/>
            </a:ln>
          </p:spPr>
        </p:pic>
      </p:grpSp>
      <p:pic>
        <p:nvPicPr>
          <p:cNvPr id="10" name="Picture 2" descr="ÙØªÙØ¬Ø© Ø¨Ø­Ø« Ø§ÙØµÙØ± Ø¹Ù âªbenign mesotheliomaâ¬â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2909" y="2342366"/>
            <a:ext cx="4985357" cy="3106455"/>
          </a:xfrm>
          <a:prstGeom prst="rect">
            <a:avLst/>
          </a:prstGeom>
          <a:noFill/>
        </p:spPr>
      </p:pic>
      <p:sp>
        <p:nvSpPr>
          <p:cNvPr id="11" name="Rounded Rectangle 10"/>
          <p:cNvSpPr/>
          <p:nvPr/>
        </p:nvSpPr>
        <p:spPr>
          <a:xfrm>
            <a:off x="6225435" y="5498926"/>
            <a:ext cx="4471792" cy="375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700" dirty="0">
                <a:solidFill>
                  <a:srgbClr val="0070C0"/>
                </a:solidFill>
              </a:rPr>
              <a:t>https://www.google.com/url?sa=i&amp;source=images&amp;cd=&amp;ved=2ahUKEwjT6dSZvOLjAhUHHxoKHZjHCd0QjRx6BAgBEAQ&amp;url=https%3A%2F%2Fwww.asbestos.com%2Fmesothelioma%2F&amp;psig=AOvVaw0ygFP8LXKXJwov3ySJNPLF&amp;ust=1564776282929831</a:t>
            </a:r>
            <a:endParaRPr lang="ar-EG" sz="7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717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528" y="1070129"/>
            <a:ext cx="7636178" cy="4717742"/>
          </a:xfrm>
          <a:prstGeom prst="rect">
            <a:avLst/>
          </a:prstGeom>
        </p:spPr>
      </p:pic>
      <p:grpSp>
        <p:nvGrpSpPr>
          <p:cNvPr id="3" name="Title 6"/>
          <p:cNvGrpSpPr>
            <a:grpSpLocks noGrp="1"/>
          </p:cNvGrpSpPr>
          <p:nvPr/>
        </p:nvGrpSpPr>
        <p:grpSpPr>
          <a:xfrm>
            <a:off x="850817" y="232781"/>
            <a:ext cx="10515600" cy="613053"/>
            <a:chOff x="524435" y="452173"/>
            <a:chExt cx="11143129" cy="463911"/>
          </a:xfrm>
        </p:grpSpPr>
        <p:sp>
          <p:nvSpPr>
            <p:cNvPr id="4" name="AutoShape 13"/>
            <p:cNvSpPr>
              <a:spLocks noChangeArrowheads="1"/>
            </p:cNvSpPr>
            <p:nvPr/>
          </p:nvSpPr>
          <p:spPr bwMode="auto">
            <a:xfrm>
              <a:off x="524435" y="452173"/>
              <a:ext cx="11143129" cy="463911"/>
            </a:xfrm>
            <a:prstGeom prst="roundRect">
              <a:avLst>
                <a:gd name="adj" fmla="val 9389"/>
              </a:avLst>
            </a:prstGeom>
            <a:gradFill rotWithShape="1">
              <a:gsLst>
                <a:gs pos="100000">
                  <a:srgbClr val="FFFFFF"/>
                </a:gs>
                <a:gs pos="100000">
                  <a:srgbClr val="00005E"/>
                </a:gs>
              </a:gsLst>
              <a:lin ang="5400000" scaled="1"/>
            </a:gradFill>
            <a:ln w="114300" cmpd="thickThin" algn="ctr">
              <a:solidFill>
                <a:srgbClr val="D4A940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>
              <a:lvl1pPr marL="712788" indent="-623888" algn="r" rtl="1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>
                <a:buNone/>
              </a:pPr>
              <a:r>
                <a:rPr lang="en-US" b="1" dirty="0" err="1"/>
                <a:t>Mesothelioma</a:t>
              </a:r>
              <a:endParaRPr lang="en-US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1217" y="462858"/>
              <a:ext cx="547144" cy="357570"/>
            </a:xfrm>
            <a:prstGeom prst="flowChartConnector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431988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AA3F-BFD7-4592-8945-9D47B2EC6B5A}" type="datetime2">
              <a:rPr lang="en-US" smtClean="0"/>
              <a:pPr/>
              <a:t>Wednesday, July 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Cardiopulmonary Module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A094-9237-4F1F-BD5F-A605574E1A7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0180" name="AutoShape 4" descr="ÙØªÙØ¬Ø© Ø¨Ø­Ø« Ø§ÙØµÙØ± Ø¹Ù âªbenign mesotheliomaâ¬â"/>
          <p:cNvSpPr>
            <a:spLocks noChangeAspect="1" noChangeArrowheads="1"/>
          </p:cNvSpPr>
          <p:nvPr/>
        </p:nvSpPr>
        <p:spPr bwMode="auto">
          <a:xfrm>
            <a:off x="1197133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11" name="Rounded Rectangle 10"/>
          <p:cNvSpPr/>
          <p:nvPr/>
        </p:nvSpPr>
        <p:spPr>
          <a:xfrm>
            <a:off x="726510" y="977030"/>
            <a:ext cx="10396601" cy="51983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sz="2400" b="1" i="1" dirty="0">
                <a:solidFill>
                  <a:srgbClr val="0070C0"/>
                </a:solidFill>
              </a:rPr>
              <a:t>Grossly: </a:t>
            </a:r>
          </a:p>
          <a:p>
            <a:r>
              <a:rPr lang="en-US" sz="2400" dirty="0"/>
              <a:t>soft gelatinous diffuse grayish pink tumor tissue.</a:t>
            </a:r>
          </a:p>
          <a:p>
            <a:endParaRPr lang="en-US" sz="2400" b="1" dirty="0"/>
          </a:p>
          <a:p>
            <a:r>
              <a:rPr lang="en-US" sz="2400" b="1" i="1" dirty="0">
                <a:solidFill>
                  <a:srgbClr val="0070C0"/>
                </a:solidFill>
              </a:rPr>
              <a:t>Microscopically: </a:t>
            </a:r>
          </a:p>
          <a:p>
            <a:r>
              <a:rPr lang="en-US" sz="2400" dirty="0"/>
              <a:t>may be either: </a:t>
            </a:r>
          </a:p>
          <a:p>
            <a:r>
              <a:rPr lang="en-US" sz="2400" dirty="0"/>
              <a:t>1- </a:t>
            </a:r>
            <a:r>
              <a:rPr lang="en-US" sz="2400" i="1" u="sng" dirty="0" err="1"/>
              <a:t>Sarcomatoid</a:t>
            </a:r>
            <a:r>
              <a:rPr lang="en-US" sz="2400" i="1" u="sng" dirty="0"/>
              <a:t> type </a:t>
            </a:r>
            <a:r>
              <a:rPr lang="en-US" sz="2400" dirty="0"/>
              <a:t>formed of spindle shaped </a:t>
            </a:r>
            <a:r>
              <a:rPr lang="en-US" sz="2400" dirty="0" err="1"/>
              <a:t>sarcomatoid</a:t>
            </a:r>
            <a:r>
              <a:rPr lang="en-US" sz="2400" dirty="0"/>
              <a:t> cells. </a:t>
            </a:r>
          </a:p>
          <a:p>
            <a:r>
              <a:rPr lang="en-US" sz="2400" dirty="0"/>
              <a:t>2- </a:t>
            </a:r>
            <a:r>
              <a:rPr lang="en-US" sz="2400" i="1" u="sng" dirty="0"/>
              <a:t>Epithelial like (carcinomatous)</a:t>
            </a:r>
            <a:r>
              <a:rPr lang="en-US" sz="2400" dirty="0"/>
              <a:t> formed of </a:t>
            </a:r>
            <a:r>
              <a:rPr lang="en-US" sz="2400" b="1" dirty="0"/>
              <a:t>columnar cells arranged in tubular</a:t>
            </a:r>
            <a:r>
              <a:rPr lang="en-US" sz="2400" dirty="0"/>
              <a:t>, 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acinar</a:t>
            </a:r>
            <a:r>
              <a:rPr lang="en-US" sz="2400" dirty="0"/>
              <a:t> or papillary pattern.</a:t>
            </a:r>
          </a:p>
          <a:p>
            <a:r>
              <a:rPr lang="en-US" sz="2400" i="1" dirty="0"/>
              <a:t>3-</a:t>
            </a:r>
            <a:r>
              <a:rPr lang="en-US" sz="2400" i="1" u="sng" dirty="0"/>
              <a:t>Biphasic</a:t>
            </a:r>
            <a:r>
              <a:rPr lang="en-US" sz="2400" dirty="0"/>
              <a:t> (</a:t>
            </a:r>
            <a:r>
              <a:rPr lang="en-US" sz="2400" dirty="0" err="1"/>
              <a:t>sarcomatoid</a:t>
            </a:r>
            <a:r>
              <a:rPr lang="en-US" sz="2400" dirty="0"/>
              <a:t> and carcinomatous).</a:t>
            </a:r>
          </a:p>
          <a:p>
            <a:endParaRPr lang="ar-EG" sz="2400" dirty="0"/>
          </a:p>
          <a:p>
            <a:endParaRPr lang="ar-EG" sz="2400" dirty="0"/>
          </a:p>
        </p:txBody>
      </p:sp>
      <p:grpSp>
        <p:nvGrpSpPr>
          <p:cNvPr id="12" name="Title 11"/>
          <p:cNvGrpSpPr>
            <a:grpSpLocks noGrp="1"/>
          </p:cNvGrpSpPr>
          <p:nvPr/>
        </p:nvGrpSpPr>
        <p:grpSpPr>
          <a:xfrm>
            <a:off x="838200" y="132442"/>
            <a:ext cx="10515600" cy="613053"/>
            <a:chOff x="636494" y="438004"/>
            <a:chExt cx="11143129" cy="472218"/>
          </a:xfrm>
        </p:grpSpPr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636494" y="438004"/>
              <a:ext cx="11143129" cy="472218"/>
            </a:xfrm>
            <a:prstGeom prst="roundRect">
              <a:avLst>
                <a:gd name="adj" fmla="val 9389"/>
              </a:avLst>
            </a:prstGeom>
            <a:gradFill rotWithShape="1">
              <a:gsLst>
                <a:gs pos="100000">
                  <a:srgbClr val="FFFFFF"/>
                </a:gs>
                <a:gs pos="100000">
                  <a:srgbClr val="00005E"/>
                </a:gs>
              </a:gsLst>
              <a:lin ang="5400000" scaled="1"/>
            </a:gradFill>
            <a:ln w="114300" cmpd="thickThin" algn="ctr">
              <a:solidFill>
                <a:srgbClr val="D4A940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>
              <a:lvl1pPr marL="712788" indent="-623888" algn="r" rtl="1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>
                <a:buNone/>
              </a:pPr>
              <a:r>
                <a:rPr lang="en-US" b="1" dirty="0"/>
                <a:t>Malignant Mesothelioma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1217" y="462858"/>
              <a:ext cx="547144" cy="384498"/>
            </a:xfrm>
            <a:prstGeom prst="flowChartConnector">
              <a:avLst/>
            </a:prstGeom>
            <a:noFill/>
            <a:ln>
              <a:noFill/>
            </a:ln>
          </p:spPr>
        </p:pic>
      </p:grpSp>
      <p:sp>
        <p:nvSpPr>
          <p:cNvPr id="18434" name="AutoShape 2" descr="ÙØªÙØ¬Ø© Ø¨Ø­Ø« Ø§ÙØµÙØ± Ø¹Ù âªmicroscopic picture of malignant mesotheliomaâ¬â"/>
          <p:cNvSpPr>
            <a:spLocks noChangeAspect="1" noChangeArrowheads="1"/>
          </p:cNvSpPr>
          <p:nvPr/>
        </p:nvSpPr>
        <p:spPr bwMode="auto">
          <a:xfrm>
            <a:off x="1197133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18436" name="AutoShape 4" descr="ÙØªÙØ¬Ø© Ø¨Ø­Ø« Ø§ÙØµÙØ± Ø¹Ù âªmicroscopic picture of malignant mesotheliomaâ¬â"/>
          <p:cNvSpPr>
            <a:spLocks noChangeAspect="1" noChangeArrowheads="1"/>
          </p:cNvSpPr>
          <p:nvPr/>
        </p:nvSpPr>
        <p:spPr bwMode="auto">
          <a:xfrm>
            <a:off x="1197133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18440" name="AutoShape 8" descr="ÙØªÙØ¬Ø© Ø¨Ø­Ø« Ø§ÙØµÙØ± Ø¹Ù âªmicroscopic picture of malignant mesotheliomaâ¬â"/>
          <p:cNvSpPr>
            <a:spLocks noChangeAspect="1" noChangeArrowheads="1"/>
          </p:cNvSpPr>
          <p:nvPr/>
        </p:nvSpPr>
        <p:spPr bwMode="auto">
          <a:xfrm>
            <a:off x="1197133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18442" name="AutoShape 10" descr="ÙØªÙØ¬Ø© Ø¨Ø­Ø« Ø§ÙØµÙØ± Ø¹Ù âªmicroscopic picture of malignant mesotheliomaâ¬â"/>
          <p:cNvSpPr>
            <a:spLocks noChangeAspect="1" noChangeArrowheads="1"/>
          </p:cNvSpPr>
          <p:nvPr/>
        </p:nvSpPr>
        <p:spPr bwMode="auto">
          <a:xfrm>
            <a:off x="1197133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67478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980</Words>
  <Application>Microsoft Office PowerPoint</Application>
  <PresentationFormat>Widescreen</PresentationFormat>
  <Paragraphs>241</Paragraphs>
  <Slides>37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Arial Narrow</vt:lpstr>
      <vt:lpstr>Calibri</vt:lpstr>
      <vt:lpstr>Calibri Light</vt:lpstr>
      <vt:lpstr>Times New Roman</vt:lpstr>
      <vt:lpstr>Univers LT Std 45 Light</vt:lpstr>
      <vt:lpstr>Wingdings 2</vt:lpstr>
      <vt:lpstr>Office Theme</vt:lpstr>
      <vt:lpstr>ClipArt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 Ways</vt:lpstr>
      <vt:lpstr>PowerPoint Presentation</vt:lpstr>
      <vt:lpstr>PowerPoint Presentation</vt:lpstr>
      <vt:lpstr> </vt:lpstr>
      <vt:lpstr> </vt:lpstr>
      <vt:lpstr>PowerPoint Presentation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Pneumothorax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Samy Ehab Samy Mohamed</dc:creator>
  <cp:lastModifiedBy>Abdul Rahman Ashraf Hussein Mohamed Abo El-Majd</cp:lastModifiedBy>
  <cp:revision>87</cp:revision>
  <dcterms:created xsi:type="dcterms:W3CDTF">2023-03-06T17:42:08Z</dcterms:created>
  <dcterms:modified xsi:type="dcterms:W3CDTF">2025-07-02T19:30:50Z</dcterms:modified>
</cp:coreProperties>
</file>