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7" r:id="rId7"/>
    <p:sldId id="265" r:id="rId8"/>
    <p:sldId id="266" r:id="rId9"/>
    <p:sldId id="261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506"/>
    <a:srgbClr val="AD8B13"/>
    <a:srgbClr val="BD9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571C-27D6-4A5C-82D9-012ADA3F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279E1-B5D6-4071-8AAD-C1CEFA837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E9F7-3912-49CB-A21A-856D288D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5D4F-CDBF-49B4-8F7D-3A11085EFB9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3AC5-C1FA-41E7-A8FD-E881E0D7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EAE6-0217-4FFF-9B52-4ECA6C14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F43-40A6-4B3F-B084-4049D409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9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5C42-8C15-4BC1-8C54-F84F1883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C5085-77A6-46C9-8929-105A20CAA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931C-93BC-4328-ADEC-D3482C6A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5D4F-CDBF-49B4-8F7D-3A11085EFB9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58D3-B823-439E-99C2-FC71160D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F876-F59C-4B64-B3CE-792AC877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F43-40A6-4B3F-B084-4049D409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4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D03FB-9AF4-4E49-8D4B-A24F05E3E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B1C98-C334-4A30-952B-0D708BF20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6516A-0394-4A68-BE54-630146A6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5D4F-CDBF-49B4-8F7D-3A11085EFB9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76F0-B5F2-4DF0-B0E4-DB4864B3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9B40-C594-42E2-993B-2970EF0A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F43-40A6-4B3F-B084-4049D409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4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CE07-F439-45D1-86D1-B01DC914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D44C-D648-427A-9229-563B68F52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8A46F-EDE8-42B3-84AC-D081FC7C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5D4F-CDBF-49B4-8F7D-3A11085EFB9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50E1-DC45-4B54-9FC2-6B7A2336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4DB1-4AC1-41C1-8257-1C7B1AB6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F43-40A6-4B3F-B084-4049D409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2E1F-11DE-4CD8-A75B-F1E8BC9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73E15-2365-45BF-959C-3BBD56A35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3276-55A3-4E59-A08C-60070A45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5D4F-CDBF-49B4-8F7D-3A11085EFB9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36C1-1194-49BC-AE9F-74C43E73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A136-8910-4580-8459-7ED04605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F43-40A6-4B3F-B084-4049D409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5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152F-1A01-4BDF-B442-E428987C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0284-C1EA-4453-85CA-33F38E6D0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A6FF-CB39-4354-BCE5-FEB7EAECB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2803-1E1A-4057-8DDC-044181E9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5D4F-CDBF-49B4-8F7D-3A11085EFB9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08AA6-D005-4FA0-8A2A-D9F254D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3CDE8-67F8-499C-A53D-243DD24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F43-40A6-4B3F-B084-4049D409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1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9F5D-EE5A-429F-AC3C-7BA9593B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97A6A-560C-4D65-880D-95935D40D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51D5E-0D24-42D8-88FB-0DC55E3C7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C9141-CD57-43DC-8F05-8110361FA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04D51-CF68-4A3C-A3B9-580DB6BAF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89603-9E57-4FD7-8A8E-96431DD4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5D4F-CDBF-49B4-8F7D-3A11085EFB9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931FE-33EF-4DFB-ACC4-E81F41C5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DF98E-381E-42F9-A709-D8778DED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F43-40A6-4B3F-B084-4049D409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4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5EF6-6BDB-415A-87F1-34B96795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FE6CA-A6AF-4AC1-8CBE-F0439328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5D4F-CDBF-49B4-8F7D-3A11085EFB9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E9FDA-C7C7-4110-A786-9A6B34C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76292-FC7F-4D69-9CD0-D8CFD38C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F43-40A6-4B3F-B084-4049D409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D55B0-221E-4EF2-883D-19B4E633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5D4F-CDBF-49B4-8F7D-3A11085EFB9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E7C2F-36C9-48F5-AF04-244F4C71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4FA96-D111-4A1D-9512-A9E2043D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F43-40A6-4B3F-B084-4049D409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1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D622-2C88-46B3-AE72-9D18B8B1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B6DE1-4DD7-4C41-A124-4B854F6AB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9D93D-D561-475E-9504-B02D20006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9F92-65B4-4C30-B501-9C95581A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5D4F-CDBF-49B4-8F7D-3A11085EFB9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629BF-9C2E-4E2E-B16D-1A1B3620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38AA4-44EA-4BE1-94E2-4F40B00D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F43-40A6-4B3F-B084-4049D409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7CEB-B098-4E79-B511-65005B37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7071B-170F-4DD9-A43D-C61A00D04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701B6-FD81-4EB6-867C-B867E1030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9EFA8-7E97-4F9F-A005-DA168051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5D4F-CDBF-49B4-8F7D-3A11085EFB9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5E9EA-577E-4099-B091-F55F3156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387E3-1581-4F66-AD3F-BE9E6478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F43-40A6-4B3F-B084-4049D409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56FFF-6576-401E-9F9C-44452E07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44972-9B9D-487D-98AC-9C3A3D352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CF96-A56E-4612-8662-D3C26A5AC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5D4F-CDBF-49B4-8F7D-3A11085EFB9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94415-BC85-4F0C-B65C-7329C1A6A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D528-F5F9-4337-BABA-17CEED027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AF43-40A6-4B3F-B084-4049D409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3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F12E-7022-45AA-AA6A-FF5790348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60DD0-98D3-4899-9E39-07CEED00F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7B1C53-111E-459A-932A-C727EE636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91" r="5875"/>
          <a:stretch/>
        </p:blipFill>
        <p:spPr>
          <a:xfrm>
            <a:off x="0" y="0"/>
            <a:ext cx="12205424" cy="6856326"/>
          </a:xfrm>
          <a:prstGeom prst="rect">
            <a:avLst/>
          </a:prstGeom>
          <a:solidFill>
            <a:schemeClr val="dk1"/>
          </a:solidFill>
          <a:ln w="76200">
            <a:solidFill>
              <a:schemeClr val="tx1"/>
            </a:solidFill>
          </a:ln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90BA3B-2EBF-455B-BCF6-C228CDFD7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44697"/>
              </p:ext>
            </p:extLst>
          </p:nvPr>
        </p:nvGraphicFramePr>
        <p:xfrm>
          <a:off x="4912360" y="2225040"/>
          <a:ext cx="6776720" cy="31580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8360">
                  <a:extLst>
                    <a:ext uri="{9D8B030D-6E8A-4147-A177-3AD203B41FA5}">
                      <a16:colId xmlns:a16="http://schemas.microsoft.com/office/drawing/2014/main" val="3094511340"/>
                    </a:ext>
                  </a:extLst>
                </a:gridCol>
                <a:gridCol w="3388360">
                  <a:extLst>
                    <a:ext uri="{9D8B030D-6E8A-4147-A177-3AD203B41FA5}">
                      <a16:colId xmlns:a16="http://schemas.microsoft.com/office/drawing/2014/main" val="921027622"/>
                    </a:ext>
                  </a:extLst>
                </a:gridCol>
              </a:tblGrid>
              <a:tr h="529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BD9707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TEAM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bg2">
                        <a:lumMod val="1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rgbClr val="BD9707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solidFill>
                      <a:schemeClr val="bg2">
                        <a:lumMod val="1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00658"/>
                  </a:ext>
                </a:extLst>
              </a:tr>
              <a:tr h="4381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Mahmoud Hasan</a:t>
                      </a:r>
                    </a:p>
                  </a:txBody>
                  <a:tcPr>
                    <a:solidFill>
                      <a:schemeClr val="bg2">
                        <a:lumMod val="1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1710681</a:t>
                      </a:r>
                    </a:p>
                  </a:txBody>
                  <a:tcPr>
                    <a:solidFill>
                      <a:schemeClr val="bg2">
                        <a:lumMod val="1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675079"/>
                  </a:ext>
                </a:extLst>
              </a:tr>
              <a:tr h="4381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Ismail El-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Azzazy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1610448</a:t>
                      </a:r>
                    </a:p>
                  </a:txBody>
                  <a:tcPr>
                    <a:solidFill>
                      <a:schemeClr val="bg2">
                        <a:lumMod val="1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056889"/>
                  </a:ext>
                </a:extLst>
              </a:tr>
              <a:tr h="4381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Salma Adel</a:t>
                      </a:r>
                    </a:p>
                  </a:txBody>
                  <a:tcPr>
                    <a:solidFill>
                      <a:schemeClr val="bg2">
                        <a:lumMod val="1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1710995</a:t>
                      </a:r>
                    </a:p>
                  </a:txBody>
                  <a:tcPr>
                    <a:solidFill>
                      <a:schemeClr val="bg2">
                        <a:lumMod val="1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21309"/>
                  </a:ext>
                </a:extLst>
              </a:tr>
              <a:tr h="4381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Mohamed Kamel</a:t>
                      </a:r>
                    </a:p>
                  </a:txBody>
                  <a:tcPr>
                    <a:solidFill>
                      <a:schemeClr val="bg2">
                        <a:lumMod val="1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19100330</a:t>
                      </a:r>
                    </a:p>
                  </a:txBody>
                  <a:tcPr>
                    <a:solidFill>
                      <a:schemeClr val="bg2">
                        <a:lumMod val="1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121007"/>
                  </a:ext>
                </a:extLst>
              </a:tr>
              <a:tr h="438136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Mohamed Waleed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1710109</a:t>
                      </a:r>
                    </a:p>
                  </a:txBody>
                  <a:tcPr>
                    <a:solidFill>
                      <a:schemeClr val="bg2">
                        <a:lumMod val="1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283610"/>
                  </a:ext>
                </a:extLst>
              </a:tr>
              <a:tr h="4381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George Atef</a:t>
                      </a:r>
                    </a:p>
                  </a:txBody>
                  <a:tcPr>
                    <a:solidFill>
                      <a:schemeClr val="bg2">
                        <a:lumMod val="1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1710211</a:t>
                      </a:r>
                    </a:p>
                  </a:txBody>
                  <a:tcPr>
                    <a:solidFill>
                      <a:schemeClr val="bg2">
                        <a:lumMod val="1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24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2E060A-A254-48F0-BB82-1F498BB8B0A6}"/>
              </a:ext>
            </a:extLst>
          </p:cNvPr>
          <p:cNvSpPr txBox="1"/>
          <p:nvPr/>
        </p:nvSpPr>
        <p:spPr>
          <a:xfrm flipH="1">
            <a:off x="822960" y="1915240"/>
            <a:ext cx="4089400" cy="4154984"/>
          </a:xfrm>
          <a:prstGeom prst="rect">
            <a:avLst/>
          </a:prstGeom>
          <a:solidFill>
            <a:srgbClr val="050506"/>
          </a:solidFill>
        </p:spPr>
        <p:txBody>
          <a:bodyPr wrap="square" rtlCol="0">
            <a:spAutoFit/>
          </a:bodyPr>
          <a:lstStyle/>
          <a:p>
            <a:r>
              <a:rPr lang="en-US" sz="6600" b="1" i="0" u="none" strike="noStrike" baseline="0" dirty="0">
                <a:solidFill>
                  <a:srgbClr val="BD9707"/>
                </a:solidFill>
                <a:latin typeface="Times New Roman" panose="02020603050405020304" pitchFamily="18" charset="0"/>
              </a:rPr>
              <a:t>Analyzing IMDB</a:t>
            </a:r>
          </a:p>
          <a:p>
            <a:r>
              <a:rPr lang="en-US" sz="6600" b="1" i="0" u="none" strike="noStrike" baseline="0" dirty="0">
                <a:solidFill>
                  <a:srgbClr val="BD9707"/>
                </a:solidFill>
                <a:latin typeface="Times New Roman" panose="02020603050405020304" pitchFamily="18" charset="0"/>
              </a:rPr>
              <a:t>Movies </a:t>
            </a:r>
            <a:r>
              <a:rPr lang="en-US" sz="6600" b="0" i="0" u="none" strike="noStrike" baseline="0" dirty="0">
                <a:solidFill>
                  <a:srgbClr val="BD9707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US" sz="6600" dirty="0">
              <a:solidFill>
                <a:srgbClr val="BD9707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2DE64D-A630-49CD-947B-F202E6ABB6BF}"/>
              </a:ext>
            </a:extLst>
          </p:cNvPr>
          <p:cNvCxnSpPr/>
          <p:nvPr/>
        </p:nvCxnSpPr>
        <p:spPr>
          <a:xfrm>
            <a:off x="474874" y="5050307"/>
            <a:ext cx="4043680" cy="0"/>
          </a:xfrm>
          <a:prstGeom prst="line">
            <a:avLst/>
          </a:prstGeom>
          <a:ln w="25400">
            <a:solidFill>
              <a:srgbClr val="AD8B1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4" name="Picture 1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85025DC-5DBD-4CBA-BD89-C3280E9FF2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9" y="0"/>
            <a:ext cx="12200739" cy="685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9151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A15B-8AA8-42D0-A321-5BFDDCF5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7DBE-0FEA-4270-AB25-45BC74E3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895CF8-6DE1-4E1E-B914-F954FBFC8C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91" r="5875"/>
          <a:stretch/>
        </p:blipFill>
        <p:spPr>
          <a:xfrm>
            <a:off x="0" y="0"/>
            <a:ext cx="12205424" cy="6856326"/>
          </a:xfrm>
          <a:prstGeom prst="rect">
            <a:avLst/>
          </a:prstGeom>
          <a:solidFill>
            <a:schemeClr val="dk1"/>
          </a:solidFill>
          <a:ln w="762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4EEC8F-7317-4B30-94D3-861162C66E33}"/>
              </a:ext>
            </a:extLst>
          </p:cNvPr>
          <p:cNvSpPr txBox="1"/>
          <p:nvPr/>
        </p:nvSpPr>
        <p:spPr>
          <a:xfrm>
            <a:off x="444926" y="2003741"/>
            <a:ext cx="6187856" cy="3139321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AD8B1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What we learned from this project</a:t>
            </a:r>
            <a:endParaRPr lang="en-US" dirty="0">
              <a:solidFill>
                <a:srgbClr val="AD8B1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12784-EBC4-4505-AAFA-3BF80DCE4195}"/>
              </a:ext>
            </a:extLst>
          </p:cNvPr>
          <p:cNvSpPr txBox="1"/>
          <p:nvPr/>
        </p:nvSpPr>
        <p:spPr>
          <a:xfrm>
            <a:off x="5914176" y="1611520"/>
            <a:ext cx="5541302" cy="4524315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algn="l"/>
            <a:endParaRPr lang="en-US" sz="2400" b="1" dirty="0">
              <a:solidFill>
                <a:srgbClr val="C8C3B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C8C3B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Successful application of several advanced data parsing and analysis methods.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b="1" i="0" dirty="0">
              <a:solidFill>
                <a:srgbClr val="C8C3BC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C8C3B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Research skills by reading through academic journals and searching for useful resources.</a:t>
            </a:r>
          </a:p>
          <a:p>
            <a:pPr algn="l"/>
            <a:endParaRPr lang="en-US" sz="2400" b="1" i="0" dirty="0">
              <a:solidFill>
                <a:srgbClr val="C8C3BC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C8C3B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Correct use of Pandas as well as several secondary libraries.</a:t>
            </a:r>
          </a:p>
          <a:p>
            <a:pPr algn="l"/>
            <a:endParaRPr lang="en-US" sz="2400" b="1" i="0" dirty="0">
              <a:solidFill>
                <a:srgbClr val="C8C3BC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3CC035-CFE6-4DBF-8189-EDD865AFD3A9}"/>
              </a:ext>
            </a:extLst>
          </p:cNvPr>
          <p:cNvCxnSpPr/>
          <p:nvPr/>
        </p:nvCxnSpPr>
        <p:spPr>
          <a:xfrm>
            <a:off x="1099714" y="5299437"/>
            <a:ext cx="4043680" cy="0"/>
          </a:xfrm>
          <a:prstGeom prst="line">
            <a:avLst/>
          </a:prstGeom>
          <a:ln w="25400">
            <a:solidFill>
              <a:srgbClr val="AD8B1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6060AE6-C456-4BC5-ABAE-84B2D55306C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9" y="0"/>
            <a:ext cx="12200739" cy="685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7532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A15B-8AA8-42D0-A321-5BFDDCF5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709E5D-A925-4F77-8C0D-1DDAED5D0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9" r="6089"/>
          <a:stretch/>
        </p:blipFill>
        <p:spPr>
          <a:xfrm>
            <a:off x="0" y="0"/>
            <a:ext cx="12192000" cy="6858000"/>
          </a:xfrm>
          <a:ln w="762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4EEC8F-7317-4B30-94D3-861162C66E33}"/>
              </a:ext>
            </a:extLst>
          </p:cNvPr>
          <p:cNvSpPr txBox="1"/>
          <p:nvPr/>
        </p:nvSpPr>
        <p:spPr>
          <a:xfrm>
            <a:off x="2804056" y="3674179"/>
            <a:ext cx="6858208" cy="1200329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AD8B1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Thank you!</a:t>
            </a:r>
            <a:endParaRPr lang="en-US" sz="2000" dirty="0">
              <a:solidFill>
                <a:srgbClr val="AD8B13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3CC035-CFE6-4DBF-8189-EDD865AFD3A9}"/>
              </a:ext>
            </a:extLst>
          </p:cNvPr>
          <p:cNvCxnSpPr/>
          <p:nvPr/>
        </p:nvCxnSpPr>
        <p:spPr>
          <a:xfrm>
            <a:off x="1099714" y="5299437"/>
            <a:ext cx="4043680" cy="0"/>
          </a:xfrm>
          <a:prstGeom prst="line">
            <a:avLst/>
          </a:prstGeom>
          <a:ln w="25400">
            <a:solidFill>
              <a:srgbClr val="AD8B1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4" name="Picture 1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CBED766-0A10-4217-8826-7754A1E120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9" y="0"/>
            <a:ext cx="12200739" cy="685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75821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A15B-8AA8-42D0-A321-5BFDDCF5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7DBE-0FEA-4270-AB25-45BC74E3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895CF8-6DE1-4E1E-B914-F954FBFC8C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91" r="5875"/>
          <a:stretch/>
        </p:blipFill>
        <p:spPr>
          <a:xfrm>
            <a:off x="0" y="0"/>
            <a:ext cx="12205424" cy="6856326"/>
          </a:xfrm>
          <a:prstGeom prst="rect">
            <a:avLst/>
          </a:prstGeom>
          <a:solidFill>
            <a:schemeClr val="dk1"/>
          </a:solidFill>
          <a:ln w="762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0B5897-2659-4331-8A49-B2CC58D58A6A}"/>
              </a:ext>
            </a:extLst>
          </p:cNvPr>
          <p:cNvSpPr txBox="1"/>
          <p:nvPr/>
        </p:nvSpPr>
        <p:spPr>
          <a:xfrm>
            <a:off x="4298380" y="2263204"/>
            <a:ext cx="6854032" cy="4154984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algn="l"/>
            <a:endParaRPr lang="en-US" sz="2400" b="1" i="0" dirty="0">
              <a:solidFill>
                <a:srgbClr val="C8C3BC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2400" b="1" dirty="0">
              <a:solidFill>
                <a:srgbClr val="C8C3BC"/>
              </a:solidFill>
              <a:latin typeface="roboto" panose="02000000000000000000" pitchFamily="2" charset="0"/>
            </a:endParaRPr>
          </a:p>
          <a:p>
            <a:pPr algn="l"/>
            <a:endParaRPr lang="en-US" sz="2400" b="1" i="0" dirty="0">
              <a:solidFill>
                <a:srgbClr val="C8C3BC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C8C3BC"/>
                </a:solidFill>
                <a:effectLst/>
                <a:latin typeface="roboto" panose="02000000000000000000" pitchFamily="2" charset="0"/>
              </a:rPr>
              <a:t>Film production studios are continuously producing new films at an increasing rate.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b="1" i="0" dirty="0">
              <a:solidFill>
                <a:srgbClr val="C8C3BC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8C3BC"/>
                </a:solidFill>
                <a:latin typeface="roboto" panose="02000000000000000000" pitchFamily="2" charset="0"/>
              </a:rPr>
              <a:t>O</a:t>
            </a:r>
            <a:r>
              <a:rPr lang="en-US" sz="2400" b="1" i="0" dirty="0">
                <a:solidFill>
                  <a:srgbClr val="C8C3BC"/>
                </a:solidFill>
                <a:effectLst/>
                <a:latin typeface="roboto" panose="02000000000000000000" pitchFamily="2" charset="0"/>
              </a:rPr>
              <a:t>nline streaming services like Netflix and Amazon Prime have also started producing their own movies. This huge increase in movie titles has given the consumer a wide variety of choices.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4EEC8F-7317-4B30-94D3-861162C66E33}"/>
              </a:ext>
            </a:extLst>
          </p:cNvPr>
          <p:cNvSpPr txBox="1"/>
          <p:nvPr/>
        </p:nvSpPr>
        <p:spPr>
          <a:xfrm>
            <a:off x="1111728" y="1870880"/>
            <a:ext cx="6187856" cy="1200329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AD8B1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Introduction</a:t>
            </a:r>
            <a:endParaRPr lang="en-US" sz="2000" dirty="0">
              <a:solidFill>
                <a:srgbClr val="AD8B13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CD1C6E-28AA-456F-94EF-C336E9591233}"/>
              </a:ext>
            </a:extLst>
          </p:cNvPr>
          <p:cNvCxnSpPr/>
          <p:nvPr/>
        </p:nvCxnSpPr>
        <p:spPr>
          <a:xfrm>
            <a:off x="520594" y="3092316"/>
            <a:ext cx="4043680" cy="0"/>
          </a:xfrm>
          <a:prstGeom prst="line">
            <a:avLst/>
          </a:prstGeom>
          <a:ln w="25400">
            <a:solidFill>
              <a:srgbClr val="AD8B1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7" name="Picture 2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1AFFF6C-910F-4F2D-AC2B-457ECAB56E4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9" y="0"/>
            <a:ext cx="12200739" cy="685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0135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A15B-8AA8-42D0-A321-5BFDDCF5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7DBE-0FEA-4270-AB25-45BC74E3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895CF8-6DE1-4E1E-B914-F954FBFC8C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91" r="5875"/>
          <a:stretch/>
        </p:blipFill>
        <p:spPr>
          <a:xfrm>
            <a:off x="0" y="0"/>
            <a:ext cx="12205424" cy="6856326"/>
          </a:xfrm>
          <a:prstGeom prst="rect">
            <a:avLst/>
          </a:prstGeom>
          <a:solidFill>
            <a:schemeClr val="dk1"/>
          </a:solidFill>
          <a:ln w="762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0B5897-2659-4331-8A49-B2CC58D58A6A}"/>
              </a:ext>
            </a:extLst>
          </p:cNvPr>
          <p:cNvSpPr txBox="1"/>
          <p:nvPr/>
        </p:nvSpPr>
        <p:spPr>
          <a:xfrm>
            <a:off x="4205656" y="2073990"/>
            <a:ext cx="6854032" cy="4154984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algn="l"/>
            <a:endParaRPr lang="en-US" sz="2400" b="1" i="0" dirty="0">
              <a:solidFill>
                <a:srgbClr val="C8C3BC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2400" b="1" dirty="0">
              <a:solidFill>
                <a:srgbClr val="C8C3BC"/>
              </a:solidFill>
              <a:latin typeface="roboto" panose="02000000000000000000" pitchFamily="2" charset="0"/>
            </a:endParaRPr>
          </a:p>
          <a:p>
            <a:pPr algn="l"/>
            <a:endParaRPr lang="en-US" sz="2400" b="1" i="0" dirty="0">
              <a:solidFill>
                <a:srgbClr val="C8C3BC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C8C3BC"/>
                </a:solidFill>
                <a:effectLst/>
                <a:latin typeface="roboto" panose="02000000000000000000" pitchFamily="2" charset="0"/>
              </a:rPr>
              <a:t>This increase </a:t>
            </a:r>
            <a:r>
              <a:rPr lang="en-US" sz="2400" b="1" dirty="0">
                <a:solidFill>
                  <a:srgbClr val="C8C3BC"/>
                </a:solidFill>
                <a:latin typeface="roboto" panose="02000000000000000000" pitchFamily="2" charset="0"/>
              </a:rPr>
              <a:t>is a </a:t>
            </a:r>
            <a:r>
              <a:rPr lang="en-US" sz="2400" b="1" i="0" dirty="0">
                <a:solidFill>
                  <a:srgbClr val="C8C3BC"/>
                </a:solidFill>
                <a:effectLst/>
                <a:latin typeface="roboto" panose="02000000000000000000" pitchFamily="2" charset="0"/>
              </a:rPr>
              <a:t>drawback to recommending movies to specific consumers and demographics.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b="1" i="0" dirty="0">
              <a:solidFill>
                <a:srgbClr val="C8C3BC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C8C3BC"/>
                </a:solidFill>
                <a:effectLst/>
                <a:latin typeface="roboto" panose="02000000000000000000" pitchFamily="2" charset="0"/>
              </a:rPr>
              <a:t> We aim to solve this issue by applying </a:t>
            </a:r>
            <a:r>
              <a:rPr lang="en-US" sz="2400" b="1" dirty="0">
                <a:solidFill>
                  <a:srgbClr val="C8C3BC"/>
                </a:solidFill>
                <a:latin typeface="roboto" panose="02000000000000000000" pitchFamily="2" charset="0"/>
              </a:rPr>
              <a:t>data analysis to </a:t>
            </a:r>
            <a:r>
              <a:rPr lang="en-US" sz="2400" b="1" i="0" dirty="0">
                <a:solidFill>
                  <a:srgbClr val="C8C3BC"/>
                </a:solidFill>
                <a:effectLst/>
                <a:latin typeface="roboto" panose="02000000000000000000" pitchFamily="2" charset="0"/>
              </a:rPr>
              <a:t>rank movies from a large database of movies.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b="1" i="0" dirty="0">
              <a:solidFill>
                <a:srgbClr val="C8C3BC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0FE5A-B30F-41BE-9FDE-0A78FF3D9408}"/>
              </a:ext>
            </a:extLst>
          </p:cNvPr>
          <p:cNvCxnSpPr/>
          <p:nvPr/>
        </p:nvCxnSpPr>
        <p:spPr>
          <a:xfrm>
            <a:off x="1434994" y="2931947"/>
            <a:ext cx="4043680" cy="0"/>
          </a:xfrm>
          <a:prstGeom prst="line">
            <a:avLst/>
          </a:prstGeom>
          <a:ln w="25400">
            <a:solidFill>
              <a:srgbClr val="AD8B1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C71C1E1-7A37-4C40-BCC7-8E6220192727}"/>
              </a:ext>
            </a:extLst>
          </p:cNvPr>
          <p:cNvSpPr/>
          <p:nvPr/>
        </p:nvSpPr>
        <p:spPr>
          <a:xfrm>
            <a:off x="3583884" y="2424463"/>
            <a:ext cx="655320" cy="383302"/>
          </a:xfrm>
          <a:prstGeom prst="ellipse">
            <a:avLst/>
          </a:prstGeom>
          <a:solidFill>
            <a:srgbClr val="0505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364DBE-0E7C-49D8-A282-D9B21CA96137}"/>
              </a:ext>
            </a:extLst>
          </p:cNvPr>
          <p:cNvSpPr txBox="1"/>
          <p:nvPr/>
        </p:nvSpPr>
        <p:spPr>
          <a:xfrm>
            <a:off x="1545576" y="1828741"/>
            <a:ext cx="61798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AD8B1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Problem and </a:t>
            </a:r>
            <a:r>
              <a:rPr lang="en-US" sz="6600" b="1" dirty="0">
                <a:solidFill>
                  <a:srgbClr val="AD8B13"/>
                </a:solidFill>
                <a:latin typeface="Times New Roman" panose="02020603050405020304" pitchFamily="18" charset="0"/>
              </a:rPr>
              <a:t>aim</a:t>
            </a:r>
            <a:endParaRPr lang="en-US" dirty="0">
              <a:solidFill>
                <a:srgbClr val="AD8B13"/>
              </a:solidFill>
            </a:endParaRPr>
          </a:p>
        </p:txBody>
      </p:sp>
      <p:pic>
        <p:nvPicPr>
          <p:cNvPr id="20" name="Picture 19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BE62306-2645-4BA5-AD7B-DCE258D1520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9" y="0"/>
            <a:ext cx="12200739" cy="685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5122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A15B-8AA8-42D0-A321-5BFDDCF5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7DBE-0FEA-4270-AB25-45BC74E3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895CF8-6DE1-4E1E-B914-F954FBFC8C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91" r="5875"/>
          <a:stretch/>
        </p:blipFill>
        <p:spPr>
          <a:xfrm>
            <a:off x="0" y="0"/>
            <a:ext cx="12205424" cy="6856326"/>
          </a:xfrm>
          <a:prstGeom prst="rect">
            <a:avLst/>
          </a:prstGeom>
          <a:solidFill>
            <a:schemeClr val="dk1"/>
          </a:solidFill>
          <a:ln w="762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4EEC8F-7317-4B30-94D3-861162C66E33}"/>
              </a:ext>
            </a:extLst>
          </p:cNvPr>
          <p:cNvSpPr txBox="1"/>
          <p:nvPr/>
        </p:nvSpPr>
        <p:spPr>
          <a:xfrm>
            <a:off x="1024046" y="1870118"/>
            <a:ext cx="4327744" cy="1107996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AD8B13"/>
                </a:solidFill>
                <a:latin typeface="Times New Roman" panose="02020603050405020304" pitchFamily="18" charset="0"/>
              </a:rPr>
              <a:t>Algorithm</a:t>
            </a:r>
            <a:endParaRPr lang="en-US" dirty="0">
              <a:solidFill>
                <a:srgbClr val="AD8B1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959E1-9DD1-4CA1-81D3-648E86E57EA3}"/>
              </a:ext>
            </a:extLst>
          </p:cNvPr>
          <p:cNvSpPr txBox="1"/>
          <p:nvPr/>
        </p:nvSpPr>
        <p:spPr>
          <a:xfrm>
            <a:off x="4975021" y="2017235"/>
            <a:ext cx="6941394" cy="1200329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following equation calculates the likability of recommending a certain movie based on score obtained from a weighted rank.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613762-1311-4EDC-B4E8-6A863753B02D}"/>
              </a:ext>
            </a:extLst>
          </p:cNvPr>
          <p:cNvSpPr txBox="1"/>
          <p:nvPr/>
        </p:nvSpPr>
        <p:spPr>
          <a:xfrm>
            <a:off x="2257862" y="3579755"/>
            <a:ext cx="6187856" cy="2585323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u="none" strike="noStrike" baseline="0" dirty="0">
                <a:solidFill>
                  <a:srgbClr val="BD970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IMDB's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weighted rating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1" i="0" u="none" strike="noStrike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b="1" i="0" u="none" strike="noStrike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en-US" b="1" i="0" u="none" strike="noStrike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i="0" u="none" strike="noStrike" baseline="0" dirty="0">
                <a:solidFill>
                  <a:srgbClr val="BD970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the </a:t>
            </a:r>
            <a:r>
              <a:rPr lang="en-US" b="1" i="0" u="none" strike="noStrike" baseline="0" dirty="0">
                <a:solidFill>
                  <a:srgbClr val="BD970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votes 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movie</a:t>
            </a:r>
          </a:p>
          <a:p>
            <a:r>
              <a:rPr lang="en-US" b="1" i="0" u="none" strike="noStrike" baseline="0" dirty="0">
                <a:solidFill>
                  <a:srgbClr val="BD970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the </a:t>
            </a:r>
            <a:r>
              <a:rPr lang="en-US" b="1" i="0" u="none" strike="noStrike" baseline="0" dirty="0">
                <a:solidFill>
                  <a:srgbClr val="BD970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minimum votes 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required to be listed in the chart </a:t>
            </a:r>
          </a:p>
          <a:p>
            <a:r>
              <a:rPr lang="en-US" b="1" i="0" u="none" strike="noStrike" baseline="0" dirty="0">
                <a:solidFill>
                  <a:srgbClr val="BD970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the </a:t>
            </a:r>
            <a:r>
              <a:rPr lang="en-US" b="1" i="0" u="none" strike="noStrike" baseline="0" dirty="0">
                <a:solidFill>
                  <a:srgbClr val="BD970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average rating 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 the movie </a:t>
            </a:r>
          </a:p>
          <a:p>
            <a:r>
              <a:rPr lang="en-US" b="1" i="0" u="none" strike="noStrike" baseline="0" dirty="0">
                <a:solidFill>
                  <a:srgbClr val="BD970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the </a:t>
            </a:r>
            <a:r>
              <a:rPr lang="en-US" b="1" i="0" u="none" strike="noStrike" baseline="0" dirty="0">
                <a:solidFill>
                  <a:srgbClr val="BD970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mean vote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96556-AFA6-4753-A88F-F3C168F80D9D}"/>
              </a:ext>
            </a:extLst>
          </p:cNvPr>
          <p:cNvSpPr/>
          <p:nvPr/>
        </p:nvSpPr>
        <p:spPr>
          <a:xfrm>
            <a:off x="3378867" y="4055701"/>
            <a:ext cx="4797469" cy="6264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92203-1AD2-499B-A599-A456E0D5E8F2}"/>
              </a:ext>
            </a:extLst>
          </p:cNvPr>
          <p:cNvSpPr txBox="1"/>
          <p:nvPr/>
        </p:nvSpPr>
        <p:spPr>
          <a:xfrm>
            <a:off x="2683674" y="4184236"/>
            <a:ext cx="618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eighted rating = (v/(</a:t>
            </a:r>
            <a:r>
              <a:rPr lang="en-US" sz="1800" b="1" i="0" u="none" strike="noStrike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v+m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sz="1800" b="1" i="1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R) + (m/(</a:t>
            </a:r>
            <a:r>
              <a:rPr lang="en-US" sz="1800" b="1" i="1" u="none" strike="noStrike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m+v</a:t>
            </a:r>
            <a:r>
              <a:rPr lang="en-US" sz="1800" b="1" i="1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C)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9B4C1F-59B4-4DA8-9314-ECB73DD74E2B}"/>
              </a:ext>
            </a:extLst>
          </p:cNvPr>
          <p:cNvCxnSpPr>
            <a:cxnSpLocks/>
          </p:cNvCxnSpPr>
          <p:nvPr/>
        </p:nvCxnSpPr>
        <p:spPr>
          <a:xfrm>
            <a:off x="533400" y="2978114"/>
            <a:ext cx="4043680" cy="0"/>
          </a:xfrm>
          <a:prstGeom prst="line">
            <a:avLst/>
          </a:prstGeom>
          <a:ln w="25400">
            <a:solidFill>
              <a:srgbClr val="AD8B1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7" name="Picture 2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F38D71E-4DF3-4730-94A5-E6C769C08DB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9" y="0"/>
            <a:ext cx="12200739" cy="685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284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A15B-8AA8-42D0-A321-5BFDDCF5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 descr="Background pattern&#10;&#10;Description automatically generated">
            <a:extLst>
              <a:ext uri="{FF2B5EF4-FFF2-40B4-BE49-F238E27FC236}">
                <a16:creationId xmlns:a16="http://schemas.microsoft.com/office/drawing/2014/main" id="{6AA587FD-3CFC-422A-BBBA-D7ED8788D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56" y="1825625"/>
            <a:ext cx="9992287" cy="4351338"/>
          </a:xfr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895CF8-6DE1-4E1E-B914-F954FBFC8C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91" r="5875"/>
          <a:stretch/>
        </p:blipFill>
        <p:spPr>
          <a:xfrm>
            <a:off x="0" y="0"/>
            <a:ext cx="12205424" cy="6856326"/>
          </a:xfrm>
          <a:prstGeom prst="rect">
            <a:avLst/>
          </a:prstGeom>
          <a:solidFill>
            <a:schemeClr val="dk1"/>
          </a:solidFill>
          <a:ln w="762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4EEC8F-7317-4B30-94D3-861162C66E33}"/>
              </a:ext>
            </a:extLst>
          </p:cNvPr>
          <p:cNvSpPr txBox="1"/>
          <p:nvPr/>
        </p:nvSpPr>
        <p:spPr>
          <a:xfrm>
            <a:off x="444926" y="2003741"/>
            <a:ext cx="6187856" cy="1107996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BD970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Results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12784-EBC4-4505-AAFA-3BF80DCE4195}"/>
              </a:ext>
            </a:extLst>
          </p:cNvPr>
          <p:cNvSpPr txBox="1"/>
          <p:nvPr/>
        </p:nvSpPr>
        <p:spPr>
          <a:xfrm>
            <a:off x="5914176" y="1611520"/>
            <a:ext cx="5541302" cy="830997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algn="l"/>
            <a:endParaRPr lang="en-US" sz="2400" b="1" dirty="0">
              <a:solidFill>
                <a:srgbClr val="C8C3B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n-US" sz="2400" b="1" i="0" dirty="0">
              <a:solidFill>
                <a:srgbClr val="C8C3BC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3CC035-CFE6-4DBF-8189-EDD865AFD3A9}"/>
              </a:ext>
            </a:extLst>
          </p:cNvPr>
          <p:cNvCxnSpPr>
            <a:cxnSpLocks/>
          </p:cNvCxnSpPr>
          <p:nvPr/>
        </p:nvCxnSpPr>
        <p:spPr>
          <a:xfrm>
            <a:off x="1861714" y="3125671"/>
            <a:ext cx="2070206" cy="0"/>
          </a:xfrm>
          <a:prstGeom prst="line">
            <a:avLst/>
          </a:prstGeom>
          <a:ln w="25400">
            <a:solidFill>
              <a:srgbClr val="AD8B1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C05705-0DF5-4300-8331-9F9EB27A65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50" t="20874" r="6875" b="12649"/>
          <a:stretch/>
        </p:blipFill>
        <p:spPr>
          <a:xfrm>
            <a:off x="-32492" y="1611519"/>
            <a:ext cx="12361652" cy="5294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1D7857-23C5-4861-9606-ADCC977ED4C0}"/>
              </a:ext>
            </a:extLst>
          </p:cNvPr>
          <p:cNvSpPr txBox="1"/>
          <p:nvPr/>
        </p:nvSpPr>
        <p:spPr>
          <a:xfrm>
            <a:off x="133350" y="414466"/>
            <a:ext cx="6179820" cy="1200329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AD8B1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Results</a:t>
            </a:r>
            <a:endParaRPr lang="en-US" sz="2000" dirty="0">
              <a:solidFill>
                <a:srgbClr val="AD8B13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FEF735-E4FE-4657-BB27-B99B65F8DBE1}"/>
              </a:ext>
            </a:extLst>
          </p:cNvPr>
          <p:cNvCxnSpPr>
            <a:cxnSpLocks/>
          </p:cNvCxnSpPr>
          <p:nvPr/>
        </p:nvCxnSpPr>
        <p:spPr>
          <a:xfrm>
            <a:off x="1221634" y="1449271"/>
            <a:ext cx="2070206" cy="0"/>
          </a:xfrm>
          <a:prstGeom prst="line">
            <a:avLst/>
          </a:prstGeom>
          <a:ln w="25400">
            <a:solidFill>
              <a:srgbClr val="AD8B1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6EC44E-A5E6-4FC0-BB68-68CF28B8CAC1}"/>
              </a:ext>
            </a:extLst>
          </p:cNvPr>
          <p:cNvSpPr txBox="1"/>
          <p:nvPr/>
        </p:nvSpPr>
        <p:spPr>
          <a:xfrm>
            <a:off x="3931920" y="528387"/>
            <a:ext cx="67970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This plot shows that The Shawshank Redemption has the highest score of all time. The original </a:t>
            </a:r>
            <a:r>
              <a:rPr lang="en-US" sz="2000" b="1" dirty="0">
                <a:solidFill>
                  <a:srgbClr val="BD970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IMDB </a:t>
            </a:r>
            <a:r>
              <a:rPr lang="en-US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 on the website confirm most of the results in this chart.</a:t>
            </a:r>
          </a:p>
        </p:txBody>
      </p:sp>
    </p:spTree>
    <p:extLst>
      <p:ext uri="{BB962C8B-B14F-4D97-AF65-F5344CB8AC3E}">
        <p14:creationId xmlns:p14="http://schemas.microsoft.com/office/powerpoint/2010/main" val="272477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A15B-8AA8-42D0-A321-5BFDDCF5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 descr="Background pattern&#10;&#10;Description automatically generated">
            <a:extLst>
              <a:ext uri="{FF2B5EF4-FFF2-40B4-BE49-F238E27FC236}">
                <a16:creationId xmlns:a16="http://schemas.microsoft.com/office/drawing/2014/main" id="{6AA587FD-3CFC-422A-BBBA-D7ED8788D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56" y="1825625"/>
            <a:ext cx="9992287" cy="4351338"/>
          </a:xfr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895CF8-6DE1-4E1E-B914-F954FBFC8C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91" r="5875"/>
          <a:stretch/>
        </p:blipFill>
        <p:spPr>
          <a:xfrm>
            <a:off x="0" y="0"/>
            <a:ext cx="12205424" cy="6856326"/>
          </a:xfrm>
          <a:prstGeom prst="rect">
            <a:avLst/>
          </a:prstGeom>
          <a:solidFill>
            <a:schemeClr val="dk1"/>
          </a:solidFill>
          <a:ln w="762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4EEC8F-7317-4B30-94D3-861162C66E33}"/>
              </a:ext>
            </a:extLst>
          </p:cNvPr>
          <p:cNvSpPr txBox="1"/>
          <p:nvPr/>
        </p:nvSpPr>
        <p:spPr>
          <a:xfrm>
            <a:off x="444926" y="2003741"/>
            <a:ext cx="6187856" cy="1107996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BD970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Results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12784-EBC4-4505-AAFA-3BF80DCE4195}"/>
              </a:ext>
            </a:extLst>
          </p:cNvPr>
          <p:cNvSpPr txBox="1"/>
          <p:nvPr/>
        </p:nvSpPr>
        <p:spPr>
          <a:xfrm>
            <a:off x="5914176" y="1611520"/>
            <a:ext cx="5541302" cy="830997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algn="l"/>
            <a:endParaRPr lang="en-US" sz="2400" b="1" dirty="0">
              <a:solidFill>
                <a:srgbClr val="C8C3B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n-US" sz="2400" b="1" i="0" dirty="0">
              <a:solidFill>
                <a:srgbClr val="C8C3BC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3CC035-CFE6-4DBF-8189-EDD865AFD3A9}"/>
              </a:ext>
            </a:extLst>
          </p:cNvPr>
          <p:cNvCxnSpPr>
            <a:cxnSpLocks/>
          </p:cNvCxnSpPr>
          <p:nvPr/>
        </p:nvCxnSpPr>
        <p:spPr>
          <a:xfrm>
            <a:off x="1861714" y="3125671"/>
            <a:ext cx="2070206" cy="0"/>
          </a:xfrm>
          <a:prstGeom prst="line">
            <a:avLst/>
          </a:prstGeom>
          <a:ln w="25400">
            <a:solidFill>
              <a:srgbClr val="AD8B1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1D7857-23C5-4861-9606-ADCC977ED4C0}"/>
              </a:ext>
            </a:extLst>
          </p:cNvPr>
          <p:cNvSpPr txBox="1"/>
          <p:nvPr/>
        </p:nvSpPr>
        <p:spPr>
          <a:xfrm>
            <a:off x="133350" y="414466"/>
            <a:ext cx="6179820" cy="1200329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AD8B1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Results</a:t>
            </a:r>
            <a:endParaRPr lang="en-US" sz="2000" dirty="0">
              <a:solidFill>
                <a:srgbClr val="AD8B13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FEF735-E4FE-4657-BB27-B99B65F8DBE1}"/>
              </a:ext>
            </a:extLst>
          </p:cNvPr>
          <p:cNvCxnSpPr>
            <a:cxnSpLocks/>
          </p:cNvCxnSpPr>
          <p:nvPr/>
        </p:nvCxnSpPr>
        <p:spPr>
          <a:xfrm>
            <a:off x="1221634" y="1449271"/>
            <a:ext cx="2070206" cy="0"/>
          </a:xfrm>
          <a:prstGeom prst="line">
            <a:avLst/>
          </a:prstGeom>
          <a:ln w="25400">
            <a:solidFill>
              <a:srgbClr val="AD8B1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6EC44E-A5E6-4FC0-BB68-68CF28B8CAC1}"/>
              </a:ext>
            </a:extLst>
          </p:cNvPr>
          <p:cNvSpPr txBox="1"/>
          <p:nvPr/>
        </p:nvSpPr>
        <p:spPr>
          <a:xfrm>
            <a:off x="3931920" y="326662"/>
            <a:ext cx="66598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graph shows the top 6 </a:t>
            </a:r>
            <a:r>
              <a:rPr lang="en-US" sz="2000" b="1" dirty="0">
                <a:solidFill>
                  <a:srgbClr val="BD970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genres</a:t>
            </a:r>
            <a:r>
              <a:rPr lang="en-US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of all time. In the 1st place comes Drama, followed by comedy.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This graph means that Drama has the highest score of all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706D2-984C-41AB-96DE-F907C21C7B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00" t="13982" r="6875" b="9912"/>
          <a:stretch/>
        </p:blipFill>
        <p:spPr>
          <a:xfrm>
            <a:off x="-168184" y="1611520"/>
            <a:ext cx="12373608" cy="53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A15B-8AA8-42D0-A321-5BFDDCF5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 descr="Background pattern&#10;&#10;Description automatically generated">
            <a:extLst>
              <a:ext uri="{FF2B5EF4-FFF2-40B4-BE49-F238E27FC236}">
                <a16:creationId xmlns:a16="http://schemas.microsoft.com/office/drawing/2014/main" id="{6AA587FD-3CFC-422A-BBBA-D7ED8788D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56" y="1825625"/>
            <a:ext cx="9992287" cy="4351338"/>
          </a:xfr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895CF8-6DE1-4E1E-B914-F954FBFC8C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91" r="5875"/>
          <a:stretch/>
        </p:blipFill>
        <p:spPr>
          <a:xfrm>
            <a:off x="0" y="0"/>
            <a:ext cx="12205424" cy="6856326"/>
          </a:xfrm>
          <a:prstGeom prst="rect">
            <a:avLst/>
          </a:prstGeom>
          <a:solidFill>
            <a:schemeClr val="dk1"/>
          </a:solidFill>
          <a:ln w="762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E12784-EBC4-4505-AAFA-3BF80DCE4195}"/>
              </a:ext>
            </a:extLst>
          </p:cNvPr>
          <p:cNvSpPr txBox="1"/>
          <p:nvPr/>
        </p:nvSpPr>
        <p:spPr>
          <a:xfrm>
            <a:off x="5921931" y="1613762"/>
            <a:ext cx="5541302" cy="830997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algn="l"/>
            <a:endParaRPr lang="en-US" sz="2400" b="1" dirty="0">
              <a:solidFill>
                <a:srgbClr val="C8C3B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n-US" sz="2400" b="1" i="0" dirty="0">
              <a:solidFill>
                <a:srgbClr val="C8C3BC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1D7857-23C5-4861-9606-ADCC977ED4C0}"/>
              </a:ext>
            </a:extLst>
          </p:cNvPr>
          <p:cNvSpPr txBox="1"/>
          <p:nvPr/>
        </p:nvSpPr>
        <p:spPr>
          <a:xfrm>
            <a:off x="133350" y="414466"/>
            <a:ext cx="6179820" cy="1200329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BD970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Results</a:t>
            </a:r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FEF735-E4FE-4657-BB27-B99B65F8DBE1}"/>
              </a:ext>
            </a:extLst>
          </p:cNvPr>
          <p:cNvCxnSpPr>
            <a:cxnSpLocks/>
          </p:cNvCxnSpPr>
          <p:nvPr/>
        </p:nvCxnSpPr>
        <p:spPr>
          <a:xfrm>
            <a:off x="1221634" y="1449271"/>
            <a:ext cx="2070206" cy="0"/>
          </a:xfrm>
          <a:prstGeom prst="line">
            <a:avLst/>
          </a:prstGeom>
          <a:ln w="25400">
            <a:solidFill>
              <a:srgbClr val="AD8B1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6EC44E-A5E6-4FC0-BB68-68CF28B8CAC1}"/>
              </a:ext>
            </a:extLst>
          </p:cNvPr>
          <p:cNvSpPr txBox="1"/>
          <p:nvPr/>
        </p:nvSpPr>
        <p:spPr>
          <a:xfrm>
            <a:off x="357665" y="2012020"/>
            <a:ext cx="4822075" cy="4893647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graph shows the correlation between Vote Average and score. </a:t>
            </a:r>
          </a:p>
          <a:p>
            <a:pPr algn="l"/>
            <a:endParaRPr lang="en-US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sz="2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 scattering around the line shows that Vote Average is highly correlated with the score.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503D478-7F39-4B09-9368-0385976162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26302" r="49697" b="27100"/>
          <a:stretch/>
        </p:blipFill>
        <p:spPr>
          <a:xfrm>
            <a:off x="5179740" y="2012019"/>
            <a:ext cx="6026230" cy="40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2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A15B-8AA8-42D0-A321-5BFDDCF5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 descr="Background pattern&#10;&#10;Description automatically generated">
            <a:extLst>
              <a:ext uri="{FF2B5EF4-FFF2-40B4-BE49-F238E27FC236}">
                <a16:creationId xmlns:a16="http://schemas.microsoft.com/office/drawing/2014/main" id="{6AA587FD-3CFC-422A-BBBA-D7ED8788D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56" y="1825625"/>
            <a:ext cx="9992287" cy="4351338"/>
          </a:xfr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895CF8-6DE1-4E1E-B914-F954FBFC8C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91" r="5875"/>
          <a:stretch/>
        </p:blipFill>
        <p:spPr>
          <a:xfrm>
            <a:off x="0" y="0"/>
            <a:ext cx="12205424" cy="6856326"/>
          </a:xfrm>
          <a:prstGeom prst="rect">
            <a:avLst/>
          </a:prstGeom>
          <a:solidFill>
            <a:schemeClr val="dk1"/>
          </a:solidFill>
          <a:ln w="762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E12784-EBC4-4505-AAFA-3BF80DCE4195}"/>
              </a:ext>
            </a:extLst>
          </p:cNvPr>
          <p:cNvSpPr txBox="1"/>
          <p:nvPr/>
        </p:nvSpPr>
        <p:spPr>
          <a:xfrm>
            <a:off x="5921931" y="1613762"/>
            <a:ext cx="5541302" cy="830997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algn="l"/>
            <a:endParaRPr lang="en-US" sz="2400" b="1" dirty="0">
              <a:solidFill>
                <a:srgbClr val="C8C3B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n-US" sz="2400" b="1" i="0" dirty="0">
              <a:solidFill>
                <a:srgbClr val="C8C3BC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1D7857-23C5-4861-9606-ADCC977ED4C0}"/>
              </a:ext>
            </a:extLst>
          </p:cNvPr>
          <p:cNvSpPr txBox="1"/>
          <p:nvPr/>
        </p:nvSpPr>
        <p:spPr>
          <a:xfrm>
            <a:off x="96009" y="448518"/>
            <a:ext cx="6179820" cy="1200329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BD970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AD8B1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Results</a:t>
            </a:r>
            <a:endParaRPr lang="en-US" sz="2000" dirty="0">
              <a:solidFill>
                <a:srgbClr val="AD8B13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FEF735-E4FE-4657-BB27-B99B65F8DBE1}"/>
              </a:ext>
            </a:extLst>
          </p:cNvPr>
          <p:cNvCxnSpPr>
            <a:cxnSpLocks/>
          </p:cNvCxnSpPr>
          <p:nvPr/>
        </p:nvCxnSpPr>
        <p:spPr>
          <a:xfrm>
            <a:off x="1221634" y="1449271"/>
            <a:ext cx="2070206" cy="0"/>
          </a:xfrm>
          <a:prstGeom prst="line">
            <a:avLst/>
          </a:prstGeom>
          <a:ln w="25400">
            <a:solidFill>
              <a:srgbClr val="AD8B1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6EC44E-A5E6-4FC0-BB68-68CF28B8CAC1}"/>
              </a:ext>
            </a:extLst>
          </p:cNvPr>
          <p:cNvSpPr txBox="1"/>
          <p:nvPr/>
        </p:nvSpPr>
        <p:spPr>
          <a:xfrm>
            <a:off x="357665" y="2012020"/>
            <a:ext cx="4822075" cy="4524315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5th correlated 'Revenue' with score shows that it's not correlated with the score. </a:t>
            </a:r>
          </a:p>
          <a:p>
            <a:pPr algn="l"/>
            <a:endParaRPr lang="en-US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sz="2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his is evidence that Revenue doesn't affect the score that much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761570-09C8-4807-81CE-63A2006442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1" t="26609" r="48219" b="23518"/>
          <a:stretch/>
        </p:blipFill>
        <p:spPr>
          <a:xfrm>
            <a:off x="5166309" y="2087913"/>
            <a:ext cx="6111379" cy="39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A15B-8AA8-42D0-A321-5BFDDCF5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7DBE-0FEA-4270-AB25-45BC74E3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895CF8-6DE1-4E1E-B914-F954FBFC8C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91" r="5875"/>
          <a:stretch/>
        </p:blipFill>
        <p:spPr>
          <a:xfrm>
            <a:off x="0" y="0"/>
            <a:ext cx="12205424" cy="6856326"/>
          </a:xfrm>
          <a:prstGeom prst="rect">
            <a:avLst/>
          </a:prstGeom>
          <a:solidFill>
            <a:schemeClr val="dk1"/>
          </a:solidFill>
          <a:ln w="762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4EEC8F-7317-4B30-94D3-861162C66E33}"/>
              </a:ext>
            </a:extLst>
          </p:cNvPr>
          <p:cNvSpPr txBox="1"/>
          <p:nvPr/>
        </p:nvSpPr>
        <p:spPr>
          <a:xfrm>
            <a:off x="838200" y="2055813"/>
            <a:ext cx="6187856" cy="1107996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AD8B1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Limitations</a:t>
            </a:r>
            <a:endParaRPr lang="en-US" dirty="0">
              <a:solidFill>
                <a:srgbClr val="AD8B1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12784-EBC4-4505-AAFA-3BF80DCE4195}"/>
              </a:ext>
            </a:extLst>
          </p:cNvPr>
          <p:cNvSpPr txBox="1"/>
          <p:nvPr/>
        </p:nvSpPr>
        <p:spPr>
          <a:xfrm>
            <a:off x="5812498" y="1825625"/>
            <a:ext cx="5541302" cy="1938992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algn="l"/>
            <a:endParaRPr lang="en-US" sz="2400" b="1" dirty="0">
              <a:solidFill>
                <a:srgbClr val="C8C3B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C8C3B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One of the limitations we faced was the necessity to </a:t>
            </a:r>
            <a:r>
              <a:rPr lang="en-US" sz="2400" b="1" i="0" dirty="0">
                <a:solidFill>
                  <a:srgbClr val="BD970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separate the genres tag into more genres.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i="0" dirty="0">
              <a:solidFill>
                <a:srgbClr val="C8C3BC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3CC035-CFE6-4DBF-8189-EDD865AFD3A9}"/>
              </a:ext>
            </a:extLst>
          </p:cNvPr>
          <p:cNvCxnSpPr/>
          <p:nvPr/>
        </p:nvCxnSpPr>
        <p:spPr>
          <a:xfrm>
            <a:off x="566314" y="3188178"/>
            <a:ext cx="4043680" cy="0"/>
          </a:xfrm>
          <a:prstGeom prst="line">
            <a:avLst/>
          </a:prstGeom>
          <a:ln w="25400">
            <a:solidFill>
              <a:srgbClr val="AD8B1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8D6004-F5FE-4538-93B6-E790E9CC450C}"/>
              </a:ext>
            </a:extLst>
          </p:cNvPr>
          <p:cNvSpPr txBox="1"/>
          <p:nvPr/>
        </p:nvSpPr>
        <p:spPr>
          <a:xfrm>
            <a:off x="5173980" y="3750097"/>
            <a:ext cx="61798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8C3B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The problem was that most of the movies contained more than one genre.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95EB0-D4EB-41EE-BD35-39ADAC3F59F3}"/>
              </a:ext>
            </a:extLst>
          </p:cNvPr>
          <p:cNvSpPr txBox="1"/>
          <p:nvPr/>
        </p:nvSpPr>
        <p:spPr>
          <a:xfrm>
            <a:off x="5173980" y="4930468"/>
            <a:ext cx="6179820" cy="1200329"/>
          </a:xfrm>
          <a:prstGeom prst="rect">
            <a:avLst/>
          </a:prstGeom>
          <a:solidFill>
            <a:srgbClr val="050506"/>
          </a:solidFill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8C3B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We used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D9707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string cutting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8C3B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to separate the different genres and analyze all.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8C3BC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4F06AF2-45A3-4E89-A916-14C60745841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9" y="0"/>
            <a:ext cx="12200739" cy="685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9657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417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 Adel Abdel Hamid Zekaizak</dc:creator>
  <cp:lastModifiedBy>Salma Adel Abdel Hamid Zekaizak</cp:lastModifiedBy>
  <cp:revision>13</cp:revision>
  <dcterms:created xsi:type="dcterms:W3CDTF">2022-01-09T12:33:38Z</dcterms:created>
  <dcterms:modified xsi:type="dcterms:W3CDTF">2022-01-09T15:05:06Z</dcterms:modified>
</cp:coreProperties>
</file>