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82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0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1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94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30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90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24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9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6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81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5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66C3-C0F2-4C2C-A5C2-0CB243882193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4040-2762-4F1E-ABC3-724714DF05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739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Çift yönlü doğrusal bağlı liste</a:t>
            </a:r>
          </a:p>
        </p:txBody>
      </p:sp>
      <p:grpSp>
        <p:nvGrpSpPr>
          <p:cNvPr id="25603" name="Group 13"/>
          <p:cNvGrpSpPr>
            <a:grpSpLocks/>
          </p:cNvGrpSpPr>
          <p:nvPr/>
        </p:nvGrpSpPr>
        <p:grpSpPr bwMode="auto">
          <a:xfrm>
            <a:off x="3719514" y="2924176"/>
            <a:ext cx="3889375" cy="873125"/>
            <a:chOff x="748" y="2523"/>
            <a:chExt cx="2450" cy="550"/>
          </a:xfrm>
        </p:grpSpPr>
        <p:sp>
          <p:nvSpPr>
            <p:cNvPr id="25605" name="Text Box 9"/>
            <p:cNvSpPr txBox="1">
              <a:spLocks noChangeArrowheads="1"/>
            </p:cNvSpPr>
            <p:nvPr/>
          </p:nvSpPr>
          <p:spPr bwMode="auto">
            <a:xfrm>
              <a:off x="748" y="2840"/>
              <a:ext cx="817" cy="233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önceki</a:t>
              </a:r>
            </a:p>
          </p:txBody>
        </p:sp>
        <p:sp>
          <p:nvSpPr>
            <p:cNvPr id="25606" name="Text Box 10"/>
            <p:cNvSpPr txBox="1">
              <a:spLocks noChangeArrowheads="1"/>
            </p:cNvSpPr>
            <p:nvPr/>
          </p:nvSpPr>
          <p:spPr bwMode="auto">
            <a:xfrm>
              <a:off x="1565" y="2840"/>
              <a:ext cx="817" cy="233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Eleman</a:t>
              </a:r>
            </a:p>
          </p:txBody>
        </p:sp>
        <p:sp>
          <p:nvSpPr>
            <p:cNvPr id="25607" name="Text Box 11"/>
            <p:cNvSpPr txBox="1">
              <a:spLocks noChangeArrowheads="1"/>
            </p:cNvSpPr>
            <p:nvPr/>
          </p:nvSpPr>
          <p:spPr bwMode="auto">
            <a:xfrm>
              <a:off x="2381" y="2840"/>
              <a:ext cx="817" cy="233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sonraki</a:t>
              </a:r>
            </a:p>
          </p:txBody>
        </p:sp>
        <p:sp>
          <p:nvSpPr>
            <p:cNvPr id="25608" name="Text Box 12"/>
            <p:cNvSpPr txBox="1">
              <a:spLocks noChangeArrowheads="1"/>
            </p:cNvSpPr>
            <p:nvPr/>
          </p:nvSpPr>
          <p:spPr bwMode="auto">
            <a:xfrm>
              <a:off x="1610" y="2523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Adres</a:t>
              </a:r>
            </a:p>
          </p:txBody>
        </p:sp>
      </p:grpSp>
      <p:sp>
        <p:nvSpPr>
          <p:cNvPr id="25604" name="Text Box 14"/>
          <p:cNvSpPr txBox="1">
            <a:spLocks noChangeArrowheads="1"/>
          </p:cNvSpPr>
          <p:nvPr/>
        </p:nvSpPr>
        <p:spPr bwMode="auto">
          <a:xfrm>
            <a:off x="4727576" y="4581526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sz="2000" b="1"/>
              <a:t>Düğüm modeli</a:t>
            </a:r>
          </a:p>
        </p:txBody>
      </p:sp>
    </p:spTree>
    <p:extLst>
      <p:ext uri="{BB962C8B-B14F-4D97-AF65-F5344CB8AC3E}">
        <p14:creationId xmlns:p14="http://schemas.microsoft.com/office/powerpoint/2010/main" val="30371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04814"/>
            <a:ext cx="77057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06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76251"/>
            <a:ext cx="82804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64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76251"/>
            <a:ext cx="8353425" cy="626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8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04814"/>
            <a:ext cx="813593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781300"/>
            <a:ext cx="67913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35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Tek yönlü dairesel liste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497139" y="2060576"/>
            <a:ext cx="71913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4440238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A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4873625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1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5305425" y="2276475"/>
            <a:ext cx="61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880100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B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6313488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2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7104063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C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94" name="Text Box 11"/>
          <p:cNvSpPr txBox="1">
            <a:spLocks noChangeArrowheads="1"/>
          </p:cNvSpPr>
          <p:nvPr/>
        </p:nvSpPr>
        <p:spPr bwMode="auto">
          <a:xfrm>
            <a:off x="7537450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3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95" name="Text Box 12"/>
          <p:cNvSpPr txBox="1">
            <a:spLocks noChangeArrowheads="1"/>
          </p:cNvSpPr>
          <p:nvPr/>
        </p:nvSpPr>
        <p:spPr bwMode="auto">
          <a:xfrm>
            <a:off x="8329613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F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8763001" y="2060576"/>
            <a:ext cx="428625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5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6745288" y="2276475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>
            <a:off x="7969251" y="227647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3792538" y="22764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000" name="Text Box 17"/>
          <p:cNvSpPr txBox="1">
            <a:spLocks noChangeArrowheads="1"/>
          </p:cNvSpPr>
          <p:nvPr/>
        </p:nvSpPr>
        <p:spPr bwMode="auto">
          <a:xfrm>
            <a:off x="8328025" y="1644650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3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42001" name="Text Box 18"/>
          <p:cNvSpPr txBox="1">
            <a:spLocks noChangeArrowheads="1"/>
          </p:cNvSpPr>
          <p:nvPr/>
        </p:nvSpPr>
        <p:spPr bwMode="auto">
          <a:xfrm>
            <a:off x="7104064" y="1644650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2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42002" name="Text Box 19"/>
          <p:cNvSpPr txBox="1">
            <a:spLocks noChangeArrowheads="1"/>
          </p:cNvSpPr>
          <p:nvPr/>
        </p:nvSpPr>
        <p:spPr bwMode="auto">
          <a:xfrm>
            <a:off x="5880100" y="162877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1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3216276" y="2060576"/>
            <a:ext cx="55335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10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42004" name="Rectangle 22"/>
          <p:cNvSpPr>
            <a:spLocks noChangeArrowheads="1"/>
          </p:cNvSpPr>
          <p:nvPr/>
        </p:nvSpPr>
        <p:spPr bwMode="auto">
          <a:xfrm>
            <a:off x="2208213" y="10525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LB</a:t>
            </a:r>
          </a:p>
        </p:txBody>
      </p:sp>
      <p:sp>
        <p:nvSpPr>
          <p:cNvPr id="42005" name="Line 23"/>
          <p:cNvSpPr>
            <a:spLocks noChangeShapeType="1"/>
          </p:cNvSpPr>
          <p:nvPr/>
        </p:nvSpPr>
        <p:spPr bwMode="auto">
          <a:xfrm>
            <a:off x="2424113" y="1412876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06" name="Rectangle 24"/>
          <p:cNvSpPr>
            <a:spLocks noChangeArrowheads="1"/>
          </p:cNvSpPr>
          <p:nvPr/>
        </p:nvSpPr>
        <p:spPr bwMode="auto">
          <a:xfrm>
            <a:off x="4367214" y="159861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2007" name="Rectangle 25"/>
          <p:cNvSpPr>
            <a:spLocks noChangeArrowheads="1"/>
          </p:cNvSpPr>
          <p:nvPr/>
        </p:nvSpPr>
        <p:spPr bwMode="auto">
          <a:xfrm>
            <a:off x="2711450" y="162877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 flipH="1">
            <a:off x="2782889" y="3429000"/>
            <a:ext cx="6192837" cy="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H="1">
            <a:off x="1919288" y="3429000"/>
            <a:ext cx="863600" cy="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V="1">
            <a:off x="1919288" y="2205038"/>
            <a:ext cx="0" cy="1223962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11" name="Line 30"/>
          <p:cNvSpPr>
            <a:spLocks noChangeShapeType="1"/>
          </p:cNvSpPr>
          <p:nvPr/>
        </p:nvSpPr>
        <p:spPr bwMode="auto">
          <a:xfrm>
            <a:off x="1919288" y="22050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>
            <a:off x="2424113" y="1412876"/>
            <a:ext cx="215900" cy="5762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3792538" y="2276475"/>
            <a:ext cx="647700" cy="0"/>
          </a:xfrm>
          <a:prstGeom prst="line">
            <a:avLst/>
          </a:prstGeom>
          <a:noFill/>
          <a:ln w="444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5303838" y="2276475"/>
            <a:ext cx="615950" cy="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6743701" y="2276475"/>
            <a:ext cx="3603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7967663" y="2276475"/>
            <a:ext cx="3603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8975725" y="2565400"/>
            <a:ext cx="0" cy="86360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18" name="Line 38"/>
          <p:cNvSpPr>
            <a:spLocks noChangeShapeType="1"/>
          </p:cNvSpPr>
          <p:nvPr/>
        </p:nvSpPr>
        <p:spPr bwMode="auto">
          <a:xfrm>
            <a:off x="1919288" y="22050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1919288" y="2205038"/>
            <a:ext cx="576262" cy="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9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9" grpId="0" animBg="1"/>
      <p:bldP spid="38940" grpId="0" animBg="1"/>
      <p:bldP spid="38941" grpId="0" animBg="1"/>
      <p:bldP spid="38944" grpId="0" animBg="1"/>
      <p:bldP spid="38945" grpId="0" animBg="1"/>
      <p:bldP spid="38946" grpId="0" animBg="1"/>
      <p:bldP spid="38947" grpId="0" animBg="1"/>
      <p:bldP spid="38948" grpId="0" animBg="1"/>
      <p:bldP spid="38949" grpId="0" animBg="1"/>
      <p:bldP spid="389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İki yönlü sıralı bağlı listeler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4249738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 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683125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z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5119688" y="2205038"/>
            <a:ext cx="615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6119813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 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6553200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t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7751763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 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8185150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u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9407525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 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9839325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0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6959601" y="2205038"/>
            <a:ext cx="360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8615363" y="2205038"/>
            <a:ext cx="360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10" name="Line 16"/>
          <p:cNvSpPr>
            <a:spLocks noChangeShapeType="1"/>
          </p:cNvSpPr>
          <p:nvPr/>
        </p:nvSpPr>
        <p:spPr bwMode="auto">
          <a:xfrm>
            <a:off x="3000375" y="2205038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2927350" y="2420938"/>
            <a:ext cx="865188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5087938" y="2420938"/>
            <a:ext cx="6477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6959601" y="2420938"/>
            <a:ext cx="360363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>
            <a:off x="8616951" y="2420938"/>
            <a:ext cx="360363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063750" y="4051301"/>
            <a:ext cx="76327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3600"/>
              <a:t>Telefon rehberi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3600"/>
              <a:t>Uzaktan kumanda kanal listesi</a:t>
            </a:r>
          </a:p>
        </p:txBody>
      </p:sp>
      <p:sp>
        <p:nvSpPr>
          <p:cNvPr id="29716" name="Text Box 26"/>
          <p:cNvSpPr txBox="1">
            <a:spLocks noChangeArrowheads="1"/>
          </p:cNvSpPr>
          <p:nvPr/>
        </p:nvSpPr>
        <p:spPr bwMode="auto">
          <a:xfrm>
            <a:off x="3817938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y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17" name="Text Box 27"/>
          <p:cNvSpPr txBox="1">
            <a:spLocks noChangeArrowheads="1"/>
          </p:cNvSpPr>
          <p:nvPr/>
        </p:nvSpPr>
        <p:spPr bwMode="auto">
          <a:xfrm>
            <a:off x="5735638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x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7319963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z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8975725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t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20" name="Text Box 30"/>
          <p:cNvSpPr txBox="1">
            <a:spLocks noChangeArrowheads="1"/>
          </p:cNvSpPr>
          <p:nvPr/>
        </p:nvSpPr>
        <p:spPr bwMode="auto">
          <a:xfrm>
            <a:off x="2135188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 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21" name="Text Box 31"/>
          <p:cNvSpPr txBox="1">
            <a:spLocks noChangeArrowheads="1"/>
          </p:cNvSpPr>
          <p:nvPr/>
        </p:nvSpPr>
        <p:spPr bwMode="auto">
          <a:xfrm>
            <a:off x="2568575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X</a:t>
            </a:r>
            <a:endParaRPr lang="en-US" altLang="tr-TR" sz="2400" b="1" baseline="-25000">
              <a:latin typeface="Courier New" panose="02070309020205020404" pitchFamily="49" charset="0"/>
            </a:endParaRPr>
          </a:p>
        </p:txBody>
      </p:sp>
      <p:sp>
        <p:nvSpPr>
          <p:cNvPr id="29722" name="Text Box 32"/>
          <p:cNvSpPr txBox="1">
            <a:spLocks noChangeArrowheads="1"/>
          </p:cNvSpPr>
          <p:nvPr/>
        </p:nvSpPr>
        <p:spPr bwMode="auto">
          <a:xfrm>
            <a:off x="1703388" y="2060576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0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29723" name="Text Box 33"/>
          <p:cNvSpPr txBox="1">
            <a:spLocks noChangeArrowheads="1"/>
          </p:cNvSpPr>
          <p:nvPr/>
        </p:nvSpPr>
        <p:spPr bwMode="auto">
          <a:xfrm>
            <a:off x="4295775" y="157162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X</a:t>
            </a:r>
            <a:endParaRPr lang="en-US" altLang="tr-TR" sz="1600" b="1" baseline="-25000">
              <a:latin typeface="Courier New" panose="02070309020205020404" pitchFamily="49" charset="0"/>
            </a:endParaRPr>
          </a:p>
        </p:txBody>
      </p:sp>
      <p:sp>
        <p:nvSpPr>
          <p:cNvPr id="29724" name="Text Box 34"/>
          <p:cNvSpPr txBox="1">
            <a:spLocks noChangeArrowheads="1"/>
          </p:cNvSpPr>
          <p:nvPr/>
        </p:nvSpPr>
        <p:spPr bwMode="auto">
          <a:xfrm>
            <a:off x="2135189" y="157162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y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29725" name="Text Box 35"/>
          <p:cNvSpPr txBox="1">
            <a:spLocks noChangeArrowheads="1"/>
          </p:cNvSpPr>
          <p:nvPr/>
        </p:nvSpPr>
        <p:spPr bwMode="auto">
          <a:xfrm>
            <a:off x="6167439" y="157162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z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29726" name="Text Box 36"/>
          <p:cNvSpPr txBox="1">
            <a:spLocks noChangeArrowheads="1"/>
          </p:cNvSpPr>
          <p:nvPr/>
        </p:nvSpPr>
        <p:spPr bwMode="auto">
          <a:xfrm>
            <a:off x="7751764" y="157162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t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29727" name="Text Box 37"/>
          <p:cNvSpPr txBox="1">
            <a:spLocks noChangeArrowheads="1"/>
          </p:cNvSpPr>
          <p:nvPr/>
        </p:nvSpPr>
        <p:spPr bwMode="auto">
          <a:xfrm>
            <a:off x="9409114" y="157162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u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3200"/>
              <a:t>Çift yönlü bağlı listeye eleman ekleme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Listenin herhangibir yerine eleman eklenebilir.</a:t>
            </a:r>
          </a:p>
          <a:p>
            <a:pPr eaLnBrk="1" hangingPunct="1"/>
            <a:r>
              <a:rPr lang="tr-TR" altLang="tr-TR" smtClean="0"/>
              <a:t>Gerekli bağ güncellemeleri yapılmalıdır.</a:t>
            </a:r>
          </a:p>
        </p:txBody>
      </p:sp>
    </p:spTree>
    <p:extLst>
      <p:ext uri="{BB962C8B-B14F-4D97-AF65-F5344CB8AC3E}">
        <p14:creationId xmlns:p14="http://schemas.microsoft.com/office/powerpoint/2010/main" val="16388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14972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B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8311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3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5019675" y="3286125"/>
            <a:ext cx="615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6019800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D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453188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4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7651750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E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8085138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5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930751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F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973931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0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6859588" y="3286125"/>
            <a:ext cx="360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8515351" y="3286125"/>
            <a:ext cx="360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>
            <a:off x="2900363" y="3286125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2827339" y="3502025"/>
            <a:ext cx="865187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stealth" w="lg" len="lg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987925" y="3502025"/>
            <a:ext cx="6477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>
            <a:off x="6859588" y="3502025"/>
            <a:ext cx="360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>
            <a:off x="8516938" y="3502025"/>
            <a:ext cx="360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371792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1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63562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2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64" name="Text Box 22"/>
          <p:cNvSpPr txBox="1">
            <a:spLocks noChangeArrowheads="1"/>
          </p:cNvSpPr>
          <p:nvPr/>
        </p:nvSpPr>
        <p:spPr bwMode="auto">
          <a:xfrm>
            <a:off x="7219950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3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65" name="Text Box 23"/>
          <p:cNvSpPr txBox="1">
            <a:spLocks noChangeArrowheads="1"/>
          </p:cNvSpPr>
          <p:nvPr/>
        </p:nvSpPr>
        <p:spPr bwMode="auto">
          <a:xfrm>
            <a:off x="887571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4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66" name="Text Box 24"/>
          <p:cNvSpPr txBox="1">
            <a:spLocks noChangeArrowheads="1"/>
          </p:cNvSpPr>
          <p:nvPr/>
        </p:nvSpPr>
        <p:spPr bwMode="auto">
          <a:xfrm>
            <a:off x="203517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A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67" name="Text Box 25"/>
          <p:cNvSpPr txBox="1">
            <a:spLocks noChangeArrowheads="1"/>
          </p:cNvSpPr>
          <p:nvPr/>
        </p:nvSpPr>
        <p:spPr bwMode="auto">
          <a:xfrm>
            <a:off x="246856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2</a:t>
            </a:r>
            <a:endParaRPr lang="en-US" altLang="tr-TR" sz="2400" b="1" baseline="-25000">
              <a:latin typeface="Courier New" panose="02070309020205020404" pitchFamily="49" charset="0"/>
            </a:endParaRPr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160337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0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4195764" y="2652713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2</a:t>
            </a:r>
            <a:endParaRPr lang="en-US" altLang="tr-TR" sz="1600" b="1" baseline="-25000">
              <a:latin typeface="Courier New" panose="02070309020205020404" pitchFamily="49" charset="0"/>
            </a:endParaRPr>
          </a:p>
        </p:txBody>
      </p:sp>
      <p:sp>
        <p:nvSpPr>
          <p:cNvPr id="31770" name="Text Box 28"/>
          <p:cNvSpPr txBox="1">
            <a:spLocks noChangeArrowheads="1"/>
          </p:cNvSpPr>
          <p:nvPr/>
        </p:nvSpPr>
        <p:spPr bwMode="auto">
          <a:xfrm>
            <a:off x="2035175" y="26527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1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31771" name="Text Box 29"/>
          <p:cNvSpPr txBox="1">
            <a:spLocks noChangeArrowheads="1"/>
          </p:cNvSpPr>
          <p:nvPr/>
        </p:nvSpPr>
        <p:spPr bwMode="auto">
          <a:xfrm>
            <a:off x="6067425" y="26527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3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7651750" y="26527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4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31773" name="Text Box 31"/>
          <p:cNvSpPr txBox="1">
            <a:spLocks noChangeArrowheads="1"/>
          </p:cNvSpPr>
          <p:nvPr/>
        </p:nvSpPr>
        <p:spPr bwMode="auto">
          <a:xfrm>
            <a:off x="9309100" y="26527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5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4511676" y="404813"/>
            <a:ext cx="2663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800" b="1"/>
              <a:t>C elemanını ekleyelim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4511675" y="981076"/>
            <a:ext cx="360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800" b="1"/>
              <a:t>C’nin ekleneceği yer bulunur.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4824413" y="48688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C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257800" y="48688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 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4440238" y="48688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 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4440238" y="1557338"/>
            <a:ext cx="360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800" b="1"/>
              <a:t>Bir C düğümü oluşturulur.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4872039" y="4437063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6</a:t>
            </a:r>
            <a:endParaRPr lang="en-US" altLang="tr-TR" sz="1600" b="1" baseline="-25000">
              <a:latin typeface="Courier New" panose="02070309020205020404" pitchFamily="49" charset="0"/>
            </a:endParaRP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4440238" y="48688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2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928" name="Freeform 40"/>
          <p:cNvSpPr>
            <a:spLocks/>
          </p:cNvSpPr>
          <p:nvPr/>
        </p:nvSpPr>
        <p:spPr bwMode="auto">
          <a:xfrm>
            <a:off x="4008438" y="3284538"/>
            <a:ext cx="1346200" cy="1814512"/>
          </a:xfrm>
          <a:custGeom>
            <a:avLst/>
            <a:gdLst>
              <a:gd name="T0" fmla="*/ 2147483646 w 939"/>
              <a:gd name="T1" fmla="*/ 2147483646 h 1052"/>
              <a:gd name="T2" fmla="*/ 2147483646 w 939"/>
              <a:gd name="T3" fmla="*/ 2147483646 h 1052"/>
              <a:gd name="T4" fmla="*/ 2147483646 w 939"/>
              <a:gd name="T5" fmla="*/ 2147483646 h 1052"/>
              <a:gd name="T6" fmla="*/ 2147483646 w 939"/>
              <a:gd name="T7" fmla="*/ 2147483646 h 1052"/>
              <a:gd name="T8" fmla="*/ 2147483646 w 939"/>
              <a:gd name="T9" fmla="*/ 2147483646 h 1052"/>
              <a:gd name="T10" fmla="*/ 2147483646 w 939"/>
              <a:gd name="T11" fmla="*/ 2147483646 h 1052"/>
              <a:gd name="T12" fmla="*/ 2147483646 w 939"/>
              <a:gd name="T13" fmla="*/ 2147483646 h 1052"/>
              <a:gd name="T14" fmla="*/ 2147483646 w 939"/>
              <a:gd name="T15" fmla="*/ 2147483646 h 1052"/>
              <a:gd name="T16" fmla="*/ 2147483646 w 939"/>
              <a:gd name="T17" fmla="*/ 2147483646 h 1052"/>
              <a:gd name="T18" fmla="*/ 2147483646 w 939"/>
              <a:gd name="T19" fmla="*/ 2147483646 h 1052"/>
              <a:gd name="T20" fmla="*/ 2147483646 w 939"/>
              <a:gd name="T21" fmla="*/ 2147483646 h 1052"/>
              <a:gd name="T22" fmla="*/ 2147483646 w 939"/>
              <a:gd name="T23" fmla="*/ 0 h 1052"/>
              <a:gd name="T24" fmla="*/ 2147483646 w 939"/>
              <a:gd name="T25" fmla="*/ 2147483646 h 10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39" h="1052">
                <a:moveTo>
                  <a:pt x="329" y="1052"/>
                </a:moveTo>
                <a:cubicBezTo>
                  <a:pt x="286" y="1038"/>
                  <a:pt x="240" y="1030"/>
                  <a:pt x="196" y="1019"/>
                </a:cubicBezTo>
                <a:cubicBezTo>
                  <a:pt x="158" y="981"/>
                  <a:pt x="123" y="942"/>
                  <a:pt x="87" y="902"/>
                </a:cubicBezTo>
                <a:cubicBezTo>
                  <a:pt x="71" y="884"/>
                  <a:pt x="37" y="852"/>
                  <a:pt x="37" y="852"/>
                </a:cubicBezTo>
                <a:cubicBezTo>
                  <a:pt x="0" y="735"/>
                  <a:pt x="51" y="624"/>
                  <a:pt x="145" y="559"/>
                </a:cubicBezTo>
                <a:cubicBezTo>
                  <a:pt x="176" y="537"/>
                  <a:pt x="220" y="526"/>
                  <a:pt x="254" y="509"/>
                </a:cubicBezTo>
                <a:cubicBezTo>
                  <a:pt x="288" y="492"/>
                  <a:pt x="323" y="470"/>
                  <a:pt x="363" y="468"/>
                </a:cubicBezTo>
                <a:cubicBezTo>
                  <a:pt x="474" y="463"/>
                  <a:pt x="585" y="462"/>
                  <a:pt x="696" y="459"/>
                </a:cubicBezTo>
                <a:cubicBezTo>
                  <a:pt x="758" y="440"/>
                  <a:pt x="730" y="448"/>
                  <a:pt x="780" y="434"/>
                </a:cubicBezTo>
                <a:cubicBezTo>
                  <a:pt x="816" y="411"/>
                  <a:pt x="833" y="371"/>
                  <a:pt x="872" y="359"/>
                </a:cubicBezTo>
                <a:cubicBezTo>
                  <a:pt x="935" y="261"/>
                  <a:pt x="939" y="111"/>
                  <a:pt x="838" y="42"/>
                </a:cubicBezTo>
                <a:cubicBezTo>
                  <a:pt x="818" y="11"/>
                  <a:pt x="806" y="11"/>
                  <a:pt x="772" y="0"/>
                </a:cubicBezTo>
                <a:cubicBezTo>
                  <a:pt x="727" y="9"/>
                  <a:pt x="744" y="8"/>
                  <a:pt x="721" y="8"/>
                </a:cubicBezTo>
              </a:path>
            </a:pathLst>
          </a:custGeom>
          <a:noFill/>
          <a:ln w="9525" cap="flat">
            <a:solidFill>
              <a:srgbClr val="339966"/>
            </a:solidFill>
            <a:prstDash val="lgDash"/>
            <a:round/>
            <a:headEnd type="oval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5232400" y="48688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3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933" name="Freeform 45"/>
          <p:cNvSpPr>
            <a:spLocks/>
          </p:cNvSpPr>
          <p:nvPr/>
        </p:nvSpPr>
        <p:spPr bwMode="auto">
          <a:xfrm>
            <a:off x="5448300" y="3357563"/>
            <a:ext cx="647700" cy="1655762"/>
          </a:xfrm>
          <a:custGeom>
            <a:avLst/>
            <a:gdLst>
              <a:gd name="T0" fmla="*/ 2147483646 w 684"/>
              <a:gd name="T1" fmla="*/ 2147483646 h 1038"/>
              <a:gd name="T2" fmla="*/ 2147483646 w 684"/>
              <a:gd name="T3" fmla="*/ 2147483646 h 1038"/>
              <a:gd name="T4" fmla="*/ 2147483646 w 684"/>
              <a:gd name="T5" fmla="*/ 2147483646 h 1038"/>
              <a:gd name="T6" fmla="*/ 2147483646 w 684"/>
              <a:gd name="T7" fmla="*/ 2147483646 h 1038"/>
              <a:gd name="T8" fmla="*/ 2147483646 w 684"/>
              <a:gd name="T9" fmla="*/ 2147483646 h 1038"/>
              <a:gd name="T10" fmla="*/ 2147483646 w 684"/>
              <a:gd name="T11" fmla="*/ 2147483646 h 1038"/>
              <a:gd name="T12" fmla="*/ 2147483646 w 684"/>
              <a:gd name="T13" fmla="*/ 2147483646 h 1038"/>
              <a:gd name="T14" fmla="*/ 2147483646 w 684"/>
              <a:gd name="T15" fmla="*/ 2147483646 h 1038"/>
              <a:gd name="T16" fmla="*/ 2147483646 w 684"/>
              <a:gd name="T17" fmla="*/ 2147483646 h 1038"/>
              <a:gd name="T18" fmla="*/ 2147483646 w 684"/>
              <a:gd name="T19" fmla="*/ 2147483646 h 1038"/>
              <a:gd name="T20" fmla="*/ 2147483646 w 684"/>
              <a:gd name="T21" fmla="*/ 2147483646 h 1038"/>
              <a:gd name="T22" fmla="*/ 2147483646 w 684"/>
              <a:gd name="T23" fmla="*/ 2147483646 h 1038"/>
              <a:gd name="T24" fmla="*/ 2147483646 w 684"/>
              <a:gd name="T25" fmla="*/ 2147483646 h 1038"/>
              <a:gd name="T26" fmla="*/ 2147483646 w 684"/>
              <a:gd name="T27" fmla="*/ 2147483646 h 1038"/>
              <a:gd name="T28" fmla="*/ 2147483646 w 684"/>
              <a:gd name="T29" fmla="*/ 2147483646 h 1038"/>
              <a:gd name="T30" fmla="*/ 2147483646 w 684"/>
              <a:gd name="T31" fmla="*/ 2147483646 h 1038"/>
              <a:gd name="T32" fmla="*/ 2147483646 w 684"/>
              <a:gd name="T33" fmla="*/ 2147483646 h 1038"/>
              <a:gd name="T34" fmla="*/ 2147483646 w 684"/>
              <a:gd name="T35" fmla="*/ 2147483646 h 1038"/>
              <a:gd name="T36" fmla="*/ 2147483646 w 684"/>
              <a:gd name="T37" fmla="*/ 2147483646 h 1038"/>
              <a:gd name="T38" fmla="*/ 2147483646 w 684"/>
              <a:gd name="T39" fmla="*/ 2147483646 h 1038"/>
              <a:gd name="T40" fmla="*/ 2147483646 w 684"/>
              <a:gd name="T41" fmla="*/ 2147483646 h 1038"/>
              <a:gd name="T42" fmla="*/ 2147483646 w 684"/>
              <a:gd name="T43" fmla="*/ 2147483646 h 10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84" h="1038">
                <a:moveTo>
                  <a:pt x="180" y="1038"/>
                </a:moveTo>
                <a:cubicBezTo>
                  <a:pt x="264" y="1035"/>
                  <a:pt x="348" y="1037"/>
                  <a:pt x="431" y="1030"/>
                </a:cubicBezTo>
                <a:cubicBezTo>
                  <a:pt x="463" y="1027"/>
                  <a:pt x="487" y="998"/>
                  <a:pt x="514" y="980"/>
                </a:cubicBezTo>
                <a:cubicBezTo>
                  <a:pt x="522" y="974"/>
                  <a:pt x="539" y="963"/>
                  <a:pt x="539" y="963"/>
                </a:cubicBezTo>
                <a:cubicBezTo>
                  <a:pt x="545" y="955"/>
                  <a:pt x="548" y="945"/>
                  <a:pt x="556" y="938"/>
                </a:cubicBezTo>
                <a:cubicBezTo>
                  <a:pt x="571" y="925"/>
                  <a:pt x="606" y="905"/>
                  <a:pt x="606" y="905"/>
                </a:cubicBezTo>
                <a:cubicBezTo>
                  <a:pt x="673" y="807"/>
                  <a:pt x="684" y="928"/>
                  <a:pt x="639" y="671"/>
                </a:cubicBezTo>
                <a:cubicBezTo>
                  <a:pt x="636" y="651"/>
                  <a:pt x="606" y="621"/>
                  <a:pt x="606" y="621"/>
                </a:cubicBezTo>
                <a:cubicBezTo>
                  <a:pt x="595" y="587"/>
                  <a:pt x="577" y="573"/>
                  <a:pt x="547" y="554"/>
                </a:cubicBezTo>
                <a:cubicBezTo>
                  <a:pt x="528" y="525"/>
                  <a:pt x="493" y="490"/>
                  <a:pt x="464" y="471"/>
                </a:cubicBezTo>
                <a:cubicBezTo>
                  <a:pt x="444" y="442"/>
                  <a:pt x="423" y="425"/>
                  <a:pt x="389" y="412"/>
                </a:cubicBezTo>
                <a:cubicBezTo>
                  <a:pt x="373" y="406"/>
                  <a:pt x="339" y="396"/>
                  <a:pt x="339" y="396"/>
                </a:cubicBezTo>
                <a:cubicBezTo>
                  <a:pt x="297" y="367"/>
                  <a:pt x="277" y="369"/>
                  <a:pt x="222" y="362"/>
                </a:cubicBezTo>
                <a:cubicBezTo>
                  <a:pt x="219" y="361"/>
                  <a:pt x="175" y="347"/>
                  <a:pt x="172" y="345"/>
                </a:cubicBezTo>
                <a:cubicBezTo>
                  <a:pt x="120" y="303"/>
                  <a:pt x="190" y="331"/>
                  <a:pt x="130" y="312"/>
                </a:cubicBezTo>
                <a:cubicBezTo>
                  <a:pt x="124" y="304"/>
                  <a:pt x="120" y="294"/>
                  <a:pt x="113" y="287"/>
                </a:cubicBezTo>
                <a:cubicBezTo>
                  <a:pt x="106" y="280"/>
                  <a:pt x="95" y="278"/>
                  <a:pt x="88" y="270"/>
                </a:cubicBezTo>
                <a:cubicBezTo>
                  <a:pt x="75" y="255"/>
                  <a:pt x="66" y="237"/>
                  <a:pt x="55" y="220"/>
                </a:cubicBezTo>
                <a:cubicBezTo>
                  <a:pt x="49" y="212"/>
                  <a:pt x="44" y="203"/>
                  <a:pt x="38" y="195"/>
                </a:cubicBezTo>
                <a:cubicBezTo>
                  <a:pt x="33" y="187"/>
                  <a:pt x="22" y="170"/>
                  <a:pt x="22" y="170"/>
                </a:cubicBezTo>
                <a:cubicBezTo>
                  <a:pt x="32" y="29"/>
                  <a:pt x="0" y="29"/>
                  <a:pt x="122" y="12"/>
                </a:cubicBezTo>
                <a:cubicBezTo>
                  <a:pt x="155" y="0"/>
                  <a:pt x="138" y="3"/>
                  <a:pt x="172" y="3"/>
                </a:cubicBezTo>
              </a:path>
            </a:pathLst>
          </a:custGeom>
          <a:noFill/>
          <a:ln w="9525" cap="flat">
            <a:solidFill>
              <a:srgbClr val="339966"/>
            </a:solidFill>
            <a:prstDash val="lgDash"/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34" name="Freeform 46"/>
          <p:cNvSpPr>
            <a:spLocks/>
          </p:cNvSpPr>
          <p:nvPr/>
        </p:nvSpPr>
        <p:spPr bwMode="auto">
          <a:xfrm>
            <a:off x="5502275" y="3525838"/>
            <a:ext cx="1098550" cy="1854200"/>
          </a:xfrm>
          <a:custGeom>
            <a:avLst/>
            <a:gdLst>
              <a:gd name="T0" fmla="*/ 2147483646 w 692"/>
              <a:gd name="T1" fmla="*/ 0 h 1168"/>
              <a:gd name="T2" fmla="*/ 2147483646 w 692"/>
              <a:gd name="T3" fmla="*/ 2147483646 h 1168"/>
              <a:gd name="T4" fmla="*/ 2147483646 w 692"/>
              <a:gd name="T5" fmla="*/ 2147483646 h 1168"/>
              <a:gd name="T6" fmla="*/ 2147483646 w 692"/>
              <a:gd name="T7" fmla="*/ 2147483646 h 1168"/>
              <a:gd name="T8" fmla="*/ 2147483646 w 692"/>
              <a:gd name="T9" fmla="*/ 2147483646 h 1168"/>
              <a:gd name="T10" fmla="*/ 2147483646 w 692"/>
              <a:gd name="T11" fmla="*/ 2147483646 h 1168"/>
              <a:gd name="T12" fmla="*/ 2147483646 w 692"/>
              <a:gd name="T13" fmla="*/ 2147483646 h 1168"/>
              <a:gd name="T14" fmla="*/ 2147483646 w 692"/>
              <a:gd name="T15" fmla="*/ 2147483646 h 1168"/>
              <a:gd name="T16" fmla="*/ 2147483646 w 692"/>
              <a:gd name="T17" fmla="*/ 2147483646 h 1168"/>
              <a:gd name="T18" fmla="*/ 2147483646 w 692"/>
              <a:gd name="T19" fmla="*/ 2147483646 h 1168"/>
              <a:gd name="T20" fmla="*/ 2147483646 w 692"/>
              <a:gd name="T21" fmla="*/ 2147483646 h 1168"/>
              <a:gd name="T22" fmla="*/ 2147483646 w 692"/>
              <a:gd name="T23" fmla="*/ 2147483646 h 1168"/>
              <a:gd name="T24" fmla="*/ 2147483646 w 692"/>
              <a:gd name="T25" fmla="*/ 2147483646 h 1168"/>
              <a:gd name="T26" fmla="*/ 2147483646 w 692"/>
              <a:gd name="T27" fmla="*/ 2147483646 h 1168"/>
              <a:gd name="T28" fmla="*/ 2147483646 w 692"/>
              <a:gd name="T29" fmla="*/ 2147483646 h 1168"/>
              <a:gd name="T30" fmla="*/ 2147483646 w 692"/>
              <a:gd name="T31" fmla="*/ 2147483646 h 116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92" h="1168">
                <a:moveTo>
                  <a:pt x="73" y="0"/>
                </a:moveTo>
                <a:cubicBezTo>
                  <a:pt x="0" y="14"/>
                  <a:pt x="11" y="37"/>
                  <a:pt x="23" y="116"/>
                </a:cubicBezTo>
                <a:cubicBezTo>
                  <a:pt x="24" y="125"/>
                  <a:pt x="26" y="135"/>
                  <a:pt x="32" y="141"/>
                </a:cubicBezTo>
                <a:cubicBezTo>
                  <a:pt x="58" y="167"/>
                  <a:pt x="190" y="166"/>
                  <a:pt x="190" y="166"/>
                </a:cubicBezTo>
                <a:cubicBezTo>
                  <a:pt x="242" y="175"/>
                  <a:pt x="335" y="191"/>
                  <a:pt x="382" y="217"/>
                </a:cubicBezTo>
                <a:cubicBezTo>
                  <a:pt x="461" y="261"/>
                  <a:pt x="492" y="310"/>
                  <a:pt x="541" y="384"/>
                </a:cubicBezTo>
                <a:cubicBezTo>
                  <a:pt x="566" y="422"/>
                  <a:pt x="602" y="453"/>
                  <a:pt x="624" y="492"/>
                </a:cubicBezTo>
                <a:cubicBezTo>
                  <a:pt x="653" y="543"/>
                  <a:pt x="665" y="602"/>
                  <a:pt x="675" y="659"/>
                </a:cubicBezTo>
                <a:cubicBezTo>
                  <a:pt x="681" y="769"/>
                  <a:pt x="692" y="892"/>
                  <a:pt x="675" y="1001"/>
                </a:cubicBezTo>
                <a:cubicBezTo>
                  <a:pt x="673" y="1013"/>
                  <a:pt x="657" y="1017"/>
                  <a:pt x="649" y="1026"/>
                </a:cubicBezTo>
                <a:cubicBezTo>
                  <a:pt x="643" y="1034"/>
                  <a:pt x="640" y="1044"/>
                  <a:pt x="633" y="1051"/>
                </a:cubicBezTo>
                <a:cubicBezTo>
                  <a:pt x="617" y="1069"/>
                  <a:pt x="600" y="1084"/>
                  <a:pt x="583" y="1101"/>
                </a:cubicBezTo>
                <a:cubicBezTo>
                  <a:pt x="555" y="1129"/>
                  <a:pt x="548" y="1150"/>
                  <a:pt x="508" y="1160"/>
                </a:cubicBezTo>
                <a:cubicBezTo>
                  <a:pt x="189" y="1149"/>
                  <a:pt x="363" y="1168"/>
                  <a:pt x="207" y="1118"/>
                </a:cubicBezTo>
                <a:cubicBezTo>
                  <a:pt x="144" y="1075"/>
                  <a:pt x="224" y="1125"/>
                  <a:pt x="149" y="1093"/>
                </a:cubicBezTo>
                <a:cubicBezTo>
                  <a:pt x="106" y="1074"/>
                  <a:pt x="139" y="1076"/>
                  <a:pt x="115" y="1076"/>
                </a:cubicBezTo>
              </a:path>
            </a:pathLst>
          </a:custGeom>
          <a:noFill/>
          <a:ln w="9525" cap="flat">
            <a:solidFill>
              <a:srgbClr val="00FF00"/>
            </a:solidFill>
            <a:prstDash val="lgDash"/>
            <a:round/>
            <a:headEnd type="oval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35" name="Freeform 47"/>
          <p:cNvSpPr>
            <a:spLocks/>
          </p:cNvSpPr>
          <p:nvPr/>
        </p:nvSpPr>
        <p:spPr bwMode="auto">
          <a:xfrm>
            <a:off x="3503613" y="3573464"/>
            <a:ext cx="1663700" cy="1862137"/>
          </a:xfrm>
          <a:custGeom>
            <a:avLst/>
            <a:gdLst>
              <a:gd name="T0" fmla="*/ 2147483646 w 1048"/>
              <a:gd name="T1" fmla="*/ 0 h 1173"/>
              <a:gd name="T2" fmla="*/ 2147483646 w 1048"/>
              <a:gd name="T3" fmla="*/ 2147483646 h 1173"/>
              <a:gd name="T4" fmla="*/ 2147483646 w 1048"/>
              <a:gd name="T5" fmla="*/ 2147483646 h 1173"/>
              <a:gd name="T6" fmla="*/ 2147483646 w 1048"/>
              <a:gd name="T7" fmla="*/ 2147483646 h 1173"/>
              <a:gd name="T8" fmla="*/ 2147483646 w 1048"/>
              <a:gd name="T9" fmla="*/ 2147483646 h 1173"/>
              <a:gd name="T10" fmla="*/ 2147483646 w 1048"/>
              <a:gd name="T11" fmla="*/ 2147483646 h 1173"/>
              <a:gd name="T12" fmla="*/ 2147483646 w 1048"/>
              <a:gd name="T13" fmla="*/ 2147483646 h 1173"/>
              <a:gd name="T14" fmla="*/ 0 w 1048"/>
              <a:gd name="T15" fmla="*/ 2147483646 h 1173"/>
              <a:gd name="T16" fmla="*/ 2147483646 w 1048"/>
              <a:gd name="T17" fmla="*/ 2147483646 h 1173"/>
              <a:gd name="T18" fmla="*/ 2147483646 w 1048"/>
              <a:gd name="T19" fmla="*/ 2147483646 h 1173"/>
              <a:gd name="T20" fmla="*/ 2147483646 w 1048"/>
              <a:gd name="T21" fmla="*/ 2147483646 h 11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48" h="1173">
                <a:moveTo>
                  <a:pt x="944" y="0"/>
                </a:moveTo>
                <a:cubicBezTo>
                  <a:pt x="1029" y="16"/>
                  <a:pt x="1048" y="140"/>
                  <a:pt x="969" y="192"/>
                </a:cubicBezTo>
                <a:cubicBezTo>
                  <a:pt x="825" y="287"/>
                  <a:pt x="624" y="205"/>
                  <a:pt x="451" y="208"/>
                </a:cubicBezTo>
                <a:cubicBezTo>
                  <a:pt x="398" y="222"/>
                  <a:pt x="346" y="237"/>
                  <a:pt x="293" y="250"/>
                </a:cubicBezTo>
                <a:cubicBezTo>
                  <a:pt x="273" y="264"/>
                  <a:pt x="254" y="278"/>
                  <a:pt x="234" y="292"/>
                </a:cubicBezTo>
                <a:cubicBezTo>
                  <a:pt x="220" y="302"/>
                  <a:pt x="184" y="308"/>
                  <a:pt x="184" y="308"/>
                </a:cubicBezTo>
                <a:cubicBezTo>
                  <a:pt x="153" y="339"/>
                  <a:pt x="111" y="357"/>
                  <a:pt x="84" y="392"/>
                </a:cubicBezTo>
                <a:cubicBezTo>
                  <a:pt x="38" y="452"/>
                  <a:pt x="25" y="515"/>
                  <a:pt x="0" y="584"/>
                </a:cubicBezTo>
                <a:cubicBezTo>
                  <a:pt x="3" y="645"/>
                  <a:pt x="4" y="707"/>
                  <a:pt x="9" y="768"/>
                </a:cubicBezTo>
                <a:cubicBezTo>
                  <a:pt x="12" y="813"/>
                  <a:pt x="18" y="857"/>
                  <a:pt x="26" y="901"/>
                </a:cubicBezTo>
                <a:cubicBezTo>
                  <a:pt x="74" y="1173"/>
                  <a:pt x="385" y="1085"/>
                  <a:pt x="593" y="1085"/>
                </a:cubicBezTo>
              </a:path>
            </a:pathLst>
          </a:custGeom>
          <a:noFill/>
          <a:ln w="9525" cap="flat">
            <a:solidFill>
              <a:srgbClr val="339966"/>
            </a:solidFill>
            <a:prstDash val="lgDash"/>
            <a:round/>
            <a:headEnd type="oval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559117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6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4583113" y="3141664"/>
            <a:ext cx="4048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6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89" name="Text Box 53"/>
          <p:cNvSpPr txBox="1">
            <a:spLocks noChangeArrowheads="1"/>
          </p:cNvSpPr>
          <p:nvPr/>
        </p:nvSpPr>
        <p:spPr bwMode="auto">
          <a:xfrm>
            <a:off x="1992314" y="1268413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LB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90" name="Line 54"/>
          <p:cNvSpPr>
            <a:spLocks noChangeShapeType="1"/>
          </p:cNvSpPr>
          <p:nvPr/>
        </p:nvSpPr>
        <p:spPr bwMode="auto">
          <a:xfrm>
            <a:off x="2279650" y="1700214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1" name="Text Box 55"/>
          <p:cNvSpPr txBox="1">
            <a:spLocks noChangeArrowheads="1"/>
          </p:cNvSpPr>
          <p:nvPr/>
        </p:nvSpPr>
        <p:spPr bwMode="auto">
          <a:xfrm>
            <a:off x="9264651" y="112553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LS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1792" name="Line 56"/>
          <p:cNvSpPr>
            <a:spLocks noChangeShapeType="1"/>
          </p:cNvSpPr>
          <p:nvPr/>
        </p:nvSpPr>
        <p:spPr bwMode="auto">
          <a:xfrm>
            <a:off x="9551988" y="1700214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2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4" grpId="0" animBg="1"/>
      <p:bldP spid="37905" grpId="0" animBg="1"/>
      <p:bldP spid="37909" grpId="0" animBg="1"/>
      <p:bldP spid="37920" grpId="0"/>
      <p:bldP spid="37921" grpId="0"/>
      <p:bldP spid="37922" grpId="0" animBg="1"/>
      <p:bldP spid="37923" grpId="0" animBg="1"/>
      <p:bldP spid="37924" grpId="0" animBg="1"/>
      <p:bldP spid="37925" grpId="0"/>
      <p:bldP spid="37926" grpId="0"/>
      <p:bldP spid="37927" grpId="0" animBg="1"/>
      <p:bldP spid="37928" grpId="0" animBg="1"/>
      <p:bldP spid="37930" grpId="0" animBg="1"/>
      <p:bldP spid="37933" grpId="0" animBg="1"/>
      <p:bldP spid="37934" grpId="0" animBg="1"/>
      <p:bldP spid="37935" grpId="0" animBg="1"/>
      <p:bldP spid="37938" grpId="0" animBg="1"/>
      <p:bldP spid="379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 b="1"/>
              <a:t>Çift yönlü bağlı listeden düğüm silme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Listenin LB göstergecinden silinen elemana ulaşılamayacak biçimde bağ güncellemesi yapılmalıdır. </a:t>
            </a:r>
          </a:p>
        </p:txBody>
      </p:sp>
    </p:spTree>
    <p:extLst>
      <p:ext uri="{BB962C8B-B14F-4D97-AF65-F5344CB8AC3E}">
        <p14:creationId xmlns:p14="http://schemas.microsoft.com/office/powerpoint/2010/main" val="28181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14972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B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8311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3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5019675" y="3286125"/>
            <a:ext cx="61595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019800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D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453188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4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651750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E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8085138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5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30751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F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973931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0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6859588" y="3286125"/>
            <a:ext cx="360362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8515351" y="3286125"/>
            <a:ext cx="360363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900363" y="3286125"/>
            <a:ext cx="8636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827339" y="3502025"/>
            <a:ext cx="865187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stealth" w="lg" len="lg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987925" y="3502025"/>
            <a:ext cx="6477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6859588" y="3502025"/>
            <a:ext cx="360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8516938" y="3502025"/>
            <a:ext cx="360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71792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1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63562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2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7219950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3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887571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4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203517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A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468563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2</a:t>
            </a:r>
            <a:endParaRPr lang="en-US" altLang="tr-TR" sz="2400" b="1" baseline="-25000">
              <a:latin typeface="Courier New" panose="02070309020205020404" pitchFamily="49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1603375" y="3141664"/>
            <a:ext cx="36901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0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195764" y="2652713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2</a:t>
            </a:r>
            <a:endParaRPr lang="en-US" altLang="tr-TR" sz="1600" b="1" baseline="-25000">
              <a:latin typeface="Courier New" panose="02070309020205020404" pitchFamily="49" charset="0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2035175" y="26527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1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6067425" y="26527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3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7651750" y="26527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4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9309100" y="26527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600" b="1">
                <a:latin typeface="Courier New" panose="02070309020205020404" pitchFamily="49" charset="0"/>
              </a:rPr>
              <a:t>5</a:t>
            </a:r>
            <a:endParaRPr lang="en-US" altLang="tr-TR" sz="1600" b="1">
              <a:latin typeface="Courier New" panose="02070309020205020404" pitchFamily="49" charset="0"/>
            </a:endParaRP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4511676" y="404813"/>
            <a:ext cx="2663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800" b="1"/>
              <a:t>D elemanını silelim.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4511675" y="981076"/>
            <a:ext cx="360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800" b="1"/>
              <a:t>D’nin yeri bulunur.</a:t>
            </a:r>
          </a:p>
        </p:txBody>
      </p:sp>
      <p:sp>
        <p:nvSpPr>
          <p:cNvPr id="33824" name="Line 45"/>
          <p:cNvSpPr>
            <a:spLocks noChangeShapeType="1"/>
          </p:cNvSpPr>
          <p:nvPr/>
        </p:nvSpPr>
        <p:spPr bwMode="auto">
          <a:xfrm>
            <a:off x="2351088" y="1916114"/>
            <a:ext cx="0" cy="9366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25" name="Text Box 46"/>
          <p:cNvSpPr txBox="1">
            <a:spLocks noChangeArrowheads="1"/>
          </p:cNvSpPr>
          <p:nvPr/>
        </p:nvSpPr>
        <p:spPr bwMode="auto">
          <a:xfrm>
            <a:off x="2351089" y="16287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LB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2351088" y="1916114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2855914" y="3284538"/>
            <a:ext cx="936625" cy="0"/>
          </a:xfrm>
          <a:prstGeom prst="line">
            <a:avLst/>
          </a:prstGeom>
          <a:noFill/>
          <a:ln w="41275">
            <a:solidFill>
              <a:srgbClr val="9933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>
            <a:off x="5016500" y="3284538"/>
            <a:ext cx="6477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6022975" y="3141664"/>
            <a:ext cx="369012" cy="46166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solidFill>
                  <a:srgbClr val="CC6600"/>
                </a:solidFill>
                <a:latin typeface="Courier New" panose="02070309020205020404" pitchFamily="49" charset="0"/>
              </a:rPr>
              <a:t>D</a:t>
            </a:r>
            <a:endParaRPr lang="en-US" altLang="tr-TR" sz="2400" b="1">
              <a:solidFill>
                <a:srgbClr val="CC6600"/>
              </a:solidFill>
              <a:latin typeface="Courier New" panose="02070309020205020404" pitchFamily="49" charset="0"/>
            </a:endParaRP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6456363" y="3141664"/>
            <a:ext cx="369012" cy="461665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solidFill>
                  <a:srgbClr val="CC6600"/>
                </a:solidFill>
                <a:latin typeface="Courier New" panose="02070309020205020404" pitchFamily="49" charset="0"/>
              </a:rPr>
              <a:t>4</a:t>
            </a:r>
            <a:endParaRPr lang="en-US" altLang="tr-TR" sz="2400" b="1">
              <a:solidFill>
                <a:srgbClr val="CC6600"/>
              </a:solidFill>
              <a:latin typeface="Courier New" panose="02070309020205020404" pitchFamily="49" charset="0"/>
            </a:endParaRPr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5638800" y="3141664"/>
            <a:ext cx="369012" cy="46166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solidFill>
                  <a:srgbClr val="CC6600"/>
                </a:solidFill>
                <a:latin typeface="Courier New" panose="02070309020205020404" pitchFamily="49" charset="0"/>
              </a:rPr>
              <a:t>2</a:t>
            </a:r>
            <a:endParaRPr lang="en-US" altLang="tr-TR" sz="2400" b="1">
              <a:solidFill>
                <a:srgbClr val="CC6600"/>
              </a:solidFill>
              <a:latin typeface="Courier New" panose="02070309020205020404" pitchFamily="49" charset="0"/>
            </a:endParaRPr>
          </a:p>
        </p:txBody>
      </p:sp>
      <p:sp>
        <p:nvSpPr>
          <p:cNvPr id="39990" name="Text Box 54"/>
          <p:cNvSpPr txBox="1">
            <a:spLocks noChangeArrowheads="1"/>
          </p:cNvSpPr>
          <p:nvPr/>
        </p:nvSpPr>
        <p:spPr bwMode="auto">
          <a:xfrm>
            <a:off x="4583113" y="3141664"/>
            <a:ext cx="369012" cy="461665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solidFill>
                  <a:srgbClr val="CC6600"/>
                </a:solidFill>
                <a:latin typeface="Courier New" panose="02070309020205020404" pitchFamily="49" charset="0"/>
              </a:rPr>
              <a:t>4</a:t>
            </a:r>
            <a:endParaRPr lang="en-US" altLang="tr-TR" sz="2400" b="1">
              <a:solidFill>
                <a:srgbClr val="CC6600"/>
              </a:solidFill>
              <a:latin typeface="Courier New" panose="02070309020205020404" pitchFamily="49" charset="0"/>
            </a:endParaRPr>
          </a:p>
        </p:txBody>
      </p:sp>
      <p:sp>
        <p:nvSpPr>
          <p:cNvPr id="39993" name="Freeform 57"/>
          <p:cNvSpPr>
            <a:spLocks/>
          </p:cNvSpPr>
          <p:nvPr/>
        </p:nvSpPr>
        <p:spPr bwMode="auto">
          <a:xfrm>
            <a:off x="4978400" y="2441576"/>
            <a:ext cx="2209800" cy="835025"/>
          </a:xfrm>
          <a:custGeom>
            <a:avLst/>
            <a:gdLst>
              <a:gd name="T0" fmla="*/ 0 w 1392"/>
              <a:gd name="T1" fmla="*/ 2147483646 h 526"/>
              <a:gd name="T2" fmla="*/ 2147483646 w 1392"/>
              <a:gd name="T3" fmla="*/ 2147483646 h 526"/>
              <a:gd name="T4" fmla="*/ 2147483646 w 1392"/>
              <a:gd name="T5" fmla="*/ 2147483646 h 526"/>
              <a:gd name="T6" fmla="*/ 2147483646 w 1392"/>
              <a:gd name="T7" fmla="*/ 2147483646 h 526"/>
              <a:gd name="T8" fmla="*/ 2147483646 w 1392"/>
              <a:gd name="T9" fmla="*/ 2147483646 h 526"/>
              <a:gd name="T10" fmla="*/ 2147483646 w 1392"/>
              <a:gd name="T11" fmla="*/ 2147483646 h 526"/>
              <a:gd name="T12" fmla="*/ 2147483646 w 1392"/>
              <a:gd name="T13" fmla="*/ 2147483646 h 526"/>
              <a:gd name="T14" fmla="*/ 2147483646 w 1392"/>
              <a:gd name="T15" fmla="*/ 2147483646 h 526"/>
              <a:gd name="T16" fmla="*/ 2147483646 w 1392"/>
              <a:gd name="T17" fmla="*/ 2147483646 h 526"/>
              <a:gd name="T18" fmla="*/ 2147483646 w 1392"/>
              <a:gd name="T19" fmla="*/ 2147483646 h 526"/>
              <a:gd name="T20" fmla="*/ 2147483646 w 1392"/>
              <a:gd name="T21" fmla="*/ 2147483646 h 526"/>
              <a:gd name="T22" fmla="*/ 2147483646 w 1392"/>
              <a:gd name="T23" fmla="*/ 2147483646 h 526"/>
              <a:gd name="T24" fmla="*/ 2147483646 w 1392"/>
              <a:gd name="T25" fmla="*/ 2147483646 h 526"/>
              <a:gd name="T26" fmla="*/ 2147483646 w 1392"/>
              <a:gd name="T27" fmla="*/ 2147483646 h 526"/>
              <a:gd name="T28" fmla="*/ 2147483646 w 1392"/>
              <a:gd name="T29" fmla="*/ 2147483646 h 52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92" h="526">
                <a:moveTo>
                  <a:pt x="0" y="510"/>
                </a:moveTo>
                <a:cubicBezTo>
                  <a:pt x="45" y="495"/>
                  <a:pt x="18" y="508"/>
                  <a:pt x="72" y="454"/>
                </a:cubicBezTo>
                <a:cubicBezTo>
                  <a:pt x="80" y="446"/>
                  <a:pt x="96" y="430"/>
                  <a:pt x="96" y="430"/>
                </a:cubicBezTo>
                <a:cubicBezTo>
                  <a:pt x="107" y="397"/>
                  <a:pt x="123" y="312"/>
                  <a:pt x="136" y="286"/>
                </a:cubicBezTo>
                <a:cubicBezTo>
                  <a:pt x="151" y="256"/>
                  <a:pt x="154" y="265"/>
                  <a:pt x="176" y="238"/>
                </a:cubicBezTo>
                <a:cubicBezTo>
                  <a:pt x="239" y="162"/>
                  <a:pt x="305" y="131"/>
                  <a:pt x="384" y="78"/>
                </a:cubicBezTo>
                <a:cubicBezTo>
                  <a:pt x="414" y="58"/>
                  <a:pt x="445" y="50"/>
                  <a:pt x="480" y="38"/>
                </a:cubicBezTo>
                <a:cubicBezTo>
                  <a:pt x="521" y="24"/>
                  <a:pt x="608" y="22"/>
                  <a:pt x="608" y="22"/>
                </a:cubicBezTo>
                <a:cubicBezTo>
                  <a:pt x="722" y="26"/>
                  <a:pt x="971" y="0"/>
                  <a:pt x="1088" y="78"/>
                </a:cubicBezTo>
                <a:cubicBezTo>
                  <a:pt x="1140" y="156"/>
                  <a:pt x="1172" y="240"/>
                  <a:pt x="1224" y="318"/>
                </a:cubicBezTo>
                <a:cubicBezTo>
                  <a:pt x="1229" y="325"/>
                  <a:pt x="1227" y="335"/>
                  <a:pt x="1232" y="342"/>
                </a:cubicBezTo>
                <a:cubicBezTo>
                  <a:pt x="1238" y="351"/>
                  <a:pt x="1249" y="357"/>
                  <a:pt x="1256" y="366"/>
                </a:cubicBezTo>
                <a:cubicBezTo>
                  <a:pt x="1290" y="409"/>
                  <a:pt x="1306" y="436"/>
                  <a:pt x="1360" y="454"/>
                </a:cubicBezTo>
                <a:cubicBezTo>
                  <a:pt x="1365" y="470"/>
                  <a:pt x="1371" y="486"/>
                  <a:pt x="1376" y="502"/>
                </a:cubicBezTo>
                <a:cubicBezTo>
                  <a:pt x="1379" y="511"/>
                  <a:pt x="1392" y="526"/>
                  <a:pt x="1392" y="5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94" name="Text Box 58"/>
          <p:cNvSpPr txBox="1">
            <a:spLocks noChangeArrowheads="1"/>
          </p:cNvSpPr>
          <p:nvPr/>
        </p:nvSpPr>
        <p:spPr bwMode="auto">
          <a:xfrm>
            <a:off x="7248525" y="3141664"/>
            <a:ext cx="369012" cy="46166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solidFill>
                  <a:srgbClr val="CC6600"/>
                </a:solidFill>
                <a:latin typeface="Courier New" panose="02070309020205020404" pitchFamily="49" charset="0"/>
              </a:rPr>
              <a:t>2</a:t>
            </a:r>
            <a:endParaRPr lang="en-US" altLang="tr-TR" sz="2400" b="1">
              <a:solidFill>
                <a:srgbClr val="CC6600"/>
              </a:solidFill>
              <a:latin typeface="Courier New" panose="02070309020205020404" pitchFamily="49" charset="0"/>
            </a:endParaRPr>
          </a:p>
        </p:txBody>
      </p:sp>
      <p:sp>
        <p:nvSpPr>
          <p:cNvPr id="39995" name="Freeform 59"/>
          <p:cNvSpPr>
            <a:spLocks/>
          </p:cNvSpPr>
          <p:nvPr/>
        </p:nvSpPr>
        <p:spPr bwMode="auto">
          <a:xfrm>
            <a:off x="5016500" y="3500439"/>
            <a:ext cx="2197100" cy="542925"/>
          </a:xfrm>
          <a:custGeom>
            <a:avLst/>
            <a:gdLst>
              <a:gd name="T0" fmla="*/ 2147483646 w 1384"/>
              <a:gd name="T1" fmla="*/ 0 h 342"/>
              <a:gd name="T2" fmla="*/ 2147483646 w 1384"/>
              <a:gd name="T3" fmla="*/ 2147483646 h 342"/>
              <a:gd name="T4" fmla="*/ 2147483646 w 1384"/>
              <a:gd name="T5" fmla="*/ 2147483646 h 342"/>
              <a:gd name="T6" fmla="*/ 2147483646 w 1384"/>
              <a:gd name="T7" fmla="*/ 2147483646 h 342"/>
              <a:gd name="T8" fmla="*/ 2147483646 w 1384"/>
              <a:gd name="T9" fmla="*/ 2147483646 h 342"/>
              <a:gd name="T10" fmla="*/ 2147483646 w 1384"/>
              <a:gd name="T11" fmla="*/ 2147483646 h 342"/>
              <a:gd name="T12" fmla="*/ 2147483646 w 1384"/>
              <a:gd name="T13" fmla="*/ 2147483646 h 342"/>
              <a:gd name="T14" fmla="*/ 2147483646 w 1384"/>
              <a:gd name="T15" fmla="*/ 2147483646 h 342"/>
              <a:gd name="T16" fmla="*/ 2147483646 w 1384"/>
              <a:gd name="T17" fmla="*/ 2147483646 h 342"/>
              <a:gd name="T18" fmla="*/ 2147483646 w 1384"/>
              <a:gd name="T19" fmla="*/ 2147483646 h 342"/>
              <a:gd name="T20" fmla="*/ 2147483646 w 1384"/>
              <a:gd name="T21" fmla="*/ 2147483646 h 342"/>
              <a:gd name="T22" fmla="*/ 2147483646 w 1384"/>
              <a:gd name="T23" fmla="*/ 2147483646 h 342"/>
              <a:gd name="T24" fmla="*/ 2147483646 w 1384"/>
              <a:gd name="T25" fmla="*/ 2147483646 h 342"/>
              <a:gd name="T26" fmla="*/ 0 w 1384"/>
              <a:gd name="T27" fmla="*/ 2147483646 h 3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84" h="342">
                <a:moveTo>
                  <a:pt x="1384" y="0"/>
                </a:moveTo>
                <a:cubicBezTo>
                  <a:pt x="1336" y="16"/>
                  <a:pt x="1291" y="11"/>
                  <a:pt x="1248" y="40"/>
                </a:cubicBezTo>
                <a:cubicBezTo>
                  <a:pt x="1208" y="100"/>
                  <a:pt x="1156" y="160"/>
                  <a:pt x="1096" y="200"/>
                </a:cubicBezTo>
                <a:cubicBezTo>
                  <a:pt x="1063" y="249"/>
                  <a:pt x="1009" y="269"/>
                  <a:pt x="960" y="296"/>
                </a:cubicBezTo>
                <a:cubicBezTo>
                  <a:pt x="877" y="342"/>
                  <a:pt x="942" y="318"/>
                  <a:pt x="888" y="336"/>
                </a:cubicBezTo>
                <a:cubicBezTo>
                  <a:pt x="776" y="333"/>
                  <a:pt x="664" y="333"/>
                  <a:pt x="552" y="328"/>
                </a:cubicBezTo>
                <a:cubicBezTo>
                  <a:pt x="522" y="327"/>
                  <a:pt x="464" y="304"/>
                  <a:pt x="464" y="304"/>
                </a:cubicBezTo>
                <a:cubicBezTo>
                  <a:pt x="421" y="240"/>
                  <a:pt x="477" y="317"/>
                  <a:pt x="424" y="264"/>
                </a:cubicBezTo>
                <a:cubicBezTo>
                  <a:pt x="417" y="257"/>
                  <a:pt x="415" y="246"/>
                  <a:pt x="408" y="240"/>
                </a:cubicBezTo>
                <a:cubicBezTo>
                  <a:pt x="394" y="227"/>
                  <a:pt x="360" y="208"/>
                  <a:pt x="360" y="208"/>
                </a:cubicBezTo>
                <a:cubicBezTo>
                  <a:pt x="332" y="166"/>
                  <a:pt x="290" y="132"/>
                  <a:pt x="248" y="104"/>
                </a:cubicBezTo>
                <a:cubicBezTo>
                  <a:pt x="229" y="76"/>
                  <a:pt x="205" y="66"/>
                  <a:pt x="184" y="40"/>
                </a:cubicBezTo>
                <a:cubicBezTo>
                  <a:pt x="178" y="33"/>
                  <a:pt x="177" y="19"/>
                  <a:pt x="168" y="16"/>
                </a:cubicBezTo>
                <a:cubicBezTo>
                  <a:pt x="136" y="4"/>
                  <a:pt x="25" y="8"/>
                  <a:pt x="0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36" name="Text Box 60"/>
          <p:cNvSpPr txBox="1">
            <a:spLocks noChangeArrowheads="1"/>
          </p:cNvSpPr>
          <p:nvPr/>
        </p:nvSpPr>
        <p:spPr bwMode="auto">
          <a:xfrm>
            <a:off x="9191626" y="1268413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400" b="1">
                <a:latin typeface="Courier New" panose="02070309020205020404" pitchFamily="49" charset="0"/>
              </a:rPr>
              <a:t>LS</a:t>
            </a:r>
            <a:endParaRPr lang="en-US" altLang="tr-TR" sz="2400" b="1">
              <a:latin typeface="Courier New" panose="02070309020205020404" pitchFamily="49" charset="0"/>
            </a:endParaRPr>
          </a:p>
        </p:txBody>
      </p:sp>
      <p:sp>
        <p:nvSpPr>
          <p:cNvPr id="33837" name="Line 61"/>
          <p:cNvSpPr>
            <a:spLocks noChangeShapeType="1"/>
          </p:cNvSpPr>
          <p:nvPr/>
        </p:nvSpPr>
        <p:spPr bwMode="auto">
          <a:xfrm>
            <a:off x="9409113" y="1773239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4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0" grpId="0" animBg="1"/>
      <p:bldP spid="39952" grpId="0" animBg="1"/>
      <p:bldP spid="39956" grpId="0" animBg="1"/>
      <p:bldP spid="39966" grpId="0"/>
      <p:bldP spid="39967" grpId="0"/>
      <p:bldP spid="39983" grpId="0" animBg="1"/>
      <p:bldP spid="39984" grpId="0" animBg="1"/>
      <p:bldP spid="39985" grpId="0" animBg="1"/>
      <p:bldP spid="39985" grpId="1" animBg="1"/>
      <p:bldP spid="39986" grpId="0" animBg="1"/>
      <p:bldP spid="39987" grpId="0" animBg="1"/>
      <p:bldP spid="39988" grpId="0" animBg="1"/>
      <p:bldP spid="39990" grpId="0" animBg="1"/>
      <p:bldP spid="39993" grpId="0" animBg="1"/>
      <p:bldP spid="39994" grpId="0" animBg="1"/>
      <p:bldP spid="399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60350"/>
            <a:ext cx="7704138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18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476251"/>
            <a:ext cx="7921625" cy="626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51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76251"/>
            <a:ext cx="7777162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5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Geniş ekran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Teması</vt:lpstr>
      <vt:lpstr>Çift yönlü doğrusal bağlı liste</vt:lpstr>
      <vt:lpstr>İki yönlü sıralı bağlı listeler</vt:lpstr>
      <vt:lpstr>Çift yönlü bağlı listeye eleman ekleme</vt:lpstr>
      <vt:lpstr>PowerPoint Sunusu</vt:lpstr>
      <vt:lpstr>Çift yönlü bağlı listeden düğüm silme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Tek yönlü dairesel liste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Çift yönlü doğrusal bağlı liste</dc:title>
  <dc:creator>Toshiba</dc:creator>
  <cp:lastModifiedBy>Toshiba</cp:lastModifiedBy>
  <cp:revision>1</cp:revision>
  <dcterms:created xsi:type="dcterms:W3CDTF">2022-10-29T11:01:17Z</dcterms:created>
  <dcterms:modified xsi:type="dcterms:W3CDTF">2022-10-29T11:01:28Z</dcterms:modified>
</cp:coreProperties>
</file>