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03BA-B324-4D99-A152-3111A4A255A4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A46BD-9B2C-4DA2-8F5A-074585BF8F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25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A46BD-9B2C-4DA2-8F5A-074585BF8F2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6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E566897-1EE1-732A-3AF9-3019E65B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893C9011-BC70-2FD3-54E9-333C5AD45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8D8EB378-AC43-9D83-9BE9-73AFCA05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566E014-2DF5-B81F-C1D5-FAE50F6D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7E7E75DD-F00D-1674-9735-7FB17B07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4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01F04CA-A6B1-982D-4524-21DF6628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E14B215D-40D5-DC7B-507F-3583768EE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88CFA70-9D91-C871-9CD7-3856E671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77F07000-6684-D05B-8CB0-8778CF3C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F880F43-78E6-3354-FDA8-6F6CE60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22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C4EA7D7E-40C7-95D9-6CE1-BE392E768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3398C257-F44E-8C96-930F-57290B2E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2E4192AF-E2EF-4DD4-BA36-9D9CBE32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DDC2509-75ED-495A-7A0F-D7908878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293B10B-506D-C82E-F8A7-907776F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8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F21DEE9-1178-EF73-8673-C045E3A5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FC0A670-8999-B7DD-AD1A-74B13145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238D29F8-BFAA-3BAF-DD2C-0571A087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2088E5BC-5BD1-0907-2B5C-80A41A00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F9493D1-FDDF-4E2F-41FF-608CCB5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009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5F53C8CA-DE82-F8F6-77D3-9894136C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CA4F0784-5E8D-CE1F-D237-CEAF2D7CD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A73CA07D-56BB-6C39-DFB8-3122C39A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850E5B-DE66-8862-3B5D-A2B859CA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5F8294D-4CE7-D5F4-C092-B7F05988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00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4E5A8FE-F730-0279-7DFD-6552B991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A92DAAF2-44F3-DC17-66E2-589CFBAE7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7219675-8292-898B-9792-DB16644B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F2C936F3-C36D-FE88-6278-71A836FB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73879B57-ED40-6AE2-1CD7-510E7EBA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061126DB-F017-D9B7-3B01-3CA52A70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5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1003DE5-8B2A-5F11-09C2-FC2789BE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860C4800-2EC5-EDBE-4402-310EC97C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68CB4EE8-12A7-7730-5564-317DE390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8C4A6586-EE96-99FF-235B-522DD3FF5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C5C06281-E5D8-534C-1944-AB031A7A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FDB992DF-F366-72AF-7688-E3789F04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FD8FDD2C-9B00-1DC0-B170-1F7E77FB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418109DF-D703-59A5-0AD0-C63265EB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49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7C415E5-253C-FD88-2366-6C0D4576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3D782F6F-89F2-F80F-78B3-26823626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D768106B-2A50-8138-82AB-B1495268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8B1AF6F5-8BB4-EAEF-EAEA-D66AEDFA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7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0463328D-4A93-27A2-755F-7C3BFE8E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8D34FF42-A533-E537-C2D6-7C4D5C68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99A55E3C-D56B-2F15-23CB-370B2BF8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98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3799FF86-C58E-37F6-7E5B-CED2740C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37B3C337-C363-870B-242B-20C358B9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D11245AC-EEB6-AEB9-F17C-CC54C1D5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3886B41E-3B53-E5F8-292A-DA9757D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3B7C9950-D843-E1FE-3F69-8784DDAD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7C6DA94-74A8-1047-239C-8BE1EB1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74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6D90EB2-5C1E-D3D9-8F7B-688C1F0C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310AA852-1069-488C-D2C9-05E405BF2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B01FE516-84B3-CFE0-9873-BCFFE005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387F918F-D7BF-253C-271C-C7EBE3EF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C10CA781-5B98-872D-DA53-2A62403E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D19B0FF7-CED5-6133-31F2-33F2B247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887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EEE2B2B0-BB08-5691-AE7B-65EDF4D8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892D398D-3868-E61A-84FF-DB9F2170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75BD554B-9145-0F90-C8D6-4595F8F1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FA1A-3F76-41CF-9C33-2D5644A769FB}" type="datetimeFigureOut">
              <a:rPr lang="tr-TR" smtClean="0"/>
              <a:t>29.10.2022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77389AC5-1B9A-69D2-6B1F-AE7C3014E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6DAEEB0C-EED4-059C-BCF5-C30EFE2A8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4A49-20B4-448F-995A-9D5A3ACE0F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2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B2486EB8-FAFF-63DE-B10D-2E854EF5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2" y="614039"/>
            <a:ext cx="3401950" cy="535851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2E466667-6F20-0013-D6EB-079F55A3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68" y="614039"/>
            <a:ext cx="6477000" cy="8763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="" xmlns:a16="http://schemas.microsoft.com/office/drawing/2014/main" id="{B1E31150-B14F-A5FA-A54A-E78F4D3C4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82" y="3658987"/>
            <a:ext cx="7286625" cy="2857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="" xmlns:a16="http://schemas.microsoft.com/office/drawing/2014/main" id="{84F39D53-042B-E86D-F163-03EFD1C6F52E}"/>
              </a:ext>
            </a:extLst>
          </p:cNvPr>
          <p:cNvSpPr txBox="1"/>
          <p:nvPr/>
        </p:nvSpPr>
        <p:spPr>
          <a:xfrm>
            <a:off x="3704208" y="54653"/>
            <a:ext cx="257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Tek Yönlü Bağlı Listeler</a:t>
            </a:r>
          </a:p>
        </p:txBody>
      </p:sp>
    </p:spTree>
    <p:extLst>
      <p:ext uri="{BB962C8B-B14F-4D97-AF65-F5344CB8AC3E}">
        <p14:creationId xmlns:p14="http://schemas.microsoft.com/office/powerpoint/2010/main" val="195960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="" xmlns:a16="http://schemas.microsoft.com/office/drawing/2014/main" id="{5E53E4D1-41AE-C020-53E5-71132FDB8FC3}"/>
              </a:ext>
            </a:extLst>
          </p:cNvPr>
          <p:cNvSpPr txBox="1"/>
          <p:nvPr/>
        </p:nvSpPr>
        <p:spPr>
          <a:xfrm>
            <a:off x="621436" y="446504"/>
            <a:ext cx="11478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 err="1">
                <a:solidFill>
                  <a:srgbClr val="292929"/>
                </a:solidFill>
                <a:effectLst/>
                <a:latin typeface="source-serif-pro"/>
              </a:rPr>
              <a:t>Malloc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 fonksiyonu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 sadece bağlı listelerde değil, dinamik programlama için çalışma esnasında 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runtime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) hafızadan yer ayırmak için kullanılan bir fonksiyondur. Parametre olarak byte girilir. </a:t>
            </a:r>
            <a:r>
              <a:rPr lang="tr-TR" b="0" i="0" dirty="0" smtClean="0">
                <a:solidFill>
                  <a:srgbClr val="292929"/>
                </a:solidFill>
                <a:effectLst/>
                <a:latin typeface="source-serif-pro"/>
              </a:rPr>
              <a:t>Yeni 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bir düğüm oluşturan </a:t>
            </a:r>
            <a:r>
              <a:rPr lang="tr-TR" b="0" i="0" dirty="0" smtClean="0">
                <a:solidFill>
                  <a:srgbClr val="292929"/>
                </a:solidFill>
                <a:effectLst/>
                <a:latin typeface="source-serif-pro"/>
              </a:rPr>
              <a:t>fonksiyon: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031C444-76A3-5FC0-C70D-8C52845C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0" y="1561382"/>
            <a:ext cx="7377394" cy="24855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67DBF783-AB16-8077-D106-79DAB635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47" y="117449"/>
            <a:ext cx="4238625" cy="3143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E0650042-6173-7CAD-F781-D9B0CE37E011}"/>
              </a:ext>
            </a:extLst>
          </p:cNvPr>
          <p:cNvSpPr txBox="1"/>
          <p:nvPr/>
        </p:nvSpPr>
        <p:spPr>
          <a:xfrm>
            <a:off x="8102381" y="1232498"/>
            <a:ext cx="38432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Fonksiyonumuz 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* 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yeniDugum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int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 Data){..}</a:t>
            </a:r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 yapısında. Yani geri dönüş türü 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olacaktır.</a:t>
            </a:r>
            <a:endParaRPr lang="tr-TR" sz="1400" dirty="0"/>
          </a:p>
        </p:txBody>
      </p:sp>
      <p:sp>
        <p:nvSpPr>
          <p:cNvPr id="11" name="Metin kutusu 10">
            <a:extLst>
              <a:ext uri="{FF2B5EF4-FFF2-40B4-BE49-F238E27FC236}">
                <a16:creationId xmlns="" xmlns:a16="http://schemas.microsoft.com/office/drawing/2014/main" id="{CB40F871-E393-D94E-81E1-879AD22BBAC9}"/>
              </a:ext>
            </a:extLst>
          </p:cNvPr>
          <p:cNvSpPr txBox="1"/>
          <p:nvPr/>
        </p:nvSpPr>
        <p:spPr>
          <a:xfrm>
            <a:off x="8285085" y="2192123"/>
            <a:ext cx="34778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malloc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sizeof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)) : </a:t>
            </a:r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Bu ifade ram üzerinde belirtilen byte miktarı kadar alan ayırmaya yarayan fonksiyondur. Yani </a:t>
            </a:r>
            <a:r>
              <a:rPr lang="tr-TR" sz="1400" b="1" i="0" dirty="0" err="1">
                <a:solidFill>
                  <a:srgbClr val="292929"/>
                </a:solidFill>
                <a:effectLst/>
                <a:latin typeface="source-serif-pro"/>
              </a:rPr>
              <a:t>Malloc</a:t>
            </a:r>
            <a:r>
              <a:rPr lang="tr-TR" sz="1400" b="1" i="0" dirty="0">
                <a:solidFill>
                  <a:srgbClr val="292929"/>
                </a:solidFill>
                <a:effectLst/>
                <a:latin typeface="source-serif-pro"/>
              </a:rPr>
              <a:t>(byte miktarı) </a:t>
            </a:r>
            <a:r>
              <a:rPr lang="tr-TR" sz="1400" b="0" i="0" dirty="0">
                <a:solidFill>
                  <a:srgbClr val="292929"/>
                </a:solidFill>
                <a:effectLst/>
                <a:latin typeface="source-serif-pro"/>
              </a:rPr>
              <a:t>şeklinde kullanılır.</a:t>
            </a:r>
            <a:endParaRPr lang="tr-TR" sz="1400" dirty="0"/>
          </a:p>
        </p:txBody>
      </p:sp>
      <p:sp>
        <p:nvSpPr>
          <p:cNvPr id="13" name="Metin kutusu 12">
            <a:extLst>
              <a:ext uri="{FF2B5EF4-FFF2-40B4-BE49-F238E27FC236}">
                <a16:creationId xmlns="" xmlns:a16="http://schemas.microsoft.com/office/drawing/2014/main" id="{FA71BC62-A80F-D8E9-0B51-70267A9D5B2E}"/>
              </a:ext>
            </a:extLst>
          </p:cNvPr>
          <p:cNvSpPr txBox="1"/>
          <p:nvPr/>
        </p:nvSpPr>
        <p:spPr>
          <a:xfrm>
            <a:off x="8171895" y="3311154"/>
            <a:ext cx="3866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sizeof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): 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sizeof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fonksiyonu içerisindeki değişken parametrenin ram üzerinde ne kadar miktar alan ayırdığını geri döndürür. Yani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integer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bir değişken varsa 4 byte döndürür.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Burada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girilmiş: yani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yapımız kaç byte yer kaplıyorsa bize o kadar byte’lık bilgiyi geri döndür diyoruz.</a:t>
            </a:r>
            <a:endParaRPr lang="tr-TR" sz="1200" dirty="0"/>
          </a:p>
        </p:txBody>
      </p:sp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7B04ED4B-AFA3-8C4F-C71D-CFAFFA46767B}"/>
              </a:ext>
            </a:extLst>
          </p:cNvPr>
          <p:cNvSpPr txBox="1"/>
          <p:nvPr/>
        </p:nvSpPr>
        <p:spPr>
          <a:xfrm>
            <a:off x="8285085" y="4737962"/>
            <a:ext cx="3238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*)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malloc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sizeof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));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*)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: 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basit bir 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casting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işlemindir. 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Çünkü 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*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dugum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 değerine atama 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yapılıyor.(</a:t>
            </a:r>
            <a:r>
              <a:rPr lang="tr-TR" sz="1200" b="0" i="0" dirty="0" err="1" smtClean="0">
                <a:solidFill>
                  <a:srgbClr val="292929"/>
                </a:solidFill>
                <a:effectLst/>
                <a:latin typeface="source-serif-pro"/>
              </a:rPr>
              <a:t>casting</a:t>
            </a:r>
            <a:r>
              <a:rPr lang="tr-TR" sz="1200" b="0" i="0" dirty="0" smtClean="0">
                <a:solidFill>
                  <a:srgbClr val="292929"/>
                </a:solidFill>
                <a:effectLst/>
                <a:latin typeface="source-serif-pro"/>
              </a:rPr>
              <a:t>). 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Bu satır bize ram üzerinde düğümümüz için gerekli olan yeri (byte olarak) ayırıyor.</a:t>
            </a:r>
            <a:endParaRPr lang="tr-TR" sz="1200" dirty="0"/>
          </a:p>
        </p:txBody>
      </p: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238949AD-4081-68F1-0B7C-414FA2D18972}"/>
              </a:ext>
            </a:extLst>
          </p:cNvPr>
          <p:cNvSpPr txBox="1"/>
          <p:nvPr/>
        </p:nvSpPr>
        <p:spPr>
          <a:xfrm>
            <a:off x="4219112" y="4922627"/>
            <a:ext cx="39927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4. ve 5. satırlara baktığımızda burada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yapımızdaki bilgileri dolduruyoruz. 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dugum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-&gt;data = data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 ile parametre olarak gelen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integer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değişkeni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yapımız içerisine atıyoruz. Yine burada 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dugum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-&gt;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lang="tr-TR" sz="1200" b="1" i="0" dirty="0" err="1">
                <a:solidFill>
                  <a:srgbClr val="292929"/>
                </a:solidFill>
                <a:effectLst/>
                <a:latin typeface="source-serif-pro"/>
              </a:rPr>
              <a:t>null</a:t>
            </a:r>
            <a:r>
              <a:rPr lang="tr-TR" sz="1200" b="1" i="0" dirty="0">
                <a:solidFill>
                  <a:srgbClr val="292929"/>
                </a:solidFill>
                <a:effectLst/>
                <a:latin typeface="source-serif-pro"/>
              </a:rPr>
              <a:t>;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 ile işaretçiyi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null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olarak yapılandırıyoruz. Bunun nedeni bu fonksiyon yalnızca düğüm için hafızadan alan ayırıyor. Diğer düğümlerle olan ilişkisini henüz belirlemiyoruz.</a:t>
            </a:r>
            <a:endParaRPr lang="tr-TR" sz="1200" dirty="0"/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52D48380-7319-C7B1-665E-86A141C49E57}"/>
              </a:ext>
            </a:extLst>
          </p:cNvPr>
          <p:cNvSpPr txBox="1"/>
          <p:nvPr/>
        </p:nvSpPr>
        <p:spPr>
          <a:xfrm>
            <a:off x="228550" y="5100259"/>
            <a:ext cx="3826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6. satırda ise elde ettiğimiz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ismindeki düğümü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return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ediyoruz. Fonksiyonun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b="1" i="0" dirty="0">
                <a:solidFill>
                  <a:srgbClr val="292929"/>
                </a:solidFill>
                <a:effectLst/>
                <a:latin typeface="source-serif-pro"/>
              </a:rPr>
              <a:t>*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 tipinde bir fonksiyon olduğunu unutmayalım.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83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="" xmlns:a16="http://schemas.microsoft.com/office/drawing/2014/main" id="{EBABD98C-C893-218E-F6C8-0DA0340D689B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Tek Yönlü Bağlı Listelerde ilk elemanı </a:t>
            </a:r>
            <a:r>
              <a:rPr lang="tr-TR" b="1" i="0" dirty="0" smtClean="0">
                <a:solidFill>
                  <a:srgbClr val="292929"/>
                </a:solidFill>
                <a:effectLst/>
                <a:latin typeface="sohne"/>
              </a:rPr>
              <a:t>oluşturma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3C09E57D-CC42-29CC-BA16-D646799E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720570"/>
            <a:ext cx="3619130" cy="573028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="" xmlns:a16="http://schemas.microsoft.com/office/drawing/2014/main" id="{3E6C0656-6F3C-D6AE-5BF4-3B896586ED21}"/>
              </a:ext>
            </a:extLst>
          </p:cNvPr>
          <p:cNvSpPr txBox="1"/>
          <p:nvPr/>
        </p:nvSpPr>
        <p:spPr>
          <a:xfrm>
            <a:off x="0" y="6450859"/>
            <a:ext cx="8484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9. satırda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struct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node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* Start; ile başlangıç değişkenini global olarak oluşturduk.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5" y="0"/>
            <a:ext cx="2267711" cy="24697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291" y="2584704"/>
            <a:ext cx="5909157" cy="38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="" xmlns:a16="http://schemas.microsoft.com/office/drawing/2014/main" id="{5E9F30B2-77A0-39DC-C9C2-81CC8E830E59}"/>
              </a:ext>
            </a:extLst>
          </p:cNvPr>
          <p:cNvSpPr txBox="1"/>
          <p:nvPr/>
        </p:nvSpPr>
        <p:spPr>
          <a:xfrm>
            <a:off x="3979415" y="109386"/>
            <a:ext cx="390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Bağlı Listeye Eleman Ekleme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A4419B3B-D49C-302D-07A8-59B00B0A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" y="563315"/>
            <a:ext cx="4457700" cy="60864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22BC6D2B-AB2D-D1DC-A878-33D7067B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756" y="775089"/>
            <a:ext cx="261240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Start-&gt;</a:t>
            </a: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ikinciEleman</a:t>
            </a: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/>
            </a:r>
            <a:b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</a:b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ikinciEleman</a:t>
            </a: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-&gt;</a:t>
            </a: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kumimoji="0" lang="tr-TR" altLang="tr-TR" sz="15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= </a:t>
            </a:r>
            <a:r>
              <a:rPr kumimoji="0" lang="tr-TR" altLang="tr-TR" sz="1500" b="0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ucuncuEleman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1FCC1CB5-94DE-728C-7806-9F1AA027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91" y="563315"/>
            <a:ext cx="6095997" cy="120837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="" xmlns:a16="http://schemas.microsoft.com/office/drawing/2014/main" id="{1A1FD85D-6191-DE2F-E6A2-4BACFBC3BAEB}"/>
              </a:ext>
            </a:extLst>
          </p:cNvPr>
          <p:cNvSpPr txBox="1"/>
          <p:nvPr/>
        </p:nvSpPr>
        <p:spPr>
          <a:xfrm>
            <a:off x="7028156" y="2231135"/>
            <a:ext cx="299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Bağlı Listelerde Dolaşım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8B58E859-1994-A71F-0968-A0CA2E61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56" y="2594953"/>
            <a:ext cx="3399778" cy="25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="" xmlns:a16="http://schemas.microsoft.com/office/drawing/2014/main" id="{517C0EE4-3CCD-F763-9206-1AE4AE9CC9A9}"/>
              </a:ext>
            </a:extLst>
          </p:cNvPr>
          <p:cNvSpPr txBox="1"/>
          <p:nvPr/>
        </p:nvSpPr>
        <p:spPr>
          <a:xfrm>
            <a:off x="99874" y="94980"/>
            <a:ext cx="359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Sona Eleman Ekleme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="" xmlns:a16="http://schemas.microsoft.com/office/drawing/2014/main" id="{870138DB-EE41-D38A-AF78-5FB4FB0457AC}"/>
              </a:ext>
            </a:extLst>
          </p:cNvPr>
          <p:cNvSpPr txBox="1"/>
          <p:nvPr/>
        </p:nvSpPr>
        <p:spPr>
          <a:xfrm>
            <a:off x="197528" y="680906"/>
            <a:ext cx="2891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Yeni bir düğüm oluştur.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="" xmlns:a16="http://schemas.microsoft.com/office/drawing/2014/main" id="{49A012D8-E07A-D9CA-4170-C2E8890D0B86}"/>
              </a:ext>
            </a:extLst>
          </p:cNvPr>
          <p:cNvSpPr txBox="1"/>
          <p:nvPr/>
        </p:nvSpPr>
        <p:spPr>
          <a:xfrm>
            <a:off x="132055" y="1050238"/>
            <a:ext cx="2184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Son düğümü bul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B9EE31FF-9E33-CCC4-D0CA-1B21AB710AA9}"/>
              </a:ext>
            </a:extLst>
          </p:cNvPr>
          <p:cNvSpPr txBox="1"/>
          <p:nvPr/>
        </p:nvSpPr>
        <p:spPr>
          <a:xfrm>
            <a:off x="99874" y="1597116"/>
            <a:ext cx="425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Son düğümün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 işaretçisini yeni oluşturduğumuz düğüm olarak güncelle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="" xmlns:a16="http://schemas.microsoft.com/office/drawing/2014/main" id="{5177AB69-7B60-4CFE-9941-B1F418F1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" y="2420994"/>
            <a:ext cx="4778300" cy="4510714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="" xmlns:a16="http://schemas.microsoft.com/office/drawing/2014/main" id="{8D5D9620-7536-7475-3CCF-5B9023A1B13F}"/>
              </a:ext>
            </a:extLst>
          </p:cNvPr>
          <p:cNvSpPr txBox="1"/>
          <p:nvPr/>
        </p:nvSpPr>
        <p:spPr>
          <a:xfrm>
            <a:off x="6148897" y="-23368"/>
            <a:ext cx="378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Başa Eleman </a:t>
            </a:r>
            <a:r>
              <a:rPr lang="tr-TR" b="1" i="0" dirty="0" smtClean="0">
                <a:solidFill>
                  <a:srgbClr val="292929"/>
                </a:solidFill>
                <a:effectLst/>
                <a:latin typeface="sohne"/>
              </a:rPr>
              <a:t>Ekleme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5CD7854A-48EE-031B-CCA0-B3F94C342315}"/>
              </a:ext>
            </a:extLst>
          </p:cNvPr>
          <p:cNvSpPr txBox="1"/>
          <p:nvPr/>
        </p:nvSpPr>
        <p:spPr>
          <a:xfrm>
            <a:off x="4504796" y="314251"/>
            <a:ext cx="68825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Bağlı listede eğer Start düğümü NULL ise yeni düğümü başlangıç elemanı yap.</a:t>
            </a:r>
          </a:p>
          <a:p>
            <a:pPr algn="l"/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Bağlı listede eğer Start düğümü NULL değilse bu düğümü 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temp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 değişkeninde sakla</a:t>
            </a:r>
          </a:p>
          <a:p>
            <a:pPr algn="l"/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yeni Eklenen düğümü Start düğümü olarak belirle</a:t>
            </a:r>
          </a:p>
          <a:p>
            <a:pPr algn="l"/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Yeni eklenen düğümün </a:t>
            </a:r>
            <a:r>
              <a:rPr lang="tr-TR" sz="1400" b="0" i="1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sz="1400" b="0" i="1" dirty="0">
                <a:solidFill>
                  <a:srgbClr val="292929"/>
                </a:solidFill>
                <a:effectLst/>
                <a:latin typeface="source-serif-pro"/>
              </a:rPr>
              <a:t> işaretçisini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source-serif-pro"/>
              </a:rPr>
              <a:t>temp</a:t>
            </a: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 değişkenine yönlendir.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="" xmlns:a16="http://schemas.microsoft.com/office/drawing/2014/main" id="{0EE4796F-CCEC-2D43-1592-A27FC210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50" y="1419570"/>
            <a:ext cx="4150772" cy="3266915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458D3CC1-751C-1FCC-D5B0-2ACF3EBB9AAA}"/>
              </a:ext>
            </a:extLst>
          </p:cNvPr>
          <p:cNvSpPr txBox="1"/>
          <p:nvPr/>
        </p:nvSpPr>
        <p:spPr>
          <a:xfrm>
            <a:off x="5644897" y="5230368"/>
            <a:ext cx="57424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0" i="0" dirty="0">
                <a:solidFill>
                  <a:srgbClr val="292929"/>
                </a:solidFill>
                <a:effectLst/>
                <a:latin typeface="source-serif-pro"/>
              </a:rPr>
              <a:t>bağlı liste yapısını korumamız için Start-&gt;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serif-pro"/>
              </a:rPr>
              <a:t> işaretçisini yeni ekleme işlemini yapmadan önceki Start elemanına (</a:t>
            </a:r>
            <a:r>
              <a:rPr lang="tr-TR" sz="1600" b="0" i="0" dirty="0" err="1">
                <a:solidFill>
                  <a:srgbClr val="292929"/>
                </a:solidFill>
                <a:effectLst/>
                <a:latin typeface="source-serif-pro"/>
              </a:rPr>
              <a:t>temp</a:t>
            </a:r>
            <a:r>
              <a:rPr lang="tr-TR" sz="1600" b="0" i="0" dirty="0">
                <a:solidFill>
                  <a:srgbClr val="292929"/>
                </a:solidFill>
                <a:effectLst/>
                <a:latin typeface="source-serif-pro"/>
              </a:rPr>
              <a:t> değişkeninde sakladığımız düğüme) yönlendirmemiz gerekiyordu. 10. satırda bu işlemi yaparak bağlı liste yapımızdaki bütünlüğü korumuş olduk.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9079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3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="" xmlns:a16="http://schemas.microsoft.com/office/drawing/2014/main" id="{07052A78-64B1-8C4A-F46B-97765394B810}"/>
              </a:ext>
            </a:extLst>
          </p:cNvPr>
          <p:cNvSpPr txBox="1"/>
          <p:nvPr/>
        </p:nvSpPr>
        <p:spPr>
          <a:xfrm>
            <a:off x="170894" y="112736"/>
            <a:ext cx="413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Araya Eleman Ekleme (insert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anywhere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B5C8BBE5-208A-D6C6-3730-87068239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4" y="669432"/>
            <a:ext cx="4105275" cy="7429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="" xmlns:a16="http://schemas.microsoft.com/office/drawing/2014/main" id="{5383E30D-BEA4-8F92-2673-EDED1D3B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" y="1518914"/>
            <a:ext cx="771525" cy="10191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="" xmlns:a16="http://schemas.microsoft.com/office/drawing/2014/main" id="{E7165FB4-BE86-C05A-EC27-B0B0F731F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94" y="2644621"/>
            <a:ext cx="5114925" cy="81915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="" xmlns:a16="http://schemas.microsoft.com/office/drawing/2014/main" id="{1C82F89C-B01C-4FC4-5EB7-E8C67CE0C5FB}"/>
              </a:ext>
            </a:extLst>
          </p:cNvPr>
          <p:cNvSpPr txBox="1"/>
          <p:nvPr/>
        </p:nvSpPr>
        <p:spPr>
          <a:xfrm>
            <a:off x="90996" y="4178669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7 sayısını içeren düğümü bul.</a:t>
            </a:r>
            <a:r>
              <a:rPr lang="tr-TR" dirty="0"/>
              <a:t/>
            </a:r>
            <a:br>
              <a:rPr lang="tr-TR" dirty="0"/>
            </a:b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Kendisinden sonra gelen düğümü bir değişkende sakla</a:t>
            </a:r>
            <a:r>
              <a:rPr lang="tr-TR" dirty="0"/>
              <a:t/>
            </a:r>
            <a:br>
              <a:rPr lang="tr-TR" dirty="0"/>
            </a:b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7 sayısını içeren düğümün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 işaretçisini yeni düğüm olarak belirle.</a:t>
            </a:r>
            <a:r>
              <a:rPr lang="tr-TR" dirty="0"/>
              <a:t/>
            </a:r>
            <a:br>
              <a:rPr lang="tr-TR" dirty="0"/>
            </a:b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Yeni düğümün </a:t>
            </a:r>
            <a:r>
              <a:rPr lang="tr-TR" b="0" i="1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b="0" i="1" dirty="0">
                <a:solidFill>
                  <a:srgbClr val="292929"/>
                </a:solidFill>
                <a:effectLst/>
                <a:latin typeface="source-serif-pro"/>
              </a:rPr>
              <a:t> işaretçisini ise sakladığımız değişkene yönlendir.</a:t>
            </a:r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="" xmlns:a16="http://schemas.microsoft.com/office/drawing/2014/main" id="{F379B659-E00B-C2B6-EF12-84E6D793F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183" y="194939"/>
            <a:ext cx="4391025" cy="4686300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4CBF99A5-E18F-1A83-792B-F5606103EF23}"/>
              </a:ext>
            </a:extLst>
          </p:cNvPr>
          <p:cNvSpPr txBox="1"/>
          <p:nvPr/>
        </p:nvSpPr>
        <p:spPr>
          <a:xfrm>
            <a:off x="7233454" y="5055832"/>
            <a:ext cx="48244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18. satırda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temp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-&gt;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next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değeriyle </a:t>
            </a:r>
            <a:r>
              <a:rPr lang="tr-TR" sz="1200" b="0" i="0" dirty="0" err="1">
                <a:solidFill>
                  <a:srgbClr val="292929"/>
                </a:solidFill>
                <a:effectLst/>
                <a:latin typeface="source-serif-pro"/>
              </a:rPr>
              <a:t>eklenecekDugum</a:t>
            </a:r>
            <a:r>
              <a:rPr lang="tr-TR" sz="1200" b="0" i="0" dirty="0">
                <a:solidFill>
                  <a:srgbClr val="292929"/>
                </a:solidFill>
                <a:effectLst/>
                <a:latin typeface="source-serif-pro"/>
              </a:rPr>
              <a:t> artık araya eklenmiş oldu. Yani artık bu satırla birlikte 7 sayısı 8 sayısını işaret ediyor. Ancak iş burada bitmiyor. Çünkü hala 9 sayısını içeren düğümümüz mevcut. Eğer yeni eklenen 8 sayısı 9'u işaret etmezse bağlı liste bütünü bozulmuş olur. Biz 19. satırda 8 sayısını içeren düğümü 9 sayısını içeren düğüme işaret ettirdik. Böylece bağlı liste yapısını bozmadan 7 sayısı araya eklemiş olduk.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5810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="" xmlns:a16="http://schemas.microsoft.com/office/drawing/2014/main" id="{4560FC36-852B-2D57-A0B2-4021BF500489}"/>
              </a:ext>
            </a:extLst>
          </p:cNvPr>
          <p:cNvSpPr txBox="1"/>
          <p:nvPr/>
        </p:nvSpPr>
        <p:spPr>
          <a:xfrm>
            <a:off x="117629" y="130491"/>
            <a:ext cx="3957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Sondan Eleman </a:t>
            </a:r>
            <a:r>
              <a:rPr lang="tr-TR" b="1" i="0" dirty="0" smtClean="0">
                <a:solidFill>
                  <a:srgbClr val="292929"/>
                </a:solidFill>
                <a:effectLst/>
                <a:latin typeface="sohne"/>
              </a:rPr>
              <a:t>Silme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7862B5D7-02AD-014A-D334-E4F35E7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9" y="772356"/>
            <a:ext cx="4712331" cy="88702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="" xmlns:a16="http://schemas.microsoft.com/office/drawing/2014/main" id="{DF8926AD-BC59-3E2F-98E8-1ABC915F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0" y="1952439"/>
            <a:ext cx="4414016" cy="88702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="" xmlns:a16="http://schemas.microsoft.com/office/drawing/2014/main" id="{7F942030-2ACA-8E29-88F4-24520D26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2" y="3132522"/>
            <a:ext cx="3703762" cy="3692772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="" xmlns:a16="http://schemas.microsoft.com/office/drawing/2014/main" id="{BDD1402F-C5E7-6FEF-F4C1-9D2B9871E62C}"/>
              </a:ext>
            </a:extLst>
          </p:cNvPr>
          <p:cNvSpPr txBox="1"/>
          <p:nvPr/>
        </p:nvSpPr>
        <p:spPr>
          <a:xfrm>
            <a:off x="6784759" y="130491"/>
            <a:ext cx="4507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Baştan Eleman </a:t>
            </a:r>
            <a:r>
              <a:rPr lang="tr-TR" b="1" i="0" dirty="0" smtClean="0">
                <a:solidFill>
                  <a:srgbClr val="292929"/>
                </a:solidFill>
                <a:effectLst/>
                <a:latin typeface="sohne"/>
              </a:rPr>
              <a:t>Silme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="" xmlns:a16="http://schemas.microsoft.com/office/drawing/2014/main" id="{F2B4C1F7-5A11-4969-7414-5FA53F868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416" y="1118906"/>
            <a:ext cx="6365584" cy="48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5E43B170-9764-A114-5D1B-73D9CCB6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79" y="409575"/>
            <a:ext cx="4562475" cy="60388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="" xmlns:a16="http://schemas.microsoft.com/office/drawing/2014/main" id="{E71405D9-F201-C48B-000F-9B30B2928922}"/>
              </a:ext>
            </a:extLst>
          </p:cNvPr>
          <p:cNvSpPr txBox="1"/>
          <p:nvPr/>
        </p:nvSpPr>
        <p:spPr>
          <a:xfrm>
            <a:off x="215282" y="40243"/>
            <a:ext cx="4507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Aradan Eleman Silme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651C711D-41CF-994B-E402-176E4B9B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206" y="409575"/>
            <a:ext cx="3209926" cy="4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1ADFC955-6406-E1B3-F7AB-14749712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6" y="107808"/>
            <a:ext cx="2781300" cy="18764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4456C21B-70C9-EDD1-454C-2DC350AE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6" y="1948612"/>
            <a:ext cx="2657475" cy="9620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="" xmlns:a16="http://schemas.microsoft.com/office/drawing/2014/main" id="{49859804-D599-A858-CE28-CA500507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6337"/>
            <a:ext cx="3762375" cy="10287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="" xmlns:a16="http://schemas.microsoft.com/office/drawing/2014/main" id="{129B5965-405E-23FA-4602-EAEF4B234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6" y="3825037"/>
            <a:ext cx="5421297" cy="249040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="" xmlns:a16="http://schemas.microsoft.com/office/drawing/2014/main" id="{5BF7C809-D2D6-C94A-12A7-3C5DF8FA2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399" y="355106"/>
            <a:ext cx="5087386" cy="577664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3A20C72F-8A6D-571F-1B53-BA7A1C0A4CD9}"/>
              </a:ext>
            </a:extLst>
          </p:cNvPr>
          <p:cNvSpPr txBox="1"/>
          <p:nvPr/>
        </p:nvSpPr>
        <p:spPr>
          <a:xfrm>
            <a:off x="3286957" y="0"/>
            <a:ext cx="361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Tek Yönlü Bağlı Listeyi Ters Çevirme </a:t>
            </a:r>
          </a:p>
        </p:txBody>
      </p:sp>
    </p:spTree>
    <p:extLst>
      <p:ext uri="{BB962C8B-B14F-4D97-AF65-F5344CB8AC3E}">
        <p14:creationId xmlns:p14="http://schemas.microsoft.com/office/powerpoint/2010/main" val="1243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297</Words>
  <Application>Microsoft Office PowerPoint</Application>
  <PresentationFormat>Geniş ekran</PresentationFormat>
  <Paragraphs>31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sohne</vt:lpstr>
      <vt:lpstr>source-serif-pro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ahf</dc:creator>
  <cp:lastModifiedBy>Toshiba</cp:lastModifiedBy>
  <cp:revision>6</cp:revision>
  <dcterms:created xsi:type="dcterms:W3CDTF">2022-10-22T15:32:46Z</dcterms:created>
  <dcterms:modified xsi:type="dcterms:W3CDTF">2022-10-29T10:49:03Z</dcterms:modified>
</cp:coreProperties>
</file>