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56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32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378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5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5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8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598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247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9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90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2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89D6-0B0B-45CC-BC50-692E4036D7B5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8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gisayarkavramlari.com/2008/11/24/yapici-constructor/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hyperlink" Target="http://www.bilgisayarkavramlari.com/2008/07/15/nesne-objec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4" y="0"/>
            <a:ext cx="5857685" cy="4831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11" y="1674817"/>
            <a:ext cx="1879156" cy="44653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869443"/>
            <a:ext cx="3218688" cy="4050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04" y="1327307"/>
            <a:ext cx="2712178" cy="71989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536" y="1713452"/>
            <a:ext cx="1443316" cy="28594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9" y="2145650"/>
            <a:ext cx="2368106" cy="30556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9158" y="2489454"/>
            <a:ext cx="1252538" cy="37046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2489" y="5792914"/>
            <a:ext cx="2844356" cy="43436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4151" y="2969132"/>
            <a:ext cx="4255961" cy="458533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4151" y="4717542"/>
            <a:ext cx="1650076" cy="453771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0492" y="3397983"/>
            <a:ext cx="4849620" cy="29554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5700" y="3758461"/>
            <a:ext cx="2030540" cy="995620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78763" y="5342038"/>
            <a:ext cx="1929448" cy="230563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6463" y="6227274"/>
            <a:ext cx="1762445" cy="275861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58784" y="6190678"/>
            <a:ext cx="2570361" cy="447866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49" y="460411"/>
            <a:ext cx="2880287" cy="3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" y="369332"/>
            <a:ext cx="6557763" cy="330727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00772" y="0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595959"/>
                </a:solidFill>
                <a:latin typeface="Open Sans"/>
              </a:rPr>
              <a:t>B</a:t>
            </a:r>
            <a:r>
              <a:rPr lang="tr-TR" b="0" i="0" dirty="0" smtClean="0">
                <a:solidFill>
                  <a:srgbClr val="595959"/>
                </a:solidFill>
                <a:effectLst/>
                <a:latin typeface="Open Sans"/>
              </a:rPr>
              <a:t>ir hastanın tanımını yapan sınıf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413760" y="276999"/>
            <a:ext cx="8461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595959"/>
                </a:solidFill>
                <a:latin typeface="Open Sans"/>
              </a:rPr>
              <a:t>H</a:t>
            </a:r>
            <a:r>
              <a:rPr lang="tr-TR" b="0" i="0" dirty="0" smtClean="0">
                <a:solidFill>
                  <a:srgbClr val="595959"/>
                </a:solidFill>
                <a:effectLst/>
                <a:latin typeface="Open Sans"/>
              </a:rPr>
              <a:t>asta sınıfında, yine sınıf ile aynı isme sahip </a:t>
            </a:r>
            <a:r>
              <a:rPr lang="tr-TR" b="0" i="0" u="none" strike="noStrike" dirty="0" smtClean="0">
                <a:solidFill>
                  <a:srgbClr val="A03717"/>
                </a:solidFill>
                <a:effectLst/>
                <a:latin typeface="Open Sans"/>
                <a:hlinkClick r:id="rId3"/>
              </a:rPr>
              <a:t>bir inşa fonksiyonu (</a:t>
            </a:r>
            <a:r>
              <a:rPr lang="tr-TR" b="0" i="0" u="none" strike="noStrike" dirty="0" err="1" smtClean="0">
                <a:solidFill>
                  <a:srgbClr val="A03717"/>
                </a:solidFill>
                <a:effectLst/>
                <a:latin typeface="Open Sans"/>
                <a:hlinkClick r:id="rId3"/>
              </a:rPr>
              <a:t>constructor</a:t>
            </a:r>
            <a:r>
              <a:rPr lang="tr-TR" b="0" i="0" u="none" strike="noStrike" dirty="0" smtClean="0">
                <a:solidFill>
                  <a:srgbClr val="A03717"/>
                </a:solidFill>
                <a:effectLst/>
                <a:latin typeface="Open Sans"/>
                <a:hlinkClick r:id="rId3"/>
              </a:rPr>
              <a:t>)</a:t>
            </a:r>
            <a:r>
              <a:rPr lang="tr-TR" b="0" i="0" dirty="0" smtClean="0">
                <a:solidFill>
                  <a:srgbClr val="595959"/>
                </a:solidFill>
                <a:effectLst/>
                <a:latin typeface="Open Sans"/>
              </a:rPr>
              <a:t> bulunmaktadır. Buradaki amaç, </a:t>
            </a:r>
            <a:r>
              <a:rPr lang="tr-TR" b="0" i="0" u="none" strike="noStrike" dirty="0" smtClean="0">
                <a:solidFill>
                  <a:srgbClr val="A03717"/>
                </a:solidFill>
                <a:effectLst/>
                <a:latin typeface="Open Sans"/>
                <a:hlinkClick r:id="rId4"/>
              </a:rPr>
              <a:t>nesne (</a:t>
            </a:r>
            <a:r>
              <a:rPr lang="tr-TR" b="0" i="0" u="none" strike="noStrike" dirty="0" err="1" smtClean="0">
                <a:solidFill>
                  <a:srgbClr val="A03717"/>
                </a:solidFill>
                <a:effectLst/>
                <a:latin typeface="Open Sans"/>
                <a:hlinkClick r:id="rId4"/>
              </a:rPr>
              <a:t>object</a:t>
            </a:r>
            <a:r>
              <a:rPr lang="tr-TR" b="0" i="0" u="none" strike="noStrike" dirty="0" smtClean="0">
                <a:solidFill>
                  <a:srgbClr val="A03717"/>
                </a:solidFill>
                <a:effectLst/>
                <a:latin typeface="Open Sans"/>
                <a:hlinkClick r:id="rId4"/>
              </a:rPr>
              <a:t>)</a:t>
            </a:r>
            <a:r>
              <a:rPr lang="tr-TR" b="0" i="0" dirty="0" smtClean="0">
                <a:solidFill>
                  <a:srgbClr val="595959"/>
                </a:solidFill>
                <a:effectLst/>
                <a:latin typeface="Open Sans"/>
              </a:rPr>
              <a:t> oluşturulurken bu aşamada ilk değerlerini atamaktır.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72" y="3732180"/>
            <a:ext cx="3837244" cy="18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" y="0"/>
            <a:ext cx="9367838" cy="68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3" y="148932"/>
            <a:ext cx="4457891" cy="348961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3" y="3745610"/>
            <a:ext cx="11671066" cy="25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" y="0"/>
            <a:ext cx="11314751" cy="59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0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511038" y="0"/>
            <a:ext cx="485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Tek Bağlı Dairesel Listelerde Başa Eleman Eklemek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7" y="2466974"/>
            <a:ext cx="8916126" cy="262928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6" y="5803393"/>
            <a:ext cx="5501178" cy="83762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87" y="427625"/>
            <a:ext cx="4152900" cy="2952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87" y="951999"/>
            <a:ext cx="7429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47912" y="0"/>
            <a:ext cx="487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Tek Bağlı Dairesel Listelerde Sona Eleman Eklemek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" y="369332"/>
            <a:ext cx="7875524" cy="4789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9409"/>
            <a:ext cx="1294378" cy="91859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5" y="1028509"/>
            <a:ext cx="7815153" cy="137331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90" y="2697861"/>
            <a:ext cx="9473871" cy="276263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5913120" y="59394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 başa ekleme fonksiyonunun sonundaki </a:t>
            </a:r>
            <a:r>
              <a:rPr lang="tr-TR" dirty="0" err="1" smtClean="0"/>
              <a:t>head</a:t>
            </a:r>
            <a:r>
              <a:rPr lang="tr-TR" dirty="0" smtClean="0"/>
              <a:t> = </a:t>
            </a:r>
            <a:r>
              <a:rPr lang="tr-TR" dirty="0" err="1" smtClean="0"/>
              <a:t>temp</a:t>
            </a:r>
            <a:r>
              <a:rPr lang="tr-TR" dirty="0" smtClean="0"/>
              <a:t>; satırını kaldırmak yeterlidir.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97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00" y="1875091"/>
            <a:ext cx="11435244" cy="464061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37300" y="256324"/>
            <a:ext cx="1124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Görüldüğü gibi başa ekleme fonksiyonunun sonundaki </a:t>
            </a:r>
            <a:r>
              <a:rPr lang="tr-TR" dirty="0" err="1" smtClean="0"/>
              <a:t>head</a:t>
            </a:r>
            <a:r>
              <a:rPr lang="tr-TR" dirty="0" smtClean="0"/>
              <a:t> = </a:t>
            </a:r>
            <a:r>
              <a:rPr lang="tr-TR" dirty="0" err="1" smtClean="0"/>
              <a:t>temp</a:t>
            </a:r>
            <a:r>
              <a:rPr lang="tr-TR" dirty="0" smtClean="0"/>
              <a:t>; satırını kaldırmak yeterlidir. Aynı fonksiyonu aşağıdaki şekilde de yazabilirdik. Burada </a:t>
            </a:r>
            <a:r>
              <a:rPr lang="tr-TR" dirty="0" err="1" smtClean="0"/>
              <a:t>temp</a:t>
            </a:r>
            <a:r>
              <a:rPr lang="tr-TR" dirty="0" smtClean="0"/>
              <a:t> isminde bir değişkene ihtiyacımızın olmadığını gözlemleyin.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91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33690" y="0"/>
            <a:ext cx="485665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tr-TR" dirty="0" smtClean="0"/>
              <a:t>Tek Bağlı Dairesel Listelerde İki Listeyi Birleştirmek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21920" y="516743"/>
            <a:ext cx="1155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</a:t>
            </a:r>
            <a:r>
              <a:rPr lang="tr-TR" dirty="0" err="1" smtClean="0"/>
              <a:t>list_1</a:t>
            </a:r>
            <a:r>
              <a:rPr lang="tr-TR" dirty="0" smtClean="0"/>
              <a:t> boş ise </a:t>
            </a:r>
            <a:r>
              <a:rPr lang="tr-TR" dirty="0" err="1" smtClean="0"/>
              <a:t>list_2’ye</a:t>
            </a:r>
            <a:r>
              <a:rPr lang="tr-TR" dirty="0" smtClean="0"/>
              <a:t> ekleniyor. Eğer boş değilse her iki listenin de </a:t>
            </a:r>
            <a:r>
              <a:rPr lang="tr-TR" dirty="0" err="1" smtClean="0"/>
              <a:t>last</a:t>
            </a:r>
            <a:r>
              <a:rPr lang="tr-TR" dirty="0" smtClean="0"/>
              <a:t>() fonksiyonuyla son elemanları bulunuyor ve </a:t>
            </a:r>
            <a:r>
              <a:rPr lang="tr-TR" dirty="0" err="1" smtClean="0"/>
              <a:t>next</a:t>
            </a:r>
            <a:r>
              <a:rPr lang="tr-TR" dirty="0" smtClean="0"/>
              <a:t> işaretçilerine bir diğerinin gösterdiği adres değeri atanıyor.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536192"/>
            <a:ext cx="10525592" cy="3930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23" y="6331938"/>
            <a:ext cx="3417761" cy="43538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2228631"/>
            <a:ext cx="4096512" cy="81175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46" y="3118084"/>
            <a:ext cx="5046249" cy="321811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870" y="3173799"/>
            <a:ext cx="6987298" cy="33204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128" y="4255008"/>
            <a:ext cx="6904790" cy="35109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5031" y="4870132"/>
            <a:ext cx="7819486" cy="31146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5961" y="5786086"/>
            <a:ext cx="7035957" cy="3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7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730356" y="0"/>
            <a:ext cx="397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/>
              <a:t>Tek Bağlı Dairesel Listede Arama Yapmak</a:t>
            </a:r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872"/>
            <a:ext cx="10141487" cy="51701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517" y="5913121"/>
            <a:ext cx="8597075" cy="66922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91" y="1353312"/>
            <a:ext cx="5579335" cy="7799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91" y="2231136"/>
            <a:ext cx="4731855" cy="225876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42" y="4796791"/>
            <a:ext cx="4418152" cy="5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89760" y="0"/>
            <a:ext cx="821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Tek Yönlü Bağlı Dairesel Listelerde Verilen Bir Değere Sahip Düğümü Silmek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41" y="2005114"/>
            <a:ext cx="5190363" cy="69982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760"/>
            <a:ext cx="6756367" cy="22273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0" y="586201"/>
            <a:ext cx="3644660" cy="83248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0" y="1403103"/>
            <a:ext cx="3356298" cy="29070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0" y="1744802"/>
            <a:ext cx="3760858" cy="193449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680" y="3510449"/>
            <a:ext cx="6874874" cy="63635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957" y="4183380"/>
            <a:ext cx="6981145" cy="2426877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40" y="6381656"/>
            <a:ext cx="1219200" cy="22860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4036" y="6225016"/>
            <a:ext cx="665036" cy="541881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4929" y="3594294"/>
            <a:ext cx="12858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5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7992" cy="37395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651" y="6426327"/>
            <a:ext cx="747126" cy="43167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" y="373951"/>
            <a:ext cx="3776719" cy="185966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33612"/>
            <a:ext cx="3107513" cy="40786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76" y="2641473"/>
            <a:ext cx="3778598" cy="48196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587" y="5191505"/>
            <a:ext cx="3397682" cy="95440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0074" y="3123437"/>
            <a:ext cx="3878503" cy="189799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1115" y="6265545"/>
            <a:ext cx="1420241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2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125</Words>
  <Application>Microsoft Office PowerPoint</Application>
  <PresentationFormat>Geniş ekran</PresentationFormat>
  <Paragraphs>10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14</cp:revision>
  <dcterms:created xsi:type="dcterms:W3CDTF">2022-10-29T14:56:28Z</dcterms:created>
  <dcterms:modified xsi:type="dcterms:W3CDTF">2022-11-03T11:33:05Z</dcterms:modified>
</cp:coreProperties>
</file>