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74300"/>
  <p:notesSz cx="18288000" cy="10274300"/>
  <p:embeddedFontLst>
    <p:embeddedFont>
      <p:font typeface="PKVMAP+Bernoru-BlackCondensed" charset="0"/>
      <p:regular r:id="rId15"/>
    </p:embeddedFont>
    <p:embeddedFont>
      <p:font typeface="TCLCOP+Telegraf-Regular" charset="0"/>
      <p:regular r:id="rId16"/>
    </p:embeddedFont>
    <p:embeddedFont>
      <p:font typeface="AMDEKL+Bernoru-BlackCondensed" charset="0"/>
      <p:regular r:id="rId17"/>
    </p:embeddedFont>
    <p:embeddedFont>
      <p:font typeface="FQOWPM+Telegraf-Bold" charset="0"/>
      <p:regular r:id="rId18"/>
    </p:embeddedFont>
    <p:embeddedFont>
      <p:font typeface="RFVABE+DMSans-Regular" charset="0"/>
      <p:regular r:id="rId19"/>
    </p:embeddedFont>
    <p:embeddedFont>
      <p:font typeface="VRFDUQ+CanvaSans-Regular" charset="0"/>
      <p:regular r:id="rId20"/>
    </p:embeddedFont>
    <p:embeddedFont>
      <p:font typeface="FSPLUJ+Telegraf-Bold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NEJEKT+DMSans-Bold" charset="0"/>
      <p:regular r:id="rId26"/>
    </p:embeddedFont>
    <p:embeddedFont>
      <p:font typeface="VIDNBO+Telegraf-Regular" charset="0"/>
      <p:regular r:id="rId27"/>
    </p:embeddedFont>
    <p:embeddedFont>
      <p:font typeface="CHHFHP+Telegraf-Regular" charset="0"/>
      <p:regular r:id="rId28"/>
    </p:embeddedFont>
    <p:embeddedFont>
      <p:font typeface="ODAPOM+Bernoru-BlackCondensed" charset="0"/>
      <p:regular r:id="rId29"/>
    </p:embeddedFont>
    <p:embeddedFont>
      <p:font typeface="DVKKSP+Bernoru-BlackCondensed" charset="0"/>
      <p:regular r:id="rId30"/>
    </p:embeddedFont>
    <p:embeddedFont>
      <p:font typeface="GTCTLB+Bernoru-BlackCondensed" charset="0"/>
      <p:regular r:id="rId31"/>
    </p:embeddedFont>
    <p:embeddedFont>
      <p:font typeface="QJCLLH+Bernoru-BlackCondensed" charset="0"/>
      <p:regular r:id="rId32"/>
    </p:embeddedFont>
    <p:embeddedFont>
      <p:font typeface="DQAEDN+Telegraf-Bold" charset="0"/>
      <p:regular r:id="rId33"/>
    </p:embeddedFont>
    <p:embeddedFont>
      <p:font typeface="NVQNOM+DMSans-Regular" charset="0"/>
      <p:regular r:id="rId34"/>
    </p:embeddedFont>
    <p:embeddedFont>
      <p:font typeface="JKLOQP+Bernoru-BlackCondensed" charset="0"/>
      <p:regular r:id="rId35"/>
    </p:embeddedFont>
    <p:embeddedFont>
      <p:font typeface="BWMGQI+Bernoru-BlackCondensed" charset="0"/>
      <p:regular r:id="rId36"/>
    </p:embeddedFont>
    <p:embeddedFont>
      <p:font typeface="VTVHPS+Telegraf-Regular" charset="0"/>
      <p:regular r:id="rId37"/>
    </p:embeddedFont>
    <p:embeddedFont>
      <p:font typeface="MMJKFS+LiberationSerif" charset="0"/>
      <p:regular r:id="rId38"/>
    </p:embeddedFont>
    <p:embeddedFont>
      <p:font typeface="UJJRES+Bernoru-BlackCondensed" charset="0"/>
      <p:regular r:id="rId39"/>
    </p:embeddedFont>
    <p:embeddedFont>
      <p:font typeface="QSOBCI+Telegraf-Regular" charset="0"/>
      <p:regular r:id="rId40"/>
    </p:embeddedFont>
    <p:embeddedFont>
      <p:font typeface="WGFOKA+LiberationSerif" charset="0"/>
      <p:regular r:id="rId41"/>
    </p:embeddedFont>
    <p:embeddedFont>
      <p:font typeface="SMHCKS+Bernoru-BlackCondensed" charset="0"/>
      <p:regular r:id="rId42"/>
    </p:embeddedFont>
    <p:embeddedFont>
      <p:font typeface="OWFPBA+DMSans-Regular" charset="0"/>
      <p:regular r:id="rId43"/>
    </p:embeddedFont>
    <p:embeddedFont>
      <p:font typeface="UHBQEE+Bernoru-BlackCondensed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456" y="-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viewProps" Target="viewProp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276" y="2396620"/>
            <a:ext cx="653088" cy="84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3"/>
              </a:lnSpc>
              <a:spcBef>
                <a:spcPts val="0"/>
              </a:spcBef>
              <a:spcAft>
                <a:spcPts val="0"/>
              </a:spcAft>
            </a:pPr>
            <a:r>
              <a:rPr sz="2550" dirty="0">
                <a:solidFill>
                  <a:srgbClr val="FFFFFF"/>
                </a:solidFill>
                <a:latin typeface="MMJKFS+LiberationSerif"/>
                <a:cs typeface="MMJKFS+LiberationSerif"/>
              </a:rPr>
              <a:t>$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5619" y="4554843"/>
            <a:ext cx="9486347" cy="4238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36"/>
              </a:lnSpc>
              <a:spcBef>
                <a:spcPts val="0"/>
              </a:spcBef>
              <a:spcAft>
                <a:spcPts val="0"/>
              </a:spcAft>
            </a:pPr>
            <a:r>
              <a:rPr sz="9350" dirty="0">
                <a:solidFill>
                  <a:srgbClr val="5067B2"/>
                </a:solidFill>
                <a:latin typeface="PKVMAP+Bernoru-BlackCondensed"/>
                <a:cs typeface="PKVMAP+Bernoru-BlackCondensed"/>
              </a:rPr>
              <a:t>E-COMMERCE AND</a:t>
            </a:r>
          </a:p>
          <a:p>
            <a:pPr marL="0" marR="0">
              <a:lnSpc>
                <a:spcPts val="9309"/>
              </a:lnSpc>
              <a:spcBef>
                <a:spcPts val="0"/>
              </a:spcBef>
              <a:spcAft>
                <a:spcPts val="0"/>
              </a:spcAft>
            </a:pPr>
            <a:r>
              <a:rPr sz="9350" dirty="0">
                <a:solidFill>
                  <a:srgbClr val="5067B2"/>
                </a:solidFill>
                <a:latin typeface="PKVMAP+Bernoru-BlackCondensed"/>
                <a:cs typeface="PKVMAP+Bernoru-BlackCondensed"/>
              </a:rPr>
              <a:t>SOCIAL COMMERCE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13194" y="6114897"/>
            <a:ext cx="791934" cy="548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7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181D23"/>
                </a:solidFill>
                <a:latin typeface="MMJKFS+LiberationSerif"/>
                <a:cs typeface="MMJKFS+LiberationSerif"/>
              </a:rPr>
              <a:t>$0.00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38472" y="6610895"/>
            <a:ext cx="1010698" cy="32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1" dirty="0">
                <a:solidFill>
                  <a:srgbClr val="FFFFFF"/>
                </a:solidFill>
                <a:latin typeface="MMJKFS+LiberationSerif"/>
                <a:cs typeface="MMJKFS+LiberationSerif"/>
              </a:rPr>
              <a:t>ADD</a:t>
            </a:r>
            <a:r>
              <a:rPr sz="1000" spc="-21" dirty="0">
                <a:solidFill>
                  <a:srgbClr val="FFFFFF"/>
                </a:solidFill>
                <a:latin typeface="MMJKFS+LiberationSerif"/>
                <a:cs typeface="MMJKFS+LiberationSerif"/>
              </a:rPr>
              <a:t> </a:t>
            </a:r>
            <a:r>
              <a:rPr sz="1000" spc="-28" dirty="0">
                <a:solidFill>
                  <a:srgbClr val="FFFFFF"/>
                </a:solidFill>
                <a:latin typeface="MMJKFS+LiberationSerif"/>
                <a:cs typeface="MMJKFS+LiberationSerif"/>
              </a:rPr>
              <a:t>TO</a:t>
            </a:r>
            <a:r>
              <a:rPr sz="1000" spc="11" dirty="0">
                <a:solidFill>
                  <a:srgbClr val="FFFFFF"/>
                </a:solidFill>
                <a:latin typeface="MMJKFS+LiberationSerif"/>
                <a:cs typeface="MMJKFS+LiberationSerif"/>
              </a:rPr>
              <a:t> </a:t>
            </a:r>
            <a:r>
              <a:rPr sz="1000" spc="-31" dirty="0">
                <a:solidFill>
                  <a:srgbClr val="FFFFFF"/>
                </a:solidFill>
                <a:latin typeface="MMJKFS+LiberationSerif"/>
                <a:cs typeface="MMJKFS+LiberationSerif"/>
              </a:rPr>
              <a:t>CART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82539" y="621100"/>
            <a:ext cx="12331343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ODAPOM+Bernoru-BlackCondensed"/>
                <a:cs typeface="ODAPOM+Bernoru-BlackCondensed"/>
              </a:rPr>
              <a:t>PROPOSED SYSTEM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41723" y="517451"/>
            <a:ext cx="13617709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BWMGQI+Bernoru-BlackCondensed"/>
                <a:cs typeface="BWMGQI+Bernoru-BlackCondensed"/>
              </a:rPr>
              <a:t>PROPOSED SYSTEM 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1261" y="2469948"/>
            <a:ext cx="14038378" cy="133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Here</a:t>
            </a:r>
            <a:r>
              <a:rPr sz="2700" spc="359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are</a:t>
            </a:r>
            <a:r>
              <a:rPr sz="2700" spc="36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4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some</a:t>
            </a:r>
            <a:r>
              <a:rPr sz="2700" spc="356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interesting</a:t>
            </a:r>
            <a:r>
              <a:rPr sz="2700" spc="363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project</a:t>
            </a:r>
            <a:r>
              <a:rPr sz="2700" spc="356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ideas</a:t>
            </a:r>
            <a:r>
              <a:rPr sz="2700" spc="358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for</a:t>
            </a:r>
            <a:r>
              <a:rPr sz="2700" spc="356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an</a:t>
            </a:r>
            <a:r>
              <a:rPr sz="2700" spc="359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e-commerce</a:t>
            </a:r>
            <a:r>
              <a:rPr sz="2700" spc="357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and</a:t>
            </a:r>
            <a:r>
              <a:rPr sz="2700" spc="359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social</a:t>
            </a:r>
            <a:r>
              <a:rPr sz="2700" spc="352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e-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4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commerce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platform: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68983" y="3422448"/>
            <a:ext cx="9298847" cy="181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Personalized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Product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Recommendations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Social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Media-Integrated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4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E-Commerce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  <a:p>
            <a:pPr marL="0" marR="0">
              <a:lnSpc>
                <a:spcPts val="2721"/>
              </a:lnSpc>
              <a:spcBef>
                <a:spcPts val="102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Influencer-Driven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Social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Shopping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4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App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8983" y="4851198"/>
            <a:ext cx="8962204" cy="181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Community-Based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Review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and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Rating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Virtual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Try-On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and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Augmented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Reality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Shopping</a:t>
            </a:r>
          </a:p>
          <a:p>
            <a:pPr marL="0" marR="0">
              <a:lnSpc>
                <a:spcPts val="2721"/>
              </a:lnSpc>
              <a:spcBef>
                <a:spcPts val="102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Collaborative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Shopping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Cart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68983" y="6279948"/>
            <a:ext cx="5983562" cy="860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Live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Video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Shopping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Experience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68983" y="6756197"/>
            <a:ext cx="9269438" cy="1812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Sustainable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and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Ethical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Shopping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Subscription-Based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Social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4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E-Commerce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  <a:p>
            <a:pPr marL="0" marR="0">
              <a:lnSpc>
                <a:spcPts val="2721"/>
              </a:lnSpc>
              <a:spcBef>
                <a:spcPts val="102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Flash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Sales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&amp;</a:t>
            </a:r>
            <a:r>
              <a:rPr sz="2700" spc="2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Group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Buying</a:t>
            </a:r>
            <a:r>
              <a:rPr sz="2700" dirty="0">
                <a:solidFill>
                  <a:srgbClr val="2A294B"/>
                </a:solidFill>
                <a:latin typeface="CHHFHP+Telegraf-Regular"/>
                <a:cs typeface="CHHFHP+Telegraf-Regular"/>
              </a:rPr>
              <a:t> Platform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52981" y="715821"/>
            <a:ext cx="6696349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UHBQEE+Bernoru-BlackCondensed"/>
                <a:cs typeface="UHBQEE+Bernoru-BlackCondense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444" y="2482368"/>
            <a:ext cx="16850293" cy="2596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7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Seamless Integration of Social Commerce and E-commerce: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The proposed system successfully bridges the gap between social media and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traditional e-commerce, enabling a more interactive and engaging shopping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experience for users.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0444" y="4425468"/>
            <a:ext cx="8346733" cy="1139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7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Enhanced User Engagement and Trust: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0444" y="4911243"/>
            <a:ext cx="17378765" cy="2111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7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By incorporating features like personalized recommendations, user reviews, and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social sharing, the platform fosters greater customer interaction and builds trust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among users.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0444" y="6368568"/>
            <a:ext cx="6590884" cy="1139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7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Improved Business Outcomes: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0444" y="6854342"/>
            <a:ext cx="17037980" cy="2111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7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Businesses can benefit from increased visibility, better customer insights, and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higher sales conversions by leveraging the power of social commerce features.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Future-proof Solution: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444" y="8311667"/>
            <a:ext cx="16044208" cy="2111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73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As social media continues to influence purchasing decisions, this platform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positions itself as a modern and scalable solution to meet the demands of</a:t>
            </a:r>
          </a:p>
          <a:p>
            <a:pPr marL="0" marR="0">
              <a:lnSpc>
                <a:spcPts val="382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RFVABE+DMSans-Regular"/>
                <a:cs typeface="RFVABE+DMSans-Regular"/>
              </a:rPr>
              <a:t>evolving consumer behavior.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8919" y="3603596"/>
            <a:ext cx="7440329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71"/>
              </a:lnSpc>
              <a:spcBef>
                <a:spcPts val="0"/>
              </a:spcBef>
              <a:spcAft>
                <a:spcPts val="0"/>
              </a:spcAft>
            </a:pPr>
            <a:r>
              <a:rPr sz="15000" dirty="0">
                <a:solidFill>
                  <a:srgbClr val="5067B2"/>
                </a:solidFill>
                <a:latin typeface="SMHCKS+Bernoru-BlackCondensed"/>
                <a:cs typeface="SMHCKS+Bernoru-Black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27314" y="874561"/>
            <a:ext cx="5243821" cy="158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99"/>
              </a:lnSpc>
              <a:spcBef>
                <a:spcPts val="0"/>
              </a:spcBef>
              <a:spcAft>
                <a:spcPts val="0"/>
              </a:spcAft>
            </a:pPr>
            <a:r>
              <a:rPr sz="5000" b="1" dirty="0">
                <a:solidFill>
                  <a:srgbClr val="2A294B"/>
                </a:solidFill>
                <a:latin typeface="DQAEDN+Telegraf-Bold"/>
                <a:cs typeface="DQAEDN+Telegraf-Bold"/>
              </a:rPr>
              <a:t>Submitted By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82518" y="1020459"/>
            <a:ext cx="714427" cy="69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8328" y="2765610"/>
            <a:ext cx="5442110" cy="79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Name : Mahmu</a:t>
            </a:r>
            <a:r>
              <a:rPr sz="1900" spc="-1131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</a:t>
            </a:r>
            <a:r>
              <a:rPr sz="2500" spc="-413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d</a:t>
            </a:r>
            <a:r>
              <a:rPr sz="1900" spc="-644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a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ul Hasan Sarkar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39128" y="2765610"/>
            <a:ext cx="5385849" cy="3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Name :</a:t>
            </a:r>
            <a:r>
              <a:rPr sz="2500" spc="563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 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MD. Sa</a:t>
            </a:r>
            <a:r>
              <a:rPr sz="1900" spc="-146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</a:t>
            </a:r>
            <a:r>
              <a:rPr sz="2500" spc="-835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m</a:t>
            </a:r>
            <a:r>
              <a:rPr sz="1900" spc="-224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a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iul Alam Sakafi</a:t>
            </a:r>
          </a:p>
          <a:p>
            <a:pPr marL="0" marR="0">
              <a:lnSpc>
                <a:spcPts val="2587"/>
              </a:lnSpc>
              <a:spcBef>
                <a:spcPts val="7014"/>
              </a:spcBef>
              <a:spcAft>
                <a:spcPts val="0"/>
              </a:spcAft>
            </a:pP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Registration No</a:t>
            </a:r>
            <a:r>
              <a:rPr sz="1900" spc="245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1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: 19502004643</a:t>
            </a:r>
          </a:p>
          <a:p>
            <a:pPr marL="0" marR="0">
              <a:lnSpc>
                <a:spcPts val="2587"/>
              </a:lnSpc>
              <a:spcBef>
                <a:spcPts val="7064"/>
              </a:spcBef>
              <a:spcAft>
                <a:spcPts val="0"/>
              </a:spcAft>
            </a:pP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Session :</a:t>
            </a:r>
            <a:r>
              <a:rPr sz="2500" spc="563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 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20</a:t>
            </a:r>
            <a:r>
              <a:rPr sz="1900" spc="-73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</a:t>
            </a:r>
            <a:r>
              <a:rPr sz="2500" spc="-442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1</a:t>
            </a:r>
            <a:r>
              <a:rPr sz="1900" spc="-617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a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9-2020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8328" y="3988348"/>
            <a:ext cx="5381468" cy="2019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Registration No</a:t>
            </a:r>
            <a:r>
              <a:rPr sz="1900" spc="245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1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: 19502004689</a:t>
            </a:r>
          </a:p>
          <a:p>
            <a:pPr marL="0" marR="0">
              <a:lnSpc>
                <a:spcPts val="2587"/>
              </a:lnSpc>
              <a:spcBef>
                <a:spcPts val="7014"/>
              </a:spcBef>
              <a:spcAft>
                <a:spcPts val="0"/>
              </a:spcAft>
            </a:pP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Session :</a:t>
            </a:r>
            <a:r>
              <a:rPr sz="2500" spc="563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 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20</a:t>
            </a:r>
            <a:r>
              <a:rPr sz="1900" spc="-73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</a:t>
            </a:r>
            <a:r>
              <a:rPr sz="2500" spc="-442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1</a:t>
            </a:r>
            <a:r>
              <a:rPr sz="1900" spc="-617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a</a:t>
            </a:r>
            <a:r>
              <a:rPr sz="25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9-2020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6098" y="7452862"/>
            <a:ext cx="1169027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Department of Computer Science and Engineering (CSE)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0846" y="7872295"/>
            <a:ext cx="8666596" cy="1377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1710" marR="0">
              <a:lnSpc>
                <a:spcPts val="258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Ma</a:t>
            </a:r>
          </a:p>
          <a:p>
            <a:pPr marL="0" marR="0">
              <a:lnSpc>
                <a:spcPts val="606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Institute of Science and Technology (IST)</a:t>
            </a:r>
          </a:p>
          <a:p>
            <a:pPr marL="2709266" marR="0">
              <a:lnSpc>
                <a:spcPts val="2999"/>
              </a:lnSpc>
              <a:spcBef>
                <a:spcPts val="600"/>
              </a:spcBef>
              <a:spcAft>
                <a:spcPts val="0"/>
              </a:spcAft>
            </a:pPr>
            <a:r>
              <a:rPr sz="3000" dirty="0">
                <a:solidFill>
                  <a:srgbClr val="2A294B"/>
                </a:solidFill>
                <a:latin typeface="TCLCOP+Telegraf-Regular"/>
                <a:cs typeface="TCLCOP+Telegraf-Regular"/>
              </a:rPr>
              <a:t>21-11-2024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12362" y="874664"/>
            <a:ext cx="5260330" cy="158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99"/>
              </a:lnSpc>
              <a:spcBef>
                <a:spcPts val="0"/>
              </a:spcBef>
              <a:spcAft>
                <a:spcPts val="0"/>
              </a:spcAft>
            </a:pPr>
            <a:r>
              <a:rPr sz="5000" b="1" dirty="0">
                <a:solidFill>
                  <a:srgbClr val="2A294B"/>
                </a:solidFill>
                <a:latin typeface="FQOWPM+Telegraf-Bold"/>
                <a:cs typeface="FQOWPM+Telegraf-Bold"/>
              </a:rPr>
              <a:t>Submitted 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67566" y="1020562"/>
            <a:ext cx="714427" cy="69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8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9265" y="3578635"/>
            <a:ext cx="12725290" cy="1860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99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2A294B"/>
                </a:solidFill>
                <a:latin typeface="VIDNBO+Telegraf-Regular"/>
                <a:cs typeface="VIDNBO+Telegraf-Regular"/>
              </a:rPr>
              <a:t>Supervisor Name :</a:t>
            </a:r>
            <a:r>
              <a:rPr sz="4300" spc="968" dirty="0">
                <a:solidFill>
                  <a:srgbClr val="2A294B"/>
                </a:solidFill>
                <a:latin typeface="VIDNBO+Telegraf-Regular"/>
                <a:cs typeface="VIDNBO+Telegraf-Regular"/>
              </a:rPr>
              <a:t> </a:t>
            </a:r>
            <a:r>
              <a:rPr sz="4300" dirty="0">
                <a:solidFill>
                  <a:srgbClr val="2A294B"/>
                </a:solidFill>
                <a:latin typeface="VIDNBO+Telegraf-Regular"/>
                <a:cs typeface="VIDNBO+Telegraf-Regular"/>
              </a:rPr>
              <a:t>Saleh Muhammad Maruf</a:t>
            </a:r>
          </a:p>
          <a:p>
            <a:pPr marL="6090355" marR="0">
              <a:lnSpc>
                <a:spcPts val="209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Ma</a:t>
            </a:r>
          </a:p>
          <a:p>
            <a:pPr marL="4914601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4300" dirty="0">
                <a:solidFill>
                  <a:srgbClr val="2A294B"/>
                </a:solidFill>
                <a:latin typeface="VIDNBO+Telegraf-Regular"/>
                <a:cs typeface="VIDNBO+Telegraf-Regular"/>
              </a:rPr>
              <a:t>Assistant Professor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47398" y="7289727"/>
            <a:ext cx="11690270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A294B"/>
                </a:solidFill>
                <a:latin typeface="VIDNBO+Telegraf-Regular"/>
                <a:cs typeface="VIDNBO+Telegraf-Regular"/>
              </a:rPr>
              <a:t>Department of Computer Science and Engineering (CSE)</a:t>
            </a:r>
          </a:p>
          <a:p>
            <a:pPr marL="4906458" marR="0">
              <a:lnSpc>
                <a:spcPts val="2587"/>
              </a:lnSpc>
              <a:spcBef>
                <a:spcPts val="406"/>
              </a:spcBef>
              <a:spcAft>
                <a:spcPts val="0"/>
              </a:spcAft>
            </a:pPr>
            <a:r>
              <a:rPr sz="1900" dirty="0">
                <a:solidFill>
                  <a:srgbClr val="FFFFFF"/>
                </a:solidFill>
                <a:latin typeface="VRFDUQ+CanvaSans-Regular"/>
                <a:cs typeface="VRFDUQ+CanvaSans-Regular"/>
              </a:rPr>
              <a:t>Ma</a:t>
            </a:r>
          </a:p>
          <a:p>
            <a:pPr marL="1314747" marR="0">
              <a:lnSpc>
                <a:spcPts val="606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2A294B"/>
                </a:solidFill>
                <a:latin typeface="VIDNBO+Telegraf-Regular"/>
                <a:cs typeface="VIDNBO+Telegraf-Regular"/>
              </a:rPr>
              <a:t>Institute of Science and Technology (IST)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699" y="1078593"/>
            <a:ext cx="9256670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QJCLLH+Bernoru-BlackCondensed"/>
                <a:cs typeface="QJCLLH+Bernoru-BlackCondensed"/>
              </a:rPr>
              <a:t>TABLE OF 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2923" y="3149554"/>
            <a:ext cx="4566332" cy="213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44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1</a:t>
            </a:r>
            <a:r>
              <a:rPr sz="3000" b="1" spc="3706" dirty="0">
                <a:solidFill>
                  <a:srgbClr val="FFFFFF"/>
                </a:solidFill>
                <a:latin typeface="FSPLUJ+Telegraf-Bold"/>
                <a:cs typeface="FSPLUJ+Telegraf-Bold"/>
              </a:rPr>
              <a:t> </a:t>
            </a: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INTRODUCTION</a:t>
            </a:r>
          </a:p>
          <a:p>
            <a:pPr marL="0" marR="0">
              <a:lnSpc>
                <a:spcPts val="2999"/>
              </a:lnSpc>
              <a:spcBef>
                <a:spcPts val="6343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2</a:t>
            </a:r>
            <a:r>
              <a:rPr sz="3000" b="1" spc="3452" dirty="0">
                <a:solidFill>
                  <a:srgbClr val="FFFFFF"/>
                </a:solidFill>
                <a:latin typeface="FSPLUJ+Telegraf-Bold"/>
                <a:cs typeface="FSPLUJ+Telegraf-Bold"/>
              </a:rPr>
              <a:t> </a:t>
            </a: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MOTIVATION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82985" y="3149554"/>
            <a:ext cx="7753055" cy="213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5</a:t>
            </a:r>
            <a:r>
              <a:rPr sz="3000" b="1" spc="4050" dirty="0">
                <a:solidFill>
                  <a:srgbClr val="FFFFFF"/>
                </a:solidFill>
                <a:latin typeface="FSPLUJ+Telegraf-Bold"/>
                <a:cs typeface="FSPLUJ+Telegraf-Bold"/>
              </a:rPr>
              <a:t> </a:t>
            </a: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EXISTING SYSTEM FEATURES</a:t>
            </a:r>
          </a:p>
          <a:p>
            <a:pPr marL="1190" marR="0">
              <a:lnSpc>
                <a:spcPts val="2999"/>
              </a:lnSpc>
              <a:spcBef>
                <a:spcPts val="6343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6</a:t>
            </a:r>
            <a:r>
              <a:rPr sz="3000" b="1" spc="4059" dirty="0">
                <a:solidFill>
                  <a:srgbClr val="FFFFFF"/>
                </a:solidFill>
                <a:latin typeface="FSPLUJ+Telegraf-Bold"/>
                <a:cs typeface="FSPLUJ+Telegraf-Bold"/>
              </a:rPr>
              <a:t> </a:t>
            </a: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PROPOSED SYSTEM 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8132" y="5522810"/>
            <a:ext cx="824102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98314" y="5522810"/>
            <a:ext cx="794384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0682" y="5553326"/>
            <a:ext cx="2806827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08990" y="5553326"/>
            <a:ext cx="6929773" cy="2171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PROPOSED SYSTEM FEATURES</a:t>
            </a:r>
          </a:p>
          <a:p>
            <a:pPr marL="0" marR="0">
              <a:lnSpc>
                <a:spcPts val="2999"/>
              </a:lnSpc>
              <a:spcBef>
                <a:spcPts val="6600"/>
              </a:spcBef>
              <a:spcAft>
                <a:spcPts val="0"/>
              </a:spcAft>
            </a:pP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CONCLUSION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5304" y="6709438"/>
            <a:ext cx="7167972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4</a:t>
            </a:r>
            <a:r>
              <a:rPr sz="3000" b="1" spc="3766" dirty="0">
                <a:solidFill>
                  <a:srgbClr val="FFFFFF"/>
                </a:solidFill>
                <a:latin typeface="FSPLUJ+Telegraf-Bold"/>
                <a:cs typeface="FSPLUJ+Telegraf-Bold"/>
              </a:rPr>
              <a:t> </a:t>
            </a:r>
            <a:r>
              <a:rPr sz="3000" b="1" dirty="0">
                <a:solidFill>
                  <a:srgbClr val="2A294B"/>
                </a:solidFill>
                <a:latin typeface="FSPLUJ+Telegraf-Bold"/>
                <a:cs typeface="FSPLUJ+Telegraf-Bold"/>
              </a:rPr>
              <a:t>EXISTING SYSTEM 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86706" y="6709438"/>
            <a:ext cx="817625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FFF"/>
                </a:solidFill>
                <a:latin typeface="FSPLUJ+Telegraf-Bold"/>
                <a:cs typeface="FSPLUJ+Telegraf-Bold"/>
              </a:rPr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75539" y="713873"/>
            <a:ext cx="7511145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UJJRES+Bernoru-BlackCondensed"/>
                <a:cs typeface="UJJRES+Bernoru-BlackCondense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2876" y="2220815"/>
            <a:ext cx="11799893" cy="173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ts val="0"/>
              </a:spcBef>
              <a:spcAft>
                <a:spcPts val="0"/>
              </a:spcAft>
            </a:pP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E-commerce:</a:t>
            </a:r>
            <a:r>
              <a:rPr sz="2600" spc="37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E-commerce</a:t>
            </a:r>
            <a:r>
              <a:rPr sz="2600" spc="13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is</a:t>
            </a:r>
            <a:r>
              <a:rPr sz="2600" spc="35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the</a:t>
            </a:r>
            <a:r>
              <a:rPr sz="2600" spc="36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buying</a:t>
            </a:r>
            <a:r>
              <a:rPr sz="2600" spc="36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36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selling</a:t>
            </a:r>
            <a:r>
              <a:rPr sz="2600" spc="35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of</a:t>
            </a:r>
            <a:r>
              <a:rPr sz="2600" spc="36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goods</a:t>
            </a:r>
            <a:r>
              <a:rPr sz="2600" spc="36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or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services</a:t>
            </a:r>
            <a:r>
              <a:rPr sz="2600" spc="24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over</a:t>
            </a:r>
            <a:r>
              <a:rPr sz="2600" spc="25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the</a:t>
            </a:r>
            <a:r>
              <a:rPr sz="2600" spc="24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Internet.</a:t>
            </a:r>
            <a:r>
              <a:rPr sz="2600" spc="25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It</a:t>
            </a:r>
            <a:r>
              <a:rPr sz="2600" spc="25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is</a:t>
            </a:r>
            <a:r>
              <a:rPr sz="2600" spc="24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</a:t>
            </a:r>
            <a:r>
              <a:rPr sz="2600" spc="23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new</a:t>
            </a:r>
            <a:r>
              <a:rPr sz="2600" spc="24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dimension</a:t>
            </a:r>
            <a:r>
              <a:rPr sz="2600" spc="24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of</a:t>
            </a:r>
            <a:r>
              <a:rPr sz="2600" spc="25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business</a:t>
            </a:r>
            <a:r>
              <a:rPr sz="2600" spc="24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that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has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reduced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geographical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limitations.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84118" y="2854255"/>
            <a:ext cx="448447" cy="581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3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WGFOKA+LiberationSerif"/>
                <a:cs typeface="WGFOKA+LiberationSerif"/>
              </a:rPr>
              <a:t>$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2876" y="3592415"/>
            <a:ext cx="11799884" cy="265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ts val="0"/>
              </a:spcBef>
              <a:spcAft>
                <a:spcPts val="0"/>
              </a:spcAft>
            </a:pP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Social</a:t>
            </a:r>
            <a:r>
              <a:rPr sz="2600" spc="12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Commerce:</a:t>
            </a:r>
            <a:r>
              <a:rPr sz="2600" spc="13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Social</a:t>
            </a:r>
            <a:r>
              <a:rPr sz="2600" spc="12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commerce</a:t>
            </a:r>
            <a:r>
              <a:rPr sz="2600" spc="12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is</a:t>
            </a:r>
            <a:r>
              <a:rPr sz="2600" spc="1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buying</a:t>
            </a:r>
            <a:r>
              <a:rPr sz="2600" spc="1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11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selling</a:t>
            </a:r>
            <a:r>
              <a:rPr sz="2600" spc="1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products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or</a:t>
            </a:r>
            <a:r>
              <a:rPr sz="2600" spc="100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services</a:t>
            </a:r>
            <a:r>
              <a:rPr sz="2600" spc="100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using</a:t>
            </a:r>
            <a:r>
              <a:rPr sz="2600" spc="99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social</a:t>
            </a:r>
            <a:r>
              <a:rPr sz="2600" spc="100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media</a:t>
            </a:r>
            <a:r>
              <a:rPr sz="2600" spc="100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platforms.</a:t>
            </a:r>
            <a:r>
              <a:rPr sz="2600" spc="10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It</a:t>
            </a:r>
            <a:r>
              <a:rPr sz="2600" spc="100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enables</a:t>
            </a:r>
            <a:r>
              <a:rPr sz="2600" spc="100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users</a:t>
            </a:r>
            <a:r>
              <a:rPr sz="2600" spc="100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to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browse,</a:t>
            </a:r>
            <a:r>
              <a:rPr sz="2600" spc="54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discover,</a:t>
            </a:r>
            <a:r>
              <a:rPr sz="2600" spc="54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53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purchase</a:t>
            </a:r>
            <a:r>
              <a:rPr sz="2600" spc="53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products</a:t>
            </a:r>
            <a:r>
              <a:rPr sz="2600" spc="53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directly</a:t>
            </a:r>
            <a:r>
              <a:rPr sz="2600" spc="52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through</a:t>
            </a:r>
            <a:r>
              <a:rPr sz="2600" spc="53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social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networks.</a:t>
            </a:r>
            <a:r>
              <a:rPr sz="2600" spc="85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Platforms</a:t>
            </a:r>
            <a:r>
              <a:rPr sz="2600" spc="83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like</a:t>
            </a:r>
            <a:r>
              <a:rPr sz="2600" spc="83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Facebook,</a:t>
            </a:r>
            <a:r>
              <a:rPr sz="2600" spc="85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Instagram,</a:t>
            </a:r>
            <a:r>
              <a:rPr sz="2600" spc="85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TikTok,</a:t>
            </a:r>
            <a:r>
              <a:rPr sz="2600" spc="85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etc.,</a:t>
            </a:r>
            <a:r>
              <a:rPr sz="2600" spc="84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are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popular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mediums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for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social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commerce.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2876" y="5878415"/>
            <a:ext cx="11800002" cy="4479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75"/>
              </a:lnSpc>
              <a:spcBef>
                <a:spcPts val="0"/>
              </a:spcBef>
              <a:spcAft>
                <a:spcPts val="0"/>
              </a:spcAft>
            </a:pPr>
            <a:r>
              <a:rPr sz="2600" spc="-1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Our</a:t>
            </a:r>
            <a:r>
              <a:rPr sz="2600" spc="172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E-commerce</a:t>
            </a:r>
            <a:r>
              <a:rPr sz="2600" spc="172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172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Social</a:t>
            </a:r>
            <a:r>
              <a:rPr sz="2600" spc="172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Commerce</a:t>
            </a:r>
            <a:r>
              <a:rPr sz="2600" spc="172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platform</a:t>
            </a:r>
            <a:r>
              <a:rPr sz="2600" spc="170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aims</a:t>
            </a:r>
            <a:r>
              <a:rPr sz="2600" spc="172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to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transform</a:t>
            </a:r>
            <a:r>
              <a:rPr sz="2600" spc="44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online</a:t>
            </a:r>
            <a:r>
              <a:rPr sz="2600" spc="44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shopping</a:t>
            </a:r>
            <a:r>
              <a:rPr sz="2600" spc="44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in</a:t>
            </a:r>
            <a:r>
              <a:rPr sz="2600" spc="44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Bangladesh</a:t>
            </a:r>
            <a:r>
              <a:rPr sz="2600" spc="45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by</a:t>
            </a:r>
            <a:r>
              <a:rPr sz="2600" spc="45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creating</a:t>
            </a:r>
            <a:r>
              <a:rPr sz="2600" spc="44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</a:t>
            </a:r>
            <a:r>
              <a:rPr sz="2600" spc="43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seamless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3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efficient</a:t>
            </a:r>
            <a:r>
              <a:rPr sz="2600" spc="31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connection</a:t>
            </a:r>
            <a:r>
              <a:rPr sz="2600" spc="3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between</a:t>
            </a:r>
            <a:r>
              <a:rPr sz="2600" spc="31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buyers</a:t>
            </a:r>
            <a:r>
              <a:rPr sz="2600" spc="31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3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sellers.</a:t>
            </a:r>
            <a:r>
              <a:rPr sz="2600" spc="31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By</a:t>
            </a:r>
            <a:r>
              <a:rPr sz="2600" spc="3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focusing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on</a:t>
            </a:r>
            <a:r>
              <a:rPr sz="2600" spc="24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user-friendly</a:t>
            </a:r>
            <a:r>
              <a:rPr sz="2600" spc="24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design,</a:t>
            </a:r>
            <a:r>
              <a:rPr sz="2600" spc="242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real-time</a:t>
            </a:r>
            <a:r>
              <a:rPr sz="2600" spc="24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communication,</a:t>
            </a:r>
            <a:r>
              <a:rPr sz="2600" spc="242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secure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transactions,</a:t>
            </a:r>
            <a:r>
              <a:rPr sz="2600" spc="102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101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personalized</a:t>
            </a:r>
            <a:r>
              <a:rPr sz="2600" spc="10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recommendations,</a:t>
            </a:r>
            <a:r>
              <a:rPr sz="2600" spc="103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2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we</a:t>
            </a:r>
            <a:r>
              <a:rPr sz="2600" spc="102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strive</a:t>
            </a:r>
            <a:r>
              <a:rPr sz="2600" spc="10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to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enhance</a:t>
            </a:r>
            <a:r>
              <a:rPr sz="2600" spc="24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the</a:t>
            </a:r>
            <a:r>
              <a:rPr sz="2600" spc="240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shopping</a:t>
            </a:r>
            <a:r>
              <a:rPr sz="2600" spc="240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experience.</a:t>
            </a:r>
            <a:r>
              <a:rPr sz="2600" spc="241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Through</a:t>
            </a:r>
            <a:r>
              <a:rPr sz="2600" spc="240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cutting-edge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technology</a:t>
            </a:r>
            <a:r>
              <a:rPr sz="2600" spc="69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69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innovative</a:t>
            </a:r>
            <a:r>
              <a:rPr sz="2600" spc="69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features,</a:t>
            </a:r>
            <a:r>
              <a:rPr sz="2600" spc="707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2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we</a:t>
            </a:r>
            <a:r>
              <a:rPr sz="2600" spc="70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seek</a:t>
            </a:r>
            <a:r>
              <a:rPr sz="2600" spc="69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to</a:t>
            </a:r>
            <a:r>
              <a:rPr sz="2600" spc="69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8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empower</a:t>
            </a:r>
            <a:r>
              <a:rPr sz="2600" spc="70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local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2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businesses,</a:t>
            </a:r>
            <a:r>
              <a:rPr sz="2600" spc="40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drive</a:t>
            </a:r>
            <a:r>
              <a:rPr sz="2600" spc="39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customer</a:t>
            </a:r>
            <a:r>
              <a:rPr sz="2600" spc="40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satisfaction,</a:t>
            </a:r>
            <a:r>
              <a:rPr sz="2600" spc="403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4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and</a:t>
            </a:r>
            <a:r>
              <a:rPr sz="2600" spc="39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foster</a:t>
            </a:r>
            <a:r>
              <a:rPr sz="2600" spc="399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growth</a:t>
            </a:r>
            <a:r>
              <a:rPr sz="2600" spc="39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in</a:t>
            </a:r>
            <a:r>
              <a:rPr sz="2600" spc="386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1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the</a:t>
            </a:r>
          </a:p>
          <a:p>
            <a:pPr marL="0" marR="0">
              <a:lnSpc>
                <a:spcPts val="2575"/>
              </a:lnSpc>
              <a:spcBef>
                <a:spcPts val="1024"/>
              </a:spcBef>
              <a:spcAft>
                <a:spcPts val="0"/>
              </a:spcAft>
            </a:pPr>
            <a:r>
              <a:rPr sz="2600" spc="-1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digital</a:t>
            </a:r>
            <a:r>
              <a:rPr sz="2600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 </a:t>
            </a:r>
            <a:r>
              <a:rPr sz="2600" spc="-15" dirty="0">
                <a:solidFill>
                  <a:srgbClr val="2A294B"/>
                </a:solidFill>
                <a:latin typeface="QSOBCI+Telegraf-Regular"/>
                <a:cs typeface="QSOBCI+Telegraf-Regular"/>
              </a:rPr>
              <a:t>economy.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4147" y="6031840"/>
            <a:ext cx="1074259" cy="1391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54"/>
              </a:lnSpc>
              <a:spcBef>
                <a:spcPts val="0"/>
              </a:spcBef>
              <a:spcAft>
                <a:spcPts val="0"/>
              </a:spcAft>
            </a:pPr>
            <a:r>
              <a:rPr sz="4200" dirty="0">
                <a:solidFill>
                  <a:srgbClr val="FFFFFF"/>
                </a:solidFill>
                <a:latin typeface="WGFOKA+LiberationSerif"/>
                <a:cs typeface="WGFOKA+LiberationSerif"/>
              </a:rPr>
              <a:t>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699" y="1078593"/>
            <a:ext cx="6688185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DVKKSP+Bernoru-BlackCondensed"/>
                <a:cs typeface="DVKKSP+Bernoru-BlackCondensed"/>
              </a:rPr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1302" y="3382328"/>
            <a:ext cx="5283661" cy="1387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2"/>
              </a:lnSpc>
              <a:spcBef>
                <a:spcPts val="0"/>
              </a:spcBef>
              <a:spcAft>
                <a:spcPts val="0"/>
              </a:spcAft>
            </a:pPr>
            <a:r>
              <a:rPr sz="3900" dirty="0">
                <a:solidFill>
                  <a:srgbClr val="000000"/>
                </a:solidFill>
                <a:latin typeface="NVQNOM+DMSans-Regular"/>
                <a:cs typeface="NVQNOM+DMSans-Regular"/>
              </a:rPr>
              <a:t>Our Vision and 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1302" y="4540324"/>
            <a:ext cx="3447491" cy="1387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2"/>
              </a:lnSpc>
              <a:spcBef>
                <a:spcPts val="0"/>
              </a:spcBef>
              <a:spcAft>
                <a:spcPts val="0"/>
              </a:spcAft>
            </a:pPr>
            <a:r>
              <a:rPr sz="3900" dirty="0">
                <a:solidFill>
                  <a:srgbClr val="000000"/>
                </a:solidFill>
                <a:latin typeface="NVQNOM+DMSans-Regular"/>
                <a:cs typeface="NVQNOM+DMSans-Regular"/>
              </a:rPr>
              <a:t>Social Proof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1302" y="5698320"/>
            <a:ext cx="8284243" cy="254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2"/>
              </a:lnSpc>
              <a:spcBef>
                <a:spcPts val="0"/>
              </a:spcBef>
              <a:spcAft>
                <a:spcPts val="0"/>
              </a:spcAft>
            </a:pPr>
            <a:r>
              <a:rPr sz="3900" dirty="0">
                <a:solidFill>
                  <a:srgbClr val="000000"/>
                </a:solidFill>
                <a:latin typeface="NVQNOM+DMSans-Regular"/>
                <a:cs typeface="NVQNOM+DMSans-Regular"/>
              </a:rPr>
              <a:t>Community Driven Experiences</a:t>
            </a:r>
          </a:p>
          <a:p>
            <a:pPr marL="0" marR="0">
              <a:lnSpc>
                <a:spcPts val="5072"/>
              </a:lnSpc>
              <a:spcBef>
                <a:spcPts val="4045"/>
              </a:spcBef>
              <a:spcAft>
                <a:spcPts val="0"/>
              </a:spcAft>
            </a:pPr>
            <a:r>
              <a:rPr sz="3900" dirty="0">
                <a:solidFill>
                  <a:srgbClr val="000000"/>
                </a:solidFill>
                <a:latin typeface="NVQNOM+DMSans-Regular"/>
                <a:cs typeface="NVQNOM+DMSans-Regular"/>
              </a:rPr>
              <a:t>Visual Inspiration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1302" y="8014313"/>
            <a:ext cx="10045333" cy="1387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2"/>
              </a:lnSpc>
              <a:spcBef>
                <a:spcPts val="0"/>
              </a:spcBef>
              <a:spcAft>
                <a:spcPts val="0"/>
              </a:spcAft>
            </a:pPr>
            <a:r>
              <a:rPr sz="3900" dirty="0">
                <a:solidFill>
                  <a:srgbClr val="000000"/>
                </a:solidFill>
                <a:latin typeface="NVQNOM+DMSans-Regular"/>
                <a:cs typeface="NVQNOM+DMSans-Regular"/>
              </a:rPr>
              <a:t>Increasing Demand for Personalization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699" y="1078593"/>
            <a:ext cx="6142811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AMDEKL+Bernoru-BlackCondensed"/>
                <a:cs typeface="AMDEKL+Bernoru-BlackCondensed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2131" y="3126221"/>
            <a:ext cx="7385615" cy="204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49"/>
              </a:lnSpc>
              <a:spcBef>
                <a:spcPts val="0"/>
              </a:spcBef>
              <a:spcAft>
                <a:spcPts val="0"/>
              </a:spcAft>
            </a:pP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Integrate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E-commerce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and</a:t>
            </a:r>
          </a:p>
          <a:p>
            <a:pPr marL="0" marR="0">
              <a:lnSpc>
                <a:spcPts val="4794"/>
              </a:lnSpc>
              <a:spcBef>
                <a:spcPts val="0"/>
              </a:spcBef>
              <a:spcAft>
                <a:spcPts val="0"/>
              </a:spcAft>
            </a:pP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Social </a:t>
            </a:r>
            <a:r>
              <a:rPr sz="4050" spc="-11" dirty="0">
                <a:solidFill>
                  <a:srgbClr val="5067B2"/>
                </a:solidFill>
                <a:latin typeface="OWFPBA+DMSans-Regular"/>
                <a:cs typeface="OWFPBA+DMSans-Regular"/>
              </a:rPr>
              <a:t>Commerce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2131" y="4952978"/>
            <a:ext cx="6900425" cy="143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49"/>
              </a:lnSpc>
              <a:spcBef>
                <a:spcPts val="0"/>
              </a:spcBef>
              <a:spcAft>
                <a:spcPts val="0"/>
              </a:spcAft>
            </a:pP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Enhance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User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2131" y="6170816"/>
            <a:ext cx="8022131" cy="143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49"/>
              </a:lnSpc>
              <a:spcBef>
                <a:spcPts val="0"/>
              </a:spcBef>
              <a:spcAft>
                <a:spcPts val="0"/>
              </a:spcAft>
            </a:pP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Increase Trust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and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Credibility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2131" y="7388653"/>
            <a:ext cx="15127440" cy="26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49"/>
              </a:lnSpc>
              <a:spcBef>
                <a:spcPts val="0"/>
              </a:spcBef>
              <a:spcAft>
                <a:spcPts val="0"/>
              </a:spcAft>
            </a:pP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Bridge the </a:t>
            </a:r>
            <a:r>
              <a:rPr sz="4050" spc="-11" dirty="0">
                <a:solidFill>
                  <a:srgbClr val="5067B2"/>
                </a:solidFill>
                <a:latin typeface="OWFPBA+DMSans-Regular"/>
                <a:cs typeface="OWFPBA+DMSans-Regular"/>
              </a:rPr>
              <a:t>Gap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Between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Social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Media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and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</a:t>
            </a: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E-commerce</a:t>
            </a:r>
          </a:p>
          <a:p>
            <a:pPr marL="0" marR="0">
              <a:lnSpc>
                <a:spcPts val="5249"/>
              </a:lnSpc>
              <a:spcBef>
                <a:spcPts val="4389"/>
              </a:spcBef>
              <a:spcAft>
                <a:spcPts val="0"/>
              </a:spcAft>
            </a:pPr>
            <a:r>
              <a:rPr sz="4050" spc="-10" dirty="0">
                <a:solidFill>
                  <a:srgbClr val="5067B2"/>
                </a:solidFill>
                <a:latin typeface="OWFPBA+DMSans-Regular"/>
                <a:cs typeface="OWFPBA+DMSans-Regular"/>
              </a:rPr>
              <a:t>Boost</a:t>
            </a:r>
            <a:r>
              <a:rPr sz="4050" dirty="0">
                <a:solidFill>
                  <a:srgbClr val="5067B2"/>
                </a:solidFill>
                <a:latin typeface="OWFPBA+DMSans-Regular"/>
                <a:cs typeface="OWFPBA+DMSans-Regular"/>
              </a:rPr>
              <a:t> Business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1263" y="1078593"/>
            <a:ext cx="11759843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GTCTLB+Bernoru-BlackCondensed"/>
                <a:cs typeface="GTCTLB+Bernoru-BlackCondensed"/>
              </a:rPr>
              <a:t>EXISTING SYSTEM 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5597" y="9560694"/>
            <a:ext cx="5490107" cy="106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5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2A294B"/>
                </a:solidFill>
                <a:latin typeface="NEJEKT+DMSans-Bold"/>
                <a:cs typeface="NEJEKT+DMSans-Bold"/>
              </a:rPr>
              <a:t>Reference: geeksforgeeks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1261" y="517451"/>
            <a:ext cx="12984486" cy="293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42"/>
              </a:lnSpc>
              <a:spcBef>
                <a:spcPts val="0"/>
              </a:spcBef>
              <a:spcAft>
                <a:spcPts val="0"/>
              </a:spcAft>
            </a:pPr>
            <a:r>
              <a:rPr sz="9000" dirty="0">
                <a:solidFill>
                  <a:srgbClr val="5067B2"/>
                </a:solidFill>
                <a:latin typeface="JKLOQP+Bernoru-BlackCondensed"/>
                <a:cs typeface="JKLOQP+Bernoru-BlackCondensed"/>
              </a:rPr>
              <a:t>EXISTING SYSTEM 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68983" y="2469948"/>
            <a:ext cx="13362544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User</a:t>
            </a:r>
            <a:r>
              <a:rPr sz="2700" b="1" spc="106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Information:</a:t>
            </a:r>
            <a:r>
              <a:rPr sz="2700" b="1" spc="106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Flow</a:t>
            </a:r>
            <a:r>
              <a:rPr sz="2700" spc="108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spc="1068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user</a:t>
            </a:r>
            <a:r>
              <a:rPr sz="2700" spc="106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registration</a:t>
            </a:r>
            <a:r>
              <a:rPr sz="2700" spc="107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and</a:t>
            </a:r>
            <a:r>
              <a:rPr sz="2700" spc="107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login</a:t>
            </a:r>
            <a:r>
              <a:rPr sz="2700" spc="107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data</a:t>
            </a:r>
            <a:r>
              <a:rPr sz="2700" spc="107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to</a:t>
            </a:r>
            <a:r>
              <a:rPr sz="2700" spc="107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website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system.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68983" y="3422448"/>
            <a:ext cx="13362567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Product</a:t>
            </a:r>
            <a:r>
              <a:rPr sz="2700" b="1" spc="223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Listings:</a:t>
            </a:r>
            <a:r>
              <a:rPr sz="2700" b="1" spc="22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Transfer</a:t>
            </a:r>
            <a:r>
              <a:rPr sz="2700" spc="224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spc="22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product</a:t>
            </a:r>
            <a:r>
              <a:rPr sz="2700" spc="223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information</a:t>
            </a:r>
            <a:r>
              <a:rPr sz="2700" spc="228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from</a:t>
            </a:r>
            <a:r>
              <a:rPr sz="2700" spc="23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spc="22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database</a:t>
            </a:r>
            <a:r>
              <a:rPr sz="2700" spc="226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to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website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interface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for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users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to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browse.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8983" y="4374948"/>
            <a:ext cx="13362516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Order</a:t>
            </a:r>
            <a:r>
              <a:rPr sz="2700" b="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Placement:</a:t>
            </a:r>
            <a:r>
              <a:rPr sz="2700" b="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Submission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orders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by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users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to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purchase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products.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b="1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Payment</a:t>
            </a:r>
            <a:r>
              <a:rPr sz="2700" b="1" spc="17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Processing:</a:t>
            </a:r>
            <a:r>
              <a:rPr sz="2700" b="1" spc="17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Flow</a:t>
            </a:r>
            <a:r>
              <a:rPr sz="2700" spc="19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spc="17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payment</a:t>
            </a:r>
            <a:r>
              <a:rPr sz="2700" spc="17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data</a:t>
            </a:r>
            <a:r>
              <a:rPr sz="2700" spc="184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from</a:t>
            </a:r>
            <a:r>
              <a:rPr sz="2700" spc="19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users</a:t>
            </a:r>
            <a:r>
              <a:rPr sz="2700" spc="183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to</a:t>
            </a:r>
            <a:r>
              <a:rPr sz="2700" spc="18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spc="18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payment</a:t>
            </a:r>
          </a:p>
          <a:p>
            <a:pPr marL="0" marR="0">
              <a:lnSpc>
                <a:spcPts val="2721"/>
              </a:lnSpc>
              <a:spcBef>
                <a:spcPts val="1028"/>
              </a:spcBef>
              <a:spcAft>
                <a:spcPts val="0"/>
              </a:spcAft>
            </a:pP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gateway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for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transaction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processing.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68983" y="5803698"/>
            <a:ext cx="13362544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Order</a:t>
            </a:r>
            <a:r>
              <a:rPr sz="2700" b="1" spc="119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Fulfillment:</a:t>
            </a:r>
            <a:r>
              <a:rPr sz="2700" b="1" spc="1193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Transmission</a:t>
            </a:r>
            <a:r>
              <a:rPr sz="2700" spc="120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spc="1196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order</a:t>
            </a:r>
            <a:r>
              <a:rPr sz="2700" spc="1197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details</a:t>
            </a:r>
            <a:r>
              <a:rPr sz="2700" spc="120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from</a:t>
            </a:r>
            <a:r>
              <a:rPr sz="2700" spc="12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spc="120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website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system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to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warehouse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or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fulfillment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center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for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processing.</a:t>
            </a:r>
          </a:p>
          <a:p>
            <a:pPr marL="0" marR="0">
              <a:lnSpc>
                <a:spcPts val="2721"/>
              </a:lnSpc>
              <a:spcBef>
                <a:spcPts val="1028"/>
              </a:spcBef>
              <a:spcAft>
                <a:spcPts val="0"/>
              </a:spcAft>
            </a:pPr>
            <a:r>
              <a:rPr sz="2700" b="1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Shipping</a:t>
            </a:r>
            <a:r>
              <a:rPr sz="2700" b="1" spc="24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Information:</a:t>
            </a:r>
            <a:r>
              <a:rPr sz="2700" b="1" spc="238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Transfer</a:t>
            </a:r>
            <a:r>
              <a:rPr sz="2700" spc="244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spc="24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shipping</a:t>
            </a:r>
            <a:r>
              <a:rPr sz="2700" spc="24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details</a:t>
            </a:r>
            <a:r>
              <a:rPr sz="2700" spc="248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from</a:t>
            </a:r>
            <a:r>
              <a:rPr sz="2700" spc="25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spc="248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warehouse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to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shipping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carrier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for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delivery.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68983" y="7708697"/>
            <a:ext cx="13362540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1"/>
              </a:lnSpc>
              <a:spcBef>
                <a:spcPts val="0"/>
              </a:spcBef>
              <a:spcAft>
                <a:spcPts val="0"/>
              </a:spcAft>
            </a:pP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Feedback</a:t>
            </a:r>
            <a:r>
              <a:rPr sz="2700" b="1" spc="51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and</a:t>
            </a:r>
            <a:r>
              <a:rPr sz="2700" b="1" spc="52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b="1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Reviews:</a:t>
            </a:r>
            <a:r>
              <a:rPr sz="2700" b="1" spc="5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Exchange</a:t>
            </a:r>
            <a:r>
              <a:rPr sz="2700" spc="51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of</a:t>
            </a:r>
            <a:r>
              <a:rPr sz="2700" spc="515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feedback</a:t>
            </a:r>
            <a:r>
              <a:rPr sz="2700" spc="51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and</a:t>
            </a:r>
            <a:r>
              <a:rPr sz="2700" spc="52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reviews</a:t>
            </a:r>
            <a:r>
              <a:rPr sz="2700" spc="519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between</a:t>
            </a:r>
          </a:p>
          <a:p>
            <a:pPr marL="0" marR="0">
              <a:lnSpc>
                <a:spcPts val="2721"/>
              </a:lnSpc>
              <a:spcBef>
                <a:spcPts val="1078"/>
              </a:spcBef>
              <a:spcAft>
                <a:spcPts val="0"/>
              </a:spcAft>
            </a:pP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users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and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the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website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system</a:t>
            </a:r>
            <a:r>
              <a:rPr sz="2700" spc="12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to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improve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product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1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and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</a:t>
            </a:r>
            <a:r>
              <a:rPr sz="2700" spc="1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service</a:t>
            </a:r>
            <a:r>
              <a:rPr sz="2700" dirty="0">
                <a:solidFill>
                  <a:srgbClr val="2A294B"/>
                </a:solidFill>
                <a:latin typeface="VTVHPS+Telegraf-Regular"/>
                <a:cs typeface="VTVHPS+Telegraf-Regular"/>
              </a:rPr>
              <a:t> quality.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58796" y="9289249"/>
            <a:ext cx="5490108" cy="106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5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2A294B"/>
                </a:solidFill>
                <a:latin typeface="NEJEKT+DMSans-Bold"/>
                <a:cs typeface="NEJEKT+DMSans-Bold"/>
              </a:rPr>
              <a:t>Reference: geeksforgeeks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640</Words>
  <Application>Microsoft Office PowerPoint</Application>
  <PresentationFormat>Custom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42" baseType="lpstr">
      <vt:lpstr>Arial</vt:lpstr>
      <vt:lpstr>PKVMAP+Bernoru-BlackCondensed</vt:lpstr>
      <vt:lpstr>TCLCOP+Telegraf-Regular</vt:lpstr>
      <vt:lpstr>AMDEKL+Bernoru-BlackCondensed</vt:lpstr>
      <vt:lpstr>FQOWPM+Telegraf-Bold</vt:lpstr>
      <vt:lpstr>RFVABE+DMSans-Regular</vt:lpstr>
      <vt:lpstr>VRFDUQ+CanvaSans-Regular</vt:lpstr>
      <vt:lpstr>FSPLUJ+Telegraf-Bold</vt:lpstr>
      <vt:lpstr>Calibri</vt:lpstr>
      <vt:lpstr>NEJEKT+DMSans-Bold</vt:lpstr>
      <vt:lpstr>VIDNBO+Telegraf-Regular</vt:lpstr>
      <vt:lpstr>CHHFHP+Telegraf-Regular</vt:lpstr>
      <vt:lpstr>ODAPOM+Bernoru-BlackCondensed</vt:lpstr>
      <vt:lpstr>DVKKSP+Bernoru-BlackCondensed</vt:lpstr>
      <vt:lpstr>GTCTLB+Bernoru-BlackCondensed</vt:lpstr>
      <vt:lpstr>QJCLLH+Bernoru-BlackCondensed</vt:lpstr>
      <vt:lpstr>DQAEDN+Telegraf-Bold</vt:lpstr>
      <vt:lpstr>NVQNOM+DMSans-Regular</vt:lpstr>
      <vt:lpstr>JKLOQP+Bernoru-BlackCondensed</vt:lpstr>
      <vt:lpstr>BWMGQI+Bernoru-BlackCondensed</vt:lpstr>
      <vt:lpstr>VTVHPS+Telegraf-Regular</vt:lpstr>
      <vt:lpstr>MMJKFS+LiberationSerif</vt:lpstr>
      <vt:lpstr>UJJRES+Bernoru-BlackCondensed</vt:lpstr>
      <vt:lpstr>QSOBCI+Telegraf-Regular</vt:lpstr>
      <vt:lpstr>WGFOKA+LiberationSerif</vt:lpstr>
      <vt:lpstr>SMHCKS+Bernoru-BlackCondensed</vt:lpstr>
      <vt:lpstr>OWFPBA+DMSans-Regular</vt:lpstr>
      <vt:lpstr>UHBQEE+Bernoru-BlackCondensed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Mahmud Hasan</cp:lastModifiedBy>
  <cp:revision>4</cp:revision>
  <dcterms:modified xsi:type="dcterms:W3CDTF">2024-11-20T17:15:29Z</dcterms:modified>
</cp:coreProperties>
</file>