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5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6858000" cx="9144000"/>
  <p:notesSz cx="6985000" cy="9283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1" roundtripDataSignature="AMtx7mhiZv+GxZZtAX1H/bqdi3cnlspq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1" Type="http://customschemas.google.com/relationships/presentationmetadata" Target="meta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56050" y="0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8562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56050" y="8818562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 txBox="1"/>
          <p:nvPr/>
        </p:nvSpPr>
        <p:spPr>
          <a:xfrm>
            <a:off x="3956050" y="8818562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1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Visual Geometry Group96 (VGG) at Oxford University, in their eponymously-named </a:t>
            </a:r>
            <a:r>
              <a:rPr i="1" lang="en-US"/>
              <a:t>VGG </a:t>
            </a:r>
            <a:r>
              <a:rPr lang="en-US"/>
              <a:t>network.</a:t>
            </a:r>
            <a:endParaRPr/>
          </a:p>
        </p:txBody>
      </p:sp>
      <p:sp>
        <p:nvSpPr>
          <p:cNvPr id="189" name="Google Shape;189;p18:notes"/>
          <p:cNvSpPr txBox="1"/>
          <p:nvPr/>
        </p:nvSpPr>
        <p:spPr>
          <a:xfrm>
            <a:off x="3956050" y="8818562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1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 txBox="1"/>
          <p:nvPr/>
        </p:nvSpPr>
        <p:spPr>
          <a:xfrm>
            <a:off x="3956050" y="8818562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1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ff8190362_0_0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3" name="Google Shape;243;g32ff8190362_0_0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2ff8190362_0_0:notes"/>
          <p:cNvSpPr txBox="1"/>
          <p:nvPr/>
        </p:nvSpPr>
        <p:spPr>
          <a:xfrm>
            <a:off x="3956050" y="8818562"/>
            <a:ext cx="3027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1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8" name="Google Shape;258;p26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:notes"/>
          <p:cNvSpPr txBox="1"/>
          <p:nvPr/>
        </p:nvSpPr>
        <p:spPr>
          <a:xfrm>
            <a:off x="3956050" y="8818562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1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9" name="Google Shape;269;p29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i="1" lang="en-US"/>
              <a:t> </a:t>
            </a:r>
            <a:r>
              <a:rPr lang="en-US"/>
              <a:t>In a regular block (left), the portion within the dotted-line box must directly learn the mapping f(x). In a residual block (right), the portion within the dotted-line box needs to learn the residual mapping g(x)=f(x)−x, making the identity mapping f(x)=x easier to learn.</a:t>
            </a:r>
            <a:endParaRPr/>
          </a:p>
        </p:txBody>
      </p:sp>
      <p:sp>
        <p:nvSpPr>
          <p:cNvPr id="270" name="Google Shape;270;p29:notes"/>
          <p:cNvSpPr txBox="1"/>
          <p:nvPr/>
        </p:nvSpPr>
        <p:spPr>
          <a:xfrm>
            <a:off x="3956050" y="8818562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1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2" name="Google Shape;282;p31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:notes"/>
          <p:cNvSpPr txBox="1"/>
          <p:nvPr/>
        </p:nvSpPr>
        <p:spPr>
          <a:xfrm>
            <a:off x="3956050" y="8818562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1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1" name="Google Shape;291;p32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use of grouped convolution with </a:t>
            </a:r>
            <a:r>
              <a:rPr i="1" lang="en-US"/>
              <a:t>g</a:t>
            </a:r>
            <a:r>
              <a:rPr lang="en-US"/>
              <a:t> groups is </a:t>
            </a:r>
            <a:r>
              <a:rPr i="1" lang="en-US"/>
              <a:t>g</a:t>
            </a:r>
            <a:r>
              <a:rPr lang="en-US"/>
              <a:t> times faster than a dense convolution. It is a bottleneck residual block when the number of intermediate channels </a:t>
            </a:r>
            <a:r>
              <a:rPr i="1" lang="en-US"/>
              <a:t>b</a:t>
            </a:r>
            <a:r>
              <a:rPr lang="en-US"/>
              <a:t> is less than </a:t>
            </a:r>
            <a:r>
              <a:rPr i="1" lang="en-US"/>
              <a:t>c</a:t>
            </a:r>
            <a:r>
              <a:rPr lang="en-US"/>
              <a:t>.</a:t>
            </a:r>
            <a:endParaRPr/>
          </a:p>
        </p:txBody>
      </p:sp>
      <p:sp>
        <p:nvSpPr>
          <p:cNvPr id="292" name="Google Shape;292;p32:notes"/>
          <p:cNvSpPr txBox="1"/>
          <p:nvPr/>
        </p:nvSpPr>
        <p:spPr>
          <a:xfrm>
            <a:off x="3956050" y="8818562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1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2ff8190362_0_13:notes"/>
          <p:cNvSpPr/>
          <p:nvPr>
            <p:ph idx="2" type="sldImg"/>
          </p:nvPr>
        </p:nvSpPr>
        <p:spPr>
          <a:xfrm>
            <a:off x="117157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2ff8190362_0_13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32ff8190362_0_13:notes"/>
          <p:cNvSpPr txBox="1"/>
          <p:nvPr>
            <p:ph idx="12" type="sldNum"/>
          </p:nvPr>
        </p:nvSpPr>
        <p:spPr>
          <a:xfrm>
            <a:off x="3956050" y="8818562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i="0"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/>
              <a:t>We take some liberty in the reproduction of LeNet insofar as we replace the </a:t>
            </a:r>
            <a:r>
              <a:rPr b="1" lang="en-US"/>
              <a:t>Gaussian activation layer</a:t>
            </a:r>
            <a:r>
              <a:rPr lang="en-US"/>
              <a:t> (e^{-x^2}) by a </a:t>
            </a:r>
            <a:r>
              <a:rPr b="1" lang="en-US"/>
              <a:t>softmax layer</a:t>
            </a:r>
            <a:r>
              <a:rPr lang="en-US"/>
              <a:t>. This greatly simplifies the implementation, not the least due to the fact that the Gaussian decoder is rarely used nowadays. Other than that, this network matches the original LeNet-5 architecture.</a:t>
            </a:r>
            <a:endParaRPr/>
          </a:p>
        </p:txBody>
      </p:sp>
      <p:sp>
        <p:nvSpPr>
          <p:cNvPr id="98" name="Google Shape;98;p5:notes"/>
          <p:cNvSpPr txBox="1"/>
          <p:nvPr/>
        </p:nvSpPr>
        <p:spPr>
          <a:xfrm>
            <a:off x="3956050" y="8818562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1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98500" y="4410075"/>
            <a:ext cx="558800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7157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0" type="dt"/>
          </p:nvPr>
        </p:nvSpPr>
        <p:spPr>
          <a:xfrm>
            <a:off x="76200" y="6069012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1" type="ftr"/>
          </p:nvPr>
        </p:nvSpPr>
        <p:spPr>
          <a:xfrm>
            <a:off x="2085975" y="236537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1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1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1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1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1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1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1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1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1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1" type="body"/>
          </p:nvPr>
        </p:nvSpPr>
        <p:spPr>
          <a:xfrm rot="5400000">
            <a:off x="2426494" y="-213519"/>
            <a:ext cx="4525962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2" type="sldNum"/>
          </p:nvPr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" type="body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2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2" type="sldNum"/>
          </p:nvPr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2" type="sldNum"/>
          </p:nvPr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1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1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1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1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1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1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1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1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1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/>
        </p:nvSpPr>
        <p:spPr>
          <a:xfrm>
            <a:off x="0" y="5970587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3"/>
          <p:cNvSpPr txBox="1"/>
          <p:nvPr/>
        </p:nvSpPr>
        <p:spPr>
          <a:xfrm>
            <a:off x="-9525" y="6053137"/>
            <a:ext cx="2249487" cy="712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3"/>
          <p:cNvSpPr txBox="1"/>
          <p:nvPr/>
        </p:nvSpPr>
        <p:spPr>
          <a:xfrm>
            <a:off x="2359025" y="6043612"/>
            <a:ext cx="6784975" cy="714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" type="body"/>
          </p:nvPr>
        </p:nvSpPr>
        <p:spPr>
          <a:xfrm>
            <a:off x="612775" y="1600200"/>
            <a:ext cx="8153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" name="Google Shape;15;p33"/>
          <p:cNvSpPr txBox="1"/>
          <p:nvPr>
            <p:ph idx="10" type="dt"/>
          </p:nvPr>
        </p:nvSpPr>
        <p:spPr>
          <a:xfrm>
            <a:off x="76200" y="6069012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3"/>
          <p:cNvSpPr txBox="1"/>
          <p:nvPr>
            <p:ph idx="11" type="ftr"/>
          </p:nvPr>
        </p:nvSpPr>
        <p:spPr>
          <a:xfrm>
            <a:off x="2085975" y="236537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3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1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1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1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1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1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1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1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1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1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6" name="Google Shape;26;p35"/>
          <p:cNvSpPr txBox="1"/>
          <p:nvPr>
            <p:ph idx="1" type="body"/>
          </p:nvPr>
        </p:nvSpPr>
        <p:spPr>
          <a:xfrm>
            <a:off x="612775" y="1600200"/>
            <a:ext cx="8153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" name="Google Shape;27;p35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5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5"/>
          <p:cNvSpPr txBox="1"/>
          <p:nvPr/>
        </p:nvSpPr>
        <p:spPr>
          <a:xfrm>
            <a:off x="0" y="1235075"/>
            <a:ext cx="9144000" cy="3190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5"/>
          <p:cNvSpPr txBox="1"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5"/>
          <p:cNvSpPr txBox="1"/>
          <p:nvPr>
            <p:ph idx="12" type="sldNum"/>
          </p:nvPr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9" name="Google Shape;59;p37"/>
          <p:cNvSpPr txBox="1"/>
          <p:nvPr>
            <p:ph idx="1" type="body"/>
          </p:nvPr>
        </p:nvSpPr>
        <p:spPr>
          <a:xfrm>
            <a:off x="612775" y="1600200"/>
            <a:ext cx="8153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60" name="Google Shape;60;p3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37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37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1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1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1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1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1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1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1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1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1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362200" y="2057400"/>
            <a:ext cx="6477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25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2362200" y="6049962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i="0" lang="en-US" sz="2400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Modern CNN architectures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AlexNet</a:t>
            </a:r>
            <a:endParaRPr/>
          </a:p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612775" y="1600200"/>
            <a:ext cx="8153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Runs on GPU hardware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Won the ImageNet Large Scale Visual Recognition Challenge 2012 by a phenomenally large margin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Architecture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 Convolutional layers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 fully connected layers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ReLU activation</a:t>
            </a:r>
            <a:endParaRPr/>
          </a:p>
          <a:p>
            <a:pPr indent="-15747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0859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0859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8" name="Google Shape;138;p10"/>
          <p:cNvSpPr txBox="1"/>
          <p:nvPr/>
        </p:nvSpPr>
        <p:spPr>
          <a:xfrm>
            <a:off x="609600" y="6334125"/>
            <a:ext cx="81534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Krizhevsky, A., Sutskever, I., &amp; Hinton, G. E. (2012). Imagenet classification with deep convolutional neural networks. Advances in neural information processing systems (pp. 1097–1105).</a:t>
            </a:r>
            <a:endParaRPr/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4525962"/>
            <a:ext cx="5153025" cy="179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AlexNet</a:t>
            </a:r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Input: 224 x 224 3-channel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11 x 11 filter in the first layer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 times more convolution channels/filters than LeNet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Uses dropout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Image augmentation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Flipping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Clipping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Color changes</a:t>
            </a:r>
            <a:endParaRPr/>
          </a:p>
          <a:p>
            <a:pPr indent="-22002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Dropout</a:t>
            </a:r>
            <a:endParaRPr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" y="2162175"/>
            <a:ext cx="814387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Dropout</a:t>
            </a:r>
            <a:endParaRPr/>
          </a:p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612775" y="1600200"/>
            <a:ext cx="8153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Drop out some neurons during training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 each iteration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Layer by layer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Different neurons will get dropped in different iterations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Breaks up co-adaptation</a:t>
            </a:r>
            <a:endParaRPr/>
          </a:p>
          <a:p>
            <a:pPr indent="-20859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8" name="Google Shape;158;p13"/>
          <p:cNvSpPr txBox="1"/>
          <p:nvPr/>
        </p:nvSpPr>
        <p:spPr>
          <a:xfrm>
            <a:off x="609600" y="5562600"/>
            <a:ext cx="8153400" cy="12001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Co-adaptation.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Neural network overfitting is characterized by a state in which each layer relies on a specific pattern of activations in the previous layer.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Dropout</a:t>
            </a:r>
            <a:endParaRPr/>
          </a:p>
        </p:txBody>
      </p:sp>
      <p:sp>
        <p:nvSpPr>
          <p:cNvPr id="164" name="Google Shape;164;p14"/>
          <p:cNvSpPr txBox="1"/>
          <p:nvPr>
            <p:ph idx="1" type="body"/>
          </p:nvPr>
        </p:nvSpPr>
        <p:spPr>
          <a:xfrm>
            <a:off x="612775" y="1600200"/>
            <a:ext cx="8153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Need to normalize the activation of the retained nodes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Each intermediate activation </a:t>
            </a:r>
            <a:r>
              <a:rPr b="0" i="1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 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 replaced by a random variable </a:t>
            </a:r>
            <a:r>
              <a:rPr b="0" i="1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h′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Expectation remains unchanged, i.e., E[h′] = h.</a:t>
            </a:r>
            <a:endParaRPr/>
          </a:p>
          <a:p>
            <a:pPr indent="-20859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4724400"/>
            <a:ext cx="5291137" cy="1211262"/>
          </a:xfrm>
          <a:prstGeom prst="rect">
            <a:avLst/>
          </a:prstGeom>
          <a:noFill/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Learned filters (96)</a:t>
            </a:r>
            <a:endParaRPr/>
          </a:p>
        </p:txBody>
      </p:sp>
      <p:pic>
        <p:nvPicPr>
          <p:cNvPr id="171" name="Google Shape;1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76400"/>
            <a:ext cx="7170737" cy="48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762000"/>
            <a:ext cx="4033837" cy="603726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6"/>
          <p:cNvSpPr txBox="1"/>
          <p:nvPr/>
        </p:nvSpPr>
        <p:spPr>
          <a:xfrm>
            <a:off x="381000" y="3348037"/>
            <a:ext cx="1447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LeNet</a:t>
            </a:r>
            <a:endParaRPr/>
          </a:p>
        </p:txBody>
      </p:sp>
      <p:sp>
        <p:nvSpPr>
          <p:cNvPr id="178" name="Google Shape;178;p16"/>
          <p:cNvSpPr txBox="1"/>
          <p:nvPr/>
        </p:nvSpPr>
        <p:spPr>
          <a:xfrm>
            <a:off x="609600" y="76200"/>
            <a:ext cx="7924800" cy="6302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b="1" i="1" lang="en-US" sz="3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AlexNet</a:t>
            </a:r>
            <a:endParaRPr/>
          </a:p>
        </p:txBody>
      </p:sp>
      <p:sp>
        <p:nvSpPr>
          <p:cNvPr id="179" name="Google Shape;179;p16"/>
          <p:cNvSpPr txBox="1"/>
          <p:nvPr/>
        </p:nvSpPr>
        <p:spPr>
          <a:xfrm>
            <a:off x="7239000" y="3429000"/>
            <a:ext cx="1447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AlexNet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AlexNet (PyTorch)</a:t>
            </a:r>
            <a:endParaRPr/>
          </a:p>
        </p:txBody>
      </p:sp>
      <p:pic>
        <p:nvPicPr>
          <p:cNvPr id="185" name="Google Shape;1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887" y="1582737"/>
            <a:ext cx="7554912" cy="5243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VGG</a:t>
            </a:r>
            <a:endParaRPr/>
          </a:p>
        </p:txBody>
      </p:sp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612775" y="1600200"/>
            <a:ext cx="81534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Visual Geometry Group (VGG) at Oxford University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Neurons 🡪 Layers 🡪 Blocks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Basic VGG block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convolution layer with padding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nonlinearity (e.g. ReLU)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pooling layer (e.g. max pooling)</a:t>
            </a:r>
            <a:endParaRPr/>
          </a:p>
        </p:txBody>
      </p:sp>
      <p:sp>
        <p:nvSpPr>
          <p:cNvPr id="193" name="Google Shape;193;p18"/>
          <p:cNvSpPr txBox="1"/>
          <p:nvPr/>
        </p:nvSpPr>
        <p:spPr>
          <a:xfrm>
            <a:off x="304800" y="6334125"/>
            <a:ext cx="8610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Simonyan, K., &amp; Zisserman, A. (2014). Very deep convolutional networks for large-scale image recognition. arXiv preprint arXiv:1409.1556.</a:t>
            </a: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457200" y="5257800"/>
            <a:ext cx="8458200" cy="923925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original VGG paper, the authors employed convolutions with 3x3 kernels with padding of 1 (keeping height and width) and 2x2 max pooling with stride of 2 (halving the resolution after each block)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VGG</a:t>
            </a:r>
            <a:endParaRPr/>
          </a:p>
        </p:txBody>
      </p:sp>
      <p:pic>
        <p:nvPicPr>
          <p:cNvPr id="200" name="Google Shape;2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62" y="2457450"/>
            <a:ext cx="867727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LeNet</a:t>
            </a:r>
            <a:endParaRPr/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905000"/>
            <a:ext cx="8907462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"/>
          <p:cNvSpPr txBox="1"/>
          <p:nvPr/>
        </p:nvSpPr>
        <p:spPr>
          <a:xfrm>
            <a:off x="381000" y="4191000"/>
            <a:ext cx="76962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 Hand written digits (single channel)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Probability over 10 possible outcomes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a high level, LeNet (LeNet-5) consists of two parts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convolutional encoder consisting of two convolutional layers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dense block consisting of three fully connected layers</a:t>
            </a:r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160337" y="6248400"/>
            <a:ext cx="890746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LeCun, Y., Bottou, L., Bengio, Y., Haffner, P., &amp; others. (1998). Gradient-based learning applied to document recognition. Proceedings of the IEEE, 86(11), 2278–2324.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137" y="1074737"/>
            <a:ext cx="6688137" cy="570706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0"/>
          <p:cNvSpPr txBox="1"/>
          <p:nvPr/>
        </p:nvSpPr>
        <p:spPr>
          <a:xfrm>
            <a:off x="914400" y="254000"/>
            <a:ext cx="7315200" cy="584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VGG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Original VGG network</a:t>
            </a:r>
            <a:endParaRPr/>
          </a:p>
        </p:txBody>
      </p:sp>
      <p:sp>
        <p:nvSpPr>
          <p:cNvPr id="212" name="Google Shape;212;p21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 convolutional blocks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Block# 1, 2: 1 Conv. layer each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Block# 3, 4, 5: 2 Conv. layer each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Fully connected block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Same as AlexNet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Called VGG-11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8 Conv. Layers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 FC layers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Uses dropout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GoogLeNet</a:t>
            </a:r>
            <a:endParaRPr/>
          </a:p>
        </p:txBody>
      </p:sp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612775" y="1600200"/>
            <a:ext cx="8153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Won ImageNet challenge in 2014.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Investigated which sized kernels are best.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 a combination of variously-sized kernels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basic block is called Inception Block.</a:t>
            </a:r>
            <a:endParaRPr/>
          </a:p>
          <a:p>
            <a:pPr indent="-20859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Szegedy, C., Liu, W., Jia, Y., Sermanet, P., Reed, S., Anguelov, D., … Rabinovich, A. (2015). Going deeper with convolutions. Proceedings of the IEEE conference on computer vision and pattern recognition (pp. 1–9).</a:t>
            </a:r>
            <a:endParaRPr/>
          </a:p>
        </p:txBody>
      </p:sp>
      <p:pic>
        <p:nvPicPr>
          <p:cNvPr id="220" name="Google Shape;2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37" y="3657600"/>
            <a:ext cx="8678862" cy="259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Inception Block</a:t>
            </a:r>
            <a:endParaRPr/>
          </a:p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3190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◻"/>
            </a:pPr>
            <a:r>
              <a:rPr b="0" i="0" lang="en-US" sz="27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 parallel paths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Path# 1: 1x 1 filter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Path# 2: 3 x 3 filter, pad = 1</a:t>
            </a:r>
            <a:endParaRPr/>
          </a:p>
          <a:p>
            <a:pPr indent="-22860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75"/>
              <a:buFont typeface="Noto Sans Symbols"/>
              <a:buChar char="■"/>
            </a:pPr>
            <a:r>
              <a:rPr b="0" i="0" lang="en-US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 x 1 filter used beforehand to reduce channels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Path# 3: 5 x 5 filter, pad = 2</a:t>
            </a:r>
            <a:endParaRPr/>
          </a:p>
          <a:p>
            <a:pPr indent="-22860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75"/>
              <a:buFont typeface="Noto Sans Symbols"/>
              <a:buChar char="■"/>
            </a:pPr>
            <a:r>
              <a:rPr b="0" i="0" lang="en-US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 x 1 filter used beforehand to reduce channels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Path# 4: 3 x 3 MaxPool, pad = 1</a:t>
            </a:r>
            <a:endParaRPr/>
          </a:p>
          <a:p>
            <a:pPr indent="-22860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75"/>
              <a:buFont typeface="Noto Sans Symbols"/>
              <a:buChar char="■"/>
            </a:pPr>
            <a:r>
              <a:rPr b="0" i="0" lang="en-US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 x 1 filter used afterwards to reduce channels</a:t>
            </a:r>
            <a:endParaRPr/>
          </a:p>
          <a:p>
            <a:pPr indent="-319087" lvl="0" marL="3190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◻"/>
            </a:pPr>
            <a:r>
              <a:rPr b="0" i="0" lang="en-US" sz="27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 and output have the same height and width</a:t>
            </a:r>
            <a:endParaRPr/>
          </a:p>
          <a:p>
            <a:pPr indent="-319087" lvl="0" marL="3190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◻"/>
            </a:pPr>
            <a:r>
              <a:rPr b="0" i="0" lang="en-US" sz="27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Channel count varies in the different paths and are concatenated</a:t>
            </a:r>
            <a:endParaRPr/>
          </a:p>
          <a:p>
            <a:pPr indent="-216216" lvl="0" marL="3190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1621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27" name="Google Shape;2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9987" y="42862"/>
            <a:ext cx="4087812" cy="122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GoogLeNet</a:t>
            </a:r>
            <a:endParaRPr/>
          </a:p>
        </p:txBody>
      </p:sp>
      <p:pic>
        <p:nvPicPr>
          <p:cNvPr id="233" name="Google Shape;2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2362200"/>
            <a:ext cx="8945562" cy="28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GoogLeNet</a:t>
            </a:r>
            <a:endParaRPr/>
          </a:p>
        </p:txBody>
      </p:sp>
      <p:sp>
        <p:nvSpPr>
          <p:cNvPr id="239" name="Google Shape;239;p25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7x7 filter, stride=2, pad=3, 64 channels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3x3 maxpooling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1x1 filter – 64 channels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3x3 filter – 192 channels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inception blocks in series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Block# 1: 64 + 128 + 32 + 32 = 256 channels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Block #2: 128 + 192 + 96 + 64 = 480 channels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so on …</a:t>
            </a:r>
            <a:endParaRPr/>
          </a:p>
          <a:p>
            <a:pPr indent="-20859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0859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76200"/>
            <a:ext cx="3230562" cy="1033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ff8190362_0_0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Residual networks (ResNet)</a:t>
            </a:r>
            <a:endParaRPr/>
          </a:p>
        </p:txBody>
      </p:sp>
      <p:pic>
        <p:nvPicPr>
          <p:cNvPr id="247" name="Google Shape;247;g32ff819036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4475"/>
            <a:ext cx="8839199" cy="468166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32ff8190362_0_0"/>
          <p:cNvSpPr txBox="1"/>
          <p:nvPr/>
        </p:nvSpPr>
        <p:spPr>
          <a:xfrm>
            <a:off x="0" y="633412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</a:rPr>
              <a:t>He, Kaiming, et.al. . "Deep residual learning for image recognition." In </a:t>
            </a:r>
            <a:r>
              <a:rPr i="1" lang="en-US" sz="1200">
                <a:solidFill>
                  <a:srgbClr val="222222"/>
                </a:solidFill>
                <a:highlight>
                  <a:srgbClr val="FFFFFF"/>
                </a:highlight>
              </a:rPr>
              <a:t>Proceedings of the IEEE conference on computer vision and pattern recognition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</a:rPr>
              <a:t>, pp. 770-778. 2016.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ResNet (Intuition)</a:t>
            </a:r>
            <a:endParaRPr/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612775" y="1600200"/>
            <a:ext cx="8153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 deep neural networks, if we can train the newly-added layer into an identity function f(x) = x, the new model will be as effective as the original model. 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 the new model may get a better solution to fit the training dataset, the added layer might make it easier to reduce training errors.</a:t>
            </a:r>
            <a:endParaRPr/>
          </a:p>
        </p:txBody>
      </p:sp>
      <p:sp>
        <p:nvSpPr>
          <p:cNvPr id="255" name="Google Shape;255;p28"/>
          <p:cNvSpPr txBox="1"/>
          <p:nvPr/>
        </p:nvSpPr>
        <p:spPr>
          <a:xfrm>
            <a:off x="304800" y="5257800"/>
            <a:ext cx="8610600" cy="40005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Won the ImageNet Large Scale Visual Recognition Challenge in 2015.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Residual networks (ResNet)</a:t>
            </a:r>
            <a:endParaRPr/>
          </a:p>
        </p:txBody>
      </p:sp>
      <p:pic>
        <p:nvPicPr>
          <p:cNvPr id="262" name="Google Shape;2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6412"/>
            <a:ext cx="5743575" cy="738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63" name="Google Shape;263;p26"/>
          <p:cNvSpPr/>
          <p:nvPr/>
        </p:nvSpPr>
        <p:spPr>
          <a:xfrm>
            <a:off x="3733800" y="2667000"/>
            <a:ext cx="5257800" cy="129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6B85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wentieth Century"/>
              <a:buNone/>
            </a:pPr>
            <a:r>
              <a:rPr b="0" i="0" lang="en-US" sz="2400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Each layer completely replaces the representation from the preceding layer,</a:t>
            </a:r>
            <a:endParaRPr/>
          </a:p>
        </p:txBody>
      </p:sp>
      <p:pic>
        <p:nvPicPr>
          <p:cNvPr id="264" name="Google Shape;26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4114800"/>
            <a:ext cx="598328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6"/>
          <p:cNvSpPr txBox="1"/>
          <p:nvPr/>
        </p:nvSpPr>
        <p:spPr>
          <a:xfrm>
            <a:off x="0" y="5105400"/>
            <a:ext cx="9144000" cy="923925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Whereas traditional networks must learn to propagate information and are subject to catastrophic failure of information propagation for bad choices of the parameters, residual networks propagate information by default</a:t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 rot="-5400000">
            <a:off x="2876550" y="2571750"/>
            <a:ext cx="876300" cy="838200"/>
          </a:xfrm>
          <a:custGeom>
            <a:rect b="b" l="l" r="r" t="t"/>
            <a:pathLst>
              <a:path extrusionOk="0" h="838200" w="876299">
                <a:moveTo>
                  <a:pt x="0" y="838200"/>
                </a:moveTo>
                <a:lnTo>
                  <a:pt x="0" y="471488"/>
                </a:lnTo>
                <a:cubicBezTo>
                  <a:pt x="0" y="268958"/>
                  <a:pt x="164183" y="104775"/>
                  <a:pt x="366713" y="104775"/>
                </a:cubicBezTo>
                <a:lnTo>
                  <a:pt x="666749" y="104775"/>
                </a:lnTo>
                <a:lnTo>
                  <a:pt x="666749" y="0"/>
                </a:lnTo>
                <a:lnTo>
                  <a:pt x="876299" y="209550"/>
                </a:lnTo>
                <a:lnTo>
                  <a:pt x="666749" y="419100"/>
                </a:lnTo>
                <a:lnTo>
                  <a:pt x="666749" y="314325"/>
                </a:lnTo>
                <a:lnTo>
                  <a:pt x="366713" y="314325"/>
                </a:lnTo>
                <a:cubicBezTo>
                  <a:pt x="279914" y="314325"/>
                  <a:pt x="209550" y="384689"/>
                  <a:pt x="209550" y="471488"/>
                </a:cubicBezTo>
                <a:lnTo>
                  <a:pt x="209550" y="838200"/>
                </a:lnTo>
                <a:lnTo>
                  <a:pt x="0" y="83820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6B859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ResNet Block</a:t>
            </a:r>
            <a:endParaRPr/>
          </a:p>
        </p:txBody>
      </p:sp>
      <p:pic>
        <p:nvPicPr>
          <p:cNvPr id="273" name="Google Shape;2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760537"/>
            <a:ext cx="6362700" cy="4792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LeNet</a:t>
            </a:r>
            <a:endParaRPr/>
          </a:p>
        </p:txBody>
      </p:sp>
      <p:sp>
        <p:nvSpPr>
          <p:cNvPr id="88" name="Google Shape;88;p3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3190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◻"/>
            </a:pPr>
            <a:r>
              <a:rPr b="0" i="0" lang="en-US" sz="2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Convolution block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Convolutional layer (5 x 5 kernel)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Sigmoid activation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Average pooling</a:t>
            </a:r>
            <a:endParaRPr/>
          </a:p>
          <a:p>
            <a:pPr indent="-22860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75"/>
              <a:buFont typeface="Noto Sans Symbols"/>
              <a:buChar char="■"/>
            </a:pPr>
            <a:r>
              <a:rPr b="0" i="0" lang="en-US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x 2 (stride 2)</a:t>
            </a:r>
            <a:endParaRPr/>
          </a:p>
          <a:p>
            <a:pPr indent="-22860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75"/>
              <a:buFont typeface="Noto Sans Symbols"/>
              <a:buChar char="■"/>
            </a:pPr>
            <a:r>
              <a:rPr b="0" i="0" lang="en-US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Spatial down sampling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Output channels</a:t>
            </a:r>
            <a:endParaRPr/>
          </a:p>
          <a:p>
            <a:pPr indent="-22860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75"/>
              <a:buFont typeface="Noto Sans Symbols"/>
              <a:buChar char="■"/>
            </a:pPr>
            <a:r>
              <a:rPr b="0" i="0" lang="en-US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Layer 1: 6 @ 28 x 28</a:t>
            </a:r>
            <a:endParaRPr/>
          </a:p>
          <a:p>
            <a:pPr indent="-22860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75"/>
              <a:buFont typeface="Noto Sans Symbols"/>
              <a:buChar char="■"/>
            </a:pPr>
            <a:r>
              <a:rPr b="0" i="0" lang="en-US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Layer 2: 16 @ 10 x 10</a:t>
            </a:r>
            <a:endParaRPr/>
          </a:p>
          <a:p>
            <a:pPr indent="-319087" lvl="0" marL="3190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◻"/>
            </a:pPr>
            <a:r>
              <a:rPr b="0" i="0" lang="en-US" sz="2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 map is flattened before passing onto the dense layer</a:t>
            </a:r>
            <a:endParaRPr/>
          </a:p>
          <a:p>
            <a:pPr indent="-166369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66369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66369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764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ResNet Block</a:t>
            </a:r>
            <a:endParaRPr/>
          </a:p>
        </p:txBody>
      </p:sp>
      <p:sp>
        <p:nvSpPr>
          <p:cNvPr id="279" name="Google Shape;279;p30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Two 3x3 convolution layers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Same number of output channels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Batch normalization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ReLU activation</a:t>
            </a:r>
            <a:endParaRPr/>
          </a:p>
          <a:p>
            <a:pPr indent="-20859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0859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ResNet Block</a:t>
            </a:r>
            <a:endParaRPr/>
          </a:p>
        </p:txBody>
      </p:sp>
      <p:pic>
        <p:nvPicPr>
          <p:cNvPr id="286" name="Google Shape;2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541462"/>
            <a:ext cx="7762875" cy="470693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1"/>
          <p:cNvSpPr txBox="1"/>
          <p:nvPr/>
        </p:nvSpPr>
        <p:spPr>
          <a:xfrm>
            <a:off x="457200" y="6411912"/>
            <a:ext cx="3657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Identical input/output channels</a:t>
            </a:r>
            <a:endParaRPr/>
          </a:p>
        </p:txBody>
      </p:sp>
      <p:sp>
        <p:nvSpPr>
          <p:cNvPr id="288" name="Google Shape;288;p31"/>
          <p:cNvSpPr txBox="1"/>
          <p:nvPr/>
        </p:nvSpPr>
        <p:spPr>
          <a:xfrm>
            <a:off x="4114800" y="6400800"/>
            <a:ext cx="4267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Non-identical input/output channels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ResNext block</a:t>
            </a:r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0" y="6238875"/>
            <a:ext cx="91440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use of grouped convolution with g groups is g times faster than a dense convolution. It is a bottleneck residual block when the number of intermediate channels b is less than c.</a:t>
            </a:r>
            <a:endParaRPr/>
          </a:p>
        </p:txBody>
      </p:sp>
      <p:pic>
        <p:nvPicPr>
          <p:cNvPr id="296" name="Google Shape;29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" y="1533525"/>
            <a:ext cx="8429625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2"/>
          <p:cNvSpPr txBox="1"/>
          <p:nvPr/>
        </p:nvSpPr>
        <p:spPr>
          <a:xfrm rot="-5400000">
            <a:off x="7204868" y="3548856"/>
            <a:ext cx="2724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Simplified diagram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2ff8190362_0_1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 Thanks to</a:t>
            </a:r>
            <a:endParaRPr/>
          </a:p>
        </p:txBody>
      </p:sp>
      <p:sp>
        <p:nvSpPr>
          <p:cNvPr id="304" name="Google Shape;304;g32ff8190362_0_13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/>
              <a:t>Sheikh Azizul Hakim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Char char="🞑"/>
            </a:pPr>
            <a:r>
              <a:rPr lang="en-US"/>
              <a:t>Lecturer, CSE, BUET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Char char="🞑"/>
            </a:pPr>
            <a:r>
              <a:rPr lang="en-US"/>
              <a:t>https://cse.buet.ac.bd/faculty/faculty_detail/hakim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LeNet</a:t>
            </a:r>
            <a:endParaRPr/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block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 Fully connected layers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</a:pPr>
            <a:r>
              <a:rPr b="0" i="0" lang="en-US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Layer 1: 120 neurons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</a:pPr>
            <a:r>
              <a:rPr b="0" i="0" lang="en-US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Layer 2: 84 neurons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</a:pPr>
            <a:r>
              <a:rPr b="0" i="0" lang="en-US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Layer 3: 10 neurons</a:t>
            </a:r>
            <a:endParaRPr/>
          </a:p>
          <a:p>
            <a:pPr indent="-15747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002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LeNet (PyTorch)</a:t>
            </a:r>
            <a:endParaRPr/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585912"/>
            <a:ext cx="7062787" cy="51196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"/>
          <p:cNvSpPr txBox="1"/>
          <p:nvPr/>
        </p:nvSpPr>
        <p:spPr>
          <a:xfrm>
            <a:off x="2667000" y="3200400"/>
            <a:ext cx="3124200" cy="30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Xavier Initialization</a:t>
            </a:r>
            <a:endParaRPr/>
          </a:p>
        </p:txBody>
      </p:sp>
      <p:sp>
        <p:nvSpPr>
          <p:cNvPr id="108" name="Google Shape;108;p6"/>
          <p:cNvSpPr txBox="1"/>
          <p:nvPr>
            <p:ph idx="1" type="body"/>
          </p:nvPr>
        </p:nvSpPr>
        <p:spPr>
          <a:xfrm>
            <a:off x="612775" y="1600200"/>
            <a:ext cx="8153400" cy="449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Let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1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</a:t>
            </a:r>
            <a:r>
              <a:rPr b="0" baseline="-25000" i="1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output for some fully-connected layer (without nonlinearities)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There are </a:t>
            </a:r>
            <a:r>
              <a:rPr b="0" i="1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</a:t>
            </a:r>
            <a:r>
              <a:rPr b="0" baseline="-25000" i="1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inputs </a:t>
            </a:r>
            <a:r>
              <a:rPr b="0" i="1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0" baseline="-25000" i="1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with associated weights </a:t>
            </a:r>
            <a:r>
              <a:rPr b="0" i="1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</a:t>
            </a:r>
            <a:r>
              <a:rPr b="0" baseline="-25000" i="1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ij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Weights are drawn independently from the same distribution, with 0 mean, σ</a:t>
            </a:r>
            <a:r>
              <a:rPr b="0" baseline="3000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variance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’s also have 0 mean, γ</a:t>
            </a:r>
            <a:r>
              <a:rPr b="0" baseline="3000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variance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</a:pPr>
            <a:r>
              <a:rPr b="0" i="0" lang="en-US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Independent of weights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</a:pPr>
            <a:r>
              <a:rPr b="0" i="0" lang="en-US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Independent of each other</a:t>
            </a:r>
            <a:endParaRPr/>
          </a:p>
        </p:txBody>
      </p:sp>
      <p:sp>
        <p:nvSpPr>
          <p:cNvPr id="109" name="Google Shape;109;p6"/>
          <p:cNvSpPr txBox="1"/>
          <p:nvPr/>
        </p:nvSpPr>
        <p:spPr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Glorot, X., &amp; Bengio, Y. (2010). Understanding the difficulty of training deep feedforward neural networks. Proceedings of the thirteenth international conference on artificial intelligence and statistics (pp. 249–256).</a:t>
            </a:r>
            <a:endParaRPr/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4451350"/>
            <a:ext cx="2152650" cy="111125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Xavier Initialization</a:t>
            </a:r>
            <a:endParaRPr/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3295650" cy="494823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 txBox="1"/>
          <p:nvPr/>
        </p:nvSpPr>
        <p:spPr>
          <a:xfrm>
            <a:off x="3295650" y="2133600"/>
            <a:ext cx="5848350" cy="22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Variance can be kept fixed if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="1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Following same reasoning, during backprop. Gradients’ variance can be kept fixed if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="1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 we try to achieve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 x (n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σ</a:t>
            </a:r>
            <a:r>
              <a:rPr b="1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endParaRPr/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6825" y="5162550"/>
            <a:ext cx="2543175" cy="1009650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Xavier Initialization</a:t>
            </a:r>
            <a:endParaRPr/>
          </a:p>
        </p:txBody>
      </p:sp>
      <p:sp>
        <p:nvSpPr>
          <p:cNvPr id="124" name="Google Shape;124;p8"/>
          <p:cNvSpPr txBox="1"/>
          <p:nvPr>
            <p:ph idx="1" type="body"/>
          </p:nvPr>
        </p:nvSpPr>
        <p:spPr>
          <a:xfrm>
            <a:off x="612775" y="1600200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Sampling weights from </a:t>
            </a:r>
            <a:r>
              <a:rPr b="0" i="1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N(0, σ</a:t>
            </a:r>
            <a:r>
              <a:rPr b="0" baseline="30000" i="1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r>
              <a:rPr b="0" i="1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Sampling weights from uniform distribution </a:t>
            </a:r>
            <a:r>
              <a:rPr b="0" i="1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</a:t>
            </a:r>
            <a:r>
              <a:rPr b="0" i="1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-a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b="0" i="1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</a:t>
            </a:r>
            <a:endParaRPr/>
          </a:p>
        </p:txBody>
      </p:sp>
      <p:pic>
        <p:nvPicPr>
          <p:cNvPr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971800"/>
            <a:ext cx="5486400" cy="1106487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LeNet</a:t>
            </a:r>
            <a:endParaRPr/>
          </a:p>
        </p:txBody>
      </p:sp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828800"/>
            <a:ext cx="6054725" cy="46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2004-05-24T21:30:51Z</dcterms:created>
  <dc:creator>Sophie Daudenarde</dc:creator>
</cp:coreProperties>
</file>