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906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95360" y="274680"/>
            <a:ext cx="8915040" cy="1142640"/>
          </a:xfrm>
          <a:prstGeom prst="rect">
            <a:avLst/>
          </a:prstGeom>
        </p:spPr>
        <p:txBody>
          <a:bodyPr lIns="0" rIns="0" tIns="0" bIns="0" anchor="ctr">
            <a:noAutofit/>
          </a:bodyPr>
          <a:p>
            <a:endParaRPr b="0" lang="en-US" sz="1400" spc="-1" strike="noStrike">
              <a:solidFill>
                <a:srgbClr val="000000"/>
              </a:solidFill>
              <a:latin typeface="Lucida Sans Unicode"/>
            </a:endParaRPr>
          </a:p>
        </p:txBody>
      </p:sp>
      <p:sp>
        <p:nvSpPr>
          <p:cNvPr id="31" name="PlaceHolder 2"/>
          <p:cNvSpPr>
            <a:spLocks noGrp="1"/>
          </p:cNvSpPr>
          <p:nvPr>
            <p:ph type="body"/>
          </p:nvPr>
        </p:nvSpPr>
        <p:spPr>
          <a:xfrm>
            <a:off x="495360" y="1481400"/>
            <a:ext cx="89150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2" name="PlaceHolder 3"/>
          <p:cNvSpPr>
            <a:spLocks noGrp="1"/>
          </p:cNvSpPr>
          <p:nvPr>
            <p:ph type="body"/>
          </p:nvPr>
        </p:nvSpPr>
        <p:spPr>
          <a:xfrm>
            <a:off x="495360" y="3845520"/>
            <a:ext cx="89150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95360" y="274680"/>
            <a:ext cx="8915040" cy="1142640"/>
          </a:xfrm>
          <a:prstGeom prst="rect">
            <a:avLst/>
          </a:prstGeom>
        </p:spPr>
        <p:txBody>
          <a:bodyPr lIns="0" rIns="0" tIns="0" bIns="0" anchor="ctr">
            <a:noAutofit/>
          </a:bodyPr>
          <a:p>
            <a:endParaRPr b="0" lang="en-US" sz="1400" spc="-1" strike="noStrike">
              <a:solidFill>
                <a:srgbClr val="000000"/>
              </a:solidFill>
              <a:latin typeface="Lucida Sans Unicode"/>
            </a:endParaRPr>
          </a:p>
        </p:txBody>
      </p:sp>
      <p:sp>
        <p:nvSpPr>
          <p:cNvPr id="34" name="PlaceHolder 2"/>
          <p:cNvSpPr>
            <a:spLocks noGrp="1"/>
          </p:cNvSpPr>
          <p:nvPr>
            <p:ph type="body"/>
          </p:nvPr>
        </p:nvSpPr>
        <p:spPr>
          <a:xfrm>
            <a:off x="495360" y="1481400"/>
            <a:ext cx="4350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5" name="PlaceHolder 3"/>
          <p:cNvSpPr>
            <a:spLocks noGrp="1"/>
          </p:cNvSpPr>
          <p:nvPr>
            <p:ph type="body"/>
          </p:nvPr>
        </p:nvSpPr>
        <p:spPr>
          <a:xfrm>
            <a:off x="5063400" y="1481400"/>
            <a:ext cx="4350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6" name="PlaceHolder 4"/>
          <p:cNvSpPr>
            <a:spLocks noGrp="1"/>
          </p:cNvSpPr>
          <p:nvPr>
            <p:ph type="body"/>
          </p:nvPr>
        </p:nvSpPr>
        <p:spPr>
          <a:xfrm>
            <a:off x="495360" y="3845520"/>
            <a:ext cx="4350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7" name="PlaceHolder 5"/>
          <p:cNvSpPr>
            <a:spLocks noGrp="1"/>
          </p:cNvSpPr>
          <p:nvPr>
            <p:ph type="body"/>
          </p:nvPr>
        </p:nvSpPr>
        <p:spPr>
          <a:xfrm>
            <a:off x="5063400" y="3845520"/>
            <a:ext cx="4350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95360" y="274680"/>
            <a:ext cx="8915040" cy="1142640"/>
          </a:xfrm>
          <a:prstGeom prst="rect">
            <a:avLst/>
          </a:prstGeom>
        </p:spPr>
        <p:txBody>
          <a:bodyPr lIns="0" rIns="0" tIns="0" bIns="0" anchor="ctr">
            <a:noAutofit/>
          </a:bodyPr>
          <a:p>
            <a:endParaRPr b="0" lang="en-US" sz="1400" spc="-1" strike="noStrike">
              <a:solidFill>
                <a:srgbClr val="000000"/>
              </a:solidFill>
              <a:latin typeface="Lucida Sans Unicode"/>
            </a:endParaRPr>
          </a:p>
        </p:txBody>
      </p:sp>
      <p:sp>
        <p:nvSpPr>
          <p:cNvPr id="39" name="PlaceHolder 2"/>
          <p:cNvSpPr>
            <a:spLocks noGrp="1"/>
          </p:cNvSpPr>
          <p:nvPr>
            <p:ph type="body"/>
          </p:nvPr>
        </p:nvSpPr>
        <p:spPr>
          <a:xfrm>
            <a:off x="495360" y="1481400"/>
            <a:ext cx="287028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0" name="PlaceHolder 3"/>
          <p:cNvSpPr>
            <a:spLocks noGrp="1"/>
          </p:cNvSpPr>
          <p:nvPr>
            <p:ph type="body"/>
          </p:nvPr>
        </p:nvSpPr>
        <p:spPr>
          <a:xfrm>
            <a:off x="3509640" y="1481400"/>
            <a:ext cx="287028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1" name="PlaceHolder 4"/>
          <p:cNvSpPr>
            <a:spLocks noGrp="1"/>
          </p:cNvSpPr>
          <p:nvPr>
            <p:ph type="body"/>
          </p:nvPr>
        </p:nvSpPr>
        <p:spPr>
          <a:xfrm>
            <a:off x="6523560" y="1481400"/>
            <a:ext cx="287028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2" name="PlaceHolder 5"/>
          <p:cNvSpPr>
            <a:spLocks noGrp="1"/>
          </p:cNvSpPr>
          <p:nvPr>
            <p:ph type="body"/>
          </p:nvPr>
        </p:nvSpPr>
        <p:spPr>
          <a:xfrm>
            <a:off x="495360" y="3845520"/>
            <a:ext cx="287028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3" name="PlaceHolder 6"/>
          <p:cNvSpPr>
            <a:spLocks noGrp="1"/>
          </p:cNvSpPr>
          <p:nvPr>
            <p:ph type="body"/>
          </p:nvPr>
        </p:nvSpPr>
        <p:spPr>
          <a:xfrm>
            <a:off x="3509640" y="3845520"/>
            <a:ext cx="287028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4" name="PlaceHolder 7"/>
          <p:cNvSpPr>
            <a:spLocks noGrp="1"/>
          </p:cNvSpPr>
          <p:nvPr>
            <p:ph type="body"/>
          </p:nvPr>
        </p:nvSpPr>
        <p:spPr>
          <a:xfrm>
            <a:off x="6523560" y="3845520"/>
            <a:ext cx="287028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95360" y="274680"/>
            <a:ext cx="8915040" cy="1142640"/>
          </a:xfrm>
          <a:prstGeom prst="rect">
            <a:avLst/>
          </a:prstGeom>
        </p:spPr>
        <p:txBody>
          <a:bodyPr lIns="0" rIns="0" tIns="0" bIns="0" anchor="ctr">
            <a:noAutofit/>
          </a:bodyPr>
          <a:p>
            <a:endParaRPr b="0" lang="en-US" sz="1400" spc="-1" strike="noStrike">
              <a:solidFill>
                <a:srgbClr val="000000"/>
              </a:solidFill>
              <a:latin typeface="Lucida Sans Unicode"/>
            </a:endParaRPr>
          </a:p>
        </p:txBody>
      </p:sp>
      <p:sp>
        <p:nvSpPr>
          <p:cNvPr id="10" name="PlaceHolder 2"/>
          <p:cNvSpPr>
            <a:spLocks noGrp="1"/>
          </p:cNvSpPr>
          <p:nvPr>
            <p:ph type="subTitle"/>
          </p:nvPr>
        </p:nvSpPr>
        <p:spPr>
          <a:xfrm>
            <a:off x="495360" y="1481400"/>
            <a:ext cx="89150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95360" y="274680"/>
            <a:ext cx="8915040" cy="1142640"/>
          </a:xfrm>
          <a:prstGeom prst="rect">
            <a:avLst/>
          </a:prstGeom>
        </p:spPr>
        <p:txBody>
          <a:bodyPr lIns="0" rIns="0" tIns="0" bIns="0" anchor="ctr">
            <a:noAutofit/>
          </a:bodyPr>
          <a:p>
            <a:endParaRPr b="0" lang="en-US" sz="1400" spc="-1" strike="noStrike">
              <a:solidFill>
                <a:srgbClr val="000000"/>
              </a:solidFill>
              <a:latin typeface="Lucida Sans Unicode"/>
            </a:endParaRPr>
          </a:p>
        </p:txBody>
      </p:sp>
      <p:sp>
        <p:nvSpPr>
          <p:cNvPr id="12" name="PlaceHolder 2"/>
          <p:cNvSpPr>
            <a:spLocks noGrp="1"/>
          </p:cNvSpPr>
          <p:nvPr>
            <p:ph type="body"/>
          </p:nvPr>
        </p:nvSpPr>
        <p:spPr>
          <a:xfrm>
            <a:off x="495360" y="1481400"/>
            <a:ext cx="891504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95360" y="274680"/>
            <a:ext cx="8915040" cy="1142640"/>
          </a:xfrm>
          <a:prstGeom prst="rect">
            <a:avLst/>
          </a:prstGeom>
        </p:spPr>
        <p:txBody>
          <a:bodyPr lIns="0" rIns="0" tIns="0" bIns="0" anchor="ctr">
            <a:noAutofit/>
          </a:bodyPr>
          <a:p>
            <a:endParaRPr b="0" lang="en-US" sz="1400" spc="-1" strike="noStrike">
              <a:solidFill>
                <a:srgbClr val="000000"/>
              </a:solidFill>
              <a:latin typeface="Lucida Sans Unicode"/>
            </a:endParaRPr>
          </a:p>
        </p:txBody>
      </p:sp>
      <p:sp>
        <p:nvSpPr>
          <p:cNvPr id="14" name="PlaceHolder 2"/>
          <p:cNvSpPr>
            <a:spLocks noGrp="1"/>
          </p:cNvSpPr>
          <p:nvPr>
            <p:ph type="body"/>
          </p:nvPr>
        </p:nvSpPr>
        <p:spPr>
          <a:xfrm>
            <a:off x="495360" y="1481400"/>
            <a:ext cx="435024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15" name="PlaceHolder 3"/>
          <p:cNvSpPr>
            <a:spLocks noGrp="1"/>
          </p:cNvSpPr>
          <p:nvPr>
            <p:ph type="body"/>
          </p:nvPr>
        </p:nvSpPr>
        <p:spPr>
          <a:xfrm>
            <a:off x="5063400" y="1481400"/>
            <a:ext cx="435024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95360" y="274680"/>
            <a:ext cx="8915040" cy="1142640"/>
          </a:xfrm>
          <a:prstGeom prst="rect">
            <a:avLst/>
          </a:prstGeom>
        </p:spPr>
        <p:txBody>
          <a:bodyPr lIns="0" rIns="0" tIns="0" bIns="0" anchor="ctr">
            <a:noAutofit/>
          </a:bodyPr>
          <a:p>
            <a:endParaRPr b="0" lang="en-US" sz="1400" spc="-1" strike="noStrike">
              <a:solidFill>
                <a:srgbClr val="000000"/>
              </a:solidFill>
              <a:latin typeface="Lucida Sans Unicode"/>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95360" y="274680"/>
            <a:ext cx="89150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360" y="274680"/>
            <a:ext cx="8915040" cy="1142640"/>
          </a:xfrm>
          <a:prstGeom prst="rect">
            <a:avLst/>
          </a:prstGeom>
        </p:spPr>
        <p:txBody>
          <a:bodyPr lIns="0" rIns="0" tIns="0" bIns="0" anchor="ctr">
            <a:noAutofit/>
          </a:bodyPr>
          <a:p>
            <a:endParaRPr b="0" lang="en-US" sz="1400" spc="-1" strike="noStrike">
              <a:solidFill>
                <a:srgbClr val="000000"/>
              </a:solidFill>
              <a:latin typeface="Lucida Sans Unicode"/>
            </a:endParaRPr>
          </a:p>
        </p:txBody>
      </p:sp>
      <p:sp>
        <p:nvSpPr>
          <p:cNvPr id="19" name="PlaceHolder 2"/>
          <p:cNvSpPr>
            <a:spLocks noGrp="1"/>
          </p:cNvSpPr>
          <p:nvPr>
            <p:ph type="body"/>
          </p:nvPr>
        </p:nvSpPr>
        <p:spPr>
          <a:xfrm>
            <a:off x="495360" y="1481400"/>
            <a:ext cx="4350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0" name="PlaceHolder 3"/>
          <p:cNvSpPr>
            <a:spLocks noGrp="1"/>
          </p:cNvSpPr>
          <p:nvPr>
            <p:ph type="body"/>
          </p:nvPr>
        </p:nvSpPr>
        <p:spPr>
          <a:xfrm>
            <a:off x="5063400" y="1481400"/>
            <a:ext cx="435024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1" name="PlaceHolder 4"/>
          <p:cNvSpPr>
            <a:spLocks noGrp="1"/>
          </p:cNvSpPr>
          <p:nvPr>
            <p:ph type="body"/>
          </p:nvPr>
        </p:nvSpPr>
        <p:spPr>
          <a:xfrm>
            <a:off x="495360" y="3845520"/>
            <a:ext cx="4350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360" y="274680"/>
            <a:ext cx="8915040" cy="1142640"/>
          </a:xfrm>
          <a:prstGeom prst="rect">
            <a:avLst/>
          </a:prstGeom>
        </p:spPr>
        <p:txBody>
          <a:bodyPr lIns="0" rIns="0" tIns="0" bIns="0" anchor="ctr">
            <a:noAutofit/>
          </a:bodyPr>
          <a:p>
            <a:endParaRPr b="0" lang="en-US" sz="1400" spc="-1" strike="noStrike">
              <a:solidFill>
                <a:srgbClr val="000000"/>
              </a:solidFill>
              <a:latin typeface="Lucida Sans Unicode"/>
            </a:endParaRPr>
          </a:p>
        </p:txBody>
      </p:sp>
      <p:sp>
        <p:nvSpPr>
          <p:cNvPr id="23" name="PlaceHolder 2"/>
          <p:cNvSpPr>
            <a:spLocks noGrp="1"/>
          </p:cNvSpPr>
          <p:nvPr>
            <p:ph type="body"/>
          </p:nvPr>
        </p:nvSpPr>
        <p:spPr>
          <a:xfrm>
            <a:off x="495360" y="1481400"/>
            <a:ext cx="435024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4" name="PlaceHolder 3"/>
          <p:cNvSpPr>
            <a:spLocks noGrp="1"/>
          </p:cNvSpPr>
          <p:nvPr>
            <p:ph type="body"/>
          </p:nvPr>
        </p:nvSpPr>
        <p:spPr>
          <a:xfrm>
            <a:off x="5063400" y="1481400"/>
            <a:ext cx="4350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5" name="PlaceHolder 4"/>
          <p:cNvSpPr>
            <a:spLocks noGrp="1"/>
          </p:cNvSpPr>
          <p:nvPr>
            <p:ph type="body"/>
          </p:nvPr>
        </p:nvSpPr>
        <p:spPr>
          <a:xfrm>
            <a:off x="5063400" y="3845520"/>
            <a:ext cx="4350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360" y="274680"/>
            <a:ext cx="8915040" cy="1142640"/>
          </a:xfrm>
          <a:prstGeom prst="rect">
            <a:avLst/>
          </a:prstGeom>
        </p:spPr>
        <p:txBody>
          <a:bodyPr lIns="0" rIns="0" tIns="0" bIns="0" anchor="ctr">
            <a:noAutofit/>
          </a:bodyPr>
          <a:p>
            <a:endParaRPr b="0" lang="en-US" sz="1400" spc="-1" strike="noStrike">
              <a:solidFill>
                <a:srgbClr val="000000"/>
              </a:solidFill>
              <a:latin typeface="Lucida Sans Unicode"/>
            </a:endParaRPr>
          </a:p>
        </p:txBody>
      </p:sp>
      <p:sp>
        <p:nvSpPr>
          <p:cNvPr id="27" name="PlaceHolder 2"/>
          <p:cNvSpPr>
            <a:spLocks noGrp="1"/>
          </p:cNvSpPr>
          <p:nvPr>
            <p:ph type="body"/>
          </p:nvPr>
        </p:nvSpPr>
        <p:spPr>
          <a:xfrm>
            <a:off x="495360" y="1481400"/>
            <a:ext cx="4350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8" name="PlaceHolder 3"/>
          <p:cNvSpPr>
            <a:spLocks noGrp="1"/>
          </p:cNvSpPr>
          <p:nvPr>
            <p:ph type="body"/>
          </p:nvPr>
        </p:nvSpPr>
        <p:spPr>
          <a:xfrm>
            <a:off x="5063400" y="1481400"/>
            <a:ext cx="4350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9" name="PlaceHolder 4"/>
          <p:cNvSpPr>
            <a:spLocks noGrp="1"/>
          </p:cNvSpPr>
          <p:nvPr>
            <p:ph type="body"/>
          </p:nvPr>
        </p:nvSpPr>
        <p:spPr>
          <a:xfrm>
            <a:off x="495360" y="3845520"/>
            <a:ext cx="89150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f5fa"/>
        </a:solidFill>
      </p:bgPr>
    </p:bg>
    <p:spTree>
      <p:nvGrpSpPr>
        <p:cNvPr id="1" name=""/>
        <p:cNvGrpSpPr/>
        <p:nvPr/>
      </p:nvGrpSpPr>
      <p:grpSpPr>
        <a:xfrm>
          <a:off x="0" y="0"/>
          <a:ext cx="0" cy="0"/>
          <a:chOff x="0" y="0"/>
          <a:chExt cx="0" cy="0"/>
        </a:xfrm>
      </p:grpSpPr>
      <p:sp>
        <p:nvSpPr>
          <p:cNvPr id="0" name="CustomShape 1"/>
          <p:cNvSpPr/>
          <p:nvPr/>
        </p:nvSpPr>
        <p:spPr>
          <a:xfrm>
            <a:off x="540720" y="5945040"/>
            <a:ext cx="535212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525">
            <a:noFill/>
          </a:ln>
        </p:spPr>
        <p:style>
          <a:lnRef idx="0"/>
          <a:fillRef idx="0"/>
          <a:effectRef idx="0"/>
          <a:fontRef idx="minor"/>
        </p:style>
      </p:sp>
      <p:sp>
        <p:nvSpPr>
          <p:cNvPr id="1" name="CustomShape 2"/>
          <p:cNvSpPr/>
          <p:nvPr/>
        </p:nvSpPr>
        <p:spPr>
          <a:xfrm>
            <a:off x="526320" y="5938920"/>
            <a:ext cx="3997800" cy="933120"/>
          </a:xfrm>
          <a:custGeom>
            <a:avLst/>
            <a:gdLst/>
            <a:ahLst/>
            <a:rect l="l" t="t" r="r" b="b"/>
            <a:pathLst>
              <a:path w="5591" h="588">
                <a:moveTo>
                  <a:pt x="0" y="0"/>
                </a:moveTo>
                <a:lnTo>
                  <a:pt x="5591" y="585"/>
                </a:lnTo>
                <a:lnTo>
                  <a:pt x="4415" y="588"/>
                </a:lnTo>
                <a:lnTo>
                  <a:pt x="12" y="4"/>
                </a:lnTo>
              </a:path>
            </a:pathLst>
          </a:custGeom>
          <a:solidFill>
            <a:srgbClr val="000000"/>
          </a:solidFill>
          <a:ln w="9525">
            <a:noFill/>
          </a:ln>
        </p:spPr>
        <p:style>
          <a:lnRef idx="0"/>
          <a:fillRef idx="0"/>
          <a:effectRef idx="0"/>
          <a:fontRef idx="minor"/>
        </p:style>
      </p:sp>
      <p:sp>
        <p:nvSpPr>
          <p:cNvPr id="2" name="CustomShape 3"/>
          <p:cNvSpPr/>
          <p:nvPr/>
        </p:nvSpPr>
        <p:spPr>
          <a:xfrm>
            <a:off x="-6480" y="5791320"/>
            <a:ext cx="3685320" cy="1080360"/>
          </a:xfrm>
          <a:prstGeom prst="rtTriangle">
            <a:avLst/>
          </a:prstGeom>
          <a:blipFill rotWithShape="0">
            <a:blip r:embed="rId2">
              <a:alphaModFix amt="50000"/>
            </a:blip>
            <a:tile/>
          </a:blipFill>
          <a:ln w="12700">
            <a:noFill/>
          </a:ln>
          <a:effectLst>
            <a:outerShdw blurRad="50800" dir="5400000" dist="3816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9720" y="5787720"/>
            <a:ext cx="3688920" cy="1084320"/>
          </a:xfrm>
          <a:prstGeom prst="line">
            <a:avLst/>
          </a:prstGeom>
          <a:ln w="12065">
            <a:solidFill>
              <a:srgbClr val="196f85"/>
            </a:solidFill>
            <a:miter/>
          </a:ln>
        </p:spPr>
        <p:style>
          <a:lnRef idx="2">
            <a:schemeClr val="accent1"/>
          </a:lnRef>
          <a:fillRef idx="0">
            <a:schemeClr val="accent1"/>
          </a:fillRef>
          <a:effectRef idx="1">
            <a:schemeClr val="accent1"/>
          </a:effectRef>
          <a:fontRef idx="minor"/>
        </p:style>
      </p:sp>
      <p:sp>
        <p:nvSpPr>
          <p:cNvPr id="4" name="PlaceHolder 5"/>
          <p:cNvSpPr>
            <a:spLocks noGrp="1"/>
          </p:cNvSpPr>
          <p:nvPr>
            <p:ph type="body"/>
          </p:nvPr>
        </p:nvSpPr>
        <p:spPr>
          <a:xfrm>
            <a:off x="495360" y="1481400"/>
            <a:ext cx="8915040" cy="4525560"/>
          </a:xfrm>
          <a:prstGeom prst="rect">
            <a:avLst/>
          </a:prstGeom>
        </p:spPr>
        <p:txBody>
          <a:bodyPr lIns="90000" rIns="90000" tIns="45000" bIns="45000">
            <a:noAutofit/>
          </a:bodyPr>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Click to edit Master text styles</a:t>
            </a:r>
            <a:endParaRPr b="0" lang="en-US" sz="2700" spc="-1" strike="noStrike">
              <a:solidFill>
                <a:srgbClr val="000000"/>
              </a:solidFill>
              <a:latin typeface="Lucida Sans Unicode"/>
            </a:endParaRPr>
          </a:p>
          <a:p>
            <a:pPr lvl="1" marL="621720" indent="-228240">
              <a:lnSpc>
                <a:spcPct val="100000"/>
              </a:lnSpc>
              <a:spcBef>
                <a:spcPts val="323"/>
              </a:spcBef>
              <a:buClr>
                <a:srgbClr val="2da2bf"/>
              </a:buClr>
              <a:buFont typeface="Verdana"/>
              <a:buChar char="◦"/>
            </a:pPr>
            <a:r>
              <a:rPr b="0" lang="en-US" sz="2300" spc="-1" strike="noStrike">
                <a:solidFill>
                  <a:srgbClr val="000000"/>
                </a:solidFill>
                <a:latin typeface="Lucida Sans Unicode"/>
              </a:rPr>
              <a:t>Second level</a:t>
            </a:r>
            <a:endParaRPr b="0" lang="en-US" sz="2300" spc="-1" strike="noStrike">
              <a:solidFill>
                <a:srgbClr val="000000"/>
              </a:solidFill>
              <a:latin typeface="Lucida Sans Unicode"/>
            </a:endParaRPr>
          </a:p>
          <a:p>
            <a:pPr lvl="2" marL="859680" indent="-228240">
              <a:lnSpc>
                <a:spcPct val="100000"/>
              </a:lnSpc>
              <a:spcBef>
                <a:spcPts val="349"/>
              </a:spcBef>
              <a:buClr>
                <a:srgbClr val="da1f28"/>
              </a:buClr>
              <a:buFont typeface="Wingdings 2" charset="2"/>
              <a:buChar char=""/>
            </a:pPr>
            <a:r>
              <a:rPr b="0" lang="en-US" sz="2100" spc="-1" strike="noStrike">
                <a:solidFill>
                  <a:srgbClr val="000000"/>
                </a:solidFill>
                <a:latin typeface="Lucida Sans Unicode"/>
              </a:rPr>
              <a:t>Third level</a:t>
            </a:r>
            <a:endParaRPr b="0" lang="en-US" sz="2100" spc="-1" strike="noStrike">
              <a:solidFill>
                <a:srgbClr val="000000"/>
              </a:solidFill>
              <a:latin typeface="Lucida Sans Unicode"/>
            </a:endParaRPr>
          </a:p>
          <a:p>
            <a:pPr lvl="3" marL="1143000" indent="-228240">
              <a:lnSpc>
                <a:spcPct val="100000"/>
              </a:lnSpc>
              <a:spcBef>
                <a:spcPts val="349"/>
              </a:spcBef>
              <a:buClr>
                <a:srgbClr val="da1f28"/>
              </a:buClr>
              <a:buFont typeface="Wingdings 2" charset="2"/>
              <a:buChar char=""/>
            </a:pPr>
            <a:r>
              <a:rPr b="0" lang="en-US" sz="1900" spc="-1" strike="noStrike">
                <a:solidFill>
                  <a:srgbClr val="000000"/>
                </a:solidFill>
                <a:latin typeface="Lucida Sans Unicode"/>
              </a:rPr>
              <a:t>Fourth level</a:t>
            </a:r>
            <a:endParaRPr b="0" lang="en-US" sz="1900" spc="-1" strike="noStrike">
              <a:solidFill>
                <a:srgbClr val="000000"/>
              </a:solidFill>
              <a:latin typeface="Lucida Sans Unicode"/>
            </a:endParaRPr>
          </a:p>
          <a:p>
            <a:pPr lvl="4" marL="1371600" indent="-228240">
              <a:lnSpc>
                <a:spcPct val="100000"/>
              </a:lnSpc>
              <a:spcBef>
                <a:spcPts val="349"/>
              </a:spcBef>
              <a:buClr>
                <a:srgbClr val="da1f28"/>
              </a:buClr>
              <a:buFont typeface="Wingdings 2" charset="2"/>
              <a:buChar char=""/>
            </a:pPr>
            <a:r>
              <a:rPr b="0" lang="en-US" sz="1800" spc="-1" strike="noStrike">
                <a:solidFill>
                  <a:srgbClr val="000000"/>
                </a:solidFill>
                <a:latin typeface="Lucida Sans Unicode"/>
              </a:rPr>
              <a:t>Fifth level</a:t>
            </a:r>
            <a:endParaRPr b="0" lang="en-US" sz="1800" spc="-1" strike="noStrike">
              <a:solidFill>
                <a:srgbClr val="000000"/>
              </a:solidFill>
              <a:latin typeface="Lucida Sans Unicode"/>
            </a:endParaRPr>
          </a:p>
        </p:txBody>
      </p:sp>
      <p:sp>
        <p:nvSpPr>
          <p:cNvPr id="5" name="PlaceHolder 6"/>
          <p:cNvSpPr>
            <a:spLocks noGrp="1"/>
          </p:cNvSpPr>
          <p:nvPr>
            <p:ph type="dt"/>
          </p:nvPr>
        </p:nvSpPr>
        <p:spPr>
          <a:xfrm>
            <a:off x="7287480" y="6408000"/>
            <a:ext cx="2080080" cy="365400"/>
          </a:xfrm>
          <a:prstGeom prst="rect">
            <a:avLst/>
          </a:prstGeom>
        </p:spPr>
        <p:txBody>
          <a:bodyPr lIns="90000" rIns="90000" tIns="45000" bIns="45000" anchor="b">
            <a:noAutofit/>
          </a:bodyPr>
          <a:p>
            <a:pPr>
              <a:lnSpc>
                <a:spcPct val="100000"/>
              </a:lnSpc>
            </a:pPr>
            <a:fld id="{37CC5269-AE9E-48DF-9BE4-1B4D97A08438}" type="datetime">
              <a:rPr b="0" lang="en-US" sz="1000" spc="-1" strike="noStrike">
                <a:solidFill>
                  <a:srgbClr val="000000"/>
                </a:solidFill>
                <a:latin typeface="Lucida Sans Unicode"/>
              </a:rPr>
              <a:t>4/1/21</a:t>
            </a:fld>
            <a:endParaRPr b="0" lang="en-US" sz="1000" spc="-1" strike="noStrike">
              <a:latin typeface="Times New Roman"/>
            </a:endParaRPr>
          </a:p>
        </p:txBody>
      </p:sp>
      <p:sp>
        <p:nvSpPr>
          <p:cNvPr id="6" name="PlaceHolder 7"/>
          <p:cNvSpPr>
            <a:spLocks noGrp="1"/>
          </p:cNvSpPr>
          <p:nvPr>
            <p:ph type="ftr"/>
          </p:nvPr>
        </p:nvSpPr>
        <p:spPr>
          <a:xfrm>
            <a:off x="4745160" y="6408000"/>
            <a:ext cx="2546280" cy="364680"/>
          </a:xfrm>
          <a:prstGeom prst="rect">
            <a:avLst/>
          </a:prstGeom>
        </p:spPr>
        <p:txBody>
          <a:bodyPr lIns="90000" rIns="90000" tIns="45000" bIns="45000" anchor="b">
            <a:noAutofit/>
          </a:bodyPr>
          <a:p>
            <a:endParaRPr b="0" lang="en-US" sz="2400" spc="-1" strike="noStrike">
              <a:latin typeface="Times New Roman"/>
            </a:endParaRPr>
          </a:p>
        </p:txBody>
      </p:sp>
      <p:sp>
        <p:nvSpPr>
          <p:cNvPr id="7" name="PlaceHolder 8"/>
          <p:cNvSpPr>
            <a:spLocks noGrp="1"/>
          </p:cNvSpPr>
          <p:nvPr>
            <p:ph type="sldNum"/>
          </p:nvPr>
        </p:nvSpPr>
        <p:spPr>
          <a:xfrm>
            <a:off x="9367920" y="6408000"/>
            <a:ext cx="396000" cy="364680"/>
          </a:xfrm>
          <a:prstGeom prst="rect">
            <a:avLst/>
          </a:prstGeom>
        </p:spPr>
        <p:txBody>
          <a:bodyPr lIns="90000" rIns="90000" tIns="45000" bIns="45000" anchor="b">
            <a:noAutofit/>
          </a:bodyPr>
          <a:p>
            <a:pPr algn="r">
              <a:lnSpc>
                <a:spcPct val="100000"/>
              </a:lnSpc>
            </a:pPr>
            <a:fld id="{A7D5B9E2-B8DC-4387-A547-17753E2C34C8}" type="slidenum">
              <a:rPr b="0" lang="en-US" sz="1000" spc="-1" strike="noStrike">
                <a:solidFill>
                  <a:srgbClr val="000000"/>
                </a:solidFill>
                <a:latin typeface="Lucida Sans Unicode"/>
              </a:rPr>
              <a:t>1</a:t>
            </a:fld>
            <a:endParaRPr b="0" lang="en-US" sz="1000" spc="-1" strike="noStrike">
              <a:latin typeface="Times New Roman"/>
            </a:endParaRPr>
          </a:p>
        </p:txBody>
      </p:sp>
      <p:sp>
        <p:nvSpPr>
          <p:cNvPr id="8" name="PlaceHolder 9"/>
          <p:cNvSpPr>
            <a:spLocks noGrp="1"/>
          </p:cNvSpPr>
          <p:nvPr>
            <p:ph type="title"/>
          </p:nvPr>
        </p:nvSpPr>
        <p:spPr>
          <a:xfrm>
            <a:off x="495360" y="274680"/>
            <a:ext cx="8915040" cy="1142640"/>
          </a:xfrm>
          <a:prstGeom prst="rect">
            <a:avLst/>
          </a:prstGeom>
        </p:spPr>
        <p:txBody>
          <a:bodyPr lIns="90000" rIns="90000" tIns="45000" bIns="45000" anchor="ctr">
            <a:noAutofit/>
          </a:bodyPr>
          <a:p>
            <a:pPr>
              <a:lnSpc>
                <a:spcPct val="100000"/>
              </a:lnSpc>
            </a:pPr>
            <a:r>
              <a:rPr b="1" lang="en-US" sz="4100" spc="-1" strike="noStrike">
                <a:solidFill>
                  <a:srgbClr val="464646"/>
                </a:solidFill>
                <a:latin typeface="Lucida Sans Unicode"/>
              </a:rPr>
              <a:t>Click to edit Master title style</a:t>
            </a:r>
            <a:endParaRPr b="0" lang="en-US" sz="4100" spc="-1" strike="noStrike">
              <a:solidFill>
                <a:srgbClr val="000000"/>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0" y="0"/>
            <a:ext cx="9905760" cy="6857640"/>
          </a:xfrm>
          <a:prstGeom prst="rect">
            <a:avLst/>
          </a:prstGeom>
          <a:noFill/>
          <a:ln w="0">
            <a:noFill/>
          </a:ln>
        </p:spPr>
        <p:txBody>
          <a:bodyPr lIns="90000" rIns="90000" tIns="45000" bIns="45000">
            <a:normAutofit/>
          </a:bodyPr>
          <a:p>
            <a:pPr marL="365760" indent="-255600">
              <a:lnSpc>
                <a:spcPct val="100000"/>
              </a:lnSpc>
              <a:spcBef>
                <a:spcPts val="400"/>
              </a:spcBef>
              <a:tabLst>
                <a:tab algn="l" pos="0"/>
              </a:tabLst>
            </a:pPr>
            <a:r>
              <a:rPr b="1" i="1" lang="en-US" sz="2700" spc="-1" strike="noStrike">
                <a:solidFill>
                  <a:srgbClr val="000000"/>
                </a:solidFill>
                <a:latin typeface="Arial"/>
              </a:rPr>
              <a:t>  </a:t>
            </a:r>
            <a:r>
              <a:rPr b="1" lang="en-US" sz="2700" spc="-1" strike="noStrike">
                <a:solidFill>
                  <a:srgbClr val="000000"/>
                </a:solidFill>
                <a:latin typeface="Arial"/>
              </a:rPr>
              <a:t>Mawlana Bhashani Science And Technology University</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0000"/>
                </a:solidFill>
                <a:latin typeface="Arial"/>
              </a:rPr>
              <a:t>                 </a:t>
            </a:r>
            <a:r>
              <a:rPr b="1" lang="en-US" sz="2200" spc="-1" strike="noStrike">
                <a:solidFill>
                  <a:srgbClr val="000000"/>
                </a:solidFill>
                <a:latin typeface="Arial"/>
              </a:rPr>
              <a:t>Department Of Computer Science And Engineering                            </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0000"/>
                </a:solidFill>
                <a:latin typeface="Arial"/>
              </a:rPr>
              <a:t>                                    </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r>
              <a:rPr b="1" lang="en-US" sz="2600" spc="-1" strike="noStrike">
                <a:solidFill>
                  <a:srgbClr val="002060"/>
                </a:solidFill>
                <a:latin typeface="Arial"/>
              </a:rPr>
              <a:t>                                         </a:t>
            </a:r>
            <a:r>
              <a:rPr b="1" lang="en-US" sz="2600" spc="-1" strike="noStrike">
                <a:solidFill>
                  <a:srgbClr val="002060"/>
                </a:solidFill>
                <a:latin typeface="Arial"/>
              </a:rPr>
              <a:t>A Project Report </a:t>
            </a:r>
            <a:endParaRPr b="0" lang="en-US" sz="26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2060"/>
                </a:solidFill>
                <a:latin typeface="Lucida Sans Unicode"/>
              </a:rPr>
              <a:t>                                          </a:t>
            </a:r>
            <a:r>
              <a:rPr b="1" lang="en-US" sz="2700" spc="-1" strike="noStrike">
                <a:solidFill>
                  <a:srgbClr val="002060"/>
                </a:solidFill>
                <a:latin typeface="Lucida Sans Unicode"/>
              </a:rPr>
              <a:t>On</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2060"/>
                </a:solidFill>
                <a:latin typeface="Lucida Sans Unicode"/>
              </a:rPr>
              <a:t>                  </a:t>
            </a:r>
            <a:r>
              <a:rPr b="1" lang="en-US" sz="2600" spc="-1" strike="noStrike">
                <a:solidFill>
                  <a:srgbClr val="002060"/>
                </a:solidFill>
                <a:latin typeface="Arial"/>
              </a:rPr>
              <a:t>Pharmacy Store Management System</a:t>
            </a:r>
            <a:endParaRPr b="0" lang="en-US" sz="2600" spc="-1" strike="noStrike">
              <a:solidFill>
                <a:srgbClr val="000000"/>
              </a:solidFill>
              <a:latin typeface="Lucida Sans Unicode"/>
            </a:endParaRPr>
          </a:p>
          <a:p>
            <a:pPr marL="365760" indent="-255600">
              <a:lnSpc>
                <a:spcPct val="100000"/>
              </a:lnSpc>
              <a:spcBef>
                <a:spcPts val="400"/>
              </a:spcBef>
              <a:tabLst>
                <a:tab algn="l" pos="0"/>
              </a:tabLst>
            </a:pPr>
            <a:endParaRPr b="0" lang="en-US" sz="2600" spc="-1" strike="noStrike">
              <a:solidFill>
                <a:srgbClr val="000000"/>
              </a:solidFill>
              <a:latin typeface="Lucida Sans Unicode"/>
            </a:endParaRPr>
          </a:p>
          <a:p>
            <a:pPr marL="365760" indent="-255600">
              <a:lnSpc>
                <a:spcPct val="100000"/>
              </a:lnSpc>
              <a:spcBef>
                <a:spcPts val="400"/>
              </a:spcBef>
              <a:tabLst>
                <a:tab algn="l" pos="0"/>
              </a:tabLst>
            </a:pPr>
            <a:r>
              <a:rPr b="1" lang="en-US" sz="2000" spc="-1" strike="noStrike">
                <a:solidFill>
                  <a:srgbClr val="000000"/>
                </a:solidFill>
                <a:latin typeface="Arial"/>
              </a:rPr>
              <a:t>Course Title: Java And Mobile Application Development Lab</a:t>
            </a:r>
            <a:endParaRPr b="0" lang="en-US" sz="2000" spc="-1" strike="noStrike">
              <a:solidFill>
                <a:srgbClr val="000000"/>
              </a:solidFill>
              <a:latin typeface="Lucida Sans Unicode"/>
            </a:endParaRPr>
          </a:p>
          <a:p>
            <a:pPr marL="365760" indent="-255600">
              <a:lnSpc>
                <a:spcPct val="100000"/>
              </a:lnSpc>
              <a:spcBef>
                <a:spcPts val="400"/>
              </a:spcBef>
              <a:tabLst>
                <a:tab algn="l" pos="0"/>
              </a:tabLst>
            </a:pPr>
            <a:r>
              <a:rPr b="1" lang="en-US" sz="2000" spc="-1" strike="noStrike">
                <a:solidFill>
                  <a:srgbClr val="000000"/>
                </a:solidFill>
                <a:latin typeface="Arial"/>
              </a:rPr>
              <a:t>Course Code: CSE-2216</a:t>
            </a:r>
            <a:endParaRPr b="0" lang="en-US" sz="20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0000"/>
                </a:solidFill>
                <a:latin typeface="Arial"/>
              </a:rPr>
              <a:t> </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0000"/>
                </a:solidFill>
                <a:latin typeface="Arial"/>
              </a:rPr>
              <a:t> </a:t>
            </a:r>
            <a:r>
              <a:rPr b="1" lang="en-US" sz="2700" spc="-1" strike="noStrike">
                <a:solidFill>
                  <a:srgbClr val="000000"/>
                </a:solidFill>
                <a:latin typeface="Arial"/>
              </a:rPr>
              <a:t>Supervised By,                               Group Members,</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2060"/>
                </a:solidFill>
                <a:latin typeface="Arial"/>
              </a:rPr>
              <a:t>      </a:t>
            </a:r>
            <a:r>
              <a:rPr b="1" lang="en-US" sz="2200" spc="-1" strike="noStrike">
                <a:solidFill>
                  <a:srgbClr val="002060"/>
                </a:solidFill>
                <a:latin typeface="Arial"/>
              </a:rPr>
              <a:t>Mohammad Ashraful Islam                     </a:t>
            </a:r>
            <a:r>
              <a:rPr b="1" lang="en-US" sz="2000" spc="-1" strike="noStrike">
                <a:solidFill>
                  <a:srgbClr val="002060"/>
                </a:solidFill>
                <a:latin typeface="Arial"/>
              </a:rPr>
              <a:t>Md. Juwel Mahmud (CE-16035)</a:t>
            </a:r>
            <a:endParaRPr b="0" lang="en-US" sz="20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0000"/>
                </a:solidFill>
                <a:latin typeface="Arial"/>
                <a:ea typeface="Bitstream Vera Sans"/>
              </a:rPr>
              <a:t>      </a:t>
            </a:r>
            <a:r>
              <a:rPr b="1" lang="en-US" sz="2200" spc="-1" strike="noStrike">
                <a:solidFill>
                  <a:srgbClr val="002060"/>
                </a:solidFill>
                <a:latin typeface="Arial"/>
                <a:ea typeface="Bitstream Vera Sans"/>
              </a:rPr>
              <a:t>Lecturer,                                                   </a:t>
            </a:r>
            <a:r>
              <a:rPr b="1" lang="en-US" sz="2000" spc="-1" strike="noStrike">
                <a:solidFill>
                  <a:srgbClr val="002060"/>
                </a:solidFill>
                <a:latin typeface="Arial"/>
              </a:rPr>
              <a:t>Jaminur Rashid (CE-16034)</a:t>
            </a:r>
            <a:endParaRPr b="0" lang="en-US" sz="2000" spc="-1" strike="noStrike">
              <a:solidFill>
                <a:srgbClr val="000000"/>
              </a:solidFill>
              <a:latin typeface="Lucida Sans Unicode"/>
            </a:endParaRPr>
          </a:p>
          <a:p>
            <a:pPr marL="365760" indent="-255600">
              <a:lnSpc>
                <a:spcPct val="100000"/>
              </a:lnSpc>
              <a:spcBef>
                <a:spcPts val="400"/>
              </a:spcBef>
              <a:tabLst>
                <a:tab algn="l" pos="0"/>
              </a:tabLst>
            </a:pPr>
            <a:r>
              <a:rPr b="1" lang="en-US" sz="2000" spc="-1" strike="noStrike">
                <a:solidFill>
                  <a:srgbClr val="000000"/>
                </a:solidFill>
                <a:latin typeface="Arial"/>
              </a:rPr>
              <a:t>        </a:t>
            </a:r>
            <a:r>
              <a:rPr b="1" lang="en-US" sz="2000" spc="-1" strike="noStrike">
                <a:solidFill>
                  <a:srgbClr val="002060"/>
                </a:solidFill>
                <a:latin typeface="Arial"/>
              </a:rPr>
              <a:t>Department</a:t>
            </a:r>
            <a:r>
              <a:rPr b="1" lang="en-US" sz="1800" spc="-1" strike="noStrike">
                <a:solidFill>
                  <a:srgbClr val="002060"/>
                </a:solidFill>
                <a:latin typeface="Arial"/>
              </a:rPr>
              <a:t> Of CSE ,MBSTU.                              </a:t>
            </a:r>
            <a:r>
              <a:rPr b="1" lang="en-US" sz="2000" spc="-1" strike="noStrike">
                <a:solidFill>
                  <a:srgbClr val="002060"/>
                </a:solidFill>
                <a:latin typeface="Arial"/>
              </a:rPr>
              <a:t>Papia Akter (CE-16049)</a:t>
            </a:r>
            <a:endParaRPr b="0" lang="en-US" sz="20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0000"/>
                </a:solidFill>
                <a:latin typeface="Lucida Sans Unicode"/>
              </a:rPr>
              <a:t>                                                     </a:t>
            </a:r>
            <a:r>
              <a:rPr b="1" lang="en-US" sz="2000" spc="-1" strike="noStrike">
                <a:solidFill>
                  <a:srgbClr val="002060"/>
                </a:solidFill>
                <a:latin typeface="Arial"/>
              </a:rPr>
              <a:t>Sanzida Haque Supti(CE-15045)</a:t>
            </a:r>
            <a:endParaRPr b="0" lang="en-US" sz="2000" spc="-1" strike="noStrike">
              <a:solidFill>
                <a:srgbClr val="000000"/>
              </a:solidFill>
              <a:latin typeface="Lucida Sans Unicode"/>
            </a:endParaRPr>
          </a:p>
          <a:p>
            <a:pPr marL="365760" indent="-255600">
              <a:lnSpc>
                <a:spcPct val="100000"/>
              </a:lnSpc>
              <a:spcBef>
                <a:spcPts val="400"/>
              </a:spcBef>
              <a:tabLst>
                <a:tab algn="l" pos="0"/>
              </a:tabLst>
            </a:pPr>
            <a:endParaRPr b="0" lang="en-US" sz="2000" spc="-1" strike="noStrike">
              <a:solidFill>
                <a:srgbClr val="000000"/>
              </a:solidFill>
              <a:latin typeface="Lucida Sans Unicode"/>
            </a:endParaRPr>
          </a:p>
        </p:txBody>
      </p:sp>
      <p:sp>
        <p:nvSpPr>
          <p:cNvPr id="46" name="TextShape 2"/>
          <p:cNvSpPr txBox="1"/>
          <p:nvPr/>
        </p:nvSpPr>
        <p:spPr>
          <a:xfrm rot="10800000">
            <a:off x="0" y="-380880"/>
            <a:ext cx="9905760" cy="75960"/>
          </a:xfrm>
          <a:prstGeom prst="rect">
            <a:avLst/>
          </a:prstGeom>
          <a:noFill/>
          <a:ln w="0">
            <a:noFill/>
          </a:ln>
        </p:spPr>
        <p:txBody>
          <a:bodyPr lIns="90000" rIns="90000" tIns="45000" bIns="45000" anchor="ctr">
            <a:normAutofit/>
          </a:bodyPr>
          <a:p>
            <a:pPr>
              <a:lnSpc>
                <a:spcPct val="100000"/>
              </a:lnSpc>
            </a:pPr>
            <a:r>
              <a:rPr b="1" lang="en-US" sz="4100" spc="-1" strike="noStrike">
                <a:solidFill>
                  <a:srgbClr val="464646"/>
                </a:solidFill>
                <a:latin typeface="Lucida Sans Unicode"/>
              </a:rPr>
              <a:t> </a:t>
            </a:r>
            <a:endParaRPr b="0" lang="en-US" sz="41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165240" y="0"/>
            <a:ext cx="9327960" cy="6857640"/>
          </a:xfrm>
          <a:prstGeom prst="rect">
            <a:avLst/>
          </a:prstGeom>
          <a:noFill/>
          <a:ln w="0">
            <a:noFill/>
          </a:ln>
        </p:spPr>
        <p:txBody>
          <a:bodyPr lIns="90000" rIns="90000" tIns="45000" bIns="45000">
            <a:normAutofit/>
          </a:bodyPr>
          <a:p>
            <a:pPr marL="365760" indent="-255600">
              <a:lnSpc>
                <a:spcPct val="100000"/>
              </a:lnSpc>
              <a:spcBef>
                <a:spcPts val="400"/>
              </a:spcBef>
              <a:tabLst>
                <a:tab algn="l" pos="0"/>
              </a:tabLst>
            </a:pPr>
            <a:r>
              <a:rPr b="1" lang="en-US" sz="2700" spc="-1" strike="noStrike">
                <a:solidFill>
                  <a:srgbClr val="000000"/>
                </a:solidFill>
                <a:latin typeface="Arial"/>
              </a:rPr>
              <a:t>Project Structure :</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endParaRPr b="0" lang="en-US" sz="2700" spc="-1" strike="noStrike">
              <a:solidFill>
                <a:srgbClr val="000000"/>
              </a:solidFill>
              <a:latin typeface="Lucida Sans Unicode"/>
            </a:endParaRPr>
          </a:p>
          <a:p>
            <a:pPr marL="365760" indent="-255600">
              <a:lnSpc>
                <a:spcPct val="100000"/>
              </a:lnSpc>
              <a:spcBef>
                <a:spcPts val="400"/>
              </a:spcBef>
              <a:tabLst>
                <a:tab algn="l" pos="0"/>
              </a:tabLst>
            </a:pPr>
            <a:endParaRPr b="0" lang="en-US" sz="2700" spc="-1" strike="noStrike">
              <a:solidFill>
                <a:srgbClr val="000000"/>
              </a:solidFill>
              <a:latin typeface="Lucida Sans Unicode"/>
            </a:endParaRPr>
          </a:p>
        </p:txBody>
      </p:sp>
      <p:sp>
        <p:nvSpPr>
          <p:cNvPr id="64" name="TextShape 2"/>
          <p:cNvSpPr txBox="1"/>
          <p:nvPr/>
        </p:nvSpPr>
        <p:spPr>
          <a:xfrm>
            <a:off x="495360" y="-1143000"/>
            <a:ext cx="8089560" cy="365400"/>
          </a:xfrm>
          <a:prstGeom prst="rect">
            <a:avLst/>
          </a:prstGeom>
          <a:noFill/>
          <a:ln w="0">
            <a:noFill/>
          </a:ln>
        </p:spPr>
        <p:txBody>
          <a:bodyPr lIns="90000" rIns="90000" tIns="45000" bIns="45000" anchor="ctr">
            <a:normAutofit fontScale="30000"/>
          </a:bodyPr>
          <a:p>
            <a:endParaRPr b="0" lang="en-US" sz="1400" spc="-1" strike="noStrike">
              <a:solidFill>
                <a:srgbClr val="000000"/>
              </a:solidFill>
              <a:latin typeface="Lucida Sans Unicode"/>
            </a:endParaRPr>
          </a:p>
        </p:txBody>
      </p:sp>
      <p:pic>
        <p:nvPicPr>
          <p:cNvPr id="65" name="Picture 5" descr="Capture1.PNG"/>
          <p:cNvPicPr/>
          <p:nvPr/>
        </p:nvPicPr>
        <p:blipFill>
          <a:blip r:embed="rId1"/>
          <a:stretch/>
        </p:blipFill>
        <p:spPr>
          <a:xfrm>
            <a:off x="1816200" y="960120"/>
            <a:ext cx="6273360" cy="5760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165240" y="0"/>
            <a:ext cx="9410400" cy="6857640"/>
          </a:xfrm>
          <a:prstGeom prst="rect">
            <a:avLst/>
          </a:prstGeom>
          <a:noFill/>
          <a:ln w="0">
            <a:noFill/>
          </a:ln>
        </p:spPr>
        <p:txBody>
          <a:bodyPr lIns="90000" rIns="90000" tIns="45000" bIns="45000">
            <a:noAutofit/>
          </a:bodyPr>
          <a:p>
            <a:pPr marL="365760" indent="-255600">
              <a:lnSpc>
                <a:spcPct val="100000"/>
              </a:lnSpc>
              <a:spcBef>
                <a:spcPts val="400"/>
              </a:spcBef>
              <a:tabLst>
                <a:tab algn="l" pos="0"/>
              </a:tabLst>
            </a:pPr>
            <a:r>
              <a:rPr b="1" lang="en-US" sz="2800" spc="-1" strike="noStrike">
                <a:solidFill>
                  <a:srgbClr val="002060"/>
                </a:solidFill>
                <a:latin typeface="Arial"/>
              </a:rPr>
              <a:t>Project Modules:</a:t>
            </a:r>
            <a:endParaRPr b="0" lang="en-US" sz="28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Login System (admin/user).</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Medicine Stock Management.</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User Documents.</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Sale Management.</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View Report.</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Database Operations.</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r>
              <a:rPr b="1" lang="en-US" sz="2800" spc="-1" strike="noStrike">
                <a:solidFill>
                  <a:srgbClr val="002060"/>
                </a:solidFill>
                <a:latin typeface="Arial"/>
              </a:rPr>
              <a:t>Login System:</a:t>
            </a:r>
            <a:r>
              <a:rPr b="0" lang="en-US" sz="2800" spc="-1" strike="noStrike">
                <a:solidFill>
                  <a:srgbClr val="002060"/>
                </a:solidFill>
                <a:latin typeface="Arial"/>
              </a:rPr>
              <a:t> </a:t>
            </a:r>
            <a:endParaRPr b="0" lang="en-US" sz="28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1900" spc="-1" strike="noStrike">
                <a:solidFill>
                  <a:srgbClr val="000000"/>
                </a:solidFill>
                <a:latin typeface="Arial"/>
              </a:rPr>
              <a:t>                       </a:t>
            </a:r>
            <a:r>
              <a:rPr b="0" lang="en-US" sz="2200" spc="-1" strike="noStrike">
                <a:solidFill>
                  <a:srgbClr val="000000"/>
                </a:solidFill>
                <a:latin typeface="Arial"/>
              </a:rPr>
              <a:t>This process checks the authentication and admin and user can able to access the application.</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    </a:t>
            </a:r>
            <a:r>
              <a:rPr b="1" lang="en-US" sz="2200" spc="-1" strike="noStrike">
                <a:solidFill>
                  <a:srgbClr val="000000"/>
                </a:solidFill>
                <a:latin typeface="Arial"/>
              </a:rPr>
              <a:t>Admin:-</a:t>
            </a:r>
            <a:r>
              <a:rPr b="0" lang="en-US" sz="2200" spc="-1" strike="noStrike">
                <a:solidFill>
                  <a:srgbClr val="000000"/>
                </a:solidFill>
                <a:latin typeface="Arial"/>
              </a:rPr>
              <a:t> Who will act as administrator.</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    </a:t>
            </a:r>
            <a:r>
              <a:rPr b="1" lang="en-US" sz="2200" spc="-1" strike="noStrike">
                <a:solidFill>
                  <a:srgbClr val="000000"/>
                </a:solidFill>
                <a:latin typeface="Arial"/>
              </a:rPr>
              <a:t>User:-</a:t>
            </a:r>
            <a:r>
              <a:rPr b="0" lang="en-US" sz="2200" spc="-1" strike="noStrike">
                <a:solidFill>
                  <a:srgbClr val="000000"/>
                </a:solidFill>
                <a:latin typeface="Arial"/>
              </a:rPr>
              <a:t> Who will act as staff.</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700" spc="-1" strike="noStrike">
                <a:solidFill>
                  <a:srgbClr val="000000"/>
                </a:solidFill>
                <a:latin typeface="Lucida Sans Unicode"/>
              </a:rPr>
              <a:t> </a:t>
            </a:r>
            <a:endParaRPr b="0" lang="en-US" sz="2700" spc="-1" strike="noStrike">
              <a:solidFill>
                <a:srgbClr val="000000"/>
              </a:solidFill>
              <a:latin typeface="Lucida Sans Unicode"/>
            </a:endParaRPr>
          </a:p>
          <a:p>
            <a:pPr>
              <a:lnSpc>
                <a:spcPct val="100000"/>
              </a:lnSpc>
              <a:spcBef>
                <a:spcPts val="400"/>
              </a:spcBef>
              <a:tabLst>
                <a:tab algn="l" pos="0"/>
              </a:tabLst>
            </a:pPr>
            <a:endParaRPr b="0" lang="en-US" sz="2700" spc="-1" strike="noStrike">
              <a:solidFill>
                <a:srgbClr val="000000"/>
              </a:solidFill>
              <a:latin typeface="Lucida Sans Unicode"/>
            </a:endParaRPr>
          </a:p>
        </p:txBody>
      </p:sp>
      <p:sp>
        <p:nvSpPr>
          <p:cNvPr id="67" name="TextShape 2"/>
          <p:cNvSpPr txBox="1"/>
          <p:nvPr/>
        </p:nvSpPr>
        <p:spPr>
          <a:xfrm>
            <a:off x="495360" y="-594360"/>
            <a:ext cx="8089560" cy="273960"/>
          </a:xfrm>
          <a:prstGeom prst="rect">
            <a:avLst/>
          </a:prstGeom>
          <a:noFill/>
          <a:ln w="0">
            <a:noFill/>
          </a:ln>
        </p:spPr>
        <p:txBody>
          <a:bodyPr lIns="90000" rIns="90000" tIns="45000" bIns="45000" anchor="ctr">
            <a:normAutofit fontScale="16000"/>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495360" y="-960120"/>
            <a:ext cx="8089560" cy="365400"/>
          </a:xfrm>
          <a:prstGeom prst="rect">
            <a:avLst/>
          </a:prstGeom>
          <a:noFill/>
          <a:ln w="0">
            <a:noFill/>
          </a:ln>
        </p:spPr>
        <p:txBody>
          <a:bodyPr lIns="90000" rIns="90000" tIns="45000" bIns="45000" anchor="ctr">
            <a:normAutofit fontScale="30000"/>
          </a:bodyPr>
          <a:p>
            <a:endParaRPr b="0" lang="en-US" sz="1400" spc="-1" strike="noStrike">
              <a:solidFill>
                <a:srgbClr val="000000"/>
              </a:solidFill>
              <a:latin typeface="Lucida Sans Unicode"/>
            </a:endParaRPr>
          </a:p>
        </p:txBody>
      </p:sp>
      <p:pic>
        <p:nvPicPr>
          <p:cNvPr id="69" name="Content Placeholder 6" descr="Capture1.PNG"/>
          <p:cNvPicPr/>
          <p:nvPr/>
        </p:nvPicPr>
        <p:blipFill>
          <a:blip r:embed="rId1"/>
          <a:stretch/>
        </p:blipFill>
        <p:spPr>
          <a:xfrm>
            <a:off x="457200" y="1143000"/>
            <a:ext cx="3762720" cy="3772080"/>
          </a:xfrm>
          <a:prstGeom prst="rect">
            <a:avLst/>
          </a:prstGeom>
          <a:ln w="0">
            <a:noFill/>
          </a:ln>
        </p:spPr>
      </p:pic>
      <p:pic>
        <p:nvPicPr>
          <p:cNvPr id="70" name="Picture 7" descr="Capture2.PNG"/>
          <p:cNvPicPr/>
          <p:nvPr/>
        </p:nvPicPr>
        <p:blipFill>
          <a:blip r:embed="rId2"/>
          <a:stretch/>
        </p:blipFill>
        <p:spPr>
          <a:xfrm>
            <a:off x="4724280" y="304920"/>
            <a:ext cx="4723920" cy="58669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165240" y="3611880"/>
            <a:ext cx="9245160" cy="3245760"/>
          </a:xfrm>
          <a:prstGeom prst="rect">
            <a:avLst/>
          </a:prstGeom>
          <a:noFill/>
          <a:ln w="0">
            <a:noFill/>
          </a:ln>
        </p:spPr>
        <p:txBody>
          <a:bodyPr lIns="90000" rIns="90000" tIns="45000" bIns="45000">
            <a:normAutofit/>
          </a:bodyPr>
          <a:p>
            <a:pPr marL="365760" indent="-255600">
              <a:lnSpc>
                <a:spcPct val="100000"/>
              </a:lnSpc>
              <a:spcBef>
                <a:spcPts val="400"/>
              </a:spcBef>
              <a:tabLst>
                <a:tab algn="l" pos="0"/>
              </a:tabLst>
            </a:pPr>
            <a:r>
              <a:rPr b="1" lang="en-US" sz="2700" spc="-1" strike="noStrike">
                <a:solidFill>
                  <a:srgbClr val="000000"/>
                </a:solidFill>
                <a:latin typeface="Arial"/>
              </a:rPr>
              <a:t>Medicine Stock Management:</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r>
              <a:rPr b="0" lang="en-US" sz="1900" spc="-1" strike="noStrike">
                <a:solidFill>
                  <a:srgbClr val="000000"/>
                </a:solidFill>
                <a:latin typeface="Arial"/>
              </a:rPr>
              <a:t>                    </a:t>
            </a:r>
            <a:r>
              <a:rPr b="0" lang="en-US" sz="2200" spc="-1" strike="noStrike">
                <a:solidFill>
                  <a:srgbClr val="000000"/>
                </a:solidFill>
                <a:latin typeface="Arial"/>
              </a:rPr>
              <a:t>The module in which stock details are maintained including: </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Add </a:t>
            </a:r>
            <a:r>
              <a:rPr b="0" lang="en-US" sz="2200" spc="-1" strike="noStrike">
                <a:solidFill>
                  <a:srgbClr val="000000"/>
                </a:solidFill>
                <a:latin typeface="Arial"/>
              </a:rPr>
              <a:t>new medicine</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Edit</a:t>
            </a:r>
            <a:r>
              <a:rPr b="0" lang="en-US" sz="2200" spc="-1" strike="noStrike">
                <a:solidFill>
                  <a:srgbClr val="000000"/>
                </a:solidFill>
                <a:latin typeface="Arial"/>
              </a:rPr>
              <a:t>  medicine</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Delete</a:t>
            </a:r>
            <a:r>
              <a:rPr b="0" lang="en-US" sz="2200" spc="-1" strike="noStrike">
                <a:solidFill>
                  <a:srgbClr val="000000"/>
                </a:solidFill>
                <a:latin typeface="Arial"/>
              </a:rPr>
              <a:t> medicine</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Search medicine by </a:t>
            </a:r>
            <a:r>
              <a:rPr b="1" lang="en-US" sz="2200" spc="-1" strike="noStrike">
                <a:solidFill>
                  <a:srgbClr val="000000"/>
                </a:solidFill>
                <a:latin typeface="Arial"/>
              </a:rPr>
              <a:t>Disease</a:t>
            </a:r>
            <a:endParaRPr b="0" lang="en-US" sz="2200" spc="-1" strike="noStrike">
              <a:solidFill>
                <a:srgbClr val="000000"/>
              </a:solidFill>
              <a:latin typeface="Lucida Sans Unicode"/>
            </a:endParaRPr>
          </a:p>
        </p:txBody>
      </p:sp>
      <p:sp>
        <p:nvSpPr>
          <p:cNvPr id="72" name="TextShape 2"/>
          <p:cNvSpPr txBox="1"/>
          <p:nvPr/>
        </p:nvSpPr>
        <p:spPr>
          <a:xfrm rot="10800000">
            <a:off x="495360" y="-685440"/>
            <a:ext cx="8667360" cy="273960"/>
          </a:xfrm>
          <a:prstGeom prst="rect">
            <a:avLst/>
          </a:prstGeom>
          <a:noFill/>
          <a:ln w="0">
            <a:noFill/>
          </a:ln>
        </p:spPr>
        <p:txBody>
          <a:bodyPr lIns="90000" rIns="90000" tIns="45000" bIns="45000" anchor="ctr">
            <a:normAutofit fontScale="16000"/>
          </a:bodyPr>
          <a:p>
            <a:endParaRPr b="0" lang="en-US" sz="1400" spc="-1" strike="noStrike">
              <a:solidFill>
                <a:srgbClr val="000000"/>
              </a:solidFill>
              <a:latin typeface="Lucida Sans Unicode"/>
            </a:endParaRPr>
          </a:p>
        </p:txBody>
      </p:sp>
      <p:pic>
        <p:nvPicPr>
          <p:cNvPr id="73" name="Picture 4" descr="Capture4.PNG"/>
          <p:cNvPicPr/>
          <p:nvPr/>
        </p:nvPicPr>
        <p:blipFill>
          <a:blip r:embed="rId1"/>
          <a:stretch/>
        </p:blipFill>
        <p:spPr>
          <a:xfrm>
            <a:off x="990720" y="304920"/>
            <a:ext cx="3314880" cy="3057480"/>
          </a:xfrm>
          <a:prstGeom prst="rect">
            <a:avLst/>
          </a:prstGeom>
          <a:ln w="0">
            <a:noFill/>
          </a:ln>
        </p:spPr>
      </p:pic>
      <p:pic>
        <p:nvPicPr>
          <p:cNvPr id="74" name="Picture 6" descr="Capture6.PNG"/>
          <p:cNvPicPr/>
          <p:nvPr/>
        </p:nvPicPr>
        <p:blipFill>
          <a:blip r:embed="rId2"/>
          <a:stretch/>
        </p:blipFill>
        <p:spPr>
          <a:xfrm>
            <a:off x="4952880" y="304920"/>
            <a:ext cx="3781440" cy="30477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165240" y="0"/>
            <a:ext cx="9410400" cy="6857640"/>
          </a:xfrm>
          <a:prstGeom prst="rect">
            <a:avLst/>
          </a:prstGeom>
          <a:noFill/>
          <a:ln w="0">
            <a:noFill/>
          </a:ln>
        </p:spPr>
        <p:txBody>
          <a:bodyPr lIns="90000" rIns="90000" tIns="45000" bIns="45000">
            <a:normAutofit/>
          </a:bodyPr>
          <a:p>
            <a:pPr marL="365760" indent="-255600">
              <a:lnSpc>
                <a:spcPct val="100000"/>
              </a:lnSpc>
              <a:spcBef>
                <a:spcPts val="400"/>
              </a:spcBef>
              <a:buClr>
                <a:srgbClr val="2da2bf"/>
              </a:buClr>
              <a:buSzPct val="68000"/>
              <a:buFont typeface="Wingdings 3" charset="2"/>
              <a:buChar char=""/>
            </a:pPr>
            <a:r>
              <a:rPr b="1" lang="en-US" sz="2200" spc="-1" strike="noStrike">
                <a:solidFill>
                  <a:srgbClr val="000000"/>
                </a:solidFill>
                <a:latin typeface="Arial"/>
              </a:rPr>
              <a:t>Reset </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1" lang="en-US" sz="2200" spc="-1" strike="noStrike">
                <a:solidFill>
                  <a:srgbClr val="000000"/>
                </a:solidFill>
                <a:latin typeface="Arial"/>
              </a:rPr>
              <a:t>Back </a:t>
            </a:r>
            <a:r>
              <a:rPr b="0" lang="en-US" sz="2200" spc="-1" strike="noStrike">
                <a:solidFill>
                  <a:srgbClr val="000000"/>
                </a:solidFill>
                <a:latin typeface="Arial"/>
              </a:rPr>
              <a:t>to Pharmacy Store Management form.</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1" lang="en-US" sz="2200" spc="-1" strike="noStrike">
                <a:solidFill>
                  <a:srgbClr val="000000"/>
                </a:solidFill>
                <a:latin typeface="Arial"/>
              </a:rPr>
              <a:t>Medicine Details </a:t>
            </a:r>
            <a:r>
              <a:rPr b="0" lang="en-US" sz="2200" spc="-1" strike="noStrike">
                <a:solidFill>
                  <a:srgbClr val="000000"/>
                </a:solidFill>
                <a:latin typeface="Arial"/>
              </a:rPr>
              <a:t>Table</a:t>
            </a:r>
            <a:r>
              <a:rPr b="1" lang="en-US" sz="2200" spc="-1" strike="noStrike">
                <a:solidFill>
                  <a:srgbClr val="000000"/>
                </a:solidFill>
                <a:latin typeface="Arial"/>
              </a:rPr>
              <a:t>.</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p:txBody>
      </p:sp>
      <p:sp>
        <p:nvSpPr>
          <p:cNvPr id="76" name="TextShape 2"/>
          <p:cNvSpPr txBox="1"/>
          <p:nvPr/>
        </p:nvSpPr>
        <p:spPr>
          <a:xfrm rot="10800000">
            <a:off x="495360" y="-502560"/>
            <a:ext cx="8089560" cy="91080"/>
          </a:xfrm>
          <a:prstGeom prst="rect">
            <a:avLst/>
          </a:prstGeom>
          <a:noFill/>
          <a:ln w="0">
            <a:noFill/>
          </a:ln>
        </p:spPr>
        <p:txBody>
          <a:bodyPr lIns="90000" rIns="90000" tIns="45000" bIns="45000" anchor="ctr">
            <a:normAutofit/>
          </a:bodyPr>
          <a:p>
            <a:endParaRPr b="0" lang="en-US" sz="1400" spc="-1" strike="noStrike">
              <a:solidFill>
                <a:srgbClr val="000000"/>
              </a:solidFill>
              <a:latin typeface="Lucida Sans Unicode"/>
            </a:endParaRPr>
          </a:p>
        </p:txBody>
      </p:sp>
      <p:pic>
        <p:nvPicPr>
          <p:cNvPr id="77" name="Picture 3" descr="Capture3.PNG"/>
          <p:cNvPicPr/>
          <p:nvPr/>
        </p:nvPicPr>
        <p:blipFill>
          <a:blip r:embed="rId1"/>
          <a:stretch/>
        </p:blipFill>
        <p:spPr>
          <a:xfrm>
            <a:off x="1320840" y="1517400"/>
            <a:ext cx="7190280" cy="53402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165240" y="228600"/>
            <a:ext cx="9410400" cy="6629040"/>
          </a:xfrm>
          <a:prstGeom prst="rect">
            <a:avLst/>
          </a:prstGeom>
          <a:noFill/>
          <a:ln w="0">
            <a:noFill/>
          </a:ln>
        </p:spPr>
        <p:txBody>
          <a:bodyPr lIns="90000" rIns="90000" tIns="45000" bIns="45000">
            <a:noAutofit/>
          </a:bodyPr>
          <a:p>
            <a:pPr marL="365760" indent="-255600">
              <a:lnSpc>
                <a:spcPct val="100000"/>
              </a:lnSpc>
              <a:spcBef>
                <a:spcPts val="400"/>
              </a:spcBef>
              <a:tabLst>
                <a:tab algn="l" pos="0"/>
              </a:tabLst>
            </a:pPr>
            <a:r>
              <a:rPr b="1" lang="en-US" sz="2700" spc="-1" strike="noStrike">
                <a:solidFill>
                  <a:srgbClr val="000000"/>
                </a:solidFill>
                <a:latin typeface="Arial"/>
              </a:rPr>
              <a:t>User Documents:</a:t>
            </a:r>
            <a:r>
              <a:rPr b="0" lang="en-US" sz="2700" spc="-1" strike="noStrike">
                <a:solidFill>
                  <a:srgbClr val="000000"/>
                </a:solidFill>
                <a:latin typeface="Arial"/>
              </a:rPr>
              <a:t>               </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r>
              <a:rPr b="0" lang="en-US" sz="1900" spc="-1" strike="noStrike">
                <a:solidFill>
                  <a:srgbClr val="000000"/>
                </a:solidFill>
                <a:latin typeface="Arial"/>
              </a:rPr>
              <a:t>                   </a:t>
            </a:r>
            <a:endParaRPr b="0" lang="en-US" sz="1900" spc="-1" strike="noStrike">
              <a:solidFill>
                <a:srgbClr val="000000"/>
              </a:solidFill>
              <a:latin typeface="Lucida Sans Unicode"/>
            </a:endParaRPr>
          </a:p>
          <a:p>
            <a:pPr marL="365760" indent="-255600">
              <a:lnSpc>
                <a:spcPct val="100000"/>
              </a:lnSpc>
              <a:spcBef>
                <a:spcPts val="400"/>
              </a:spcBef>
              <a:tabLst>
                <a:tab algn="l" pos="0"/>
              </a:tabLst>
            </a:pPr>
            <a:r>
              <a:rPr b="0" lang="en-US" sz="2200" spc="-1" strike="noStrike">
                <a:solidFill>
                  <a:srgbClr val="000000"/>
                </a:solidFill>
                <a:latin typeface="Arial"/>
              </a:rPr>
              <a:t>                  </a:t>
            </a:r>
            <a:r>
              <a:rPr b="0" lang="en-US" sz="2200" spc="-1" strike="noStrike">
                <a:solidFill>
                  <a:srgbClr val="000000"/>
                </a:solidFill>
                <a:latin typeface="Arial"/>
              </a:rPr>
              <a:t>This is the module in which various user are created. Different privilege levels can be assigned to each user for providing high sequrity.</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r>
              <a:rPr b="0" lang="en-US" sz="2200" spc="-1" strike="noStrike">
                <a:solidFill>
                  <a:srgbClr val="000000"/>
                </a:solidFill>
                <a:latin typeface="Arial"/>
              </a:rPr>
              <a:t>Including:</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Add</a:t>
            </a:r>
            <a:r>
              <a:rPr b="0" lang="en-US" sz="2200" spc="-1" strike="noStrike">
                <a:solidFill>
                  <a:srgbClr val="000000"/>
                </a:solidFill>
                <a:latin typeface="Arial"/>
              </a:rPr>
              <a:t> new user.</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Edit </a:t>
            </a:r>
            <a:r>
              <a:rPr b="0" lang="en-US" sz="2200" spc="-1" strike="noStrike">
                <a:solidFill>
                  <a:srgbClr val="000000"/>
                </a:solidFill>
                <a:latin typeface="Arial"/>
              </a:rPr>
              <a:t>user details.</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Delete</a:t>
            </a:r>
            <a:r>
              <a:rPr b="0" lang="en-US" sz="2200" spc="-1" strike="noStrike">
                <a:solidFill>
                  <a:srgbClr val="000000"/>
                </a:solidFill>
                <a:latin typeface="Arial"/>
              </a:rPr>
              <a:t> user details.</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Search</a:t>
            </a:r>
            <a:r>
              <a:rPr b="0" lang="en-US" sz="2200" spc="-1" strike="noStrike">
                <a:solidFill>
                  <a:srgbClr val="000000"/>
                </a:solidFill>
                <a:latin typeface="Arial"/>
              </a:rPr>
              <a:t> by </a:t>
            </a:r>
            <a:r>
              <a:rPr b="1" lang="en-US" sz="2200" spc="-1" strike="noStrike">
                <a:solidFill>
                  <a:srgbClr val="000000"/>
                </a:solidFill>
                <a:latin typeface="Arial"/>
              </a:rPr>
              <a:t>username.</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User details </a:t>
            </a:r>
            <a:r>
              <a:rPr b="0" lang="en-US" sz="2200" spc="-1" strike="noStrike">
                <a:solidFill>
                  <a:srgbClr val="000000"/>
                </a:solidFill>
                <a:latin typeface="Arial"/>
              </a:rPr>
              <a:t>table.</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Back </a:t>
            </a:r>
            <a:r>
              <a:rPr b="0" lang="en-US" sz="2200" spc="-1" strike="noStrike">
                <a:solidFill>
                  <a:srgbClr val="000000"/>
                </a:solidFill>
                <a:latin typeface="Arial"/>
              </a:rPr>
              <a:t>to Pharmacy Store Management form.</a:t>
            </a: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p:txBody>
      </p:sp>
      <p:sp>
        <p:nvSpPr>
          <p:cNvPr id="79" name="TextShape 2"/>
          <p:cNvSpPr txBox="1"/>
          <p:nvPr/>
        </p:nvSpPr>
        <p:spPr>
          <a:xfrm>
            <a:off x="495360" y="-685800"/>
            <a:ext cx="8089560" cy="182520"/>
          </a:xfrm>
          <a:prstGeom prst="rect">
            <a:avLst/>
          </a:prstGeom>
          <a:noFill/>
          <a:ln w="0">
            <a:noFill/>
          </a:ln>
        </p:spPr>
        <p:txBody>
          <a:bodyPr lIns="90000" rIns="90000" tIns="45000" bIns="45000" anchor="ctr">
            <a:normAutofit fontScale="5000"/>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Content Placeholder 3" descr="Capture4.PNG"/>
          <p:cNvPicPr/>
          <p:nvPr/>
        </p:nvPicPr>
        <p:blipFill>
          <a:blip r:embed="rId1"/>
          <a:stretch/>
        </p:blipFill>
        <p:spPr>
          <a:xfrm>
            <a:off x="1650960" y="594360"/>
            <a:ext cx="6521040" cy="5943240"/>
          </a:xfrm>
          <a:prstGeom prst="rect">
            <a:avLst/>
          </a:prstGeom>
          <a:ln w="0">
            <a:noFill/>
          </a:ln>
        </p:spPr>
      </p:pic>
      <p:sp>
        <p:nvSpPr>
          <p:cNvPr id="81" name="TextShape 1"/>
          <p:cNvSpPr txBox="1"/>
          <p:nvPr/>
        </p:nvSpPr>
        <p:spPr>
          <a:xfrm>
            <a:off x="495360" y="-685800"/>
            <a:ext cx="8089560" cy="182520"/>
          </a:xfrm>
          <a:prstGeom prst="rect">
            <a:avLst/>
          </a:prstGeom>
          <a:noFill/>
          <a:ln w="0">
            <a:noFill/>
          </a:ln>
        </p:spPr>
        <p:txBody>
          <a:bodyPr lIns="90000" rIns="90000" tIns="45000" bIns="45000" anchor="ctr">
            <a:normAutofit fontScale="5000"/>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65240" y="228600"/>
            <a:ext cx="9410400" cy="6400440"/>
          </a:xfrm>
          <a:prstGeom prst="rect">
            <a:avLst/>
          </a:prstGeom>
          <a:noFill/>
          <a:ln w="0">
            <a:noFill/>
          </a:ln>
        </p:spPr>
        <p:txBody>
          <a:bodyPr lIns="90000" rIns="90000" tIns="45000" bIns="45000">
            <a:normAutofit/>
          </a:bodyPr>
          <a:p>
            <a:pPr marL="365760" indent="-255600">
              <a:lnSpc>
                <a:spcPct val="100000"/>
              </a:lnSpc>
              <a:spcBef>
                <a:spcPts val="400"/>
              </a:spcBef>
              <a:tabLst>
                <a:tab algn="l" pos="0"/>
              </a:tabLst>
            </a:pPr>
            <a:r>
              <a:rPr b="1" lang="en-US" sz="2800" spc="-1" strike="noStrike">
                <a:solidFill>
                  <a:srgbClr val="002060"/>
                </a:solidFill>
                <a:latin typeface="Arial"/>
              </a:rPr>
              <a:t>Sale Management:</a:t>
            </a:r>
            <a:endParaRPr b="0" lang="en-US" sz="2800" spc="-1" strike="noStrike">
              <a:solidFill>
                <a:srgbClr val="000000"/>
              </a:solidFill>
              <a:latin typeface="Lucida Sans Unicode"/>
            </a:endParaRPr>
          </a:p>
          <a:p>
            <a:pPr marL="365760" indent="-255600">
              <a:lnSpc>
                <a:spcPct val="100000"/>
              </a:lnSpc>
              <a:spcBef>
                <a:spcPts val="400"/>
              </a:spcBef>
              <a:tabLst>
                <a:tab algn="l" pos="0"/>
              </a:tabLst>
            </a:pPr>
            <a:endParaRPr b="0" lang="en-US" sz="2800" spc="-1" strike="noStrike">
              <a:solidFill>
                <a:srgbClr val="000000"/>
              </a:solidFill>
              <a:latin typeface="Lucida Sans Unicode"/>
            </a:endParaRPr>
          </a:p>
          <a:p>
            <a:pPr marL="365760" indent="-255600">
              <a:lnSpc>
                <a:spcPct val="100000"/>
              </a:lnSpc>
              <a:spcBef>
                <a:spcPts val="400"/>
              </a:spcBef>
              <a:tabLst>
                <a:tab algn="l" pos="0"/>
              </a:tabLst>
            </a:pPr>
            <a:r>
              <a:rPr b="0" lang="en-US" sz="2200" spc="-1" strike="noStrike">
                <a:solidFill>
                  <a:srgbClr val="000000"/>
                </a:solidFill>
                <a:latin typeface="Arial"/>
              </a:rPr>
              <a:t>                  </a:t>
            </a:r>
            <a:r>
              <a:rPr b="0" lang="en-US" sz="2200" spc="-1" strike="noStrike">
                <a:solidFill>
                  <a:srgbClr val="000000"/>
                </a:solidFill>
                <a:latin typeface="Arial"/>
              </a:rPr>
              <a:t>This Module in which transaction of cash and material is</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r>
              <a:rPr b="0" lang="en-US" sz="2200" spc="-1" strike="noStrike">
                <a:solidFill>
                  <a:srgbClr val="000000"/>
                </a:solidFill>
                <a:latin typeface="Arial"/>
              </a:rPr>
              <a:t> </a:t>
            </a:r>
            <a:r>
              <a:rPr b="0" lang="en-US" sz="2200" spc="-1" strike="noStrike">
                <a:solidFill>
                  <a:srgbClr val="000000"/>
                </a:solidFill>
                <a:latin typeface="Arial"/>
              </a:rPr>
              <a:t>carried out.  Including:</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Input the</a:t>
            </a:r>
            <a:r>
              <a:rPr b="1" lang="en-US" sz="2200" spc="-1" strike="noStrike">
                <a:solidFill>
                  <a:srgbClr val="000000"/>
                </a:solidFill>
                <a:latin typeface="Arial"/>
              </a:rPr>
              <a:t> Quantity.</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Search</a:t>
            </a:r>
            <a:r>
              <a:rPr b="0" lang="en-US" sz="2200" spc="-1" strike="noStrike">
                <a:solidFill>
                  <a:srgbClr val="000000"/>
                </a:solidFill>
                <a:latin typeface="Arial"/>
              </a:rPr>
              <a:t> Medicine by </a:t>
            </a:r>
            <a:r>
              <a:rPr b="1" lang="en-US" sz="2200" spc="-1" strike="noStrike">
                <a:solidFill>
                  <a:srgbClr val="000000"/>
                </a:solidFill>
                <a:latin typeface="Arial"/>
              </a:rPr>
              <a:t>Disease.</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Medicine Stock Details.</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Sale Details.</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Total Price.</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Payment.</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Back </a:t>
            </a:r>
            <a:r>
              <a:rPr b="0" lang="en-US" sz="2200" spc="-1" strike="noStrike">
                <a:solidFill>
                  <a:srgbClr val="000000"/>
                </a:solidFill>
                <a:latin typeface="Arial"/>
              </a:rPr>
              <a:t>to Pharmacy Store Management form.</a:t>
            </a: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p:txBody>
      </p:sp>
      <p:sp>
        <p:nvSpPr>
          <p:cNvPr id="83" name="TextShape 2"/>
          <p:cNvSpPr txBox="1"/>
          <p:nvPr/>
        </p:nvSpPr>
        <p:spPr>
          <a:xfrm rot="10800000">
            <a:off x="495360" y="-411120"/>
            <a:ext cx="8089560" cy="91080"/>
          </a:xfrm>
          <a:prstGeom prst="rect">
            <a:avLst/>
          </a:prstGeom>
          <a:noFill/>
          <a:ln w="0">
            <a:noFill/>
          </a:ln>
        </p:spPr>
        <p:txBody>
          <a:bodyPr lIns="90000" rIns="90000" tIns="45000" bIns="45000" anchor="ctr">
            <a:normAutofit/>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Content Placeholder 3" descr="Capture5.PNG"/>
          <p:cNvPicPr/>
          <p:nvPr/>
        </p:nvPicPr>
        <p:blipFill>
          <a:blip r:embed="rId1"/>
          <a:stretch/>
        </p:blipFill>
        <p:spPr>
          <a:xfrm>
            <a:off x="412920" y="228600"/>
            <a:ext cx="8844120" cy="6400440"/>
          </a:xfrm>
          <a:prstGeom prst="rect">
            <a:avLst/>
          </a:prstGeom>
          <a:ln w="0">
            <a:noFill/>
          </a:ln>
        </p:spPr>
      </p:pic>
      <p:sp>
        <p:nvSpPr>
          <p:cNvPr id="85" name="TextShape 1"/>
          <p:cNvSpPr txBox="1"/>
          <p:nvPr/>
        </p:nvSpPr>
        <p:spPr>
          <a:xfrm>
            <a:off x="495360" y="-1234440"/>
            <a:ext cx="8089560" cy="273960"/>
          </a:xfrm>
          <a:prstGeom prst="rect">
            <a:avLst/>
          </a:prstGeom>
          <a:noFill/>
          <a:ln w="0">
            <a:noFill/>
          </a:ln>
        </p:spPr>
        <p:txBody>
          <a:bodyPr lIns="90000" rIns="90000" tIns="45000" bIns="45000" anchor="ctr">
            <a:normAutofit fontScale="16000"/>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65240" y="0"/>
            <a:ext cx="9410400" cy="6857640"/>
          </a:xfrm>
          <a:prstGeom prst="rect">
            <a:avLst/>
          </a:prstGeom>
          <a:noFill/>
          <a:ln w="0">
            <a:noFill/>
          </a:ln>
        </p:spPr>
        <p:txBody>
          <a:bodyPr lIns="90000" rIns="90000" tIns="45000" bIns="45000">
            <a:noAutofit/>
          </a:bodyPr>
          <a:p>
            <a:pPr marL="365760" indent="-255600">
              <a:lnSpc>
                <a:spcPct val="100000"/>
              </a:lnSpc>
              <a:spcBef>
                <a:spcPts val="400"/>
              </a:spcBef>
              <a:tabLst>
                <a:tab algn="l" pos="0"/>
              </a:tabLst>
            </a:pPr>
            <a:r>
              <a:rPr b="1" lang="en-US" sz="2800" spc="-1" strike="noStrike">
                <a:solidFill>
                  <a:srgbClr val="002060"/>
                </a:solidFill>
                <a:latin typeface="Arial"/>
              </a:rPr>
              <a:t>View Report:</a:t>
            </a:r>
            <a:endParaRPr b="0" lang="en-US" sz="2800" spc="-1" strike="noStrike">
              <a:solidFill>
                <a:srgbClr val="000000"/>
              </a:solidFill>
              <a:latin typeface="Lucida Sans Unicode"/>
            </a:endParaRPr>
          </a:p>
          <a:p>
            <a:pPr marL="365760" indent="-255600">
              <a:lnSpc>
                <a:spcPct val="100000"/>
              </a:lnSpc>
              <a:spcBef>
                <a:spcPts val="400"/>
              </a:spcBef>
              <a:tabLst>
                <a:tab algn="l" pos="0"/>
              </a:tabLst>
            </a:pPr>
            <a:r>
              <a:rPr b="0" lang="en-US" sz="2700" spc="-1" strike="noStrike">
                <a:solidFill>
                  <a:srgbClr val="000000"/>
                </a:solidFill>
                <a:latin typeface="Lucida Sans Unicode"/>
              </a:rPr>
              <a:t>              </a:t>
            </a:r>
            <a:r>
              <a:rPr b="0" lang="en-US" sz="2200" spc="-1" strike="noStrike">
                <a:solidFill>
                  <a:srgbClr val="000000"/>
                </a:solidFill>
                <a:latin typeface="Arial"/>
              </a:rPr>
              <a:t>This module in which sales report and required medicine  is    shown. Including:</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Sales Report</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Required Medicines.</a:t>
            </a: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p:txBody>
      </p:sp>
      <p:sp>
        <p:nvSpPr>
          <p:cNvPr id="87" name="TextShape 2"/>
          <p:cNvSpPr txBox="1"/>
          <p:nvPr/>
        </p:nvSpPr>
        <p:spPr>
          <a:xfrm rot="10800000">
            <a:off x="577800" y="-594000"/>
            <a:ext cx="8089560" cy="91080"/>
          </a:xfrm>
          <a:prstGeom prst="rect">
            <a:avLst/>
          </a:prstGeom>
          <a:noFill/>
          <a:ln w="0">
            <a:noFill/>
          </a:ln>
        </p:spPr>
        <p:txBody>
          <a:bodyPr lIns="90000" rIns="90000" tIns="45000" bIns="45000" anchor="ctr">
            <a:normAutofit/>
          </a:bodyPr>
          <a:p>
            <a:endParaRPr b="0" lang="en-US" sz="1400" spc="-1" strike="noStrike">
              <a:solidFill>
                <a:srgbClr val="000000"/>
              </a:solidFill>
              <a:latin typeface="Lucida Sans Unicode"/>
            </a:endParaRPr>
          </a:p>
        </p:txBody>
      </p:sp>
      <p:pic>
        <p:nvPicPr>
          <p:cNvPr id="88" name="Picture 4" descr="Capture7.PNG"/>
          <p:cNvPicPr/>
          <p:nvPr/>
        </p:nvPicPr>
        <p:blipFill>
          <a:blip r:embed="rId1"/>
          <a:stretch/>
        </p:blipFill>
        <p:spPr>
          <a:xfrm>
            <a:off x="838080" y="2599560"/>
            <a:ext cx="8535240" cy="42580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0" y="0"/>
            <a:ext cx="9905760" cy="6857640"/>
          </a:xfrm>
          <a:prstGeom prst="rect">
            <a:avLst/>
          </a:prstGeom>
          <a:noFill/>
          <a:ln w="0">
            <a:noFill/>
          </a:ln>
        </p:spPr>
        <p:txBody>
          <a:bodyPr lIns="90000" rIns="90000" tIns="45000" bIns="45000">
            <a:normAutofit/>
          </a:bodyPr>
          <a:p>
            <a:pPr marL="365760" indent="-255600">
              <a:lnSpc>
                <a:spcPct val="100000"/>
              </a:lnSpc>
              <a:spcBef>
                <a:spcPts val="400"/>
              </a:spcBef>
              <a:tabLst>
                <a:tab algn="l" pos="0"/>
              </a:tabLst>
            </a:pPr>
            <a:r>
              <a:rPr b="1" lang="en-US" sz="2800" spc="-1" strike="noStrike">
                <a:solidFill>
                  <a:srgbClr val="000000"/>
                </a:solidFill>
                <a:latin typeface="Arial"/>
              </a:rPr>
              <a:t>Introduction:</a:t>
            </a:r>
            <a:endParaRPr b="0" lang="en-US" sz="28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0000"/>
                </a:solidFill>
                <a:latin typeface="Arial"/>
              </a:rPr>
              <a:t>     </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r>
              <a:rPr b="0" lang="en-US" sz="2200" spc="-1" strike="noStrike">
                <a:solidFill>
                  <a:srgbClr val="000000"/>
                </a:solidFill>
                <a:latin typeface="Arial"/>
              </a:rPr>
              <a:t>                  </a:t>
            </a:r>
            <a:r>
              <a:rPr b="0" lang="en-US" sz="2200" spc="-1" strike="noStrike">
                <a:solidFill>
                  <a:srgbClr val="000000"/>
                </a:solidFill>
                <a:latin typeface="Arial"/>
              </a:rPr>
              <a:t>The pharmacy store management system  provides functions on identity usages instructions ,minimize human errors in medication safety  facilitate accessibility  of drugs information and information management among employees ,providing optimal drugs movement in pharmacy unit ,enable reports with in significantly short period of time, despite simultaneous usages of database for the purpose stated above. The system will suggest the preventive medicine list for some specific diseases in the absence of doctor.</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r>
              <a:rPr b="0" lang="en-US" sz="2200" spc="-1" strike="noStrike">
                <a:solidFill>
                  <a:srgbClr val="000000"/>
                </a:solidFill>
                <a:latin typeface="Arial"/>
              </a:rPr>
              <a:t>              </a:t>
            </a:r>
            <a:r>
              <a:rPr b="0" lang="en-US" sz="2200" spc="-1" strike="noStrike">
                <a:solidFill>
                  <a:srgbClr val="000000"/>
                </a:solidFill>
                <a:latin typeface="Arial"/>
              </a:rPr>
              <a:t>The system will solve the problem of the current system by minimizing time wastage and reduce resources which simply change manual based system to computerized system.</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p:txBody>
      </p:sp>
      <p:sp>
        <p:nvSpPr>
          <p:cNvPr id="48" name="TextShape 2"/>
          <p:cNvSpPr txBox="1"/>
          <p:nvPr/>
        </p:nvSpPr>
        <p:spPr>
          <a:xfrm>
            <a:off x="495360" y="-502920"/>
            <a:ext cx="8089560" cy="273960"/>
          </a:xfrm>
          <a:prstGeom prst="rect">
            <a:avLst/>
          </a:prstGeom>
          <a:noFill/>
          <a:ln w="0">
            <a:noFill/>
          </a:ln>
        </p:spPr>
        <p:txBody>
          <a:bodyPr lIns="90000" rIns="90000" tIns="45000" bIns="45000" anchor="ctr">
            <a:normAutofit fontScale="16000"/>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65240" y="0"/>
            <a:ext cx="9410400" cy="6857640"/>
          </a:xfrm>
          <a:prstGeom prst="rect">
            <a:avLst/>
          </a:prstGeom>
          <a:noFill/>
          <a:ln w="0">
            <a:noFill/>
          </a:ln>
        </p:spPr>
        <p:txBody>
          <a:bodyPr lIns="90000" rIns="90000" tIns="45000" bIns="45000">
            <a:noAutofit/>
          </a:bodyPr>
          <a:p>
            <a:pPr marL="365760" indent="-255600">
              <a:lnSpc>
                <a:spcPct val="100000"/>
              </a:lnSpc>
              <a:spcBef>
                <a:spcPts val="400"/>
              </a:spcBef>
              <a:tabLst>
                <a:tab algn="l" pos="0"/>
              </a:tabLst>
            </a:pPr>
            <a:r>
              <a:rPr b="1" lang="en-US" sz="2800" spc="-1" strike="noStrike">
                <a:solidFill>
                  <a:srgbClr val="002060"/>
                </a:solidFill>
                <a:latin typeface="Arial"/>
              </a:rPr>
              <a:t>Payment:</a:t>
            </a:r>
            <a:endParaRPr b="0" lang="en-US" sz="28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700" spc="-1" strike="noStrike">
                <a:solidFill>
                  <a:srgbClr val="000000"/>
                </a:solidFill>
                <a:latin typeface="Lucida Sans Unicode"/>
              </a:rPr>
              <a:t>       </a:t>
            </a:r>
            <a:r>
              <a:rPr b="0" lang="en-US" sz="2200" spc="-1" strike="noStrike">
                <a:solidFill>
                  <a:srgbClr val="000000"/>
                </a:solidFill>
                <a:latin typeface="Arial"/>
              </a:rPr>
              <a:t>The payment system views the billing system in pharmacy store. Including,</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Total price.</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Received Cash and Return Cash.</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Money Receipt .</a:t>
            </a: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p:txBody>
      </p:sp>
      <p:sp>
        <p:nvSpPr>
          <p:cNvPr id="90" name="TextShape 2"/>
          <p:cNvSpPr txBox="1"/>
          <p:nvPr/>
        </p:nvSpPr>
        <p:spPr>
          <a:xfrm>
            <a:off x="495360" y="-777240"/>
            <a:ext cx="8089560" cy="91080"/>
          </a:xfrm>
          <a:prstGeom prst="rect">
            <a:avLst/>
          </a:prstGeom>
          <a:noFill/>
          <a:ln w="0">
            <a:noFill/>
          </a:ln>
        </p:spPr>
        <p:txBody>
          <a:bodyPr lIns="90000" rIns="90000" tIns="45000" bIns="45000" anchor="ctr">
            <a:normAutofit/>
          </a:bodyPr>
          <a:p>
            <a:endParaRPr b="0" lang="en-US" sz="1400" spc="-1" strike="noStrike">
              <a:solidFill>
                <a:srgbClr val="000000"/>
              </a:solidFill>
              <a:latin typeface="Lucida Sans Unicode"/>
            </a:endParaRPr>
          </a:p>
        </p:txBody>
      </p:sp>
      <p:pic>
        <p:nvPicPr>
          <p:cNvPr id="91" name="Picture 4" descr="Capture8.PNG"/>
          <p:cNvPicPr/>
          <p:nvPr/>
        </p:nvPicPr>
        <p:blipFill>
          <a:blip r:embed="rId1"/>
          <a:stretch/>
        </p:blipFill>
        <p:spPr>
          <a:xfrm>
            <a:off x="1600200" y="2514600"/>
            <a:ext cx="7087320" cy="38196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65240" y="0"/>
            <a:ext cx="9410400" cy="6857640"/>
          </a:xfrm>
          <a:prstGeom prst="rect">
            <a:avLst/>
          </a:prstGeom>
          <a:noFill/>
          <a:ln w="0">
            <a:noFill/>
          </a:ln>
        </p:spPr>
        <p:txBody>
          <a:bodyPr lIns="90000" rIns="90000" tIns="45000" bIns="45000">
            <a:noAutofit/>
          </a:bodyPr>
          <a:p>
            <a:pPr marL="365760" indent="-255600">
              <a:lnSpc>
                <a:spcPct val="100000"/>
              </a:lnSpc>
              <a:spcBef>
                <a:spcPts val="400"/>
              </a:spcBef>
              <a:tabLst>
                <a:tab algn="l" pos="0"/>
              </a:tabLst>
            </a:pPr>
            <a:r>
              <a:rPr b="1" lang="en-US" sz="2700" spc="-1" strike="noStrike">
                <a:solidFill>
                  <a:srgbClr val="002060"/>
                </a:solidFill>
                <a:latin typeface="Arial"/>
              </a:rPr>
              <a:t>Database Operations:</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r>
              <a:rPr b="0" lang="en-US" sz="2700" spc="-1" strike="noStrike">
                <a:solidFill>
                  <a:srgbClr val="000000"/>
                </a:solidFill>
                <a:latin typeface="Lucida Sans Unicode"/>
              </a:rPr>
              <a:t>             </a:t>
            </a:r>
            <a:r>
              <a:rPr b="0" lang="en-US" sz="2200" spc="-1" strike="noStrike">
                <a:solidFill>
                  <a:srgbClr val="000000"/>
                </a:solidFill>
                <a:latin typeface="Arial"/>
              </a:rPr>
              <a:t>All operations to database is carried out in this module. Including:</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Backup.</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Restore.</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Store all information of Pharmacy.</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2060"/>
                </a:solidFill>
                <a:latin typeface="Arial"/>
              </a:rPr>
              <a:t>DataFlow Diagram:</a:t>
            </a:r>
            <a:r>
              <a:rPr b="0" lang="en-US" sz="2700" spc="-1" strike="noStrike">
                <a:solidFill>
                  <a:srgbClr val="002060"/>
                </a:solidFill>
                <a:latin typeface="Arial"/>
              </a:rPr>
              <a:t> </a:t>
            </a:r>
            <a:r>
              <a:rPr b="0" lang="en-US" sz="2700" spc="-1" strike="noStrike">
                <a:solidFill>
                  <a:srgbClr val="000000"/>
                </a:solidFill>
                <a:latin typeface="Lucida Sans Unicode"/>
              </a:rPr>
              <a:t> </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endParaRPr b="0" lang="en-US" sz="2700" spc="-1" strike="noStrike">
              <a:solidFill>
                <a:srgbClr val="000000"/>
              </a:solidFill>
              <a:latin typeface="Lucida Sans Unicode"/>
            </a:endParaRPr>
          </a:p>
        </p:txBody>
      </p:sp>
      <p:sp>
        <p:nvSpPr>
          <p:cNvPr id="93" name="TextShape 2"/>
          <p:cNvSpPr txBox="1"/>
          <p:nvPr/>
        </p:nvSpPr>
        <p:spPr>
          <a:xfrm>
            <a:off x="495360" y="-960120"/>
            <a:ext cx="8089560" cy="456840"/>
          </a:xfrm>
          <a:prstGeom prst="rect">
            <a:avLst/>
          </a:prstGeom>
          <a:noFill/>
          <a:ln w="0">
            <a:noFill/>
          </a:ln>
        </p:spPr>
        <p:txBody>
          <a:bodyPr lIns="90000" rIns="90000" tIns="45000" bIns="45000" anchor="ctr">
            <a:normAutofit fontScale="45000"/>
          </a:bodyPr>
          <a:p>
            <a:endParaRPr b="0" lang="en-US" sz="1400" spc="-1" strike="noStrike">
              <a:solidFill>
                <a:srgbClr val="000000"/>
              </a:solidFill>
              <a:latin typeface="Lucida Sans Unicode"/>
            </a:endParaRPr>
          </a:p>
        </p:txBody>
      </p:sp>
      <p:pic>
        <p:nvPicPr>
          <p:cNvPr id="94" name="Picture 3" descr="Capture2.PNG"/>
          <p:cNvPicPr/>
          <p:nvPr/>
        </p:nvPicPr>
        <p:blipFill>
          <a:blip r:embed="rId1"/>
          <a:stretch/>
        </p:blipFill>
        <p:spPr>
          <a:xfrm>
            <a:off x="2057400" y="3505320"/>
            <a:ext cx="7151400" cy="25603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65240" y="0"/>
            <a:ext cx="9410400" cy="6857640"/>
          </a:xfrm>
          <a:prstGeom prst="rect">
            <a:avLst/>
          </a:prstGeom>
          <a:noFill/>
          <a:ln w="0">
            <a:noFill/>
          </a:ln>
        </p:spPr>
        <p:txBody>
          <a:bodyPr lIns="90000" rIns="90000" tIns="45000" bIns="45000">
            <a:noAutofit/>
          </a:bodyPr>
          <a:p>
            <a:pPr marL="365760" indent="-255600">
              <a:lnSpc>
                <a:spcPct val="100000"/>
              </a:lnSpc>
              <a:spcBef>
                <a:spcPts val="400"/>
              </a:spcBef>
              <a:tabLst>
                <a:tab algn="l" pos="0"/>
              </a:tabLst>
            </a:pPr>
            <a:r>
              <a:rPr b="1" lang="en-US" sz="2700" spc="-1" strike="noStrike">
                <a:solidFill>
                  <a:srgbClr val="002060"/>
                </a:solidFill>
                <a:latin typeface="Arial"/>
              </a:rPr>
              <a:t>UseCase Diagram:</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endParaRPr b="0" lang="en-US" sz="2700" spc="-1" strike="noStrike">
              <a:solidFill>
                <a:srgbClr val="000000"/>
              </a:solidFill>
              <a:latin typeface="Lucida Sans Unicode"/>
            </a:endParaRPr>
          </a:p>
        </p:txBody>
      </p:sp>
      <p:sp>
        <p:nvSpPr>
          <p:cNvPr id="96" name="TextShape 2"/>
          <p:cNvSpPr txBox="1"/>
          <p:nvPr/>
        </p:nvSpPr>
        <p:spPr>
          <a:xfrm>
            <a:off x="495360" y="-594360"/>
            <a:ext cx="8089560" cy="273960"/>
          </a:xfrm>
          <a:prstGeom prst="rect">
            <a:avLst/>
          </a:prstGeom>
          <a:noFill/>
          <a:ln w="0">
            <a:noFill/>
          </a:ln>
        </p:spPr>
        <p:txBody>
          <a:bodyPr lIns="90000" rIns="90000" tIns="45000" bIns="45000" anchor="ctr">
            <a:normAutofit fontScale="16000"/>
          </a:bodyPr>
          <a:p>
            <a:endParaRPr b="0" lang="en-US" sz="1400" spc="-1" strike="noStrike">
              <a:solidFill>
                <a:srgbClr val="000000"/>
              </a:solidFill>
              <a:latin typeface="Lucida Sans Unicode"/>
            </a:endParaRPr>
          </a:p>
        </p:txBody>
      </p:sp>
      <p:pic>
        <p:nvPicPr>
          <p:cNvPr id="97" name="Picture 3" descr="Capture3.PNG"/>
          <p:cNvPicPr/>
          <p:nvPr/>
        </p:nvPicPr>
        <p:blipFill>
          <a:blip r:embed="rId1"/>
          <a:stretch/>
        </p:blipFill>
        <p:spPr>
          <a:xfrm>
            <a:off x="2362320" y="609480"/>
            <a:ext cx="6635520" cy="56581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165240" y="0"/>
            <a:ext cx="9410400" cy="6857640"/>
          </a:xfrm>
          <a:prstGeom prst="rect">
            <a:avLst/>
          </a:prstGeom>
          <a:noFill/>
          <a:ln w="0">
            <a:noFill/>
          </a:ln>
        </p:spPr>
        <p:txBody>
          <a:bodyPr lIns="90000" rIns="90000" tIns="45000" bIns="45000">
            <a:noAutofit/>
          </a:bodyPr>
          <a:p>
            <a:pPr marL="365760" indent="-255600">
              <a:lnSpc>
                <a:spcPct val="100000"/>
              </a:lnSpc>
              <a:spcBef>
                <a:spcPts val="400"/>
              </a:spcBef>
              <a:buClr>
                <a:srgbClr val="2da2bf"/>
              </a:buClr>
              <a:buSzPct val="68000"/>
              <a:buFont typeface="Wingdings 3" charset="2"/>
              <a:buChar char=""/>
            </a:pPr>
            <a:r>
              <a:rPr b="1" lang="en-US" sz="2700" spc="-1" strike="noStrike">
                <a:solidFill>
                  <a:srgbClr val="002060"/>
                </a:solidFill>
                <a:latin typeface="Arial"/>
              </a:rPr>
              <a:t>Conclusion:  </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endParaRPr b="0" lang="en-US" sz="2700" spc="-1" strike="noStrike">
              <a:solidFill>
                <a:srgbClr val="000000"/>
              </a:solidFill>
              <a:latin typeface="Lucida Sans Unicode"/>
            </a:endParaRPr>
          </a:p>
          <a:p>
            <a:pPr marL="365760" indent="-255600">
              <a:lnSpc>
                <a:spcPct val="100000"/>
              </a:lnSpc>
              <a:spcBef>
                <a:spcPts val="400"/>
              </a:spcBef>
              <a:tabLst>
                <a:tab algn="l" pos="0"/>
              </a:tabLst>
            </a:pPr>
            <a:r>
              <a:rPr b="0" lang="en-US" sz="1900" spc="-1" strike="noStrike">
                <a:solidFill>
                  <a:srgbClr val="000000"/>
                </a:solidFill>
                <a:latin typeface="Arial"/>
              </a:rPr>
              <a:t>       </a:t>
            </a:r>
            <a:r>
              <a:rPr b="0" lang="en-US" sz="2200" spc="-1" strike="noStrike">
                <a:solidFill>
                  <a:srgbClr val="000000"/>
                </a:solidFill>
                <a:latin typeface="Arial"/>
              </a:rPr>
              <a:t>Pharmacy store management system is very much needed for patient compliance. Patient counseling, proper dispensing of drugs and other patient oriented issues can be managed properly if the pharmacy is developed. By ensuring a quality management system of pharmacy, it is possible to enrich the health sector. It may be a paragon to the others. </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0000"/>
                </a:solidFill>
                <a:latin typeface="Arial"/>
              </a:rPr>
              <a:t>References:</a:t>
            </a: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700" spc="-1" strike="noStrike">
                <a:solidFill>
                  <a:srgbClr val="000000"/>
                </a:solidFill>
                <a:latin typeface="Lucida Sans Unicode"/>
              </a:rPr>
              <a:t>https://www.javatpoint.com</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endParaRPr b="0" lang="en-US" sz="2700" spc="-1" strike="noStrike">
              <a:solidFill>
                <a:srgbClr val="000000"/>
              </a:solidFill>
              <a:latin typeface="Lucida Sans Unicode"/>
            </a:endParaRPr>
          </a:p>
        </p:txBody>
      </p:sp>
      <p:sp>
        <p:nvSpPr>
          <p:cNvPr id="99" name="TextShape 2"/>
          <p:cNvSpPr txBox="1"/>
          <p:nvPr/>
        </p:nvSpPr>
        <p:spPr>
          <a:xfrm>
            <a:off x="495360" y="-502920"/>
            <a:ext cx="8089560" cy="273960"/>
          </a:xfrm>
          <a:prstGeom prst="rect">
            <a:avLst/>
          </a:prstGeom>
          <a:noFill/>
          <a:ln w="0">
            <a:noFill/>
          </a:ln>
        </p:spPr>
        <p:txBody>
          <a:bodyPr lIns="90000" rIns="90000" tIns="45000" bIns="45000" anchor="ctr">
            <a:normAutofit fontScale="16000"/>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0" y="0"/>
            <a:ext cx="9410400" cy="6006960"/>
          </a:xfrm>
          <a:prstGeom prst="rect">
            <a:avLst/>
          </a:prstGeom>
          <a:noFill/>
          <a:ln w="0">
            <a:noFill/>
          </a:ln>
        </p:spPr>
        <p:txBody>
          <a:bodyPr lIns="90000" rIns="90000" tIns="45000" bIns="45000">
            <a:noAutofit/>
          </a:bodyPr>
          <a:p>
            <a:pPr marL="365760" indent="-255600">
              <a:lnSpc>
                <a:spcPct val="100000"/>
              </a:lnSpc>
              <a:spcBef>
                <a:spcPts val="400"/>
              </a:spcBef>
              <a:tabLst>
                <a:tab algn="l" pos="0"/>
              </a:tabLst>
            </a:pPr>
            <a:endParaRPr b="0" lang="en-US" sz="2700" spc="-1" strike="noStrike">
              <a:solidFill>
                <a:srgbClr val="000000"/>
              </a:solidFill>
              <a:latin typeface="Lucida Sans Unicode"/>
            </a:endParaRPr>
          </a:p>
          <a:p>
            <a:pPr marL="365760" indent="-255600">
              <a:lnSpc>
                <a:spcPct val="100000"/>
              </a:lnSpc>
              <a:spcBef>
                <a:spcPts val="400"/>
              </a:spcBef>
              <a:tabLst>
                <a:tab algn="l" pos="0"/>
              </a:tabLst>
            </a:pPr>
            <a:endParaRPr b="0" lang="en-US" sz="2700" spc="-1" strike="noStrike">
              <a:solidFill>
                <a:srgbClr val="000000"/>
              </a:solidFill>
              <a:latin typeface="Lucida Sans Unicode"/>
            </a:endParaRPr>
          </a:p>
          <a:p>
            <a:pPr marL="365760" indent="-255600">
              <a:lnSpc>
                <a:spcPct val="100000"/>
              </a:lnSpc>
              <a:spcBef>
                <a:spcPts val="400"/>
              </a:spcBef>
              <a:tabLst>
                <a:tab algn="l" pos="0"/>
              </a:tabLst>
            </a:pPr>
            <a:endParaRPr b="0" lang="en-US" sz="2700" spc="-1" strike="noStrike">
              <a:solidFill>
                <a:srgbClr val="000000"/>
              </a:solidFill>
              <a:latin typeface="Lucida Sans Unicode"/>
            </a:endParaRPr>
          </a:p>
          <a:p>
            <a:pPr marL="365760" indent="-255600">
              <a:lnSpc>
                <a:spcPct val="100000"/>
              </a:lnSpc>
              <a:spcBef>
                <a:spcPts val="400"/>
              </a:spcBef>
              <a:tabLst>
                <a:tab algn="l" pos="0"/>
              </a:tabLst>
            </a:pPr>
            <a:endParaRPr b="0" lang="en-US" sz="2700" spc="-1" strike="noStrike">
              <a:solidFill>
                <a:srgbClr val="000000"/>
              </a:solidFill>
              <a:latin typeface="Lucida Sans Unicode"/>
            </a:endParaRPr>
          </a:p>
          <a:p>
            <a:pPr marL="365760" indent="-255600">
              <a:lnSpc>
                <a:spcPct val="100000"/>
              </a:lnSpc>
              <a:spcBef>
                <a:spcPts val="400"/>
              </a:spcBef>
              <a:tabLst>
                <a:tab algn="l" pos="0"/>
              </a:tabLst>
            </a:pPr>
            <a:endParaRPr b="0" lang="en-US" sz="2700" spc="-1" strike="noStrike">
              <a:solidFill>
                <a:srgbClr val="000000"/>
              </a:solidFill>
              <a:latin typeface="Lucida Sans Unicode"/>
            </a:endParaRPr>
          </a:p>
          <a:p>
            <a:pPr marL="365760" indent="-255600">
              <a:lnSpc>
                <a:spcPct val="100000"/>
              </a:lnSpc>
              <a:spcBef>
                <a:spcPts val="400"/>
              </a:spcBef>
              <a:tabLst>
                <a:tab algn="l" pos="0"/>
              </a:tabLst>
            </a:pPr>
            <a:r>
              <a:rPr b="0" lang="en-US" sz="4000" spc="-1" strike="noStrike">
                <a:solidFill>
                  <a:srgbClr val="000000"/>
                </a:solidFill>
                <a:latin typeface="Arial Black"/>
              </a:rPr>
              <a:t>                 </a:t>
            </a:r>
            <a:r>
              <a:rPr b="0" lang="en-US" sz="4000" spc="-1" strike="noStrike">
                <a:solidFill>
                  <a:srgbClr val="000000"/>
                </a:solidFill>
                <a:latin typeface="Arial Black"/>
              </a:rPr>
              <a:t>Thank You !</a:t>
            </a:r>
            <a:endParaRPr b="0" lang="en-US" sz="4000" spc="-1" strike="noStrike">
              <a:solidFill>
                <a:srgbClr val="000000"/>
              </a:solidFill>
              <a:latin typeface="Lucida Sans Unicode"/>
            </a:endParaRPr>
          </a:p>
        </p:txBody>
      </p:sp>
      <p:sp>
        <p:nvSpPr>
          <p:cNvPr id="101" name="TextShape 2"/>
          <p:cNvSpPr txBox="1"/>
          <p:nvPr/>
        </p:nvSpPr>
        <p:spPr>
          <a:xfrm>
            <a:off x="495360" y="-914400"/>
            <a:ext cx="8915040" cy="228240"/>
          </a:xfrm>
          <a:prstGeom prst="rect">
            <a:avLst/>
          </a:prstGeom>
          <a:noFill/>
          <a:ln w="0">
            <a:noFill/>
          </a:ln>
        </p:spPr>
        <p:txBody>
          <a:bodyPr lIns="90000" rIns="90000" tIns="45000" bIns="45000" anchor="ctr">
            <a:normAutofit fontScale="10000"/>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165240" y="0"/>
            <a:ext cx="9410400" cy="6857640"/>
          </a:xfrm>
          <a:prstGeom prst="rect">
            <a:avLst/>
          </a:prstGeom>
          <a:noFill/>
          <a:ln w="0">
            <a:noFill/>
          </a:ln>
        </p:spPr>
        <p:txBody>
          <a:bodyPr lIns="90000" rIns="90000" tIns="45000" bIns="45000">
            <a:normAutofit/>
          </a:bodyPr>
          <a:p>
            <a:pPr marL="365760" indent="-255600">
              <a:lnSpc>
                <a:spcPct val="100000"/>
              </a:lnSpc>
              <a:spcBef>
                <a:spcPts val="400"/>
              </a:spcBef>
              <a:tabLst>
                <a:tab algn="l" pos="0"/>
              </a:tabLst>
            </a:pPr>
            <a:r>
              <a:rPr b="1" lang="en-US" sz="2800" spc="-1" strike="noStrike">
                <a:solidFill>
                  <a:srgbClr val="002060"/>
                </a:solidFill>
                <a:latin typeface="Arial"/>
              </a:rPr>
              <a:t>Purpose Of This Project:</a:t>
            </a:r>
            <a:endParaRPr b="0" lang="en-US" sz="2800" spc="-1" strike="noStrike">
              <a:solidFill>
                <a:srgbClr val="000000"/>
              </a:solidFill>
              <a:latin typeface="Lucida Sans Unicode"/>
            </a:endParaRPr>
          </a:p>
          <a:p>
            <a:pPr marL="365760" indent="-255600">
              <a:lnSpc>
                <a:spcPct val="100000"/>
              </a:lnSpc>
              <a:spcBef>
                <a:spcPts val="400"/>
              </a:spcBef>
              <a:tabLst>
                <a:tab algn="l" pos="0"/>
              </a:tabLst>
            </a:pPr>
            <a:r>
              <a:rPr b="0" lang="en-US" sz="2700" spc="-1" strike="noStrike">
                <a:solidFill>
                  <a:srgbClr val="000000"/>
                </a:solidFill>
                <a:latin typeface="Lucida Sans Unicode"/>
              </a:rPr>
              <a:t>                                              </a:t>
            </a:r>
            <a:r>
              <a:rPr b="0" lang="en-US" sz="2200" spc="-1" strike="noStrike">
                <a:solidFill>
                  <a:srgbClr val="000000"/>
                </a:solidFill>
                <a:latin typeface="Arial"/>
              </a:rPr>
              <a:t>The main purpose of this project is that, suppose someone is suffering from a disease and he needs medicine  to be cured so he went to a pharmacy but the doctor is not present here .At this situation this system can suggest medicine for the required disease.</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r>
              <a:rPr b="0" lang="en-US" sz="2200" spc="-1" strike="noStrike">
                <a:solidFill>
                  <a:srgbClr val="000000"/>
                </a:solidFill>
                <a:latin typeface="Arial"/>
              </a:rPr>
              <a:t>                   </a:t>
            </a:r>
            <a:r>
              <a:rPr b="0" lang="en-US" sz="2200" spc="-1" strike="noStrike">
                <a:solidFill>
                  <a:srgbClr val="000000"/>
                </a:solidFill>
                <a:latin typeface="Arial"/>
              </a:rPr>
              <a:t>The main goal of the project is to maintain the records of user details ,sales and stock details ,report with cash transaction maintenance.</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r>
              <a:rPr b="1" lang="en-US" sz="2800" spc="-1" strike="noStrike">
                <a:solidFill>
                  <a:srgbClr val="002060"/>
                </a:solidFill>
                <a:latin typeface="Arial"/>
              </a:rPr>
              <a:t>Scope and Objectives:</a:t>
            </a:r>
            <a:endParaRPr b="0" lang="en-US" sz="28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As it is generic software it can be used by a wide variety of outlets (Retailers And wholesalers to automate the process of</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p:txBody>
      </p:sp>
      <p:sp>
        <p:nvSpPr>
          <p:cNvPr id="50" name="TextShape 2"/>
          <p:cNvSpPr txBox="1"/>
          <p:nvPr/>
        </p:nvSpPr>
        <p:spPr>
          <a:xfrm>
            <a:off x="495360" y="-777240"/>
            <a:ext cx="8089560" cy="273960"/>
          </a:xfrm>
          <a:prstGeom prst="rect">
            <a:avLst/>
          </a:prstGeom>
          <a:noFill/>
          <a:ln w="0">
            <a:noFill/>
          </a:ln>
        </p:spPr>
        <p:txBody>
          <a:bodyPr lIns="90000" rIns="90000" tIns="45000" bIns="45000" anchor="ctr">
            <a:normAutofit fontScale="16000"/>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165240" y="0"/>
            <a:ext cx="9245160" cy="6857640"/>
          </a:xfrm>
          <a:prstGeom prst="rect">
            <a:avLst/>
          </a:prstGeom>
          <a:noFill/>
          <a:ln w="0">
            <a:noFill/>
          </a:ln>
        </p:spPr>
        <p:txBody>
          <a:bodyPr lIns="90000" rIns="90000" tIns="45000" bIns="45000">
            <a:normAutofit/>
          </a:bodyPr>
          <a:p>
            <a:pPr>
              <a:lnSpc>
                <a:spcPct val="100000"/>
              </a:lnSpc>
              <a:spcBef>
                <a:spcPts val="400"/>
              </a:spcBef>
            </a:pP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0" lang="en-US" sz="2200" spc="-1" strike="noStrike">
                <a:solidFill>
                  <a:srgbClr val="000000"/>
                </a:solidFill>
                <a:latin typeface="Arial"/>
              </a:rPr>
              <a:t>Manually maintaining the records related to the subject of maintaining the stock ,user documents , sale management and view report.</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This projects basically updating the manual chemist inventory system to automated inventory system so that organization can manage their record in efficient and organized form.</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Pharmacy store management is very needy for pharmacy store to maintain day by day transaction in computer.</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This Project helps you to track all the medicines of pharmacy store moreover it’s a pharmacy accounting software suited to pharmacy stores or pharmacies of any size.</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r>
              <a:rPr b="0" lang="en-US" sz="2700" spc="-1" strike="noStrike">
                <a:solidFill>
                  <a:srgbClr val="000000"/>
                </a:solidFill>
                <a:latin typeface="Lucida Sans Unicode"/>
              </a:rPr>
              <a:t> </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endParaRPr b="0" lang="en-US" sz="2700" spc="-1" strike="noStrike">
              <a:solidFill>
                <a:srgbClr val="000000"/>
              </a:solidFill>
              <a:latin typeface="Lucida Sans Unicode"/>
            </a:endParaRPr>
          </a:p>
        </p:txBody>
      </p:sp>
      <p:sp>
        <p:nvSpPr>
          <p:cNvPr id="52" name="TextShape 2"/>
          <p:cNvSpPr txBox="1"/>
          <p:nvPr/>
        </p:nvSpPr>
        <p:spPr>
          <a:xfrm>
            <a:off x="495360" y="-502920"/>
            <a:ext cx="8089560" cy="54360"/>
          </a:xfrm>
          <a:prstGeom prst="rect">
            <a:avLst/>
          </a:prstGeom>
          <a:noFill/>
          <a:ln w="0">
            <a:noFill/>
          </a:ln>
        </p:spPr>
        <p:txBody>
          <a:bodyPr lIns="90000" rIns="90000" tIns="45000" bIns="45000" anchor="ctr">
            <a:normAutofit/>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165240" y="0"/>
            <a:ext cx="9327960" cy="6857640"/>
          </a:xfrm>
          <a:prstGeom prst="rect">
            <a:avLst/>
          </a:prstGeom>
          <a:noFill/>
          <a:ln w="0">
            <a:noFill/>
          </a:ln>
        </p:spPr>
        <p:txBody>
          <a:bodyPr lIns="90000" rIns="90000" tIns="45000" bIns="45000">
            <a:noAutofit/>
          </a:bodyPr>
          <a:p>
            <a:pPr marL="365760" indent="-255600">
              <a:lnSpc>
                <a:spcPct val="100000"/>
              </a:lnSpc>
              <a:spcBef>
                <a:spcPts val="400"/>
              </a:spcBef>
              <a:tabLst>
                <a:tab algn="l" pos="0"/>
              </a:tabLst>
            </a:pPr>
            <a:r>
              <a:rPr b="1" lang="en-US" sz="2700" spc="-1" strike="noStrike">
                <a:solidFill>
                  <a:srgbClr val="000000"/>
                </a:solidFill>
                <a:latin typeface="Arial"/>
              </a:rPr>
              <a:t>Drawbacks:</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r>
              <a:rPr b="1" lang="en-US" sz="2200" spc="-1" strike="noStrike">
                <a:solidFill>
                  <a:srgbClr val="000000"/>
                </a:solidFill>
                <a:latin typeface="Arial"/>
              </a:rPr>
              <a:t>                   </a:t>
            </a:r>
            <a:r>
              <a:rPr b="0" lang="en-US" sz="2200" spc="-1" strike="noStrike">
                <a:solidFill>
                  <a:srgbClr val="000000"/>
                </a:solidFill>
                <a:latin typeface="Arial"/>
              </a:rPr>
              <a:t>The reasons for do this Pharmacy Store Management  System Project are given below:</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Problem to maintain the record of daily transaction. </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They have work load so they also have problem in dealing with their customer.</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At the end of the day they also have problem in calculating their profit ,sales etc.</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They also have problem to find a specific product .</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They can not suggest medicine in absence of the doctor.</a:t>
            </a: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0000"/>
                </a:solidFill>
                <a:latin typeface="Arial"/>
              </a:rPr>
              <a:t>Why People Use This Project?</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r>
              <a:rPr b="0" lang="en-US" sz="1900" spc="-1" strike="noStrike">
                <a:solidFill>
                  <a:srgbClr val="000000"/>
                </a:solidFill>
                <a:latin typeface="Arial"/>
              </a:rPr>
              <a:t>    </a:t>
            </a:r>
            <a:r>
              <a:rPr b="0" lang="en-US" sz="2200" spc="-1" strike="noStrike">
                <a:solidFill>
                  <a:srgbClr val="000000"/>
                </a:solidFill>
                <a:latin typeface="Arial"/>
              </a:rPr>
              <a:t> </a:t>
            </a:r>
            <a:r>
              <a:rPr b="0" lang="en-US" sz="2200" spc="-1" strike="noStrike">
                <a:solidFill>
                  <a:srgbClr val="000000"/>
                </a:solidFill>
                <a:latin typeface="Arial"/>
              </a:rPr>
              <a:t>There are several benefits for use this project .They are-</a:t>
            </a: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p:txBody>
      </p:sp>
      <p:sp>
        <p:nvSpPr>
          <p:cNvPr id="54" name="TextShape 2"/>
          <p:cNvSpPr txBox="1"/>
          <p:nvPr/>
        </p:nvSpPr>
        <p:spPr>
          <a:xfrm>
            <a:off x="495360" y="-685800"/>
            <a:ext cx="8089560" cy="273960"/>
          </a:xfrm>
          <a:prstGeom prst="rect">
            <a:avLst/>
          </a:prstGeom>
          <a:noFill/>
          <a:ln w="0">
            <a:noFill/>
          </a:ln>
        </p:spPr>
        <p:txBody>
          <a:bodyPr lIns="90000" rIns="90000" tIns="45000" bIns="45000" anchor="ctr">
            <a:normAutofit fontScale="16000"/>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165240" y="0"/>
            <a:ext cx="9410400" cy="6857640"/>
          </a:xfrm>
          <a:prstGeom prst="rect">
            <a:avLst/>
          </a:prstGeom>
          <a:noFill/>
          <a:ln w="0">
            <a:noFill/>
          </a:ln>
        </p:spPr>
        <p:txBody>
          <a:bodyPr lIns="90000" rIns="90000" tIns="45000" bIns="45000">
            <a:noAutofit/>
          </a:bodyPr>
          <a:p>
            <a:pPr marL="365760" indent="-255600">
              <a:lnSpc>
                <a:spcPct val="100000"/>
              </a:lnSpc>
              <a:spcBef>
                <a:spcPts val="400"/>
              </a:spcBef>
              <a:buClr>
                <a:srgbClr val="2da2bf"/>
              </a:buClr>
              <a:buSzPct val="68000"/>
              <a:buFont typeface="Wingdings 3" charset="2"/>
              <a:buChar char=""/>
            </a:pPr>
            <a:r>
              <a:rPr b="1" lang="en-US" sz="2200" spc="-1" strike="noStrike">
                <a:solidFill>
                  <a:srgbClr val="000000"/>
                </a:solidFill>
                <a:latin typeface="Arial"/>
              </a:rPr>
              <a:t>Proper storage condition and storage facilities of medicines:</a:t>
            </a:r>
            <a:r>
              <a:rPr b="0" i="1" lang="en-US" sz="2200" spc="-1" strike="noStrike">
                <a:solidFill>
                  <a:srgbClr val="000000"/>
                </a:solidFill>
                <a:latin typeface="Arial"/>
              </a:rPr>
              <a:t>         </a:t>
            </a:r>
            <a:r>
              <a:rPr b="0" lang="en-US" sz="2200" spc="-1" strike="noStrike">
                <a:solidFill>
                  <a:srgbClr val="000000"/>
                </a:solidFill>
                <a:latin typeface="Arial"/>
              </a:rPr>
              <a:t>Storage condition and storage facilities play an important role in a pharmacy. </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a:t>
            </a:r>
            <a:r>
              <a:rPr b="1" lang="en-US" sz="2200" spc="-1" strike="noStrike">
                <a:solidFill>
                  <a:srgbClr val="000000"/>
                </a:solidFill>
                <a:latin typeface="Arial"/>
              </a:rPr>
              <a:t> Proper supply, availability and authentic source of medicines: </a:t>
            </a:r>
            <a:r>
              <a:rPr b="0" lang="en-US" sz="2200" spc="-1" strike="noStrike">
                <a:solidFill>
                  <a:srgbClr val="000000"/>
                </a:solidFill>
                <a:latin typeface="Arial"/>
              </a:rPr>
              <a:t>Proper supply and availability of drugs and devices should be ensured in pharmacy. Requisitions of medicines should be sent to the suppliers before they are short in the inventory</a:t>
            </a: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Digital inventory control management system: </a:t>
            </a:r>
            <a:r>
              <a:rPr b="0" lang="en-US" sz="2200" spc="-1" strike="noStrike">
                <a:solidFill>
                  <a:srgbClr val="000000"/>
                </a:solidFill>
                <a:latin typeface="Arial"/>
              </a:rPr>
              <a:t>Inventory control should be computerized and all the systems should be maintained by software systems like System analyses and Data Processing software.</a:t>
            </a: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Less time required: </a:t>
            </a:r>
            <a:r>
              <a:rPr b="0" lang="en-US" sz="2200" spc="-1" strike="noStrike">
                <a:solidFill>
                  <a:srgbClr val="000000"/>
                </a:solidFill>
                <a:latin typeface="Arial"/>
              </a:rPr>
              <a:t>This project minimize time for various processing in pharmacy store management. It is flexible and adaptive for this it provides great efficiency and better service.</a:t>
            </a: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p:txBody>
      </p:sp>
      <p:sp>
        <p:nvSpPr>
          <p:cNvPr id="56" name="TextShape 2"/>
          <p:cNvSpPr txBox="1"/>
          <p:nvPr/>
        </p:nvSpPr>
        <p:spPr>
          <a:xfrm>
            <a:off x="495360" y="-685800"/>
            <a:ext cx="8089560" cy="273960"/>
          </a:xfrm>
          <a:prstGeom prst="rect">
            <a:avLst/>
          </a:prstGeom>
          <a:noFill/>
          <a:ln w="0">
            <a:noFill/>
          </a:ln>
        </p:spPr>
        <p:txBody>
          <a:bodyPr lIns="90000" rIns="90000" tIns="45000" bIns="45000" anchor="ctr">
            <a:normAutofit fontScale="16000"/>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165240" y="0"/>
            <a:ext cx="9410400" cy="6857640"/>
          </a:xfrm>
          <a:prstGeom prst="rect">
            <a:avLst/>
          </a:prstGeom>
          <a:noFill/>
          <a:ln w="0">
            <a:noFill/>
          </a:ln>
        </p:spPr>
        <p:txBody>
          <a:bodyPr lIns="90000" rIns="90000" tIns="45000" bIns="45000">
            <a:normAutofit/>
          </a:bodyPr>
          <a:p>
            <a:pPr marL="365760" indent="-255600">
              <a:lnSpc>
                <a:spcPct val="100000"/>
              </a:lnSpc>
              <a:spcBef>
                <a:spcPts val="400"/>
              </a:spcBef>
              <a:tabLst>
                <a:tab algn="l" pos="0"/>
              </a:tabLst>
            </a:pPr>
            <a:r>
              <a:rPr b="1" lang="en-US" sz="2700" spc="-1" strike="noStrike">
                <a:solidFill>
                  <a:srgbClr val="002060"/>
                </a:solidFill>
                <a:latin typeface="Arial"/>
              </a:rPr>
              <a:t>Project Features:</a:t>
            </a:r>
            <a:endParaRPr b="0" lang="en-US" sz="2700" spc="-1" strike="noStrike">
              <a:solidFill>
                <a:srgbClr val="000000"/>
              </a:solidFill>
              <a:latin typeface="Lucida Sans Unicode"/>
            </a:endParaRPr>
          </a:p>
          <a:p>
            <a:pPr marL="365760" indent="-255600">
              <a:lnSpc>
                <a:spcPct val="100000"/>
              </a:lnSpc>
              <a:spcBef>
                <a:spcPts val="400"/>
              </a:spcBef>
              <a:tabLst>
                <a:tab algn="l" pos="0"/>
              </a:tabLst>
            </a:pP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Login: </a:t>
            </a:r>
            <a:r>
              <a:rPr b="0" lang="en-US" sz="2200" spc="-1" strike="noStrike">
                <a:solidFill>
                  <a:srgbClr val="000000"/>
                </a:solidFill>
                <a:latin typeface="Arial"/>
              </a:rPr>
              <a:t>This process checks the authentication and admin and user can able to access the application.</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r>
              <a:rPr b="1" lang="en-US" sz="2200" spc="-1" strike="noStrike">
                <a:solidFill>
                  <a:srgbClr val="000000"/>
                </a:solidFill>
                <a:latin typeface="Arial"/>
              </a:rPr>
              <a:t>    </a:t>
            </a:r>
            <a:r>
              <a:rPr b="1" lang="en-US" sz="2200" spc="-1" strike="noStrike">
                <a:solidFill>
                  <a:srgbClr val="000000"/>
                </a:solidFill>
                <a:latin typeface="Arial"/>
              </a:rPr>
              <a:t>Admin:-</a:t>
            </a:r>
            <a:r>
              <a:rPr b="0" lang="en-US" sz="2200" spc="-1" strike="noStrike">
                <a:solidFill>
                  <a:srgbClr val="000000"/>
                </a:solidFill>
                <a:latin typeface="Arial"/>
              </a:rPr>
              <a:t> Who will act as administrator.</a:t>
            </a:r>
            <a:endParaRPr b="0" lang="en-US" sz="2200" spc="-1" strike="noStrike">
              <a:solidFill>
                <a:srgbClr val="000000"/>
              </a:solidFill>
              <a:latin typeface="Lucida Sans Unicode"/>
            </a:endParaRPr>
          </a:p>
          <a:p>
            <a:pPr marL="365760" indent="-255600">
              <a:lnSpc>
                <a:spcPct val="100000"/>
              </a:lnSpc>
              <a:spcBef>
                <a:spcPts val="400"/>
              </a:spcBef>
              <a:tabLst>
                <a:tab algn="l" pos="0"/>
              </a:tabLst>
            </a:pPr>
            <a:r>
              <a:rPr b="1" lang="en-US" sz="2200" spc="-1" strike="noStrike">
                <a:solidFill>
                  <a:srgbClr val="000000"/>
                </a:solidFill>
                <a:latin typeface="Arial"/>
              </a:rPr>
              <a:t>    </a:t>
            </a:r>
            <a:r>
              <a:rPr b="1" lang="en-US" sz="2200" spc="-1" strike="noStrike">
                <a:solidFill>
                  <a:srgbClr val="000000"/>
                </a:solidFill>
                <a:latin typeface="Arial"/>
              </a:rPr>
              <a:t>User:-</a:t>
            </a:r>
            <a:r>
              <a:rPr b="0" lang="en-US" sz="2200" spc="-1" strike="noStrike">
                <a:solidFill>
                  <a:srgbClr val="000000"/>
                </a:solidFill>
                <a:latin typeface="Arial"/>
              </a:rPr>
              <a:t> Who will act as staff.</a:t>
            </a: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Stock:</a:t>
            </a:r>
            <a:r>
              <a:rPr b="0" lang="en-US" sz="2200" spc="-1" strike="noStrike">
                <a:solidFill>
                  <a:srgbClr val="000000"/>
                </a:solidFill>
                <a:latin typeface="Arial"/>
              </a:rPr>
              <a:t> Stock gives the information about which current stock is available .The admin and user can </a:t>
            </a:r>
            <a:r>
              <a:rPr b="1" lang="en-US" sz="2200" spc="-1" strike="noStrike">
                <a:solidFill>
                  <a:srgbClr val="000000"/>
                </a:solidFill>
                <a:latin typeface="Arial"/>
              </a:rPr>
              <a:t>Search Medicine By Disease </a:t>
            </a:r>
            <a:r>
              <a:rPr b="0" lang="en-US" sz="2200" spc="-1" strike="noStrike">
                <a:solidFill>
                  <a:srgbClr val="000000"/>
                </a:solidFill>
                <a:latin typeface="Arial"/>
              </a:rPr>
              <a:t>also</a:t>
            </a:r>
            <a:r>
              <a:rPr b="1" lang="en-US" sz="2200" spc="-1" strike="noStrike">
                <a:solidFill>
                  <a:srgbClr val="000000"/>
                </a:solidFill>
                <a:latin typeface="Arial"/>
              </a:rPr>
              <a:t> Add </a:t>
            </a:r>
            <a:r>
              <a:rPr b="0" lang="en-US" sz="2200" spc="-1" strike="noStrike">
                <a:solidFill>
                  <a:srgbClr val="000000"/>
                </a:solidFill>
                <a:latin typeface="Arial"/>
              </a:rPr>
              <a:t>, </a:t>
            </a:r>
            <a:r>
              <a:rPr b="1" lang="en-US" sz="2200" spc="-1" strike="noStrike">
                <a:solidFill>
                  <a:srgbClr val="000000"/>
                </a:solidFill>
                <a:latin typeface="Arial"/>
              </a:rPr>
              <a:t>Edit </a:t>
            </a:r>
            <a:r>
              <a:rPr b="0" lang="en-US" sz="2200" spc="-1" strike="noStrike">
                <a:solidFill>
                  <a:srgbClr val="000000"/>
                </a:solidFill>
                <a:latin typeface="Arial"/>
              </a:rPr>
              <a:t>, </a:t>
            </a:r>
            <a:r>
              <a:rPr b="1" lang="en-US" sz="2200" spc="-1" strike="noStrike">
                <a:solidFill>
                  <a:srgbClr val="000000"/>
                </a:solidFill>
                <a:latin typeface="Arial"/>
              </a:rPr>
              <a:t>Delete</a:t>
            </a:r>
            <a:r>
              <a:rPr b="0" lang="en-US" sz="2200" spc="-1" strike="noStrike">
                <a:solidFill>
                  <a:srgbClr val="000000"/>
                </a:solidFill>
                <a:latin typeface="Arial"/>
              </a:rPr>
              <a:t> </a:t>
            </a:r>
            <a:r>
              <a:rPr b="1" lang="en-US" sz="2200" spc="-1" strike="noStrike">
                <a:solidFill>
                  <a:srgbClr val="000000"/>
                </a:solidFill>
                <a:latin typeface="Arial"/>
              </a:rPr>
              <a:t>any medicine</a:t>
            </a:r>
            <a:r>
              <a:rPr b="1" lang="en-US" sz="1900" spc="-1" strike="noStrike">
                <a:solidFill>
                  <a:srgbClr val="000000"/>
                </a:solidFill>
                <a:latin typeface="Arial"/>
              </a:rPr>
              <a:t>.</a:t>
            </a:r>
            <a:endParaRPr b="0" lang="en-US" sz="1900" spc="-1" strike="noStrike">
              <a:solidFill>
                <a:srgbClr val="000000"/>
              </a:solidFill>
              <a:latin typeface="Lucida Sans Unicode"/>
            </a:endParaRPr>
          </a:p>
          <a:p>
            <a:pPr>
              <a:lnSpc>
                <a:spcPct val="100000"/>
              </a:lnSpc>
              <a:spcBef>
                <a:spcPts val="400"/>
              </a:spcBef>
              <a:tabLst>
                <a:tab algn="l" pos="0"/>
              </a:tabLst>
            </a:pPr>
            <a:endParaRPr b="0" lang="en-US" sz="19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User Documents: </a:t>
            </a:r>
            <a:r>
              <a:rPr b="0" lang="en-US" sz="2200" spc="-1" strike="noStrike">
                <a:solidFill>
                  <a:srgbClr val="000000"/>
                </a:solidFill>
                <a:latin typeface="Arial"/>
              </a:rPr>
              <a:t>The admin manages the user documents by </a:t>
            </a:r>
            <a:r>
              <a:rPr b="1" lang="en-US" sz="2200" spc="-1" strike="noStrike">
                <a:solidFill>
                  <a:srgbClr val="000000"/>
                </a:solidFill>
                <a:latin typeface="Arial"/>
              </a:rPr>
              <a:t>Add , Edit ,Delete any user details.</a:t>
            </a: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tabLst>
                <a:tab algn="l" pos="0"/>
              </a:tabLst>
            </a:pPr>
            <a:endParaRPr b="0" lang="en-US" sz="2200" spc="-1" strike="noStrike">
              <a:solidFill>
                <a:srgbClr val="000000"/>
              </a:solidFill>
              <a:latin typeface="Lucida Sans Unicode"/>
            </a:endParaRPr>
          </a:p>
        </p:txBody>
      </p:sp>
      <p:sp>
        <p:nvSpPr>
          <p:cNvPr id="58" name="TextShape 2"/>
          <p:cNvSpPr txBox="1"/>
          <p:nvPr/>
        </p:nvSpPr>
        <p:spPr>
          <a:xfrm rot="10800000">
            <a:off x="495360" y="-594000"/>
            <a:ext cx="8089560" cy="91080"/>
          </a:xfrm>
          <a:prstGeom prst="rect">
            <a:avLst/>
          </a:prstGeom>
          <a:noFill/>
          <a:ln w="0">
            <a:noFill/>
          </a:ln>
        </p:spPr>
        <p:txBody>
          <a:bodyPr lIns="90000" rIns="90000" tIns="45000" bIns="45000" anchor="ctr">
            <a:normAutofit/>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165240" y="0"/>
            <a:ext cx="9327960" cy="6857640"/>
          </a:xfrm>
          <a:prstGeom prst="rect">
            <a:avLst/>
          </a:prstGeom>
          <a:noFill/>
          <a:ln w="0">
            <a:noFill/>
          </a:ln>
        </p:spPr>
        <p:txBody>
          <a:bodyPr lIns="90000" rIns="90000" tIns="45000" bIns="45000">
            <a:noAutofit/>
          </a:bodyPr>
          <a:p>
            <a:pPr marL="365760" indent="-255600">
              <a:lnSpc>
                <a:spcPct val="100000"/>
              </a:lnSpc>
              <a:spcBef>
                <a:spcPts val="400"/>
              </a:spcBef>
              <a:tabLst>
                <a:tab algn="l" pos="0"/>
              </a:tabLst>
            </a:pP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Sales: </a:t>
            </a:r>
            <a:r>
              <a:rPr b="0" lang="en-US" sz="2200" spc="-1" strike="noStrike">
                <a:solidFill>
                  <a:srgbClr val="000000"/>
                </a:solidFill>
                <a:latin typeface="Arial"/>
              </a:rPr>
              <a:t>User enter the sales button for selling medicine by Searching (</a:t>
            </a:r>
            <a:r>
              <a:rPr b="1" lang="en-US" sz="2200" spc="-1" strike="noStrike">
                <a:solidFill>
                  <a:srgbClr val="000000"/>
                </a:solidFill>
                <a:latin typeface="Arial"/>
              </a:rPr>
              <a:t>Disease Wise</a:t>
            </a:r>
            <a:r>
              <a:rPr b="0" lang="en-US" sz="2200" spc="-1" strike="noStrike">
                <a:solidFill>
                  <a:srgbClr val="000000"/>
                </a:solidFill>
                <a:latin typeface="Arial"/>
              </a:rPr>
              <a:t>).</a:t>
            </a:r>
            <a:endParaRPr b="0" lang="en-US" sz="2200" spc="-1" strike="noStrike">
              <a:solidFill>
                <a:srgbClr val="000000"/>
              </a:solidFill>
              <a:latin typeface="Lucida Sans Unicode"/>
            </a:endParaRPr>
          </a:p>
          <a:p>
            <a:pPr>
              <a:lnSpc>
                <a:spcPct val="100000"/>
              </a:lnSpc>
              <a:spcBef>
                <a:spcPts val="400"/>
              </a:spcBef>
              <a:tabLst>
                <a:tab algn="l" pos="0"/>
              </a:tabLst>
            </a:pP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1" lang="en-US" sz="2200" spc="-1" strike="noStrike">
                <a:solidFill>
                  <a:srgbClr val="000000"/>
                </a:solidFill>
                <a:latin typeface="Arial"/>
              </a:rPr>
              <a:t>View Report:</a:t>
            </a:r>
            <a:r>
              <a:rPr b="0" lang="en-US" sz="2200" spc="-1" strike="noStrike">
                <a:solidFill>
                  <a:srgbClr val="000000"/>
                </a:solidFill>
                <a:latin typeface="Arial"/>
              </a:rPr>
              <a:t> The admin enter the view report to see sales information and also check details</a:t>
            </a:r>
            <a:r>
              <a:rPr b="0" lang="en-US" sz="1900" spc="-1" strike="noStrike">
                <a:solidFill>
                  <a:srgbClr val="000000"/>
                </a:solidFill>
                <a:latin typeface="Arial"/>
              </a:rPr>
              <a:t>.</a:t>
            </a:r>
            <a:endParaRPr b="0" lang="en-US" sz="1900" spc="-1" strike="noStrike">
              <a:solidFill>
                <a:srgbClr val="000000"/>
              </a:solidFill>
              <a:latin typeface="Lucida Sans Unicode"/>
            </a:endParaRPr>
          </a:p>
          <a:p>
            <a:pPr>
              <a:lnSpc>
                <a:spcPct val="100000"/>
              </a:lnSpc>
              <a:spcBef>
                <a:spcPts val="400"/>
              </a:spcBef>
              <a:tabLst>
                <a:tab algn="l" pos="0"/>
              </a:tabLst>
            </a:pPr>
            <a:endParaRPr b="0" lang="en-US" sz="1900" spc="-1" strike="noStrike">
              <a:solidFill>
                <a:srgbClr val="000000"/>
              </a:solidFill>
              <a:latin typeface="Lucida Sans Unicode"/>
            </a:endParaRPr>
          </a:p>
          <a:p>
            <a:pPr>
              <a:lnSpc>
                <a:spcPct val="100000"/>
              </a:lnSpc>
              <a:spcBef>
                <a:spcPts val="400"/>
              </a:spcBef>
              <a:tabLst>
                <a:tab algn="l" pos="0"/>
              </a:tabLst>
            </a:pPr>
            <a:endParaRPr b="0" lang="en-US" sz="1900" spc="-1" strike="noStrike">
              <a:solidFill>
                <a:srgbClr val="000000"/>
              </a:solidFill>
              <a:latin typeface="Lucida Sans Unicode"/>
            </a:endParaRPr>
          </a:p>
          <a:p>
            <a:pPr marL="365760" indent="-255600">
              <a:lnSpc>
                <a:spcPct val="100000"/>
              </a:lnSpc>
              <a:spcBef>
                <a:spcPts val="400"/>
              </a:spcBef>
              <a:tabLst>
                <a:tab algn="l" pos="0"/>
              </a:tabLst>
            </a:pPr>
            <a:r>
              <a:rPr b="1" lang="en-US" sz="2800" spc="-1" strike="noStrike">
                <a:solidFill>
                  <a:srgbClr val="002060"/>
                </a:solidFill>
                <a:latin typeface="Arial"/>
              </a:rPr>
              <a:t>Future Developments:</a:t>
            </a:r>
            <a:endParaRPr b="0" lang="en-US" sz="28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To add Sales return &amp; Purchase return Modules.</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We can add Bar Code Reader.</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We convert our system into website.</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Automated Inventory Storage and Dispensing System.</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We can add Cheques &amp; Credit Cards payment.</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We can add customer and supplier details</a:t>
            </a:r>
            <a:r>
              <a:rPr b="0" lang="en-US" sz="1900" spc="-1" strike="noStrike">
                <a:solidFill>
                  <a:srgbClr val="000000"/>
                </a:solidFill>
                <a:latin typeface="Arial"/>
              </a:rPr>
              <a:t>.</a:t>
            </a:r>
            <a:endParaRPr b="0" lang="en-US" sz="1900" spc="-1" strike="noStrike">
              <a:solidFill>
                <a:srgbClr val="000000"/>
              </a:solidFill>
              <a:latin typeface="Lucida Sans Unicode"/>
            </a:endParaRPr>
          </a:p>
          <a:p>
            <a:pPr>
              <a:lnSpc>
                <a:spcPct val="100000"/>
              </a:lnSpc>
              <a:spcBef>
                <a:spcPts val="400"/>
              </a:spcBef>
              <a:tabLst>
                <a:tab algn="l" pos="0"/>
              </a:tabLst>
            </a:pPr>
            <a:endParaRPr b="0" lang="en-US" sz="1900" spc="-1" strike="noStrike">
              <a:solidFill>
                <a:srgbClr val="000000"/>
              </a:solidFill>
              <a:latin typeface="Lucida Sans Unicode"/>
            </a:endParaRPr>
          </a:p>
          <a:p>
            <a:pPr>
              <a:lnSpc>
                <a:spcPct val="100000"/>
              </a:lnSpc>
              <a:spcBef>
                <a:spcPts val="400"/>
              </a:spcBef>
              <a:tabLst>
                <a:tab algn="l" pos="0"/>
              </a:tabLst>
            </a:pPr>
            <a:endParaRPr b="0" lang="en-US" sz="1900" spc="-1" strike="noStrike">
              <a:solidFill>
                <a:srgbClr val="000000"/>
              </a:solidFill>
              <a:latin typeface="Lucida Sans Unicode"/>
            </a:endParaRPr>
          </a:p>
        </p:txBody>
      </p:sp>
      <p:sp>
        <p:nvSpPr>
          <p:cNvPr id="60" name="TextShape 2"/>
          <p:cNvSpPr txBox="1"/>
          <p:nvPr/>
        </p:nvSpPr>
        <p:spPr>
          <a:xfrm>
            <a:off x="495360" y="-777240"/>
            <a:ext cx="8089560" cy="182520"/>
          </a:xfrm>
          <a:prstGeom prst="rect">
            <a:avLst/>
          </a:prstGeom>
          <a:noFill/>
          <a:ln w="0">
            <a:noFill/>
          </a:ln>
        </p:spPr>
        <p:txBody>
          <a:bodyPr lIns="90000" rIns="90000" tIns="45000" bIns="45000" anchor="ctr">
            <a:normAutofit fontScale="5000"/>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165240" y="0"/>
            <a:ext cx="9410400" cy="6857640"/>
          </a:xfrm>
          <a:prstGeom prst="rect">
            <a:avLst/>
          </a:prstGeom>
          <a:noFill/>
          <a:ln w="0">
            <a:noFill/>
          </a:ln>
        </p:spPr>
        <p:txBody>
          <a:bodyPr lIns="90000" rIns="90000" tIns="45000" bIns="45000">
            <a:noAutofit/>
          </a:bodyPr>
          <a:p>
            <a:pPr marL="365760" indent="-255600">
              <a:lnSpc>
                <a:spcPct val="100000"/>
              </a:lnSpc>
              <a:spcBef>
                <a:spcPts val="400"/>
              </a:spcBef>
              <a:tabLst>
                <a:tab algn="l" pos="0"/>
              </a:tabLst>
            </a:pPr>
            <a:r>
              <a:rPr b="1" lang="en-US" sz="2800" spc="-1" strike="noStrike">
                <a:solidFill>
                  <a:srgbClr val="002060"/>
                </a:solidFill>
                <a:latin typeface="Arial"/>
              </a:rPr>
              <a:t>Software Requirements:</a:t>
            </a:r>
            <a:endParaRPr b="0" lang="en-US" sz="28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Netbeans IDE 8.2</a:t>
            </a:r>
            <a:endParaRPr b="0" lang="en-US" sz="22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200" spc="-1" strike="noStrike">
                <a:solidFill>
                  <a:srgbClr val="000000"/>
                </a:solidFill>
                <a:latin typeface="Arial"/>
              </a:rPr>
              <a:t>SQL Server Management</a:t>
            </a:r>
            <a:r>
              <a:rPr b="0" lang="en-US" sz="1900" spc="-1" strike="noStrike">
                <a:solidFill>
                  <a:srgbClr val="000000"/>
                </a:solidFill>
                <a:latin typeface="Arial"/>
              </a:rPr>
              <a:t>.</a:t>
            </a:r>
            <a:endParaRPr b="0" lang="en-US" sz="1900" spc="-1" strike="noStrike">
              <a:solidFill>
                <a:srgbClr val="000000"/>
              </a:solidFill>
              <a:latin typeface="Lucida Sans Unicode"/>
            </a:endParaRPr>
          </a:p>
          <a:p>
            <a:pPr>
              <a:lnSpc>
                <a:spcPct val="100000"/>
              </a:lnSpc>
              <a:spcBef>
                <a:spcPts val="400"/>
              </a:spcBef>
              <a:tabLst>
                <a:tab algn="l" pos="0"/>
              </a:tabLst>
            </a:pPr>
            <a:endParaRPr b="0" lang="en-US" sz="1900" spc="-1" strike="noStrike">
              <a:solidFill>
                <a:srgbClr val="000000"/>
              </a:solidFill>
              <a:latin typeface="Lucida Sans Unicode"/>
            </a:endParaRPr>
          </a:p>
          <a:p>
            <a:pPr marL="365760" indent="-255600">
              <a:lnSpc>
                <a:spcPct val="100000"/>
              </a:lnSpc>
              <a:spcBef>
                <a:spcPts val="400"/>
              </a:spcBef>
              <a:tabLst>
                <a:tab algn="l" pos="0"/>
              </a:tabLst>
            </a:pPr>
            <a:endParaRPr b="0" lang="en-US" sz="1900" spc="-1" strike="noStrike">
              <a:solidFill>
                <a:srgbClr val="000000"/>
              </a:solidFill>
              <a:latin typeface="Lucida Sans Unicode"/>
            </a:endParaRPr>
          </a:p>
          <a:p>
            <a:pPr marL="365760" indent="-255600">
              <a:lnSpc>
                <a:spcPct val="100000"/>
              </a:lnSpc>
              <a:spcBef>
                <a:spcPts val="400"/>
              </a:spcBef>
              <a:tabLst>
                <a:tab algn="l" pos="0"/>
              </a:tabLst>
            </a:pPr>
            <a:r>
              <a:rPr b="1" lang="en-US" sz="2700" spc="-1" strike="noStrike">
                <a:solidFill>
                  <a:srgbClr val="002060"/>
                </a:solidFill>
                <a:latin typeface="Arial"/>
              </a:rPr>
              <a:t>Language Requirements:</a:t>
            </a: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tabLst>
                <a:tab algn="l" pos="0"/>
              </a:tabLst>
            </a:pPr>
            <a:r>
              <a:rPr b="0" lang="en-US" sz="2800" spc="-1" strike="noStrike">
                <a:solidFill>
                  <a:srgbClr val="000000"/>
                </a:solidFill>
                <a:latin typeface="Arial"/>
              </a:rPr>
              <a:t>Java Programming Language (Java Swing).</a:t>
            </a:r>
            <a:endParaRPr b="0" lang="en-US" sz="2800" spc="-1" strike="noStrike">
              <a:solidFill>
                <a:srgbClr val="000000"/>
              </a:solidFill>
              <a:latin typeface="Lucida Sans Unicode"/>
            </a:endParaRPr>
          </a:p>
          <a:p>
            <a:pPr>
              <a:lnSpc>
                <a:spcPct val="100000"/>
              </a:lnSpc>
              <a:spcBef>
                <a:spcPts val="400"/>
              </a:spcBef>
              <a:tabLst>
                <a:tab algn="l" pos="0"/>
              </a:tabLst>
            </a:pPr>
            <a:endParaRPr b="0" lang="en-US" sz="2800" spc="-1" strike="noStrike">
              <a:solidFill>
                <a:srgbClr val="000000"/>
              </a:solidFill>
              <a:latin typeface="Lucida Sans Unicode"/>
            </a:endParaRPr>
          </a:p>
        </p:txBody>
      </p:sp>
      <p:sp>
        <p:nvSpPr>
          <p:cNvPr id="62" name="TextShape 2"/>
          <p:cNvSpPr txBox="1"/>
          <p:nvPr/>
        </p:nvSpPr>
        <p:spPr>
          <a:xfrm>
            <a:off x="495360" y="-1014840"/>
            <a:ext cx="8089560" cy="54360"/>
          </a:xfrm>
          <a:prstGeom prst="rect">
            <a:avLst/>
          </a:prstGeom>
          <a:noFill/>
          <a:ln w="0">
            <a:noFill/>
          </a:ln>
        </p:spPr>
        <p:txBody>
          <a:bodyPr lIns="90000" rIns="90000" tIns="45000" bIns="45000" anchor="ctr">
            <a:normAutofit/>
          </a:bodyPr>
          <a:p>
            <a:endParaRPr b="0" lang="en-US" sz="14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Concourse</Template>
  <TotalTime>367</TotalTime>
  <Application>LibreOffice/7.0.3.1$Linux_X86_64 LibreOffice_project/d7547858d014d4cf69878db179d326fc3483e082</Application>
  <Words>1175</Words>
  <Paragraphs>165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2018-04-22T16:40:56Z</dcterms:created>
  <dc:creator>Windows User</dc:creator>
  <dc:description/>
  <dc:language>en-US</dc:language>
  <cp:lastModifiedBy/>
  <dcterms:modified xsi:type="dcterms:W3CDTF">2021-04-01T00:56:31Z</dcterms:modified>
  <cp:revision>25</cp:revision>
  <dc:subject/>
  <dc:titl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A4 Paper (210x297 mm)</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