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463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4B530-5DD3-633E-A924-33BA4F51B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DEC0D-385B-0DB8-D196-6028127DF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4FB9D-FD24-A785-8710-9ACCD2256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37F9-8A6E-4A2E-929B-B37A0A212C90}" type="datetimeFigureOut">
              <a:rPr lang="en-US" smtClean="0"/>
              <a:t>09/06/2023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01063-9446-516A-6E2D-ACAFFFEED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4EB26-0864-28FE-A5FD-FDD2C91C5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4E20-B6D0-4969-9A91-03CF2EAD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92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4273-2A96-952C-C105-2B8256BE6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22A6EE-451A-F4AA-8975-93D6E5311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32A73-0A0B-2B77-DCB5-866D216CD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37F9-8A6E-4A2E-929B-B37A0A212C90}" type="datetimeFigureOut">
              <a:rPr lang="en-US" smtClean="0"/>
              <a:t>09/06/2023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BFBA5-F3DC-3E76-70E0-2A176371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1A5B9-E84B-145A-1523-1AAB20244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4E20-B6D0-4969-9A91-03CF2EAD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3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A274F0-F946-534D-9F40-C7322B238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27C73-9BFD-235E-EC80-C7333EDCE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EC503-3286-C7B1-97FC-BF1ECC0D2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37F9-8A6E-4A2E-929B-B37A0A212C90}" type="datetimeFigureOut">
              <a:rPr lang="en-US" smtClean="0"/>
              <a:t>09/06/2023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7CC19-8973-5E91-62ED-C756C1439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B1081-DB4A-1153-7CFC-8B48ED562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4E20-B6D0-4969-9A91-03CF2EAD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76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7C7F-A0A5-8525-48DD-58EB1BAE2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CDD94-977E-5CBE-6A4F-7F2C55347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45E6A-CE11-2378-B969-E5C9CBB12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37F9-8A6E-4A2E-929B-B37A0A212C90}" type="datetimeFigureOut">
              <a:rPr lang="en-US" smtClean="0"/>
              <a:t>09/06/2023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9248A-94C2-C7E0-1830-C6588C4A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81B9C-852C-2D07-D269-3AF61AAC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4E20-B6D0-4969-9A91-03CF2EAD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6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1B28-01B3-DC1F-C720-4521CC683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6C9A7-2961-E8B9-01F1-2F8B30BF3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302EE-77CE-A287-4431-4AE401090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37F9-8A6E-4A2E-929B-B37A0A212C90}" type="datetimeFigureOut">
              <a:rPr lang="en-US" smtClean="0"/>
              <a:t>09/06/2023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B3BAA-F9AD-175E-9128-D91D4553A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E9210-683E-06F3-8836-987B0E84D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4E20-B6D0-4969-9A91-03CF2EAD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29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D25CF-58B7-0D13-293A-7127780E9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C0400-03B2-77F7-A3BE-B110C332D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DE171-EAA3-4155-0DCE-472641D92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BD07A-62E2-8CF6-0317-881C578DC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37F9-8A6E-4A2E-929B-B37A0A212C90}" type="datetimeFigureOut">
              <a:rPr lang="en-US" smtClean="0"/>
              <a:t>09/06/2023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5A288-2EDC-2AE2-98AE-F46BD578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E2716-1D39-A545-A2FE-BBAE599F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4E20-B6D0-4969-9A91-03CF2EAD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5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48215-A258-BF6E-3463-D0F28844C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72B9C-50AB-8985-8BAA-061800E19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73081-8DB6-62D3-2888-4E95DFE1D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95C855-01F4-3203-775F-EDA44EEDE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9AC4BF-52C2-6284-7A91-2FD8A7D3E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1DE5B6-1CD9-74A4-2422-EC66B6C85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37F9-8A6E-4A2E-929B-B37A0A212C90}" type="datetimeFigureOut">
              <a:rPr lang="en-US" smtClean="0"/>
              <a:t>09/06/2023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4603F6-55B6-0162-59B3-51CFAA0FE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4A1528-635D-16D8-D726-533CB743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4E20-B6D0-4969-9A91-03CF2EAD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5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4A126-87FF-38D5-1D2D-BD56B14EC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9210B6-2A90-60CC-5415-4CA837E18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37F9-8A6E-4A2E-929B-B37A0A212C90}" type="datetimeFigureOut">
              <a:rPr lang="en-US" smtClean="0"/>
              <a:t>09/06/2023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00091-9113-CEF4-CE76-21D85AA3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F51B6-168F-F6EC-6705-13D3364F1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4E20-B6D0-4969-9A91-03CF2EAD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05B1AB-52CF-1DE0-E4F8-C4B0F32F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37F9-8A6E-4A2E-929B-B37A0A212C90}" type="datetimeFigureOut">
              <a:rPr lang="en-US" smtClean="0"/>
              <a:t>09/06/2023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54FA06-D9E2-1504-1927-62B6C691A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CE379-6F35-198F-DA88-2569E7592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4E20-B6D0-4969-9A91-03CF2EAD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5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AEF7C-C577-0E18-BCA1-02F7D24A9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786AF-DF2C-BA47-BAD5-FF3CFECD9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BF3ED-496A-0728-F4D4-A23DEC6BB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EDEEE-9E59-CD79-B40C-BF99039AB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37F9-8A6E-4A2E-929B-B37A0A212C90}" type="datetimeFigureOut">
              <a:rPr lang="en-US" smtClean="0"/>
              <a:t>09/06/2023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59C74-FE77-5011-2DCD-76B2E11B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46CB8-643E-7F51-64AF-34D72D02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4E20-B6D0-4969-9A91-03CF2EAD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0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722E6-07D8-1368-57E9-B934A5C93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CDB0A8-8D97-2BE1-C89B-2EF1DD6D2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A09A4-7677-07E9-726C-E7041DAD8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87577-BFA0-FA51-6826-0A63871DC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37F9-8A6E-4A2E-929B-B37A0A212C90}" type="datetimeFigureOut">
              <a:rPr lang="en-US" smtClean="0"/>
              <a:t>09/06/2023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70F5A-89CE-6FCF-016C-DF0690DD8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8BA02-1250-3729-9F63-3B572C48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4E20-B6D0-4969-9A91-03CF2EAD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8232F7-1FD7-ECA7-8DDC-E9CC76DD3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75C16-CAE8-FF91-F7FF-B3231954D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171DF-5C42-F66C-91C4-379C9CBF8B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C37F9-8A6E-4A2E-929B-B37A0A212C90}" type="datetimeFigureOut">
              <a:rPr lang="en-US" smtClean="0"/>
              <a:t>09/06/2023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E182C-0A02-FE22-6855-8A3F5DC72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B7FE3-065B-BD13-E2D0-697F3097B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24E20-B6D0-4969-9A91-03CF2EAD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0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567FE05-68FA-E201-CD73-B2E7C1C2A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2A03F-80C8-9BC1-8634-5AB113315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8242" y="1589153"/>
            <a:ext cx="9137569" cy="3773868"/>
          </a:xfrm>
        </p:spPr>
        <p:txBody>
          <a:bodyPr anchor="t">
            <a:normAutofit/>
          </a:bodyPr>
          <a:lstStyle/>
          <a:p>
            <a:pPr marL="1071245" marR="1464310">
              <a:spcBef>
                <a:spcPts val="0"/>
              </a:spcBef>
              <a:spcAft>
                <a:spcPts val="0"/>
              </a:spcAft>
            </a:pPr>
            <a:b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MSc in Software Engineering with Advanced Research</a:t>
            </a:r>
            <a:b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7COM1039-0109-2022 - Advanced Computer Science Masters Project</a:t>
            </a:r>
            <a:br>
              <a:rPr lang="en-US" sz="2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2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Comparative study of cryptography algorithms and its’ applications</a:t>
            </a:r>
            <a:br>
              <a:rPr lang="en-US" sz="2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2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4F2745-2398-9E6C-78A2-314111264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7224" y="4855345"/>
            <a:ext cx="3906328" cy="1426611"/>
          </a:xfrm>
        </p:spPr>
        <p:txBody>
          <a:bodyPr anchor="b">
            <a:normAutofit/>
          </a:bodyPr>
          <a:lstStyle/>
          <a:p>
            <a:pPr marL="101600" marR="0">
              <a:spcBef>
                <a:spcPts val="17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Name: Mahmud Hasan</a:t>
            </a:r>
          </a:p>
          <a:p>
            <a:pPr marL="101600" marR="0">
              <a:spcBef>
                <a:spcPts val="17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Student ID: 20070587</a:t>
            </a:r>
          </a:p>
          <a:p>
            <a:pPr marL="101600" marR="0">
              <a:spcBef>
                <a:spcPts val="17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Supervisor: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Dr. Joseph Williams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endParaRPr lang="en-US" sz="18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1417B1-AF39-BE3A-56DB-0C8F0E6A5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5" name="image2.png" descr="A blue and white sign with white text&#10;&#10;Description automatically generated">
            <a:extLst>
              <a:ext uri="{FF2B5EF4-FFF2-40B4-BE49-F238E27FC236}">
                <a16:creationId xmlns:a16="http://schemas.microsoft.com/office/drawing/2014/main" id="{265F4105-C6DF-06B6-28F2-216D8AC40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638" y="871146"/>
            <a:ext cx="1841500" cy="45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9">
            <a:extLst>
              <a:ext uri="{FF2B5EF4-FFF2-40B4-BE49-F238E27FC236}">
                <a16:creationId xmlns:a16="http://schemas.microsoft.com/office/drawing/2014/main" id="{69440933-9A64-8978-41A5-0F161C075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0900" y="168067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UNIVERSITY OF HERTFORDSHIRE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School of Physics, Engineering and Computer Science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981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A08A6D-D3BA-4A18-628E-01E439561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Analysis</a:t>
            </a:r>
            <a:endParaRPr lang="en-US" sz="5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83E2D699-889E-0D81-E0C3-C0F236E744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4" r="-2" b="-2"/>
          <a:stretch/>
        </p:blipFill>
        <p:spPr bwMode="auto">
          <a:xfrm>
            <a:off x="181234" y="2381124"/>
            <a:ext cx="5828261" cy="3907078"/>
          </a:xfrm>
          <a:prstGeom prst="rect">
            <a:avLst/>
          </a:prstGeom>
          <a:noFill/>
        </p:spPr>
      </p:pic>
      <p:pic>
        <p:nvPicPr>
          <p:cNvPr id="4" name="Content Placeholder 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C3253E0-64D6-33DF-7E61-8C8F64CF6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0" b="3"/>
          <a:stretch/>
        </p:blipFill>
        <p:spPr bwMode="auto">
          <a:xfrm>
            <a:off x="6182505" y="2381139"/>
            <a:ext cx="5828261" cy="39070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08723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2C83DC-E08B-DDB1-E9EA-3D2786F4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>
              <a:lnSpc>
                <a:spcPct val="150000"/>
              </a:lnSpc>
              <a:spcBef>
                <a:spcPts val="170"/>
              </a:spcBef>
              <a:spcAft>
                <a:spcPts val="0"/>
              </a:spcAft>
            </a:pP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Comparative Analysis of Cryptographic Algorithms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3C678E-AEC1-1D1E-C1DB-16E96E0A1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4899110" y="67873"/>
            <a:ext cx="6217921" cy="736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35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0AB9CD-6765-F6E6-A1B0-7F977EA83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 Findings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5921D-75CD-EA97-E269-5CA3EA849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 summary, our benchmarking tests have yielded several key findings."</a:t>
            </a:r>
            <a:endParaRPr lang="en-US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"First, we observed that AES outperformed other symmetric key algorithms in terms of speed and efficiency."</a:t>
            </a:r>
            <a:endParaRPr lang="en-US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"Second, ECC demonstrated excellent performance for resource-constrained environments, making it a strong candidate for IoT applications."</a:t>
            </a:r>
            <a:endParaRPr lang="en-US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"However, it's important to note that no single algorithm is a one-size-fits-all solution. The choice of algorithm should align with specific security and performance requirements."</a:t>
            </a:r>
            <a:endParaRPr lang="en-US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"Additionally, we identified certain limitations in our research, including..."</a:t>
            </a:r>
            <a:endParaRPr lang="en-US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"Moving forward, our findings have practical implications for industries such as finance, healthcare, and cybersecurity."</a:t>
            </a:r>
            <a:endParaRPr lang="en-US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406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195A42-D7ED-3110-2604-FDDC8EDE3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4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Recommendations</a:t>
            </a:r>
            <a:endParaRPr lang="en-US" sz="4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162E7-578C-316E-F67B-7A6F7501C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"Based on our findings, we have several recommendations."</a:t>
            </a:r>
            <a:endParaRPr lang="en-US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"For applications where speed is critical and security requirements are moderate, AES is a strong choice."</a:t>
            </a:r>
            <a:endParaRPr lang="en-US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"ECC, on the other hand, offers excellent performance in resource-constrained environments, making it suitable for IoT and edge computing."</a:t>
            </a:r>
            <a:endParaRPr lang="en-US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"However, it's crucial to assess each algorithm's compatibility with the specific use case and security needs."</a:t>
            </a:r>
            <a:endParaRPr lang="en-US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aphic 6" descr="Fingerprint">
            <a:extLst>
              <a:ext uri="{FF2B5EF4-FFF2-40B4-BE49-F238E27FC236}">
                <a16:creationId xmlns:a16="http://schemas.microsoft.com/office/drawing/2014/main" id="{4A06054E-468C-F2EE-A44B-C87B7079A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63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31FE0-E17C-E3A0-C778-CB4EF81F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358152"/>
            <a:ext cx="3424687" cy="4628701"/>
          </a:xfrm>
        </p:spPr>
        <p:txBody>
          <a:bodyPr anchor="b">
            <a:normAutofit/>
          </a:bodyPr>
          <a:lstStyle/>
          <a:p>
            <a:r>
              <a:rPr lang="en-US" sz="32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Introduction</a:t>
            </a:r>
            <a:endParaRPr lang="en-US" sz="320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5D9BB2-A5BE-E224-2249-FA0E0F2E9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299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77AF8-5625-72D3-F6C6-3B9E82E81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5861" y="1358152"/>
            <a:ext cx="6253241" cy="4809407"/>
          </a:xfrm>
        </p:spPr>
        <p:txBody>
          <a:bodyPr>
            <a:normAutofit/>
          </a:bodyPr>
          <a:lstStyle/>
          <a:p>
            <a:pPr marL="0" marR="0" indent="0">
              <a:spcBef>
                <a:spcPts val="1500"/>
              </a:spcBef>
              <a:spcAft>
                <a:spcPts val="1500"/>
              </a:spcAft>
              <a:buNone/>
            </a:pP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Throughout this presentation, we will:</a:t>
            </a:r>
            <a:endParaRPr lang="en-US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Explore the historical evolution of cryptographic algorithms.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endParaRPr lang="en-US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Examine fundamental concepts such as symmetric and asymmetric cryptography.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endParaRPr lang="en-US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Dive into specific algorithms like AES, ECC, and RSA.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endParaRPr lang="en-US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Discuss the relevance and practical applications of these algorithms in today's digital landscape.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endParaRPr lang="en-US" sz="2000" kern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8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E26C7-EA1D-BC8A-8EE8-7F9CDF0B2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358152"/>
            <a:ext cx="3424687" cy="4628701"/>
          </a:xfrm>
        </p:spPr>
        <p:txBody>
          <a:bodyPr anchor="b">
            <a:normAutofit/>
          </a:bodyPr>
          <a:lstStyle/>
          <a:p>
            <a:br>
              <a:rPr lang="en-US" sz="3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sz="32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5D9BB2-A5BE-E224-2249-FA0E0F2E9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299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2FAAD-7B23-D8FF-A58C-34A1E7D80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5861" y="1358152"/>
            <a:ext cx="6253241" cy="4809407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Historical Context of Cryptography</a:t>
            </a: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Cryptography's roots trace back to ancient civilizations, where simple substitution and transposition methods were used. Think of hieroglyphs and the scytale transpositions of the Spartans.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Renaissance era saw the emergence of more sophisticated techniques like the Vigenère cipher, marking the evolution of cryptographic methods.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However, it was during the World Wars that cryptography truly came into the spotlight, with the famous Enigma machine highlighting its critical role in modern warfare.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Fundamental Concepts</a:t>
            </a: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600" i="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Symmetric vs. Asymmetric Cryptography</a:t>
            </a: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Cryptography operates on two primary principles: symmetric and asymmetric cryptography.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Symmetric systems, such as DES or AES, use a single key for both encryption and decryption.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Asymmetric systems, exemplified by RSA, employ distinct keys for these processes, offering enhanced security and flexibility.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807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A1E3-6C84-751F-AE71-639D835CC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358152"/>
            <a:ext cx="3424687" cy="4628701"/>
          </a:xfrm>
        </p:spPr>
        <p:txBody>
          <a:bodyPr anchor="b">
            <a:normAutofit/>
          </a:bodyPr>
          <a:lstStyle/>
          <a:p>
            <a:br>
              <a:rPr lang="en-US" sz="3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sz="32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5D9BB2-A5BE-E224-2249-FA0E0F2E9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299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DF798-177F-4434-262E-9F7A0DC59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5861" y="1358152"/>
            <a:ext cx="6253241" cy="4809407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Various Cryptographic Algorithms</a:t>
            </a:r>
            <a:endParaRPr lang="en-US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AES (Advanced Encryption Standard):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Renowned for its speed and strength, it's widely used in securing data today.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ECC (Elliptic Curve Cryptography):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Leveraging the mathematics of elliptic curves, it offers robust security with smaller key sizes.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RSA (Rivest-Shamir-Adleman):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cornerstone of public-key cryptography, RSA is indispensable in securing digital communication.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Hash Functions: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These algorithms, like SHA and MD5, ensure data integrity and are integral to digital signatures.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506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CB57C-8127-8360-E2F1-0FD03A4E5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358152"/>
            <a:ext cx="3424687" cy="4628701"/>
          </a:xfrm>
        </p:spPr>
        <p:txBody>
          <a:bodyPr anchor="b">
            <a:normAutofit/>
          </a:bodyPr>
          <a:lstStyle/>
          <a:p>
            <a:br>
              <a:rPr lang="en-US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Methodology</a:t>
            </a:r>
            <a:b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200" dirty="0"/>
          </a:p>
        </p:txBody>
      </p:sp>
      <p:cxnSp>
        <p:nvCxnSpPr>
          <p:cNvPr id="10" name="Straight Connector 7">
            <a:extLst>
              <a:ext uri="{FF2B5EF4-FFF2-40B4-BE49-F238E27FC236}">
                <a16:creationId xmlns:a16="http://schemas.microsoft.com/office/drawing/2014/main" id="{325D9BB2-A5BE-E224-2249-FA0E0F2E9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299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FC7E8-012E-9CF8-1221-1906C3296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5861" y="1358152"/>
            <a:ext cx="6253241" cy="4809407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Selection of Algorithms</a:t>
            </a:r>
            <a:endParaRPr lang="en-US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AES (Advanced Encryption Standard):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Renowned for its strength, we couldn't miss the opportunity to delve deep into AES and explore its practical applications.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ECC (Elliptic Curve Cryptography):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With its efficiency and security advantages, ECC became another key focus.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RSA (Rivest-Shamir-Adleman):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cornerstone of public-key cryptography, RSA was a natural inclusion.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8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B39AD-5EF0-9CCE-D4E8-A05D5939A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Metrics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3E5B3123-1CA4-E7CA-BCE1-1101D9E9A7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23" r="29432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78563-0403-FAE3-B1EE-B709928C7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 lnSpcReduction="10000"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Throughput: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This metric measures the rate at which data can be processed, often expressed in megabytes per second (MB/sec). It's a crucial indicator of an algorithm's efficiency.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Latency: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Latency represents the time taken to encrypt or decrypt data. Lower latency is generally preferred for real-time applications.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 Generation Time: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For asymmetric algorithms like RSA and ECC, key generation time is critical. It directly impacts the time required to establish secure communications.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Memory Usage: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Understanding the memory requirements of each algorithm is essential, especially in resource-constrained environments.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Security Level: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Assessing the algorithm's resistance to known attacks is vital. Higher security levels are preferred for safeguarding sensitive data.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37526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A9978-98D8-CBB8-CD6F-AC8015263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D1127-094E-0C19-C51C-46979BA61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C++ Code for AES Encryption and Decryption:</a:t>
            </a: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endParaRPr lang="en-US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C++ Code for ECC Key Generation, Signing, and Verification:</a:t>
            </a: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endParaRPr lang="en-US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C++ Code for RSA Key Generation, Encryption, and Decryption:</a:t>
            </a:r>
            <a:endParaRPr lang="en-US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4680731E-E422-8915-D8F2-995CFC6700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4" r="40186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40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C5189C-09B3-2E18-A9F8-84B2D6535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Results and Analysis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Content Placeholder 8" descr="A table of data with numbers and numbers&#10;&#10;Description automatically generated">
            <a:extLst>
              <a:ext uri="{FF2B5EF4-FFF2-40B4-BE49-F238E27FC236}">
                <a16:creationId xmlns:a16="http://schemas.microsoft.com/office/drawing/2014/main" id="{C16E3DBC-8AD2-F2A5-FC62-2FECBB9AD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249" y="643466"/>
            <a:ext cx="4482834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46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21D3F1-1E19-E830-674D-E38D2C248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Analysis</a:t>
            </a:r>
            <a:endParaRPr lang="en-US" sz="5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A graph of a benchmark">
            <a:extLst>
              <a:ext uri="{FF2B5EF4-FFF2-40B4-BE49-F238E27FC236}">
                <a16:creationId xmlns:a16="http://schemas.microsoft.com/office/drawing/2014/main" id="{09D360DD-4DAB-D093-A1FD-D253D8A72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" r="-2" b="15607"/>
          <a:stretch/>
        </p:blipFill>
        <p:spPr bwMode="auto">
          <a:xfrm>
            <a:off x="181234" y="2381138"/>
            <a:ext cx="5828261" cy="3907050"/>
          </a:xfrm>
          <a:prstGeom prst="rect">
            <a:avLst/>
          </a:prstGeom>
          <a:noFill/>
        </p:spPr>
      </p:pic>
      <p:pic>
        <p:nvPicPr>
          <p:cNvPr id="5" name="Picture 4" descr="A line graph with green and purple lines&#10;&#10;Description automatically generated">
            <a:extLst>
              <a:ext uri="{FF2B5EF4-FFF2-40B4-BE49-F238E27FC236}">
                <a16:creationId xmlns:a16="http://schemas.microsoft.com/office/drawing/2014/main" id="{69EF2342-9C29-BFC5-E895-09D234A880B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4" r="6408"/>
          <a:stretch/>
        </p:blipFill>
        <p:spPr bwMode="auto">
          <a:xfrm>
            <a:off x="6182505" y="2381124"/>
            <a:ext cx="5828261" cy="39070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84039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779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Times New Roman</vt:lpstr>
      <vt:lpstr>Office Theme</vt:lpstr>
      <vt:lpstr>   MSc in Software Engineering with Advanced Research 7COM1039-0109-2022 - Advanced Computer Science Masters Project  Comparative study of cryptography algorithms and its’ applications </vt:lpstr>
      <vt:lpstr>Introduction</vt:lpstr>
      <vt:lpstr> Literature Review</vt:lpstr>
      <vt:lpstr> Literature Review</vt:lpstr>
      <vt:lpstr>  Methodology </vt:lpstr>
      <vt:lpstr>  Performance Metrics</vt:lpstr>
      <vt:lpstr>Implementation</vt:lpstr>
      <vt:lpstr>Results and Analysis</vt:lpstr>
      <vt:lpstr>Results and Analysis</vt:lpstr>
      <vt:lpstr>Results and Analysis</vt:lpstr>
      <vt:lpstr>Comparative Analysis of Cryptographic Algorithms</vt:lpstr>
      <vt:lpstr>Key Findings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in Software Engineering with Advanced Research 7COM1039-0109-2022 - Advanced Computer Science Masters Project  Comparative study of cryptography algorithms and its’ applications </dc:title>
  <dc:creator>Mahmud Hasan [Student-PECS]</dc:creator>
  <cp:lastModifiedBy>Mahmud Hasan [Student-PECS]</cp:lastModifiedBy>
  <cp:revision>6</cp:revision>
  <dcterms:created xsi:type="dcterms:W3CDTF">2023-09-06T06:35:31Z</dcterms:created>
  <dcterms:modified xsi:type="dcterms:W3CDTF">2023-09-06T07:26:30Z</dcterms:modified>
</cp:coreProperties>
</file>