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3.jpg" ContentType="image/jpg"/>
  <Override PartName="/ppt/media/image14.jpg" ContentType="image/jpg"/>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2"/>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60"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ACC"/>
    <a:srgbClr val="5EEC3C"/>
    <a:srgbClr val="1D3A00"/>
    <a:srgbClr val="6C1A00"/>
    <a:srgbClr val="003296"/>
    <a:srgbClr val="E39A39"/>
    <a:srgbClr val="FFC901"/>
    <a:srgbClr val="FE9202"/>
    <a:srgbClr val="FEA402"/>
    <a:srgbClr val="D68B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26" y="-30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443D0-8AA5-4ECE-B11F-CCA957CC3EF1}" type="datetimeFigureOut">
              <a:rPr lang="en-US" smtClean="0"/>
              <a:t>8/12/2018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E1938-E26E-462B-9484-11E30E175176}" type="slidenum">
              <a:rPr lang="en-US" smtClean="0"/>
              <a:t>‹#›</a:t>
            </a:fld>
            <a:endParaRPr lang="en-US"/>
          </a:p>
        </p:txBody>
      </p:sp>
    </p:spTree>
    <p:extLst>
      <p:ext uri="{BB962C8B-B14F-4D97-AF65-F5344CB8AC3E}">
        <p14:creationId xmlns:p14="http://schemas.microsoft.com/office/powerpoint/2010/main" val="3116652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8E1938-E26E-462B-9484-11E30E175176}" type="slidenum">
              <a:rPr lang="en-US" smtClean="0"/>
              <a:t>14</a:t>
            </a:fld>
            <a:endParaRPr lang="en-US"/>
          </a:p>
        </p:txBody>
      </p:sp>
    </p:spTree>
    <p:extLst>
      <p:ext uri="{BB962C8B-B14F-4D97-AF65-F5344CB8AC3E}">
        <p14:creationId xmlns:p14="http://schemas.microsoft.com/office/powerpoint/2010/main" val="4129003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20</a:t>
            </a:fld>
            <a:endParaRPr lang="en-US"/>
          </a:p>
        </p:txBody>
      </p:sp>
    </p:spTree>
    <p:extLst>
      <p:ext uri="{BB962C8B-B14F-4D97-AF65-F5344CB8AC3E}">
        <p14:creationId xmlns:p14="http://schemas.microsoft.com/office/powerpoint/2010/main" val="670502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350360" y="1808226"/>
            <a:ext cx="5650085" cy="91623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3350360" y="2724455"/>
            <a:ext cx="5650085" cy="610820"/>
          </a:xfrm>
        </p:spPr>
        <p:txBody>
          <a:bodyPr>
            <a:normAutofit/>
          </a:bodyPr>
          <a:lstStyle>
            <a:lvl1pPr marL="0" indent="0" algn="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8/12/2018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940925C7-1BBB-4F3B-9E27-8B03ADDD033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8246070" cy="610821"/>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350111"/>
            <a:ext cx="8246070" cy="3512214"/>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281175"/>
            <a:ext cx="6108200" cy="572644"/>
          </a:xfrm>
        </p:spPr>
        <p:txBody>
          <a:bodyPr>
            <a:normAutofit/>
          </a:bodyPr>
          <a:lstStyle>
            <a:lvl1pPr algn="l">
              <a:defRPr sz="3600">
                <a:solidFill>
                  <a:srgbClr val="00AAC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044701"/>
            <a:ext cx="6108200" cy="3663766"/>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8/12/2018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433880"/>
            <a:ext cx="8093365" cy="610820"/>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80" y="1641238"/>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80" y="2113635"/>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1" y="1641238"/>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1" y="2113635"/>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8/12/2018</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873C0485-325E-470B-BBAE-7BB8B3E1FB7D}"/>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5195" y="2113635"/>
            <a:ext cx="7778805" cy="3640685"/>
          </a:xfrm>
        </p:spPr>
        <p:txBody>
          <a:bodyPr>
            <a:normAutofit fontScale="90000"/>
          </a:bodyPr>
          <a:lstStyle/>
          <a:p>
            <a:r>
              <a:rPr lang="en-US" sz="3100" dirty="0" smtClean="0">
                <a:latin typeface="Times New Roman" panose="02020603050405020304" pitchFamily="18" charset="0"/>
                <a:cs typeface="Times New Roman" panose="02020603050405020304" pitchFamily="18" charset="0"/>
              </a:rPr>
              <a:t>COMPARATIVE STUDY OF CRYPTOGRAPHY ALGORITHMS AND ITS APPLICATIONS</a:t>
            </a:r>
            <a:r>
              <a:rPr lang="en-US" sz="3100" dirty="0">
                <a:latin typeface="Times New Roman" panose="02020603050405020304" pitchFamily="18" charset="0"/>
                <a:cs typeface="Times New Roman" panose="02020603050405020304" pitchFamily="18" charset="0"/>
              </a:rPr>
              <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a:r>
            <a:br>
              <a:rPr lang="en-US" sz="3100" dirty="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BACHELOR THESIS DEFENSE PRESENTATION</a:t>
            </a:r>
            <a:br>
              <a:rPr lang="en-US" sz="3100" dirty="0" smtClean="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
            </a:r>
            <a:br>
              <a:rPr lang="en-US" sz="3100" dirty="0" smtClean="0">
                <a:latin typeface="Times New Roman" panose="02020603050405020304" pitchFamily="18" charset="0"/>
                <a:cs typeface="Times New Roman" panose="02020603050405020304" pitchFamily="18" charset="0"/>
              </a:rPr>
            </a:br>
            <a:r>
              <a:rPr lang="en-US" sz="3100" dirty="0" smtClean="0">
                <a:latin typeface="Times New Roman" panose="02020603050405020304" pitchFamily="18" charset="0"/>
                <a:cs typeface="Times New Roman" panose="02020603050405020304" pitchFamily="18" charset="0"/>
              </a:rPr>
              <a:t>American International University Bangladesh</a:t>
            </a:r>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3065" y="128470"/>
            <a:ext cx="2137870" cy="2137870"/>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latin typeface="Times New Roman" panose="02020603050405020304" pitchFamily="18" charset="0"/>
                <a:cs typeface="Times New Roman" panose="02020603050405020304" pitchFamily="18" charset="0"/>
              </a:rPr>
              <a:t>Blowfish algorithm</a:t>
            </a:r>
          </a:p>
        </p:txBody>
      </p:sp>
      <p:sp>
        <p:nvSpPr>
          <p:cNvPr id="3" name="Content Placeholder 2"/>
          <p:cNvSpPr>
            <a:spLocks noGrp="1"/>
          </p:cNvSpPr>
          <p:nvPr>
            <p:ph idx="1"/>
          </p:nvPr>
        </p:nvSpPr>
        <p:spPr>
          <a:xfrm>
            <a:off x="296261" y="1350110"/>
            <a:ext cx="5039264" cy="3664919"/>
          </a:xfrm>
        </p:spPr>
        <p:txBody>
          <a:bodyPr>
            <a:normAutofit fontScale="70000" lnSpcReduction="20000"/>
          </a:bodyPr>
          <a:lstStyle/>
          <a:p>
            <a:pPr>
              <a:lnSpc>
                <a:spcPct val="120000"/>
              </a:lnSpc>
              <a:spcBef>
                <a:spcPts val="100"/>
              </a:spcBef>
            </a:pPr>
            <a:r>
              <a:rPr lang="en-US" spc="-5" dirty="0">
                <a:latin typeface="Times New Roman" panose="02020603050405020304" pitchFamily="18" charset="0"/>
                <a:cs typeface="Times New Roman" panose="02020603050405020304" pitchFamily="18" charset="0"/>
              </a:rPr>
              <a:t>Designed in 1993 by Bruce</a:t>
            </a:r>
            <a:r>
              <a:rPr lang="en-US" spc="-170" dirty="0">
                <a:latin typeface="Times New Roman" panose="02020603050405020304" pitchFamily="18" charset="0"/>
                <a:cs typeface="Times New Roman" panose="02020603050405020304" pitchFamily="18" charset="0"/>
              </a:rPr>
              <a:t> </a:t>
            </a:r>
            <a:r>
              <a:rPr lang="en-US" spc="-5" dirty="0" smtClean="0">
                <a:latin typeface="Times New Roman" panose="02020603050405020304" pitchFamily="18" charset="0"/>
                <a:cs typeface="Times New Roman" panose="02020603050405020304" pitchFamily="18" charset="0"/>
              </a:rPr>
              <a:t>Blowfish</a:t>
            </a:r>
            <a:endParaRPr lang="en-US" spc="-5" dirty="0">
              <a:latin typeface="Times New Roman" panose="02020603050405020304" pitchFamily="18" charset="0"/>
              <a:cs typeface="Times New Roman" panose="02020603050405020304" pitchFamily="18" charset="0"/>
            </a:endParaRPr>
          </a:p>
          <a:p>
            <a:pPr>
              <a:lnSpc>
                <a:spcPct val="120000"/>
              </a:lnSpc>
              <a:spcBef>
                <a:spcPts val="100"/>
              </a:spcBef>
            </a:pPr>
            <a:r>
              <a:rPr lang="en-US" spc="-5" dirty="0" smtClean="0">
                <a:latin typeface="Times New Roman" panose="02020603050405020304" pitchFamily="18" charset="0"/>
                <a:cs typeface="Times New Roman" panose="02020603050405020304" pitchFamily="18" charset="0"/>
              </a:rPr>
              <a:t>Freely </a:t>
            </a:r>
            <a:r>
              <a:rPr lang="en-US" spc="-5" dirty="0">
                <a:latin typeface="Times New Roman" panose="02020603050405020304" pitchFamily="18" charset="0"/>
                <a:cs typeface="Times New Roman" panose="02020603050405020304" pitchFamily="18" charset="0"/>
              </a:rPr>
              <a:t>available ( Unpatented; Royalty-  free, No license required; </a:t>
            </a:r>
            <a:r>
              <a:rPr lang="en-US" spc="-5" dirty="0" smtClean="0">
                <a:latin typeface="Times New Roman" panose="02020603050405020304" pitchFamily="18" charset="0"/>
                <a:cs typeface="Times New Roman" panose="02020603050405020304" pitchFamily="18" charset="0"/>
              </a:rPr>
              <a:t>Free </a:t>
            </a:r>
            <a:r>
              <a:rPr lang="en-US" spc="-5" dirty="0">
                <a:latin typeface="Times New Roman" panose="02020603050405020304" pitchFamily="18" charset="0"/>
                <a:cs typeface="Times New Roman" panose="02020603050405020304" pitchFamily="18" charset="0"/>
              </a:rPr>
              <a:t>source code </a:t>
            </a:r>
            <a:r>
              <a:rPr lang="en-US" spc="-5"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lnSpc>
                <a:spcPct val="120000"/>
              </a:lnSpc>
              <a:spcBef>
                <a:spcPts val="100"/>
              </a:spcBef>
            </a:pPr>
            <a:r>
              <a:rPr lang="en-US" spc="-135" dirty="0" smtClean="0">
                <a:latin typeface="Times New Roman" panose="02020603050405020304" pitchFamily="18" charset="0"/>
                <a:cs typeface="Times New Roman" panose="02020603050405020304" pitchFamily="18" charset="0"/>
              </a:rPr>
              <a:t>64-bit </a:t>
            </a:r>
            <a:r>
              <a:rPr lang="en-US" spc="-114" dirty="0">
                <a:latin typeface="Times New Roman" panose="02020603050405020304" pitchFamily="18" charset="0"/>
                <a:cs typeface="Times New Roman" panose="02020603050405020304" pitchFamily="18" charset="0"/>
              </a:rPr>
              <a:t>block </a:t>
            </a:r>
            <a:r>
              <a:rPr lang="en-US" spc="-135" dirty="0">
                <a:latin typeface="Times New Roman" panose="02020603050405020304" pitchFamily="18" charset="0"/>
                <a:cs typeface="Times New Roman" panose="02020603050405020304" pitchFamily="18" charset="0"/>
              </a:rPr>
              <a:t>cipher </a:t>
            </a:r>
            <a:r>
              <a:rPr lang="en-US" spc="-145" dirty="0">
                <a:latin typeface="Times New Roman" panose="02020603050405020304" pitchFamily="18" charset="0"/>
                <a:cs typeface="Times New Roman" panose="02020603050405020304" pitchFamily="18" charset="0"/>
              </a:rPr>
              <a:t>with </a:t>
            </a:r>
            <a:r>
              <a:rPr lang="en-US" spc="-185" dirty="0" smtClean="0">
                <a:latin typeface="Times New Roman" panose="02020603050405020304" pitchFamily="18" charset="0"/>
                <a:cs typeface="Times New Roman" panose="02020603050405020304" pitchFamily="18" charset="0"/>
              </a:rPr>
              <a:t>variable </a:t>
            </a:r>
            <a:r>
              <a:rPr lang="en-US" spc="-180" dirty="0" smtClean="0">
                <a:latin typeface="Times New Roman" panose="02020603050405020304" pitchFamily="18" charset="0"/>
                <a:cs typeface="Times New Roman" panose="02020603050405020304" pitchFamily="18" charset="0"/>
              </a:rPr>
              <a:t>length</a:t>
            </a:r>
            <a:r>
              <a:rPr lang="en-US" spc="140" dirty="0" smtClean="0">
                <a:latin typeface="Times New Roman" panose="02020603050405020304" pitchFamily="18" charset="0"/>
                <a:cs typeface="Times New Roman" panose="02020603050405020304" pitchFamily="18" charset="0"/>
              </a:rPr>
              <a:t> </a:t>
            </a:r>
            <a:r>
              <a:rPr lang="en-US" spc="-140" dirty="0" smtClean="0">
                <a:latin typeface="Times New Roman" panose="02020603050405020304" pitchFamily="18" charset="0"/>
                <a:cs typeface="Times New Roman" panose="02020603050405020304" pitchFamily="18" charset="0"/>
              </a:rPr>
              <a:t>key</a:t>
            </a:r>
            <a:endParaRPr lang="en-US" dirty="0" smtClean="0">
              <a:latin typeface="Times New Roman" panose="02020603050405020304" pitchFamily="18" charset="0"/>
              <a:cs typeface="Times New Roman" panose="02020603050405020304" pitchFamily="18" charset="0"/>
            </a:endParaRPr>
          </a:p>
          <a:p>
            <a:pPr>
              <a:lnSpc>
                <a:spcPct val="120000"/>
              </a:lnSpc>
              <a:spcBef>
                <a:spcPts val="100"/>
              </a:spcBef>
            </a:pPr>
            <a:r>
              <a:rPr lang="en-US" spc="-145" dirty="0" smtClean="0">
                <a:latin typeface="Times New Roman" panose="02020603050405020304" pitchFamily="18" charset="0"/>
                <a:cs typeface="Times New Roman" panose="02020603050405020304" pitchFamily="18" charset="0"/>
              </a:rPr>
              <a:t>Large </a:t>
            </a:r>
            <a:r>
              <a:rPr lang="en-US" spc="-155" dirty="0">
                <a:latin typeface="Times New Roman" panose="02020603050405020304" pitchFamily="18" charset="0"/>
                <a:cs typeface="Times New Roman" panose="02020603050405020304" pitchFamily="18" charset="0"/>
              </a:rPr>
              <a:t>key-dependent</a:t>
            </a:r>
            <a:r>
              <a:rPr lang="en-US" spc="-170" dirty="0">
                <a:latin typeface="Times New Roman" panose="02020603050405020304" pitchFamily="18" charset="0"/>
                <a:cs typeface="Times New Roman" panose="02020603050405020304" pitchFamily="18" charset="0"/>
              </a:rPr>
              <a:t> </a:t>
            </a:r>
            <a:r>
              <a:rPr lang="en-US" spc="-80" dirty="0" smtClean="0">
                <a:latin typeface="Times New Roman" panose="02020603050405020304" pitchFamily="18" charset="0"/>
                <a:cs typeface="Times New Roman" panose="02020603050405020304" pitchFamily="18" charset="0"/>
              </a:rPr>
              <a:t>S-boxes.</a:t>
            </a:r>
          </a:p>
          <a:p>
            <a:pPr>
              <a:lnSpc>
                <a:spcPct val="120000"/>
              </a:lnSpc>
              <a:spcBef>
                <a:spcPts val="100"/>
              </a:spcBef>
            </a:pPr>
            <a:r>
              <a:rPr lang="en-US" spc="-5"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key </a:t>
            </a:r>
            <a:r>
              <a:rPr lang="en-US" spc="-5" dirty="0">
                <a:latin typeface="Times New Roman" panose="02020603050405020304" pitchFamily="18" charset="0"/>
                <a:cs typeface="Times New Roman" panose="02020603050405020304" pitchFamily="18" charset="0"/>
              </a:rPr>
              <a:t>length is variable </a:t>
            </a:r>
            <a:r>
              <a:rPr lang="en-US" dirty="0">
                <a:latin typeface="Times New Roman" panose="02020603050405020304" pitchFamily="18" charset="0"/>
                <a:cs typeface="Times New Roman" panose="02020603050405020304" pitchFamily="18" charset="0"/>
              </a:rPr>
              <a:t>,it can </a:t>
            </a:r>
            <a:r>
              <a:rPr lang="en-US" spc="-5" dirty="0">
                <a:latin typeface="Times New Roman" panose="02020603050405020304" pitchFamily="18" charset="0"/>
                <a:cs typeface="Times New Roman" panose="02020603050405020304" pitchFamily="18" charset="0"/>
              </a:rPr>
              <a:t>be</a:t>
            </a:r>
            <a:r>
              <a:rPr lang="en-US" spc="-20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in the    range of 32~448 bits: default 128 bits </a:t>
            </a:r>
            <a:r>
              <a:rPr lang="en-US" dirty="0">
                <a:latin typeface="Times New Roman" panose="02020603050405020304" pitchFamily="18" charset="0"/>
                <a:cs typeface="Times New Roman" panose="02020603050405020304" pitchFamily="18" charset="0"/>
              </a:rPr>
              <a:t>key  </a:t>
            </a:r>
            <a:r>
              <a:rPr lang="en-US" spc="-5" dirty="0" smtClean="0">
                <a:latin typeface="Times New Roman" panose="02020603050405020304" pitchFamily="18" charset="0"/>
                <a:cs typeface="Times New Roman" panose="02020603050405020304" pitchFamily="18" charset="0"/>
              </a:rPr>
              <a:t>length.</a:t>
            </a:r>
          </a:p>
          <a:p>
            <a:pPr>
              <a:lnSpc>
                <a:spcPct val="120000"/>
              </a:lnSpc>
              <a:spcBef>
                <a:spcPts val="100"/>
              </a:spcBef>
            </a:pPr>
            <a:r>
              <a:rPr lang="en-US" spc="-5" dirty="0" smtClean="0">
                <a:latin typeface="Times New Roman" panose="02020603050405020304" pitchFamily="18" charset="0"/>
                <a:cs typeface="Times New Roman" panose="02020603050405020304" pitchFamily="18" charset="0"/>
              </a:rPr>
              <a:t>Fast </a:t>
            </a:r>
            <a:r>
              <a:rPr lang="en-US" spc="-5" dirty="0">
                <a:latin typeface="Times New Roman" panose="02020603050405020304" pitchFamily="18" charset="0"/>
                <a:cs typeface="Times New Roman" panose="02020603050405020304" pitchFamily="18" charset="0"/>
              </a:rPr>
              <a:t>encryption ( much faster then </a:t>
            </a:r>
            <a:r>
              <a:rPr lang="en-US" spc="-5" dirty="0" smtClean="0">
                <a:latin typeface="Times New Roman" panose="02020603050405020304" pitchFamily="18" charset="0"/>
                <a:cs typeface="Times New Roman" panose="02020603050405020304" pitchFamily="18" charset="0"/>
              </a:rPr>
              <a:t>DES)</a:t>
            </a:r>
          </a:p>
          <a:p>
            <a:pPr>
              <a:lnSpc>
                <a:spcPct val="120000"/>
              </a:lnSpc>
              <a:spcBef>
                <a:spcPts val="100"/>
              </a:spcBef>
            </a:pPr>
            <a:r>
              <a:rPr lang="en-US" spc="-5" dirty="0" smtClean="0">
                <a:latin typeface="Times New Roman" panose="02020603050405020304" pitchFamily="18" charset="0"/>
                <a:cs typeface="Times New Roman" panose="02020603050405020304" pitchFamily="18" charset="0"/>
              </a:rPr>
              <a:t>Compact</a:t>
            </a:r>
            <a:endParaRPr lang="en-US" spc="-5" dirty="0">
              <a:latin typeface="Times New Roman" panose="02020603050405020304" pitchFamily="18" charset="0"/>
              <a:cs typeface="Times New Roman" panose="02020603050405020304" pitchFamily="18" charset="0"/>
            </a:endParaRPr>
          </a:p>
          <a:p>
            <a:pPr>
              <a:lnSpc>
                <a:spcPct val="120000"/>
              </a:lnSpc>
              <a:spcBef>
                <a:spcPts val="100"/>
              </a:spcBef>
            </a:pPr>
            <a:r>
              <a:rPr lang="en-US" spc="-5" dirty="0" smtClean="0">
                <a:latin typeface="Times New Roman" panose="02020603050405020304" pitchFamily="18" charset="0"/>
                <a:cs typeface="Times New Roman" panose="02020603050405020304" pitchFamily="18" charset="0"/>
              </a:rPr>
              <a:t>Simple</a:t>
            </a:r>
            <a:endParaRPr lang="en-US" dirty="0">
              <a:latin typeface="Times New Roman" panose="02020603050405020304" pitchFamily="18" charset="0"/>
              <a:cs typeface="Times New Roman" panose="02020603050405020304" pitchFamily="18" charset="0"/>
            </a:endParaRPr>
          </a:p>
          <a:p>
            <a:pPr marL="0" indent="0">
              <a:lnSpc>
                <a:spcPct val="120000"/>
              </a:lnSpc>
              <a:buNone/>
            </a:pPr>
            <a:endParaRPr lang="en-US" dirty="0">
              <a:latin typeface="Times New Roman" panose="02020603050405020304" pitchFamily="18" charset="0"/>
              <a:cs typeface="Times New Roman" panose="02020603050405020304" pitchFamily="18" charset="0"/>
            </a:endParaRPr>
          </a:p>
          <a:p>
            <a:pPr>
              <a:lnSpc>
                <a:spcPct val="120000"/>
              </a:lnSpc>
            </a:pP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5525" y="1350111"/>
            <a:ext cx="3664920" cy="3512214"/>
          </a:xfrm>
          <a:prstGeom prst="rect">
            <a:avLst/>
          </a:prstGeom>
        </p:spPr>
      </p:pic>
    </p:spTree>
    <p:extLst>
      <p:ext uri="{BB962C8B-B14F-4D97-AF65-F5344CB8AC3E}">
        <p14:creationId xmlns:p14="http://schemas.microsoft.com/office/powerpoint/2010/main" val="2502931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latin typeface="Times New Roman" panose="02020603050405020304" pitchFamily="18" charset="0"/>
                <a:cs typeface="Times New Roman" panose="02020603050405020304" pitchFamily="18" charset="0"/>
              </a:rPr>
              <a:t>DES ALOGORITHM</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8966" y="1350111"/>
            <a:ext cx="4275739" cy="3512214"/>
          </a:xfrm>
        </p:spPr>
        <p:txBody>
          <a:bodyPr>
            <a:normAutofit fontScale="62500" lnSpcReduction="20000"/>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Des (Data Encryption Standard) was developed in 1970 at IBM by Horst </a:t>
            </a:r>
            <a:r>
              <a:rPr lang="en-US" dirty="0" err="1">
                <a:latin typeface="Times New Roman" panose="02020603050405020304" pitchFamily="18" charset="0"/>
                <a:cs typeface="Times New Roman" panose="02020603050405020304" pitchFamily="18" charset="0"/>
              </a:rPr>
              <a:t>Feistel</a:t>
            </a:r>
            <a:r>
              <a:rPr lang="en-US" dirty="0">
                <a:latin typeface="Times New Roman" panose="02020603050405020304" pitchFamily="18" charset="0"/>
                <a:cs typeface="Times New Roman" panose="02020603050405020304" pitchFamily="18" charset="0"/>
              </a:rPr>
              <a:t>.  This encryption standard was recommended by NIST (National Institute of Standards Technology)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DES consists of a 16-round series of substitution and permutation. Thus, data and key bits are shifted, permutated,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and sent through 8 boxes, a set of lookup tables that are essential to the DES algorithm.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basic process enciphering a 64-bit  data block and a 56-but cipher key</a:t>
            </a:r>
          </a:p>
          <a:p>
            <a:pPr marL="285750" indent="-28575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7410" y="1350112"/>
            <a:ext cx="3970330" cy="3512214"/>
          </a:xfrm>
          <a:prstGeom prst="rect">
            <a:avLst/>
          </a:prstGeom>
        </p:spPr>
      </p:pic>
    </p:spTree>
    <p:extLst>
      <p:ext uri="{BB962C8B-B14F-4D97-AF65-F5344CB8AC3E}">
        <p14:creationId xmlns:p14="http://schemas.microsoft.com/office/powerpoint/2010/main" val="3400377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latin typeface="Times New Roman" panose="02020603050405020304" pitchFamily="18" charset="0"/>
                <a:cs typeface="Times New Roman" panose="02020603050405020304" pitchFamily="18" charset="0"/>
              </a:rPr>
              <a:t>3DES ALGORITHMS</a:t>
            </a:r>
          </a:p>
        </p:txBody>
      </p:sp>
      <p:sp>
        <p:nvSpPr>
          <p:cNvPr id="3" name="Content Placeholder 2"/>
          <p:cNvSpPr>
            <a:spLocks noGrp="1"/>
          </p:cNvSpPr>
          <p:nvPr>
            <p:ph idx="1"/>
          </p:nvPr>
        </p:nvSpPr>
        <p:spPr>
          <a:xfrm>
            <a:off x="448965" y="1350111"/>
            <a:ext cx="8551480" cy="1679754"/>
          </a:xfrm>
        </p:spPr>
        <p:txBody>
          <a:bodyPr>
            <a:noAutofit/>
          </a:bodyPr>
          <a:lstStyle/>
          <a:p>
            <a:pPr marL="285750" indent="-28575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3DES was developed in 1999 by IBM by a team led by Walter Tuchman</a:t>
            </a:r>
          </a:p>
          <a:p>
            <a:pPr marL="285750" indent="-285750" algn="just">
              <a:buFont typeface="Wingdings" panose="05000000000000000000" pitchFamily="2" charset="2"/>
              <a:buChar char="v"/>
            </a:pPr>
            <a:r>
              <a:rPr lang="en-US" altLang="en-US" sz="2000" dirty="0">
                <a:latin typeface="Times New Roman" panose="02020603050405020304" pitchFamily="18" charset="0"/>
                <a:cs typeface="Times New Roman" panose="02020603050405020304" pitchFamily="18" charset="0"/>
              </a:rPr>
              <a:t>3DES is the same thing except it encrypts the data 3 times and uses a different key for at least one of the passes</a:t>
            </a:r>
          </a:p>
          <a:p>
            <a:pPr marL="285750" indent="-285750" algn="just">
              <a:buFont typeface="Wingdings" panose="05000000000000000000" pitchFamily="2" charset="2"/>
              <a:buChar char="v"/>
            </a:pPr>
            <a:r>
              <a:rPr lang="en-US" altLang="en-US" sz="2000" dirty="0">
                <a:latin typeface="Times New Roman" panose="02020603050405020304" pitchFamily="18" charset="0"/>
                <a:cs typeface="Times New Roman" panose="02020603050405020304" pitchFamily="18" charset="0"/>
              </a:rPr>
              <a:t>This creates a cumulative key size of 112-168 </a:t>
            </a:r>
            <a:r>
              <a:rPr lang="en-US" altLang="en-US" sz="2000" dirty="0" smtClean="0">
                <a:latin typeface="Times New Roman" panose="02020603050405020304" pitchFamily="18" charset="0"/>
                <a:cs typeface="Times New Roman" panose="02020603050405020304" pitchFamily="18" charset="0"/>
              </a:rPr>
              <a:t>bits</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5" name="object 4"/>
          <p:cNvSpPr/>
          <p:nvPr/>
        </p:nvSpPr>
        <p:spPr>
          <a:xfrm>
            <a:off x="601670" y="2724455"/>
            <a:ext cx="3640013" cy="1876192"/>
          </a:xfrm>
          <a:prstGeom prst="rect">
            <a:avLst/>
          </a:prstGeom>
          <a:blipFill>
            <a:blip r:embed="rId2" cstate="print"/>
            <a:stretch>
              <a:fillRect/>
            </a:stretch>
          </a:blipFill>
        </p:spPr>
        <p:txBody>
          <a:bodyPr wrap="square" lIns="0" tIns="0" rIns="0" bIns="0" rtlCol="0"/>
          <a:lstStyle/>
          <a:p>
            <a:endParaRPr/>
          </a:p>
        </p:txBody>
      </p:sp>
      <p:sp>
        <p:nvSpPr>
          <p:cNvPr id="6" name="object 2"/>
          <p:cNvSpPr/>
          <p:nvPr/>
        </p:nvSpPr>
        <p:spPr>
          <a:xfrm>
            <a:off x="5030115" y="2724456"/>
            <a:ext cx="3506998" cy="1876191"/>
          </a:xfrm>
          <a:prstGeom prst="rect">
            <a:avLst/>
          </a:prstGeom>
          <a:blipFill>
            <a:blip r:embed="rId3" cstate="print"/>
            <a:stretch>
              <a:fillRect/>
            </a:stretch>
          </a:blipFill>
        </p:spPr>
        <p:txBody>
          <a:bodyPr wrap="square" lIns="0" tIns="0" rIns="0" bIns="0" rtlCol="0"/>
          <a:lstStyle/>
          <a:p>
            <a:endParaRPr/>
          </a:p>
        </p:txBody>
      </p:sp>
      <p:graphicFrame>
        <p:nvGraphicFramePr>
          <p:cNvPr id="7" name="Table 6"/>
          <p:cNvGraphicFramePr>
            <a:graphicFrameLocks noGrp="1"/>
          </p:cNvGraphicFramePr>
          <p:nvPr>
            <p:extLst>
              <p:ext uri="{D42A27DB-BD31-4B8C-83A1-F6EECF244321}">
                <p14:modId xmlns:p14="http://schemas.microsoft.com/office/powerpoint/2010/main" val="2230299320"/>
              </p:ext>
            </p:extLst>
          </p:nvPr>
        </p:nvGraphicFramePr>
        <p:xfrm>
          <a:off x="1059785" y="4600647"/>
          <a:ext cx="2901395" cy="370840"/>
        </p:xfrm>
        <a:graphic>
          <a:graphicData uri="http://schemas.openxmlformats.org/drawingml/2006/table">
            <a:tbl>
              <a:tblPr firstRow="1" bandRow="1">
                <a:tableStyleId>{5C22544A-7EE6-4342-B048-85BDC9FD1C3A}</a:tableStyleId>
              </a:tblPr>
              <a:tblGrid>
                <a:gridCol w="2901395"/>
              </a:tblGrid>
              <a:tr h="370840">
                <a:tc>
                  <a:txBody>
                    <a:bodyPr/>
                    <a:lstStyle/>
                    <a:p>
                      <a:pPr marL="0" indent="0">
                        <a:buFont typeface="Wingdings" panose="05000000000000000000" pitchFamily="2" charset="2"/>
                        <a:buNone/>
                      </a:pPr>
                      <a:r>
                        <a:rPr lang="en-US" spc="75" dirty="0" smtClean="0">
                          <a:latin typeface="Times New Roman" panose="02020603050405020304" pitchFamily="18" charset="0"/>
                          <a:cs typeface="Times New Roman" panose="02020603050405020304" pitchFamily="18" charset="0"/>
                        </a:rPr>
                        <a:t>Triple </a:t>
                      </a:r>
                      <a:r>
                        <a:rPr lang="en-US" spc="254" dirty="0" smtClean="0">
                          <a:latin typeface="Times New Roman" panose="02020603050405020304" pitchFamily="18" charset="0"/>
                          <a:cs typeface="Times New Roman" panose="02020603050405020304" pitchFamily="18" charset="0"/>
                        </a:rPr>
                        <a:t>DES </a:t>
                      </a:r>
                      <a:r>
                        <a:rPr lang="en-US" spc="145" dirty="0" smtClean="0">
                          <a:latin typeface="Times New Roman" panose="02020603050405020304" pitchFamily="18" charset="0"/>
                          <a:cs typeface="Times New Roman" panose="02020603050405020304" pitchFamily="18" charset="0"/>
                        </a:rPr>
                        <a:t>with</a:t>
                      </a:r>
                      <a:r>
                        <a:rPr lang="en-US" spc="480" dirty="0" smtClean="0">
                          <a:latin typeface="Times New Roman" panose="02020603050405020304" pitchFamily="18" charset="0"/>
                          <a:cs typeface="Times New Roman" panose="02020603050405020304" pitchFamily="18" charset="0"/>
                        </a:rPr>
                        <a:t> </a:t>
                      </a:r>
                      <a:r>
                        <a:rPr lang="en-US" spc="175" dirty="0" smtClean="0">
                          <a:latin typeface="Times New Roman" panose="02020603050405020304" pitchFamily="18" charset="0"/>
                          <a:cs typeface="Times New Roman" panose="02020603050405020304" pitchFamily="18" charset="0"/>
                        </a:rPr>
                        <a:t>2-key</a:t>
                      </a:r>
                      <a:endParaRPr lang="en-US" spc="175" dirty="0">
                        <a:latin typeface="Times New Roman" panose="02020603050405020304" pitchFamily="18" charset="0"/>
                        <a:cs typeface="Times New Roman" panose="02020603050405020304" pitchFamily="18" charset="0"/>
                      </a:endParaRP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17462802"/>
              </p:ext>
            </p:extLst>
          </p:nvPr>
        </p:nvGraphicFramePr>
        <p:xfrm>
          <a:off x="5488230" y="4600647"/>
          <a:ext cx="2901395" cy="365760"/>
        </p:xfrm>
        <a:graphic>
          <a:graphicData uri="http://schemas.openxmlformats.org/drawingml/2006/table">
            <a:tbl>
              <a:tblPr firstRow="1" bandRow="1">
                <a:tableStyleId>{5C22544A-7EE6-4342-B048-85BDC9FD1C3A}</a:tableStyleId>
              </a:tblPr>
              <a:tblGrid>
                <a:gridCol w="2901395"/>
              </a:tblGrid>
              <a:tr h="338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pc="75" dirty="0" smtClean="0">
                          <a:latin typeface="Times New Roman" panose="02020603050405020304" pitchFamily="18" charset="0"/>
                          <a:cs typeface="Times New Roman" panose="02020603050405020304" pitchFamily="18" charset="0"/>
                        </a:rPr>
                        <a:t>Triple </a:t>
                      </a:r>
                      <a:r>
                        <a:rPr lang="en-US" spc="254" dirty="0" smtClean="0">
                          <a:latin typeface="Times New Roman" panose="02020603050405020304" pitchFamily="18" charset="0"/>
                          <a:cs typeface="Times New Roman" panose="02020603050405020304" pitchFamily="18" charset="0"/>
                        </a:rPr>
                        <a:t>DES </a:t>
                      </a:r>
                      <a:r>
                        <a:rPr lang="en-US" spc="145" dirty="0" smtClean="0">
                          <a:latin typeface="Times New Roman" panose="02020603050405020304" pitchFamily="18" charset="0"/>
                          <a:cs typeface="Times New Roman" panose="02020603050405020304" pitchFamily="18" charset="0"/>
                        </a:rPr>
                        <a:t>with</a:t>
                      </a:r>
                      <a:r>
                        <a:rPr lang="en-US" spc="480" dirty="0" smtClean="0">
                          <a:latin typeface="Times New Roman" panose="02020603050405020304" pitchFamily="18" charset="0"/>
                          <a:cs typeface="Times New Roman" panose="02020603050405020304" pitchFamily="18" charset="0"/>
                        </a:rPr>
                        <a:t> </a:t>
                      </a:r>
                      <a:r>
                        <a:rPr lang="en-US" spc="175" dirty="0" smtClean="0">
                          <a:latin typeface="Times New Roman" panose="02020603050405020304" pitchFamily="18" charset="0"/>
                          <a:cs typeface="Times New Roman" panose="02020603050405020304" pitchFamily="18" charset="0"/>
                        </a:rPr>
                        <a:t>3-key</a:t>
                      </a:r>
                    </a:p>
                  </a:txBody>
                  <a:tcPr/>
                </a:tc>
              </a:tr>
            </a:tbl>
          </a:graphicData>
        </a:graphic>
      </p:graphicFrame>
    </p:spTree>
    <p:extLst>
      <p:ext uri="{BB962C8B-B14F-4D97-AF65-F5344CB8AC3E}">
        <p14:creationId xmlns:p14="http://schemas.microsoft.com/office/powerpoint/2010/main" val="3850543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latin typeface="Times New Roman" panose="02020603050405020304" pitchFamily="18" charset="0"/>
                <a:cs typeface="Times New Roman" panose="02020603050405020304" pitchFamily="18" charset="0"/>
              </a:rPr>
              <a:t>RSA ALGORITHM</a:t>
            </a:r>
          </a:p>
        </p:txBody>
      </p:sp>
      <p:sp>
        <p:nvSpPr>
          <p:cNvPr id="3" name="Content Placeholder 2"/>
          <p:cNvSpPr>
            <a:spLocks noGrp="1"/>
          </p:cNvSpPr>
          <p:nvPr>
            <p:ph idx="1"/>
          </p:nvPr>
        </p:nvSpPr>
        <p:spPr>
          <a:xfrm>
            <a:off x="448966" y="1350111"/>
            <a:ext cx="4428444" cy="3512214"/>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Invented by </a:t>
            </a:r>
            <a:r>
              <a:rPr lang="en-US" dirty="0" err="1">
                <a:latin typeface="Times New Roman" panose="02020603050405020304" pitchFamily="18" charset="0"/>
                <a:cs typeface="Times New Roman" panose="02020603050405020304" pitchFamily="18" charset="0"/>
              </a:rPr>
              <a:t>Rivest</a:t>
            </a:r>
            <a:r>
              <a:rPr lang="en-US" dirty="0">
                <a:latin typeface="Times New Roman" panose="02020603050405020304" pitchFamily="18" charset="0"/>
                <a:cs typeface="Times New Roman" panose="02020603050405020304" pitchFamily="18" charset="0"/>
              </a:rPr>
              <a:t>/Shamir/Adelman (1978)</a:t>
            </a:r>
          </a:p>
          <a:p>
            <a:r>
              <a:rPr lang="en-US" dirty="0" smtClean="0">
                <a:latin typeface="Times New Roman" panose="02020603050405020304" pitchFamily="18" charset="0"/>
                <a:cs typeface="Times New Roman" panose="02020603050405020304" pitchFamily="18" charset="0"/>
              </a:rPr>
              <a:t>First </a:t>
            </a:r>
            <a:r>
              <a:rPr lang="en-US" dirty="0">
                <a:latin typeface="Times New Roman" panose="02020603050405020304" pitchFamily="18" charset="0"/>
                <a:cs typeface="Times New Roman" panose="02020603050405020304" pitchFamily="18" charset="0"/>
              </a:rPr>
              <a:t>asymmetric encryption algorithm</a:t>
            </a:r>
          </a:p>
          <a:p>
            <a:r>
              <a:rPr lang="en-US" dirty="0" smtClean="0">
                <a:latin typeface="Times New Roman" panose="02020603050405020304" pitchFamily="18" charset="0"/>
                <a:cs typeface="Times New Roman" panose="02020603050405020304" pitchFamily="18" charset="0"/>
              </a:rPr>
              <a:t>Most </a:t>
            </a:r>
            <a:r>
              <a:rPr lang="en-US" dirty="0">
                <a:latin typeface="Times New Roman" panose="02020603050405020304" pitchFamily="18" charset="0"/>
                <a:cs typeface="Times New Roman" panose="02020603050405020304" pitchFamily="18" charset="0"/>
              </a:rPr>
              <a:t>widely known public key cryptosystem</a:t>
            </a:r>
          </a:p>
          <a:p>
            <a:r>
              <a:rPr lang="en-US" dirty="0">
                <a:latin typeface="Times New Roman" panose="02020603050405020304" pitchFamily="18" charset="0"/>
                <a:cs typeface="Times New Roman" panose="02020603050405020304" pitchFamily="18" charset="0"/>
              </a:rPr>
              <a:t>Used in many protocols (e.g., SSL, PGP, …)</a:t>
            </a:r>
          </a:p>
          <a:p>
            <a:r>
              <a:rPr lang="en-US" dirty="0">
                <a:latin typeface="Times New Roman" panose="02020603050405020304" pitchFamily="18" charset="0"/>
                <a:cs typeface="Times New Roman" panose="02020603050405020304" pitchFamily="18" charset="0"/>
              </a:rPr>
              <a:t>Number theoretic algorithm: security based on difficulty of factoring </a:t>
            </a:r>
            <a:r>
              <a:rPr lang="en-US" b="1" i="1" dirty="0">
                <a:latin typeface="Times New Roman" panose="02020603050405020304" pitchFamily="18" charset="0"/>
                <a:cs typeface="Times New Roman" panose="02020603050405020304" pitchFamily="18" charset="0"/>
              </a:rPr>
              <a:t>large </a:t>
            </a:r>
            <a:r>
              <a:rPr lang="en-US" dirty="0">
                <a:latin typeface="Times New Roman" panose="02020603050405020304" pitchFamily="18" charset="0"/>
                <a:cs typeface="Times New Roman" panose="02020603050405020304" pitchFamily="18" charset="0"/>
              </a:rPr>
              <a:t>prime numbers</a:t>
            </a:r>
          </a:p>
          <a:p>
            <a:r>
              <a:rPr lang="en-US" dirty="0">
                <a:latin typeface="Times New Roman" panose="02020603050405020304" pitchFamily="18" charset="0"/>
                <a:cs typeface="Times New Roman" panose="02020603050405020304" pitchFamily="18" charset="0"/>
              </a:rPr>
              <a:t>1024, 2048, 4096-bit keys common</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7410" y="1387525"/>
            <a:ext cx="4025531" cy="3169390"/>
          </a:xfrm>
          <a:prstGeom prst="rect">
            <a:avLst/>
          </a:prstGeom>
        </p:spPr>
      </p:pic>
    </p:spTree>
    <p:extLst>
      <p:ext uri="{BB962C8B-B14F-4D97-AF65-F5344CB8AC3E}">
        <p14:creationId xmlns:p14="http://schemas.microsoft.com/office/powerpoint/2010/main" val="2454273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latin typeface="Times New Roman" panose="02020603050405020304" pitchFamily="18" charset="0"/>
                <a:cs typeface="Times New Roman" panose="02020603050405020304" pitchFamily="18" charset="0"/>
              </a:rPr>
              <a:t>DSA ALGORITHM</a:t>
            </a:r>
          </a:p>
        </p:txBody>
      </p:sp>
      <p:sp>
        <p:nvSpPr>
          <p:cNvPr id="3" name="Content Placeholder 2"/>
          <p:cNvSpPr>
            <a:spLocks noGrp="1"/>
          </p:cNvSpPr>
          <p:nvPr>
            <p:ph idx="1"/>
          </p:nvPr>
        </p:nvSpPr>
        <p:spPr>
          <a:xfrm>
            <a:off x="143556" y="1350111"/>
            <a:ext cx="4581150" cy="3512214"/>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DSA </a:t>
            </a:r>
            <a:r>
              <a:rPr lang="en-US" sz="2000" dirty="0">
                <a:latin typeface="Times New Roman" panose="02020603050405020304" pitchFamily="18" charset="0"/>
                <a:cs typeface="Times New Roman" panose="02020603050405020304" pitchFamily="18" charset="0"/>
              </a:rPr>
              <a:t>was proposed by the National Institute of Standards and Technology (NIST) in August 1991 for use in their </a:t>
            </a:r>
            <a:r>
              <a:rPr lang="en-US" sz="2000" b="1" dirty="0">
                <a:latin typeface="Times New Roman" panose="02020603050405020304" pitchFamily="18" charset="0"/>
                <a:cs typeface="Times New Roman" panose="02020603050405020304" pitchFamily="18" charset="0"/>
              </a:rPr>
              <a:t>Digital Signature Standard (DSS)</a:t>
            </a:r>
          </a:p>
          <a:p>
            <a:pPr algn="just"/>
            <a:r>
              <a:rPr lang="en-US" sz="2000" dirty="0">
                <a:latin typeface="Times New Roman" panose="02020603050405020304" pitchFamily="18" charset="0"/>
                <a:cs typeface="Times New Roman" panose="02020603050405020304" pitchFamily="18" charset="0"/>
              </a:rPr>
              <a:t>A digital signature is basically a way to ensure that an electronic document (e-mail, spreadsheet, text </a:t>
            </a:r>
            <a:r>
              <a:rPr lang="en-US" sz="2000" dirty="0" smtClean="0">
                <a:latin typeface="Times New Roman" panose="02020603050405020304" pitchFamily="18" charset="0"/>
                <a:cs typeface="Times New Roman" panose="02020603050405020304" pitchFamily="18" charset="0"/>
              </a:rPr>
              <a:t>file, etc.) </a:t>
            </a:r>
            <a:r>
              <a:rPr lang="en-US" sz="2000" dirty="0">
                <a:latin typeface="Times New Roman" panose="02020603050405020304" pitchFamily="18" charset="0"/>
                <a:cs typeface="Times New Roman" panose="02020603050405020304" pitchFamily="18" charset="0"/>
              </a:rPr>
              <a:t>is </a:t>
            </a:r>
            <a:r>
              <a:rPr lang="en-US" sz="2000" dirty="0" smtClean="0">
                <a:latin typeface="Times New Roman" panose="02020603050405020304" pitchFamily="18" charset="0"/>
                <a:cs typeface="Times New Roman" panose="02020603050405020304" pitchFamily="18" charset="0"/>
              </a:rPr>
              <a:t>authentic</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706" y="1261167"/>
            <a:ext cx="4275740" cy="3810000"/>
          </a:xfrm>
          <a:prstGeom prst="rect">
            <a:avLst/>
          </a:prstGeom>
        </p:spPr>
      </p:pic>
    </p:spTree>
    <p:extLst>
      <p:ext uri="{BB962C8B-B14F-4D97-AF65-F5344CB8AC3E}">
        <p14:creationId xmlns:p14="http://schemas.microsoft.com/office/powerpoint/2010/main" val="3482782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latin typeface="Times New Roman" panose="02020603050405020304" pitchFamily="18" charset="0"/>
                <a:cs typeface="Times New Roman" panose="02020603050405020304" pitchFamily="18" charset="0"/>
              </a:rPr>
              <a:t>ECC ALGORITHM</a:t>
            </a:r>
          </a:p>
        </p:txBody>
      </p:sp>
      <p:sp>
        <p:nvSpPr>
          <p:cNvPr id="3" name="Content Placeholder 2"/>
          <p:cNvSpPr>
            <a:spLocks noGrp="1"/>
          </p:cNvSpPr>
          <p:nvPr>
            <p:ph idx="1"/>
          </p:nvPr>
        </p:nvSpPr>
        <p:spPr>
          <a:xfrm>
            <a:off x="448966" y="1350111"/>
            <a:ext cx="4733854" cy="3512214"/>
          </a:xfrm>
        </p:spPr>
        <p:txBody>
          <a:bodyPr>
            <a:normAutofit fontScale="70000" lnSpcReduction="20000"/>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Miller and </a:t>
            </a:r>
            <a:r>
              <a:rPr lang="en-US" dirty="0" err="1">
                <a:latin typeface="Times New Roman" panose="02020603050405020304" pitchFamily="18" charset="0"/>
                <a:cs typeface="Times New Roman" panose="02020603050405020304" pitchFamily="18" charset="0"/>
              </a:rPr>
              <a:t>Koblitz</a:t>
            </a:r>
            <a:r>
              <a:rPr lang="en-US" dirty="0">
                <a:latin typeface="Times New Roman" panose="02020603050405020304" pitchFamily="18" charset="0"/>
                <a:cs typeface="Times New Roman" panose="02020603050405020304" pitchFamily="18" charset="0"/>
              </a:rPr>
              <a:t> (independently) introduced elliptic curves into cryptography in the mid-1980s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Elliptic Curve Cryptography algorithms entered wide use between 2004 and 2005</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Works on the basis of elliptic curves.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Elliptic curves work because they have a special property- one can add two points on the curve together and get a third points on the curve</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Unless there is a breakthrough in math, ECC will continue ti be a good algorithm </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5525" y="1350111"/>
            <a:ext cx="3492565" cy="3512214"/>
          </a:xfrm>
          <a:prstGeom prst="rect">
            <a:avLst/>
          </a:prstGeom>
        </p:spPr>
      </p:pic>
    </p:spTree>
    <p:extLst>
      <p:ext uri="{BB962C8B-B14F-4D97-AF65-F5344CB8AC3E}">
        <p14:creationId xmlns:p14="http://schemas.microsoft.com/office/powerpoint/2010/main" val="3490782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latin typeface="Times New Roman" panose="02020603050405020304" pitchFamily="18" charset="0"/>
                <a:cs typeface="Times New Roman" panose="02020603050405020304" pitchFamily="18" charset="0"/>
              </a:rPr>
              <a:t>PERFORMANCE METRICS</a:t>
            </a:r>
          </a:p>
        </p:txBody>
      </p:sp>
      <p:sp>
        <p:nvSpPr>
          <p:cNvPr id="3" name="Content Placeholder 2"/>
          <p:cNvSpPr>
            <a:spLocks noGrp="1"/>
          </p:cNvSpPr>
          <p:nvPr>
            <p:ph idx="1"/>
          </p:nvPr>
        </p:nvSpPr>
        <p:spPr>
          <a:xfrm>
            <a:off x="448966" y="1350111"/>
            <a:ext cx="8246070" cy="3512214"/>
          </a:xfrm>
        </p:spPr>
        <p:txBody>
          <a:bodyPr>
            <a:normAutofit fontScale="62500" lnSpcReduction="20000"/>
          </a:bodyPr>
          <a:lstStyle/>
          <a:p>
            <a:pPr lvl="0" algn="just"/>
            <a:r>
              <a:rPr lang="en-US" b="1" dirty="0">
                <a:solidFill>
                  <a:schemeClr val="accent1"/>
                </a:solidFill>
                <a:latin typeface="Times New Roman" panose="02020603050405020304" pitchFamily="18" charset="0"/>
                <a:cs typeface="Times New Roman" panose="02020603050405020304" pitchFamily="18" charset="0"/>
              </a:rPr>
              <a:t>Key</a:t>
            </a:r>
            <a:r>
              <a:rPr lang="en-US" dirty="0">
                <a:solidFill>
                  <a:schemeClr val="accent1"/>
                </a:solidFill>
                <a:latin typeface="Times New Roman" panose="02020603050405020304" pitchFamily="18" charset="0"/>
                <a:cs typeface="Times New Roman" panose="02020603050405020304" pitchFamily="18" charset="0"/>
              </a:rPr>
              <a:t> </a:t>
            </a:r>
            <a:r>
              <a:rPr lang="en-US" b="1" dirty="0">
                <a:solidFill>
                  <a:schemeClr val="accent1"/>
                </a:solidFill>
                <a:latin typeface="Times New Roman" panose="02020603050405020304" pitchFamily="18" charset="0"/>
                <a:cs typeface="Times New Roman" panose="02020603050405020304" pitchFamily="18" charset="0"/>
              </a:rPr>
              <a:t>length:</a:t>
            </a:r>
            <a:r>
              <a:rPr lang="en-US" dirty="0">
                <a:solidFill>
                  <a:srgbClr val="FFFF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Key</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length is the number of bits in a key used by a cryptographic algorithm which determined the time complexity of transferring the data to the sender and receiver ends. </a:t>
            </a:r>
          </a:p>
          <a:p>
            <a:pPr lvl="0" algn="just"/>
            <a:r>
              <a:rPr lang="en-US" sz="2900" b="1" dirty="0">
                <a:solidFill>
                  <a:schemeClr val="accent1"/>
                </a:solidFill>
                <a:latin typeface="Times New Roman" panose="02020603050405020304" pitchFamily="18" charset="0"/>
                <a:cs typeface="Times New Roman" panose="02020603050405020304" pitchFamily="18" charset="0"/>
              </a:rPr>
              <a:t>Block Size: </a:t>
            </a:r>
            <a:r>
              <a:rPr lang="en-US" dirty="0">
                <a:latin typeface="Times New Roman" panose="02020603050405020304" pitchFamily="18" charset="0"/>
                <a:cs typeface="Times New Roman" panose="02020603050405020304" pitchFamily="18" charset="0"/>
              </a:rPr>
              <a:t>A block is a sequence of bytes or bits, usually containing some whole number of records, having a maximum length, a block</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size. Data thus structured are said to be blocked.</a:t>
            </a:r>
          </a:p>
          <a:p>
            <a:pPr lvl="0" algn="just"/>
            <a:r>
              <a:rPr lang="en-US" sz="2900" b="1" dirty="0">
                <a:solidFill>
                  <a:schemeClr val="accent1"/>
                </a:solidFill>
                <a:latin typeface="Times New Roman" panose="02020603050405020304" pitchFamily="18" charset="0"/>
                <a:cs typeface="Times New Roman" panose="02020603050405020304" pitchFamily="18" charset="0"/>
              </a:rPr>
              <a:t>Round: </a:t>
            </a:r>
            <a:r>
              <a:rPr lang="en-US" dirty="0">
                <a:latin typeface="Times New Roman" panose="02020603050405020304" pitchFamily="18" charset="0"/>
                <a:cs typeface="Times New Roman" panose="02020603050405020304" pitchFamily="18" charset="0"/>
              </a:rPr>
              <a:t>Round</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function, which measures how much time the operation needs to perform for retrieve data.</a:t>
            </a:r>
          </a:p>
          <a:p>
            <a:pPr lvl="0" algn="just"/>
            <a:r>
              <a:rPr lang="en-US" sz="2900" b="1" dirty="0">
                <a:solidFill>
                  <a:schemeClr val="accent1"/>
                </a:solidFill>
                <a:latin typeface="Times New Roman" panose="02020603050405020304" pitchFamily="18" charset="0"/>
                <a:cs typeface="Times New Roman" panose="02020603050405020304" pitchFamily="18" charset="0"/>
              </a:rPr>
              <a:t>Vulnerabilities:</a:t>
            </a:r>
            <a:r>
              <a:rPr lang="en-US" dirty="0">
                <a:solidFill>
                  <a:srgbClr val="FFFF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Weakness points of a system which can be exploited by attacker.</a:t>
            </a:r>
          </a:p>
          <a:p>
            <a:pPr lvl="0" algn="just"/>
            <a:r>
              <a:rPr lang="en-US" sz="2900" b="1" dirty="0">
                <a:solidFill>
                  <a:schemeClr val="accent1"/>
                </a:solidFill>
                <a:latin typeface="Times New Roman" panose="02020603050405020304" pitchFamily="18" charset="0"/>
                <a:cs typeface="Times New Roman" panose="02020603050405020304" pitchFamily="18" charset="0"/>
              </a:rPr>
              <a:t>Efficiency:</a:t>
            </a:r>
            <a:r>
              <a:rPr lang="en-US" dirty="0">
                <a:solidFill>
                  <a:srgbClr val="FFFF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Determines how fast or slow it behaves when implemented in hardware and software. </a:t>
            </a:r>
          </a:p>
          <a:p>
            <a:pPr lvl="0" algn="just"/>
            <a:r>
              <a:rPr lang="en-US" sz="2900" b="1" dirty="0">
                <a:solidFill>
                  <a:schemeClr val="accent1"/>
                </a:solidFill>
                <a:latin typeface="Times New Roman" panose="02020603050405020304" pitchFamily="18" charset="0"/>
                <a:cs typeface="Times New Roman" panose="02020603050405020304" pitchFamily="18" charset="0"/>
              </a:rPr>
              <a:t>Applications:</a:t>
            </a:r>
            <a:r>
              <a:rPr lang="en-US" dirty="0">
                <a:solidFill>
                  <a:srgbClr val="FFFF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Performance area of algorithm with specific function directly for the user or, in some cases, for another application program. </a:t>
            </a:r>
          </a:p>
          <a:p>
            <a:endParaRPr lang="en-US" sz="29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032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1425" y="128471"/>
            <a:ext cx="6108200" cy="725348"/>
          </a:xfrm>
        </p:spPr>
        <p:txBody>
          <a:bodyPr>
            <a:normAutofit fontScale="90000"/>
          </a:bodyPr>
          <a:lstStyle/>
          <a:p>
            <a:r>
              <a:rPr lang="en-US" dirty="0">
                <a:solidFill>
                  <a:schemeClr val="tx1"/>
                </a:solidFill>
                <a:effectLst/>
                <a:latin typeface="Times New Roman" panose="02020603050405020304" pitchFamily="18" charset="0"/>
                <a:cs typeface="Times New Roman" panose="02020603050405020304" pitchFamily="18" charset="0"/>
              </a:rPr>
              <a:t>Performance</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effectLst/>
                <a:latin typeface="Times New Roman" panose="02020603050405020304" pitchFamily="18" charset="0"/>
                <a:cs typeface="Times New Roman" panose="02020603050405020304" pitchFamily="18" charset="0"/>
              </a:rPr>
              <a:t>analysis</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effectLst/>
                <a:latin typeface="Times New Roman" panose="02020603050405020304" pitchFamily="18" charset="0"/>
                <a:cs typeface="Times New Roman" panose="02020603050405020304" pitchFamily="18" charset="0"/>
              </a:rPr>
              <a:t>of</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effectLst/>
                <a:latin typeface="Times New Roman" panose="02020603050405020304" pitchFamily="18" charset="0"/>
                <a:cs typeface="Times New Roman" panose="02020603050405020304" pitchFamily="18" charset="0"/>
              </a:rPr>
              <a:t>symmetric Cryptography Algorithms</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1237" y="1222974"/>
            <a:ext cx="6719207" cy="3792056"/>
          </a:xfrm>
        </p:spPr>
      </p:pic>
    </p:spTree>
    <p:extLst>
      <p:ext uri="{BB962C8B-B14F-4D97-AF65-F5344CB8AC3E}">
        <p14:creationId xmlns:p14="http://schemas.microsoft.com/office/powerpoint/2010/main" val="1365305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1425" y="586585"/>
            <a:ext cx="6108200" cy="267233"/>
          </a:xfrm>
        </p:spPr>
        <p:txBody>
          <a:bodyPr>
            <a:noAutofit/>
          </a:bodyPr>
          <a:lstStyle/>
          <a:p>
            <a:r>
              <a:rPr lang="en-US" sz="2800" dirty="0">
                <a:solidFill>
                  <a:schemeClr val="tx1"/>
                </a:solidFill>
                <a:effectLst/>
                <a:latin typeface="Times New Roman" panose="02020603050405020304" pitchFamily="18" charset="0"/>
                <a:cs typeface="Times New Roman" panose="02020603050405020304" pitchFamily="18" charset="0"/>
              </a:rPr>
              <a:t>Performance</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effectLst/>
                <a:latin typeface="Times New Roman" panose="02020603050405020304" pitchFamily="18" charset="0"/>
                <a:cs typeface="Times New Roman" panose="02020603050405020304" pitchFamily="18" charset="0"/>
              </a:rPr>
              <a:t>analysis</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effectLst/>
                <a:latin typeface="Times New Roman" panose="02020603050405020304" pitchFamily="18" charset="0"/>
                <a:cs typeface="Times New Roman" panose="02020603050405020304" pitchFamily="18" charset="0"/>
              </a:rPr>
              <a:t>of</a:t>
            </a:r>
            <a:r>
              <a:rPr lang="en-US" sz="2800"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effectLst/>
                <a:latin typeface="Times New Roman" panose="02020603050405020304" pitchFamily="18" charset="0"/>
                <a:cs typeface="Times New Roman" panose="02020603050405020304" pitchFamily="18" charset="0"/>
              </a:rPr>
              <a:t>Asymmetric Cryptography Algorithms</a:t>
            </a:r>
            <a:endParaRPr lang="en-US" sz="28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1237" y="1350110"/>
            <a:ext cx="6719207" cy="3206805"/>
          </a:xfrm>
        </p:spPr>
      </p:pic>
    </p:spTree>
    <p:extLst>
      <p:ext uri="{BB962C8B-B14F-4D97-AF65-F5344CB8AC3E}">
        <p14:creationId xmlns:p14="http://schemas.microsoft.com/office/powerpoint/2010/main" val="763688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fontScale="70000" lnSpcReduction="20000"/>
          </a:bodyPr>
          <a:lstStyle/>
          <a:p>
            <a:pPr algn="just"/>
            <a:r>
              <a:rPr lang="en-US" dirty="0">
                <a:latin typeface="Times New Roman" panose="02020603050405020304" pitchFamily="18" charset="0"/>
                <a:cs typeface="Times New Roman" panose="02020603050405020304" pitchFamily="18" charset="0"/>
              </a:rPr>
              <a:t>Although Symmetric and Asymmetric algorithms both are highly efficient for protecting the data in their own relevant field of data transferring but based on the result analysis and discussion we can conclude that symmetric cryptography </a:t>
            </a:r>
            <a:r>
              <a:rPr lang="en-US" dirty="0" smtClean="0">
                <a:latin typeface="Times New Roman" panose="02020603050405020304" pitchFamily="18" charset="0"/>
                <a:cs typeface="Times New Roman" panose="02020603050405020304" pitchFamily="18" charset="0"/>
              </a:rPr>
              <a:t>algorithms.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AES, BLOWFISH, DES, 3DES are more suitable for the applications like wireless communication, Jfile, image processing, smart card </a:t>
            </a:r>
            <a:r>
              <a:rPr lang="en-US" dirty="0" smtClean="0">
                <a:latin typeface="Times New Roman" panose="02020603050405020304" pitchFamily="18" charset="0"/>
                <a:cs typeface="Times New Roman" panose="02020603050405020304" pitchFamily="18" charset="0"/>
              </a:rPr>
              <a:t>or e-commerce </a:t>
            </a:r>
            <a:r>
              <a:rPr lang="en-US" dirty="0">
                <a:latin typeface="Times New Roman" panose="02020603050405020304" pitchFamily="18" charset="0"/>
                <a:cs typeface="Times New Roman" panose="02020603050405020304" pitchFamily="18" charset="0"/>
              </a:rPr>
              <a:t>type of serveries respectively</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RSA, DSA, ECC are the best options for the applications like Internet banking, web application, email verification, key exchange over web, mobile.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3455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effectLst/>
                <a:latin typeface="Times New Roman" panose="02020603050405020304" pitchFamily="18" charset="0"/>
                <a:cs typeface="Times New Roman" panose="02020603050405020304" pitchFamily="18" charset="0"/>
              </a:rPr>
              <a:t>Members</a:t>
            </a:r>
            <a:endParaRPr lang="en-US"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LOREN JAFRIN ZAFAR ID: 14-25728-1</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HASAN,MAHMUD ID:14-25874-1</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HASAN,MD.MAHADE  ID:14-25547-1</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HOSSAIN,S.M.TANJIM ID-14-27037-2</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0050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44700"/>
            <a:ext cx="9144000" cy="4098799"/>
          </a:xfrm>
          <a:prstGeom prst="rect">
            <a:avLst/>
          </a:prstGeom>
        </p:spPr>
      </p:pic>
    </p:spTree>
    <p:extLst>
      <p:ext uri="{BB962C8B-B14F-4D97-AF65-F5344CB8AC3E}">
        <p14:creationId xmlns:p14="http://schemas.microsoft.com/office/powerpoint/2010/main" val="10910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latin typeface="Times New Roman" panose="02020603050405020304" pitchFamily="18" charset="0"/>
                <a:cs typeface="Times New Roman" panose="02020603050405020304" pitchFamily="18" charset="0"/>
              </a:rPr>
              <a:t>Motivation</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Our motivation of thesis work is to do the performance analysis of different algorithms of symmetric and asymmetric cryptography based on </a:t>
            </a:r>
            <a:r>
              <a:rPr lang="en-US" dirty="0" smtClean="0">
                <a:latin typeface="Times New Roman" panose="02020603050405020304" pitchFamily="18" charset="0"/>
                <a:cs typeface="Times New Roman" panose="02020603050405020304" pitchFamily="18" charset="0"/>
              </a:rPr>
              <a:t>different performance </a:t>
            </a:r>
            <a:r>
              <a:rPr lang="en-US" dirty="0">
                <a:latin typeface="Times New Roman" panose="02020603050405020304" pitchFamily="18" charset="0"/>
                <a:cs typeface="Times New Roman" panose="02020603050405020304" pitchFamily="18" charset="0"/>
              </a:rPr>
              <a:t>metrics and network attacks which will help the researchers to identify the </a:t>
            </a:r>
            <a:r>
              <a:rPr lang="en-US" dirty="0" smtClean="0">
                <a:latin typeface="Times New Roman" panose="02020603050405020304" pitchFamily="18" charset="0"/>
                <a:cs typeface="Times New Roman" panose="02020603050405020304" pitchFamily="18" charset="0"/>
              </a:rPr>
              <a:t>suitable algorithms for </a:t>
            </a:r>
            <a:r>
              <a:rPr lang="en-US" dirty="0">
                <a:latin typeface="Times New Roman" panose="02020603050405020304" pitchFamily="18" charset="0"/>
                <a:cs typeface="Times New Roman" panose="02020603050405020304" pitchFamily="18" charset="0"/>
              </a:rPr>
              <a:t>different types of applications.</a:t>
            </a:r>
          </a:p>
        </p:txBody>
      </p:sp>
    </p:spTree>
    <p:extLst>
      <p:ext uri="{BB962C8B-B14F-4D97-AF65-F5344CB8AC3E}">
        <p14:creationId xmlns:p14="http://schemas.microsoft.com/office/powerpoint/2010/main" val="1159798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effectLst/>
                <a:latin typeface="Times New Roman" panose="02020603050405020304" pitchFamily="18" charset="0"/>
                <a:cs typeface="Times New Roman" panose="02020603050405020304" pitchFamily="18" charset="0"/>
              </a:rPr>
              <a:t>Outline</a:t>
            </a:r>
          </a:p>
        </p:txBody>
      </p:sp>
      <p:sp>
        <p:nvSpPr>
          <p:cNvPr id="3" name="Content Placeholder 2"/>
          <p:cNvSpPr>
            <a:spLocks noGrp="1"/>
          </p:cNvSpPr>
          <p:nvPr>
            <p:ph idx="1"/>
          </p:nvPr>
        </p:nvSpPr>
        <p:spPr/>
        <p:txBody>
          <a:bodyPr>
            <a:noAutofit/>
          </a:bodyPr>
          <a:lstStyle/>
          <a:p>
            <a:pPr>
              <a:lnSpc>
                <a:spcPct val="170000"/>
              </a:lnSpc>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INTRODUCTION</a:t>
            </a:r>
            <a:endParaRPr lang="en-US" sz="1600" dirty="0">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SYMMETRIC  CRYPTOGRAPHY ALGORITHM </a:t>
            </a:r>
          </a:p>
          <a:p>
            <a:pPr>
              <a:lnSpc>
                <a:spcPct val="17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ASSYMETRIC CRYPTOGRAPHY ALGORITHM</a:t>
            </a:r>
          </a:p>
          <a:p>
            <a:pPr>
              <a:lnSpc>
                <a:spcPct val="17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PERFORMANCE ANALYSIS METRICS</a:t>
            </a:r>
          </a:p>
          <a:p>
            <a:pPr>
              <a:lnSpc>
                <a:spcPct val="17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COMPARISION OF SYMMETRIC AND ASSYMETRIC ALGORITHMS</a:t>
            </a:r>
          </a:p>
          <a:p>
            <a:pPr>
              <a:lnSpc>
                <a:spcPct val="17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DISCUSSION</a:t>
            </a:r>
          </a:p>
          <a:p>
            <a:pPr>
              <a:lnSpc>
                <a:spcPct val="17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4107487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latin typeface="Times New Roman" panose="02020603050405020304" pitchFamily="18" charset="0"/>
                <a:cs typeface="Times New Roman" panose="02020603050405020304" pitchFamily="18" charset="0"/>
              </a:rPr>
              <a:t>WHAT IS CRYPTOGRAPHY?</a:t>
            </a:r>
          </a:p>
        </p:txBody>
      </p:sp>
      <p:sp>
        <p:nvSpPr>
          <p:cNvPr id="3" name="Content Placeholder 2"/>
          <p:cNvSpPr>
            <a:spLocks noGrp="1"/>
          </p:cNvSpPr>
          <p:nvPr>
            <p:ph idx="1"/>
          </p:nvPr>
        </p:nvSpPr>
        <p:spPr>
          <a:xfrm>
            <a:off x="448965" y="1197405"/>
            <a:ext cx="8246070" cy="2137869"/>
          </a:xfrm>
        </p:spPr>
        <p:txBody>
          <a:bodyPr>
            <a:normAutofit fontScale="85000" lnSpcReduction="20000"/>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Cryptography is a process of translating the original plain text into cipher text.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When the data is sent to receiver as chipper text, then third party can’t access the data as the original form.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Cryptography is important because it allows us to securely protect data that we don't want anyone else to have access to.</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081" y="3095398"/>
            <a:ext cx="7329840" cy="2048102"/>
          </a:xfrm>
          <a:prstGeom prst="rect">
            <a:avLst/>
          </a:prstGeom>
        </p:spPr>
      </p:pic>
    </p:spTree>
    <p:extLst>
      <p:ext uri="{BB962C8B-B14F-4D97-AF65-F5344CB8AC3E}">
        <p14:creationId xmlns:p14="http://schemas.microsoft.com/office/powerpoint/2010/main" val="99588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latin typeface="Times New Roman" panose="02020603050405020304" pitchFamily="18" charset="0"/>
                <a:cs typeface="Times New Roman" panose="02020603050405020304" pitchFamily="18" charset="0"/>
              </a:rPr>
              <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CRYPTOGRAPHIC ALGORITHMS</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r>
            <a:br>
              <a:rPr lang="en-US" dirty="0">
                <a:solidFill>
                  <a:schemeClr val="bg1"/>
                </a:solidFill>
                <a:latin typeface="Times New Roman" panose="02020603050405020304" pitchFamily="18" charset="0"/>
                <a:cs typeface="Times New Roman" panose="02020603050405020304" pitchFamily="18" charset="0"/>
              </a:rPr>
            </a:br>
            <a:endParaRPr lang="en-US" dirty="0">
              <a:solidFill>
                <a:schemeClr val="bg1"/>
              </a:solidFill>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44700"/>
            <a:ext cx="9144000" cy="4098799"/>
          </a:xfrm>
        </p:spPr>
      </p:pic>
    </p:spTree>
    <p:extLst>
      <p:ext uri="{BB962C8B-B14F-4D97-AF65-F5344CB8AC3E}">
        <p14:creationId xmlns:p14="http://schemas.microsoft.com/office/powerpoint/2010/main" val="3060916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185" dirty="0" smtClean="0">
                <a:solidFill>
                  <a:schemeClr val="bg1"/>
                </a:solidFill>
                <a:latin typeface="Times New Roman" panose="02020603050405020304" pitchFamily="18" charset="0"/>
                <a:cs typeface="Times New Roman" panose="02020603050405020304" pitchFamily="18" charset="0"/>
              </a:rPr>
              <a:t>SYMMETRIC</a:t>
            </a:r>
            <a:r>
              <a:rPr lang="en-US" spc="-430" dirty="0" smtClean="0">
                <a:solidFill>
                  <a:schemeClr val="bg1"/>
                </a:solidFill>
                <a:latin typeface="Times New Roman" panose="02020603050405020304" pitchFamily="18" charset="0"/>
                <a:cs typeface="Times New Roman" panose="02020603050405020304" pitchFamily="18" charset="0"/>
              </a:rPr>
              <a:t>  </a:t>
            </a:r>
            <a:r>
              <a:rPr lang="en-US" spc="-114" dirty="0" smtClean="0">
                <a:solidFill>
                  <a:schemeClr val="bg1"/>
                </a:solidFill>
                <a:latin typeface="Times New Roman" panose="02020603050405020304" pitchFamily="18" charset="0"/>
                <a:cs typeface="Times New Roman" panose="02020603050405020304" pitchFamily="18" charset="0"/>
              </a:rPr>
              <a:t>ALGORITHM</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8966" y="1350111"/>
            <a:ext cx="8246070" cy="1832459"/>
          </a:xfrm>
        </p:spPr>
        <p:txBody>
          <a:bodyPr>
            <a:normAutofit fontScale="85000" lnSpcReduction="10000"/>
          </a:bodyPr>
          <a:lstStyle/>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uses a secret key that can either be a number, a word or a string of random letters. It is a blended with the plain text of a message to change the content in a particular way. </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sender and the recipient should know the secret key that is used to encrypt and decrypt all the messages.</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3665" r="544"/>
          <a:stretch/>
        </p:blipFill>
        <p:spPr>
          <a:xfrm>
            <a:off x="754375" y="3182570"/>
            <a:ext cx="7482544" cy="1679755"/>
          </a:xfrm>
          <a:prstGeom prst="rect">
            <a:avLst/>
          </a:prstGeom>
        </p:spPr>
      </p:pic>
    </p:spTree>
    <p:extLst>
      <p:ext uri="{BB962C8B-B14F-4D97-AF65-F5344CB8AC3E}">
        <p14:creationId xmlns:p14="http://schemas.microsoft.com/office/powerpoint/2010/main" val="4291412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latin typeface="Times New Roman" panose="02020603050405020304" pitchFamily="18" charset="0"/>
                <a:cs typeface="Times New Roman" panose="02020603050405020304" pitchFamily="18" charset="0"/>
              </a:rPr>
              <a:t>ASYMETRIC </a:t>
            </a:r>
            <a:r>
              <a:rPr lang="en-US" dirty="0">
                <a:solidFill>
                  <a:schemeClr val="bg1"/>
                </a:solidFill>
                <a:latin typeface="Times New Roman" panose="02020603050405020304" pitchFamily="18" charset="0"/>
                <a:cs typeface="Times New Roman" panose="02020603050405020304" pitchFamily="18" charset="0"/>
              </a:rPr>
              <a:t>ALGORITHMS</a:t>
            </a:r>
          </a:p>
        </p:txBody>
      </p:sp>
      <p:sp>
        <p:nvSpPr>
          <p:cNvPr id="3" name="Content Placeholder 2"/>
          <p:cNvSpPr>
            <a:spLocks noGrp="1"/>
          </p:cNvSpPr>
          <p:nvPr>
            <p:ph idx="1"/>
          </p:nvPr>
        </p:nvSpPr>
        <p:spPr>
          <a:xfrm>
            <a:off x="448966" y="1350111"/>
            <a:ext cx="8246070" cy="1832459"/>
          </a:xfrm>
        </p:spPr>
        <p:txBody>
          <a:bodyPr>
            <a:normAutofit fontScale="77500" lnSpcReduction="20000"/>
          </a:bodyPr>
          <a:lstStyle/>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Asymmetric </a:t>
            </a:r>
            <a:r>
              <a:rPr lang="en-US" b="1" dirty="0">
                <a:latin typeface="Times New Roman" panose="02020603050405020304" pitchFamily="18" charset="0"/>
                <a:cs typeface="Times New Roman" panose="02020603050405020304" pitchFamily="18" charset="0"/>
              </a:rPr>
              <a:t>encryption</a:t>
            </a:r>
            <a:r>
              <a:rPr lang="en-US" dirty="0">
                <a:latin typeface="Times New Roman" panose="02020603050405020304" pitchFamily="18" charset="0"/>
                <a:cs typeface="Times New Roman" panose="02020603050405020304" pitchFamily="18" charset="0"/>
              </a:rPr>
              <a:t>, or public key </a:t>
            </a:r>
            <a:r>
              <a:rPr lang="en-US" b="1" dirty="0">
                <a:latin typeface="Times New Roman" panose="02020603050405020304" pitchFamily="18" charset="0"/>
                <a:cs typeface="Times New Roman" panose="02020603050405020304" pitchFamily="18" charset="0"/>
              </a:rPr>
              <a:t>encryption</a:t>
            </a:r>
            <a:r>
              <a:rPr lang="en-US" dirty="0">
                <a:latin typeface="Times New Roman" panose="02020603050405020304" pitchFamily="18" charset="0"/>
                <a:cs typeface="Times New Roman" panose="02020603050405020304" pitchFamily="18" charset="0"/>
              </a:rPr>
              <a:t> uses what is called a key pair—a public key for encrypting a message, and a private key to decryption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public key is made freely available to anyone who might want to send you a message. The private key is kept a secret so that you can only know.</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2038"/>
          <a:stretch/>
        </p:blipFill>
        <p:spPr>
          <a:xfrm>
            <a:off x="907080" y="3182570"/>
            <a:ext cx="7329840" cy="1757602"/>
          </a:xfrm>
          <a:prstGeom prst="rect">
            <a:avLst/>
          </a:prstGeom>
        </p:spPr>
      </p:pic>
    </p:spTree>
    <p:extLst>
      <p:ext uri="{BB962C8B-B14F-4D97-AF65-F5344CB8AC3E}">
        <p14:creationId xmlns:p14="http://schemas.microsoft.com/office/powerpoint/2010/main" val="4282038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latin typeface="Times New Roman" panose="02020603050405020304" pitchFamily="18" charset="0"/>
                <a:cs typeface="Times New Roman" panose="02020603050405020304" pitchFamily="18" charset="0"/>
              </a:rPr>
              <a:t>AES ALGORITHM</a:t>
            </a:r>
          </a:p>
        </p:txBody>
      </p:sp>
      <p:sp>
        <p:nvSpPr>
          <p:cNvPr id="3" name="Content Placeholder 2"/>
          <p:cNvSpPr>
            <a:spLocks noGrp="1"/>
          </p:cNvSpPr>
          <p:nvPr>
            <p:ph idx="1"/>
          </p:nvPr>
        </p:nvSpPr>
        <p:spPr>
          <a:xfrm>
            <a:off x="448966" y="1350111"/>
            <a:ext cx="4733854" cy="3512214"/>
          </a:xfrm>
        </p:spPr>
        <p:txBody>
          <a:bodyPr>
            <a:normAutofit fontScale="77500" lnSpcReduction="20000"/>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Advanced Encryption Standard, or AES, is a symmetric block cipher.</a:t>
            </a:r>
          </a:p>
          <a:p>
            <a:pPr marL="285750" indent="-28575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Introduced by </a:t>
            </a:r>
            <a:r>
              <a:rPr lang="en-US" dirty="0" err="1">
                <a:latin typeface="Times New Roman" panose="02020603050405020304" pitchFamily="18" charset="0"/>
                <a:cs typeface="Times New Roman" panose="02020603050405020304" pitchFamily="18" charset="0"/>
              </a:rPr>
              <a:t>Rijndael</a:t>
            </a:r>
            <a:r>
              <a:rPr lang="en-US" dirty="0">
                <a:latin typeface="Times New Roman" panose="02020603050405020304" pitchFamily="18" charset="0"/>
                <a:cs typeface="Times New Roman" panose="02020603050405020304" pitchFamily="18" charset="0"/>
              </a:rPr>
              <a:t> in Oct-2000 and designed by Vincent </a:t>
            </a:r>
            <a:r>
              <a:rPr lang="en-US" dirty="0" err="1">
                <a:latin typeface="Times New Roman" panose="02020603050405020304" pitchFamily="18" charset="0"/>
                <a:cs typeface="Times New Roman" panose="02020603050405020304" pitchFamily="18" charset="0"/>
              </a:rPr>
              <a:t>Rijmen</a:t>
            </a:r>
            <a:r>
              <a:rPr lang="en-US" dirty="0">
                <a:latin typeface="Times New Roman" panose="02020603050405020304" pitchFamily="18" charset="0"/>
                <a:cs typeface="Times New Roman" panose="02020603050405020304" pitchFamily="18" charset="0"/>
              </a:rPr>
              <a:t> and Joan </a:t>
            </a:r>
            <a:r>
              <a:rPr lang="en-US" dirty="0" err="1">
                <a:latin typeface="Times New Roman" panose="02020603050405020304" pitchFamily="18" charset="0"/>
                <a:cs typeface="Times New Roman" panose="02020603050405020304" pitchFamily="18" charset="0"/>
              </a:rPr>
              <a:t>Daemen</a:t>
            </a:r>
            <a:r>
              <a:rPr lang="en-US" dirty="0">
                <a:latin typeface="Times New Roman" panose="02020603050405020304" pitchFamily="18" charset="0"/>
                <a:cs typeface="Times New Roman" panose="02020603050405020304" pitchFamily="18" charset="0"/>
              </a:rPr>
              <a:t> in Belgium.</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AES comprises three block ciphers: AES-128, AES-192 and AES-256.</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958" y="1324395"/>
            <a:ext cx="3907979" cy="3690635"/>
          </a:xfrm>
          <a:prstGeom prst="rect">
            <a:avLst/>
          </a:prstGeom>
        </p:spPr>
      </p:pic>
    </p:spTree>
    <p:extLst>
      <p:ext uri="{BB962C8B-B14F-4D97-AF65-F5344CB8AC3E}">
        <p14:creationId xmlns:p14="http://schemas.microsoft.com/office/powerpoint/2010/main" val="2728264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829</Words>
  <Application>Microsoft Office PowerPoint</Application>
  <PresentationFormat>On-screen Show (16:9)</PresentationFormat>
  <Paragraphs>86</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Wingdings</vt:lpstr>
      <vt:lpstr>Office Theme</vt:lpstr>
      <vt:lpstr>COMPARATIVE STUDY OF CRYPTOGRAPHY ALGORITHMS AND ITS APPLICATIONS  BACHELOR THESIS DEFENSE PRESENTATION  American International University Bangladesh </vt:lpstr>
      <vt:lpstr>Members</vt:lpstr>
      <vt:lpstr>Motivation</vt:lpstr>
      <vt:lpstr>Outline</vt:lpstr>
      <vt:lpstr>WHAT IS CRYPTOGRAPHY?</vt:lpstr>
      <vt:lpstr>  CRYPTOGRAPHIC ALGORITHMS  </vt:lpstr>
      <vt:lpstr>SYMMETRIC  ALGORITHM</vt:lpstr>
      <vt:lpstr>ASYMETRIC ALGORITHMS</vt:lpstr>
      <vt:lpstr>AES ALGORITHM</vt:lpstr>
      <vt:lpstr>Blowfish algorithm</vt:lpstr>
      <vt:lpstr>DES ALOGORITHM</vt:lpstr>
      <vt:lpstr>3DES ALGORITHMS</vt:lpstr>
      <vt:lpstr>RSA ALGORITHM</vt:lpstr>
      <vt:lpstr>DSA ALGORITHM</vt:lpstr>
      <vt:lpstr>ECC ALGORITHM</vt:lpstr>
      <vt:lpstr>PERFORMANCE METRICS</vt:lpstr>
      <vt:lpstr>Performance analysis of symmetric Cryptography Algorithms</vt:lpstr>
      <vt:lpstr>Performance analysis of Asymmetric Cryptography Algorithms</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2017-07-12T15:33:23Z</dcterms:created>
  <dcterms:modified xsi:type="dcterms:W3CDTF">2018-08-11T19:57:22Z</dcterms:modified>
</cp:coreProperties>
</file>