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2"/>
  </p:notesMasterIdLst>
  <p:sldIdLst>
    <p:sldId id="257" r:id="rId2"/>
    <p:sldId id="258" r:id="rId3"/>
    <p:sldId id="292" r:id="rId4"/>
    <p:sldId id="259" r:id="rId5"/>
    <p:sldId id="294" r:id="rId6"/>
    <p:sldId id="262" r:id="rId7"/>
    <p:sldId id="295" r:id="rId8"/>
    <p:sldId id="302" r:id="rId9"/>
    <p:sldId id="296" r:id="rId10"/>
    <p:sldId id="301" r:id="rId11"/>
    <p:sldId id="297" r:id="rId12"/>
    <p:sldId id="298" r:id="rId13"/>
    <p:sldId id="277" r:id="rId14"/>
    <p:sldId id="281" r:id="rId15"/>
    <p:sldId id="285" r:id="rId16"/>
    <p:sldId id="287" r:id="rId17"/>
    <p:sldId id="288" r:id="rId18"/>
    <p:sldId id="289" r:id="rId19"/>
    <p:sldId id="300"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18DD1-E78F-4104-A5EA-089B28C2CD46}" type="datetimeFigureOut">
              <a:rPr lang="en-US" smtClean="0"/>
              <a:t>8/11/2018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B665A-3FCE-4AD6-BB28-A56960E4D936}" type="slidenum">
              <a:rPr lang="en-US" smtClean="0"/>
              <a:t>‹#›</a:t>
            </a:fld>
            <a:endParaRPr lang="en-US"/>
          </a:p>
        </p:txBody>
      </p:sp>
    </p:spTree>
    <p:extLst>
      <p:ext uri="{BB962C8B-B14F-4D97-AF65-F5344CB8AC3E}">
        <p14:creationId xmlns:p14="http://schemas.microsoft.com/office/powerpoint/2010/main" val="389850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B665A-3FCE-4AD6-BB28-A56960E4D936}" type="slidenum">
              <a:rPr lang="en-US" smtClean="0"/>
              <a:t>16</a:t>
            </a:fld>
            <a:endParaRPr lang="en-US"/>
          </a:p>
        </p:txBody>
      </p:sp>
    </p:spTree>
    <p:extLst>
      <p:ext uri="{BB962C8B-B14F-4D97-AF65-F5344CB8AC3E}">
        <p14:creationId xmlns:p14="http://schemas.microsoft.com/office/powerpoint/2010/main" val="299711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B665A-3FCE-4AD6-BB28-A56960E4D936}" type="slidenum">
              <a:rPr lang="en-US" smtClean="0"/>
              <a:t>17</a:t>
            </a:fld>
            <a:endParaRPr lang="en-US"/>
          </a:p>
        </p:txBody>
      </p:sp>
    </p:spTree>
    <p:extLst>
      <p:ext uri="{BB962C8B-B14F-4D97-AF65-F5344CB8AC3E}">
        <p14:creationId xmlns:p14="http://schemas.microsoft.com/office/powerpoint/2010/main" val="270875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DE7BE-044C-45CD-ABC3-BE8E0D991C80}"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168919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144131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17134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74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1474745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8CDE7BE-044C-45CD-ABC3-BE8E0D991C80}" type="datetimeFigureOut">
              <a:rPr lang="en-US" smtClean="0"/>
              <a:t>8/11/2018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522206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8CDE7BE-044C-45CD-ABC3-BE8E0D991C80}" type="datetimeFigureOut">
              <a:rPr lang="en-US" smtClean="0"/>
              <a:t>8/11/2018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560562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DE7BE-044C-45CD-ABC3-BE8E0D991C80}"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69077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DE7BE-044C-45CD-ABC3-BE8E0D991C80}"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249472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DE7BE-044C-45CD-ABC3-BE8E0D991C80}"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44209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CDE7BE-044C-45CD-ABC3-BE8E0D991C80}"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74200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CDE7BE-044C-45CD-ABC3-BE8E0D991C80}"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254074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CDE7BE-044C-45CD-ABC3-BE8E0D991C80}" type="datetimeFigureOut">
              <a:rPr lang="en-US" smtClean="0"/>
              <a:t>8/11/2018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154202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CDE7BE-044C-45CD-ABC3-BE8E0D991C80}" type="datetimeFigureOut">
              <a:rPr lang="en-US" smtClean="0"/>
              <a:t>8/11/2018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206578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DE7BE-044C-45CD-ABC3-BE8E0D991C80}" type="datetimeFigureOut">
              <a:rPr lang="en-US" smtClean="0"/>
              <a:t>8/11/2018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75136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57600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CDE7BE-044C-45CD-ABC3-BE8E0D991C80}"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EF7D-5FD4-45AA-BEF0-900DE3E8D354}" type="slidenum">
              <a:rPr lang="en-US" smtClean="0"/>
              <a:t>‹#›</a:t>
            </a:fld>
            <a:endParaRPr lang="en-US"/>
          </a:p>
        </p:txBody>
      </p:sp>
    </p:spTree>
    <p:extLst>
      <p:ext uri="{BB962C8B-B14F-4D97-AF65-F5344CB8AC3E}">
        <p14:creationId xmlns:p14="http://schemas.microsoft.com/office/powerpoint/2010/main" val="31372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8CDE7BE-044C-45CD-ABC3-BE8E0D991C80}" type="datetimeFigureOut">
              <a:rPr lang="en-US" smtClean="0"/>
              <a:t>8/11/2018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0E9EF7D-5FD4-45AA-BEF0-900DE3E8D354}" type="slidenum">
              <a:rPr lang="en-US" smtClean="0"/>
              <a:t>‹#›</a:t>
            </a:fld>
            <a:endParaRPr lang="en-US"/>
          </a:p>
        </p:txBody>
      </p:sp>
    </p:spTree>
    <p:extLst>
      <p:ext uri="{BB962C8B-B14F-4D97-AF65-F5344CB8AC3E}">
        <p14:creationId xmlns:p14="http://schemas.microsoft.com/office/powerpoint/2010/main" val="708335389"/>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555" y="2068774"/>
            <a:ext cx="9577360" cy="4365497"/>
          </a:xfrm>
        </p:spPr>
        <p:txBody>
          <a:bodyPr>
            <a:normAutofit fontScale="90000"/>
          </a:bodyPr>
          <a:lstStyle/>
          <a:p>
            <a:pPr algn="l"/>
            <a:r>
              <a:rPr lang="en-US" dirty="0"/>
              <a:t>Comparative Study of </a:t>
            </a:r>
            <a:r>
              <a:rPr lang="en-US" dirty="0" smtClean="0"/>
              <a:t>Cryptography algorithms and </a:t>
            </a:r>
            <a:r>
              <a:rPr lang="en-US" dirty="0" smtClean="0"/>
              <a:t>its applications</a:t>
            </a:r>
            <a:r>
              <a:rPr lang="en-US" dirty="0"/>
              <a:t/>
            </a:r>
            <a:br>
              <a:rPr lang="en-US" dirty="0"/>
            </a:br>
            <a:r>
              <a:rPr lang="en-US" dirty="0"/>
              <a:t/>
            </a:r>
            <a:br>
              <a:rPr lang="en-US" dirty="0"/>
            </a:br>
            <a:r>
              <a:rPr lang="en-US" dirty="0"/>
              <a:t>bachelor thesis defense </a:t>
            </a:r>
            <a:r>
              <a:rPr lang="en-US" dirty="0" smtClean="0"/>
              <a:t>presentation</a:t>
            </a:r>
            <a:br>
              <a:rPr lang="en-US" dirty="0" smtClean="0"/>
            </a:br>
            <a:r>
              <a:rPr lang="en-US" dirty="0"/>
              <a:t/>
            </a:r>
            <a:br>
              <a:rPr lang="en-US" dirty="0"/>
            </a:br>
            <a:r>
              <a:rPr lang="en-US" dirty="0" smtClean="0"/>
              <a:t>American international University Bangladesh</a:t>
            </a: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438" y="337355"/>
            <a:ext cx="1731419" cy="1731419"/>
          </a:xfrm>
          <a:prstGeom prst="rect">
            <a:avLst/>
          </a:prstGeom>
        </p:spPr>
      </p:pic>
    </p:spTree>
    <p:extLst>
      <p:ext uri="{BB962C8B-B14F-4D97-AF65-F5344CB8AC3E}">
        <p14:creationId xmlns:p14="http://schemas.microsoft.com/office/powerpoint/2010/main" val="379686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5279187" cy="374073"/>
          </a:xfrm>
        </p:spPr>
        <p:txBody>
          <a:bodyPr>
            <a:normAutofit fontScale="90000"/>
          </a:bodyPr>
          <a:lstStyle/>
          <a:p>
            <a:r>
              <a:rPr lang="en-US" dirty="0" smtClean="0"/>
              <a:t>Blowfish algorithm</a:t>
            </a:r>
            <a:endParaRPr lang="en-US" dirty="0"/>
          </a:p>
        </p:txBody>
      </p:sp>
      <p:sp>
        <p:nvSpPr>
          <p:cNvPr id="3" name="Content Placeholder 2"/>
          <p:cNvSpPr>
            <a:spLocks noGrp="1"/>
          </p:cNvSpPr>
          <p:nvPr>
            <p:ph idx="1"/>
          </p:nvPr>
        </p:nvSpPr>
        <p:spPr>
          <a:xfrm>
            <a:off x="610443" y="1698234"/>
            <a:ext cx="5582539" cy="4318384"/>
          </a:xfrm>
        </p:spPr>
        <p:txBody>
          <a:bodyPr>
            <a:normAutofit fontScale="92500" lnSpcReduction="20000"/>
          </a:bodyPr>
          <a:lstStyle/>
          <a:p>
            <a:pPr marL="12700" algn="just">
              <a:lnSpc>
                <a:spcPct val="100000"/>
              </a:lnSpc>
              <a:spcBef>
                <a:spcPts val="100"/>
              </a:spcBef>
            </a:pPr>
            <a:r>
              <a:rPr lang="en-US" spc="-5" dirty="0" smtClean="0">
                <a:latin typeface="Arial"/>
                <a:cs typeface="Arial"/>
              </a:rPr>
              <a:t>Designed </a:t>
            </a:r>
            <a:r>
              <a:rPr lang="en-US" spc="-5" dirty="0">
                <a:latin typeface="Arial"/>
                <a:cs typeface="Arial"/>
              </a:rPr>
              <a:t>in 1993 by Bruce</a:t>
            </a:r>
            <a:r>
              <a:rPr lang="en-US" spc="-170" dirty="0">
                <a:latin typeface="Arial"/>
                <a:cs typeface="Arial"/>
              </a:rPr>
              <a:t> </a:t>
            </a:r>
            <a:r>
              <a:rPr lang="en-US" spc="-5" dirty="0" smtClean="0">
                <a:latin typeface="Arial"/>
                <a:cs typeface="Arial"/>
              </a:rPr>
              <a:t>Blowfish</a:t>
            </a:r>
          </a:p>
          <a:p>
            <a:pPr marL="12700" algn="just">
              <a:lnSpc>
                <a:spcPct val="100000"/>
              </a:lnSpc>
              <a:spcBef>
                <a:spcPts val="100"/>
              </a:spcBef>
            </a:pPr>
            <a:r>
              <a:rPr lang="en-US" spc="-5" dirty="0" smtClean="0">
                <a:latin typeface="Arial"/>
                <a:cs typeface="Arial"/>
              </a:rPr>
              <a:t>Freely available ( Unpatented; Royalty-  free, No license required; Free source code )</a:t>
            </a:r>
            <a:endParaRPr lang="en-US" dirty="0">
              <a:latin typeface="Arial"/>
              <a:cs typeface="Arial"/>
            </a:endParaRPr>
          </a:p>
          <a:p>
            <a:pPr marL="12700" algn="just">
              <a:lnSpc>
                <a:spcPct val="100000"/>
              </a:lnSpc>
              <a:spcBef>
                <a:spcPts val="2270"/>
              </a:spcBef>
            </a:pPr>
            <a:r>
              <a:rPr lang="en-US" spc="-135" dirty="0" smtClean="0">
                <a:latin typeface="Trebuchet MS"/>
                <a:cs typeface="Trebuchet MS"/>
              </a:rPr>
              <a:t>64-bit </a:t>
            </a:r>
            <a:r>
              <a:rPr lang="en-US" spc="-114" dirty="0">
                <a:latin typeface="Trebuchet MS"/>
                <a:cs typeface="Trebuchet MS"/>
              </a:rPr>
              <a:t>block </a:t>
            </a:r>
            <a:r>
              <a:rPr lang="en-US" spc="-135" dirty="0">
                <a:latin typeface="Trebuchet MS"/>
                <a:cs typeface="Trebuchet MS"/>
              </a:rPr>
              <a:t>cipher </a:t>
            </a:r>
            <a:r>
              <a:rPr lang="en-US" spc="-145" dirty="0">
                <a:latin typeface="Trebuchet MS"/>
                <a:cs typeface="Trebuchet MS"/>
              </a:rPr>
              <a:t>with </a:t>
            </a:r>
            <a:r>
              <a:rPr lang="en-US" spc="-185" dirty="0">
                <a:latin typeface="Trebuchet MS"/>
                <a:cs typeface="Trebuchet MS"/>
              </a:rPr>
              <a:t>variable </a:t>
            </a:r>
            <a:r>
              <a:rPr lang="en-US" spc="-180" dirty="0">
                <a:latin typeface="Trebuchet MS"/>
                <a:cs typeface="Trebuchet MS"/>
              </a:rPr>
              <a:t>length</a:t>
            </a:r>
            <a:r>
              <a:rPr lang="en-US" spc="140" dirty="0">
                <a:latin typeface="Trebuchet MS"/>
                <a:cs typeface="Trebuchet MS"/>
              </a:rPr>
              <a:t> </a:t>
            </a:r>
            <a:r>
              <a:rPr lang="en-US" spc="-140" dirty="0">
                <a:latin typeface="Trebuchet MS"/>
                <a:cs typeface="Trebuchet MS"/>
              </a:rPr>
              <a:t>key</a:t>
            </a:r>
            <a:endParaRPr lang="en-US" dirty="0">
              <a:latin typeface="Trebuchet MS"/>
              <a:cs typeface="Trebuchet MS"/>
            </a:endParaRPr>
          </a:p>
          <a:p>
            <a:pPr marL="12700" algn="just">
              <a:lnSpc>
                <a:spcPct val="100000"/>
              </a:lnSpc>
              <a:spcBef>
                <a:spcPts val="2280"/>
              </a:spcBef>
            </a:pPr>
            <a:r>
              <a:rPr lang="en-US" spc="-145" dirty="0" smtClean="0">
                <a:latin typeface="Trebuchet MS"/>
                <a:cs typeface="Trebuchet MS"/>
              </a:rPr>
              <a:t>Large </a:t>
            </a:r>
            <a:r>
              <a:rPr lang="en-US" spc="-155" dirty="0">
                <a:latin typeface="Trebuchet MS"/>
                <a:cs typeface="Trebuchet MS"/>
              </a:rPr>
              <a:t>key-dependent</a:t>
            </a:r>
            <a:r>
              <a:rPr lang="en-US" spc="-170" dirty="0">
                <a:latin typeface="Trebuchet MS"/>
                <a:cs typeface="Trebuchet MS"/>
              </a:rPr>
              <a:t> </a:t>
            </a:r>
            <a:r>
              <a:rPr lang="en-US" spc="-80" dirty="0" smtClean="0">
                <a:latin typeface="Trebuchet MS"/>
                <a:cs typeface="Trebuchet MS"/>
              </a:rPr>
              <a:t>S-boxes</a:t>
            </a:r>
          </a:p>
          <a:p>
            <a:pPr marL="12700" algn="just">
              <a:lnSpc>
                <a:spcPct val="100000"/>
              </a:lnSpc>
              <a:spcBef>
                <a:spcPts val="2280"/>
              </a:spcBef>
            </a:pPr>
            <a:r>
              <a:rPr lang="en-US" spc="-5" dirty="0">
                <a:latin typeface="Arial"/>
                <a:cs typeface="Arial"/>
              </a:rPr>
              <a:t>The </a:t>
            </a:r>
            <a:r>
              <a:rPr lang="en-US" dirty="0">
                <a:latin typeface="Arial"/>
                <a:cs typeface="Arial"/>
              </a:rPr>
              <a:t>key </a:t>
            </a:r>
            <a:r>
              <a:rPr lang="en-US" spc="-5" dirty="0">
                <a:latin typeface="Arial"/>
                <a:cs typeface="Arial"/>
              </a:rPr>
              <a:t>length is variable </a:t>
            </a:r>
            <a:r>
              <a:rPr lang="en-US" dirty="0">
                <a:latin typeface="Arial"/>
                <a:cs typeface="Arial"/>
              </a:rPr>
              <a:t>,it can </a:t>
            </a:r>
            <a:r>
              <a:rPr lang="en-US" spc="-5" dirty="0">
                <a:latin typeface="Arial"/>
                <a:cs typeface="Arial"/>
              </a:rPr>
              <a:t>be</a:t>
            </a:r>
            <a:r>
              <a:rPr lang="en-US" spc="-200" dirty="0">
                <a:latin typeface="Arial"/>
                <a:cs typeface="Arial"/>
              </a:rPr>
              <a:t> </a:t>
            </a:r>
            <a:r>
              <a:rPr lang="en-US" spc="-5" dirty="0" smtClean="0">
                <a:latin typeface="Arial"/>
                <a:cs typeface="Arial"/>
              </a:rPr>
              <a:t>in the    range </a:t>
            </a:r>
            <a:r>
              <a:rPr lang="en-US" spc="-5" dirty="0">
                <a:latin typeface="Arial"/>
                <a:cs typeface="Arial"/>
              </a:rPr>
              <a:t>of 32~448 bits: default 128 bits </a:t>
            </a:r>
            <a:r>
              <a:rPr lang="en-US" dirty="0">
                <a:latin typeface="Arial"/>
                <a:cs typeface="Arial"/>
              </a:rPr>
              <a:t>key  </a:t>
            </a:r>
            <a:r>
              <a:rPr lang="en-US" spc="-5" dirty="0">
                <a:latin typeface="Arial"/>
                <a:cs typeface="Arial"/>
              </a:rPr>
              <a:t>length</a:t>
            </a:r>
            <a:r>
              <a:rPr lang="en-US" spc="-5" dirty="0" smtClean="0">
                <a:latin typeface="Arial"/>
                <a:cs typeface="Arial"/>
              </a:rPr>
              <a:t>.</a:t>
            </a:r>
          </a:p>
          <a:p>
            <a:pPr marL="12700" algn="just">
              <a:lnSpc>
                <a:spcPct val="100000"/>
              </a:lnSpc>
              <a:spcBef>
                <a:spcPts val="2280"/>
              </a:spcBef>
            </a:pPr>
            <a:r>
              <a:rPr lang="en-US" spc="-5" dirty="0" smtClean="0">
                <a:latin typeface="Arial"/>
                <a:cs typeface="Arial"/>
              </a:rPr>
              <a:t>Fast encryption ( much faster then DES)</a:t>
            </a:r>
          </a:p>
          <a:p>
            <a:pPr marL="12700" algn="just">
              <a:lnSpc>
                <a:spcPct val="100000"/>
              </a:lnSpc>
              <a:spcBef>
                <a:spcPts val="2280"/>
              </a:spcBef>
            </a:pPr>
            <a:r>
              <a:rPr lang="en-US" spc="-5" dirty="0" smtClean="0">
                <a:latin typeface="Arial"/>
                <a:cs typeface="Arial"/>
              </a:rPr>
              <a:t>Compact</a:t>
            </a:r>
          </a:p>
          <a:p>
            <a:pPr marL="12700" algn="just">
              <a:lnSpc>
                <a:spcPct val="100000"/>
              </a:lnSpc>
              <a:spcBef>
                <a:spcPts val="2280"/>
              </a:spcBef>
            </a:pPr>
            <a:r>
              <a:rPr lang="en-US" spc="-5" dirty="0" smtClean="0">
                <a:latin typeface="Arial"/>
                <a:cs typeface="Arial"/>
              </a:rPr>
              <a:t>Simple</a:t>
            </a:r>
            <a:endParaRPr lang="en-US" dirty="0">
              <a:latin typeface="Arial"/>
              <a:cs typeface="Arial"/>
            </a:endParaRPr>
          </a:p>
          <a:p>
            <a:pPr marL="12700" algn="just">
              <a:lnSpc>
                <a:spcPct val="100000"/>
              </a:lnSpc>
              <a:spcBef>
                <a:spcPts val="2280"/>
              </a:spcBef>
            </a:pPr>
            <a:endParaRPr lang="en-US" dirty="0">
              <a:latin typeface="Trebuchet MS"/>
              <a:cs typeface="Trebuchet MS"/>
            </a:endParaRPr>
          </a:p>
          <a:p>
            <a:pPr algn="just"/>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811" y="1177918"/>
            <a:ext cx="5544093" cy="4838700"/>
          </a:xfrm>
          <a:prstGeom prst="rect">
            <a:avLst/>
          </a:prstGeom>
        </p:spPr>
      </p:pic>
    </p:spTree>
    <p:extLst>
      <p:ext uri="{BB962C8B-B14F-4D97-AF65-F5344CB8AC3E}">
        <p14:creationId xmlns:p14="http://schemas.microsoft.com/office/powerpoint/2010/main" val="130807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678873"/>
          </a:xfrm>
        </p:spPr>
        <p:txBody>
          <a:bodyPr>
            <a:normAutofit/>
          </a:bodyPr>
          <a:lstStyle/>
          <a:p>
            <a:r>
              <a:rPr lang="en-US" sz="2400" dirty="0"/>
              <a:t>DES ALOGORITHM</a:t>
            </a:r>
          </a:p>
        </p:txBody>
      </p:sp>
      <p:sp>
        <p:nvSpPr>
          <p:cNvPr id="4" name="Text Placeholder 3"/>
          <p:cNvSpPr>
            <a:spLocks noGrp="1"/>
          </p:cNvSpPr>
          <p:nvPr>
            <p:ph type="body" sz="half" idx="2"/>
          </p:nvPr>
        </p:nvSpPr>
        <p:spPr>
          <a:xfrm>
            <a:off x="913794" y="1759527"/>
            <a:ext cx="5934950" cy="4031673"/>
          </a:xfrm>
        </p:spPr>
        <p:txBody>
          <a:bodyPr>
            <a:normAutofit/>
          </a:bodyPr>
          <a:lstStyle/>
          <a:p>
            <a:pPr marL="285750" indent="-285750" algn="just">
              <a:buFont typeface="Wingdings" panose="05000000000000000000" pitchFamily="2" charset="2"/>
              <a:buChar char="v"/>
            </a:pPr>
            <a:r>
              <a:rPr lang="en-US" sz="1600" dirty="0">
                <a:effectLst/>
              </a:rPr>
              <a:t>Des (Data Encryption Standard) was developed in 1970 at IBM by Horst </a:t>
            </a:r>
            <a:r>
              <a:rPr lang="en-US" sz="1600" dirty="0" err="1">
                <a:effectLst/>
              </a:rPr>
              <a:t>Feistel</a:t>
            </a:r>
            <a:r>
              <a:rPr lang="en-US" sz="1600" dirty="0">
                <a:effectLst/>
              </a:rPr>
              <a:t>.  This encryption standard was recommended by NIST (National Institute of Standards Technology) </a:t>
            </a:r>
          </a:p>
          <a:p>
            <a:pPr marL="285750" indent="-285750" algn="just">
              <a:buFont typeface="Wingdings" panose="05000000000000000000" pitchFamily="2" charset="2"/>
              <a:buChar char="v"/>
            </a:pPr>
            <a:r>
              <a:rPr lang="en-US" sz="1600" dirty="0">
                <a:effectLst/>
              </a:rPr>
              <a:t>DES consists of </a:t>
            </a:r>
            <a:r>
              <a:rPr lang="en-US" sz="1600" dirty="0" smtClean="0">
                <a:effectLst/>
              </a:rPr>
              <a:t>a 16-round </a:t>
            </a:r>
            <a:r>
              <a:rPr lang="en-US" sz="1600" dirty="0">
                <a:effectLst/>
              </a:rPr>
              <a:t>series of substitution and permutation. Thus, data and key bits are shifted, permutated, </a:t>
            </a:r>
            <a:r>
              <a:rPr lang="en-US" sz="1600" dirty="0" err="1">
                <a:effectLst/>
              </a:rPr>
              <a:t>XORed</a:t>
            </a:r>
            <a:r>
              <a:rPr lang="en-US" sz="1600" dirty="0">
                <a:effectLst/>
              </a:rPr>
              <a:t>, and sent through 8 boxes, a set of lookup tables that are essential to the DES algorithm. </a:t>
            </a:r>
            <a:endParaRPr lang="en-US" sz="1600" dirty="0" smtClean="0">
              <a:effectLst/>
            </a:endParaRPr>
          </a:p>
          <a:p>
            <a:pPr marL="285750" indent="-285750" algn="just">
              <a:buFont typeface="Wingdings" panose="05000000000000000000" pitchFamily="2" charset="2"/>
              <a:buChar char="v"/>
            </a:pPr>
            <a:r>
              <a:rPr lang="en-US" sz="1600" dirty="0" smtClean="0">
                <a:effectLst/>
              </a:rPr>
              <a:t>The basic process enciphering a 64-bit  data block and a 56-but cipher key</a:t>
            </a:r>
            <a:endParaRPr lang="en-US" sz="1600" dirty="0">
              <a:effectLst/>
            </a:endParaRP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748" y="949036"/>
            <a:ext cx="4915042" cy="5343525"/>
          </a:xfrm>
          <a:prstGeom prst="rect">
            <a:avLst/>
          </a:prstGeom>
        </p:spPr>
      </p:pic>
    </p:spTree>
    <p:extLst>
      <p:ext uri="{BB962C8B-B14F-4D97-AF65-F5344CB8AC3E}">
        <p14:creationId xmlns:p14="http://schemas.microsoft.com/office/powerpoint/2010/main" val="149676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734291"/>
          </a:xfrm>
        </p:spPr>
        <p:txBody>
          <a:bodyPr>
            <a:normAutofit/>
          </a:bodyPr>
          <a:lstStyle/>
          <a:p>
            <a:r>
              <a:rPr lang="en-US" sz="2400" dirty="0"/>
              <a:t>3DES ALGORITHMS</a:t>
            </a:r>
          </a:p>
        </p:txBody>
      </p:sp>
      <p:sp>
        <p:nvSpPr>
          <p:cNvPr id="4" name="Text Placeholder 3"/>
          <p:cNvSpPr>
            <a:spLocks noGrp="1"/>
          </p:cNvSpPr>
          <p:nvPr>
            <p:ph type="body" sz="half" idx="2"/>
          </p:nvPr>
        </p:nvSpPr>
        <p:spPr>
          <a:xfrm>
            <a:off x="913794" y="1856509"/>
            <a:ext cx="5934950" cy="2618509"/>
          </a:xfrm>
        </p:spPr>
        <p:txBody>
          <a:bodyPr/>
          <a:lstStyle/>
          <a:p>
            <a:pPr marL="285750" indent="-285750" algn="just">
              <a:buFont typeface="Wingdings" panose="05000000000000000000" pitchFamily="2" charset="2"/>
              <a:buChar char="v"/>
            </a:pPr>
            <a:r>
              <a:rPr lang="en-US" dirty="0">
                <a:effectLst/>
              </a:rPr>
              <a:t>3DES was developed in 1999 by IBM by a team led by Walter Tuchman</a:t>
            </a:r>
          </a:p>
          <a:p>
            <a:pPr marL="285750" indent="-285750" algn="just">
              <a:buFont typeface="Wingdings" panose="05000000000000000000" pitchFamily="2" charset="2"/>
              <a:buChar char="v"/>
            </a:pPr>
            <a:r>
              <a:rPr lang="en-US" altLang="en-US" dirty="0"/>
              <a:t>3DES is the same thing except it encrypts the data 3 times and uses a different key for at least one of the passes</a:t>
            </a:r>
          </a:p>
          <a:p>
            <a:pPr marL="285750" indent="-285750" algn="just">
              <a:buFont typeface="Wingdings" panose="05000000000000000000" pitchFamily="2" charset="2"/>
              <a:buChar char="v"/>
            </a:pPr>
            <a:r>
              <a:rPr lang="en-US" altLang="en-US" dirty="0"/>
              <a:t>This creates a cumulative key size of 112-168 bits</a:t>
            </a:r>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endParaRPr lang="en-US" dirty="0"/>
          </a:p>
        </p:txBody>
      </p:sp>
      <p:pic>
        <p:nvPicPr>
          <p:cNvPr id="5" name="Picture Placeholder 9"/>
          <p:cNvPicPr>
            <a:picLocks noChangeAspect="1"/>
          </p:cNvPicPr>
          <p:nvPr/>
        </p:nvPicPr>
        <p:blipFill>
          <a:blip r:embed="rId2">
            <a:extLst>
              <a:ext uri="{28A0092B-C50C-407E-A947-70E740481C1C}">
                <a14:useLocalDpi xmlns:a14="http://schemas.microsoft.com/office/drawing/2010/main" val="0"/>
              </a:ext>
            </a:extLst>
          </a:blip>
          <a:srcRect l="18182" r="18182"/>
          <a:stretch>
            <a:fillRect/>
          </a:stretch>
        </p:blipFill>
        <p:spPr>
          <a:xfrm>
            <a:off x="7094503" y="990393"/>
            <a:ext cx="4767262" cy="5378450"/>
          </a:xfrm>
          <a:prstGeom prst="rect">
            <a:avLst/>
          </a:prstGeo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12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7869987" cy="637309"/>
          </a:xfrm>
        </p:spPr>
        <p:txBody>
          <a:bodyPr/>
          <a:lstStyle/>
          <a:p>
            <a:r>
              <a:rPr lang="en-US" dirty="0" smtClean="0"/>
              <a:t>RSA ALGORITHM</a:t>
            </a:r>
            <a:endParaRPr lang="en-US" dirty="0"/>
          </a:p>
        </p:txBody>
      </p:sp>
      <p:sp>
        <p:nvSpPr>
          <p:cNvPr id="3" name="Content Placeholder 2"/>
          <p:cNvSpPr>
            <a:spLocks noGrp="1"/>
          </p:cNvSpPr>
          <p:nvPr>
            <p:ph idx="1"/>
          </p:nvPr>
        </p:nvSpPr>
        <p:spPr>
          <a:xfrm>
            <a:off x="913796" y="2096064"/>
            <a:ext cx="5417732" cy="3376481"/>
          </a:xfrm>
        </p:spPr>
        <p:txBody>
          <a:bodyPr>
            <a:normAutofit/>
          </a:bodyPr>
          <a:lstStyle/>
          <a:p>
            <a:r>
              <a:rPr lang="en-US" sz="1600" dirty="0"/>
              <a:t>Invented by </a:t>
            </a:r>
            <a:r>
              <a:rPr lang="en-US" sz="1600" dirty="0" err="1"/>
              <a:t>Rivest</a:t>
            </a:r>
            <a:r>
              <a:rPr lang="en-US" sz="1600" dirty="0"/>
              <a:t>/Shamir/Adelman (1978)</a:t>
            </a:r>
          </a:p>
          <a:p>
            <a:r>
              <a:rPr lang="en-US" sz="1600" dirty="0" smtClean="0"/>
              <a:t> </a:t>
            </a:r>
            <a:r>
              <a:rPr lang="en-US" sz="1600" dirty="0"/>
              <a:t>First asymmetric encryption algorithm</a:t>
            </a:r>
          </a:p>
          <a:p>
            <a:r>
              <a:rPr lang="en-US" sz="1600" dirty="0" smtClean="0"/>
              <a:t> </a:t>
            </a:r>
            <a:r>
              <a:rPr lang="en-US" sz="1600" dirty="0"/>
              <a:t>Most widely known public key cryptosystem</a:t>
            </a:r>
          </a:p>
          <a:p>
            <a:r>
              <a:rPr lang="en-US" sz="1600" dirty="0" smtClean="0"/>
              <a:t>Used </a:t>
            </a:r>
            <a:r>
              <a:rPr lang="en-US" sz="1600" dirty="0"/>
              <a:t>in many protocols (e.g., SSL, PGP, …)</a:t>
            </a:r>
          </a:p>
          <a:p>
            <a:r>
              <a:rPr lang="en-US" sz="1600" dirty="0" smtClean="0"/>
              <a:t>Number </a:t>
            </a:r>
            <a:r>
              <a:rPr lang="en-US" sz="1600" dirty="0"/>
              <a:t>theoretic algorithm: security based </a:t>
            </a:r>
            <a:r>
              <a:rPr lang="en-US" sz="1600" dirty="0" smtClean="0"/>
              <a:t>on difficulty </a:t>
            </a:r>
            <a:r>
              <a:rPr lang="en-US" sz="1600" dirty="0"/>
              <a:t>of factoring </a:t>
            </a:r>
            <a:r>
              <a:rPr lang="en-US" sz="1600" b="1" i="1" dirty="0"/>
              <a:t>large </a:t>
            </a:r>
            <a:r>
              <a:rPr lang="en-US" sz="1600" dirty="0"/>
              <a:t>prime numbers</a:t>
            </a:r>
          </a:p>
          <a:p>
            <a:r>
              <a:rPr lang="en-US" sz="1600" dirty="0" smtClean="0"/>
              <a:t>1024</a:t>
            </a:r>
            <a:r>
              <a:rPr lang="en-US" sz="1600" dirty="0"/>
              <a:t>, 2048, 4096-bit keys common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0254" y="1752392"/>
            <a:ext cx="6027764" cy="3970789"/>
          </a:xfrm>
          <a:prstGeom prst="rect">
            <a:avLst/>
          </a:prstGeom>
        </p:spPr>
      </p:pic>
    </p:spTree>
    <p:extLst>
      <p:ext uri="{BB962C8B-B14F-4D97-AF65-F5344CB8AC3E}">
        <p14:creationId xmlns:p14="http://schemas.microsoft.com/office/powerpoint/2010/main" val="1955474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609600"/>
            <a:ext cx="9477114" cy="886691"/>
          </a:xfrm>
        </p:spPr>
        <p:txBody>
          <a:bodyPr>
            <a:normAutofit/>
          </a:bodyPr>
          <a:lstStyle/>
          <a:p>
            <a:r>
              <a:rPr lang="en-US" sz="2400" dirty="0" smtClean="0"/>
              <a:t>DSA ALGORITHM</a:t>
            </a:r>
            <a:endParaRPr lang="en-US" sz="2400" dirty="0"/>
          </a:p>
        </p:txBody>
      </p:sp>
      <p:sp>
        <p:nvSpPr>
          <p:cNvPr id="3" name="Content Placeholder 2"/>
          <p:cNvSpPr>
            <a:spLocks noGrp="1"/>
          </p:cNvSpPr>
          <p:nvPr>
            <p:ph idx="1"/>
          </p:nvPr>
        </p:nvSpPr>
        <p:spPr>
          <a:xfrm>
            <a:off x="913795" y="2096064"/>
            <a:ext cx="5265332" cy="2586772"/>
          </a:xfrm>
        </p:spPr>
        <p:txBody>
          <a:bodyPr>
            <a:noAutofit/>
          </a:bodyPr>
          <a:lstStyle/>
          <a:p>
            <a:pPr algn="just"/>
            <a:r>
              <a:rPr lang="en-US" sz="1800" dirty="0" smtClean="0"/>
              <a:t> DSA was proposed </a:t>
            </a:r>
            <a:r>
              <a:rPr lang="en-US" sz="1800" dirty="0"/>
              <a:t>by </a:t>
            </a:r>
            <a:r>
              <a:rPr lang="en-US" sz="1800" dirty="0" smtClean="0"/>
              <a:t>the National </a:t>
            </a:r>
            <a:r>
              <a:rPr lang="en-US" sz="1800" dirty="0"/>
              <a:t>Institute of Standards and </a:t>
            </a:r>
            <a:r>
              <a:rPr lang="en-US" sz="1800" dirty="0" smtClean="0"/>
              <a:t>Technology (NIST</a:t>
            </a:r>
            <a:r>
              <a:rPr lang="en-US" sz="1800" dirty="0"/>
              <a:t>) in August 1991 for use in their </a:t>
            </a:r>
            <a:r>
              <a:rPr lang="en-US" sz="1800" b="1" dirty="0" smtClean="0"/>
              <a:t>Digital Signature </a:t>
            </a:r>
            <a:r>
              <a:rPr lang="en-US" sz="1800" b="1" dirty="0"/>
              <a:t>Standard (DSS</a:t>
            </a:r>
            <a:r>
              <a:rPr lang="en-US" sz="1800" b="1" dirty="0" smtClean="0"/>
              <a:t>)</a:t>
            </a:r>
          </a:p>
          <a:p>
            <a:pPr algn="just"/>
            <a:r>
              <a:rPr lang="en-US" sz="1800" dirty="0"/>
              <a:t>A digital signature is basically a way to ensure that </a:t>
            </a:r>
            <a:r>
              <a:rPr lang="en-US" sz="1800" dirty="0" smtClean="0"/>
              <a:t>an electronic </a:t>
            </a:r>
            <a:r>
              <a:rPr lang="en-US" sz="1800" dirty="0"/>
              <a:t>document (e-mail, spreadsheet, text </a:t>
            </a:r>
            <a:r>
              <a:rPr lang="en-US" sz="1800" dirty="0" err="1" smtClean="0"/>
              <a:t>file,etc</a:t>
            </a:r>
            <a:r>
              <a:rPr lang="en-US" sz="1800" dirty="0"/>
              <a:t>.) is authentic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270" y="1759527"/>
            <a:ext cx="5719329" cy="3810000"/>
          </a:xfrm>
          <a:prstGeom prst="rect">
            <a:avLst/>
          </a:prstGeom>
        </p:spPr>
      </p:pic>
    </p:spTree>
    <p:extLst>
      <p:ext uri="{BB962C8B-B14F-4D97-AF65-F5344CB8AC3E}">
        <p14:creationId xmlns:p14="http://schemas.microsoft.com/office/powerpoint/2010/main" val="3179176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5293041" cy="1440873"/>
          </a:xfrm>
        </p:spPr>
        <p:txBody>
          <a:bodyPr/>
          <a:lstStyle/>
          <a:p>
            <a:r>
              <a:rPr lang="en-US" dirty="0" smtClean="0"/>
              <a:t>ECC ALGORITHM</a:t>
            </a:r>
            <a:endParaRPr lang="en-US" dirty="0"/>
          </a:p>
        </p:txBody>
      </p:sp>
      <p:sp>
        <p:nvSpPr>
          <p:cNvPr id="3" name="Text Placeholder 2"/>
          <p:cNvSpPr>
            <a:spLocks noGrp="1"/>
          </p:cNvSpPr>
          <p:nvPr>
            <p:ph type="body" sz="half" idx="2"/>
          </p:nvPr>
        </p:nvSpPr>
        <p:spPr>
          <a:xfrm>
            <a:off x="775249" y="2032602"/>
            <a:ext cx="5325300" cy="3508389"/>
          </a:xfrm>
        </p:spPr>
        <p:txBody>
          <a:bodyPr>
            <a:normAutofit lnSpcReduction="10000"/>
          </a:bodyPr>
          <a:lstStyle/>
          <a:p>
            <a:pPr marL="285750" indent="-285750" algn="just">
              <a:buFont typeface="Wingdings" panose="05000000000000000000" pitchFamily="2" charset="2"/>
              <a:buChar char="v"/>
            </a:pPr>
            <a:r>
              <a:rPr lang="en-US" dirty="0"/>
              <a:t>Miller and </a:t>
            </a:r>
            <a:r>
              <a:rPr lang="en-US" dirty="0" err="1"/>
              <a:t>Koblitz</a:t>
            </a:r>
            <a:r>
              <a:rPr lang="en-US" dirty="0"/>
              <a:t> (independently) introduced </a:t>
            </a:r>
            <a:r>
              <a:rPr lang="en-US" dirty="0" smtClean="0"/>
              <a:t>elliptic curves </a:t>
            </a:r>
            <a:r>
              <a:rPr lang="en-US" dirty="0"/>
              <a:t>into cryptography in the mid-1980s</a:t>
            </a:r>
          </a:p>
          <a:p>
            <a:pPr marL="285750" indent="-285750" algn="just">
              <a:buFont typeface="Wingdings" panose="05000000000000000000" pitchFamily="2" charset="2"/>
              <a:buChar char="v"/>
            </a:pPr>
            <a:r>
              <a:rPr lang="en-US" dirty="0"/>
              <a:t>Elliptic Curve Cryptography algorithms entered wide </a:t>
            </a:r>
            <a:r>
              <a:rPr lang="en-US" dirty="0" smtClean="0"/>
              <a:t>use between </a:t>
            </a:r>
            <a:r>
              <a:rPr lang="en-US" dirty="0"/>
              <a:t>2004 and </a:t>
            </a:r>
            <a:r>
              <a:rPr lang="en-US" dirty="0" smtClean="0"/>
              <a:t>2005</a:t>
            </a:r>
          </a:p>
          <a:p>
            <a:pPr marL="285750" indent="-285750" algn="just">
              <a:buFont typeface="Wingdings" panose="05000000000000000000" pitchFamily="2" charset="2"/>
              <a:buChar char="v"/>
            </a:pPr>
            <a:r>
              <a:rPr lang="en-US" dirty="0" smtClean="0"/>
              <a:t>Works on the basis of elliptic curves.</a:t>
            </a:r>
          </a:p>
          <a:p>
            <a:pPr marL="285750" indent="-285750" algn="just">
              <a:buFont typeface="Wingdings" panose="05000000000000000000" pitchFamily="2" charset="2"/>
              <a:buChar char="v"/>
            </a:pPr>
            <a:r>
              <a:rPr lang="en-US" dirty="0" smtClean="0"/>
              <a:t>Elliptic curves work because they have a special property- one can add two points on the curve together and get a third points on the curve</a:t>
            </a:r>
          </a:p>
          <a:p>
            <a:pPr marL="285750" indent="-285750" algn="just">
              <a:buFont typeface="Wingdings" panose="05000000000000000000" pitchFamily="2" charset="2"/>
              <a:buChar char="v"/>
            </a:pPr>
            <a:r>
              <a:rPr lang="en-US" dirty="0" smtClean="0"/>
              <a:t>Unless there is a breakthrough in math, ECC will continue ti be a good algorithm</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5382" y="1700212"/>
            <a:ext cx="5680363" cy="4035570"/>
          </a:xfrm>
          <a:prstGeom prst="rect">
            <a:avLst/>
          </a:prstGeom>
        </p:spPr>
      </p:pic>
    </p:spTree>
    <p:extLst>
      <p:ext uri="{BB962C8B-B14F-4D97-AF65-F5344CB8AC3E}">
        <p14:creationId xmlns:p14="http://schemas.microsoft.com/office/powerpoint/2010/main" val="522620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57201"/>
            <a:ext cx="10353761" cy="762000"/>
          </a:xfrm>
        </p:spPr>
        <p:txBody>
          <a:bodyPr anchor="t"/>
          <a:lstStyle/>
          <a:p>
            <a:r>
              <a:rPr lang="en-US" dirty="0" smtClean="0"/>
              <a:t>PERFORMANCE METRICS</a:t>
            </a:r>
            <a:endParaRPr lang="en-US" dirty="0"/>
          </a:p>
        </p:txBody>
      </p:sp>
      <p:sp>
        <p:nvSpPr>
          <p:cNvPr id="3" name="Content Placeholder 2"/>
          <p:cNvSpPr>
            <a:spLocks noGrp="1"/>
          </p:cNvSpPr>
          <p:nvPr>
            <p:ph idx="1"/>
          </p:nvPr>
        </p:nvSpPr>
        <p:spPr>
          <a:xfrm>
            <a:off x="913795" y="1717964"/>
            <a:ext cx="10353762" cy="4793672"/>
          </a:xfrm>
        </p:spPr>
        <p:txBody>
          <a:bodyPr>
            <a:normAutofit fontScale="92500" lnSpcReduction="20000"/>
          </a:bodyPr>
          <a:lstStyle/>
          <a:p>
            <a:pPr lvl="0" algn="just"/>
            <a:r>
              <a:rPr lang="en-US" b="1" dirty="0">
                <a:solidFill>
                  <a:srgbClr val="FFFF00"/>
                </a:solidFill>
                <a:effectLst/>
              </a:rPr>
              <a:t>Key</a:t>
            </a:r>
            <a:r>
              <a:rPr lang="en-US" dirty="0">
                <a:solidFill>
                  <a:srgbClr val="FFFF00"/>
                </a:solidFill>
                <a:effectLst/>
              </a:rPr>
              <a:t> </a:t>
            </a:r>
            <a:r>
              <a:rPr lang="en-US" b="1" dirty="0">
                <a:solidFill>
                  <a:srgbClr val="FFFF00"/>
                </a:solidFill>
                <a:effectLst/>
              </a:rPr>
              <a:t>length:</a:t>
            </a:r>
            <a:r>
              <a:rPr lang="en-US" dirty="0">
                <a:solidFill>
                  <a:srgbClr val="FFFF00"/>
                </a:solidFill>
                <a:effectLst/>
              </a:rPr>
              <a:t> </a:t>
            </a:r>
            <a:r>
              <a:rPr lang="en-US" dirty="0">
                <a:effectLst/>
              </a:rPr>
              <a:t>Key</a:t>
            </a:r>
            <a:r>
              <a:rPr lang="en-US" b="1" dirty="0">
                <a:effectLst/>
              </a:rPr>
              <a:t> </a:t>
            </a:r>
            <a:r>
              <a:rPr lang="en-US" dirty="0">
                <a:effectLst/>
              </a:rPr>
              <a:t>length is the number of bits in a key used by a cryptographic algorithm which determined the time complexity of transferring the data to the sender and receiver ends. </a:t>
            </a:r>
          </a:p>
          <a:p>
            <a:pPr lvl="0" algn="just"/>
            <a:r>
              <a:rPr lang="en-US" b="1" dirty="0" smtClean="0">
                <a:solidFill>
                  <a:srgbClr val="FFFF00"/>
                </a:solidFill>
                <a:effectLst/>
              </a:rPr>
              <a:t>Block Size:</a:t>
            </a:r>
            <a:r>
              <a:rPr lang="en-US" dirty="0" smtClean="0">
                <a:solidFill>
                  <a:srgbClr val="FFFF00"/>
                </a:solidFill>
                <a:effectLst/>
              </a:rPr>
              <a:t> </a:t>
            </a:r>
            <a:r>
              <a:rPr lang="en-US" dirty="0" smtClean="0">
                <a:effectLst/>
              </a:rPr>
              <a:t>A block is a sequence of bytes or bits, usually containing some whole number of records, having a maximum length, a block</a:t>
            </a:r>
            <a:r>
              <a:rPr lang="en-US" b="1" dirty="0" smtClean="0">
                <a:effectLst/>
              </a:rPr>
              <a:t> </a:t>
            </a:r>
            <a:r>
              <a:rPr lang="en-US" dirty="0" smtClean="0">
                <a:effectLst/>
              </a:rPr>
              <a:t>size. Data thus structured are said to be blocked.</a:t>
            </a:r>
          </a:p>
          <a:p>
            <a:pPr lvl="0" algn="just"/>
            <a:r>
              <a:rPr lang="en-US" b="1" dirty="0" smtClean="0">
                <a:solidFill>
                  <a:srgbClr val="FFFF00"/>
                </a:solidFill>
                <a:effectLst/>
              </a:rPr>
              <a:t>Round:</a:t>
            </a:r>
            <a:r>
              <a:rPr lang="en-US" dirty="0" smtClean="0">
                <a:solidFill>
                  <a:srgbClr val="FFFF00"/>
                </a:solidFill>
                <a:effectLst/>
              </a:rPr>
              <a:t> </a:t>
            </a:r>
            <a:r>
              <a:rPr lang="en-US" dirty="0" smtClean="0">
                <a:effectLst/>
              </a:rPr>
              <a:t>Round</a:t>
            </a:r>
            <a:r>
              <a:rPr lang="en-US" b="1" dirty="0" smtClean="0">
                <a:effectLst/>
              </a:rPr>
              <a:t> </a:t>
            </a:r>
            <a:r>
              <a:rPr lang="en-US" dirty="0" smtClean="0">
                <a:effectLst/>
              </a:rPr>
              <a:t>is a</a:t>
            </a:r>
            <a:r>
              <a:rPr lang="en-US" b="1" dirty="0" smtClean="0">
                <a:effectLst/>
              </a:rPr>
              <a:t> </a:t>
            </a:r>
            <a:r>
              <a:rPr lang="en-US" dirty="0" smtClean="0">
                <a:effectLst/>
              </a:rPr>
              <a:t>function, which measures how much time the operation needs to perform for retrieve data.</a:t>
            </a:r>
          </a:p>
          <a:p>
            <a:pPr lvl="0" algn="just"/>
            <a:r>
              <a:rPr lang="en-US" b="1" dirty="0" smtClean="0">
                <a:solidFill>
                  <a:srgbClr val="FFFF00"/>
                </a:solidFill>
                <a:effectLst/>
              </a:rPr>
              <a:t>Vulnerabilities</a:t>
            </a:r>
            <a:r>
              <a:rPr lang="en-US" b="1" dirty="0">
                <a:solidFill>
                  <a:srgbClr val="FFFF00"/>
                </a:solidFill>
                <a:effectLst/>
              </a:rPr>
              <a:t>:</a:t>
            </a:r>
            <a:r>
              <a:rPr lang="en-US" dirty="0">
                <a:solidFill>
                  <a:srgbClr val="FFFF00"/>
                </a:solidFill>
                <a:effectLst/>
              </a:rPr>
              <a:t> </a:t>
            </a:r>
            <a:r>
              <a:rPr lang="en-US" dirty="0">
                <a:effectLst/>
              </a:rPr>
              <a:t>Weakness points of a system which can be exploited by attacker.</a:t>
            </a:r>
          </a:p>
          <a:p>
            <a:pPr lvl="0" algn="just"/>
            <a:r>
              <a:rPr lang="en-US" b="1" dirty="0">
                <a:solidFill>
                  <a:srgbClr val="FFFF00"/>
                </a:solidFill>
                <a:effectLst/>
              </a:rPr>
              <a:t>Efficiency:</a:t>
            </a:r>
            <a:r>
              <a:rPr lang="en-US" dirty="0">
                <a:solidFill>
                  <a:srgbClr val="FFFF00"/>
                </a:solidFill>
                <a:effectLst/>
              </a:rPr>
              <a:t> </a:t>
            </a:r>
            <a:r>
              <a:rPr lang="en-US" dirty="0">
                <a:effectLst/>
              </a:rPr>
              <a:t>Determines how fast or slow it behaves when implemented in hardware and software. </a:t>
            </a:r>
          </a:p>
          <a:p>
            <a:pPr lvl="0" algn="just"/>
            <a:r>
              <a:rPr lang="en-US" b="1" dirty="0">
                <a:solidFill>
                  <a:srgbClr val="FFFF00"/>
                </a:solidFill>
                <a:effectLst/>
              </a:rPr>
              <a:t>Applications:</a:t>
            </a:r>
            <a:r>
              <a:rPr lang="en-US" dirty="0">
                <a:solidFill>
                  <a:srgbClr val="FFFF00"/>
                </a:solidFill>
                <a:effectLst/>
              </a:rPr>
              <a:t> </a:t>
            </a:r>
            <a:r>
              <a:rPr lang="en-US" dirty="0">
                <a:effectLst/>
              </a:rPr>
              <a:t>Performance area of algorithm with specific function directly for the user or, in some cases, for another application program. </a:t>
            </a:r>
          </a:p>
        </p:txBody>
      </p:sp>
    </p:spTree>
    <p:extLst>
      <p:ext uri="{BB962C8B-B14F-4D97-AF65-F5344CB8AC3E}">
        <p14:creationId xmlns:p14="http://schemas.microsoft.com/office/powerpoint/2010/main" val="406708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4801"/>
            <a:ext cx="10017441" cy="554182"/>
          </a:xfrm>
        </p:spPr>
        <p:txBody>
          <a:bodyPr>
            <a:normAutofit fontScale="90000"/>
          </a:bodyPr>
          <a:lstStyle/>
          <a:p>
            <a:r>
              <a:rPr lang="en-US" sz="2400" dirty="0" smtClean="0"/>
              <a:t>Performance analysis of </a:t>
            </a:r>
            <a:r>
              <a:rPr lang="en-US" sz="2400" dirty="0" smtClean="0">
                <a:effectLst/>
              </a:rPr>
              <a:t>symmetric </a:t>
            </a:r>
            <a:r>
              <a:rPr lang="en-US" sz="2400" dirty="0">
                <a:effectLst/>
              </a:rPr>
              <a:t>Cryptography Algorithms</a:t>
            </a: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9636271"/>
              </p:ext>
            </p:extLst>
          </p:nvPr>
        </p:nvGraphicFramePr>
        <p:xfrm>
          <a:off x="914401" y="1025234"/>
          <a:ext cx="10016835" cy="5402956"/>
        </p:xfrm>
        <a:graphic>
          <a:graphicData uri="http://schemas.openxmlformats.org/drawingml/2006/table">
            <a:tbl>
              <a:tblPr firstRow="1" bandRow="1">
                <a:tableStyleId>{5C22544A-7EE6-4342-B048-85BDC9FD1C3A}</a:tableStyleId>
              </a:tblPr>
              <a:tblGrid>
                <a:gridCol w="2003367">
                  <a:extLst>
                    <a:ext uri="{9D8B030D-6E8A-4147-A177-3AD203B41FA5}">
                      <a16:colId xmlns="" xmlns:a16="http://schemas.microsoft.com/office/drawing/2014/main" val="2471438911"/>
                    </a:ext>
                  </a:extLst>
                </a:gridCol>
                <a:gridCol w="1968320">
                  <a:extLst>
                    <a:ext uri="{9D8B030D-6E8A-4147-A177-3AD203B41FA5}">
                      <a16:colId xmlns="" xmlns:a16="http://schemas.microsoft.com/office/drawing/2014/main" val="2913004256"/>
                    </a:ext>
                  </a:extLst>
                </a:gridCol>
                <a:gridCol w="2038414">
                  <a:extLst>
                    <a:ext uri="{9D8B030D-6E8A-4147-A177-3AD203B41FA5}">
                      <a16:colId xmlns="" xmlns:a16="http://schemas.microsoft.com/office/drawing/2014/main" val="3876890529"/>
                    </a:ext>
                  </a:extLst>
                </a:gridCol>
                <a:gridCol w="2003367">
                  <a:extLst>
                    <a:ext uri="{9D8B030D-6E8A-4147-A177-3AD203B41FA5}">
                      <a16:colId xmlns="" xmlns:a16="http://schemas.microsoft.com/office/drawing/2014/main" val="188144770"/>
                    </a:ext>
                  </a:extLst>
                </a:gridCol>
                <a:gridCol w="2003367">
                  <a:extLst>
                    <a:ext uri="{9D8B030D-6E8A-4147-A177-3AD203B41FA5}">
                      <a16:colId xmlns="" xmlns:a16="http://schemas.microsoft.com/office/drawing/2014/main" val="3309375846"/>
                    </a:ext>
                  </a:extLst>
                </a:gridCol>
              </a:tblGrid>
              <a:tr h="581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Performance Metrics</a:t>
                      </a:r>
                    </a:p>
                    <a:p>
                      <a:endParaRPr lang="en-US" sz="1300" dirty="0"/>
                    </a:p>
                  </a:txBody>
                  <a:tcPr/>
                </a:tc>
                <a:tc>
                  <a:txBody>
                    <a:bodyPr/>
                    <a:lstStyle/>
                    <a:p>
                      <a:r>
                        <a:rPr lang="en-US" sz="1300" dirty="0" smtClean="0"/>
                        <a:t>AES</a:t>
                      </a:r>
                      <a:endParaRPr lang="en-US" sz="1300" dirty="0"/>
                    </a:p>
                  </a:txBody>
                  <a:tcPr/>
                </a:tc>
                <a:tc>
                  <a:txBody>
                    <a:bodyPr/>
                    <a:lstStyle/>
                    <a:p>
                      <a:r>
                        <a:rPr lang="en-US" sz="1300" dirty="0" smtClean="0"/>
                        <a:t>BLOWFISH</a:t>
                      </a:r>
                      <a:endParaRPr lang="en-US" sz="1300" dirty="0"/>
                    </a:p>
                  </a:txBody>
                  <a:tcPr/>
                </a:tc>
                <a:tc>
                  <a:txBody>
                    <a:bodyPr/>
                    <a:lstStyle/>
                    <a:p>
                      <a:r>
                        <a:rPr lang="en-US" sz="1300" dirty="0" smtClean="0"/>
                        <a:t>DES</a:t>
                      </a:r>
                      <a:endParaRPr lang="en-US" sz="1300" dirty="0"/>
                    </a:p>
                  </a:txBody>
                  <a:tcPr/>
                </a:tc>
                <a:tc>
                  <a:txBody>
                    <a:bodyPr/>
                    <a:lstStyle/>
                    <a:p>
                      <a:r>
                        <a:rPr lang="en-US" sz="1300" dirty="0" smtClean="0"/>
                        <a:t>3DES</a:t>
                      </a:r>
                      <a:endParaRPr lang="en-US" sz="1300" dirty="0"/>
                    </a:p>
                  </a:txBody>
                  <a:tcPr/>
                </a:tc>
                <a:extLst>
                  <a:ext uri="{0D108BD9-81ED-4DB2-BD59-A6C34878D82A}">
                    <a16:rowId xmlns="" xmlns:a16="http://schemas.microsoft.com/office/drawing/2014/main" val="2457866919"/>
                  </a:ext>
                </a:extLst>
              </a:tr>
              <a:tr h="4135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Key-Length (bits)</a:t>
                      </a:r>
                      <a:endParaRPr lang="en-US" sz="1300" dirty="0" smtClean="0"/>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128,192,256</a:t>
                      </a:r>
                      <a:endParaRPr lang="en-US" sz="1300" dirty="0" smtClean="0"/>
                    </a:p>
                    <a:p>
                      <a:endParaRPr lang="en-US" sz="1300" dirty="0"/>
                    </a:p>
                  </a:txBody>
                  <a:tcPr/>
                </a:tc>
                <a:tc>
                  <a:txBody>
                    <a:bodyPr/>
                    <a:lstStyle/>
                    <a:p>
                      <a:r>
                        <a:rPr lang="en-US" sz="1300" dirty="0" smtClean="0"/>
                        <a:t>32-448</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56</a:t>
                      </a:r>
                      <a:endParaRPr lang="en-US" sz="1300" dirty="0" smtClean="0"/>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112,168</a:t>
                      </a:r>
                      <a:endParaRPr lang="en-US" sz="1300" dirty="0" smtClean="0"/>
                    </a:p>
                    <a:p>
                      <a:endParaRPr lang="en-US" sz="1300" dirty="0"/>
                    </a:p>
                  </a:txBody>
                  <a:tcPr/>
                </a:tc>
                <a:extLst>
                  <a:ext uri="{0D108BD9-81ED-4DB2-BD59-A6C34878D82A}">
                    <a16:rowId xmlns="" xmlns:a16="http://schemas.microsoft.com/office/drawing/2014/main" val="1389561580"/>
                  </a:ext>
                </a:extLst>
              </a:tr>
              <a:tr h="4135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Developed</a:t>
                      </a:r>
                      <a:endParaRPr lang="en-US" sz="1300" dirty="0" smtClean="0"/>
                    </a:p>
                    <a:p>
                      <a:endParaRPr lang="en-US" sz="1300" dirty="0"/>
                    </a:p>
                  </a:txBody>
                  <a:tcPr/>
                </a:tc>
                <a:tc>
                  <a:txBody>
                    <a:bodyPr/>
                    <a:lstStyle/>
                    <a:p>
                      <a:r>
                        <a:rPr lang="en-US" sz="1300" dirty="0" smtClean="0"/>
                        <a:t>2000</a:t>
                      </a:r>
                      <a:endParaRPr lang="en-US" sz="1300" dirty="0"/>
                    </a:p>
                  </a:txBody>
                  <a:tcPr/>
                </a:tc>
                <a:tc>
                  <a:txBody>
                    <a:bodyPr/>
                    <a:lstStyle/>
                    <a:p>
                      <a:r>
                        <a:rPr lang="en-US" sz="1300" dirty="0" smtClean="0"/>
                        <a:t>1993</a:t>
                      </a:r>
                      <a:endParaRPr lang="en-US" sz="1300" dirty="0"/>
                    </a:p>
                  </a:txBody>
                  <a:tcPr/>
                </a:tc>
                <a:tc>
                  <a:txBody>
                    <a:bodyPr/>
                    <a:lstStyle/>
                    <a:p>
                      <a:r>
                        <a:rPr lang="en-US" sz="1300" dirty="0" smtClean="0"/>
                        <a:t>1975</a:t>
                      </a:r>
                      <a:endParaRPr lang="en-US" sz="1300" dirty="0"/>
                    </a:p>
                  </a:txBody>
                  <a:tcPr/>
                </a:tc>
                <a:tc>
                  <a:txBody>
                    <a:bodyPr/>
                    <a:lstStyle/>
                    <a:p>
                      <a:r>
                        <a:rPr lang="en-US" sz="1300" dirty="0" smtClean="0"/>
                        <a:t>1978</a:t>
                      </a:r>
                      <a:endParaRPr lang="en-US" sz="1300" dirty="0"/>
                    </a:p>
                  </a:txBody>
                  <a:tcPr/>
                </a:tc>
                <a:extLst>
                  <a:ext uri="{0D108BD9-81ED-4DB2-BD59-A6C34878D82A}">
                    <a16:rowId xmlns="" xmlns:a16="http://schemas.microsoft.com/office/drawing/2014/main" val="815453741"/>
                  </a:ext>
                </a:extLst>
              </a:tr>
              <a:tr h="4135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Block Size</a:t>
                      </a:r>
                      <a:endParaRPr lang="en-US" sz="1300" dirty="0" smtClean="0"/>
                    </a:p>
                    <a:p>
                      <a:endParaRPr lang="en-US" sz="1300" dirty="0"/>
                    </a:p>
                  </a:txBody>
                  <a:tcPr/>
                </a:tc>
                <a:tc>
                  <a:txBody>
                    <a:bodyPr/>
                    <a:lstStyle/>
                    <a:p>
                      <a:r>
                        <a:rPr lang="en-US" sz="1300" dirty="0" smtClean="0"/>
                        <a:t>128</a:t>
                      </a:r>
                      <a:endParaRPr lang="en-US" sz="1300" dirty="0"/>
                    </a:p>
                  </a:txBody>
                  <a:tcPr/>
                </a:tc>
                <a:tc>
                  <a:txBody>
                    <a:bodyPr/>
                    <a:lstStyle/>
                    <a:p>
                      <a:r>
                        <a:rPr lang="en-US" sz="1300" dirty="0" smtClean="0"/>
                        <a:t>64</a:t>
                      </a:r>
                      <a:endParaRPr lang="en-US" sz="1300" dirty="0"/>
                    </a:p>
                  </a:txBody>
                  <a:tcPr/>
                </a:tc>
                <a:tc>
                  <a:txBody>
                    <a:bodyPr/>
                    <a:lstStyle/>
                    <a:p>
                      <a:r>
                        <a:rPr lang="en-US" sz="1300" dirty="0" smtClean="0"/>
                        <a:t>64</a:t>
                      </a:r>
                      <a:endParaRPr lang="en-US" sz="1300" dirty="0"/>
                    </a:p>
                  </a:txBody>
                  <a:tcPr/>
                </a:tc>
                <a:tc>
                  <a:txBody>
                    <a:bodyPr/>
                    <a:lstStyle/>
                    <a:p>
                      <a:r>
                        <a:rPr lang="en-US" sz="1300" dirty="0" smtClean="0"/>
                        <a:t>64</a:t>
                      </a:r>
                      <a:endParaRPr lang="en-US" sz="1300" dirty="0"/>
                    </a:p>
                  </a:txBody>
                  <a:tcPr/>
                </a:tc>
                <a:extLst>
                  <a:ext uri="{0D108BD9-81ED-4DB2-BD59-A6C34878D82A}">
                    <a16:rowId xmlns="" xmlns:a16="http://schemas.microsoft.com/office/drawing/2014/main" val="3220246085"/>
                  </a:ext>
                </a:extLst>
              </a:tr>
              <a:tr h="581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Security </a:t>
                      </a:r>
                      <a:endParaRPr lang="en-US" sz="1300" dirty="0" smtClean="0"/>
                    </a:p>
                    <a:p>
                      <a:endParaRPr lang="en-US" sz="1300" dirty="0"/>
                    </a:p>
                  </a:txBody>
                  <a:tcPr/>
                </a:tc>
                <a:tc>
                  <a:txBody>
                    <a:bodyPr/>
                    <a:lstStyle/>
                    <a:p>
                      <a:r>
                        <a:rPr lang="en-US" sz="1300" dirty="0" smtClean="0"/>
                        <a:t>Mostly Secure</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kern="1200" dirty="0" smtClean="0">
                          <a:solidFill>
                            <a:schemeClr val="dk1"/>
                          </a:solidFill>
                          <a:effectLst/>
                          <a:latin typeface="+mn-lt"/>
                          <a:ea typeface="+mn-ea"/>
                          <a:cs typeface="+mn-cs"/>
                        </a:rPr>
                        <a:t>Unpatented and royalty-free</a:t>
                      </a:r>
                    </a:p>
                    <a:p>
                      <a:endParaRPr lang="en-US" sz="1300" dirty="0"/>
                    </a:p>
                  </a:txBody>
                  <a:tcPr/>
                </a:tc>
                <a:tc>
                  <a:txBody>
                    <a:bodyPr/>
                    <a:lstStyle/>
                    <a:p>
                      <a:r>
                        <a:rPr lang="en-US" sz="1300" dirty="0" smtClean="0"/>
                        <a:t>Not Good Enough</a:t>
                      </a:r>
                      <a:endParaRPr lang="en-US" sz="1300" dirty="0"/>
                    </a:p>
                  </a:txBody>
                  <a:tcPr/>
                </a:tc>
                <a:tc>
                  <a:txBody>
                    <a:bodyPr/>
                    <a:lstStyle/>
                    <a:p>
                      <a:r>
                        <a:rPr lang="en-US" sz="1300" dirty="0" smtClean="0"/>
                        <a:t>Low Level Of Security</a:t>
                      </a:r>
                      <a:endParaRPr lang="en-US" sz="1300" dirty="0"/>
                    </a:p>
                  </a:txBody>
                  <a:tcPr/>
                </a:tc>
                <a:extLst>
                  <a:ext uri="{0D108BD9-81ED-4DB2-BD59-A6C34878D82A}">
                    <a16:rowId xmlns="" xmlns:a16="http://schemas.microsoft.com/office/drawing/2014/main" val="323064770"/>
                  </a:ext>
                </a:extLst>
              </a:tr>
              <a:tr h="7495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Possible thread</a:t>
                      </a:r>
                      <a:endParaRPr lang="en-US" sz="1300" dirty="0" smtClean="0"/>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Related</a:t>
                      </a:r>
                      <a:r>
                        <a:rPr lang="en-US" sz="1300" kern="1200" baseline="0" dirty="0" smtClean="0">
                          <a:solidFill>
                            <a:schemeClr val="dk1"/>
                          </a:solidFill>
                          <a:effectLst/>
                          <a:latin typeface="+mn-lt"/>
                          <a:ea typeface="+mn-ea"/>
                          <a:cs typeface="+mn-cs"/>
                        </a:rPr>
                        <a:t> Key Attack</a:t>
                      </a:r>
                      <a:endParaRPr lang="en-US" sz="1300" dirty="0" smtClean="0"/>
                    </a:p>
                    <a:p>
                      <a:endParaRPr lang="en-US" sz="1300" dirty="0"/>
                    </a:p>
                  </a:txBody>
                  <a:tcPr/>
                </a:tc>
                <a:tc>
                  <a:txBody>
                    <a:bodyPr/>
                    <a:lstStyle/>
                    <a:p>
                      <a:r>
                        <a:rPr lang="en-US" sz="1300" dirty="0" smtClean="0">
                          <a:effectLst/>
                          <a:latin typeface="+mn-lt"/>
                          <a:ea typeface="Calibri" panose="020F0502020204030204" pitchFamily="34" charset="0"/>
                          <a:cs typeface="Vrinda" panose="020B0502040204020203" pitchFamily="34" charset="0"/>
                        </a:rPr>
                        <a:t>Brute force attack</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effectLst/>
                          <a:latin typeface="+mn-lt"/>
                          <a:ea typeface="Calibri" panose="020F0502020204030204" pitchFamily="34" charset="0"/>
                          <a:cs typeface="Vrinda" panose="020B0502040204020203" pitchFamily="34" charset="0"/>
                        </a:rPr>
                        <a:t>Brute force attack, man in the middle attack</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Some Channel Attack</a:t>
                      </a:r>
                    </a:p>
                    <a:p>
                      <a:endParaRPr lang="en-US" sz="1300" dirty="0"/>
                    </a:p>
                  </a:txBody>
                  <a:tcPr/>
                </a:tc>
                <a:extLst>
                  <a:ext uri="{0D108BD9-81ED-4DB2-BD59-A6C34878D82A}">
                    <a16:rowId xmlns="" xmlns:a16="http://schemas.microsoft.com/office/drawing/2014/main" val="3652827461"/>
                  </a:ext>
                </a:extLst>
              </a:tr>
              <a:tr h="4135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Rounds</a:t>
                      </a:r>
                    </a:p>
                    <a:p>
                      <a:endParaRPr lang="en-US" sz="1300" dirty="0"/>
                    </a:p>
                  </a:txBody>
                  <a:tcPr/>
                </a:tc>
                <a:tc>
                  <a:txBody>
                    <a:bodyPr/>
                    <a:lstStyle/>
                    <a:p>
                      <a:r>
                        <a:rPr lang="en-US" sz="1300" dirty="0" smtClean="0"/>
                        <a:t>10,12,14</a:t>
                      </a:r>
                      <a:endParaRPr lang="en-US" sz="1300" dirty="0"/>
                    </a:p>
                  </a:txBody>
                  <a:tcPr/>
                </a:tc>
                <a:tc>
                  <a:txBody>
                    <a:bodyPr/>
                    <a:lstStyle/>
                    <a:p>
                      <a:r>
                        <a:rPr lang="en-US" sz="1300" dirty="0" smtClean="0"/>
                        <a:t>16</a:t>
                      </a:r>
                      <a:endParaRPr lang="en-US" sz="1300" dirty="0"/>
                    </a:p>
                  </a:txBody>
                  <a:tcPr/>
                </a:tc>
                <a:tc>
                  <a:txBody>
                    <a:bodyPr/>
                    <a:lstStyle/>
                    <a:p>
                      <a:r>
                        <a:rPr lang="en-US" sz="1300" dirty="0" smtClean="0"/>
                        <a:t>16</a:t>
                      </a:r>
                      <a:endParaRPr lang="en-US" sz="1300" dirty="0"/>
                    </a:p>
                  </a:txBody>
                  <a:tcPr/>
                </a:tc>
                <a:tc>
                  <a:txBody>
                    <a:bodyPr/>
                    <a:lstStyle/>
                    <a:p>
                      <a:r>
                        <a:rPr lang="en-US" sz="1300" dirty="0" smtClean="0"/>
                        <a:t>48</a:t>
                      </a:r>
                      <a:endParaRPr lang="en-US" sz="1300" dirty="0"/>
                    </a:p>
                  </a:txBody>
                  <a:tcPr/>
                </a:tc>
                <a:extLst>
                  <a:ext uri="{0D108BD9-81ED-4DB2-BD59-A6C34878D82A}">
                    <a16:rowId xmlns="" xmlns:a16="http://schemas.microsoft.com/office/drawing/2014/main" val="3945459758"/>
                  </a:ext>
                </a:extLst>
              </a:tr>
              <a:tr h="7495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Efficiency </a:t>
                      </a:r>
                      <a:endParaRPr lang="en-US" sz="1300" dirty="0" smtClean="0"/>
                    </a:p>
                    <a:p>
                      <a:endParaRPr lang="en-US" sz="1300" dirty="0"/>
                    </a:p>
                  </a:txBody>
                  <a:tcPr/>
                </a:tc>
                <a:tc>
                  <a:txBody>
                    <a:bodyPr/>
                    <a:lstStyle/>
                    <a:p>
                      <a:r>
                        <a:rPr lang="en-US" sz="1300" dirty="0" smtClean="0"/>
                        <a:t>Fast</a:t>
                      </a:r>
                      <a:endParaRPr lang="en-US" sz="1300" dirty="0"/>
                    </a:p>
                  </a:txBody>
                  <a:tcPr/>
                </a:tc>
                <a:tc>
                  <a:txBody>
                    <a:bodyPr/>
                    <a:lstStyle/>
                    <a:p>
                      <a:r>
                        <a:rPr lang="en-US" sz="1300" dirty="0" smtClean="0"/>
                        <a:t>Fast</a:t>
                      </a:r>
                      <a:endParaRPr lang="en-US" sz="1300" dirty="0"/>
                    </a:p>
                  </a:txBody>
                  <a:tcPr/>
                </a:tc>
                <a:tc>
                  <a:txBody>
                    <a:bodyPr/>
                    <a:lstStyle/>
                    <a:p>
                      <a:r>
                        <a:rPr lang="en-US" sz="1300" dirty="0" smtClean="0"/>
                        <a:t>Slow</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Fast for hardware but Slow in software </a:t>
                      </a:r>
                      <a:endParaRPr lang="en-US" sz="1300" dirty="0" smtClean="0"/>
                    </a:p>
                    <a:p>
                      <a:endParaRPr lang="en-US" sz="1300" dirty="0"/>
                    </a:p>
                  </a:txBody>
                  <a:tcPr/>
                </a:tc>
                <a:extLst>
                  <a:ext uri="{0D108BD9-81ED-4DB2-BD59-A6C34878D82A}">
                    <a16:rowId xmlns="" xmlns:a16="http://schemas.microsoft.com/office/drawing/2014/main" val="2085325812"/>
                  </a:ext>
                </a:extLst>
              </a:tr>
              <a:tr h="581544">
                <a:tc>
                  <a:txBody>
                    <a:bodyPr/>
                    <a:lstStyle/>
                    <a:p>
                      <a:r>
                        <a:rPr lang="en-US" sz="1300" dirty="0" smtClean="0"/>
                        <a:t>Application</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effectLst/>
                          <a:latin typeface="+mn-lt"/>
                          <a:ea typeface="+mn-ea"/>
                          <a:cs typeface="+mn-cs"/>
                        </a:rPr>
                        <a:t>Wireless communication </a:t>
                      </a:r>
                      <a:endParaRPr lang="en-US" sz="1300" dirty="0" smtClean="0"/>
                    </a:p>
                    <a:p>
                      <a:endParaRPr lang="en-US" sz="1300" dirty="0"/>
                    </a:p>
                  </a:txBody>
                  <a:tcPr/>
                </a:tc>
                <a:tc>
                  <a:txBody>
                    <a:bodyPr/>
                    <a:lstStyle/>
                    <a:p>
                      <a:r>
                        <a:rPr lang="en-US" sz="1300" b="0" i="0" kern="1200" dirty="0" smtClean="0">
                          <a:solidFill>
                            <a:schemeClr val="dk1"/>
                          </a:solidFill>
                          <a:effectLst/>
                          <a:latin typeface="+mn-lt"/>
                          <a:ea typeface="+mn-ea"/>
                          <a:cs typeface="+mn-cs"/>
                        </a:rPr>
                        <a:t>Aedit, JFile, Foopchat</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Image Processing</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Smart Card</a:t>
                      </a:r>
                      <a:r>
                        <a:rPr lang="en-US" sz="1300" dirty="0" smtClean="0"/>
                        <a:t>, e-</a:t>
                      </a:r>
                      <a:r>
                        <a:rPr lang="en-US" sz="1300" baseline="0" dirty="0" smtClean="0"/>
                        <a:t>Payment</a:t>
                      </a:r>
                      <a:endParaRPr lang="en-US" sz="1300" dirty="0" smtClean="0"/>
                    </a:p>
                    <a:p>
                      <a:endParaRPr lang="en-US" sz="1300" dirty="0"/>
                    </a:p>
                  </a:txBody>
                  <a:tcPr/>
                </a:tc>
                <a:extLst>
                  <a:ext uri="{0D108BD9-81ED-4DB2-BD59-A6C34878D82A}">
                    <a16:rowId xmlns="" xmlns:a16="http://schemas.microsoft.com/office/drawing/2014/main" val="2458324807"/>
                  </a:ext>
                </a:extLst>
              </a:tr>
            </a:tbl>
          </a:graphicData>
        </a:graphic>
      </p:graphicFrame>
    </p:spTree>
    <p:extLst>
      <p:ext uri="{BB962C8B-B14F-4D97-AF65-F5344CB8AC3E}">
        <p14:creationId xmlns:p14="http://schemas.microsoft.com/office/powerpoint/2010/main" val="3895560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29492"/>
            <a:ext cx="10353761" cy="1011382"/>
          </a:xfrm>
        </p:spPr>
        <p:txBody>
          <a:bodyPr anchor="t">
            <a:normAutofit/>
          </a:bodyPr>
          <a:lstStyle/>
          <a:p>
            <a:r>
              <a:rPr lang="en-US" sz="3200" dirty="0"/>
              <a:t>Performance analysis of </a:t>
            </a:r>
            <a:r>
              <a:rPr lang="en-US" sz="3200" dirty="0" smtClean="0"/>
              <a:t>A</a:t>
            </a:r>
            <a:r>
              <a:rPr lang="en-US" sz="3200" dirty="0" smtClean="0">
                <a:effectLst/>
              </a:rPr>
              <a:t>symmetric </a:t>
            </a:r>
            <a:r>
              <a:rPr lang="en-US" sz="3200" dirty="0">
                <a:effectLst/>
              </a:rPr>
              <a:t>Cryptography Algorithms</a:t>
            </a:r>
            <a:endParaRPr lang="en-US" sz="32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78544078"/>
              </p:ext>
            </p:extLst>
          </p:nvPr>
        </p:nvGraphicFramePr>
        <p:xfrm>
          <a:off x="568035" y="1444336"/>
          <a:ext cx="11277600" cy="4963160"/>
        </p:xfrm>
        <a:graphic>
          <a:graphicData uri="http://schemas.openxmlformats.org/drawingml/2006/table">
            <a:tbl>
              <a:tblPr firstRow="1" bandRow="1">
                <a:tableStyleId>{21E4AEA4-8DFA-4A89-87EB-49C32662AFE0}</a:tableStyleId>
              </a:tblPr>
              <a:tblGrid>
                <a:gridCol w="2819400">
                  <a:extLst>
                    <a:ext uri="{9D8B030D-6E8A-4147-A177-3AD203B41FA5}">
                      <a16:colId xmlns="" xmlns:a16="http://schemas.microsoft.com/office/drawing/2014/main" val="1135306900"/>
                    </a:ext>
                  </a:extLst>
                </a:gridCol>
                <a:gridCol w="2819400">
                  <a:extLst>
                    <a:ext uri="{9D8B030D-6E8A-4147-A177-3AD203B41FA5}">
                      <a16:colId xmlns="" xmlns:a16="http://schemas.microsoft.com/office/drawing/2014/main" val="847961042"/>
                    </a:ext>
                  </a:extLst>
                </a:gridCol>
                <a:gridCol w="2819400">
                  <a:extLst>
                    <a:ext uri="{9D8B030D-6E8A-4147-A177-3AD203B41FA5}">
                      <a16:colId xmlns="" xmlns:a16="http://schemas.microsoft.com/office/drawing/2014/main" val="1063951643"/>
                    </a:ext>
                  </a:extLst>
                </a:gridCol>
                <a:gridCol w="2819400">
                  <a:extLst>
                    <a:ext uri="{9D8B030D-6E8A-4147-A177-3AD203B41FA5}">
                      <a16:colId xmlns="" xmlns:a16="http://schemas.microsoft.com/office/drawing/2014/main" val="10968883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Performance Metrics</a:t>
                      </a:r>
                    </a:p>
                  </a:txBody>
                  <a:tcPr/>
                </a:tc>
                <a:tc>
                  <a:txBody>
                    <a:bodyPr/>
                    <a:lstStyle/>
                    <a:p>
                      <a:r>
                        <a:rPr lang="en-US" dirty="0" smtClean="0"/>
                        <a:t>RSA</a:t>
                      </a:r>
                      <a:endParaRPr lang="en-US" dirty="0"/>
                    </a:p>
                  </a:txBody>
                  <a:tcPr/>
                </a:tc>
                <a:tc>
                  <a:txBody>
                    <a:bodyPr/>
                    <a:lstStyle/>
                    <a:p>
                      <a:r>
                        <a:rPr lang="en-US" dirty="0" smtClean="0"/>
                        <a:t>DSA</a:t>
                      </a:r>
                      <a:endParaRPr lang="en-US" dirty="0"/>
                    </a:p>
                  </a:txBody>
                  <a:tcPr/>
                </a:tc>
                <a:tc>
                  <a:txBody>
                    <a:bodyPr/>
                    <a:lstStyle/>
                    <a:p>
                      <a:r>
                        <a:rPr lang="en-US" dirty="0" smtClean="0"/>
                        <a:t>ECC</a:t>
                      </a:r>
                      <a:endParaRPr lang="en-US" dirty="0"/>
                    </a:p>
                  </a:txBody>
                  <a:tcPr/>
                </a:tc>
                <a:extLst>
                  <a:ext uri="{0D108BD9-81ED-4DB2-BD59-A6C34878D82A}">
                    <a16:rowId xmlns="" xmlns:a16="http://schemas.microsoft.com/office/drawing/2014/main" val="2189730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Key-Length (bits)</a:t>
                      </a:r>
                      <a:endParaRPr lang="en-US" dirty="0" smtClean="0"/>
                    </a:p>
                  </a:txBody>
                  <a:tcPr/>
                </a:tc>
                <a:tc>
                  <a:txBody>
                    <a:bodyPr/>
                    <a:lstStyle/>
                    <a:p>
                      <a:r>
                        <a:rPr lang="en-US" dirty="0" smtClean="0"/>
                        <a:t>1024-2048</a:t>
                      </a:r>
                      <a:endParaRPr lang="en-US" dirty="0"/>
                    </a:p>
                  </a:txBody>
                  <a:tcPr/>
                </a:tc>
                <a:tc>
                  <a:txBody>
                    <a:bodyPr/>
                    <a:lstStyle/>
                    <a:p>
                      <a:r>
                        <a:rPr lang="en-US" dirty="0" smtClean="0"/>
                        <a:t>2048-3072</a:t>
                      </a:r>
                      <a:endParaRPr lang="en-US" dirty="0"/>
                    </a:p>
                  </a:txBody>
                  <a:tcPr/>
                </a:tc>
                <a:tc>
                  <a:txBody>
                    <a:bodyPr/>
                    <a:lstStyle/>
                    <a:p>
                      <a:r>
                        <a:rPr lang="en-US" dirty="0" smtClean="0"/>
                        <a:t>160</a:t>
                      </a:r>
                      <a:endParaRPr lang="en-US" dirty="0"/>
                    </a:p>
                  </a:txBody>
                  <a:tcPr/>
                </a:tc>
                <a:extLst>
                  <a:ext uri="{0D108BD9-81ED-4DB2-BD59-A6C34878D82A}">
                    <a16:rowId xmlns="" xmlns:a16="http://schemas.microsoft.com/office/drawing/2014/main" val="42391091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Developed</a:t>
                      </a:r>
                      <a:endParaRPr lang="en-US" dirty="0" smtClean="0"/>
                    </a:p>
                  </a:txBody>
                  <a:tcPr/>
                </a:tc>
                <a:tc>
                  <a:txBody>
                    <a:bodyPr/>
                    <a:lstStyle/>
                    <a:p>
                      <a:r>
                        <a:rPr lang="en-US" dirty="0" smtClean="0"/>
                        <a:t>1977</a:t>
                      </a:r>
                      <a:endParaRPr lang="en-US" dirty="0"/>
                    </a:p>
                  </a:txBody>
                  <a:tcPr/>
                </a:tc>
                <a:tc>
                  <a:txBody>
                    <a:bodyPr/>
                    <a:lstStyle/>
                    <a:p>
                      <a:r>
                        <a:rPr lang="en-US" dirty="0" smtClean="0"/>
                        <a:t>1991</a:t>
                      </a:r>
                      <a:endParaRPr lang="en-US" dirty="0"/>
                    </a:p>
                  </a:txBody>
                  <a:tcPr/>
                </a:tc>
                <a:tc>
                  <a:txBody>
                    <a:bodyPr/>
                    <a:lstStyle/>
                    <a:p>
                      <a:r>
                        <a:rPr lang="en-US" dirty="0" smtClean="0"/>
                        <a:t>1980</a:t>
                      </a:r>
                      <a:endParaRPr lang="en-US" dirty="0"/>
                    </a:p>
                  </a:txBody>
                  <a:tcPr/>
                </a:tc>
                <a:extLst>
                  <a:ext uri="{0D108BD9-81ED-4DB2-BD59-A6C34878D82A}">
                    <a16:rowId xmlns="" xmlns:a16="http://schemas.microsoft.com/office/drawing/2014/main" val="20453345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Block Size</a:t>
                      </a:r>
                      <a:endParaRPr lang="en-US" dirty="0" smtClean="0"/>
                    </a:p>
                  </a:txBody>
                  <a:tcPr/>
                </a:tc>
                <a:tc>
                  <a:txBody>
                    <a:bodyPr/>
                    <a:lstStyle/>
                    <a:p>
                      <a:r>
                        <a:rPr lang="en-US" dirty="0" smtClean="0"/>
                        <a:t>192</a:t>
                      </a:r>
                      <a:endParaRPr lang="en-US" dirty="0"/>
                    </a:p>
                  </a:txBody>
                  <a:tcPr/>
                </a:tc>
                <a:tc>
                  <a:txBody>
                    <a:bodyPr/>
                    <a:lstStyle/>
                    <a:p>
                      <a:r>
                        <a:rPr lang="en-US" dirty="0" smtClean="0"/>
                        <a:t>Variable</a:t>
                      </a:r>
                      <a:endParaRPr lang="en-US" dirty="0"/>
                    </a:p>
                  </a:txBody>
                  <a:tcPr/>
                </a:tc>
                <a:tc>
                  <a:txBody>
                    <a:bodyPr/>
                    <a:lstStyle/>
                    <a:p>
                      <a:r>
                        <a:rPr lang="en-US" dirty="0" smtClean="0"/>
                        <a:t>80</a:t>
                      </a:r>
                      <a:endParaRPr lang="en-US" dirty="0"/>
                    </a:p>
                  </a:txBody>
                  <a:tcPr/>
                </a:tc>
                <a:extLst>
                  <a:ext uri="{0D108BD9-81ED-4DB2-BD59-A6C34878D82A}">
                    <a16:rowId xmlns="" xmlns:a16="http://schemas.microsoft.com/office/drawing/2014/main" val="11409174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Security </a:t>
                      </a:r>
                      <a:endParaRPr lang="en-US" dirty="0" smtClean="0"/>
                    </a:p>
                  </a:txBody>
                  <a:tcPr/>
                </a:tc>
                <a:tc>
                  <a:txBody>
                    <a:bodyPr/>
                    <a:lstStyle/>
                    <a:p>
                      <a:r>
                        <a:rPr lang="en-US" dirty="0" smtClean="0"/>
                        <a:t>Medium</a:t>
                      </a:r>
                      <a:r>
                        <a:rPr lang="en-US" baseline="0" dirty="0" smtClean="0"/>
                        <a:t> high</a:t>
                      </a:r>
                      <a:r>
                        <a:rPr lang="en-US" dirty="0" smtClean="0"/>
                        <a:t> </a:t>
                      </a:r>
                      <a:r>
                        <a:rPr lang="en-US" dirty="0" smtClean="0"/>
                        <a:t>Level Of Security</a:t>
                      </a:r>
                      <a:endParaRPr lang="en-US" dirty="0"/>
                    </a:p>
                  </a:txBody>
                  <a:tcPr/>
                </a:tc>
                <a:tc>
                  <a:txBody>
                    <a:bodyPr/>
                    <a:lstStyle/>
                    <a:p>
                      <a:r>
                        <a:rPr lang="en-US" dirty="0" smtClean="0"/>
                        <a:t>Mostly Secure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Mostly Secure</a:t>
                      </a:r>
                    </a:p>
                    <a:p>
                      <a:endParaRPr lang="en-US" dirty="0"/>
                    </a:p>
                  </a:txBody>
                  <a:tcPr/>
                </a:tc>
                <a:extLst>
                  <a:ext uri="{0D108BD9-81ED-4DB2-BD59-A6C34878D82A}">
                    <a16:rowId xmlns="" xmlns:a16="http://schemas.microsoft.com/office/drawing/2014/main" val="2986061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Possible thread</a:t>
                      </a:r>
                      <a:endParaRPr lang="en-US" dirty="0" smtClean="0"/>
                    </a:p>
                    <a:p>
                      <a:endParaRPr lang="en-US" dirty="0"/>
                    </a:p>
                  </a:txBody>
                  <a:tcPr/>
                </a:tc>
                <a:tc>
                  <a:txBody>
                    <a:bodyPr/>
                    <a:lstStyle/>
                    <a:p>
                      <a:r>
                        <a:rPr lang="en-US" sz="1800" kern="1200" dirty="0" smtClean="0">
                          <a:effectLst/>
                        </a:rPr>
                        <a:t>Cycle Attacks, Sharing of common modules </a:t>
                      </a:r>
                      <a:endParaRPr lang="en-US" dirty="0"/>
                    </a:p>
                  </a:txBody>
                  <a:tcPr/>
                </a:tc>
                <a:tc>
                  <a:txBody>
                    <a:bodyPr/>
                    <a:lstStyle/>
                    <a:p>
                      <a:r>
                        <a:rPr lang="en-US" sz="1800" kern="1200" dirty="0" smtClean="0">
                          <a:effectLst/>
                        </a:rPr>
                        <a:t>Set of parameters can be generated for pre-chosen message</a:t>
                      </a:r>
                      <a:endParaRPr lang="en-US" dirty="0"/>
                    </a:p>
                  </a:txBody>
                  <a:tcPr/>
                </a:tc>
                <a:tc>
                  <a:txBody>
                    <a:bodyPr/>
                    <a:lstStyle/>
                    <a:p>
                      <a:r>
                        <a:rPr lang="en-US" sz="1800" kern="1200" dirty="0" smtClean="0">
                          <a:effectLst/>
                        </a:rPr>
                        <a:t>Curve generation attacks, zero-value point attack</a:t>
                      </a:r>
                      <a:endParaRPr lang="en-US" dirty="0"/>
                    </a:p>
                  </a:txBody>
                  <a:tcPr/>
                </a:tc>
                <a:extLst>
                  <a:ext uri="{0D108BD9-81ED-4DB2-BD59-A6C34878D82A}">
                    <a16:rowId xmlns="" xmlns:a16="http://schemas.microsoft.com/office/drawing/2014/main" val="40936308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Rounds</a:t>
                      </a:r>
                    </a:p>
                  </a:txBody>
                  <a:tcPr/>
                </a:tc>
                <a:tc>
                  <a:txBody>
                    <a:bodyPr/>
                    <a:lstStyle/>
                    <a:p>
                      <a:r>
                        <a:rPr lang="en-US" dirty="0" smtClean="0"/>
                        <a:t>1</a:t>
                      </a:r>
                      <a:endParaRPr lang="en-US" dirty="0"/>
                    </a:p>
                  </a:txBody>
                  <a:tcPr/>
                </a:tc>
                <a:tc>
                  <a:txBody>
                    <a:bodyPr/>
                    <a:lstStyle/>
                    <a:p>
                      <a:r>
                        <a:rPr lang="en-US" dirty="0" smtClean="0"/>
                        <a:t>16</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223954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Efficiency </a:t>
                      </a:r>
                      <a:endParaRPr lang="en-US" dirty="0" smtClean="0"/>
                    </a:p>
                    <a:p>
                      <a:endParaRPr lang="en-US" dirty="0"/>
                    </a:p>
                  </a:txBody>
                  <a:tcPr/>
                </a:tc>
                <a:tc>
                  <a:txBody>
                    <a:bodyPr/>
                    <a:lstStyle/>
                    <a:p>
                      <a:r>
                        <a:rPr lang="en-US" sz="1800" kern="1200" dirty="0" smtClean="0">
                          <a:effectLst/>
                        </a:rPr>
                        <a:t>Slow in hardware specially when decryption </a:t>
                      </a:r>
                      <a:endParaRPr lang="en-US" dirty="0"/>
                    </a:p>
                  </a:txBody>
                  <a:tcPr/>
                </a:tc>
                <a:tc>
                  <a:txBody>
                    <a:bodyPr/>
                    <a:lstStyle/>
                    <a:p>
                      <a:r>
                        <a:rPr lang="en-US" sz="1800" kern="1200" dirty="0" smtClean="0">
                          <a:effectLst/>
                        </a:rPr>
                        <a:t>Slow for both software and hardware</a:t>
                      </a:r>
                      <a:endParaRPr lang="en-US" dirty="0"/>
                    </a:p>
                  </a:txBody>
                  <a:tcPr/>
                </a:tc>
                <a:tc>
                  <a:txBody>
                    <a:bodyPr/>
                    <a:lstStyle/>
                    <a:p>
                      <a:r>
                        <a:rPr lang="en-US" sz="1800" kern="1200" dirty="0" smtClean="0">
                          <a:effectLst/>
                        </a:rPr>
                        <a:t>Slow for both software and hardware</a:t>
                      </a:r>
                      <a:endParaRPr lang="en-US" dirty="0"/>
                    </a:p>
                  </a:txBody>
                  <a:tcPr/>
                </a:tc>
                <a:extLst>
                  <a:ext uri="{0D108BD9-81ED-4DB2-BD59-A6C34878D82A}">
                    <a16:rowId xmlns="" xmlns:a16="http://schemas.microsoft.com/office/drawing/2014/main" val="2219117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Application</a:t>
                      </a:r>
                    </a:p>
                    <a:p>
                      <a:endParaRPr lang="en-US" dirty="0"/>
                    </a:p>
                  </a:txBody>
                  <a:tcPr/>
                </a:tc>
                <a:tc>
                  <a:txBody>
                    <a:bodyPr/>
                    <a:lstStyle/>
                    <a:p>
                      <a:r>
                        <a:rPr lang="en-US" sz="1800" kern="1200" dirty="0" smtClean="0">
                          <a:effectLst/>
                        </a:rPr>
                        <a:t>Internet </a:t>
                      </a:r>
                      <a:r>
                        <a:rPr lang="en-US" sz="1800" kern="1200" dirty="0" smtClean="0">
                          <a:effectLst/>
                        </a:rPr>
                        <a:t>Banking, Cloud computing</a:t>
                      </a:r>
                      <a:endParaRPr lang="en-US" dirty="0"/>
                    </a:p>
                  </a:txBody>
                  <a:tcPr/>
                </a:tc>
                <a:tc>
                  <a:txBody>
                    <a:bodyPr/>
                    <a:lstStyle/>
                    <a:p>
                      <a:r>
                        <a:rPr lang="en-US" sz="1800" kern="1200" dirty="0" smtClean="0">
                          <a:effectLst/>
                        </a:rPr>
                        <a:t>Web application and email verification</a:t>
                      </a:r>
                      <a:endParaRPr lang="en-US" dirty="0"/>
                    </a:p>
                  </a:txBody>
                  <a:tcPr/>
                </a:tc>
                <a:tc>
                  <a:txBody>
                    <a:bodyPr/>
                    <a:lstStyle/>
                    <a:p>
                      <a:r>
                        <a:rPr lang="en-US" sz="1800" kern="1200" dirty="0" smtClean="0">
                          <a:effectLst/>
                        </a:rPr>
                        <a:t>Key exchange over web</a:t>
                      </a:r>
                      <a:r>
                        <a:rPr lang="en-US" sz="1800" kern="1200" baseline="0" dirty="0" smtClean="0">
                          <a:effectLst/>
                        </a:rPr>
                        <a:t> and </a:t>
                      </a:r>
                      <a:r>
                        <a:rPr lang="en-US" sz="1800" kern="1200" dirty="0" smtClean="0">
                          <a:effectLst/>
                        </a:rPr>
                        <a:t>mobile</a:t>
                      </a:r>
                      <a:endParaRPr lang="en-US" dirty="0"/>
                    </a:p>
                  </a:txBody>
                  <a:tcPr/>
                </a:tc>
                <a:extLst>
                  <a:ext uri="{0D108BD9-81ED-4DB2-BD59-A6C34878D82A}">
                    <a16:rowId xmlns="" xmlns:a16="http://schemas.microsoft.com/office/drawing/2014/main" val="1740796507"/>
                  </a:ext>
                </a:extLst>
              </a:tr>
            </a:tbl>
          </a:graphicData>
        </a:graphic>
      </p:graphicFrame>
    </p:spTree>
    <p:extLst>
      <p:ext uri="{BB962C8B-B14F-4D97-AF65-F5344CB8AC3E}">
        <p14:creationId xmlns:p14="http://schemas.microsoft.com/office/powerpoint/2010/main" val="1483713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r>
              <a:rPr lang="en-US" dirty="0">
                <a:effectLst/>
              </a:rPr>
              <a:t>Although Symmetric and Asymmetric algorithms both are highly efficient for protecting the data in their own relevant field of data transferring but based on the result analysis and discussion we can conclude that symmetric cryptography algorithms </a:t>
            </a:r>
            <a:r>
              <a:rPr lang="en-US" dirty="0" smtClean="0">
                <a:effectLst/>
              </a:rPr>
              <a:t>.</a:t>
            </a:r>
            <a:endParaRPr lang="en-US" dirty="0" smtClean="0">
              <a:effectLst/>
            </a:endParaRPr>
          </a:p>
          <a:p>
            <a:pPr algn="just"/>
            <a:r>
              <a:rPr lang="en-US" dirty="0">
                <a:effectLst/>
              </a:rPr>
              <a:t>AES, </a:t>
            </a:r>
            <a:r>
              <a:rPr lang="en-US" dirty="0" smtClean="0">
                <a:effectLst/>
              </a:rPr>
              <a:t>BLOWFISH</a:t>
            </a:r>
            <a:r>
              <a:rPr lang="en-US" dirty="0" smtClean="0">
                <a:effectLst/>
              </a:rPr>
              <a:t>, DES</a:t>
            </a:r>
            <a:r>
              <a:rPr lang="en-US" dirty="0">
                <a:effectLst/>
              </a:rPr>
              <a:t>, 3DES are more suitable for the applications like wireless </a:t>
            </a:r>
            <a:r>
              <a:rPr lang="en-US" dirty="0" smtClean="0">
                <a:effectLst/>
              </a:rPr>
              <a:t>communication</a:t>
            </a:r>
            <a:r>
              <a:rPr lang="en-US" dirty="0" smtClean="0">
                <a:effectLst/>
              </a:rPr>
              <a:t>, </a:t>
            </a:r>
            <a:r>
              <a:rPr lang="en-US" dirty="0" err="1" smtClean="0">
                <a:effectLst/>
              </a:rPr>
              <a:t>Jfile</a:t>
            </a:r>
            <a:r>
              <a:rPr lang="en-US" dirty="0" smtClean="0">
                <a:effectLst/>
              </a:rPr>
              <a:t>, </a:t>
            </a:r>
            <a:r>
              <a:rPr lang="en-US" dirty="0">
                <a:effectLst/>
              </a:rPr>
              <a:t>image processing, smart card or e-commerce type of serveries </a:t>
            </a:r>
            <a:r>
              <a:rPr lang="en-US" dirty="0" smtClean="0">
                <a:effectLst/>
              </a:rPr>
              <a:t>respectively.</a:t>
            </a:r>
            <a:endParaRPr lang="en-US" dirty="0" smtClean="0">
              <a:effectLst/>
            </a:endParaRPr>
          </a:p>
          <a:p>
            <a:pPr algn="just"/>
            <a:r>
              <a:rPr lang="en-US" dirty="0">
                <a:effectLst/>
              </a:rPr>
              <a:t>RSA, DSA, ECC are the best options for the applications like Internet banking, web application, email verification, key exchange over web, </a:t>
            </a:r>
            <a:r>
              <a:rPr lang="en-US" dirty="0" smtClean="0">
                <a:effectLst/>
              </a:rPr>
              <a:t>mobile.</a:t>
            </a:r>
            <a:endParaRPr lang="en-US" dirty="0"/>
          </a:p>
        </p:txBody>
      </p:sp>
    </p:spTree>
    <p:extLst>
      <p:ext uri="{BB962C8B-B14F-4D97-AF65-F5344CB8AC3E}">
        <p14:creationId xmlns:p14="http://schemas.microsoft.com/office/powerpoint/2010/main" val="29606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1008189"/>
          </a:xfrm>
        </p:spPr>
        <p:txBody>
          <a:bodyPr anchor="t"/>
          <a:lstStyle/>
          <a:p>
            <a:r>
              <a:rPr lang="en-US" dirty="0" smtClean="0"/>
              <a:t>Members:</a:t>
            </a:r>
            <a:endParaRPr lang="en-US" dirty="0"/>
          </a:p>
        </p:txBody>
      </p:sp>
      <p:sp>
        <p:nvSpPr>
          <p:cNvPr id="3" name="Subtitle 2"/>
          <p:cNvSpPr>
            <a:spLocks noGrp="1"/>
          </p:cNvSpPr>
          <p:nvPr>
            <p:ph type="subTitle" idx="1"/>
          </p:nvPr>
        </p:nvSpPr>
        <p:spPr>
          <a:xfrm>
            <a:off x="3654562" y="2742434"/>
            <a:ext cx="9001462" cy="1655762"/>
          </a:xfrm>
        </p:spPr>
        <p:txBody>
          <a:bodyPr>
            <a:normAutofit fontScale="77500" lnSpcReduction="20000"/>
          </a:bodyPr>
          <a:lstStyle/>
          <a:p>
            <a:pPr marL="457200" indent="-457200" algn="l">
              <a:buFont typeface="+mj-lt"/>
              <a:buAutoNum type="arabicPeriod"/>
            </a:pPr>
            <a:r>
              <a:rPr lang="en-US" dirty="0" smtClean="0">
                <a:effectLst/>
              </a:rPr>
              <a:t>LOREN </a:t>
            </a:r>
            <a:r>
              <a:rPr lang="en-US" dirty="0">
                <a:effectLst/>
              </a:rPr>
              <a:t>JAFRIN ZAFAR ID: 14-25728-1</a:t>
            </a:r>
          </a:p>
          <a:p>
            <a:pPr marL="457200" indent="-457200" algn="l">
              <a:buFont typeface="+mj-lt"/>
              <a:buAutoNum type="arabicPeriod"/>
            </a:pPr>
            <a:r>
              <a:rPr lang="en-US" dirty="0" smtClean="0">
                <a:effectLst/>
              </a:rPr>
              <a:t>HASAN,MAHMUD </a:t>
            </a:r>
            <a:r>
              <a:rPr lang="en-US" dirty="0" smtClean="0">
                <a:effectLst/>
              </a:rPr>
              <a:t>ID:14-25874-1</a:t>
            </a:r>
          </a:p>
          <a:p>
            <a:pPr marL="457200" indent="-457200" algn="l">
              <a:buFont typeface="+mj-lt"/>
              <a:buAutoNum type="arabicPeriod"/>
            </a:pPr>
            <a:r>
              <a:rPr lang="en-US" dirty="0" smtClean="0"/>
              <a:t>HASAN,MD.MAHADE  ID:14-25547-1</a:t>
            </a:r>
            <a:endParaRPr lang="en-US" dirty="0" smtClean="0">
              <a:effectLst/>
            </a:endParaRPr>
          </a:p>
          <a:p>
            <a:pPr marL="457200" indent="-457200" algn="l">
              <a:buFont typeface="+mj-lt"/>
              <a:buAutoNum type="arabicPeriod"/>
            </a:pPr>
            <a:r>
              <a:rPr lang="en-US" dirty="0" smtClean="0">
                <a:effectLst/>
              </a:rPr>
              <a:t>HOSSAIN,S.M.TANJIM </a:t>
            </a:r>
            <a:r>
              <a:rPr lang="en-US" dirty="0" smtClean="0">
                <a:effectLst/>
              </a:rPr>
              <a:t>ID-14-27037-2</a:t>
            </a:r>
          </a:p>
          <a:p>
            <a:pPr algn="l"/>
            <a:endParaRPr lang="en-US" dirty="0"/>
          </a:p>
        </p:txBody>
      </p:sp>
    </p:spTree>
    <p:extLst>
      <p:ext uri="{BB962C8B-B14F-4D97-AF65-F5344CB8AC3E}">
        <p14:creationId xmlns:p14="http://schemas.microsoft.com/office/powerpoint/2010/main" val="22866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2" y="559558"/>
            <a:ext cx="10713493" cy="5803361"/>
          </a:xfrm>
          <a:prstGeom prst="rect">
            <a:avLst/>
          </a:prstGeom>
        </p:spPr>
      </p:pic>
    </p:spTree>
    <p:extLst>
      <p:ext uri="{BB962C8B-B14F-4D97-AF65-F5344CB8AC3E}">
        <p14:creationId xmlns:p14="http://schemas.microsoft.com/office/powerpoint/2010/main" val="1587929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pPr algn="just"/>
            <a:r>
              <a:rPr lang="en-US" dirty="0" smtClean="0">
                <a:effectLst/>
              </a:rPr>
              <a:t>Our motivation of thesis work is to do the </a:t>
            </a:r>
            <a:r>
              <a:rPr lang="en-US" dirty="0">
                <a:effectLst/>
              </a:rPr>
              <a:t>performance analysis of different </a:t>
            </a:r>
            <a:r>
              <a:rPr lang="en-US" dirty="0" smtClean="0">
                <a:effectLst/>
              </a:rPr>
              <a:t>algorithms of </a:t>
            </a:r>
            <a:r>
              <a:rPr lang="en-US" dirty="0">
                <a:effectLst/>
              </a:rPr>
              <a:t>symmetric and asymmetric </a:t>
            </a:r>
            <a:r>
              <a:rPr lang="en-US" dirty="0" smtClean="0">
                <a:effectLst/>
              </a:rPr>
              <a:t>cryptography </a:t>
            </a:r>
            <a:r>
              <a:rPr lang="en-US" dirty="0">
                <a:effectLst/>
              </a:rPr>
              <a:t>based on different performance metrics </a:t>
            </a:r>
            <a:r>
              <a:rPr lang="en-US" dirty="0" smtClean="0">
                <a:effectLst/>
              </a:rPr>
              <a:t>and network attacks which </a:t>
            </a:r>
            <a:r>
              <a:rPr lang="en-US" dirty="0">
                <a:effectLst/>
              </a:rPr>
              <a:t>will help </a:t>
            </a:r>
            <a:r>
              <a:rPr lang="en-US" dirty="0" smtClean="0">
                <a:effectLst/>
              </a:rPr>
              <a:t>the researchers to </a:t>
            </a:r>
            <a:r>
              <a:rPr lang="en-US" dirty="0">
                <a:effectLst/>
              </a:rPr>
              <a:t>identify the suitable algorithms for different types of </a:t>
            </a:r>
            <a:r>
              <a:rPr lang="en-US" dirty="0" smtClean="0">
                <a:effectLst/>
              </a:rPr>
              <a:t>applications.</a:t>
            </a:r>
            <a:endParaRPr lang="en-US" dirty="0"/>
          </a:p>
        </p:txBody>
      </p:sp>
    </p:spTree>
    <p:extLst>
      <p:ext uri="{BB962C8B-B14F-4D97-AF65-F5344CB8AC3E}">
        <p14:creationId xmlns:p14="http://schemas.microsoft.com/office/powerpoint/2010/main" val="947025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825309"/>
          </a:xfrm>
        </p:spPr>
        <p:txBody>
          <a:bodyPr anchor="t"/>
          <a:lstStyle/>
          <a:p>
            <a:r>
              <a:rPr lang="en-US" dirty="0" smtClean="0"/>
              <a:t>Outline</a:t>
            </a:r>
            <a:endParaRPr lang="en-US" dirty="0"/>
          </a:p>
        </p:txBody>
      </p:sp>
      <p:sp>
        <p:nvSpPr>
          <p:cNvPr id="3" name="Subtitle 2"/>
          <p:cNvSpPr>
            <a:spLocks noGrp="1"/>
          </p:cNvSpPr>
          <p:nvPr>
            <p:ph type="subTitle" idx="1"/>
          </p:nvPr>
        </p:nvSpPr>
        <p:spPr>
          <a:xfrm>
            <a:off x="1595269" y="2404173"/>
            <a:ext cx="9128149" cy="3719536"/>
          </a:xfrm>
        </p:spPr>
        <p:txBody>
          <a:bodyPr>
            <a:noAutofit/>
          </a:bodyPr>
          <a:lstStyle/>
          <a:p>
            <a:pPr marL="342900" indent="-342900" algn="l">
              <a:buFont typeface="Wingdings" panose="05000000000000000000" pitchFamily="2" charset="2"/>
              <a:buChar char="v"/>
            </a:pPr>
            <a:r>
              <a:rPr lang="en-US" sz="1800" dirty="0" smtClean="0">
                <a:latin typeface="Bookman Old Style" panose="02050604050505020204" pitchFamily="18" charset="0"/>
              </a:rPr>
              <a:t>INTRODUCTION</a:t>
            </a:r>
          </a:p>
          <a:p>
            <a:pPr marL="342900" indent="-342900" algn="l">
              <a:buFont typeface="Wingdings" panose="05000000000000000000" pitchFamily="2" charset="2"/>
              <a:buChar char="v"/>
            </a:pPr>
            <a:r>
              <a:rPr lang="en-US" sz="1800" dirty="0" smtClean="0">
                <a:latin typeface="Bookman Old Style" panose="02050604050505020204" pitchFamily="18" charset="0"/>
              </a:rPr>
              <a:t>SYMMETRIC  CRYPTOGRAPHY ALGORITHM </a:t>
            </a:r>
          </a:p>
          <a:p>
            <a:pPr marL="342900" indent="-342900" algn="l">
              <a:buFont typeface="Wingdings" panose="05000000000000000000" pitchFamily="2" charset="2"/>
              <a:buChar char="v"/>
            </a:pPr>
            <a:r>
              <a:rPr lang="en-US" sz="1800" dirty="0" smtClean="0">
                <a:latin typeface="Bookman Old Style" panose="02050604050505020204" pitchFamily="18" charset="0"/>
              </a:rPr>
              <a:t>ASSYMETRIC CRYPTOGRAPHY ALGORITHM</a:t>
            </a:r>
          </a:p>
          <a:p>
            <a:pPr marL="342900" indent="-342900" algn="l">
              <a:buFont typeface="Wingdings" panose="05000000000000000000" pitchFamily="2" charset="2"/>
              <a:buChar char="v"/>
            </a:pPr>
            <a:r>
              <a:rPr lang="en-US" sz="1800" dirty="0" smtClean="0">
                <a:latin typeface="Bookman Old Style" panose="02050604050505020204" pitchFamily="18" charset="0"/>
              </a:rPr>
              <a:t>PERFORMANCE ANALYSIS METRICS</a:t>
            </a:r>
          </a:p>
          <a:p>
            <a:pPr marL="342900" indent="-342900" algn="l">
              <a:buFont typeface="Wingdings" panose="05000000000000000000" pitchFamily="2" charset="2"/>
              <a:buChar char="v"/>
            </a:pPr>
            <a:r>
              <a:rPr lang="en-US" sz="1800" dirty="0" smtClean="0">
                <a:latin typeface="Bookman Old Style" panose="02050604050505020204" pitchFamily="18" charset="0"/>
              </a:rPr>
              <a:t>COMPARISION OF SYMMETRIC AND ASSYMETRIC ALGORITHMS</a:t>
            </a:r>
          </a:p>
          <a:p>
            <a:pPr marL="342900" indent="-342900" algn="l">
              <a:buFont typeface="Wingdings" panose="05000000000000000000" pitchFamily="2" charset="2"/>
              <a:buChar char="v"/>
            </a:pPr>
            <a:r>
              <a:rPr lang="en-US" sz="1800" dirty="0" smtClean="0">
                <a:latin typeface="Bookman Old Style" panose="02050604050505020204" pitchFamily="18" charset="0"/>
              </a:rPr>
              <a:t>DISCUSSION</a:t>
            </a:r>
          </a:p>
          <a:p>
            <a:pPr marL="342900" indent="-342900" algn="l">
              <a:buFont typeface="Wingdings" panose="05000000000000000000" pitchFamily="2" charset="2"/>
              <a:buChar char="v"/>
            </a:pPr>
            <a:r>
              <a:rPr lang="en-US" sz="1800" dirty="0" smtClean="0">
                <a:latin typeface="Bookman Old Style" panose="02050604050505020204" pitchFamily="18" charset="0"/>
              </a:rPr>
              <a:t>CONCLUSION</a:t>
            </a:r>
          </a:p>
          <a:p>
            <a:pPr algn="l"/>
            <a:endParaRPr lang="en-US" sz="1800" dirty="0">
              <a:latin typeface="Bookman Old Style" panose="02050604050505020204" pitchFamily="18" charset="0"/>
            </a:endParaRPr>
          </a:p>
        </p:txBody>
      </p:sp>
    </p:spTree>
    <p:extLst>
      <p:ext uri="{BB962C8B-B14F-4D97-AF65-F5344CB8AC3E}">
        <p14:creationId xmlns:p14="http://schemas.microsoft.com/office/powerpoint/2010/main" val="64153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5" y="762001"/>
            <a:ext cx="4807529" cy="706582"/>
          </a:xfrm>
        </p:spPr>
        <p:txBody>
          <a:bodyPr>
            <a:normAutofit/>
          </a:bodyPr>
          <a:lstStyle/>
          <a:p>
            <a:r>
              <a:rPr lang="en-US" sz="2400" dirty="0"/>
              <a:t>WHAT IS </a:t>
            </a:r>
            <a:r>
              <a:rPr lang="en-US" sz="2400" dirty="0" smtClean="0"/>
              <a:t>CRYPTOGRAPHY?</a:t>
            </a:r>
            <a:endParaRPr lang="en-US" sz="2400" dirty="0"/>
          </a:p>
        </p:txBody>
      </p:sp>
      <p:sp>
        <p:nvSpPr>
          <p:cNvPr id="4" name="Text Placeholder 3"/>
          <p:cNvSpPr>
            <a:spLocks noGrp="1"/>
          </p:cNvSpPr>
          <p:nvPr>
            <p:ph type="body" sz="half" idx="2"/>
          </p:nvPr>
        </p:nvSpPr>
        <p:spPr>
          <a:xfrm>
            <a:off x="568035" y="2105891"/>
            <a:ext cx="5583383" cy="4366161"/>
          </a:xfrm>
        </p:spPr>
        <p:txBody>
          <a:bodyPr>
            <a:normAutofit/>
          </a:bodyPr>
          <a:lstStyle/>
          <a:p>
            <a:pPr marL="285750" indent="-285750" algn="just">
              <a:buFont typeface="Wingdings" panose="05000000000000000000" pitchFamily="2" charset="2"/>
              <a:buChar char="v"/>
            </a:pPr>
            <a:r>
              <a:rPr lang="en-US" sz="2000" dirty="0"/>
              <a:t>Cryptography is a process of translating the original plain text </a:t>
            </a:r>
            <a:r>
              <a:rPr lang="en-US" sz="2000" dirty="0" smtClean="0"/>
              <a:t>into </a:t>
            </a:r>
            <a:r>
              <a:rPr lang="en-US" sz="2000" dirty="0"/>
              <a:t>cipher text. </a:t>
            </a:r>
            <a:endParaRPr lang="en-US" sz="2000" dirty="0" smtClean="0"/>
          </a:p>
          <a:p>
            <a:pPr marL="285750" indent="-285750" algn="just">
              <a:buFont typeface="Wingdings" panose="05000000000000000000" pitchFamily="2" charset="2"/>
              <a:buChar char="v"/>
            </a:pPr>
            <a:r>
              <a:rPr lang="en-US" sz="2000" dirty="0" smtClean="0"/>
              <a:t>When </a:t>
            </a:r>
            <a:r>
              <a:rPr lang="en-US" sz="2000" dirty="0"/>
              <a:t>the data </a:t>
            </a:r>
            <a:r>
              <a:rPr lang="en-US" sz="2000" dirty="0" smtClean="0"/>
              <a:t>is sent </a:t>
            </a:r>
            <a:r>
              <a:rPr lang="en-US" sz="2000" dirty="0"/>
              <a:t>to receiver as chipper text, then third party can’t access the data as the original </a:t>
            </a:r>
            <a:r>
              <a:rPr lang="en-US" sz="2000" dirty="0" smtClean="0"/>
              <a:t>form.</a:t>
            </a:r>
          </a:p>
          <a:p>
            <a:pPr marL="285750" indent="-285750" algn="just">
              <a:buFont typeface="Wingdings" panose="05000000000000000000" pitchFamily="2" charset="2"/>
              <a:buChar char="v"/>
            </a:pPr>
            <a:r>
              <a:rPr lang="en-US" sz="2000" b="1" u="sng" dirty="0"/>
              <a:t>Cryptography is important </a:t>
            </a:r>
            <a:r>
              <a:rPr lang="en-US" sz="2000" dirty="0"/>
              <a:t>because it </a:t>
            </a:r>
            <a:r>
              <a:rPr lang="en-US" sz="2000" dirty="0" smtClean="0"/>
              <a:t>allows us to </a:t>
            </a:r>
            <a:r>
              <a:rPr lang="en-US" sz="2000" dirty="0"/>
              <a:t>securely protect data that </a:t>
            </a:r>
            <a:r>
              <a:rPr lang="en-US" sz="2000" dirty="0" smtClean="0"/>
              <a:t>we </a:t>
            </a:r>
            <a:r>
              <a:rPr lang="en-US" sz="2000" dirty="0"/>
              <a:t>don't want anyone else to have access </a:t>
            </a:r>
            <a:r>
              <a:rPr lang="en-US" sz="2000" dirty="0" smtClean="0"/>
              <a:t>to.</a:t>
            </a:r>
            <a:endParaRPr lang="en-US" sz="2000" dirty="0"/>
          </a:p>
          <a:p>
            <a:pPr marL="285750" indent="-285750">
              <a:buFont typeface="Wingdings" panose="05000000000000000000" pitchFamily="2" charset="2"/>
              <a:buChar char="v"/>
            </a:pPr>
            <a:endParaRPr lang="en-US" dirty="0"/>
          </a:p>
        </p:txBody>
      </p:sp>
      <p:sp>
        <p:nvSpPr>
          <p:cNvPr id="3" name="Rectangle 2"/>
          <p:cNvSpPr/>
          <p:nvPr/>
        </p:nvSpPr>
        <p:spPr>
          <a:xfrm>
            <a:off x="3048000" y="3105835"/>
            <a:ext cx="6096000" cy="369332"/>
          </a:xfrm>
          <a:prstGeom prst="rect">
            <a:avLst/>
          </a:prstGeom>
        </p:spPr>
        <p:txBody>
          <a:bodyPr>
            <a:sp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180" y="2050698"/>
            <a:ext cx="6911170" cy="2848938"/>
          </a:xfrm>
          <a:prstGeom prst="rect">
            <a:avLst/>
          </a:prstGeom>
        </p:spPr>
      </p:pic>
    </p:spTree>
    <p:extLst>
      <p:ext uri="{BB962C8B-B14F-4D97-AF65-F5344CB8AC3E}">
        <p14:creationId xmlns:p14="http://schemas.microsoft.com/office/powerpoint/2010/main" val="3910824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213" y="720436"/>
            <a:ext cx="10724023" cy="817419"/>
          </a:xfrm>
        </p:spPr>
        <p:txBody>
          <a:bodyPr>
            <a:noAutofit/>
          </a:bodyPr>
          <a:lstStyle/>
          <a:p>
            <a:pPr algn="l"/>
            <a:r>
              <a:rPr lang="en-US" sz="2800" dirty="0" smtClean="0"/>
              <a:t/>
            </a:r>
            <a:br>
              <a:rPr lang="en-US" sz="2800" dirty="0" smtClean="0"/>
            </a:br>
            <a:r>
              <a:rPr lang="en-US" sz="2800" dirty="0" smtClean="0"/>
              <a:t/>
            </a:r>
            <a:br>
              <a:rPr lang="en-US" sz="2800" dirty="0" smtClean="0"/>
            </a:br>
            <a:r>
              <a:rPr lang="en-US" sz="2800" dirty="0"/>
              <a:t>CRYPTOGRAPHIC ALGORITHMS</a:t>
            </a:r>
            <a:r>
              <a:rPr lang="en-US" sz="2800" dirty="0">
                <a:latin typeface="Bookman Old Style" panose="02050604050505020204" pitchFamily="18" charset="0"/>
              </a:rPr>
              <a:t/>
            </a:r>
            <a:br>
              <a:rPr lang="en-US" sz="2800" dirty="0">
                <a:latin typeface="Bookman Old Style" panose="02050604050505020204" pitchFamily="18" charset="0"/>
              </a:rPr>
            </a:br>
            <a:r>
              <a:rPr lang="en-US" sz="2800" dirty="0" smtClean="0"/>
              <a:t/>
            </a:r>
            <a:br>
              <a:rPr lang="en-US" sz="2800" dirty="0" smtClean="0"/>
            </a:br>
            <a:endParaRPr lang="en-US" sz="2800" dirty="0"/>
          </a:p>
        </p:txBody>
      </p:sp>
      <p:pic>
        <p:nvPicPr>
          <p:cNvPr id="62" name="Content Placeholder 6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213" y="1537855"/>
            <a:ext cx="9090525" cy="4898950"/>
          </a:xfrm>
        </p:spPr>
      </p:pic>
    </p:spTree>
    <p:extLst>
      <p:ext uri="{BB962C8B-B14F-4D97-AF65-F5344CB8AC3E}">
        <p14:creationId xmlns:p14="http://schemas.microsoft.com/office/powerpoint/2010/main" val="413165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0" y="846722"/>
            <a:ext cx="9694617" cy="443711"/>
          </a:xfrm>
          <a:prstGeom prst="rect">
            <a:avLst/>
          </a:prstGeom>
        </p:spPr>
        <p:txBody>
          <a:bodyPr vert="horz" wrap="square" lIns="0" tIns="12700" rIns="0" bIns="0" rtlCol="0">
            <a:spAutoFit/>
          </a:bodyPr>
          <a:lstStyle/>
          <a:p>
            <a:pPr marL="12700">
              <a:lnSpc>
                <a:spcPct val="100000"/>
              </a:lnSpc>
              <a:spcBef>
                <a:spcPts val="100"/>
              </a:spcBef>
            </a:pPr>
            <a:r>
              <a:rPr sz="2800" spc="-185" dirty="0"/>
              <a:t>Symmetric</a:t>
            </a:r>
            <a:r>
              <a:rPr sz="2800" spc="-430" dirty="0"/>
              <a:t> </a:t>
            </a:r>
            <a:r>
              <a:rPr sz="2800" spc="-114" dirty="0"/>
              <a:t>Algorithm</a:t>
            </a:r>
            <a:endParaRPr sz="2800" dirty="0"/>
          </a:p>
        </p:txBody>
      </p:sp>
      <p:sp>
        <p:nvSpPr>
          <p:cNvPr id="21" name="Rectangle 20"/>
          <p:cNvSpPr/>
          <p:nvPr/>
        </p:nvSpPr>
        <p:spPr>
          <a:xfrm>
            <a:off x="512618" y="1747632"/>
            <a:ext cx="8631382" cy="1477328"/>
          </a:xfrm>
          <a:prstGeom prst="rect">
            <a:avLst/>
          </a:prstGeom>
        </p:spPr>
        <p:txBody>
          <a:bodyPr wrap="square">
            <a:spAutoFit/>
          </a:bodyPr>
          <a:lstStyle/>
          <a:p>
            <a:pPr marL="342900" indent="-342900" algn="just">
              <a:buFont typeface="Wingdings" panose="05000000000000000000" pitchFamily="2" charset="2"/>
              <a:buChar char="v"/>
            </a:pPr>
            <a:r>
              <a:rPr lang="en-US" dirty="0"/>
              <a:t>It uses a secret key that can either be a number, a word or a string of random letters. It is a blended with the plain text of a message to change the content in a particular way. </a:t>
            </a:r>
            <a:endParaRPr lang="en-US" dirty="0" smtClean="0"/>
          </a:p>
          <a:p>
            <a:pPr marL="342900" indent="-342900" algn="just">
              <a:buFont typeface="Wingdings" panose="05000000000000000000" pitchFamily="2" charset="2"/>
              <a:buChar char="v"/>
            </a:pPr>
            <a:r>
              <a:rPr lang="en-US" dirty="0" smtClean="0"/>
              <a:t>The </a:t>
            </a:r>
            <a:r>
              <a:rPr lang="en-US" dirty="0"/>
              <a:t>sender and the recipient should know the secret key that is used to encrypt and decrypt all the </a:t>
            </a:r>
            <a:r>
              <a:rPr lang="en-US" dirty="0" smtClean="0"/>
              <a:t>messages.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3665" r="544"/>
          <a:stretch/>
        </p:blipFill>
        <p:spPr>
          <a:xfrm>
            <a:off x="1778825" y="3682240"/>
            <a:ext cx="7584966" cy="2926245"/>
          </a:xfrm>
          <a:prstGeom prst="rect">
            <a:avLst/>
          </a:prstGeom>
        </p:spPr>
      </p:pic>
    </p:spTree>
    <p:extLst>
      <p:ext uri="{BB962C8B-B14F-4D97-AF65-F5344CB8AC3E}">
        <p14:creationId xmlns:p14="http://schemas.microsoft.com/office/powerpoint/2010/main" val="87291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95745"/>
          </a:xfrm>
        </p:spPr>
        <p:txBody>
          <a:bodyPr>
            <a:normAutofit/>
          </a:bodyPr>
          <a:lstStyle/>
          <a:p>
            <a:r>
              <a:rPr lang="en-US" sz="2400" dirty="0"/>
              <a:t>ASSYMETRIC ALGORITHMS</a:t>
            </a:r>
          </a:p>
        </p:txBody>
      </p:sp>
      <p:sp>
        <p:nvSpPr>
          <p:cNvPr id="3" name="Content Placeholder 2"/>
          <p:cNvSpPr>
            <a:spLocks noGrp="1"/>
          </p:cNvSpPr>
          <p:nvPr>
            <p:ph idx="1"/>
          </p:nvPr>
        </p:nvSpPr>
        <p:spPr>
          <a:xfrm>
            <a:off x="1530675" y="1405199"/>
            <a:ext cx="8091660" cy="2309681"/>
          </a:xfrm>
        </p:spPr>
        <p:txBody>
          <a:bodyPr>
            <a:noAutofit/>
          </a:bodyPr>
          <a:lstStyle/>
          <a:p>
            <a:pPr algn="just">
              <a:buFont typeface="Wingdings" panose="05000000000000000000" pitchFamily="2" charset="2"/>
              <a:buChar char="§"/>
            </a:pPr>
            <a:r>
              <a:rPr lang="en-US" sz="1800" dirty="0" smtClean="0"/>
              <a:t>Asymmetric </a:t>
            </a:r>
            <a:r>
              <a:rPr lang="en-US" sz="1800" b="1" dirty="0"/>
              <a:t>encryption</a:t>
            </a:r>
            <a:r>
              <a:rPr lang="en-US" sz="1800" dirty="0"/>
              <a:t>, or public key </a:t>
            </a:r>
            <a:r>
              <a:rPr lang="en-US" sz="1800" b="1" dirty="0"/>
              <a:t>encryption</a:t>
            </a:r>
            <a:r>
              <a:rPr lang="en-US" sz="1800" dirty="0"/>
              <a:t> uses what is called a key pair—a public key for encrypting a message, and a private key to </a:t>
            </a:r>
            <a:r>
              <a:rPr lang="en-US" sz="1800" dirty="0" smtClean="0"/>
              <a:t>decryption.</a:t>
            </a:r>
          </a:p>
          <a:p>
            <a:pPr algn="just">
              <a:buFont typeface="Wingdings" panose="05000000000000000000" pitchFamily="2" charset="2"/>
              <a:buChar char="§"/>
            </a:pPr>
            <a:endParaRPr lang="en-US" sz="1800" dirty="0"/>
          </a:p>
          <a:p>
            <a:pPr algn="just">
              <a:buFont typeface="Wingdings" panose="05000000000000000000" pitchFamily="2" charset="2"/>
              <a:buChar char="§"/>
            </a:pPr>
            <a:r>
              <a:rPr lang="en-US" sz="1800" dirty="0"/>
              <a:t> A public key is made freely available to anyone who might want to send you a message. The </a:t>
            </a:r>
            <a:r>
              <a:rPr lang="en-US" sz="1800" dirty="0" smtClean="0"/>
              <a:t>private </a:t>
            </a:r>
            <a:r>
              <a:rPr lang="en-US" sz="1800" dirty="0"/>
              <a:t>key is kept a secret so that you can only know.</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2038"/>
          <a:stretch/>
        </p:blipFill>
        <p:spPr>
          <a:xfrm>
            <a:off x="913795" y="4084220"/>
            <a:ext cx="10117777" cy="2531597"/>
          </a:xfrm>
          <a:prstGeom prst="rect">
            <a:avLst/>
          </a:prstGeom>
        </p:spPr>
      </p:pic>
    </p:spTree>
    <p:extLst>
      <p:ext uri="{BB962C8B-B14F-4D97-AF65-F5344CB8AC3E}">
        <p14:creationId xmlns:p14="http://schemas.microsoft.com/office/powerpoint/2010/main" val="86531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28" y="758824"/>
            <a:ext cx="5151064" cy="709757"/>
          </a:xfrm>
        </p:spPr>
        <p:txBody>
          <a:bodyPr/>
          <a:lstStyle/>
          <a:p>
            <a:r>
              <a:rPr lang="en-US" dirty="0"/>
              <a:t>AES ALGORITHM</a:t>
            </a:r>
          </a:p>
        </p:txBody>
      </p:sp>
      <p:sp>
        <p:nvSpPr>
          <p:cNvPr id="4" name="Text Placeholder 3"/>
          <p:cNvSpPr>
            <a:spLocks noGrp="1"/>
          </p:cNvSpPr>
          <p:nvPr>
            <p:ph type="body" sz="half" idx="2"/>
          </p:nvPr>
        </p:nvSpPr>
        <p:spPr>
          <a:xfrm>
            <a:off x="534390" y="2161308"/>
            <a:ext cx="6234545" cy="4381995"/>
          </a:xfrm>
        </p:spPr>
        <p:txBody>
          <a:bodyPr>
            <a:noAutofit/>
          </a:bodyPr>
          <a:lstStyle/>
          <a:p>
            <a:pPr marL="285750" indent="-285750" algn="just">
              <a:buFont typeface="Wingdings" panose="05000000000000000000" pitchFamily="2" charset="2"/>
              <a:buChar char="v"/>
            </a:pPr>
            <a:r>
              <a:rPr lang="en-US" sz="2000" dirty="0" smtClean="0"/>
              <a:t>The Advanced Encryption Standard, or AES, is a symmetric block cipher.</a:t>
            </a:r>
          </a:p>
          <a:p>
            <a:pPr marL="285750" indent="-285750" algn="just">
              <a:buFont typeface="Wingdings" panose="05000000000000000000" pitchFamily="2" charset="2"/>
              <a:buChar char="v"/>
            </a:pPr>
            <a:endParaRPr lang="en-US" sz="2000" dirty="0" smtClean="0"/>
          </a:p>
          <a:p>
            <a:pPr marL="285750" indent="-285750" algn="just">
              <a:buFont typeface="Wingdings" panose="05000000000000000000" pitchFamily="2" charset="2"/>
              <a:buChar char="v"/>
            </a:pPr>
            <a:r>
              <a:rPr lang="en-US" sz="2000" dirty="0">
                <a:effectLst/>
              </a:rPr>
              <a:t>I</a:t>
            </a:r>
            <a:r>
              <a:rPr lang="en-US" sz="2000" dirty="0" smtClean="0">
                <a:effectLst/>
              </a:rPr>
              <a:t>ntroduced </a:t>
            </a:r>
            <a:r>
              <a:rPr lang="en-US" sz="2000" dirty="0">
                <a:effectLst/>
              </a:rPr>
              <a:t>by </a:t>
            </a:r>
            <a:r>
              <a:rPr lang="en-US" sz="2000" dirty="0" err="1">
                <a:effectLst/>
              </a:rPr>
              <a:t>Rijndael</a:t>
            </a:r>
            <a:r>
              <a:rPr lang="en-US" sz="2000" dirty="0">
                <a:effectLst/>
              </a:rPr>
              <a:t> in </a:t>
            </a:r>
            <a:r>
              <a:rPr lang="en-US" sz="2000" dirty="0" smtClean="0">
                <a:effectLst/>
              </a:rPr>
              <a:t>Oct-2000 and designed </a:t>
            </a:r>
            <a:r>
              <a:rPr lang="en-US" sz="2000" dirty="0">
                <a:effectLst/>
              </a:rPr>
              <a:t>by Vincent </a:t>
            </a:r>
            <a:r>
              <a:rPr lang="en-US" sz="2000" dirty="0" err="1">
                <a:effectLst/>
              </a:rPr>
              <a:t>Rijmen</a:t>
            </a:r>
            <a:r>
              <a:rPr lang="en-US" sz="2000" dirty="0">
                <a:effectLst/>
              </a:rPr>
              <a:t> and Joan </a:t>
            </a:r>
            <a:r>
              <a:rPr lang="en-US" sz="2000" dirty="0" err="1">
                <a:effectLst/>
              </a:rPr>
              <a:t>Daemen</a:t>
            </a:r>
            <a:r>
              <a:rPr lang="en-US" sz="2000" dirty="0">
                <a:effectLst/>
              </a:rPr>
              <a:t> in Belgium</a:t>
            </a:r>
            <a:r>
              <a:rPr lang="en-US" sz="2000" dirty="0" smtClean="0">
                <a:effectLst/>
              </a:rPr>
              <a:t>.</a:t>
            </a:r>
          </a:p>
          <a:p>
            <a:pPr algn="just"/>
            <a:endParaRPr lang="en-US" sz="2000" dirty="0">
              <a:effectLst/>
            </a:endParaRPr>
          </a:p>
          <a:p>
            <a:pPr marL="285750" indent="-285750" algn="just">
              <a:buFont typeface="Wingdings" panose="05000000000000000000" pitchFamily="2" charset="2"/>
              <a:buChar char="v"/>
            </a:pPr>
            <a:r>
              <a:rPr lang="en-US" sz="2000" dirty="0"/>
              <a:t>AES comprises three block ciphers: AES-128, AES-192 and </a:t>
            </a:r>
            <a:r>
              <a:rPr lang="en-US" sz="2000" dirty="0" smtClean="0"/>
              <a:t>AES-256.</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173" y="1491441"/>
            <a:ext cx="4987617" cy="4938171"/>
          </a:xfrm>
          <a:prstGeom prst="rect">
            <a:avLst/>
          </a:prstGeom>
        </p:spPr>
      </p:pic>
    </p:spTree>
    <p:extLst>
      <p:ext uri="{BB962C8B-B14F-4D97-AF65-F5344CB8AC3E}">
        <p14:creationId xmlns:p14="http://schemas.microsoft.com/office/powerpoint/2010/main" val="3002455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965</TotalTime>
  <Words>1007</Words>
  <Application>Microsoft Office PowerPoint</Application>
  <PresentationFormat>Widescreen</PresentationFormat>
  <Paragraphs>163</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Rockwell</vt:lpstr>
      <vt:lpstr>Trebuchet MS</vt:lpstr>
      <vt:lpstr>Vrinda</vt:lpstr>
      <vt:lpstr>Wingdings</vt:lpstr>
      <vt:lpstr>Damask</vt:lpstr>
      <vt:lpstr>Comparative Study of Cryptography algorithms and its applications  bachelor thesis defense presentation  American international University Bangladesh </vt:lpstr>
      <vt:lpstr>Members:</vt:lpstr>
      <vt:lpstr>Motivation</vt:lpstr>
      <vt:lpstr>Outline</vt:lpstr>
      <vt:lpstr>WHAT IS CRYPTOGRAPHY?</vt:lpstr>
      <vt:lpstr>  CRYPTOGRAPHIC ALGORITHMS  </vt:lpstr>
      <vt:lpstr>Symmetric Algorithm</vt:lpstr>
      <vt:lpstr>ASSYMETRIC ALGORITHMS</vt:lpstr>
      <vt:lpstr>AES ALGORITHM</vt:lpstr>
      <vt:lpstr>Blowfish algorithm</vt:lpstr>
      <vt:lpstr>DES ALOGORITHM</vt:lpstr>
      <vt:lpstr>3DES ALGORITHMS</vt:lpstr>
      <vt:lpstr>RSA ALGORITHM</vt:lpstr>
      <vt:lpstr>DSA ALGORITHM</vt:lpstr>
      <vt:lpstr>ECC ALGORITHM</vt:lpstr>
      <vt:lpstr>PERFORMANCE METRICS</vt:lpstr>
      <vt:lpstr>Performance analysis of symmetric Cryptography Algorithms</vt:lpstr>
      <vt:lpstr>Performance analysis of Asymmetric Cryptography Algorithms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 Performance Analysis of Cryptographic Algorithms</dc:title>
  <dc:creator>mehedi hasan jim</dc:creator>
  <cp:lastModifiedBy>Jion</cp:lastModifiedBy>
  <cp:revision>108</cp:revision>
  <dcterms:created xsi:type="dcterms:W3CDTF">2018-07-26T15:36:44Z</dcterms:created>
  <dcterms:modified xsi:type="dcterms:W3CDTF">2018-08-11T18:11:33Z</dcterms:modified>
</cp:coreProperties>
</file>