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5.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2"/>
  </p:notesMasterIdLst>
  <p:sldIdLst>
    <p:sldId id="257" r:id="rId2"/>
    <p:sldId id="258" r:id="rId3"/>
    <p:sldId id="292" r:id="rId4"/>
    <p:sldId id="259" r:id="rId5"/>
    <p:sldId id="294" r:id="rId6"/>
    <p:sldId id="262" r:id="rId7"/>
    <p:sldId id="295" r:id="rId8"/>
    <p:sldId id="296" r:id="rId9"/>
    <p:sldId id="301" r:id="rId10"/>
    <p:sldId id="297" r:id="rId11"/>
    <p:sldId id="298" r:id="rId12"/>
    <p:sldId id="299" r:id="rId13"/>
    <p:sldId id="277" r:id="rId14"/>
    <p:sldId id="281" r:id="rId15"/>
    <p:sldId id="285" r:id="rId16"/>
    <p:sldId id="287" r:id="rId17"/>
    <p:sldId id="288" r:id="rId18"/>
    <p:sldId id="289" r:id="rId19"/>
    <p:sldId id="300"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18DD1-E78F-4104-A5EA-089B28C2CD46}" type="datetimeFigureOut">
              <a:rPr lang="en-US" smtClean="0"/>
              <a:t>7/29/2018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B665A-3FCE-4AD6-BB28-A56960E4D936}" type="slidenum">
              <a:rPr lang="en-US" smtClean="0"/>
              <a:t>‹#›</a:t>
            </a:fld>
            <a:endParaRPr lang="en-US"/>
          </a:p>
        </p:txBody>
      </p:sp>
    </p:spTree>
    <p:extLst>
      <p:ext uri="{BB962C8B-B14F-4D97-AF65-F5344CB8AC3E}">
        <p14:creationId xmlns:p14="http://schemas.microsoft.com/office/powerpoint/2010/main" val="389850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B665A-3FCE-4AD6-BB28-A56960E4D936}" type="slidenum">
              <a:rPr lang="en-US" smtClean="0"/>
              <a:t>16</a:t>
            </a:fld>
            <a:endParaRPr lang="en-US"/>
          </a:p>
        </p:txBody>
      </p:sp>
    </p:spTree>
    <p:extLst>
      <p:ext uri="{BB962C8B-B14F-4D97-AF65-F5344CB8AC3E}">
        <p14:creationId xmlns:p14="http://schemas.microsoft.com/office/powerpoint/2010/main" val="299711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B665A-3FCE-4AD6-BB28-A56960E4D936}" type="slidenum">
              <a:rPr lang="en-US" smtClean="0"/>
              <a:t>17</a:t>
            </a:fld>
            <a:endParaRPr lang="en-US"/>
          </a:p>
        </p:txBody>
      </p:sp>
    </p:spTree>
    <p:extLst>
      <p:ext uri="{BB962C8B-B14F-4D97-AF65-F5344CB8AC3E}">
        <p14:creationId xmlns:p14="http://schemas.microsoft.com/office/powerpoint/2010/main" val="270875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68919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44131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17134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74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474745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8CDE7BE-044C-45CD-ABC3-BE8E0D991C80}" type="datetimeFigureOut">
              <a:rPr lang="en-US" smtClean="0"/>
              <a:t>7/29/2018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522206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8CDE7BE-044C-45CD-ABC3-BE8E0D991C80}" type="datetimeFigureOut">
              <a:rPr lang="en-US" smtClean="0"/>
              <a:t>7/29/2018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56056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69077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249472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44209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CDE7BE-044C-45CD-ABC3-BE8E0D991C80}"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74200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DE7BE-044C-45CD-ABC3-BE8E0D991C80}"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254074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CDE7BE-044C-45CD-ABC3-BE8E0D991C80}" type="datetimeFigureOut">
              <a:rPr lang="en-US" smtClean="0"/>
              <a:t>7/29/2018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54202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CDE7BE-044C-45CD-ABC3-BE8E0D991C80}" type="datetimeFigureOut">
              <a:rPr lang="en-US" smtClean="0"/>
              <a:t>7/29/2018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206578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DE7BE-044C-45CD-ABC3-BE8E0D991C80}" type="datetimeFigureOut">
              <a:rPr lang="en-US" smtClean="0"/>
              <a:t>7/29/2018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75136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57600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1372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8CDE7BE-044C-45CD-ABC3-BE8E0D991C80}" type="datetimeFigureOut">
              <a:rPr lang="en-US" smtClean="0"/>
              <a:t>7/29/2018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E9EF7D-5FD4-45AA-BEF0-900DE3E8D354}" type="slidenum">
              <a:rPr lang="en-US" smtClean="0"/>
              <a:t>‹#›</a:t>
            </a:fld>
            <a:endParaRPr lang="en-US"/>
          </a:p>
        </p:txBody>
      </p:sp>
    </p:spTree>
    <p:extLst>
      <p:ext uri="{BB962C8B-B14F-4D97-AF65-F5344CB8AC3E}">
        <p14:creationId xmlns:p14="http://schemas.microsoft.com/office/powerpoint/2010/main" val="70833538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083" y="664464"/>
            <a:ext cx="10353761" cy="1326321"/>
          </a:xfrm>
        </p:spPr>
        <p:txBody>
          <a:bodyPr>
            <a:normAutofit/>
          </a:bodyPr>
          <a:lstStyle/>
          <a:p>
            <a:pPr algn="l"/>
            <a:r>
              <a:rPr lang="en-US" dirty="0"/>
              <a:t>Comparative Study of </a:t>
            </a:r>
            <a:r>
              <a:rPr lang="en-US" dirty="0" smtClean="0"/>
              <a:t>Cryptography algorithms and its applications</a:t>
            </a:r>
            <a:endParaRPr lang="en-US" dirty="0"/>
          </a:p>
        </p:txBody>
      </p:sp>
    </p:spTree>
    <p:extLst>
      <p:ext uri="{BB962C8B-B14F-4D97-AF65-F5344CB8AC3E}">
        <p14:creationId xmlns:p14="http://schemas.microsoft.com/office/powerpoint/2010/main" val="379686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678873"/>
          </a:xfrm>
        </p:spPr>
        <p:txBody>
          <a:bodyPr>
            <a:normAutofit/>
          </a:bodyPr>
          <a:lstStyle/>
          <a:p>
            <a:r>
              <a:rPr lang="en-US" sz="2400" dirty="0"/>
              <a:t>DES ALOGORITHM</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913794" y="1759527"/>
            <a:ext cx="5934950" cy="4031673"/>
          </a:xfrm>
        </p:spPr>
        <p:txBody>
          <a:bodyPr>
            <a:normAutofit/>
          </a:bodyPr>
          <a:lstStyle/>
          <a:p>
            <a:pPr marL="285750" indent="-285750" algn="just">
              <a:buFont typeface="Wingdings" panose="05000000000000000000" pitchFamily="2" charset="2"/>
              <a:buChar char="v"/>
            </a:pPr>
            <a:r>
              <a:rPr lang="en-US" sz="1600" dirty="0">
                <a:effectLst/>
              </a:rPr>
              <a:t>Des (Data Encryption Standard) was developed in 1970 at IBM by Horst </a:t>
            </a:r>
            <a:r>
              <a:rPr lang="en-US" sz="1600" dirty="0" err="1">
                <a:effectLst/>
              </a:rPr>
              <a:t>Feistel</a:t>
            </a:r>
            <a:r>
              <a:rPr lang="en-US" sz="1600" dirty="0">
                <a:effectLst/>
              </a:rPr>
              <a:t>.  This encryption standard was recommended by NIST (National Institute of Standards Technology) </a:t>
            </a:r>
          </a:p>
          <a:p>
            <a:pPr marL="285750" indent="-285750" algn="just">
              <a:buFont typeface="Wingdings" panose="05000000000000000000" pitchFamily="2" charset="2"/>
              <a:buChar char="v"/>
            </a:pPr>
            <a:r>
              <a:rPr lang="en-US" sz="1600" dirty="0">
                <a:effectLst/>
              </a:rPr>
              <a:t>DES consists of a16-round series of substitution and permutation. Thus, data and key bits are shifted, permutated, </a:t>
            </a:r>
            <a:r>
              <a:rPr lang="en-US" sz="1600" dirty="0" err="1">
                <a:effectLst/>
              </a:rPr>
              <a:t>XORed</a:t>
            </a:r>
            <a:r>
              <a:rPr lang="en-US" sz="1600" dirty="0">
                <a:effectLst/>
              </a:rPr>
              <a:t>, and sent through 8 boxes, a set of lookup tables that are essential to the DES algorithm. </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endParaRPr lang="en-US" sz="1600"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862" y="949036"/>
            <a:ext cx="2907239" cy="3703637"/>
          </a:xfrm>
          <a:prstGeom prst="rect">
            <a:avLst/>
          </a:prstGeom>
        </p:spPr>
      </p:pic>
    </p:spTree>
    <p:extLst>
      <p:ext uri="{BB962C8B-B14F-4D97-AF65-F5344CB8AC3E}">
        <p14:creationId xmlns:p14="http://schemas.microsoft.com/office/powerpoint/2010/main" val="149676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734291"/>
          </a:xfrm>
        </p:spPr>
        <p:txBody>
          <a:bodyPr>
            <a:normAutofit/>
          </a:bodyPr>
          <a:lstStyle/>
          <a:p>
            <a:r>
              <a:rPr lang="en-US" sz="2400" dirty="0"/>
              <a:t>3DES ALGORITHMS</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913794" y="1856509"/>
            <a:ext cx="5934950" cy="2618509"/>
          </a:xfrm>
        </p:spPr>
        <p:txBody>
          <a:bodyPr/>
          <a:lstStyle/>
          <a:p>
            <a:pPr marL="285750" indent="-285750" algn="just">
              <a:buFont typeface="Wingdings" panose="05000000000000000000" pitchFamily="2" charset="2"/>
              <a:buChar char="v"/>
            </a:pPr>
            <a:r>
              <a:rPr lang="en-US" dirty="0">
                <a:effectLst/>
              </a:rPr>
              <a:t>3DES was developed in 1999 by IBM by a team led by Walter Tuchman</a:t>
            </a:r>
          </a:p>
          <a:p>
            <a:pPr marL="285750" indent="-285750" algn="just">
              <a:buFont typeface="Wingdings" panose="05000000000000000000" pitchFamily="2" charset="2"/>
              <a:buChar char="v"/>
            </a:pPr>
            <a:r>
              <a:rPr lang="en-US" altLang="en-US" dirty="0"/>
              <a:t>3DES is the same thing except it encrypts the data 3 times and uses a different key for at least one of the passes</a:t>
            </a:r>
          </a:p>
          <a:p>
            <a:pPr marL="285750" indent="-285750" algn="just">
              <a:buFont typeface="Wingdings" panose="05000000000000000000" pitchFamily="2" charset="2"/>
              <a:buChar char="v"/>
            </a:pPr>
            <a:r>
              <a:rPr lang="en-US" altLang="en-US" dirty="0"/>
              <a:t>This creates a cumulative key size of 112-168 bits</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endParaRPr lang="en-US" dirty="0"/>
          </a:p>
        </p:txBody>
      </p:sp>
      <p:pic>
        <p:nvPicPr>
          <p:cNvPr id="5" name="Picture Placeholder 9"/>
          <p:cNvPicPr>
            <a:picLocks noChangeAspect="1"/>
          </p:cNvPicPr>
          <p:nvPr/>
        </p:nvPicPr>
        <p:blipFill>
          <a:blip r:embed="rId2">
            <a:extLst>
              <a:ext uri="{28A0092B-C50C-407E-A947-70E740481C1C}">
                <a14:useLocalDpi xmlns:a14="http://schemas.microsoft.com/office/drawing/2010/main" val="0"/>
              </a:ext>
            </a:extLst>
          </a:blip>
          <a:srcRect l="18182" r="18182"/>
          <a:stretch>
            <a:fillRect/>
          </a:stretch>
        </p:blipFill>
        <p:spPr>
          <a:xfrm>
            <a:off x="7244629" y="412750"/>
            <a:ext cx="4767262" cy="5378450"/>
          </a:xfrm>
          <a:prstGeom prst="rect">
            <a:avLst/>
          </a:prstGeo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12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95745"/>
          </a:xfrm>
        </p:spPr>
        <p:txBody>
          <a:bodyPr>
            <a:normAutofit/>
          </a:bodyPr>
          <a:lstStyle/>
          <a:p>
            <a:r>
              <a:rPr lang="en-US" sz="2400" dirty="0"/>
              <a:t>ASSYMETRIC ALGORITHMS</a:t>
            </a:r>
          </a:p>
        </p:txBody>
      </p:sp>
      <p:sp>
        <p:nvSpPr>
          <p:cNvPr id="3" name="Content Placeholder 2"/>
          <p:cNvSpPr>
            <a:spLocks noGrp="1"/>
          </p:cNvSpPr>
          <p:nvPr>
            <p:ph idx="1"/>
          </p:nvPr>
        </p:nvSpPr>
        <p:spPr>
          <a:xfrm>
            <a:off x="1530675" y="1405199"/>
            <a:ext cx="8091660" cy="2309681"/>
          </a:xfrm>
        </p:spPr>
        <p:txBody>
          <a:bodyPr>
            <a:normAutofit/>
          </a:bodyPr>
          <a:lstStyle/>
          <a:p>
            <a:pPr algn="just"/>
            <a:r>
              <a:rPr lang="en-US" sz="1600" dirty="0"/>
              <a:t>Asymmetric encryption use two keys, one to encrypt the data, and another key to decrypt the data. These keys are generated together. One is named as Public key and is distributed freely. The other is named as Private Key and itis kept hidden.</a:t>
            </a:r>
          </a:p>
          <a:p>
            <a:pPr algn="just"/>
            <a:r>
              <a:rPr lang="en-US" sz="1600" dirty="0"/>
              <a:t>Both Sender &amp; Recipient has to share their public keys for Encryption and has to their private keys for Decryption.</a:t>
            </a:r>
          </a:p>
          <a:p>
            <a:pPr marL="0" indent="0" algn="just">
              <a:buNone/>
            </a:pPr>
            <a:endParaRPr lang="en-US" sz="1600" dirty="0"/>
          </a:p>
        </p:txBody>
      </p:sp>
      <p:sp>
        <p:nvSpPr>
          <p:cNvPr id="5" name="object 3"/>
          <p:cNvSpPr txBox="1">
            <a:spLocks/>
          </p:cNvSpPr>
          <p:nvPr/>
        </p:nvSpPr>
        <p:spPr>
          <a:xfrm>
            <a:off x="1110234" y="2175110"/>
            <a:ext cx="6626859" cy="1606209"/>
          </a:xfrm>
          <a:prstGeom prst="rect">
            <a:avLst/>
          </a:prstGeom>
        </p:spPr>
        <p:txBody>
          <a:bodyPr vert="horz" wrap="square" lIns="0" tIns="140335" rIns="0" bIns="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1105"/>
              </a:spcBef>
              <a:buNone/>
            </a:pPr>
            <a:endParaRPr lang="en-US" sz="2250" dirty="0" smtClean="0">
              <a:latin typeface="Arial"/>
              <a:cs typeface="Arial"/>
            </a:endParaRPr>
          </a:p>
          <a:p>
            <a:pPr>
              <a:lnSpc>
                <a:spcPct val="100000"/>
              </a:lnSpc>
            </a:pPr>
            <a:endParaRPr lang="en-US" sz="3600" dirty="0" smtClean="0">
              <a:latin typeface="Times New Roman"/>
              <a:cs typeface="Times New Roman"/>
            </a:endParaRPr>
          </a:p>
          <a:p>
            <a:pPr marL="3500120" indent="0">
              <a:lnSpc>
                <a:spcPct val="100000"/>
              </a:lnSpc>
              <a:buNone/>
            </a:pPr>
            <a:r>
              <a:rPr lang="en-US" spc="-15" dirty="0" smtClean="0"/>
              <a:t>     Encryption</a:t>
            </a:r>
            <a:endParaRPr lang="en-US" dirty="0"/>
          </a:p>
        </p:txBody>
      </p:sp>
      <p:sp>
        <p:nvSpPr>
          <p:cNvPr id="6" name="object 4"/>
          <p:cNvSpPr txBox="1"/>
          <p:nvPr/>
        </p:nvSpPr>
        <p:spPr>
          <a:xfrm>
            <a:off x="3093466" y="3833240"/>
            <a:ext cx="1091565" cy="330835"/>
          </a:xfrm>
          <a:prstGeom prst="rect">
            <a:avLst/>
          </a:prstGeom>
        </p:spPr>
        <p:txBody>
          <a:bodyPr vert="horz" wrap="square" lIns="0" tIns="12700" rIns="0" bIns="0" rtlCol="0">
            <a:spAutoFit/>
          </a:bodyPr>
          <a:lstStyle/>
          <a:p>
            <a:pPr marL="12700">
              <a:lnSpc>
                <a:spcPct val="100000"/>
              </a:lnSpc>
              <a:spcBef>
                <a:spcPts val="100"/>
              </a:spcBef>
            </a:pPr>
            <a:r>
              <a:rPr sz="2000" spc="-25" dirty="0">
                <a:solidFill>
                  <a:srgbClr val="FFFFFF"/>
                </a:solidFill>
                <a:latin typeface="Verdana"/>
                <a:cs typeface="Verdana"/>
              </a:rPr>
              <a:t>p</a:t>
            </a:r>
            <a:r>
              <a:rPr sz="2000" spc="-5" dirty="0">
                <a:solidFill>
                  <a:srgbClr val="FFFFFF"/>
                </a:solidFill>
                <a:latin typeface="Verdana"/>
                <a:cs typeface="Verdana"/>
              </a:rPr>
              <a:t>l</a:t>
            </a:r>
            <a:r>
              <a:rPr sz="2000" spc="-40" dirty="0">
                <a:solidFill>
                  <a:srgbClr val="FFFFFF"/>
                </a:solidFill>
                <a:latin typeface="Verdana"/>
                <a:cs typeface="Verdana"/>
              </a:rPr>
              <a:t>ain</a:t>
            </a:r>
            <a:r>
              <a:rPr sz="2000" spc="-25" dirty="0">
                <a:solidFill>
                  <a:srgbClr val="FFFFFF"/>
                </a:solidFill>
                <a:latin typeface="Verdana"/>
                <a:cs typeface="Verdana"/>
              </a:rPr>
              <a:t>t</a:t>
            </a:r>
            <a:r>
              <a:rPr sz="2000" spc="100" dirty="0">
                <a:solidFill>
                  <a:srgbClr val="FFFFFF"/>
                </a:solidFill>
                <a:latin typeface="Verdana"/>
                <a:cs typeface="Verdana"/>
              </a:rPr>
              <a:t>e</a:t>
            </a:r>
            <a:r>
              <a:rPr sz="2000" spc="-170" dirty="0">
                <a:solidFill>
                  <a:srgbClr val="FFFFFF"/>
                </a:solidFill>
                <a:latin typeface="Verdana"/>
                <a:cs typeface="Verdana"/>
              </a:rPr>
              <a:t>xt</a:t>
            </a:r>
            <a:endParaRPr sz="2000" dirty="0">
              <a:latin typeface="Verdana"/>
              <a:cs typeface="Verdana"/>
            </a:endParaRPr>
          </a:p>
        </p:txBody>
      </p:sp>
      <p:sp>
        <p:nvSpPr>
          <p:cNvPr id="7" name="object 5"/>
          <p:cNvSpPr txBox="1"/>
          <p:nvPr/>
        </p:nvSpPr>
        <p:spPr>
          <a:xfrm>
            <a:off x="6782181" y="3833240"/>
            <a:ext cx="127381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Verdana"/>
                <a:cs typeface="Verdana"/>
              </a:rPr>
              <a:t>cipher</a:t>
            </a:r>
            <a:r>
              <a:rPr sz="2000" dirty="0">
                <a:solidFill>
                  <a:srgbClr val="FFFFFF"/>
                </a:solidFill>
                <a:latin typeface="Verdana"/>
                <a:cs typeface="Verdana"/>
              </a:rPr>
              <a:t>t</a:t>
            </a:r>
            <a:r>
              <a:rPr sz="2000" spc="-75" dirty="0">
                <a:solidFill>
                  <a:srgbClr val="FFFFFF"/>
                </a:solidFill>
                <a:latin typeface="Verdana"/>
                <a:cs typeface="Verdana"/>
              </a:rPr>
              <a:t>ext</a:t>
            </a:r>
            <a:endParaRPr sz="2000">
              <a:latin typeface="Verdana"/>
              <a:cs typeface="Verdana"/>
            </a:endParaRPr>
          </a:p>
        </p:txBody>
      </p:sp>
      <p:sp>
        <p:nvSpPr>
          <p:cNvPr id="8" name="object 6"/>
          <p:cNvSpPr txBox="1"/>
          <p:nvPr/>
        </p:nvSpPr>
        <p:spPr>
          <a:xfrm>
            <a:off x="4889119" y="4339209"/>
            <a:ext cx="1636372" cy="1359346"/>
          </a:xfrm>
          <a:prstGeom prst="rect">
            <a:avLst/>
          </a:prstGeom>
        </p:spPr>
        <p:txBody>
          <a:bodyPr vert="horz" wrap="square" lIns="0" tIns="12700" rIns="0" bIns="0" rtlCol="0">
            <a:spAutoFit/>
          </a:bodyPr>
          <a:lstStyle/>
          <a:p>
            <a:pPr marL="55244">
              <a:lnSpc>
                <a:spcPct val="100000"/>
              </a:lnSpc>
              <a:spcBef>
                <a:spcPts val="100"/>
              </a:spcBef>
            </a:pPr>
            <a:r>
              <a:rPr sz="2000" spc="20" dirty="0">
                <a:solidFill>
                  <a:srgbClr val="FFFFFF"/>
                </a:solidFill>
                <a:latin typeface="Verdana"/>
                <a:cs typeface="Verdana"/>
              </a:rPr>
              <a:t>public</a:t>
            </a:r>
            <a:r>
              <a:rPr sz="2000" spc="-235" dirty="0">
                <a:solidFill>
                  <a:srgbClr val="FFFFFF"/>
                </a:solidFill>
                <a:latin typeface="Verdana"/>
                <a:cs typeface="Verdana"/>
              </a:rPr>
              <a:t> </a:t>
            </a:r>
            <a:r>
              <a:rPr sz="2000" spc="-60" dirty="0">
                <a:solidFill>
                  <a:srgbClr val="FFFFFF"/>
                </a:solidFill>
                <a:latin typeface="Verdana"/>
                <a:cs typeface="Verdana"/>
              </a:rPr>
              <a:t>key</a:t>
            </a:r>
            <a:endParaRPr sz="2000" dirty="0">
              <a:latin typeface="Verdana"/>
              <a:cs typeface="Verdana"/>
            </a:endParaRPr>
          </a:p>
          <a:p>
            <a:pPr>
              <a:lnSpc>
                <a:spcPct val="100000"/>
              </a:lnSpc>
              <a:spcBef>
                <a:spcPts val="10"/>
              </a:spcBef>
            </a:pPr>
            <a:endParaRPr sz="2750" dirty="0">
              <a:latin typeface="Times New Roman"/>
              <a:cs typeface="Times New Roman"/>
            </a:endParaRPr>
          </a:p>
          <a:p>
            <a:pPr marL="12700">
              <a:lnSpc>
                <a:spcPct val="100000"/>
              </a:lnSpc>
            </a:pPr>
            <a:r>
              <a:rPr lang="en-US" sz="2000" spc="20" dirty="0" smtClean="0">
                <a:solidFill>
                  <a:srgbClr val="FFFFFF"/>
                </a:solidFill>
                <a:latin typeface="Verdana"/>
                <a:cs typeface="Verdana"/>
              </a:rPr>
              <a:t>D</a:t>
            </a:r>
            <a:r>
              <a:rPr sz="2000" spc="20" dirty="0" smtClean="0">
                <a:solidFill>
                  <a:srgbClr val="FFFFFF"/>
                </a:solidFill>
                <a:latin typeface="Verdana"/>
                <a:cs typeface="Verdana"/>
              </a:rPr>
              <a:t>ecr</a:t>
            </a:r>
            <a:r>
              <a:rPr sz="2000" spc="10" dirty="0" smtClean="0">
                <a:solidFill>
                  <a:srgbClr val="FFFFFF"/>
                </a:solidFill>
                <a:latin typeface="Verdana"/>
                <a:cs typeface="Verdana"/>
              </a:rPr>
              <a:t>y</a:t>
            </a:r>
            <a:r>
              <a:rPr sz="2000" dirty="0" smtClean="0">
                <a:solidFill>
                  <a:srgbClr val="FFFFFF"/>
                </a:solidFill>
                <a:latin typeface="Verdana"/>
                <a:cs typeface="Verdana"/>
              </a:rPr>
              <a:t>p</a:t>
            </a:r>
            <a:r>
              <a:rPr sz="2000" spc="15" dirty="0" smtClean="0">
                <a:solidFill>
                  <a:srgbClr val="FFFFFF"/>
                </a:solidFill>
                <a:latin typeface="Verdana"/>
                <a:cs typeface="Verdana"/>
              </a:rPr>
              <a:t>t</a:t>
            </a:r>
            <a:r>
              <a:rPr sz="2000" spc="-25" dirty="0" smtClean="0">
                <a:solidFill>
                  <a:srgbClr val="FFFFFF"/>
                </a:solidFill>
                <a:latin typeface="Verdana"/>
                <a:cs typeface="Verdana"/>
              </a:rPr>
              <a:t>i</a:t>
            </a:r>
            <a:r>
              <a:rPr sz="2000" spc="-50" dirty="0" smtClean="0">
                <a:solidFill>
                  <a:srgbClr val="FFFFFF"/>
                </a:solidFill>
                <a:latin typeface="Verdana"/>
                <a:cs typeface="Verdana"/>
              </a:rPr>
              <a:t>o</a:t>
            </a:r>
            <a:r>
              <a:rPr sz="2000" spc="-45" dirty="0" smtClean="0">
                <a:solidFill>
                  <a:srgbClr val="FFFFFF"/>
                </a:solidFill>
                <a:latin typeface="Verdana"/>
                <a:cs typeface="Verdana"/>
              </a:rPr>
              <a:t>n</a:t>
            </a:r>
            <a:endParaRPr lang="en-US" sz="2000" spc="-45" dirty="0" smtClean="0">
              <a:solidFill>
                <a:srgbClr val="FFFFFF"/>
              </a:solidFill>
              <a:latin typeface="Verdana"/>
              <a:cs typeface="Verdana"/>
            </a:endParaRPr>
          </a:p>
          <a:p>
            <a:pPr marL="12700">
              <a:lnSpc>
                <a:spcPct val="100000"/>
              </a:lnSpc>
            </a:pPr>
            <a:endParaRPr sz="2000" dirty="0">
              <a:latin typeface="Verdana"/>
              <a:cs typeface="Verdana"/>
            </a:endParaRPr>
          </a:p>
        </p:txBody>
      </p:sp>
      <p:sp>
        <p:nvSpPr>
          <p:cNvPr id="9" name="object 7"/>
          <p:cNvSpPr txBox="1"/>
          <p:nvPr/>
        </p:nvSpPr>
        <p:spPr>
          <a:xfrm>
            <a:off x="3149854" y="5295138"/>
            <a:ext cx="127381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Verdana"/>
                <a:cs typeface="Verdana"/>
              </a:rPr>
              <a:t>cipher</a:t>
            </a:r>
            <a:r>
              <a:rPr sz="2000" dirty="0">
                <a:solidFill>
                  <a:srgbClr val="FFFFFF"/>
                </a:solidFill>
                <a:latin typeface="Verdana"/>
                <a:cs typeface="Verdana"/>
              </a:rPr>
              <a:t>t</a:t>
            </a:r>
            <a:r>
              <a:rPr sz="2000" spc="-75" dirty="0">
                <a:solidFill>
                  <a:srgbClr val="FFFFFF"/>
                </a:solidFill>
                <a:latin typeface="Verdana"/>
                <a:cs typeface="Verdana"/>
              </a:rPr>
              <a:t>ext</a:t>
            </a:r>
            <a:endParaRPr sz="2000" dirty="0">
              <a:latin typeface="Verdana"/>
              <a:cs typeface="Verdana"/>
            </a:endParaRPr>
          </a:p>
        </p:txBody>
      </p:sp>
      <p:sp>
        <p:nvSpPr>
          <p:cNvPr id="10" name="object 8"/>
          <p:cNvSpPr txBox="1"/>
          <p:nvPr/>
        </p:nvSpPr>
        <p:spPr>
          <a:xfrm>
            <a:off x="6908672" y="5295138"/>
            <a:ext cx="1092200" cy="330835"/>
          </a:xfrm>
          <a:prstGeom prst="rect">
            <a:avLst/>
          </a:prstGeom>
        </p:spPr>
        <p:txBody>
          <a:bodyPr vert="horz" wrap="square" lIns="0" tIns="12700" rIns="0" bIns="0" rtlCol="0">
            <a:spAutoFit/>
          </a:bodyPr>
          <a:lstStyle/>
          <a:p>
            <a:pPr marL="12700">
              <a:lnSpc>
                <a:spcPct val="100000"/>
              </a:lnSpc>
              <a:spcBef>
                <a:spcPts val="100"/>
              </a:spcBef>
            </a:pPr>
            <a:r>
              <a:rPr sz="2000" spc="-45" dirty="0">
                <a:solidFill>
                  <a:srgbClr val="FFFFFF"/>
                </a:solidFill>
                <a:latin typeface="Verdana"/>
                <a:cs typeface="Verdana"/>
              </a:rPr>
              <a:t>plaintext</a:t>
            </a:r>
            <a:endParaRPr sz="2000">
              <a:latin typeface="Verdana"/>
              <a:cs typeface="Verdana"/>
            </a:endParaRPr>
          </a:p>
        </p:txBody>
      </p:sp>
      <p:sp>
        <p:nvSpPr>
          <p:cNvPr id="11" name="object 9"/>
          <p:cNvSpPr txBox="1"/>
          <p:nvPr/>
        </p:nvSpPr>
        <p:spPr>
          <a:xfrm>
            <a:off x="4881498" y="5793435"/>
            <a:ext cx="1390015" cy="330835"/>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FFFFFF"/>
                </a:solidFill>
                <a:latin typeface="Verdana"/>
                <a:cs typeface="Verdana"/>
              </a:rPr>
              <a:t>private</a:t>
            </a:r>
            <a:r>
              <a:rPr sz="2000" spc="-260" dirty="0">
                <a:solidFill>
                  <a:srgbClr val="FFFFFF"/>
                </a:solidFill>
                <a:latin typeface="Verdana"/>
                <a:cs typeface="Verdana"/>
              </a:rPr>
              <a:t> </a:t>
            </a:r>
            <a:r>
              <a:rPr sz="2000" spc="-60" dirty="0">
                <a:solidFill>
                  <a:srgbClr val="FFFFFF"/>
                </a:solidFill>
                <a:latin typeface="Verdana"/>
                <a:cs typeface="Verdana"/>
              </a:rPr>
              <a:t>key</a:t>
            </a:r>
            <a:endParaRPr sz="2000" dirty="0">
              <a:latin typeface="Verdana"/>
              <a:cs typeface="Verdana"/>
            </a:endParaRPr>
          </a:p>
        </p:txBody>
      </p:sp>
      <p:sp>
        <p:nvSpPr>
          <p:cNvPr id="12" name="object 10"/>
          <p:cNvSpPr/>
          <p:nvPr/>
        </p:nvSpPr>
        <p:spPr>
          <a:xfrm>
            <a:off x="4343527" y="3953002"/>
            <a:ext cx="2297430" cy="103505"/>
          </a:xfrm>
          <a:custGeom>
            <a:avLst/>
            <a:gdLst/>
            <a:ahLst/>
            <a:cxnLst/>
            <a:rect l="l" t="t" r="r" b="b"/>
            <a:pathLst>
              <a:path w="2297429" h="103504">
                <a:moveTo>
                  <a:pt x="2272066" y="51689"/>
                </a:moveTo>
                <a:lnTo>
                  <a:pt x="2202179" y="92456"/>
                </a:lnTo>
                <a:lnTo>
                  <a:pt x="2201164" y="96393"/>
                </a:lnTo>
                <a:lnTo>
                  <a:pt x="2202942" y="99314"/>
                </a:lnTo>
                <a:lnTo>
                  <a:pt x="2204593" y="102362"/>
                </a:lnTo>
                <a:lnTo>
                  <a:pt x="2208529" y="103378"/>
                </a:lnTo>
                <a:lnTo>
                  <a:pt x="2287810" y="57150"/>
                </a:lnTo>
                <a:lnTo>
                  <a:pt x="2281428" y="57150"/>
                </a:lnTo>
                <a:lnTo>
                  <a:pt x="2272066" y="51689"/>
                </a:lnTo>
                <a:close/>
              </a:path>
              <a:path w="2297429" h="103504">
                <a:moveTo>
                  <a:pt x="2261180" y="45339"/>
                </a:moveTo>
                <a:lnTo>
                  <a:pt x="2794" y="45339"/>
                </a:lnTo>
                <a:lnTo>
                  <a:pt x="0" y="48260"/>
                </a:lnTo>
                <a:lnTo>
                  <a:pt x="0" y="55245"/>
                </a:lnTo>
                <a:lnTo>
                  <a:pt x="2794" y="58039"/>
                </a:lnTo>
                <a:lnTo>
                  <a:pt x="2261180" y="58039"/>
                </a:lnTo>
                <a:lnTo>
                  <a:pt x="2272066" y="51689"/>
                </a:lnTo>
                <a:lnTo>
                  <a:pt x="2261180" y="45339"/>
                </a:lnTo>
                <a:close/>
              </a:path>
              <a:path w="2297429" h="103504">
                <a:moveTo>
                  <a:pt x="2290778" y="55419"/>
                </a:moveTo>
                <a:lnTo>
                  <a:pt x="2286285" y="58039"/>
                </a:lnTo>
                <a:lnTo>
                  <a:pt x="2288158" y="58039"/>
                </a:lnTo>
                <a:lnTo>
                  <a:pt x="2290778" y="55419"/>
                </a:lnTo>
                <a:close/>
              </a:path>
              <a:path w="2297429" h="103504">
                <a:moveTo>
                  <a:pt x="2281428" y="46228"/>
                </a:moveTo>
                <a:lnTo>
                  <a:pt x="2272066" y="51689"/>
                </a:lnTo>
                <a:lnTo>
                  <a:pt x="2281428" y="57150"/>
                </a:lnTo>
                <a:lnTo>
                  <a:pt x="2281428" y="46228"/>
                </a:lnTo>
                <a:close/>
              </a:path>
              <a:path w="2297429" h="103504">
                <a:moveTo>
                  <a:pt x="2287810" y="46228"/>
                </a:moveTo>
                <a:lnTo>
                  <a:pt x="2281428" y="46228"/>
                </a:lnTo>
                <a:lnTo>
                  <a:pt x="2281428" y="57150"/>
                </a:lnTo>
                <a:lnTo>
                  <a:pt x="2287810" y="57150"/>
                </a:lnTo>
                <a:lnTo>
                  <a:pt x="2290778" y="55419"/>
                </a:lnTo>
                <a:lnTo>
                  <a:pt x="2290953" y="55245"/>
                </a:lnTo>
                <a:lnTo>
                  <a:pt x="2290953" y="48260"/>
                </a:lnTo>
                <a:lnTo>
                  <a:pt x="2290521" y="47808"/>
                </a:lnTo>
                <a:lnTo>
                  <a:pt x="2287810" y="46228"/>
                </a:lnTo>
                <a:close/>
              </a:path>
              <a:path w="2297429" h="103504">
                <a:moveTo>
                  <a:pt x="2290521" y="47808"/>
                </a:moveTo>
                <a:lnTo>
                  <a:pt x="2290953" y="48260"/>
                </a:lnTo>
                <a:lnTo>
                  <a:pt x="2290953" y="55245"/>
                </a:lnTo>
                <a:lnTo>
                  <a:pt x="2290778" y="55419"/>
                </a:lnTo>
                <a:lnTo>
                  <a:pt x="2297176" y="51689"/>
                </a:lnTo>
                <a:lnTo>
                  <a:pt x="2290521" y="47808"/>
                </a:lnTo>
                <a:close/>
              </a:path>
              <a:path w="2297429" h="103504">
                <a:moveTo>
                  <a:pt x="2208529" y="0"/>
                </a:moveTo>
                <a:lnTo>
                  <a:pt x="2204593" y="1016"/>
                </a:lnTo>
                <a:lnTo>
                  <a:pt x="2202942" y="4064"/>
                </a:lnTo>
                <a:lnTo>
                  <a:pt x="2201164" y="7112"/>
                </a:lnTo>
                <a:lnTo>
                  <a:pt x="2202179" y="11049"/>
                </a:lnTo>
                <a:lnTo>
                  <a:pt x="2205228" y="12700"/>
                </a:lnTo>
                <a:lnTo>
                  <a:pt x="2272066" y="51689"/>
                </a:lnTo>
                <a:lnTo>
                  <a:pt x="2281428" y="46228"/>
                </a:lnTo>
                <a:lnTo>
                  <a:pt x="2287810" y="46228"/>
                </a:lnTo>
                <a:lnTo>
                  <a:pt x="2208529" y="0"/>
                </a:lnTo>
                <a:close/>
              </a:path>
              <a:path w="2297429" h="103504">
                <a:moveTo>
                  <a:pt x="2288158" y="45339"/>
                </a:moveTo>
                <a:lnTo>
                  <a:pt x="2286285" y="45339"/>
                </a:lnTo>
                <a:lnTo>
                  <a:pt x="2290521" y="47808"/>
                </a:lnTo>
                <a:lnTo>
                  <a:pt x="2288158" y="45339"/>
                </a:lnTo>
                <a:close/>
              </a:path>
            </a:pathLst>
          </a:custGeom>
          <a:solidFill>
            <a:srgbClr val="FFFFFF"/>
          </a:solidFill>
        </p:spPr>
        <p:txBody>
          <a:bodyPr wrap="square" lIns="0" tIns="0" rIns="0" bIns="0" rtlCol="0"/>
          <a:lstStyle/>
          <a:p>
            <a:endParaRPr/>
          </a:p>
        </p:txBody>
      </p:sp>
      <p:sp>
        <p:nvSpPr>
          <p:cNvPr id="13" name="object 11"/>
          <p:cNvSpPr/>
          <p:nvPr/>
        </p:nvSpPr>
        <p:spPr>
          <a:xfrm>
            <a:off x="4579365" y="5424932"/>
            <a:ext cx="2061845" cy="103505"/>
          </a:xfrm>
          <a:custGeom>
            <a:avLst/>
            <a:gdLst/>
            <a:ahLst/>
            <a:cxnLst/>
            <a:rect l="l" t="t" r="r" b="b"/>
            <a:pathLst>
              <a:path w="2061845" h="103504">
                <a:moveTo>
                  <a:pt x="2036227" y="51689"/>
                </a:moveTo>
                <a:lnTo>
                  <a:pt x="1966340" y="92456"/>
                </a:lnTo>
                <a:lnTo>
                  <a:pt x="1965325" y="96266"/>
                </a:lnTo>
                <a:lnTo>
                  <a:pt x="1967103" y="99314"/>
                </a:lnTo>
                <a:lnTo>
                  <a:pt x="1968754" y="102362"/>
                </a:lnTo>
                <a:lnTo>
                  <a:pt x="1972690" y="103378"/>
                </a:lnTo>
                <a:lnTo>
                  <a:pt x="2051971" y="57150"/>
                </a:lnTo>
                <a:lnTo>
                  <a:pt x="2045589" y="57150"/>
                </a:lnTo>
                <a:lnTo>
                  <a:pt x="2036227" y="51689"/>
                </a:lnTo>
                <a:close/>
              </a:path>
              <a:path w="2061845" h="103504">
                <a:moveTo>
                  <a:pt x="2025341" y="45339"/>
                </a:moveTo>
                <a:lnTo>
                  <a:pt x="2794" y="45339"/>
                </a:lnTo>
                <a:lnTo>
                  <a:pt x="0" y="48260"/>
                </a:lnTo>
                <a:lnTo>
                  <a:pt x="0" y="55245"/>
                </a:lnTo>
                <a:lnTo>
                  <a:pt x="2794" y="58039"/>
                </a:lnTo>
                <a:lnTo>
                  <a:pt x="2025341" y="58039"/>
                </a:lnTo>
                <a:lnTo>
                  <a:pt x="2036227" y="51689"/>
                </a:lnTo>
                <a:lnTo>
                  <a:pt x="2025341" y="45339"/>
                </a:lnTo>
                <a:close/>
              </a:path>
              <a:path w="2061845" h="103504">
                <a:moveTo>
                  <a:pt x="2054919" y="55430"/>
                </a:moveTo>
                <a:lnTo>
                  <a:pt x="2050446" y="58039"/>
                </a:lnTo>
                <a:lnTo>
                  <a:pt x="2052192" y="58039"/>
                </a:lnTo>
                <a:lnTo>
                  <a:pt x="2054919" y="55430"/>
                </a:lnTo>
                <a:close/>
              </a:path>
              <a:path w="2061845" h="103504">
                <a:moveTo>
                  <a:pt x="2045589" y="46228"/>
                </a:moveTo>
                <a:lnTo>
                  <a:pt x="2036227" y="51689"/>
                </a:lnTo>
                <a:lnTo>
                  <a:pt x="2045589" y="57150"/>
                </a:lnTo>
                <a:lnTo>
                  <a:pt x="2045589" y="46228"/>
                </a:lnTo>
                <a:close/>
              </a:path>
              <a:path w="2061845" h="103504">
                <a:moveTo>
                  <a:pt x="2051971" y="46228"/>
                </a:moveTo>
                <a:lnTo>
                  <a:pt x="2045589" y="46228"/>
                </a:lnTo>
                <a:lnTo>
                  <a:pt x="2045589" y="57150"/>
                </a:lnTo>
                <a:lnTo>
                  <a:pt x="2051971" y="57150"/>
                </a:lnTo>
                <a:lnTo>
                  <a:pt x="2054919" y="55430"/>
                </a:lnTo>
                <a:lnTo>
                  <a:pt x="2055114" y="55245"/>
                </a:lnTo>
                <a:lnTo>
                  <a:pt x="2055114" y="48260"/>
                </a:lnTo>
                <a:lnTo>
                  <a:pt x="2054635" y="47781"/>
                </a:lnTo>
                <a:lnTo>
                  <a:pt x="2051971" y="46228"/>
                </a:lnTo>
                <a:close/>
              </a:path>
              <a:path w="2061845" h="103504">
                <a:moveTo>
                  <a:pt x="2054635" y="47781"/>
                </a:moveTo>
                <a:lnTo>
                  <a:pt x="2055114" y="48260"/>
                </a:lnTo>
                <a:lnTo>
                  <a:pt x="2055114" y="55245"/>
                </a:lnTo>
                <a:lnTo>
                  <a:pt x="2054919" y="55430"/>
                </a:lnTo>
                <a:lnTo>
                  <a:pt x="2061337" y="51689"/>
                </a:lnTo>
                <a:lnTo>
                  <a:pt x="2054635" y="47781"/>
                </a:lnTo>
                <a:close/>
              </a:path>
              <a:path w="2061845" h="103504">
                <a:moveTo>
                  <a:pt x="1972690" y="0"/>
                </a:moveTo>
                <a:lnTo>
                  <a:pt x="1968754" y="1016"/>
                </a:lnTo>
                <a:lnTo>
                  <a:pt x="1967103" y="4064"/>
                </a:lnTo>
                <a:lnTo>
                  <a:pt x="1965325" y="7112"/>
                </a:lnTo>
                <a:lnTo>
                  <a:pt x="1966340" y="10922"/>
                </a:lnTo>
                <a:lnTo>
                  <a:pt x="2036227" y="51689"/>
                </a:lnTo>
                <a:lnTo>
                  <a:pt x="2045589" y="46228"/>
                </a:lnTo>
                <a:lnTo>
                  <a:pt x="2051971" y="46228"/>
                </a:lnTo>
                <a:lnTo>
                  <a:pt x="1972690" y="0"/>
                </a:lnTo>
                <a:close/>
              </a:path>
              <a:path w="2061845" h="103504">
                <a:moveTo>
                  <a:pt x="2052192" y="45339"/>
                </a:moveTo>
                <a:lnTo>
                  <a:pt x="2050446" y="45339"/>
                </a:lnTo>
                <a:lnTo>
                  <a:pt x="2054635" y="47781"/>
                </a:lnTo>
                <a:lnTo>
                  <a:pt x="2052192" y="45339"/>
                </a:lnTo>
                <a:close/>
              </a:path>
            </a:pathLst>
          </a:custGeom>
          <a:solidFill>
            <a:srgbClr val="FFFFFF"/>
          </a:solidFill>
        </p:spPr>
        <p:txBody>
          <a:bodyPr wrap="square" lIns="0" tIns="0" rIns="0" bIns="0" rtlCol="0"/>
          <a:lstStyle/>
          <a:p>
            <a:endParaRPr/>
          </a:p>
        </p:txBody>
      </p:sp>
      <p:sp>
        <p:nvSpPr>
          <p:cNvPr id="14" name="object 12"/>
          <p:cNvSpPr/>
          <p:nvPr/>
        </p:nvSpPr>
        <p:spPr>
          <a:xfrm>
            <a:off x="5524880" y="3860672"/>
            <a:ext cx="103505" cy="511809"/>
          </a:xfrm>
          <a:custGeom>
            <a:avLst/>
            <a:gdLst/>
            <a:ahLst/>
            <a:cxnLst/>
            <a:rect l="l" t="t" r="r" b="b"/>
            <a:pathLst>
              <a:path w="103504" h="511810">
                <a:moveTo>
                  <a:pt x="51689" y="25109"/>
                </a:moveTo>
                <a:lnTo>
                  <a:pt x="45339" y="35995"/>
                </a:lnTo>
                <a:lnTo>
                  <a:pt x="45339" y="508762"/>
                </a:lnTo>
                <a:lnTo>
                  <a:pt x="48133" y="511556"/>
                </a:lnTo>
                <a:lnTo>
                  <a:pt x="55245" y="511556"/>
                </a:lnTo>
                <a:lnTo>
                  <a:pt x="58039" y="508762"/>
                </a:lnTo>
                <a:lnTo>
                  <a:pt x="58039" y="35995"/>
                </a:lnTo>
                <a:lnTo>
                  <a:pt x="51689" y="25109"/>
                </a:lnTo>
                <a:close/>
              </a:path>
              <a:path w="103504" h="511810">
                <a:moveTo>
                  <a:pt x="45339" y="10890"/>
                </a:moveTo>
                <a:lnTo>
                  <a:pt x="0" y="88645"/>
                </a:lnTo>
                <a:lnTo>
                  <a:pt x="1016" y="92456"/>
                </a:lnTo>
                <a:lnTo>
                  <a:pt x="7112" y="96012"/>
                </a:lnTo>
                <a:lnTo>
                  <a:pt x="10922" y="94995"/>
                </a:lnTo>
                <a:lnTo>
                  <a:pt x="45338" y="35995"/>
                </a:lnTo>
                <a:lnTo>
                  <a:pt x="45339" y="10890"/>
                </a:lnTo>
                <a:close/>
              </a:path>
              <a:path w="103504" h="511810">
                <a:moveTo>
                  <a:pt x="58039" y="10890"/>
                </a:moveTo>
                <a:lnTo>
                  <a:pt x="58039" y="35995"/>
                </a:lnTo>
                <a:lnTo>
                  <a:pt x="92456" y="94995"/>
                </a:lnTo>
                <a:lnTo>
                  <a:pt x="96266" y="96012"/>
                </a:lnTo>
                <a:lnTo>
                  <a:pt x="102362" y="92456"/>
                </a:lnTo>
                <a:lnTo>
                  <a:pt x="103378" y="88645"/>
                </a:lnTo>
                <a:lnTo>
                  <a:pt x="58039" y="10890"/>
                </a:lnTo>
                <a:close/>
              </a:path>
              <a:path w="103504" h="511810">
                <a:moveTo>
                  <a:pt x="55245" y="6222"/>
                </a:moveTo>
                <a:lnTo>
                  <a:pt x="48133" y="6222"/>
                </a:lnTo>
                <a:lnTo>
                  <a:pt x="47958" y="6397"/>
                </a:lnTo>
                <a:lnTo>
                  <a:pt x="45339" y="10890"/>
                </a:lnTo>
                <a:lnTo>
                  <a:pt x="45339" y="35995"/>
                </a:lnTo>
                <a:lnTo>
                  <a:pt x="51689" y="25109"/>
                </a:lnTo>
                <a:lnTo>
                  <a:pt x="46228" y="15747"/>
                </a:lnTo>
                <a:lnTo>
                  <a:pt x="58039" y="15747"/>
                </a:lnTo>
                <a:lnTo>
                  <a:pt x="58039" y="10890"/>
                </a:lnTo>
                <a:lnTo>
                  <a:pt x="55419" y="6397"/>
                </a:lnTo>
                <a:lnTo>
                  <a:pt x="55245" y="6222"/>
                </a:lnTo>
                <a:close/>
              </a:path>
              <a:path w="103504" h="511810">
                <a:moveTo>
                  <a:pt x="58039" y="15747"/>
                </a:moveTo>
                <a:lnTo>
                  <a:pt x="57150" y="15747"/>
                </a:lnTo>
                <a:lnTo>
                  <a:pt x="51689" y="25109"/>
                </a:lnTo>
                <a:lnTo>
                  <a:pt x="58039" y="35995"/>
                </a:lnTo>
                <a:lnTo>
                  <a:pt x="58039" y="15747"/>
                </a:lnTo>
                <a:close/>
              </a:path>
              <a:path w="103504" h="511810">
                <a:moveTo>
                  <a:pt x="57150" y="15747"/>
                </a:moveTo>
                <a:lnTo>
                  <a:pt x="46228" y="15747"/>
                </a:lnTo>
                <a:lnTo>
                  <a:pt x="51689" y="25109"/>
                </a:lnTo>
                <a:lnTo>
                  <a:pt x="57150" y="15747"/>
                </a:lnTo>
                <a:close/>
              </a:path>
              <a:path w="103504" h="511810">
                <a:moveTo>
                  <a:pt x="47958" y="6397"/>
                </a:moveTo>
                <a:lnTo>
                  <a:pt x="45339" y="9016"/>
                </a:lnTo>
                <a:lnTo>
                  <a:pt x="45339" y="10890"/>
                </a:lnTo>
                <a:lnTo>
                  <a:pt x="47958" y="6397"/>
                </a:lnTo>
                <a:close/>
              </a:path>
              <a:path w="103504" h="511810">
                <a:moveTo>
                  <a:pt x="55419" y="6397"/>
                </a:moveTo>
                <a:lnTo>
                  <a:pt x="58039" y="10890"/>
                </a:lnTo>
                <a:lnTo>
                  <a:pt x="58039" y="9016"/>
                </a:lnTo>
                <a:lnTo>
                  <a:pt x="55419" y="6397"/>
                </a:lnTo>
                <a:close/>
              </a:path>
              <a:path w="103504" h="511810">
                <a:moveTo>
                  <a:pt x="55317" y="6222"/>
                </a:moveTo>
                <a:lnTo>
                  <a:pt x="55419" y="6397"/>
                </a:lnTo>
                <a:lnTo>
                  <a:pt x="55317" y="6222"/>
                </a:lnTo>
                <a:close/>
              </a:path>
              <a:path w="103504" h="511810">
                <a:moveTo>
                  <a:pt x="51689" y="0"/>
                </a:moveTo>
                <a:lnTo>
                  <a:pt x="47958" y="6397"/>
                </a:lnTo>
                <a:lnTo>
                  <a:pt x="48133" y="6222"/>
                </a:lnTo>
                <a:lnTo>
                  <a:pt x="55317" y="6222"/>
                </a:lnTo>
                <a:lnTo>
                  <a:pt x="51689" y="0"/>
                </a:lnTo>
                <a:close/>
              </a:path>
            </a:pathLst>
          </a:custGeom>
          <a:solidFill>
            <a:srgbClr val="FFFFFF"/>
          </a:solidFill>
        </p:spPr>
        <p:txBody>
          <a:bodyPr wrap="square" lIns="0" tIns="0" rIns="0" bIns="0" rtlCol="0"/>
          <a:lstStyle/>
          <a:p>
            <a:endParaRPr/>
          </a:p>
        </p:txBody>
      </p:sp>
      <p:sp>
        <p:nvSpPr>
          <p:cNvPr id="15" name="object 13"/>
          <p:cNvSpPr/>
          <p:nvPr/>
        </p:nvSpPr>
        <p:spPr>
          <a:xfrm>
            <a:off x="5558534" y="5403545"/>
            <a:ext cx="103505" cy="389890"/>
          </a:xfrm>
          <a:custGeom>
            <a:avLst/>
            <a:gdLst/>
            <a:ahLst/>
            <a:cxnLst/>
            <a:rect l="l" t="t" r="r" b="b"/>
            <a:pathLst>
              <a:path w="103504" h="389889">
                <a:moveTo>
                  <a:pt x="51752" y="25218"/>
                </a:moveTo>
                <a:lnTo>
                  <a:pt x="45465" y="35995"/>
                </a:lnTo>
                <a:lnTo>
                  <a:pt x="45338" y="386727"/>
                </a:lnTo>
                <a:lnTo>
                  <a:pt x="48259" y="389572"/>
                </a:lnTo>
                <a:lnTo>
                  <a:pt x="55244" y="389572"/>
                </a:lnTo>
                <a:lnTo>
                  <a:pt x="58038" y="386727"/>
                </a:lnTo>
                <a:lnTo>
                  <a:pt x="58038" y="35995"/>
                </a:lnTo>
                <a:lnTo>
                  <a:pt x="51752" y="25218"/>
                </a:lnTo>
                <a:close/>
              </a:path>
              <a:path w="103504" h="389889">
                <a:moveTo>
                  <a:pt x="45338" y="10890"/>
                </a:moveTo>
                <a:lnTo>
                  <a:pt x="1777" y="85597"/>
                </a:lnTo>
                <a:lnTo>
                  <a:pt x="0" y="88518"/>
                </a:lnTo>
                <a:lnTo>
                  <a:pt x="1015" y="92456"/>
                </a:lnTo>
                <a:lnTo>
                  <a:pt x="7112" y="96012"/>
                </a:lnTo>
                <a:lnTo>
                  <a:pt x="11048" y="94996"/>
                </a:lnTo>
                <a:lnTo>
                  <a:pt x="45338" y="36213"/>
                </a:lnTo>
                <a:lnTo>
                  <a:pt x="45338" y="10890"/>
                </a:lnTo>
                <a:close/>
              </a:path>
              <a:path w="103504" h="389889">
                <a:moveTo>
                  <a:pt x="58038" y="10862"/>
                </a:moveTo>
                <a:lnTo>
                  <a:pt x="58165" y="36213"/>
                </a:lnTo>
                <a:lnTo>
                  <a:pt x="92455" y="94996"/>
                </a:lnTo>
                <a:lnTo>
                  <a:pt x="96392" y="96012"/>
                </a:lnTo>
                <a:lnTo>
                  <a:pt x="99440" y="94234"/>
                </a:lnTo>
                <a:lnTo>
                  <a:pt x="102362" y="92456"/>
                </a:lnTo>
                <a:lnTo>
                  <a:pt x="103377" y="88518"/>
                </a:lnTo>
                <a:lnTo>
                  <a:pt x="101726" y="85597"/>
                </a:lnTo>
                <a:lnTo>
                  <a:pt x="58038" y="10862"/>
                </a:lnTo>
                <a:close/>
              </a:path>
              <a:path w="103504" h="389889">
                <a:moveTo>
                  <a:pt x="55244" y="6222"/>
                </a:moveTo>
                <a:lnTo>
                  <a:pt x="48259" y="6222"/>
                </a:lnTo>
                <a:lnTo>
                  <a:pt x="47808" y="6654"/>
                </a:lnTo>
                <a:lnTo>
                  <a:pt x="45355" y="10862"/>
                </a:lnTo>
                <a:lnTo>
                  <a:pt x="45338" y="36213"/>
                </a:lnTo>
                <a:lnTo>
                  <a:pt x="51752" y="25218"/>
                </a:lnTo>
                <a:lnTo>
                  <a:pt x="46227" y="15747"/>
                </a:lnTo>
                <a:lnTo>
                  <a:pt x="58038" y="15747"/>
                </a:lnTo>
                <a:lnTo>
                  <a:pt x="58038" y="10862"/>
                </a:lnTo>
                <a:lnTo>
                  <a:pt x="55441" y="6419"/>
                </a:lnTo>
                <a:lnTo>
                  <a:pt x="55244" y="6222"/>
                </a:lnTo>
                <a:close/>
              </a:path>
              <a:path w="103504" h="389889">
                <a:moveTo>
                  <a:pt x="58038" y="15747"/>
                </a:moveTo>
                <a:lnTo>
                  <a:pt x="57276" y="15747"/>
                </a:lnTo>
                <a:lnTo>
                  <a:pt x="51752" y="25218"/>
                </a:lnTo>
                <a:lnTo>
                  <a:pt x="58038" y="35995"/>
                </a:lnTo>
                <a:lnTo>
                  <a:pt x="58038" y="15747"/>
                </a:lnTo>
                <a:close/>
              </a:path>
              <a:path w="103504" h="389889">
                <a:moveTo>
                  <a:pt x="57276" y="15747"/>
                </a:moveTo>
                <a:lnTo>
                  <a:pt x="46227" y="15747"/>
                </a:lnTo>
                <a:lnTo>
                  <a:pt x="51752" y="25218"/>
                </a:lnTo>
                <a:lnTo>
                  <a:pt x="57276" y="15747"/>
                </a:lnTo>
                <a:close/>
              </a:path>
              <a:path w="103504" h="389889">
                <a:moveTo>
                  <a:pt x="47808" y="6654"/>
                </a:moveTo>
                <a:lnTo>
                  <a:pt x="45338" y="9016"/>
                </a:lnTo>
                <a:lnTo>
                  <a:pt x="45338" y="10890"/>
                </a:lnTo>
                <a:lnTo>
                  <a:pt x="47808" y="6654"/>
                </a:lnTo>
                <a:close/>
              </a:path>
              <a:path w="103504" h="389889">
                <a:moveTo>
                  <a:pt x="55441" y="6419"/>
                </a:moveTo>
                <a:lnTo>
                  <a:pt x="58038" y="10862"/>
                </a:lnTo>
                <a:lnTo>
                  <a:pt x="58038" y="9016"/>
                </a:lnTo>
                <a:lnTo>
                  <a:pt x="55441" y="6419"/>
                </a:lnTo>
                <a:close/>
              </a:path>
              <a:path w="103504" h="389889">
                <a:moveTo>
                  <a:pt x="51688" y="0"/>
                </a:moveTo>
                <a:lnTo>
                  <a:pt x="47808" y="6654"/>
                </a:lnTo>
                <a:lnTo>
                  <a:pt x="48259" y="6222"/>
                </a:lnTo>
                <a:lnTo>
                  <a:pt x="55326" y="6222"/>
                </a:lnTo>
                <a:lnTo>
                  <a:pt x="51688" y="0"/>
                </a:lnTo>
                <a:close/>
              </a:path>
              <a:path w="103504" h="389889">
                <a:moveTo>
                  <a:pt x="55326" y="6222"/>
                </a:moveTo>
                <a:lnTo>
                  <a:pt x="55441" y="6419"/>
                </a:lnTo>
                <a:lnTo>
                  <a:pt x="55326" y="6222"/>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30859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7869987" cy="637309"/>
          </a:xfrm>
        </p:spPr>
        <p:txBody>
          <a:bodyPr/>
          <a:lstStyle/>
          <a:p>
            <a:r>
              <a:rPr lang="en-US" dirty="0" smtClean="0"/>
              <a:t>RSA ALGORITHM</a:t>
            </a:r>
            <a:endParaRPr lang="en-US" dirty="0"/>
          </a:p>
        </p:txBody>
      </p:sp>
      <p:sp>
        <p:nvSpPr>
          <p:cNvPr id="3" name="Content Placeholder 2"/>
          <p:cNvSpPr>
            <a:spLocks noGrp="1"/>
          </p:cNvSpPr>
          <p:nvPr>
            <p:ph idx="1"/>
          </p:nvPr>
        </p:nvSpPr>
        <p:spPr>
          <a:xfrm>
            <a:off x="913796" y="2096064"/>
            <a:ext cx="5417732" cy="3376481"/>
          </a:xfrm>
        </p:spPr>
        <p:txBody>
          <a:bodyPr>
            <a:normAutofit/>
          </a:bodyPr>
          <a:lstStyle/>
          <a:p>
            <a:r>
              <a:rPr lang="en-US" sz="1600" dirty="0"/>
              <a:t>Invented by </a:t>
            </a:r>
            <a:r>
              <a:rPr lang="en-US" sz="1600" dirty="0" err="1"/>
              <a:t>Rivest</a:t>
            </a:r>
            <a:r>
              <a:rPr lang="en-US" sz="1600" dirty="0"/>
              <a:t>/Shamir/Adelman (1978)</a:t>
            </a:r>
          </a:p>
          <a:p>
            <a:r>
              <a:rPr lang="en-US" sz="1600" dirty="0" smtClean="0"/>
              <a:t> </a:t>
            </a:r>
            <a:r>
              <a:rPr lang="en-US" sz="1600" dirty="0"/>
              <a:t>First asymmetric encryption algorithm</a:t>
            </a:r>
          </a:p>
          <a:p>
            <a:r>
              <a:rPr lang="en-US" sz="1600" dirty="0" smtClean="0"/>
              <a:t> </a:t>
            </a:r>
            <a:r>
              <a:rPr lang="en-US" sz="1600" dirty="0"/>
              <a:t>Most widely known public key cryptosystem</a:t>
            </a:r>
          </a:p>
          <a:p>
            <a:r>
              <a:rPr lang="en-US" sz="1600" dirty="0" smtClean="0"/>
              <a:t>Used </a:t>
            </a:r>
            <a:r>
              <a:rPr lang="en-US" sz="1600" dirty="0"/>
              <a:t>in many protocols (e.g., SSL, PGP, …)</a:t>
            </a:r>
          </a:p>
          <a:p>
            <a:r>
              <a:rPr lang="en-US" sz="1600" dirty="0" smtClean="0"/>
              <a:t>Number </a:t>
            </a:r>
            <a:r>
              <a:rPr lang="en-US" sz="1600" dirty="0"/>
              <a:t>theoretic algorithm: security based </a:t>
            </a:r>
            <a:r>
              <a:rPr lang="en-US" sz="1600" dirty="0" smtClean="0"/>
              <a:t>on difficulty </a:t>
            </a:r>
            <a:r>
              <a:rPr lang="en-US" sz="1600" dirty="0"/>
              <a:t>of factoring </a:t>
            </a:r>
            <a:r>
              <a:rPr lang="en-US" sz="1600" b="1" i="1" dirty="0"/>
              <a:t>large </a:t>
            </a:r>
            <a:r>
              <a:rPr lang="en-US" sz="1600" dirty="0"/>
              <a:t>prime numbers</a:t>
            </a:r>
          </a:p>
          <a:p>
            <a:r>
              <a:rPr lang="en-US" sz="1600" dirty="0" smtClean="0"/>
              <a:t>1024</a:t>
            </a:r>
            <a:r>
              <a:rPr lang="en-US" sz="1600" dirty="0"/>
              <a:t>, 2048, 4096-bit keys common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873" y="1537855"/>
            <a:ext cx="5666509" cy="4876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55474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609600"/>
            <a:ext cx="9477114" cy="886691"/>
          </a:xfrm>
        </p:spPr>
        <p:txBody>
          <a:bodyPr>
            <a:normAutofit/>
          </a:bodyPr>
          <a:lstStyle/>
          <a:p>
            <a:r>
              <a:rPr lang="en-US" sz="2400" dirty="0" smtClean="0"/>
              <a:t>DSA ALGORITHM</a:t>
            </a:r>
            <a:endParaRPr lang="en-US" sz="2400" dirty="0"/>
          </a:p>
        </p:txBody>
      </p:sp>
      <p:sp>
        <p:nvSpPr>
          <p:cNvPr id="3" name="Content Placeholder 2"/>
          <p:cNvSpPr>
            <a:spLocks noGrp="1"/>
          </p:cNvSpPr>
          <p:nvPr>
            <p:ph idx="1"/>
          </p:nvPr>
        </p:nvSpPr>
        <p:spPr>
          <a:xfrm>
            <a:off x="913795" y="2096064"/>
            <a:ext cx="5265332" cy="2586772"/>
          </a:xfrm>
        </p:spPr>
        <p:txBody>
          <a:bodyPr>
            <a:noAutofit/>
          </a:bodyPr>
          <a:lstStyle/>
          <a:p>
            <a:pPr algn="just"/>
            <a:r>
              <a:rPr lang="en-US" sz="1800" dirty="0" smtClean="0"/>
              <a:t> DSA was proposed </a:t>
            </a:r>
            <a:r>
              <a:rPr lang="en-US" sz="1800" dirty="0"/>
              <a:t>by </a:t>
            </a:r>
            <a:r>
              <a:rPr lang="en-US" sz="1800" dirty="0" smtClean="0"/>
              <a:t>the National </a:t>
            </a:r>
            <a:r>
              <a:rPr lang="en-US" sz="1800" dirty="0"/>
              <a:t>Institute of Standards and </a:t>
            </a:r>
            <a:r>
              <a:rPr lang="en-US" sz="1800" dirty="0" smtClean="0"/>
              <a:t>Technology (NIST</a:t>
            </a:r>
            <a:r>
              <a:rPr lang="en-US" sz="1800" dirty="0"/>
              <a:t>) in August 1991 for use in their </a:t>
            </a:r>
            <a:r>
              <a:rPr lang="en-US" sz="1800" b="1" dirty="0" smtClean="0"/>
              <a:t>Digital Signature </a:t>
            </a:r>
            <a:r>
              <a:rPr lang="en-US" sz="1800" b="1" dirty="0"/>
              <a:t>Standard (DSS</a:t>
            </a:r>
            <a:r>
              <a:rPr lang="en-US" sz="1800" b="1" dirty="0" smtClean="0"/>
              <a:t>)</a:t>
            </a:r>
          </a:p>
          <a:p>
            <a:pPr algn="just"/>
            <a:r>
              <a:rPr lang="en-US" sz="1800" dirty="0"/>
              <a:t>A digital signature is basically a way to ensure that </a:t>
            </a:r>
            <a:r>
              <a:rPr lang="en-US" sz="1800" dirty="0" smtClean="0"/>
              <a:t>an electronic </a:t>
            </a:r>
            <a:r>
              <a:rPr lang="en-US" sz="1800" dirty="0"/>
              <a:t>document (e-mail, spreadsheet, text </a:t>
            </a:r>
            <a:r>
              <a:rPr lang="en-US" sz="1800" dirty="0" err="1" smtClean="0"/>
              <a:t>file,etc</a:t>
            </a:r>
            <a:r>
              <a:rPr lang="en-US" sz="1800" dirty="0"/>
              <a:t>.) is authentic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270" y="1759527"/>
            <a:ext cx="5719329" cy="3810000"/>
          </a:xfrm>
          <a:prstGeom prst="rect">
            <a:avLst/>
          </a:prstGeom>
        </p:spPr>
      </p:pic>
    </p:spTree>
    <p:extLst>
      <p:ext uri="{BB962C8B-B14F-4D97-AF65-F5344CB8AC3E}">
        <p14:creationId xmlns:p14="http://schemas.microsoft.com/office/powerpoint/2010/main" val="3179176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5293041" cy="1440873"/>
          </a:xfrm>
        </p:spPr>
        <p:txBody>
          <a:bodyPr/>
          <a:lstStyle/>
          <a:p>
            <a:r>
              <a:rPr lang="en-US" dirty="0" smtClean="0"/>
              <a:t>ECC ALGORITHM</a:t>
            </a:r>
            <a:endParaRPr lang="en-US" dirty="0"/>
          </a:p>
        </p:txBody>
      </p:sp>
      <p:sp>
        <p:nvSpPr>
          <p:cNvPr id="3" name="Text Placeholder 2"/>
          <p:cNvSpPr>
            <a:spLocks noGrp="1"/>
          </p:cNvSpPr>
          <p:nvPr>
            <p:ph type="body" sz="half" idx="2"/>
          </p:nvPr>
        </p:nvSpPr>
        <p:spPr>
          <a:xfrm>
            <a:off x="913795" y="2757056"/>
            <a:ext cx="5140641" cy="2299854"/>
          </a:xfrm>
        </p:spPr>
        <p:txBody>
          <a:bodyPr>
            <a:normAutofit fontScale="92500" lnSpcReduction="10000"/>
          </a:bodyPr>
          <a:lstStyle/>
          <a:p>
            <a:pPr marL="285750" indent="-285750" algn="just">
              <a:buFont typeface="Wingdings" panose="05000000000000000000" pitchFamily="2" charset="2"/>
              <a:buChar char="v"/>
            </a:pPr>
            <a:r>
              <a:rPr lang="en-US" dirty="0"/>
              <a:t>Miller and </a:t>
            </a:r>
            <a:r>
              <a:rPr lang="en-US" dirty="0" err="1"/>
              <a:t>Koblitz</a:t>
            </a:r>
            <a:r>
              <a:rPr lang="en-US" dirty="0"/>
              <a:t> (independently) introduced </a:t>
            </a:r>
            <a:r>
              <a:rPr lang="en-US" dirty="0" smtClean="0"/>
              <a:t>elliptic curves </a:t>
            </a:r>
            <a:r>
              <a:rPr lang="en-US" dirty="0"/>
              <a:t>into cryptography in the mid-1980s</a:t>
            </a:r>
          </a:p>
          <a:p>
            <a:pPr marL="285750" indent="-285750" algn="just">
              <a:buFont typeface="Wingdings" panose="05000000000000000000" pitchFamily="2" charset="2"/>
              <a:buChar char="v"/>
            </a:pPr>
            <a:r>
              <a:rPr lang="en-US" dirty="0"/>
              <a:t>Elliptic Curve Cryptography algorithms entered wide </a:t>
            </a:r>
            <a:r>
              <a:rPr lang="en-US" dirty="0" smtClean="0"/>
              <a:t>use between </a:t>
            </a:r>
            <a:r>
              <a:rPr lang="en-US" dirty="0"/>
              <a:t>2004 and 2005</a:t>
            </a:r>
          </a:p>
          <a:p>
            <a:pPr marL="285750" indent="-285750" algn="just">
              <a:lnSpc>
                <a:spcPct val="110000"/>
              </a:lnSpc>
              <a:buFont typeface="Wingdings" panose="05000000000000000000" pitchFamily="2" charset="2"/>
              <a:buChar char="v"/>
            </a:pPr>
            <a:r>
              <a:rPr lang="en-US" dirty="0"/>
              <a:t>Based on the discrete logarithm problem, </a:t>
            </a:r>
            <a:r>
              <a:rPr lang="en-US" dirty="0" smtClean="0"/>
              <a:t>i.e. determining </a:t>
            </a:r>
            <a:r>
              <a:rPr lang="en-US" dirty="0"/>
              <a:t>an integer 1 </a:t>
            </a:r>
            <a:r>
              <a:rPr lang="en-US" dirty="0" smtClean="0"/>
              <a:t> ≤k ≥ p –1 </a:t>
            </a:r>
            <a:r>
              <a:rPr lang="en-US" dirty="0"/>
              <a:t>such </a:t>
            </a:r>
            <a:r>
              <a:rPr lang="en-US" dirty="0" smtClean="0"/>
              <a:t>that</a:t>
            </a:r>
          </a:p>
          <a:p>
            <a:pPr algn="just">
              <a:lnSpc>
                <a:spcPct val="110000"/>
              </a:lnSpc>
            </a:pPr>
            <a:r>
              <a:rPr lang="en-US" dirty="0"/>
              <a:t> </a:t>
            </a:r>
            <a:r>
              <a:rPr lang="en-US" dirty="0" smtClean="0"/>
              <a:t>     </a:t>
            </a:r>
            <a:r>
              <a:rPr lang="en-US" dirty="0" err="1" smtClean="0"/>
              <a:t>gk</a:t>
            </a:r>
            <a:r>
              <a:rPr lang="en-US" dirty="0" smtClean="0"/>
              <a:t> </a:t>
            </a:r>
            <a:r>
              <a:rPr lang="en-US" dirty="0"/>
              <a:t>= b (mod 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382" y="1700212"/>
            <a:ext cx="5680363" cy="4035570"/>
          </a:xfrm>
          <a:prstGeom prst="rect">
            <a:avLst/>
          </a:prstGeom>
        </p:spPr>
      </p:pic>
    </p:spTree>
    <p:extLst>
      <p:ext uri="{BB962C8B-B14F-4D97-AF65-F5344CB8AC3E}">
        <p14:creationId xmlns:p14="http://schemas.microsoft.com/office/powerpoint/2010/main" val="522620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57201"/>
            <a:ext cx="10353761" cy="762000"/>
          </a:xfrm>
        </p:spPr>
        <p:txBody>
          <a:bodyPr anchor="t"/>
          <a:lstStyle/>
          <a:p>
            <a:r>
              <a:rPr lang="en-US" dirty="0" smtClean="0"/>
              <a:t>PERFORMANCE METRICS</a:t>
            </a:r>
            <a:endParaRPr lang="en-US" dirty="0"/>
          </a:p>
        </p:txBody>
      </p:sp>
      <p:sp>
        <p:nvSpPr>
          <p:cNvPr id="3" name="Content Placeholder 2"/>
          <p:cNvSpPr>
            <a:spLocks noGrp="1"/>
          </p:cNvSpPr>
          <p:nvPr>
            <p:ph idx="1"/>
          </p:nvPr>
        </p:nvSpPr>
        <p:spPr>
          <a:xfrm>
            <a:off x="913795" y="1717964"/>
            <a:ext cx="10353762" cy="4793672"/>
          </a:xfrm>
        </p:spPr>
        <p:txBody>
          <a:bodyPr>
            <a:normAutofit fontScale="92500" lnSpcReduction="20000"/>
          </a:bodyPr>
          <a:lstStyle/>
          <a:p>
            <a:pPr lvl="0" algn="just"/>
            <a:r>
              <a:rPr lang="en-US" b="1" dirty="0">
                <a:solidFill>
                  <a:srgbClr val="FFFF00"/>
                </a:solidFill>
                <a:effectLst/>
              </a:rPr>
              <a:t>Key</a:t>
            </a:r>
            <a:r>
              <a:rPr lang="en-US" dirty="0">
                <a:solidFill>
                  <a:srgbClr val="FFFF00"/>
                </a:solidFill>
                <a:effectLst/>
              </a:rPr>
              <a:t> </a:t>
            </a:r>
            <a:r>
              <a:rPr lang="en-US" b="1" dirty="0">
                <a:solidFill>
                  <a:srgbClr val="FFFF00"/>
                </a:solidFill>
                <a:effectLst/>
              </a:rPr>
              <a:t>length:</a:t>
            </a:r>
            <a:r>
              <a:rPr lang="en-US" dirty="0">
                <a:solidFill>
                  <a:srgbClr val="FFFF00"/>
                </a:solidFill>
                <a:effectLst/>
              </a:rPr>
              <a:t> </a:t>
            </a:r>
            <a:r>
              <a:rPr lang="en-US" dirty="0">
                <a:effectLst/>
              </a:rPr>
              <a:t>Key</a:t>
            </a:r>
            <a:r>
              <a:rPr lang="en-US" b="1" dirty="0">
                <a:effectLst/>
              </a:rPr>
              <a:t> </a:t>
            </a:r>
            <a:r>
              <a:rPr lang="en-US" dirty="0">
                <a:effectLst/>
              </a:rPr>
              <a:t>length is the number of bits in a key used by a cryptographic algorithm which determined the time complexity of transferring the data to the sender and receiver ends. </a:t>
            </a:r>
          </a:p>
          <a:p>
            <a:pPr lvl="0" algn="just"/>
            <a:r>
              <a:rPr lang="en-US" b="1" dirty="0" smtClean="0">
                <a:solidFill>
                  <a:srgbClr val="FFFF00"/>
                </a:solidFill>
                <a:effectLst/>
              </a:rPr>
              <a:t>Block Size:</a:t>
            </a:r>
            <a:r>
              <a:rPr lang="en-US" dirty="0" smtClean="0">
                <a:solidFill>
                  <a:srgbClr val="FFFF00"/>
                </a:solidFill>
                <a:effectLst/>
              </a:rPr>
              <a:t> </a:t>
            </a:r>
            <a:r>
              <a:rPr lang="en-US" dirty="0" smtClean="0">
                <a:effectLst/>
              </a:rPr>
              <a:t>A block is a sequence of bytes or bits, usually containing some whole number of records, having a maximum length, a block</a:t>
            </a:r>
            <a:r>
              <a:rPr lang="en-US" b="1" dirty="0" smtClean="0">
                <a:effectLst/>
              </a:rPr>
              <a:t> </a:t>
            </a:r>
            <a:r>
              <a:rPr lang="en-US" dirty="0" smtClean="0">
                <a:effectLst/>
              </a:rPr>
              <a:t>size. Data thus structured are said to be blocked.</a:t>
            </a:r>
          </a:p>
          <a:p>
            <a:pPr lvl="0" algn="just"/>
            <a:r>
              <a:rPr lang="en-US" b="1" dirty="0" smtClean="0">
                <a:solidFill>
                  <a:srgbClr val="FFFF00"/>
                </a:solidFill>
                <a:effectLst/>
              </a:rPr>
              <a:t>Round:</a:t>
            </a:r>
            <a:r>
              <a:rPr lang="en-US" dirty="0" smtClean="0">
                <a:solidFill>
                  <a:srgbClr val="FFFF00"/>
                </a:solidFill>
                <a:effectLst/>
              </a:rPr>
              <a:t> </a:t>
            </a:r>
            <a:r>
              <a:rPr lang="en-US" dirty="0" smtClean="0">
                <a:effectLst/>
              </a:rPr>
              <a:t>Round</a:t>
            </a:r>
            <a:r>
              <a:rPr lang="en-US" b="1" dirty="0" smtClean="0">
                <a:effectLst/>
              </a:rPr>
              <a:t> </a:t>
            </a:r>
            <a:r>
              <a:rPr lang="en-US" dirty="0" smtClean="0">
                <a:effectLst/>
              </a:rPr>
              <a:t>is a</a:t>
            </a:r>
            <a:r>
              <a:rPr lang="en-US" b="1" dirty="0" smtClean="0">
                <a:effectLst/>
              </a:rPr>
              <a:t> </a:t>
            </a:r>
            <a:r>
              <a:rPr lang="en-US" dirty="0" smtClean="0">
                <a:effectLst/>
              </a:rPr>
              <a:t>function, which measures how much time the operation needs to perform for retrieve data.</a:t>
            </a:r>
          </a:p>
          <a:p>
            <a:pPr lvl="0" algn="just"/>
            <a:r>
              <a:rPr lang="en-US" b="1" dirty="0" smtClean="0">
                <a:solidFill>
                  <a:srgbClr val="FFFF00"/>
                </a:solidFill>
                <a:effectLst/>
              </a:rPr>
              <a:t>Vulnerabilities</a:t>
            </a:r>
            <a:r>
              <a:rPr lang="en-US" b="1" dirty="0">
                <a:solidFill>
                  <a:srgbClr val="FFFF00"/>
                </a:solidFill>
                <a:effectLst/>
              </a:rPr>
              <a:t>:</a:t>
            </a:r>
            <a:r>
              <a:rPr lang="en-US" dirty="0">
                <a:solidFill>
                  <a:srgbClr val="FFFF00"/>
                </a:solidFill>
                <a:effectLst/>
              </a:rPr>
              <a:t> </a:t>
            </a:r>
            <a:r>
              <a:rPr lang="en-US" dirty="0">
                <a:effectLst/>
              </a:rPr>
              <a:t>Weakness points of a system which can be exploited by attacker.</a:t>
            </a:r>
          </a:p>
          <a:p>
            <a:pPr lvl="0" algn="just"/>
            <a:r>
              <a:rPr lang="en-US" b="1" dirty="0">
                <a:solidFill>
                  <a:srgbClr val="FFFF00"/>
                </a:solidFill>
                <a:effectLst/>
              </a:rPr>
              <a:t>Efficiency:</a:t>
            </a:r>
            <a:r>
              <a:rPr lang="en-US" dirty="0">
                <a:solidFill>
                  <a:srgbClr val="FFFF00"/>
                </a:solidFill>
                <a:effectLst/>
              </a:rPr>
              <a:t> </a:t>
            </a:r>
            <a:r>
              <a:rPr lang="en-US" dirty="0">
                <a:effectLst/>
              </a:rPr>
              <a:t>Determines how fast or slow it behaves when implemented in hardware and software. </a:t>
            </a:r>
          </a:p>
          <a:p>
            <a:pPr lvl="0" algn="just"/>
            <a:r>
              <a:rPr lang="en-US" b="1" dirty="0">
                <a:solidFill>
                  <a:srgbClr val="FFFF00"/>
                </a:solidFill>
                <a:effectLst/>
              </a:rPr>
              <a:t>Applications:</a:t>
            </a:r>
            <a:r>
              <a:rPr lang="en-US" dirty="0">
                <a:solidFill>
                  <a:srgbClr val="FFFF00"/>
                </a:solidFill>
                <a:effectLst/>
              </a:rPr>
              <a:t> </a:t>
            </a:r>
            <a:r>
              <a:rPr lang="en-US" dirty="0">
                <a:effectLst/>
              </a:rPr>
              <a:t>Performance area of algorithm with specific function directly for the user or, in some cases, for another application program. Identify the best protocol for different applications in computer networking system. </a:t>
            </a:r>
          </a:p>
          <a:p>
            <a:pPr algn="just"/>
            <a:endParaRPr lang="en-US" dirty="0">
              <a:effectLst/>
            </a:endParaRPr>
          </a:p>
        </p:txBody>
      </p:sp>
    </p:spTree>
    <p:extLst>
      <p:ext uri="{BB962C8B-B14F-4D97-AF65-F5344CB8AC3E}">
        <p14:creationId xmlns:p14="http://schemas.microsoft.com/office/powerpoint/2010/main" val="406708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4801"/>
            <a:ext cx="10017441" cy="554182"/>
          </a:xfrm>
        </p:spPr>
        <p:txBody>
          <a:bodyPr>
            <a:normAutofit fontScale="90000"/>
          </a:bodyPr>
          <a:lstStyle/>
          <a:p>
            <a:r>
              <a:rPr lang="en-US" sz="2400" dirty="0" smtClean="0"/>
              <a:t>Performance analysis of </a:t>
            </a:r>
            <a:r>
              <a:rPr lang="en-US" sz="2400" dirty="0" smtClean="0">
                <a:effectLst/>
              </a:rPr>
              <a:t>symmetric </a:t>
            </a:r>
            <a:r>
              <a:rPr lang="en-US" sz="2400" dirty="0">
                <a:effectLst/>
              </a:rPr>
              <a:t>Cryptography Algorithms</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99925648"/>
              </p:ext>
            </p:extLst>
          </p:nvPr>
        </p:nvGraphicFramePr>
        <p:xfrm>
          <a:off x="914401" y="1025234"/>
          <a:ext cx="9504220" cy="5577840"/>
        </p:xfrm>
        <a:graphic>
          <a:graphicData uri="http://schemas.openxmlformats.org/drawingml/2006/table">
            <a:tbl>
              <a:tblPr firstRow="1" bandRow="1">
                <a:tableStyleId>{5C22544A-7EE6-4342-B048-85BDC9FD1C3A}</a:tableStyleId>
              </a:tblPr>
              <a:tblGrid>
                <a:gridCol w="1900844">
                  <a:extLst>
                    <a:ext uri="{9D8B030D-6E8A-4147-A177-3AD203B41FA5}">
                      <a16:colId xmlns:a16="http://schemas.microsoft.com/office/drawing/2014/main" val="2471438911"/>
                    </a:ext>
                  </a:extLst>
                </a:gridCol>
                <a:gridCol w="1867591">
                  <a:extLst>
                    <a:ext uri="{9D8B030D-6E8A-4147-A177-3AD203B41FA5}">
                      <a16:colId xmlns:a16="http://schemas.microsoft.com/office/drawing/2014/main" val="2913004256"/>
                    </a:ext>
                  </a:extLst>
                </a:gridCol>
                <a:gridCol w="1934097">
                  <a:extLst>
                    <a:ext uri="{9D8B030D-6E8A-4147-A177-3AD203B41FA5}">
                      <a16:colId xmlns:a16="http://schemas.microsoft.com/office/drawing/2014/main" val="3876890529"/>
                    </a:ext>
                  </a:extLst>
                </a:gridCol>
                <a:gridCol w="1900844">
                  <a:extLst>
                    <a:ext uri="{9D8B030D-6E8A-4147-A177-3AD203B41FA5}">
                      <a16:colId xmlns:a16="http://schemas.microsoft.com/office/drawing/2014/main" val="188144770"/>
                    </a:ext>
                  </a:extLst>
                </a:gridCol>
                <a:gridCol w="1900844">
                  <a:extLst>
                    <a:ext uri="{9D8B030D-6E8A-4147-A177-3AD203B41FA5}">
                      <a16:colId xmlns:a16="http://schemas.microsoft.com/office/drawing/2014/main" val="3309375846"/>
                    </a:ext>
                  </a:extLst>
                </a:gridCol>
              </a:tblGrid>
              <a:tr h="662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Performance Metrics</a:t>
                      </a:r>
                    </a:p>
                    <a:p>
                      <a:endParaRPr lang="en-US" sz="1300" dirty="0"/>
                    </a:p>
                  </a:txBody>
                  <a:tcPr/>
                </a:tc>
                <a:tc>
                  <a:txBody>
                    <a:bodyPr/>
                    <a:lstStyle/>
                    <a:p>
                      <a:r>
                        <a:rPr lang="en-US" sz="1300" dirty="0" smtClean="0"/>
                        <a:t>AES</a:t>
                      </a:r>
                      <a:endParaRPr lang="en-US" sz="1300" dirty="0"/>
                    </a:p>
                  </a:txBody>
                  <a:tcPr/>
                </a:tc>
                <a:tc>
                  <a:txBody>
                    <a:bodyPr/>
                    <a:lstStyle/>
                    <a:p>
                      <a:r>
                        <a:rPr lang="en-US" sz="1300" dirty="0" smtClean="0"/>
                        <a:t>BLOWFISH</a:t>
                      </a:r>
                      <a:endParaRPr lang="en-US" sz="1300" dirty="0"/>
                    </a:p>
                  </a:txBody>
                  <a:tcPr/>
                </a:tc>
                <a:tc>
                  <a:txBody>
                    <a:bodyPr/>
                    <a:lstStyle/>
                    <a:p>
                      <a:r>
                        <a:rPr lang="en-US" sz="1300" dirty="0" smtClean="0"/>
                        <a:t>DES</a:t>
                      </a:r>
                      <a:endParaRPr lang="en-US" sz="1300" dirty="0"/>
                    </a:p>
                  </a:txBody>
                  <a:tcPr/>
                </a:tc>
                <a:tc>
                  <a:txBody>
                    <a:bodyPr/>
                    <a:lstStyle/>
                    <a:p>
                      <a:r>
                        <a:rPr lang="en-US" sz="1300" dirty="0" smtClean="0"/>
                        <a:t>3DES</a:t>
                      </a:r>
                      <a:endParaRPr lang="en-US" sz="1300" dirty="0"/>
                    </a:p>
                  </a:txBody>
                  <a:tcPr/>
                </a:tc>
                <a:extLst>
                  <a:ext uri="{0D108BD9-81ED-4DB2-BD59-A6C34878D82A}">
                    <a16:rowId xmlns:a16="http://schemas.microsoft.com/office/drawing/2014/main" val="2457866919"/>
                  </a:ext>
                </a:extLst>
              </a:tr>
              <a:tr h="471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Key-Length (bits)</a:t>
                      </a:r>
                      <a:endParaRPr lang="en-US" sz="1300" dirty="0" smtClean="0"/>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128,192,256</a:t>
                      </a:r>
                      <a:endParaRPr lang="en-US" sz="1300" dirty="0" smtClean="0"/>
                    </a:p>
                    <a:p>
                      <a:endParaRPr lang="en-US" sz="1300" dirty="0"/>
                    </a:p>
                  </a:txBody>
                  <a:tcPr/>
                </a:tc>
                <a:tc>
                  <a:txBody>
                    <a:bodyPr/>
                    <a:lstStyle/>
                    <a:p>
                      <a:r>
                        <a:rPr lang="en-US" sz="1300" dirty="0" smtClean="0"/>
                        <a:t>32-448</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56</a:t>
                      </a:r>
                      <a:endParaRPr lang="en-US" sz="1300" dirty="0" smtClean="0"/>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112,168</a:t>
                      </a:r>
                      <a:endParaRPr lang="en-US" sz="1300" dirty="0" smtClean="0"/>
                    </a:p>
                    <a:p>
                      <a:endParaRPr lang="en-US" sz="1300" dirty="0"/>
                    </a:p>
                  </a:txBody>
                  <a:tcPr/>
                </a:tc>
                <a:extLst>
                  <a:ext uri="{0D108BD9-81ED-4DB2-BD59-A6C34878D82A}">
                    <a16:rowId xmlns:a16="http://schemas.microsoft.com/office/drawing/2014/main" val="1389561580"/>
                  </a:ext>
                </a:extLst>
              </a:tr>
              <a:tr h="471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Developed</a:t>
                      </a:r>
                      <a:endParaRPr lang="en-US" sz="1300" dirty="0" smtClean="0"/>
                    </a:p>
                    <a:p>
                      <a:endParaRPr lang="en-US" sz="1300" dirty="0"/>
                    </a:p>
                  </a:txBody>
                  <a:tcPr/>
                </a:tc>
                <a:tc>
                  <a:txBody>
                    <a:bodyPr/>
                    <a:lstStyle/>
                    <a:p>
                      <a:r>
                        <a:rPr lang="en-US" sz="1300" dirty="0" smtClean="0"/>
                        <a:t>2000</a:t>
                      </a:r>
                      <a:endParaRPr lang="en-US" sz="1300" dirty="0"/>
                    </a:p>
                  </a:txBody>
                  <a:tcPr/>
                </a:tc>
                <a:tc>
                  <a:txBody>
                    <a:bodyPr/>
                    <a:lstStyle/>
                    <a:p>
                      <a:r>
                        <a:rPr lang="en-US" sz="1300" dirty="0" smtClean="0"/>
                        <a:t>1993</a:t>
                      </a:r>
                      <a:endParaRPr lang="en-US" sz="1300" dirty="0"/>
                    </a:p>
                  </a:txBody>
                  <a:tcPr/>
                </a:tc>
                <a:tc>
                  <a:txBody>
                    <a:bodyPr/>
                    <a:lstStyle/>
                    <a:p>
                      <a:r>
                        <a:rPr lang="en-US" sz="1300" dirty="0" smtClean="0"/>
                        <a:t>1975</a:t>
                      </a:r>
                      <a:endParaRPr lang="en-US" sz="1300" dirty="0"/>
                    </a:p>
                  </a:txBody>
                  <a:tcPr/>
                </a:tc>
                <a:tc>
                  <a:txBody>
                    <a:bodyPr/>
                    <a:lstStyle/>
                    <a:p>
                      <a:r>
                        <a:rPr lang="en-US" sz="1300" dirty="0" smtClean="0"/>
                        <a:t>1978</a:t>
                      </a:r>
                      <a:endParaRPr lang="en-US" sz="1300" dirty="0"/>
                    </a:p>
                  </a:txBody>
                  <a:tcPr/>
                </a:tc>
                <a:extLst>
                  <a:ext uri="{0D108BD9-81ED-4DB2-BD59-A6C34878D82A}">
                    <a16:rowId xmlns:a16="http://schemas.microsoft.com/office/drawing/2014/main" val="815453741"/>
                  </a:ext>
                </a:extLst>
              </a:tr>
              <a:tr h="471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Block Size</a:t>
                      </a:r>
                      <a:endParaRPr lang="en-US" sz="1300" dirty="0" smtClean="0"/>
                    </a:p>
                    <a:p>
                      <a:endParaRPr lang="en-US" sz="1300" dirty="0"/>
                    </a:p>
                  </a:txBody>
                  <a:tcPr/>
                </a:tc>
                <a:tc>
                  <a:txBody>
                    <a:bodyPr/>
                    <a:lstStyle/>
                    <a:p>
                      <a:r>
                        <a:rPr lang="en-US" sz="1300" dirty="0" smtClean="0"/>
                        <a:t>128</a:t>
                      </a:r>
                      <a:endParaRPr lang="en-US" sz="1300" dirty="0"/>
                    </a:p>
                  </a:txBody>
                  <a:tcPr/>
                </a:tc>
                <a:tc>
                  <a:txBody>
                    <a:bodyPr/>
                    <a:lstStyle/>
                    <a:p>
                      <a:r>
                        <a:rPr lang="en-US" sz="1300" dirty="0" smtClean="0"/>
                        <a:t>64</a:t>
                      </a:r>
                      <a:endParaRPr lang="en-US" sz="1300" dirty="0"/>
                    </a:p>
                  </a:txBody>
                  <a:tcPr/>
                </a:tc>
                <a:tc>
                  <a:txBody>
                    <a:bodyPr/>
                    <a:lstStyle/>
                    <a:p>
                      <a:r>
                        <a:rPr lang="en-US" sz="1300" dirty="0" smtClean="0"/>
                        <a:t>64</a:t>
                      </a:r>
                      <a:endParaRPr lang="en-US" sz="1300" dirty="0"/>
                    </a:p>
                  </a:txBody>
                  <a:tcPr/>
                </a:tc>
                <a:tc>
                  <a:txBody>
                    <a:bodyPr/>
                    <a:lstStyle/>
                    <a:p>
                      <a:r>
                        <a:rPr lang="en-US" sz="1300" dirty="0" smtClean="0"/>
                        <a:t>64</a:t>
                      </a:r>
                      <a:endParaRPr lang="en-US" sz="1300" dirty="0"/>
                    </a:p>
                  </a:txBody>
                  <a:tcPr/>
                </a:tc>
                <a:extLst>
                  <a:ext uri="{0D108BD9-81ED-4DB2-BD59-A6C34878D82A}">
                    <a16:rowId xmlns:a16="http://schemas.microsoft.com/office/drawing/2014/main" val="3220246085"/>
                  </a:ext>
                </a:extLst>
              </a:tr>
              <a:tr h="662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Security </a:t>
                      </a:r>
                      <a:endParaRPr lang="en-US" sz="1300" dirty="0" smtClean="0"/>
                    </a:p>
                    <a:p>
                      <a:endParaRPr lang="en-US" sz="1300" dirty="0"/>
                    </a:p>
                  </a:txBody>
                  <a:tcPr/>
                </a:tc>
                <a:tc>
                  <a:txBody>
                    <a:bodyPr/>
                    <a:lstStyle/>
                    <a:p>
                      <a:r>
                        <a:rPr lang="en-US" sz="1300" dirty="0" smtClean="0"/>
                        <a:t>Mostly Secure</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smtClean="0">
                          <a:solidFill>
                            <a:schemeClr val="dk1"/>
                          </a:solidFill>
                          <a:effectLst/>
                          <a:latin typeface="+mn-lt"/>
                          <a:ea typeface="+mn-ea"/>
                          <a:cs typeface="+mn-cs"/>
                        </a:rPr>
                        <a:t>Unpatented and royalty-free</a:t>
                      </a:r>
                    </a:p>
                    <a:p>
                      <a:endParaRPr lang="en-US" sz="1300" dirty="0"/>
                    </a:p>
                  </a:txBody>
                  <a:tcPr/>
                </a:tc>
                <a:tc>
                  <a:txBody>
                    <a:bodyPr/>
                    <a:lstStyle/>
                    <a:p>
                      <a:r>
                        <a:rPr lang="en-US" sz="1300" dirty="0" smtClean="0"/>
                        <a:t>Not Good Enough</a:t>
                      </a:r>
                      <a:endParaRPr lang="en-US" sz="1300" dirty="0"/>
                    </a:p>
                  </a:txBody>
                  <a:tcPr/>
                </a:tc>
                <a:tc>
                  <a:txBody>
                    <a:bodyPr/>
                    <a:lstStyle/>
                    <a:p>
                      <a:r>
                        <a:rPr lang="en-US" sz="1300" dirty="0" smtClean="0"/>
                        <a:t>Low Level Of Security</a:t>
                      </a:r>
                      <a:endParaRPr lang="en-US" sz="1300" dirty="0"/>
                    </a:p>
                  </a:txBody>
                  <a:tcPr/>
                </a:tc>
                <a:extLst>
                  <a:ext uri="{0D108BD9-81ED-4DB2-BD59-A6C34878D82A}">
                    <a16:rowId xmlns:a16="http://schemas.microsoft.com/office/drawing/2014/main" val="323064770"/>
                  </a:ext>
                </a:extLst>
              </a:tr>
              <a:tr h="85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Possible thread</a:t>
                      </a:r>
                      <a:endParaRPr lang="en-US" sz="1300" dirty="0" smtClean="0"/>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Related</a:t>
                      </a:r>
                      <a:r>
                        <a:rPr lang="en-US" sz="1300" kern="1200" baseline="0" dirty="0" smtClean="0">
                          <a:solidFill>
                            <a:schemeClr val="dk1"/>
                          </a:solidFill>
                          <a:effectLst/>
                          <a:latin typeface="+mn-lt"/>
                          <a:ea typeface="+mn-ea"/>
                          <a:cs typeface="+mn-cs"/>
                        </a:rPr>
                        <a:t> Key Attack</a:t>
                      </a:r>
                      <a:endParaRPr lang="en-US" sz="1300" dirty="0" smtClean="0"/>
                    </a:p>
                    <a:p>
                      <a:endParaRPr lang="en-US" sz="1300" dirty="0"/>
                    </a:p>
                  </a:txBody>
                  <a:tcPr/>
                </a:tc>
                <a:tc>
                  <a:txBody>
                    <a:bodyPr/>
                    <a:lstStyle/>
                    <a:p>
                      <a:r>
                        <a:rPr lang="en-US" sz="1300" dirty="0" smtClean="0">
                          <a:effectLst/>
                          <a:latin typeface="+mn-lt"/>
                          <a:ea typeface="Calibri" panose="020F0502020204030204" pitchFamily="34" charset="0"/>
                          <a:cs typeface="Vrinda" panose="020B0502040204020203" pitchFamily="34" charset="0"/>
                        </a:rPr>
                        <a:t>Brute force attack</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effectLst/>
                          <a:latin typeface="+mn-lt"/>
                          <a:ea typeface="Calibri" panose="020F0502020204030204" pitchFamily="34" charset="0"/>
                          <a:cs typeface="Vrinda" panose="020B0502040204020203" pitchFamily="34" charset="0"/>
                        </a:rPr>
                        <a:t>Brute force attack, man in the middle attack</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Some Channel Attack</a:t>
                      </a:r>
                    </a:p>
                    <a:p>
                      <a:endParaRPr lang="en-US" sz="1300" dirty="0"/>
                    </a:p>
                  </a:txBody>
                  <a:tcPr/>
                </a:tc>
                <a:extLst>
                  <a:ext uri="{0D108BD9-81ED-4DB2-BD59-A6C34878D82A}">
                    <a16:rowId xmlns:a16="http://schemas.microsoft.com/office/drawing/2014/main" val="3652827461"/>
                  </a:ext>
                </a:extLst>
              </a:tr>
              <a:tr h="471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Rounds</a:t>
                      </a:r>
                    </a:p>
                    <a:p>
                      <a:endParaRPr lang="en-US" sz="1300" dirty="0"/>
                    </a:p>
                  </a:txBody>
                  <a:tcPr/>
                </a:tc>
                <a:tc>
                  <a:txBody>
                    <a:bodyPr/>
                    <a:lstStyle/>
                    <a:p>
                      <a:r>
                        <a:rPr lang="en-US" sz="1300" dirty="0" smtClean="0"/>
                        <a:t>10,12,14</a:t>
                      </a:r>
                      <a:endParaRPr lang="en-US" sz="1300" dirty="0"/>
                    </a:p>
                  </a:txBody>
                  <a:tcPr/>
                </a:tc>
                <a:tc>
                  <a:txBody>
                    <a:bodyPr/>
                    <a:lstStyle/>
                    <a:p>
                      <a:r>
                        <a:rPr lang="en-US" sz="1300" dirty="0" smtClean="0"/>
                        <a:t>16</a:t>
                      </a:r>
                      <a:endParaRPr lang="en-US" sz="1300" dirty="0"/>
                    </a:p>
                  </a:txBody>
                  <a:tcPr/>
                </a:tc>
                <a:tc>
                  <a:txBody>
                    <a:bodyPr/>
                    <a:lstStyle/>
                    <a:p>
                      <a:r>
                        <a:rPr lang="en-US" sz="1300" dirty="0" smtClean="0"/>
                        <a:t>16</a:t>
                      </a:r>
                      <a:endParaRPr lang="en-US" sz="1300" dirty="0"/>
                    </a:p>
                  </a:txBody>
                  <a:tcPr/>
                </a:tc>
                <a:tc>
                  <a:txBody>
                    <a:bodyPr/>
                    <a:lstStyle/>
                    <a:p>
                      <a:r>
                        <a:rPr lang="en-US" sz="1300" dirty="0" smtClean="0"/>
                        <a:t>48</a:t>
                      </a:r>
                      <a:endParaRPr lang="en-US" sz="1300" dirty="0"/>
                    </a:p>
                  </a:txBody>
                  <a:tcPr/>
                </a:tc>
                <a:extLst>
                  <a:ext uri="{0D108BD9-81ED-4DB2-BD59-A6C34878D82A}">
                    <a16:rowId xmlns:a16="http://schemas.microsoft.com/office/drawing/2014/main" val="3945459758"/>
                  </a:ext>
                </a:extLst>
              </a:tr>
              <a:tr h="662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Efficiency </a:t>
                      </a:r>
                      <a:endParaRPr lang="en-US" sz="1300" dirty="0" smtClean="0"/>
                    </a:p>
                    <a:p>
                      <a:endParaRPr lang="en-US" sz="1300" dirty="0"/>
                    </a:p>
                  </a:txBody>
                  <a:tcPr/>
                </a:tc>
                <a:tc>
                  <a:txBody>
                    <a:bodyPr/>
                    <a:lstStyle/>
                    <a:p>
                      <a:r>
                        <a:rPr lang="en-US" sz="1300" dirty="0" smtClean="0"/>
                        <a:t>Fast</a:t>
                      </a:r>
                      <a:endParaRPr lang="en-US" sz="1300" dirty="0"/>
                    </a:p>
                  </a:txBody>
                  <a:tcPr/>
                </a:tc>
                <a:tc>
                  <a:txBody>
                    <a:bodyPr/>
                    <a:lstStyle/>
                    <a:p>
                      <a:r>
                        <a:rPr lang="en-US" sz="1300" dirty="0" smtClean="0"/>
                        <a:t>Fast</a:t>
                      </a:r>
                      <a:endParaRPr lang="en-US" sz="1300" dirty="0"/>
                    </a:p>
                  </a:txBody>
                  <a:tcPr/>
                </a:tc>
                <a:tc>
                  <a:txBody>
                    <a:bodyPr/>
                    <a:lstStyle/>
                    <a:p>
                      <a:r>
                        <a:rPr lang="en-US" sz="1300" dirty="0" smtClean="0"/>
                        <a:t>Slow</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Fast for hardware but Slow in software </a:t>
                      </a:r>
                      <a:endParaRPr lang="en-US" sz="1300" dirty="0" smtClean="0"/>
                    </a:p>
                    <a:p>
                      <a:endParaRPr lang="en-US" sz="1300" dirty="0"/>
                    </a:p>
                  </a:txBody>
                  <a:tcPr/>
                </a:tc>
                <a:extLst>
                  <a:ext uri="{0D108BD9-81ED-4DB2-BD59-A6C34878D82A}">
                    <a16:rowId xmlns:a16="http://schemas.microsoft.com/office/drawing/2014/main" val="2085325812"/>
                  </a:ext>
                </a:extLst>
              </a:tr>
              <a:tr h="662634">
                <a:tc>
                  <a:txBody>
                    <a:bodyPr/>
                    <a:lstStyle/>
                    <a:p>
                      <a:r>
                        <a:rPr lang="en-US" sz="1300" dirty="0" smtClean="0"/>
                        <a:t>Application</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Wireless communication </a:t>
                      </a:r>
                      <a:endParaRPr lang="en-US" sz="1300" dirty="0" smtClean="0"/>
                    </a:p>
                    <a:p>
                      <a:endParaRPr lang="en-US" sz="1300" dirty="0"/>
                    </a:p>
                  </a:txBody>
                  <a:tcPr/>
                </a:tc>
                <a:tc>
                  <a:txBody>
                    <a:bodyPr/>
                    <a:lstStyle/>
                    <a:p>
                      <a:r>
                        <a:rPr lang="en-US" sz="1300" b="0" i="0" kern="1200" dirty="0" err="1" smtClean="0">
                          <a:solidFill>
                            <a:schemeClr val="dk1"/>
                          </a:solidFill>
                          <a:effectLst/>
                          <a:latin typeface="+mn-lt"/>
                          <a:ea typeface="+mn-ea"/>
                          <a:cs typeface="+mn-cs"/>
                        </a:rPr>
                        <a:t>Aedit</a:t>
                      </a:r>
                      <a:r>
                        <a:rPr lang="en-US" sz="1300" b="0" i="0" kern="1200" dirty="0" smtClean="0">
                          <a:solidFill>
                            <a:schemeClr val="dk1"/>
                          </a:solidFill>
                          <a:effectLst/>
                          <a:latin typeface="+mn-lt"/>
                          <a:ea typeface="+mn-ea"/>
                          <a:cs typeface="+mn-cs"/>
                        </a:rPr>
                        <a:t>, </a:t>
                      </a:r>
                      <a:r>
                        <a:rPr lang="en-US" sz="1300" b="0" i="0" kern="1200" dirty="0" err="1" smtClean="0">
                          <a:solidFill>
                            <a:schemeClr val="dk1"/>
                          </a:solidFill>
                          <a:effectLst/>
                          <a:latin typeface="+mn-lt"/>
                          <a:ea typeface="+mn-ea"/>
                          <a:cs typeface="+mn-cs"/>
                        </a:rPr>
                        <a:t>JFile</a:t>
                      </a:r>
                      <a:r>
                        <a:rPr lang="en-US" sz="1300" b="0" i="0" kern="1200" dirty="0" smtClean="0">
                          <a:solidFill>
                            <a:schemeClr val="dk1"/>
                          </a:solidFill>
                          <a:effectLst/>
                          <a:latin typeface="+mn-lt"/>
                          <a:ea typeface="+mn-ea"/>
                          <a:cs typeface="+mn-cs"/>
                        </a:rPr>
                        <a:t>, </a:t>
                      </a:r>
                      <a:r>
                        <a:rPr lang="en-US" sz="1300" b="0" i="0" kern="1200" dirty="0" err="1" smtClean="0">
                          <a:solidFill>
                            <a:schemeClr val="dk1"/>
                          </a:solidFill>
                          <a:effectLst/>
                          <a:latin typeface="+mn-lt"/>
                          <a:ea typeface="+mn-ea"/>
                          <a:cs typeface="+mn-cs"/>
                        </a:rPr>
                        <a:t>Foopchat</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Image Processing</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Smart </a:t>
                      </a:r>
                      <a:r>
                        <a:rPr lang="en-US" sz="1300" dirty="0" err="1" smtClean="0"/>
                        <a:t>Card,e</a:t>
                      </a:r>
                      <a:r>
                        <a:rPr lang="en-US" sz="1300" dirty="0" smtClean="0"/>
                        <a:t>-</a:t>
                      </a:r>
                      <a:r>
                        <a:rPr lang="en-US" sz="1300" baseline="0" dirty="0" smtClean="0"/>
                        <a:t>Payment</a:t>
                      </a:r>
                      <a:endParaRPr lang="en-US" sz="1300" dirty="0" smtClean="0"/>
                    </a:p>
                    <a:p>
                      <a:endParaRPr lang="en-US" sz="1300" dirty="0"/>
                    </a:p>
                  </a:txBody>
                  <a:tcPr/>
                </a:tc>
                <a:extLst>
                  <a:ext uri="{0D108BD9-81ED-4DB2-BD59-A6C34878D82A}">
                    <a16:rowId xmlns:a16="http://schemas.microsoft.com/office/drawing/2014/main" val="2458324807"/>
                  </a:ext>
                </a:extLst>
              </a:tr>
            </a:tbl>
          </a:graphicData>
        </a:graphic>
      </p:graphicFrame>
    </p:spTree>
    <p:extLst>
      <p:ext uri="{BB962C8B-B14F-4D97-AF65-F5344CB8AC3E}">
        <p14:creationId xmlns:p14="http://schemas.microsoft.com/office/powerpoint/2010/main" val="3895560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29492"/>
            <a:ext cx="10353761" cy="1011382"/>
          </a:xfrm>
        </p:spPr>
        <p:txBody>
          <a:bodyPr anchor="t">
            <a:normAutofit/>
          </a:bodyPr>
          <a:lstStyle/>
          <a:p>
            <a:r>
              <a:rPr lang="en-US" sz="3200" dirty="0"/>
              <a:t>Performance analysis of </a:t>
            </a:r>
            <a:r>
              <a:rPr lang="en-US" sz="3200" dirty="0" smtClean="0"/>
              <a:t>A</a:t>
            </a:r>
            <a:r>
              <a:rPr lang="en-US" sz="3200" dirty="0" smtClean="0">
                <a:effectLst/>
              </a:rPr>
              <a:t>symmetric </a:t>
            </a:r>
            <a:r>
              <a:rPr lang="en-US" sz="3200" dirty="0">
                <a:effectLst/>
              </a:rPr>
              <a:t>Cryptography Algorithms</a:t>
            </a:r>
            <a:endParaRPr lang="en-US" sz="32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53679653"/>
              </p:ext>
            </p:extLst>
          </p:nvPr>
        </p:nvGraphicFramePr>
        <p:xfrm>
          <a:off x="568035" y="1444336"/>
          <a:ext cx="11277600" cy="4963160"/>
        </p:xfrm>
        <a:graphic>
          <a:graphicData uri="http://schemas.openxmlformats.org/drawingml/2006/table">
            <a:tbl>
              <a:tblPr firstRow="1" bandRow="1">
                <a:tableStyleId>{21E4AEA4-8DFA-4A89-87EB-49C32662AFE0}</a:tableStyleId>
              </a:tblPr>
              <a:tblGrid>
                <a:gridCol w="2819400">
                  <a:extLst>
                    <a:ext uri="{9D8B030D-6E8A-4147-A177-3AD203B41FA5}">
                      <a16:colId xmlns:a16="http://schemas.microsoft.com/office/drawing/2014/main" val="1135306900"/>
                    </a:ext>
                  </a:extLst>
                </a:gridCol>
                <a:gridCol w="2819400">
                  <a:extLst>
                    <a:ext uri="{9D8B030D-6E8A-4147-A177-3AD203B41FA5}">
                      <a16:colId xmlns:a16="http://schemas.microsoft.com/office/drawing/2014/main" val="847961042"/>
                    </a:ext>
                  </a:extLst>
                </a:gridCol>
                <a:gridCol w="2819400">
                  <a:extLst>
                    <a:ext uri="{9D8B030D-6E8A-4147-A177-3AD203B41FA5}">
                      <a16:colId xmlns:a16="http://schemas.microsoft.com/office/drawing/2014/main" val="1063951643"/>
                    </a:ext>
                  </a:extLst>
                </a:gridCol>
                <a:gridCol w="2819400">
                  <a:extLst>
                    <a:ext uri="{9D8B030D-6E8A-4147-A177-3AD203B41FA5}">
                      <a16:colId xmlns:a16="http://schemas.microsoft.com/office/drawing/2014/main" val="10968883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Performance Metrics</a:t>
                      </a:r>
                    </a:p>
                  </a:txBody>
                  <a:tcPr/>
                </a:tc>
                <a:tc>
                  <a:txBody>
                    <a:bodyPr/>
                    <a:lstStyle/>
                    <a:p>
                      <a:r>
                        <a:rPr lang="en-US" dirty="0" smtClean="0"/>
                        <a:t>RSA</a:t>
                      </a:r>
                      <a:endParaRPr lang="en-US" dirty="0"/>
                    </a:p>
                  </a:txBody>
                  <a:tcPr/>
                </a:tc>
                <a:tc>
                  <a:txBody>
                    <a:bodyPr/>
                    <a:lstStyle/>
                    <a:p>
                      <a:r>
                        <a:rPr lang="en-US" dirty="0" smtClean="0"/>
                        <a:t>DSA</a:t>
                      </a:r>
                      <a:endParaRPr lang="en-US" dirty="0"/>
                    </a:p>
                  </a:txBody>
                  <a:tcPr/>
                </a:tc>
                <a:tc>
                  <a:txBody>
                    <a:bodyPr/>
                    <a:lstStyle/>
                    <a:p>
                      <a:r>
                        <a:rPr lang="en-US" dirty="0" smtClean="0"/>
                        <a:t>ECC</a:t>
                      </a:r>
                      <a:endParaRPr lang="en-US" dirty="0"/>
                    </a:p>
                  </a:txBody>
                  <a:tcPr/>
                </a:tc>
                <a:extLst>
                  <a:ext uri="{0D108BD9-81ED-4DB2-BD59-A6C34878D82A}">
                    <a16:rowId xmlns:a16="http://schemas.microsoft.com/office/drawing/2014/main" val="2189730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Key-Length (bits)</a:t>
                      </a:r>
                      <a:endParaRPr lang="en-US" dirty="0" smtClean="0"/>
                    </a:p>
                  </a:txBody>
                  <a:tcPr/>
                </a:tc>
                <a:tc>
                  <a:txBody>
                    <a:bodyPr/>
                    <a:lstStyle/>
                    <a:p>
                      <a:r>
                        <a:rPr lang="en-US" dirty="0" smtClean="0"/>
                        <a:t>1024-2048</a:t>
                      </a:r>
                      <a:endParaRPr lang="en-US" dirty="0"/>
                    </a:p>
                  </a:txBody>
                  <a:tcPr/>
                </a:tc>
                <a:tc>
                  <a:txBody>
                    <a:bodyPr/>
                    <a:lstStyle/>
                    <a:p>
                      <a:r>
                        <a:rPr lang="en-US" dirty="0" smtClean="0"/>
                        <a:t>2048-3072</a:t>
                      </a:r>
                      <a:endParaRPr lang="en-US" dirty="0"/>
                    </a:p>
                  </a:txBody>
                  <a:tcPr/>
                </a:tc>
                <a:tc>
                  <a:txBody>
                    <a:bodyPr/>
                    <a:lstStyle/>
                    <a:p>
                      <a:r>
                        <a:rPr lang="en-US" dirty="0" smtClean="0"/>
                        <a:t>160</a:t>
                      </a:r>
                      <a:endParaRPr lang="en-US" dirty="0"/>
                    </a:p>
                  </a:txBody>
                  <a:tcPr/>
                </a:tc>
                <a:extLst>
                  <a:ext uri="{0D108BD9-81ED-4DB2-BD59-A6C34878D82A}">
                    <a16:rowId xmlns:a16="http://schemas.microsoft.com/office/drawing/2014/main" val="42391091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Developed</a:t>
                      </a:r>
                      <a:endParaRPr lang="en-US" dirty="0" smtClean="0"/>
                    </a:p>
                  </a:txBody>
                  <a:tcPr/>
                </a:tc>
                <a:tc>
                  <a:txBody>
                    <a:bodyPr/>
                    <a:lstStyle/>
                    <a:p>
                      <a:r>
                        <a:rPr lang="en-US" dirty="0" smtClean="0"/>
                        <a:t>1977</a:t>
                      </a:r>
                      <a:endParaRPr lang="en-US" dirty="0"/>
                    </a:p>
                  </a:txBody>
                  <a:tcPr/>
                </a:tc>
                <a:tc>
                  <a:txBody>
                    <a:bodyPr/>
                    <a:lstStyle/>
                    <a:p>
                      <a:r>
                        <a:rPr lang="en-US" dirty="0" smtClean="0"/>
                        <a:t>1991</a:t>
                      </a:r>
                      <a:endParaRPr lang="en-US" dirty="0"/>
                    </a:p>
                  </a:txBody>
                  <a:tcPr/>
                </a:tc>
                <a:tc>
                  <a:txBody>
                    <a:bodyPr/>
                    <a:lstStyle/>
                    <a:p>
                      <a:r>
                        <a:rPr lang="en-US" dirty="0" smtClean="0"/>
                        <a:t>1980</a:t>
                      </a:r>
                      <a:endParaRPr lang="en-US" dirty="0"/>
                    </a:p>
                  </a:txBody>
                  <a:tcPr/>
                </a:tc>
                <a:extLst>
                  <a:ext uri="{0D108BD9-81ED-4DB2-BD59-A6C34878D82A}">
                    <a16:rowId xmlns:a16="http://schemas.microsoft.com/office/drawing/2014/main" val="20453345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Block Size</a:t>
                      </a:r>
                      <a:endParaRPr lang="en-US" dirty="0" smtClean="0"/>
                    </a:p>
                  </a:txBody>
                  <a:tcPr/>
                </a:tc>
                <a:tc>
                  <a:txBody>
                    <a:bodyPr/>
                    <a:lstStyle/>
                    <a:p>
                      <a:r>
                        <a:rPr lang="en-US" dirty="0" smtClean="0"/>
                        <a:t>192</a:t>
                      </a:r>
                      <a:endParaRPr lang="en-US" dirty="0"/>
                    </a:p>
                  </a:txBody>
                  <a:tcPr/>
                </a:tc>
                <a:tc>
                  <a:txBody>
                    <a:bodyPr/>
                    <a:lstStyle/>
                    <a:p>
                      <a:r>
                        <a:rPr lang="en-US" dirty="0" smtClean="0"/>
                        <a:t>Variable</a:t>
                      </a:r>
                      <a:endParaRPr lang="en-US" dirty="0"/>
                    </a:p>
                  </a:txBody>
                  <a:tcPr/>
                </a:tc>
                <a:tc>
                  <a:txBody>
                    <a:bodyPr/>
                    <a:lstStyle/>
                    <a:p>
                      <a:r>
                        <a:rPr lang="en-US" dirty="0" smtClean="0"/>
                        <a:t>80</a:t>
                      </a:r>
                      <a:endParaRPr lang="en-US" dirty="0"/>
                    </a:p>
                  </a:txBody>
                  <a:tcPr/>
                </a:tc>
                <a:extLst>
                  <a:ext uri="{0D108BD9-81ED-4DB2-BD59-A6C34878D82A}">
                    <a16:rowId xmlns:a16="http://schemas.microsoft.com/office/drawing/2014/main" val="11409174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Security </a:t>
                      </a:r>
                      <a:endParaRPr lang="en-US" dirty="0" smtClean="0"/>
                    </a:p>
                  </a:txBody>
                  <a:tcPr/>
                </a:tc>
                <a:tc>
                  <a:txBody>
                    <a:bodyPr/>
                    <a:lstStyle/>
                    <a:p>
                      <a:r>
                        <a:rPr lang="en-US" dirty="0" smtClean="0"/>
                        <a:t>Low Level Of Security</a:t>
                      </a:r>
                      <a:endParaRPr lang="en-US" dirty="0"/>
                    </a:p>
                  </a:txBody>
                  <a:tcPr/>
                </a:tc>
                <a:tc>
                  <a:txBody>
                    <a:bodyPr/>
                    <a:lstStyle/>
                    <a:p>
                      <a:r>
                        <a:rPr lang="en-US" dirty="0" smtClean="0"/>
                        <a:t>Mostly Secure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Mostly Secure</a:t>
                      </a:r>
                    </a:p>
                    <a:p>
                      <a:endParaRPr lang="en-US" dirty="0"/>
                    </a:p>
                  </a:txBody>
                  <a:tcPr/>
                </a:tc>
                <a:extLst>
                  <a:ext uri="{0D108BD9-81ED-4DB2-BD59-A6C34878D82A}">
                    <a16:rowId xmlns:a16="http://schemas.microsoft.com/office/drawing/2014/main" val="2986061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Possible thread</a:t>
                      </a:r>
                      <a:endParaRPr lang="en-US" dirty="0" smtClean="0"/>
                    </a:p>
                    <a:p>
                      <a:endParaRPr lang="en-US" dirty="0"/>
                    </a:p>
                  </a:txBody>
                  <a:tcPr/>
                </a:tc>
                <a:tc>
                  <a:txBody>
                    <a:bodyPr/>
                    <a:lstStyle/>
                    <a:p>
                      <a:r>
                        <a:rPr lang="en-US" sz="1800" kern="1200" dirty="0" smtClean="0">
                          <a:effectLst/>
                        </a:rPr>
                        <a:t>Cycle Attacks, Sharing of common modules </a:t>
                      </a:r>
                      <a:endParaRPr lang="en-US" dirty="0"/>
                    </a:p>
                  </a:txBody>
                  <a:tcPr/>
                </a:tc>
                <a:tc>
                  <a:txBody>
                    <a:bodyPr/>
                    <a:lstStyle/>
                    <a:p>
                      <a:r>
                        <a:rPr lang="en-US" sz="1800" kern="1200" dirty="0" smtClean="0">
                          <a:effectLst/>
                        </a:rPr>
                        <a:t>Set of parameters can be generated for pre-chosen message</a:t>
                      </a:r>
                      <a:endParaRPr lang="en-US" dirty="0"/>
                    </a:p>
                  </a:txBody>
                  <a:tcPr/>
                </a:tc>
                <a:tc>
                  <a:txBody>
                    <a:bodyPr/>
                    <a:lstStyle/>
                    <a:p>
                      <a:r>
                        <a:rPr lang="en-US" sz="1800" kern="1200" dirty="0" smtClean="0">
                          <a:effectLst/>
                        </a:rPr>
                        <a:t>Curve generation attacks, zero-value point attack</a:t>
                      </a:r>
                      <a:endParaRPr lang="en-US" dirty="0"/>
                    </a:p>
                  </a:txBody>
                  <a:tcPr/>
                </a:tc>
                <a:extLst>
                  <a:ext uri="{0D108BD9-81ED-4DB2-BD59-A6C34878D82A}">
                    <a16:rowId xmlns:a16="http://schemas.microsoft.com/office/drawing/2014/main" val="40936308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Rounds</a:t>
                      </a:r>
                    </a:p>
                  </a:txBody>
                  <a:tcPr/>
                </a:tc>
                <a:tc>
                  <a:txBody>
                    <a:bodyPr/>
                    <a:lstStyle/>
                    <a:p>
                      <a:r>
                        <a:rPr lang="en-US" dirty="0" smtClean="0"/>
                        <a:t>1</a:t>
                      </a:r>
                      <a:endParaRPr lang="en-US" dirty="0"/>
                    </a:p>
                  </a:txBody>
                  <a:tcPr/>
                </a:tc>
                <a:tc>
                  <a:txBody>
                    <a:bodyPr/>
                    <a:lstStyle/>
                    <a:p>
                      <a:r>
                        <a:rPr lang="en-US" dirty="0" smtClean="0"/>
                        <a:t>16</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223954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Efficiency </a:t>
                      </a:r>
                      <a:endParaRPr lang="en-US" dirty="0" smtClean="0"/>
                    </a:p>
                    <a:p>
                      <a:endParaRPr lang="en-US" dirty="0"/>
                    </a:p>
                  </a:txBody>
                  <a:tcPr/>
                </a:tc>
                <a:tc>
                  <a:txBody>
                    <a:bodyPr/>
                    <a:lstStyle/>
                    <a:p>
                      <a:r>
                        <a:rPr lang="en-US" sz="1800" kern="1200" dirty="0" smtClean="0">
                          <a:effectLst/>
                        </a:rPr>
                        <a:t>Slow in hardware specially when decryption </a:t>
                      </a:r>
                      <a:endParaRPr lang="en-US" dirty="0"/>
                    </a:p>
                  </a:txBody>
                  <a:tcPr/>
                </a:tc>
                <a:tc>
                  <a:txBody>
                    <a:bodyPr/>
                    <a:lstStyle/>
                    <a:p>
                      <a:r>
                        <a:rPr lang="en-US" sz="1800" kern="1200" dirty="0" smtClean="0">
                          <a:effectLst/>
                        </a:rPr>
                        <a:t>Slow for both software and hardware</a:t>
                      </a:r>
                      <a:endParaRPr lang="en-US" dirty="0"/>
                    </a:p>
                  </a:txBody>
                  <a:tcPr/>
                </a:tc>
                <a:tc>
                  <a:txBody>
                    <a:bodyPr/>
                    <a:lstStyle/>
                    <a:p>
                      <a:r>
                        <a:rPr lang="en-US" sz="1800" kern="1200" dirty="0" smtClean="0">
                          <a:effectLst/>
                        </a:rPr>
                        <a:t>Slow for both software and hardware</a:t>
                      </a:r>
                      <a:endParaRPr lang="en-US" dirty="0"/>
                    </a:p>
                  </a:txBody>
                  <a:tcPr/>
                </a:tc>
                <a:extLst>
                  <a:ext uri="{0D108BD9-81ED-4DB2-BD59-A6C34878D82A}">
                    <a16:rowId xmlns:a16="http://schemas.microsoft.com/office/drawing/2014/main" val="2219117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Application</a:t>
                      </a:r>
                    </a:p>
                    <a:p>
                      <a:endParaRPr lang="en-US" dirty="0"/>
                    </a:p>
                  </a:txBody>
                  <a:tcPr/>
                </a:tc>
                <a:tc>
                  <a:txBody>
                    <a:bodyPr/>
                    <a:lstStyle/>
                    <a:p>
                      <a:r>
                        <a:rPr lang="en-US" sz="1800" kern="1200" dirty="0" smtClean="0">
                          <a:effectLst/>
                        </a:rPr>
                        <a:t>Internet Banking</a:t>
                      </a:r>
                      <a:endParaRPr lang="en-US" dirty="0"/>
                    </a:p>
                  </a:txBody>
                  <a:tcPr/>
                </a:tc>
                <a:tc>
                  <a:txBody>
                    <a:bodyPr/>
                    <a:lstStyle/>
                    <a:p>
                      <a:r>
                        <a:rPr lang="en-US" sz="1800" kern="1200" dirty="0" smtClean="0">
                          <a:effectLst/>
                        </a:rPr>
                        <a:t>Web application and email verification</a:t>
                      </a:r>
                      <a:endParaRPr lang="en-US" dirty="0"/>
                    </a:p>
                  </a:txBody>
                  <a:tcPr/>
                </a:tc>
                <a:tc>
                  <a:txBody>
                    <a:bodyPr/>
                    <a:lstStyle/>
                    <a:p>
                      <a:r>
                        <a:rPr lang="en-US" sz="1800" kern="1200" dirty="0" smtClean="0">
                          <a:effectLst/>
                        </a:rPr>
                        <a:t>Key exchange over web</a:t>
                      </a:r>
                      <a:r>
                        <a:rPr lang="en-US" sz="1800" kern="1200" baseline="0" dirty="0" smtClean="0">
                          <a:effectLst/>
                        </a:rPr>
                        <a:t> and </a:t>
                      </a:r>
                      <a:r>
                        <a:rPr lang="en-US" sz="1800" kern="1200" dirty="0" smtClean="0">
                          <a:effectLst/>
                        </a:rPr>
                        <a:t>mobile</a:t>
                      </a:r>
                      <a:endParaRPr lang="en-US" dirty="0"/>
                    </a:p>
                  </a:txBody>
                  <a:tcPr/>
                </a:tc>
                <a:extLst>
                  <a:ext uri="{0D108BD9-81ED-4DB2-BD59-A6C34878D82A}">
                    <a16:rowId xmlns:a16="http://schemas.microsoft.com/office/drawing/2014/main" val="1740796507"/>
                  </a:ext>
                </a:extLst>
              </a:tr>
            </a:tbl>
          </a:graphicData>
        </a:graphic>
      </p:graphicFrame>
    </p:spTree>
    <p:extLst>
      <p:ext uri="{BB962C8B-B14F-4D97-AF65-F5344CB8AC3E}">
        <p14:creationId xmlns:p14="http://schemas.microsoft.com/office/powerpoint/2010/main" val="1483713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US" dirty="0">
                <a:effectLst/>
              </a:rPr>
              <a:t>Although Symmetric and Asymmetric algorithms both are highly efficient for protecting the data in their own relevant field of data transferring but based on the result analysis and discussion we can conclude that symmetric cryptography algorithms </a:t>
            </a:r>
            <a:endParaRPr lang="en-US" dirty="0" smtClean="0">
              <a:effectLst/>
            </a:endParaRPr>
          </a:p>
          <a:p>
            <a:pPr algn="just"/>
            <a:r>
              <a:rPr lang="en-US" dirty="0">
                <a:effectLst/>
              </a:rPr>
              <a:t>AES, </a:t>
            </a:r>
            <a:r>
              <a:rPr lang="en-US" dirty="0" smtClean="0">
                <a:effectLst/>
              </a:rPr>
              <a:t>BLOWFISH,DES</a:t>
            </a:r>
            <a:r>
              <a:rPr lang="en-US" dirty="0">
                <a:effectLst/>
              </a:rPr>
              <a:t>, 3DES are more suitable for the applications like wireless </a:t>
            </a:r>
            <a:r>
              <a:rPr lang="en-US" dirty="0" err="1" smtClean="0">
                <a:effectLst/>
              </a:rPr>
              <a:t>communication,JFile</a:t>
            </a:r>
            <a:r>
              <a:rPr lang="en-US" dirty="0" smtClean="0">
                <a:effectLst/>
              </a:rPr>
              <a:t> </a:t>
            </a:r>
            <a:r>
              <a:rPr lang="en-US" dirty="0">
                <a:effectLst/>
              </a:rPr>
              <a:t>image processing, smart card or e-commerce type of serveries </a:t>
            </a:r>
            <a:r>
              <a:rPr lang="en-US" dirty="0" smtClean="0">
                <a:effectLst/>
              </a:rPr>
              <a:t>respectively</a:t>
            </a:r>
          </a:p>
          <a:p>
            <a:pPr algn="just"/>
            <a:r>
              <a:rPr lang="en-US" dirty="0">
                <a:effectLst/>
              </a:rPr>
              <a:t>RSA, DSA, ECC are the best options for the applications like Internet banking, web application, email verification, key exchange over web, mobile</a:t>
            </a:r>
            <a:endParaRPr lang="en-US" dirty="0"/>
          </a:p>
        </p:txBody>
      </p:sp>
    </p:spTree>
    <p:extLst>
      <p:ext uri="{BB962C8B-B14F-4D97-AF65-F5344CB8AC3E}">
        <p14:creationId xmlns:p14="http://schemas.microsoft.com/office/powerpoint/2010/main" val="29606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1008189"/>
          </a:xfrm>
        </p:spPr>
        <p:txBody>
          <a:bodyPr anchor="t"/>
          <a:lstStyle/>
          <a:p>
            <a:r>
              <a:rPr lang="en-US" dirty="0" smtClean="0"/>
              <a:t>Members:</a:t>
            </a:r>
            <a:endParaRPr lang="en-US" dirty="0"/>
          </a:p>
        </p:txBody>
      </p:sp>
      <p:sp>
        <p:nvSpPr>
          <p:cNvPr id="3" name="Subtitle 2"/>
          <p:cNvSpPr>
            <a:spLocks noGrp="1"/>
          </p:cNvSpPr>
          <p:nvPr>
            <p:ph type="subTitle" idx="1"/>
          </p:nvPr>
        </p:nvSpPr>
        <p:spPr>
          <a:xfrm>
            <a:off x="2783989" y="2705926"/>
            <a:ext cx="9001462" cy="1655762"/>
          </a:xfrm>
        </p:spPr>
        <p:txBody>
          <a:bodyPr>
            <a:normAutofit fontScale="77500" lnSpcReduction="20000"/>
          </a:bodyPr>
          <a:lstStyle/>
          <a:p>
            <a:pPr algn="l"/>
            <a:r>
              <a:rPr lang="en-US" dirty="0" smtClean="0"/>
              <a:t>1.HASAN,MD.MAHADE  ID:14-25547-1</a:t>
            </a:r>
          </a:p>
          <a:p>
            <a:pPr algn="l"/>
            <a:r>
              <a:rPr lang="en-US" dirty="0" smtClean="0"/>
              <a:t>2.</a:t>
            </a:r>
            <a:r>
              <a:rPr lang="en-US" dirty="0">
                <a:effectLst/>
              </a:rPr>
              <a:t> </a:t>
            </a:r>
            <a:r>
              <a:rPr lang="en-US" dirty="0" smtClean="0">
                <a:effectLst/>
              </a:rPr>
              <a:t>HASAN,MAHMUD ID:14-25874-1</a:t>
            </a:r>
          </a:p>
          <a:p>
            <a:pPr algn="l"/>
            <a:r>
              <a:rPr lang="en-US" dirty="0" smtClean="0">
                <a:effectLst/>
              </a:rPr>
              <a:t>3.</a:t>
            </a:r>
            <a:r>
              <a:rPr lang="en-US" dirty="0">
                <a:effectLst/>
              </a:rPr>
              <a:t> </a:t>
            </a:r>
            <a:r>
              <a:rPr lang="en-US" dirty="0" smtClean="0">
                <a:effectLst/>
              </a:rPr>
              <a:t>LOREN JAFRIN ZAFAR ID: 14-25728-1</a:t>
            </a:r>
          </a:p>
          <a:p>
            <a:pPr algn="l"/>
            <a:r>
              <a:rPr lang="en-US" dirty="0" smtClean="0">
                <a:effectLst/>
              </a:rPr>
              <a:t>4.HOSSAIN,S.M.TANJIM ID-14-27037-2</a:t>
            </a:r>
          </a:p>
          <a:p>
            <a:pPr algn="l"/>
            <a:endParaRPr lang="en-US" dirty="0"/>
          </a:p>
        </p:txBody>
      </p:sp>
    </p:spTree>
    <p:extLst>
      <p:ext uri="{BB962C8B-B14F-4D97-AF65-F5344CB8AC3E}">
        <p14:creationId xmlns:p14="http://schemas.microsoft.com/office/powerpoint/2010/main" val="22866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2825" y="2243137"/>
            <a:ext cx="5076825" cy="3400425"/>
          </a:xfrm>
        </p:spPr>
      </p:pic>
    </p:spTree>
    <p:extLst>
      <p:ext uri="{BB962C8B-B14F-4D97-AF65-F5344CB8AC3E}">
        <p14:creationId xmlns:p14="http://schemas.microsoft.com/office/powerpoint/2010/main" val="158792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algn="just"/>
            <a:r>
              <a:rPr lang="en-US" dirty="0" smtClean="0">
                <a:effectLst/>
              </a:rPr>
              <a:t>Our </a:t>
            </a:r>
            <a:r>
              <a:rPr lang="en-US" dirty="0" smtClean="0">
                <a:effectLst/>
              </a:rPr>
              <a:t>motivation of thesis work is to do the </a:t>
            </a:r>
            <a:r>
              <a:rPr lang="en-US" dirty="0">
                <a:effectLst/>
              </a:rPr>
              <a:t>performance analysis of different </a:t>
            </a:r>
            <a:r>
              <a:rPr lang="en-US" dirty="0" smtClean="0">
                <a:effectLst/>
              </a:rPr>
              <a:t>algorithms of </a:t>
            </a:r>
            <a:r>
              <a:rPr lang="en-US" dirty="0">
                <a:effectLst/>
              </a:rPr>
              <a:t>symmetric and asymmetric </a:t>
            </a:r>
            <a:r>
              <a:rPr lang="en-US" dirty="0" smtClean="0">
                <a:effectLst/>
              </a:rPr>
              <a:t>cryptography </a:t>
            </a:r>
            <a:r>
              <a:rPr lang="en-US" dirty="0">
                <a:effectLst/>
              </a:rPr>
              <a:t>based on different performance metrics </a:t>
            </a:r>
            <a:r>
              <a:rPr lang="en-US" dirty="0" smtClean="0">
                <a:effectLst/>
              </a:rPr>
              <a:t>and network attacks which </a:t>
            </a:r>
            <a:r>
              <a:rPr lang="en-US" dirty="0">
                <a:effectLst/>
              </a:rPr>
              <a:t>will help </a:t>
            </a:r>
            <a:r>
              <a:rPr lang="en-US" dirty="0" smtClean="0">
                <a:effectLst/>
              </a:rPr>
              <a:t>the researchers to </a:t>
            </a:r>
            <a:r>
              <a:rPr lang="en-US" dirty="0">
                <a:effectLst/>
              </a:rPr>
              <a:t>identify the suitable algorithms for different types of </a:t>
            </a:r>
            <a:r>
              <a:rPr lang="en-US" dirty="0" smtClean="0">
                <a:effectLst/>
              </a:rPr>
              <a:t>applications.</a:t>
            </a:r>
            <a:endParaRPr lang="en-US" dirty="0"/>
          </a:p>
        </p:txBody>
      </p:sp>
    </p:spTree>
    <p:extLst>
      <p:ext uri="{BB962C8B-B14F-4D97-AF65-F5344CB8AC3E}">
        <p14:creationId xmlns:p14="http://schemas.microsoft.com/office/powerpoint/2010/main" val="947025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825309"/>
          </a:xfrm>
        </p:spPr>
        <p:txBody>
          <a:bodyPr anchor="t"/>
          <a:lstStyle/>
          <a:p>
            <a:r>
              <a:rPr lang="en-US" dirty="0" smtClean="0"/>
              <a:t>Outline</a:t>
            </a:r>
            <a:endParaRPr lang="en-US" dirty="0"/>
          </a:p>
        </p:txBody>
      </p:sp>
      <p:sp>
        <p:nvSpPr>
          <p:cNvPr id="3" name="Subtitle 2"/>
          <p:cNvSpPr>
            <a:spLocks noGrp="1"/>
          </p:cNvSpPr>
          <p:nvPr>
            <p:ph type="subTitle" idx="1"/>
          </p:nvPr>
        </p:nvSpPr>
        <p:spPr>
          <a:xfrm>
            <a:off x="1595269" y="2404173"/>
            <a:ext cx="9128149" cy="3719536"/>
          </a:xfrm>
        </p:spPr>
        <p:txBody>
          <a:bodyPr>
            <a:noAutofit/>
          </a:bodyPr>
          <a:lstStyle/>
          <a:p>
            <a:pPr marL="342900" indent="-342900" algn="l">
              <a:buFont typeface="Wingdings" panose="05000000000000000000" pitchFamily="2" charset="2"/>
              <a:buChar char="v"/>
            </a:pPr>
            <a:r>
              <a:rPr lang="en-US" sz="1800" dirty="0" smtClean="0">
                <a:latin typeface="Bookman Old Style" panose="02050604050505020204" pitchFamily="18" charset="0"/>
              </a:rPr>
              <a:t>INTRODUCTION</a:t>
            </a:r>
          </a:p>
          <a:p>
            <a:pPr marL="342900" indent="-342900" algn="l">
              <a:buFont typeface="Wingdings" panose="05000000000000000000" pitchFamily="2" charset="2"/>
              <a:buChar char="v"/>
            </a:pPr>
            <a:r>
              <a:rPr lang="en-US" sz="1800" dirty="0" smtClean="0">
                <a:latin typeface="Bookman Old Style" panose="02050604050505020204" pitchFamily="18" charset="0"/>
              </a:rPr>
              <a:t>SYMMETRIC  CRYPTOGRAPHY ALGORITHM </a:t>
            </a:r>
          </a:p>
          <a:p>
            <a:pPr marL="342900" indent="-342900" algn="l">
              <a:buFont typeface="Wingdings" panose="05000000000000000000" pitchFamily="2" charset="2"/>
              <a:buChar char="v"/>
            </a:pPr>
            <a:r>
              <a:rPr lang="en-US" sz="1800" dirty="0" smtClean="0">
                <a:latin typeface="Bookman Old Style" panose="02050604050505020204" pitchFamily="18" charset="0"/>
              </a:rPr>
              <a:t>ASSYMETRIC CRYPTOGRAPHY ALGORITHM</a:t>
            </a:r>
          </a:p>
          <a:p>
            <a:pPr marL="342900" indent="-342900" algn="l">
              <a:buFont typeface="Wingdings" panose="05000000000000000000" pitchFamily="2" charset="2"/>
              <a:buChar char="v"/>
            </a:pPr>
            <a:r>
              <a:rPr lang="en-US" sz="1800" dirty="0" smtClean="0">
                <a:latin typeface="Bookman Old Style" panose="02050604050505020204" pitchFamily="18" charset="0"/>
              </a:rPr>
              <a:t>PERFORMANCE ANALYSIS METRICS</a:t>
            </a:r>
          </a:p>
          <a:p>
            <a:pPr marL="342900" indent="-342900" algn="l">
              <a:buFont typeface="Wingdings" panose="05000000000000000000" pitchFamily="2" charset="2"/>
              <a:buChar char="v"/>
            </a:pPr>
            <a:r>
              <a:rPr lang="en-US" sz="1800" dirty="0" smtClean="0">
                <a:latin typeface="Bookman Old Style" panose="02050604050505020204" pitchFamily="18" charset="0"/>
              </a:rPr>
              <a:t>COMPARISION OF SYMMETRIC AND ASSYMETRIC ALGORITHMS</a:t>
            </a:r>
          </a:p>
          <a:p>
            <a:pPr marL="342900" indent="-342900" algn="l">
              <a:buFont typeface="Wingdings" panose="05000000000000000000" pitchFamily="2" charset="2"/>
              <a:buChar char="v"/>
            </a:pPr>
            <a:r>
              <a:rPr lang="en-US" sz="1800" dirty="0" smtClean="0">
                <a:latin typeface="Bookman Old Style" panose="02050604050505020204" pitchFamily="18" charset="0"/>
              </a:rPr>
              <a:t>DISCUSSION</a:t>
            </a:r>
          </a:p>
          <a:p>
            <a:pPr marL="342900" indent="-342900" algn="l">
              <a:buFont typeface="Wingdings" panose="05000000000000000000" pitchFamily="2" charset="2"/>
              <a:buChar char="v"/>
            </a:pPr>
            <a:r>
              <a:rPr lang="en-US" sz="1800" dirty="0" smtClean="0">
                <a:latin typeface="Bookman Old Style" panose="02050604050505020204" pitchFamily="18" charset="0"/>
              </a:rPr>
              <a:t>CONCLUSION</a:t>
            </a:r>
            <a:endParaRPr lang="en-US" sz="1800" dirty="0" smtClean="0">
              <a:latin typeface="Bookman Old Style" panose="02050604050505020204" pitchFamily="18" charset="0"/>
            </a:endParaRPr>
          </a:p>
          <a:p>
            <a:pPr algn="l"/>
            <a:endParaRPr lang="en-US" sz="1800" dirty="0">
              <a:latin typeface="Bookman Old Style" panose="02050604050505020204" pitchFamily="18" charset="0"/>
            </a:endParaRPr>
          </a:p>
        </p:txBody>
      </p:sp>
    </p:spTree>
    <p:extLst>
      <p:ext uri="{BB962C8B-B14F-4D97-AF65-F5344CB8AC3E}">
        <p14:creationId xmlns:p14="http://schemas.microsoft.com/office/powerpoint/2010/main" val="64153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5" y="762001"/>
            <a:ext cx="4807529" cy="706582"/>
          </a:xfrm>
        </p:spPr>
        <p:txBody>
          <a:bodyPr>
            <a:normAutofit fontScale="90000"/>
          </a:bodyPr>
          <a:lstStyle/>
          <a:p>
            <a:r>
              <a:rPr lang="en-US" sz="2400" dirty="0"/>
              <a:t>WHAT IS CRYPTOGRAPHY????</a:t>
            </a:r>
          </a:p>
        </p:txBody>
      </p:sp>
      <p:sp>
        <p:nvSpPr>
          <p:cNvPr id="4" name="Text Placeholder 3"/>
          <p:cNvSpPr>
            <a:spLocks noGrp="1"/>
          </p:cNvSpPr>
          <p:nvPr>
            <p:ph type="body" sz="half" idx="2"/>
          </p:nvPr>
        </p:nvSpPr>
        <p:spPr>
          <a:xfrm>
            <a:off x="568035" y="2105891"/>
            <a:ext cx="4446131" cy="2923309"/>
          </a:xfrm>
        </p:spPr>
        <p:txBody>
          <a:bodyPr>
            <a:normAutofit fontScale="92500" lnSpcReduction="10000"/>
          </a:bodyPr>
          <a:lstStyle/>
          <a:p>
            <a:pPr marL="285750" indent="-285750" algn="just">
              <a:buFont typeface="Wingdings" panose="05000000000000000000" pitchFamily="2" charset="2"/>
              <a:buChar char="v"/>
            </a:pPr>
            <a:r>
              <a:rPr lang="en-US" dirty="0"/>
              <a:t>Cryptography is a process of translating the original plain text in to cipher text. The sender translates the plaintext in to cipher text</a:t>
            </a:r>
            <a:r>
              <a:rPr lang="en-US" dirty="0" smtClean="0"/>
              <a:t>.</a:t>
            </a:r>
          </a:p>
          <a:p>
            <a:pPr marL="285750" indent="-285750" algn="just">
              <a:buFont typeface="Wingdings" panose="05000000000000000000" pitchFamily="2" charset="2"/>
              <a:buChar char="v"/>
            </a:pPr>
            <a:r>
              <a:rPr lang="en-US" dirty="0"/>
              <a:t>The passion of the cryptography is to protect data from unauthorized access. </a:t>
            </a:r>
          </a:p>
          <a:p>
            <a:pPr marL="285750" indent="-285750" algn="just">
              <a:buFont typeface="Wingdings" panose="05000000000000000000" pitchFamily="2" charset="2"/>
              <a:buChar char="v"/>
            </a:pPr>
            <a:r>
              <a:rPr lang="en-US" dirty="0"/>
              <a:t>When the data sends to receiver as chipper text, then third party can’t access the data as the original form</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5" name="object 5"/>
          <p:cNvSpPr/>
          <p:nvPr/>
        </p:nvSpPr>
        <p:spPr>
          <a:xfrm>
            <a:off x="6359235" y="2563092"/>
            <a:ext cx="5237019" cy="85898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10824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213" y="720436"/>
            <a:ext cx="10724023" cy="817419"/>
          </a:xfrm>
        </p:spPr>
        <p:txBody>
          <a:bodyPr>
            <a:noAutofit/>
          </a:bodyPr>
          <a:lstStyle/>
          <a:p>
            <a:pPr algn="l"/>
            <a:r>
              <a:rPr lang="en-US" sz="2800" dirty="0" smtClean="0"/>
              <a:t/>
            </a:r>
            <a:br>
              <a:rPr lang="en-US" sz="2800" dirty="0" smtClean="0"/>
            </a:br>
            <a:r>
              <a:rPr lang="en-US" sz="2800" dirty="0" smtClean="0"/>
              <a:t/>
            </a:r>
            <a:br>
              <a:rPr lang="en-US" sz="2800" dirty="0" smtClean="0"/>
            </a:br>
            <a:r>
              <a:rPr lang="en-US" sz="2800" dirty="0"/>
              <a:t>CRYPTOGRAPHIC ALGORITHMS</a:t>
            </a:r>
            <a:r>
              <a:rPr lang="en-US" sz="2800" dirty="0">
                <a:latin typeface="Bookman Old Style" panose="02050604050505020204" pitchFamily="18" charset="0"/>
              </a:rPr>
              <a:t/>
            </a:r>
            <a:br>
              <a:rPr lang="en-US" sz="2800" dirty="0">
                <a:latin typeface="Bookman Old Style" panose="02050604050505020204" pitchFamily="18" charset="0"/>
              </a:rPr>
            </a:br>
            <a:r>
              <a:rPr lang="en-US" sz="2800" dirty="0" smtClean="0"/>
              <a:t/>
            </a:r>
            <a:br>
              <a:rPr lang="en-US" sz="2800" dirty="0" smtClean="0"/>
            </a:br>
            <a:endParaRPr lang="en-US" sz="2800" dirty="0"/>
          </a:p>
        </p:txBody>
      </p:sp>
      <p:sp>
        <p:nvSpPr>
          <p:cNvPr id="3" name="Content Placeholder 2"/>
          <p:cNvSpPr>
            <a:spLocks noGrp="1"/>
          </p:cNvSpPr>
          <p:nvPr>
            <p:ph idx="1"/>
          </p:nvPr>
        </p:nvSpPr>
        <p:spPr>
          <a:xfrm>
            <a:off x="1093905" y="2331591"/>
            <a:ext cx="3464240" cy="2739173"/>
          </a:xfrm>
        </p:spPr>
        <p:txBody>
          <a:bodyPr>
            <a:normAutofit/>
          </a:bodyPr>
          <a:lstStyle/>
          <a:p>
            <a:pPr marL="0" indent="0">
              <a:buNone/>
            </a:pPr>
            <a:r>
              <a:rPr lang="en-US" sz="1400" dirty="0"/>
              <a:t>1.</a:t>
            </a:r>
            <a:r>
              <a:rPr lang="en-US" sz="1400" dirty="0">
                <a:latin typeface="Bookman Old Style" panose="02050604050505020204" pitchFamily="18" charset="0"/>
              </a:rPr>
              <a:t>SYMMETRIC  CRYPTOGRAPHY ALGORITHM</a:t>
            </a:r>
            <a:br>
              <a:rPr lang="en-US" sz="1400" dirty="0">
                <a:latin typeface="Bookman Old Style" panose="02050604050505020204" pitchFamily="18" charset="0"/>
              </a:rPr>
            </a:br>
            <a:r>
              <a:rPr lang="en-US" sz="1400" dirty="0">
                <a:latin typeface="Bookman Old Style" panose="02050604050505020204" pitchFamily="18" charset="0"/>
              </a:rPr>
              <a:t> </a:t>
            </a:r>
            <a:br>
              <a:rPr lang="en-US" sz="1400" dirty="0">
                <a:latin typeface="Bookman Old Style" panose="02050604050505020204" pitchFamily="18" charset="0"/>
              </a:rPr>
            </a:br>
            <a:r>
              <a:rPr lang="en-US" sz="1400" dirty="0">
                <a:latin typeface="Bookman Old Style" panose="02050604050505020204" pitchFamily="18" charset="0"/>
              </a:rPr>
              <a:t>2.ASSYMETRIC CRYPTOGRAPHY ALGORITHM</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557" y="2089439"/>
            <a:ext cx="5429250" cy="29813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3165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0" y="846722"/>
            <a:ext cx="9694617" cy="443711"/>
          </a:xfrm>
          <a:prstGeom prst="rect">
            <a:avLst/>
          </a:prstGeom>
        </p:spPr>
        <p:txBody>
          <a:bodyPr vert="horz" wrap="square" lIns="0" tIns="12700" rIns="0" bIns="0" rtlCol="0">
            <a:spAutoFit/>
          </a:bodyPr>
          <a:lstStyle/>
          <a:p>
            <a:pPr marL="12700">
              <a:lnSpc>
                <a:spcPct val="100000"/>
              </a:lnSpc>
              <a:spcBef>
                <a:spcPts val="100"/>
              </a:spcBef>
            </a:pPr>
            <a:r>
              <a:rPr sz="2800" spc="-185" dirty="0"/>
              <a:t>Symmetric</a:t>
            </a:r>
            <a:r>
              <a:rPr sz="2800" spc="-430" dirty="0"/>
              <a:t> </a:t>
            </a:r>
            <a:r>
              <a:rPr sz="2800" spc="-114" dirty="0"/>
              <a:t>Algorithm</a:t>
            </a:r>
            <a:endParaRPr sz="2800" dirty="0"/>
          </a:p>
        </p:txBody>
      </p:sp>
      <p:sp>
        <p:nvSpPr>
          <p:cNvPr id="4" name="object 4"/>
          <p:cNvSpPr/>
          <p:nvPr/>
        </p:nvSpPr>
        <p:spPr>
          <a:xfrm>
            <a:off x="3657600" y="4264025"/>
            <a:ext cx="1447800" cy="609600"/>
          </a:xfrm>
          <a:custGeom>
            <a:avLst/>
            <a:gdLst/>
            <a:ahLst/>
            <a:cxnLst/>
            <a:rect l="l" t="t" r="r" b="b"/>
            <a:pathLst>
              <a:path w="1447800" h="609600">
                <a:moveTo>
                  <a:pt x="0" y="609600"/>
                </a:moveTo>
                <a:lnTo>
                  <a:pt x="1447800" y="609600"/>
                </a:lnTo>
                <a:lnTo>
                  <a:pt x="1447800" y="0"/>
                </a:lnTo>
                <a:lnTo>
                  <a:pt x="0" y="0"/>
                </a:lnTo>
                <a:lnTo>
                  <a:pt x="0" y="609600"/>
                </a:lnTo>
                <a:close/>
              </a:path>
            </a:pathLst>
          </a:custGeom>
          <a:solidFill>
            <a:srgbClr val="000000"/>
          </a:solidFill>
        </p:spPr>
        <p:txBody>
          <a:bodyPr wrap="square" lIns="0" tIns="0" rIns="0" bIns="0" rtlCol="0"/>
          <a:lstStyle/>
          <a:p>
            <a:endParaRPr/>
          </a:p>
        </p:txBody>
      </p:sp>
      <p:sp>
        <p:nvSpPr>
          <p:cNvPr id="5" name="object 5"/>
          <p:cNvSpPr/>
          <p:nvPr/>
        </p:nvSpPr>
        <p:spPr>
          <a:xfrm>
            <a:off x="3657600" y="4264025"/>
            <a:ext cx="1447800" cy="609600"/>
          </a:xfrm>
          <a:custGeom>
            <a:avLst/>
            <a:gdLst/>
            <a:ahLst/>
            <a:cxnLst/>
            <a:rect l="l" t="t" r="r" b="b"/>
            <a:pathLst>
              <a:path w="1447800" h="609600">
                <a:moveTo>
                  <a:pt x="0" y="609600"/>
                </a:moveTo>
                <a:lnTo>
                  <a:pt x="1447800" y="609600"/>
                </a:lnTo>
                <a:lnTo>
                  <a:pt x="1447800" y="0"/>
                </a:lnTo>
                <a:lnTo>
                  <a:pt x="0" y="0"/>
                </a:lnTo>
                <a:lnTo>
                  <a:pt x="0" y="609600"/>
                </a:lnTo>
                <a:close/>
              </a:path>
            </a:pathLst>
          </a:custGeom>
          <a:ln w="12700">
            <a:solidFill>
              <a:srgbClr val="FFFFFF"/>
            </a:solidFill>
          </a:ln>
        </p:spPr>
        <p:txBody>
          <a:bodyPr wrap="square" lIns="0" tIns="0" rIns="0" bIns="0" rtlCol="0"/>
          <a:lstStyle/>
          <a:p>
            <a:endParaRPr/>
          </a:p>
        </p:txBody>
      </p:sp>
      <p:sp>
        <p:nvSpPr>
          <p:cNvPr id="6" name="object 6"/>
          <p:cNvSpPr txBox="1"/>
          <p:nvPr/>
        </p:nvSpPr>
        <p:spPr>
          <a:xfrm>
            <a:off x="3657600" y="4415104"/>
            <a:ext cx="1447800" cy="300355"/>
          </a:xfrm>
          <a:prstGeom prst="rect">
            <a:avLst/>
          </a:prstGeom>
        </p:spPr>
        <p:txBody>
          <a:bodyPr vert="horz" wrap="square" lIns="0" tIns="12700" rIns="0" bIns="0" rtlCol="0">
            <a:spAutoFit/>
          </a:bodyPr>
          <a:lstStyle/>
          <a:p>
            <a:pPr marL="139700">
              <a:lnSpc>
                <a:spcPct val="100000"/>
              </a:lnSpc>
              <a:spcBef>
                <a:spcPts val="100"/>
              </a:spcBef>
            </a:pPr>
            <a:r>
              <a:rPr sz="1800" spc="-45" dirty="0">
                <a:solidFill>
                  <a:srgbClr val="FFFFFF"/>
                </a:solidFill>
                <a:latin typeface="Verdana"/>
                <a:cs typeface="Verdana"/>
              </a:rPr>
              <a:t>Encryption</a:t>
            </a:r>
            <a:endParaRPr sz="1800" dirty="0">
              <a:latin typeface="Verdana"/>
              <a:cs typeface="Verdana"/>
            </a:endParaRPr>
          </a:p>
        </p:txBody>
      </p:sp>
      <p:sp>
        <p:nvSpPr>
          <p:cNvPr id="7" name="object 7"/>
          <p:cNvSpPr/>
          <p:nvPr/>
        </p:nvSpPr>
        <p:spPr>
          <a:xfrm>
            <a:off x="6781800" y="4264025"/>
            <a:ext cx="1447800" cy="609600"/>
          </a:xfrm>
          <a:custGeom>
            <a:avLst/>
            <a:gdLst/>
            <a:ahLst/>
            <a:cxnLst/>
            <a:rect l="l" t="t" r="r" b="b"/>
            <a:pathLst>
              <a:path w="1447800" h="609600">
                <a:moveTo>
                  <a:pt x="0" y="609600"/>
                </a:moveTo>
                <a:lnTo>
                  <a:pt x="1447800" y="609600"/>
                </a:lnTo>
                <a:lnTo>
                  <a:pt x="1447800" y="0"/>
                </a:lnTo>
                <a:lnTo>
                  <a:pt x="0" y="0"/>
                </a:lnTo>
                <a:lnTo>
                  <a:pt x="0" y="609600"/>
                </a:lnTo>
                <a:close/>
              </a:path>
            </a:pathLst>
          </a:custGeom>
          <a:solidFill>
            <a:srgbClr val="000000"/>
          </a:solidFill>
        </p:spPr>
        <p:txBody>
          <a:bodyPr wrap="square" lIns="0" tIns="0" rIns="0" bIns="0" rtlCol="0"/>
          <a:lstStyle/>
          <a:p>
            <a:endParaRPr/>
          </a:p>
        </p:txBody>
      </p:sp>
      <p:sp>
        <p:nvSpPr>
          <p:cNvPr id="8" name="object 8"/>
          <p:cNvSpPr/>
          <p:nvPr/>
        </p:nvSpPr>
        <p:spPr>
          <a:xfrm>
            <a:off x="6781800" y="4264025"/>
            <a:ext cx="1447800" cy="609600"/>
          </a:xfrm>
          <a:custGeom>
            <a:avLst/>
            <a:gdLst/>
            <a:ahLst/>
            <a:cxnLst/>
            <a:rect l="l" t="t" r="r" b="b"/>
            <a:pathLst>
              <a:path w="1447800" h="609600">
                <a:moveTo>
                  <a:pt x="0" y="609600"/>
                </a:moveTo>
                <a:lnTo>
                  <a:pt x="1447800" y="609600"/>
                </a:lnTo>
                <a:lnTo>
                  <a:pt x="1447800" y="0"/>
                </a:lnTo>
                <a:lnTo>
                  <a:pt x="0" y="0"/>
                </a:lnTo>
                <a:lnTo>
                  <a:pt x="0" y="609600"/>
                </a:lnTo>
                <a:close/>
              </a:path>
            </a:pathLst>
          </a:custGeom>
          <a:ln w="12700">
            <a:solidFill>
              <a:srgbClr val="FFFFFF"/>
            </a:solidFill>
          </a:ln>
        </p:spPr>
        <p:txBody>
          <a:bodyPr wrap="square" lIns="0" tIns="0" rIns="0" bIns="0" rtlCol="0"/>
          <a:lstStyle/>
          <a:p>
            <a:endParaRPr/>
          </a:p>
        </p:txBody>
      </p:sp>
      <p:sp>
        <p:nvSpPr>
          <p:cNvPr id="9" name="object 9"/>
          <p:cNvSpPr txBox="1"/>
          <p:nvPr/>
        </p:nvSpPr>
        <p:spPr>
          <a:xfrm>
            <a:off x="6781800" y="4415104"/>
            <a:ext cx="1447800" cy="300355"/>
          </a:xfrm>
          <a:prstGeom prst="rect">
            <a:avLst/>
          </a:prstGeom>
        </p:spPr>
        <p:txBody>
          <a:bodyPr vert="horz" wrap="square" lIns="0" tIns="12700" rIns="0" bIns="0" rtlCol="0">
            <a:spAutoFit/>
          </a:bodyPr>
          <a:lstStyle/>
          <a:p>
            <a:pPr marL="111125">
              <a:lnSpc>
                <a:spcPct val="100000"/>
              </a:lnSpc>
              <a:spcBef>
                <a:spcPts val="100"/>
              </a:spcBef>
            </a:pPr>
            <a:r>
              <a:rPr sz="1800" spc="-20" dirty="0">
                <a:solidFill>
                  <a:srgbClr val="FFFFFF"/>
                </a:solidFill>
                <a:latin typeface="Verdana"/>
                <a:cs typeface="Verdana"/>
              </a:rPr>
              <a:t>Decryption</a:t>
            </a:r>
            <a:endParaRPr sz="1800">
              <a:latin typeface="Verdana"/>
              <a:cs typeface="Verdana"/>
            </a:endParaRPr>
          </a:p>
        </p:txBody>
      </p:sp>
      <p:sp>
        <p:nvSpPr>
          <p:cNvPr id="10" name="object 10"/>
          <p:cNvSpPr/>
          <p:nvPr/>
        </p:nvSpPr>
        <p:spPr>
          <a:xfrm>
            <a:off x="3581400" y="3806825"/>
            <a:ext cx="3962400" cy="0"/>
          </a:xfrm>
          <a:custGeom>
            <a:avLst/>
            <a:gdLst/>
            <a:ahLst/>
            <a:cxnLst/>
            <a:rect l="l" t="t" r="r" b="b"/>
            <a:pathLst>
              <a:path w="3962400">
                <a:moveTo>
                  <a:pt x="0" y="0"/>
                </a:moveTo>
                <a:lnTo>
                  <a:pt x="3962400" y="0"/>
                </a:lnTo>
              </a:path>
            </a:pathLst>
          </a:custGeom>
          <a:ln w="12700">
            <a:solidFill>
              <a:srgbClr val="FFFFFF"/>
            </a:solidFill>
          </a:ln>
        </p:spPr>
        <p:txBody>
          <a:bodyPr wrap="square" lIns="0" tIns="0" rIns="0" bIns="0" rtlCol="0"/>
          <a:lstStyle/>
          <a:p>
            <a:endParaRPr/>
          </a:p>
        </p:txBody>
      </p:sp>
      <p:sp>
        <p:nvSpPr>
          <p:cNvPr id="11" name="object 11"/>
          <p:cNvSpPr/>
          <p:nvPr/>
        </p:nvSpPr>
        <p:spPr>
          <a:xfrm>
            <a:off x="4290440" y="3800475"/>
            <a:ext cx="103505" cy="463550"/>
          </a:xfrm>
          <a:custGeom>
            <a:avLst/>
            <a:gdLst/>
            <a:ahLst/>
            <a:cxnLst/>
            <a:rect l="l" t="t" r="r" b="b"/>
            <a:pathLst>
              <a:path w="103504" h="463550">
                <a:moveTo>
                  <a:pt x="47458" y="456887"/>
                </a:moveTo>
                <a:lnTo>
                  <a:pt x="51308" y="463550"/>
                </a:lnTo>
                <a:lnTo>
                  <a:pt x="54975" y="457326"/>
                </a:lnTo>
                <a:lnTo>
                  <a:pt x="47879" y="457326"/>
                </a:lnTo>
                <a:lnTo>
                  <a:pt x="47458" y="456887"/>
                </a:lnTo>
                <a:close/>
              </a:path>
              <a:path w="103504" h="463550">
                <a:moveTo>
                  <a:pt x="45176" y="427567"/>
                </a:moveTo>
                <a:lnTo>
                  <a:pt x="45090" y="452788"/>
                </a:lnTo>
                <a:lnTo>
                  <a:pt x="47458" y="456887"/>
                </a:lnTo>
                <a:lnTo>
                  <a:pt x="47879" y="457326"/>
                </a:lnTo>
                <a:lnTo>
                  <a:pt x="54863" y="457326"/>
                </a:lnTo>
                <a:lnTo>
                  <a:pt x="55118" y="457083"/>
                </a:lnTo>
                <a:lnTo>
                  <a:pt x="57785" y="452558"/>
                </a:lnTo>
                <a:lnTo>
                  <a:pt x="57795" y="447801"/>
                </a:lnTo>
                <a:lnTo>
                  <a:pt x="45974" y="447801"/>
                </a:lnTo>
                <a:lnTo>
                  <a:pt x="51473" y="438440"/>
                </a:lnTo>
                <a:lnTo>
                  <a:pt x="45176" y="427567"/>
                </a:lnTo>
                <a:close/>
              </a:path>
              <a:path w="103504" h="463550">
                <a:moveTo>
                  <a:pt x="55118" y="457083"/>
                </a:moveTo>
                <a:lnTo>
                  <a:pt x="54863" y="457326"/>
                </a:lnTo>
                <a:lnTo>
                  <a:pt x="55118" y="457083"/>
                </a:lnTo>
                <a:close/>
              </a:path>
              <a:path w="103504" h="463550">
                <a:moveTo>
                  <a:pt x="57785" y="452558"/>
                </a:moveTo>
                <a:lnTo>
                  <a:pt x="55118" y="457083"/>
                </a:lnTo>
                <a:lnTo>
                  <a:pt x="57785" y="454532"/>
                </a:lnTo>
                <a:lnTo>
                  <a:pt x="57785" y="452558"/>
                </a:lnTo>
                <a:close/>
              </a:path>
              <a:path w="103504" h="463550">
                <a:moveTo>
                  <a:pt x="45090" y="452788"/>
                </a:moveTo>
                <a:lnTo>
                  <a:pt x="45206" y="454532"/>
                </a:lnTo>
                <a:lnTo>
                  <a:pt x="47458" y="456887"/>
                </a:lnTo>
                <a:lnTo>
                  <a:pt x="45090" y="452788"/>
                </a:lnTo>
                <a:close/>
              </a:path>
              <a:path w="103504" h="463550">
                <a:moveTo>
                  <a:pt x="7112" y="367411"/>
                </a:moveTo>
                <a:lnTo>
                  <a:pt x="4063" y="369188"/>
                </a:lnTo>
                <a:lnTo>
                  <a:pt x="1016" y="370839"/>
                </a:lnTo>
                <a:lnTo>
                  <a:pt x="0" y="374776"/>
                </a:lnTo>
                <a:lnTo>
                  <a:pt x="1778" y="377825"/>
                </a:lnTo>
                <a:lnTo>
                  <a:pt x="45090" y="452788"/>
                </a:lnTo>
                <a:lnTo>
                  <a:pt x="45172" y="427560"/>
                </a:lnTo>
                <a:lnTo>
                  <a:pt x="10922" y="368426"/>
                </a:lnTo>
                <a:lnTo>
                  <a:pt x="7112" y="367411"/>
                </a:lnTo>
                <a:close/>
              </a:path>
              <a:path w="103504" h="463550">
                <a:moveTo>
                  <a:pt x="96266" y="367664"/>
                </a:moveTo>
                <a:lnTo>
                  <a:pt x="92456" y="368681"/>
                </a:lnTo>
                <a:lnTo>
                  <a:pt x="57865" y="427560"/>
                </a:lnTo>
                <a:lnTo>
                  <a:pt x="57785" y="452558"/>
                </a:lnTo>
                <a:lnTo>
                  <a:pt x="101600" y="378206"/>
                </a:lnTo>
                <a:lnTo>
                  <a:pt x="103378" y="375157"/>
                </a:lnTo>
                <a:lnTo>
                  <a:pt x="102362" y="371220"/>
                </a:lnTo>
                <a:lnTo>
                  <a:pt x="96266" y="367664"/>
                </a:lnTo>
                <a:close/>
              </a:path>
              <a:path w="103504" h="463550">
                <a:moveTo>
                  <a:pt x="51473" y="438440"/>
                </a:moveTo>
                <a:lnTo>
                  <a:pt x="45974" y="447801"/>
                </a:lnTo>
                <a:lnTo>
                  <a:pt x="56896" y="447801"/>
                </a:lnTo>
                <a:lnTo>
                  <a:pt x="51473" y="438440"/>
                </a:lnTo>
                <a:close/>
              </a:path>
              <a:path w="103504" h="463550">
                <a:moveTo>
                  <a:pt x="57865" y="427560"/>
                </a:moveTo>
                <a:lnTo>
                  <a:pt x="51473" y="438440"/>
                </a:lnTo>
                <a:lnTo>
                  <a:pt x="56896" y="447801"/>
                </a:lnTo>
                <a:lnTo>
                  <a:pt x="57795" y="447801"/>
                </a:lnTo>
                <a:lnTo>
                  <a:pt x="57865" y="427560"/>
                </a:lnTo>
                <a:close/>
              </a:path>
              <a:path w="103504" h="463550">
                <a:moveTo>
                  <a:pt x="56514" y="0"/>
                </a:moveTo>
                <a:lnTo>
                  <a:pt x="49530" y="0"/>
                </a:lnTo>
                <a:lnTo>
                  <a:pt x="46609" y="2793"/>
                </a:lnTo>
                <a:lnTo>
                  <a:pt x="45176" y="427567"/>
                </a:lnTo>
                <a:lnTo>
                  <a:pt x="51473" y="438440"/>
                </a:lnTo>
                <a:lnTo>
                  <a:pt x="57865" y="427560"/>
                </a:lnTo>
                <a:lnTo>
                  <a:pt x="59309" y="6350"/>
                </a:lnTo>
                <a:lnTo>
                  <a:pt x="59187" y="2793"/>
                </a:lnTo>
                <a:lnTo>
                  <a:pt x="56514" y="0"/>
                </a:lnTo>
                <a:close/>
              </a:path>
            </a:pathLst>
          </a:custGeom>
          <a:solidFill>
            <a:srgbClr val="FFFFFF"/>
          </a:solidFill>
        </p:spPr>
        <p:txBody>
          <a:bodyPr wrap="square" lIns="0" tIns="0" rIns="0" bIns="0" rtlCol="0"/>
          <a:lstStyle/>
          <a:p>
            <a:endParaRPr/>
          </a:p>
        </p:txBody>
      </p:sp>
      <p:sp>
        <p:nvSpPr>
          <p:cNvPr id="12" name="object 12"/>
          <p:cNvSpPr/>
          <p:nvPr/>
        </p:nvSpPr>
        <p:spPr>
          <a:xfrm>
            <a:off x="7498715" y="3801998"/>
            <a:ext cx="103505" cy="465455"/>
          </a:xfrm>
          <a:custGeom>
            <a:avLst/>
            <a:gdLst/>
            <a:ahLst/>
            <a:cxnLst/>
            <a:rect l="l" t="t" r="r" b="b"/>
            <a:pathLst>
              <a:path w="103504" h="465454">
                <a:moveTo>
                  <a:pt x="47586" y="458558"/>
                </a:moveTo>
                <a:lnTo>
                  <a:pt x="51434" y="465200"/>
                </a:lnTo>
                <a:lnTo>
                  <a:pt x="55092" y="458977"/>
                </a:lnTo>
                <a:lnTo>
                  <a:pt x="48005" y="458977"/>
                </a:lnTo>
                <a:lnTo>
                  <a:pt x="47586" y="458558"/>
                </a:lnTo>
                <a:close/>
              </a:path>
              <a:path w="103504" h="465454">
                <a:moveTo>
                  <a:pt x="45176" y="429000"/>
                </a:moveTo>
                <a:lnTo>
                  <a:pt x="45175" y="454397"/>
                </a:lnTo>
                <a:lnTo>
                  <a:pt x="47586" y="458558"/>
                </a:lnTo>
                <a:lnTo>
                  <a:pt x="48005" y="458977"/>
                </a:lnTo>
                <a:lnTo>
                  <a:pt x="54990" y="458977"/>
                </a:lnTo>
                <a:lnTo>
                  <a:pt x="55238" y="458730"/>
                </a:lnTo>
                <a:lnTo>
                  <a:pt x="57784" y="454397"/>
                </a:lnTo>
                <a:lnTo>
                  <a:pt x="57795" y="449452"/>
                </a:lnTo>
                <a:lnTo>
                  <a:pt x="45974" y="449452"/>
                </a:lnTo>
                <a:lnTo>
                  <a:pt x="51537" y="439982"/>
                </a:lnTo>
                <a:lnTo>
                  <a:pt x="45176" y="429000"/>
                </a:lnTo>
                <a:close/>
              </a:path>
              <a:path w="103504" h="465454">
                <a:moveTo>
                  <a:pt x="55238" y="458730"/>
                </a:moveTo>
                <a:lnTo>
                  <a:pt x="54990" y="458977"/>
                </a:lnTo>
                <a:lnTo>
                  <a:pt x="55238" y="458730"/>
                </a:lnTo>
                <a:close/>
              </a:path>
              <a:path w="103504" h="465454">
                <a:moveTo>
                  <a:pt x="57784" y="454397"/>
                </a:moveTo>
                <a:lnTo>
                  <a:pt x="55238" y="458730"/>
                </a:lnTo>
                <a:lnTo>
                  <a:pt x="57784" y="456183"/>
                </a:lnTo>
                <a:lnTo>
                  <a:pt x="57784" y="454397"/>
                </a:lnTo>
                <a:close/>
              </a:path>
              <a:path w="103504" h="465454">
                <a:moveTo>
                  <a:pt x="45091" y="454251"/>
                </a:moveTo>
                <a:lnTo>
                  <a:pt x="45211" y="456183"/>
                </a:lnTo>
                <a:lnTo>
                  <a:pt x="47586" y="458558"/>
                </a:lnTo>
                <a:lnTo>
                  <a:pt x="45091" y="454251"/>
                </a:lnTo>
                <a:close/>
              </a:path>
              <a:path w="103504" h="465454">
                <a:moveTo>
                  <a:pt x="96392" y="369315"/>
                </a:moveTo>
                <a:lnTo>
                  <a:pt x="92455" y="370331"/>
                </a:lnTo>
                <a:lnTo>
                  <a:pt x="57864" y="429212"/>
                </a:lnTo>
                <a:lnTo>
                  <a:pt x="57784" y="454397"/>
                </a:lnTo>
                <a:lnTo>
                  <a:pt x="103377" y="376808"/>
                </a:lnTo>
                <a:lnTo>
                  <a:pt x="102488" y="372871"/>
                </a:lnTo>
                <a:lnTo>
                  <a:pt x="96392" y="369315"/>
                </a:lnTo>
                <a:close/>
              </a:path>
              <a:path w="103504" h="465454">
                <a:moveTo>
                  <a:pt x="7111" y="369062"/>
                </a:moveTo>
                <a:lnTo>
                  <a:pt x="4063" y="370839"/>
                </a:lnTo>
                <a:lnTo>
                  <a:pt x="1015" y="372490"/>
                </a:lnTo>
                <a:lnTo>
                  <a:pt x="0" y="376427"/>
                </a:lnTo>
                <a:lnTo>
                  <a:pt x="45091" y="454251"/>
                </a:lnTo>
                <a:lnTo>
                  <a:pt x="45176" y="429000"/>
                </a:lnTo>
                <a:lnTo>
                  <a:pt x="11049" y="370077"/>
                </a:lnTo>
                <a:lnTo>
                  <a:pt x="7111" y="369062"/>
                </a:lnTo>
                <a:close/>
              </a:path>
              <a:path w="103504" h="465454">
                <a:moveTo>
                  <a:pt x="51537" y="439982"/>
                </a:moveTo>
                <a:lnTo>
                  <a:pt x="45974" y="449452"/>
                </a:lnTo>
                <a:lnTo>
                  <a:pt x="57023" y="449452"/>
                </a:lnTo>
                <a:lnTo>
                  <a:pt x="51537" y="439982"/>
                </a:lnTo>
                <a:close/>
              </a:path>
              <a:path w="103504" h="465454">
                <a:moveTo>
                  <a:pt x="57864" y="429212"/>
                </a:moveTo>
                <a:lnTo>
                  <a:pt x="51537" y="439982"/>
                </a:lnTo>
                <a:lnTo>
                  <a:pt x="57023" y="449452"/>
                </a:lnTo>
                <a:lnTo>
                  <a:pt x="57795" y="449452"/>
                </a:lnTo>
                <a:lnTo>
                  <a:pt x="57864" y="429212"/>
                </a:lnTo>
                <a:close/>
              </a:path>
              <a:path w="103504" h="465454">
                <a:moveTo>
                  <a:pt x="53085" y="0"/>
                </a:moveTo>
                <a:lnTo>
                  <a:pt x="49529" y="0"/>
                </a:lnTo>
                <a:lnTo>
                  <a:pt x="46735" y="2920"/>
                </a:lnTo>
                <a:lnTo>
                  <a:pt x="46608" y="6476"/>
                </a:lnTo>
                <a:lnTo>
                  <a:pt x="45379" y="369062"/>
                </a:lnTo>
                <a:lnTo>
                  <a:pt x="45299" y="429212"/>
                </a:lnTo>
                <a:lnTo>
                  <a:pt x="51537" y="439982"/>
                </a:lnTo>
                <a:lnTo>
                  <a:pt x="57864" y="429212"/>
                </a:lnTo>
                <a:lnTo>
                  <a:pt x="59308" y="6476"/>
                </a:lnTo>
                <a:lnTo>
                  <a:pt x="59435" y="2920"/>
                </a:lnTo>
                <a:lnTo>
                  <a:pt x="56514" y="126"/>
                </a:lnTo>
                <a:lnTo>
                  <a:pt x="53085" y="0"/>
                </a:lnTo>
                <a:close/>
              </a:path>
            </a:pathLst>
          </a:custGeom>
          <a:solidFill>
            <a:srgbClr val="FFFFFF"/>
          </a:solidFill>
        </p:spPr>
        <p:txBody>
          <a:bodyPr wrap="square" lIns="0" tIns="0" rIns="0" bIns="0" rtlCol="0"/>
          <a:lstStyle/>
          <a:p>
            <a:endParaRPr/>
          </a:p>
        </p:txBody>
      </p:sp>
      <p:sp>
        <p:nvSpPr>
          <p:cNvPr id="13" name="object 13"/>
          <p:cNvSpPr/>
          <p:nvPr/>
        </p:nvSpPr>
        <p:spPr>
          <a:xfrm>
            <a:off x="2813050" y="4518533"/>
            <a:ext cx="844550" cy="103505"/>
          </a:xfrm>
          <a:custGeom>
            <a:avLst/>
            <a:gdLst/>
            <a:ahLst/>
            <a:cxnLst/>
            <a:rect l="l" t="t" r="r" b="b"/>
            <a:pathLst>
              <a:path w="844550" h="103504">
                <a:moveTo>
                  <a:pt x="808551" y="58116"/>
                </a:moveTo>
                <a:lnTo>
                  <a:pt x="749426" y="92456"/>
                </a:lnTo>
                <a:lnTo>
                  <a:pt x="748411" y="96266"/>
                </a:lnTo>
                <a:lnTo>
                  <a:pt x="751966" y="102362"/>
                </a:lnTo>
                <a:lnTo>
                  <a:pt x="755903" y="103378"/>
                </a:lnTo>
                <a:lnTo>
                  <a:pt x="758825" y="101600"/>
                </a:lnTo>
                <a:lnTo>
                  <a:pt x="833621" y="58162"/>
                </a:lnTo>
                <a:lnTo>
                  <a:pt x="808551" y="58116"/>
                </a:lnTo>
                <a:close/>
              </a:path>
              <a:path w="844550" h="103504">
                <a:moveTo>
                  <a:pt x="838188" y="55510"/>
                </a:moveTo>
                <a:lnTo>
                  <a:pt x="833621" y="58162"/>
                </a:lnTo>
                <a:lnTo>
                  <a:pt x="835533" y="58166"/>
                </a:lnTo>
                <a:lnTo>
                  <a:pt x="838188" y="55510"/>
                </a:lnTo>
                <a:close/>
              </a:path>
              <a:path w="844550" h="103504">
                <a:moveTo>
                  <a:pt x="819433" y="51796"/>
                </a:moveTo>
                <a:lnTo>
                  <a:pt x="808551" y="58116"/>
                </a:lnTo>
                <a:lnTo>
                  <a:pt x="833621" y="58162"/>
                </a:lnTo>
                <a:lnTo>
                  <a:pt x="835146" y="57277"/>
                </a:lnTo>
                <a:lnTo>
                  <a:pt x="828801" y="57277"/>
                </a:lnTo>
                <a:lnTo>
                  <a:pt x="819433" y="51796"/>
                </a:lnTo>
                <a:close/>
              </a:path>
              <a:path w="844550" h="103504">
                <a:moveTo>
                  <a:pt x="6350" y="43942"/>
                </a:moveTo>
                <a:lnTo>
                  <a:pt x="2793" y="43942"/>
                </a:lnTo>
                <a:lnTo>
                  <a:pt x="0" y="46736"/>
                </a:lnTo>
                <a:lnTo>
                  <a:pt x="0" y="53848"/>
                </a:lnTo>
                <a:lnTo>
                  <a:pt x="2793" y="56642"/>
                </a:lnTo>
                <a:lnTo>
                  <a:pt x="808551" y="58116"/>
                </a:lnTo>
                <a:lnTo>
                  <a:pt x="819433" y="51796"/>
                </a:lnTo>
                <a:lnTo>
                  <a:pt x="808538" y="45422"/>
                </a:lnTo>
                <a:lnTo>
                  <a:pt x="6350" y="43942"/>
                </a:lnTo>
                <a:close/>
              </a:path>
              <a:path w="844550" h="103504">
                <a:moveTo>
                  <a:pt x="828801" y="46355"/>
                </a:moveTo>
                <a:lnTo>
                  <a:pt x="819433" y="51796"/>
                </a:lnTo>
                <a:lnTo>
                  <a:pt x="828801" y="57277"/>
                </a:lnTo>
                <a:lnTo>
                  <a:pt x="828801" y="46355"/>
                </a:lnTo>
                <a:close/>
              </a:path>
              <a:path w="844550" h="103504">
                <a:moveTo>
                  <a:pt x="835221" y="46355"/>
                </a:moveTo>
                <a:lnTo>
                  <a:pt x="828801" y="46355"/>
                </a:lnTo>
                <a:lnTo>
                  <a:pt x="828801" y="57277"/>
                </a:lnTo>
                <a:lnTo>
                  <a:pt x="835146" y="57277"/>
                </a:lnTo>
                <a:lnTo>
                  <a:pt x="838188" y="55510"/>
                </a:lnTo>
                <a:lnTo>
                  <a:pt x="838326" y="55372"/>
                </a:lnTo>
                <a:lnTo>
                  <a:pt x="838326" y="48387"/>
                </a:lnTo>
                <a:lnTo>
                  <a:pt x="837861" y="47900"/>
                </a:lnTo>
                <a:lnTo>
                  <a:pt x="835221" y="46355"/>
                </a:lnTo>
                <a:close/>
              </a:path>
              <a:path w="844550" h="103504">
                <a:moveTo>
                  <a:pt x="837861" y="47900"/>
                </a:moveTo>
                <a:lnTo>
                  <a:pt x="838326" y="48387"/>
                </a:lnTo>
                <a:lnTo>
                  <a:pt x="838326" y="55372"/>
                </a:lnTo>
                <a:lnTo>
                  <a:pt x="838188" y="55510"/>
                </a:lnTo>
                <a:lnTo>
                  <a:pt x="844550" y="51816"/>
                </a:lnTo>
                <a:lnTo>
                  <a:pt x="837861" y="47900"/>
                </a:lnTo>
                <a:close/>
              </a:path>
              <a:path w="844550" h="103504">
                <a:moveTo>
                  <a:pt x="756030" y="0"/>
                </a:moveTo>
                <a:lnTo>
                  <a:pt x="752094" y="1016"/>
                </a:lnTo>
                <a:lnTo>
                  <a:pt x="750442" y="4064"/>
                </a:lnTo>
                <a:lnTo>
                  <a:pt x="748664" y="7112"/>
                </a:lnTo>
                <a:lnTo>
                  <a:pt x="749680" y="10922"/>
                </a:lnTo>
                <a:lnTo>
                  <a:pt x="752601" y="12700"/>
                </a:lnTo>
                <a:lnTo>
                  <a:pt x="808538" y="45422"/>
                </a:lnTo>
                <a:lnTo>
                  <a:pt x="831976" y="45466"/>
                </a:lnTo>
                <a:lnTo>
                  <a:pt x="808612" y="45466"/>
                </a:lnTo>
                <a:lnTo>
                  <a:pt x="819433" y="51796"/>
                </a:lnTo>
                <a:lnTo>
                  <a:pt x="828801" y="46355"/>
                </a:lnTo>
                <a:lnTo>
                  <a:pt x="835221" y="46355"/>
                </a:lnTo>
                <a:lnTo>
                  <a:pt x="833703" y="45466"/>
                </a:lnTo>
                <a:lnTo>
                  <a:pt x="831976" y="45466"/>
                </a:lnTo>
                <a:lnTo>
                  <a:pt x="833629" y="45422"/>
                </a:lnTo>
                <a:lnTo>
                  <a:pt x="756030" y="0"/>
                </a:lnTo>
                <a:close/>
              </a:path>
              <a:path w="844550" h="103504">
                <a:moveTo>
                  <a:pt x="835533" y="45466"/>
                </a:moveTo>
                <a:lnTo>
                  <a:pt x="833703" y="45466"/>
                </a:lnTo>
                <a:lnTo>
                  <a:pt x="837861" y="47900"/>
                </a:lnTo>
                <a:lnTo>
                  <a:pt x="835533" y="45466"/>
                </a:lnTo>
                <a:close/>
              </a:path>
            </a:pathLst>
          </a:custGeom>
          <a:solidFill>
            <a:srgbClr val="FFFFFF"/>
          </a:solidFill>
        </p:spPr>
        <p:txBody>
          <a:bodyPr wrap="square" lIns="0" tIns="0" rIns="0" bIns="0" rtlCol="0"/>
          <a:lstStyle/>
          <a:p>
            <a:endParaRPr/>
          </a:p>
        </p:txBody>
      </p:sp>
      <p:sp>
        <p:nvSpPr>
          <p:cNvPr id="14" name="object 14"/>
          <p:cNvSpPr/>
          <p:nvPr/>
        </p:nvSpPr>
        <p:spPr>
          <a:xfrm>
            <a:off x="5099050" y="4518659"/>
            <a:ext cx="1682750" cy="103505"/>
          </a:xfrm>
          <a:custGeom>
            <a:avLst/>
            <a:gdLst/>
            <a:ahLst/>
            <a:cxnLst/>
            <a:rect l="l" t="t" r="r" b="b"/>
            <a:pathLst>
              <a:path w="1682750" h="103504">
                <a:moveTo>
                  <a:pt x="1646763" y="58014"/>
                </a:moveTo>
                <a:lnTo>
                  <a:pt x="1590675" y="90677"/>
                </a:lnTo>
                <a:lnTo>
                  <a:pt x="1587753" y="92456"/>
                </a:lnTo>
                <a:lnTo>
                  <a:pt x="1586738" y="96265"/>
                </a:lnTo>
                <a:lnTo>
                  <a:pt x="1588389" y="99313"/>
                </a:lnTo>
                <a:lnTo>
                  <a:pt x="1590167" y="102362"/>
                </a:lnTo>
                <a:lnTo>
                  <a:pt x="1594103" y="103377"/>
                </a:lnTo>
                <a:lnTo>
                  <a:pt x="1671862" y="58037"/>
                </a:lnTo>
                <a:lnTo>
                  <a:pt x="1646763" y="58014"/>
                </a:lnTo>
                <a:close/>
              </a:path>
              <a:path w="1682750" h="103504">
                <a:moveTo>
                  <a:pt x="1676352" y="55419"/>
                </a:moveTo>
                <a:lnTo>
                  <a:pt x="1671862" y="58037"/>
                </a:lnTo>
                <a:lnTo>
                  <a:pt x="1673732" y="58038"/>
                </a:lnTo>
                <a:lnTo>
                  <a:pt x="1676352" y="55419"/>
                </a:lnTo>
                <a:close/>
              </a:path>
              <a:path w="1682750" h="103504">
                <a:moveTo>
                  <a:pt x="1657536" y="51740"/>
                </a:moveTo>
                <a:lnTo>
                  <a:pt x="1646763" y="58014"/>
                </a:lnTo>
                <a:lnTo>
                  <a:pt x="1671862" y="58037"/>
                </a:lnTo>
                <a:lnTo>
                  <a:pt x="1673166" y="57276"/>
                </a:lnTo>
                <a:lnTo>
                  <a:pt x="1667002" y="57276"/>
                </a:lnTo>
                <a:lnTo>
                  <a:pt x="1657536" y="51740"/>
                </a:lnTo>
                <a:close/>
              </a:path>
              <a:path w="1682750" h="103504">
                <a:moveTo>
                  <a:pt x="6350" y="43814"/>
                </a:moveTo>
                <a:lnTo>
                  <a:pt x="2794" y="43814"/>
                </a:lnTo>
                <a:lnTo>
                  <a:pt x="0" y="46608"/>
                </a:lnTo>
                <a:lnTo>
                  <a:pt x="0" y="53720"/>
                </a:lnTo>
                <a:lnTo>
                  <a:pt x="2794" y="56514"/>
                </a:lnTo>
                <a:lnTo>
                  <a:pt x="1646763" y="58014"/>
                </a:lnTo>
                <a:lnTo>
                  <a:pt x="1657536" y="51740"/>
                </a:lnTo>
                <a:lnTo>
                  <a:pt x="1646555" y="45317"/>
                </a:lnTo>
                <a:lnTo>
                  <a:pt x="6350" y="43814"/>
                </a:lnTo>
                <a:close/>
              </a:path>
              <a:path w="1682750" h="103504">
                <a:moveTo>
                  <a:pt x="1667002" y="46227"/>
                </a:moveTo>
                <a:lnTo>
                  <a:pt x="1657536" y="51740"/>
                </a:lnTo>
                <a:lnTo>
                  <a:pt x="1667002" y="57276"/>
                </a:lnTo>
                <a:lnTo>
                  <a:pt x="1667002" y="46227"/>
                </a:lnTo>
                <a:close/>
              </a:path>
              <a:path w="1682750" h="103504">
                <a:moveTo>
                  <a:pt x="1673398" y="46227"/>
                </a:moveTo>
                <a:lnTo>
                  <a:pt x="1667002" y="46227"/>
                </a:lnTo>
                <a:lnTo>
                  <a:pt x="1667002" y="57276"/>
                </a:lnTo>
                <a:lnTo>
                  <a:pt x="1673166" y="57276"/>
                </a:lnTo>
                <a:lnTo>
                  <a:pt x="1676352" y="55419"/>
                </a:lnTo>
                <a:lnTo>
                  <a:pt x="1676527" y="55244"/>
                </a:lnTo>
                <a:lnTo>
                  <a:pt x="1676527" y="48259"/>
                </a:lnTo>
                <a:lnTo>
                  <a:pt x="1676082" y="47795"/>
                </a:lnTo>
                <a:lnTo>
                  <a:pt x="1673398" y="46227"/>
                </a:lnTo>
                <a:close/>
              </a:path>
              <a:path w="1682750" h="103504">
                <a:moveTo>
                  <a:pt x="1676082" y="47795"/>
                </a:moveTo>
                <a:lnTo>
                  <a:pt x="1676527" y="48259"/>
                </a:lnTo>
                <a:lnTo>
                  <a:pt x="1676527" y="55244"/>
                </a:lnTo>
                <a:lnTo>
                  <a:pt x="1676352" y="55419"/>
                </a:lnTo>
                <a:lnTo>
                  <a:pt x="1682750" y="51688"/>
                </a:lnTo>
                <a:lnTo>
                  <a:pt x="1676082" y="47795"/>
                </a:lnTo>
                <a:close/>
              </a:path>
              <a:path w="1682750" h="103504">
                <a:moveTo>
                  <a:pt x="1594230" y="0"/>
                </a:moveTo>
                <a:lnTo>
                  <a:pt x="1590294" y="1015"/>
                </a:lnTo>
                <a:lnTo>
                  <a:pt x="1588516" y="4063"/>
                </a:lnTo>
                <a:lnTo>
                  <a:pt x="1586738" y="6984"/>
                </a:lnTo>
                <a:lnTo>
                  <a:pt x="1587753" y="10921"/>
                </a:lnTo>
                <a:lnTo>
                  <a:pt x="1646555" y="45317"/>
                </a:lnTo>
                <a:lnTo>
                  <a:pt x="1670177" y="45338"/>
                </a:lnTo>
                <a:lnTo>
                  <a:pt x="1646592" y="45338"/>
                </a:lnTo>
                <a:lnTo>
                  <a:pt x="1657536" y="51740"/>
                </a:lnTo>
                <a:lnTo>
                  <a:pt x="1667002" y="46227"/>
                </a:lnTo>
                <a:lnTo>
                  <a:pt x="1673398" y="46227"/>
                </a:lnTo>
                <a:lnTo>
                  <a:pt x="1671875" y="45338"/>
                </a:lnTo>
                <a:lnTo>
                  <a:pt x="1670177" y="45338"/>
                </a:lnTo>
                <a:lnTo>
                  <a:pt x="1671838" y="45317"/>
                </a:lnTo>
                <a:lnTo>
                  <a:pt x="1594230" y="0"/>
                </a:lnTo>
                <a:close/>
              </a:path>
              <a:path w="1682750" h="103504">
                <a:moveTo>
                  <a:pt x="1673732" y="45338"/>
                </a:moveTo>
                <a:lnTo>
                  <a:pt x="1671875" y="45338"/>
                </a:lnTo>
                <a:lnTo>
                  <a:pt x="1676082" y="47795"/>
                </a:lnTo>
                <a:lnTo>
                  <a:pt x="1673732" y="45338"/>
                </a:lnTo>
                <a:close/>
              </a:path>
            </a:pathLst>
          </a:custGeom>
          <a:solidFill>
            <a:srgbClr val="FFFFFF"/>
          </a:solidFill>
        </p:spPr>
        <p:txBody>
          <a:bodyPr wrap="square" lIns="0" tIns="0" rIns="0" bIns="0" rtlCol="0"/>
          <a:lstStyle/>
          <a:p>
            <a:endParaRPr/>
          </a:p>
        </p:txBody>
      </p:sp>
      <p:sp>
        <p:nvSpPr>
          <p:cNvPr id="15" name="object 15"/>
          <p:cNvSpPr/>
          <p:nvPr/>
        </p:nvSpPr>
        <p:spPr>
          <a:xfrm>
            <a:off x="8223250" y="4518533"/>
            <a:ext cx="920750" cy="103505"/>
          </a:xfrm>
          <a:custGeom>
            <a:avLst/>
            <a:gdLst/>
            <a:ahLst/>
            <a:cxnLst/>
            <a:rect l="l" t="t" r="r" b="b"/>
            <a:pathLst>
              <a:path w="920750" h="103504">
                <a:moveTo>
                  <a:pt x="884744" y="58120"/>
                </a:moveTo>
                <a:lnTo>
                  <a:pt x="825626" y="92456"/>
                </a:lnTo>
                <a:lnTo>
                  <a:pt x="824610" y="96393"/>
                </a:lnTo>
                <a:lnTo>
                  <a:pt x="826389" y="99314"/>
                </a:lnTo>
                <a:lnTo>
                  <a:pt x="828167" y="102362"/>
                </a:lnTo>
                <a:lnTo>
                  <a:pt x="832103" y="103378"/>
                </a:lnTo>
                <a:lnTo>
                  <a:pt x="835025" y="101727"/>
                </a:lnTo>
                <a:lnTo>
                  <a:pt x="909848" y="58162"/>
                </a:lnTo>
                <a:lnTo>
                  <a:pt x="884744" y="58120"/>
                </a:lnTo>
                <a:close/>
              </a:path>
              <a:path w="920750" h="103504">
                <a:moveTo>
                  <a:pt x="914366" y="55532"/>
                </a:moveTo>
                <a:lnTo>
                  <a:pt x="909848" y="58162"/>
                </a:lnTo>
                <a:lnTo>
                  <a:pt x="911732" y="58166"/>
                </a:lnTo>
                <a:lnTo>
                  <a:pt x="914366" y="55532"/>
                </a:lnTo>
                <a:close/>
              </a:path>
              <a:path w="920750" h="103504">
                <a:moveTo>
                  <a:pt x="895632" y="51796"/>
                </a:moveTo>
                <a:lnTo>
                  <a:pt x="884744" y="58120"/>
                </a:lnTo>
                <a:lnTo>
                  <a:pt x="909848" y="58162"/>
                </a:lnTo>
                <a:lnTo>
                  <a:pt x="911370" y="57277"/>
                </a:lnTo>
                <a:lnTo>
                  <a:pt x="905001" y="57277"/>
                </a:lnTo>
                <a:lnTo>
                  <a:pt x="895632" y="51796"/>
                </a:lnTo>
                <a:close/>
              </a:path>
              <a:path w="920750" h="103504">
                <a:moveTo>
                  <a:pt x="6350" y="43942"/>
                </a:moveTo>
                <a:lnTo>
                  <a:pt x="2794" y="43942"/>
                </a:lnTo>
                <a:lnTo>
                  <a:pt x="0" y="46736"/>
                </a:lnTo>
                <a:lnTo>
                  <a:pt x="0" y="53848"/>
                </a:lnTo>
                <a:lnTo>
                  <a:pt x="2794" y="56642"/>
                </a:lnTo>
                <a:lnTo>
                  <a:pt x="884744" y="58120"/>
                </a:lnTo>
                <a:lnTo>
                  <a:pt x="895632" y="51796"/>
                </a:lnTo>
                <a:lnTo>
                  <a:pt x="884742" y="45426"/>
                </a:lnTo>
                <a:lnTo>
                  <a:pt x="6350" y="43942"/>
                </a:lnTo>
                <a:close/>
              </a:path>
              <a:path w="920750" h="103504">
                <a:moveTo>
                  <a:pt x="905001" y="46355"/>
                </a:moveTo>
                <a:lnTo>
                  <a:pt x="895632" y="51796"/>
                </a:lnTo>
                <a:lnTo>
                  <a:pt x="905001" y="57277"/>
                </a:lnTo>
                <a:lnTo>
                  <a:pt x="905001" y="46355"/>
                </a:lnTo>
                <a:close/>
              </a:path>
              <a:path w="920750" h="103504">
                <a:moveTo>
                  <a:pt x="911421" y="46355"/>
                </a:moveTo>
                <a:lnTo>
                  <a:pt x="905001" y="46355"/>
                </a:lnTo>
                <a:lnTo>
                  <a:pt x="905001" y="57277"/>
                </a:lnTo>
                <a:lnTo>
                  <a:pt x="911370" y="57277"/>
                </a:lnTo>
                <a:lnTo>
                  <a:pt x="914366" y="55532"/>
                </a:lnTo>
                <a:lnTo>
                  <a:pt x="914526" y="55372"/>
                </a:lnTo>
                <a:lnTo>
                  <a:pt x="914526" y="48387"/>
                </a:lnTo>
                <a:lnTo>
                  <a:pt x="914061" y="47900"/>
                </a:lnTo>
                <a:lnTo>
                  <a:pt x="911421" y="46355"/>
                </a:lnTo>
                <a:close/>
              </a:path>
              <a:path w="920750" h="103504">
                <a:moveTo>
                  <a:pt x="914061" y="47900"/>
                </a:moveTo>
                <a:lnTo>
                  <a:pt x="914526" y="48387"/>
                </a:lnTo>
                <a:lnTo>
                  <a:pt x="914526" y="55372"/>
                </a:lnTo>
                <a:lnTo>
                  <a:pt x="914366" y="55532"/>
                </a:lnTo>
                <a:lnTo>
                  <a:pt x="920750" y="51816"/>
                </a:lnTo>
                <a:lnTo>
                  <a:pt x="914061" y="47900"/>
                </a:lnTo>
                <a:close/>
              </a:path>
              <a:path w="920750" h="103504">
                <a:moveTo>
                  <a:pt x="832230" y="0"/>
                </a:moveTo>
                <a:lnTo>
                  <a:pt x="828294" y="1016"/>
                </a:lnTo>
                <a:lnTo>
                  <a:pt x="824738" y="7112"/>
                </a:lnTo>
                <a:lnTo>
                  <a:pt x="825753" y="10922"/>
                </a:lnTo>
                <a:lnTo>
                  <a:pt x="884742" y="45426"/>
                </a:lnTo>
                <a:lnTo>
                  <a:pt x="908176" y="45466"/>
                </a:lnTo>
                <a:lnTo>
                  <a:pt x="884810" y="45466"/>
                </a:lnTo>
                <a:lnTo>
                  <a:pt x="895632" y="51796"/>
                </a:lnTo>
                <a:lnTo>
                  <a:pt x="905001" y="46355"/>
                </a:lnTo>
                <a:lnTo>
                  <a:pt x="911421" y="46355"/>
                </a:lnTo>
                <a:lnTo>
                  <a:pt x="909903" y="45466"/>
                </a:lnTo>
                <a:lnTo>
                  <a:pt x="908176" y="45466"/>
                </a:lnTo>
                <a:lnTo>
                  <a:pt x="909835" y="45426"/>
                </a:lnTo>
                <a:lnTo>
                  <a:pt x="832230" y="0"/>
                </a:lnTo>
                <a:close/>
              </a:path>
              <a:path w="920750" h="103504">
                <a:moveTo>
                  <a:pt x="911732" y="45466"/>
                </a:moveTo>
                <a:lnTo>
                  <a:pt x="909903" y="45466"/>
                </a:lnTo>
                <a:lnTo>
                  <a:pt x="914061" y="47900"/>
                </a:lnTo>
                <a:lnTo>
                  <a:pt x="911732" y="45466"/>
                </a:lnTo>
                <a:close/>
              </a:path>
            </a:pathLst>
          </a:custGeom>
          <a:solidFill>
            <a:srgbClr val="FFFFFF"/>
          </a:solidFill>
        </p:spPr>
        <p:txBody>
          <a:bodyPr wrap="square" lIns="0" tIns="0" rIns="0" bIns="0" rtlCol="0"/>
          <a:lstStyle/>
          <a:p>
            <a:endParaRPr/>
          </a:p>
        </p:txBody>
      </p:sp>
      <p:sp>
        <p:nvSpPr>
          <p:cNvPr id="17" name="object 17"/>
          <p:cNvSpPr txBox="1"/>
          <p:nvPr/>
        </p:nvSpPr>
        <p:spPr>
          <a:xfrm>
            <a:off x="2422270" y="4290186"/>
            <a:ext cx="744220" cy="239395"/>
          </a:xfrm>
          <a:prstGeom prst="rect">
            <a:avLst/>
          </a:prstGeom>
        </p:spPr>
        <p:txBody>
          <a:bodyPr vert="horz" wrap="square" lIns="0" tIns="12700" rIns="0" bIns="0" rtlCol="0">
            <a:spAutoFit/>
          </a:bodyPr>
          <a:lstStyle/>
          <a:p>
            <a:pPr>
              <a:lnSpc>
                <a:spcPct val="100000"/>
              </a:lnSpc>
              <a:spcBef>
                <a:spcPts val="100"/>
              </a:spcBef>
            </a:pPr>
            <a:r>
              <a:rPr sz="1400" spc="-45" dirty="0">
                <a:solidFill>
                  <a:srgbClr val="FFFFFF"/>
                </a:solidFill>
                <a:latin typeface="Verdana"/>
                <a:cs typeface="Verdana"/>
              </a:rPr>
              <a:t>Plaintext</a:t>
            </a:r>
            <a:endParaRPr sz="1400" dirty="0">
              <a:latin typeface="Verdana"/>
              <a:cs typeface="Verdana"/>
            </a:endParaRPr>
          </a:p>
        </p:txBody>
      </p:sp>
      <p:sp>
        <p:nvSpPr>
          <p:cNvPr id="18" name="object 18"/>
          <p:cNvSpPr txBox="1"/>
          <p:nvPr/>
        </p:nvSpPr>
        <p:spPr>
          <a:xfrm>
            <a:off x="5426075" y="4293234"/>
            <a:ext cx="916305" cy="239395"/>
          </a:xfrm>
          <a:prstGeom prst="rect">
            <a:avLst/>
          </a:prstGeom>
        </p:spPr>
        <p:txBody>
          <a:bodyPr vert="horz" wrap="square" lIns="0" tIns="12700" rIns="0" bIns="0" rtlCol="0">
            <a:spAutoFit/>
          </a:bodyPr>
          <a:lstStyle/>
          <a:p>
            <a:pPr>
              <a:lnSpc>
                <a:spcPct val="100000"/>
              </a:lnSpc>
              <a:spcBef>
                <a:spcPts val="100"/>
              </a:spcBef>
            </a:pPr>
            <a:r>
              <a:rPr sz="1400" spc="-25" dirty="0">
                <a:solidFill>
                  <a:srgbClr val="FFFFFF"/>
                </a:solidFill>
                <a:latin typeface="Verdana"/>
                <a:cs typeface="Verdana"/>
              </a:rPr>
              <a:t>Ciphertext</a:t>
            </a:r>
            <a:endParaRPr sz="1400">
              <a:latin typeface="Verdana"/>
              <a:cs typeface="Verdana"/>
            </a:endParaRPr>
          </a:p>
        </p:txBody>
      </p:sp>
      <p:sp>
        <p:nvSpPr>
          <p:cNvPr id="19" name="object 19"/>
          <p:cNvSpPr txBox="1"/>
          <p:nvPr/>
        </p:nvSpPr>
        <p:spPr>
          <a:xfrm>
            <a:off x="8474709" y="4064634"/>
            <a:ext cx="744220" cy="452755"/>
          </a:xfrm>
          <a:prstGeom prst="rect">
            <a:avLst/>
          </a:prstGeom>
        </p:spPr>
        <p:txBody>
          <a:bodyPr vert="horz" wrap="square" lIns="0" tIns="12700" rIns="0" bIns="0" rtlCol="0">
            <a:spAutoFit/>
          </a:bodyPr>
          <a:lstStyle/>
          <a:p>
            <a:pPr marR="5080">
              <a:lnSpc>
                <a:spcPct val="100000"/>
              </a:lnSpc>
              <a:spcBef>
                <a:spcPts val="100"/>
              </a:spcBef>
            </a:pPr>
            <a:r>
              <a:rPr sz="1400" spc="-30" dirty="0">
                <a:solidFill>
                  <a:srgbClr val="FFFFFF"/>
                </a:solidFill>
                <a:latin typeface="Verdana"/>
                <a:cs typeface="Verdana"/>
              </a:rPr>
              <a:t>Original  </a:t>
            </a:r>
            <a:r>
              <a:rPr sz="1400" spc="-80" dirty="0">
                <a:solidFill>
                  <a:srgbClr val="FFFFFF"/>
                </a:solidFill>
                <a:latin typeface="Verdana"/>
                <a:cs typeface="Verdana"/>
              </a:rPr>
              <a:t>P</a:t>
            </a:r>
            <a:r>
              <a:rPr sz="1400" spc="-30" dirty="0">
                <a:solidFill>
                  <a:srgbClr val="FFFFFF"/>
                </a:solidFill>
                <a:latin typeface="Verdana"/>
                <a:cs typeface="Verdana"/>
              </a:rPr>
              <a:t>l</a:t>
            </a:r>
            <a:r>
              <a:rPr sz="1400" spc="5" dirty="0">
                <a:solidFill>
                  <a:srgbClr val="FFFFFF"/>
                </a:solidFill>
                <a:latin typeface="Verdana"/>
                <a:cs typeface="Verdana"/>
              </a:rPr>
              <a:t>ai</a:t>
            </a:r>
            <a:r>
              <a:rPr sz="1400" spc="-35" dirty="0">
                <a:solidFill>
                  <a:srgbClr val="FFFFFF"/>
                </a:solidFill>
                <a:latin typeface="Verdana"/>
                <a:cs typeface="Verdana"/>
              </a:rPr>
              <a:t>n</a:t>
            </a:r>
            <a:r>
              <a:rPr sz="1400" spc="-90" dirty="0">
                <a:solidFill>
                  <a:srgbClr val="FFFFFF"/>
                </a:solidFill>
                <a:latin typeface="Verdana"/>
                <a:cs typeface="Verdana"/>
              </a:rPr>
              <a:t>t</a:t>
            </a:r>
            <a:r>
              <a:rPr sz="1400" spc="-55" dirty="0">
                <a:solidFill>
                  <a:srgbClr val="FFFFFF"/>
                </a:solidFill>
                <a:latin typeface="Verdana"/>
                <a:cs typeface="Verdana"/>
              </a:rPr>
              <a:t>ext</a:t>
            </a:r>
            <a:endParaRPr sz="1400">
              <a:latin typeface="Verdana"/>
              <a:cs typeface="Verdana"/>
            </a:endParaRPr>
          </a:p>
        </p:txBody>
      </p:sp>
      <p:sp>
        <p:nvSpPr>
          <p:cNvPr id="20" name="object 20"/>
          <p:cNvSpPr txBox="1"/>
          <p:nvPr/>
        </p:nvSpPr>
        <p:spPr>
          <a:xfrm>
            <a:off x="4860925" y="5360289"/>
            <a:ext cx="1181735" cy="452755"/>
          </a:xfrm>
          <a:prstGeom prst="rect">
            <a:avLst/>
          </a:prstGeom>
        </p:spPr>
        <p:txBody>
          <a:bodyPr vert="horz" wrap="square" lIns="0" tIns="12700" rIns="0" bIns="0" rtlCol="0">
            <a:spAutoFit/>
          </a:bodyPr>
          <a:lstStyle/>
          <a:p>
            <a:pPr marR="5080">
              <a:lnSpc>
                <a:spcPct val="100000"/>
              </a:lnSpc>
              <a:spcBef>
                <a:spcPts val="100"/>
              </a:spcBef>
            </a:pPr>
            <a:r>
              <a:rPr sz="1400" spc="-60" dirty="0">
                <a:solidFill>
                  <a:srgbClr val="FFFFFF"/>
                </a:solidFill>
                <a:latin typeface="Verdana"/>
                <a:cs typeface="Verdana"/>
              </a:rPr>
              <a:t>Symmetric  </a:t>
            </a:r>
            <a:r>
              <a:rPr sz="1400" spc="-20" dirty="0">
                <a:solidFill>
                  <a:srgbClr val="FFFFFF"/>
                </a:solidFill>
                <a:latin typeface="Verdana"/>
                <a:cs typeface="Verdana"/>
              </a:rPr>
              <a:t>Cryp</a:t>
            </a:r>
            <a:r>
              <a:rPr sz="1400" spc="-25" dirty="0">
                <a:solidFill>
                  <a:srgbClr val="FFFFFF"/>
                </a:solidFill>
                <a:latin typeface="Verdana"/>
                <a:cs typeface="Verdana"/>
              </a:rPr>
              <a:t>t</a:t>
            </a:r>
            <a:r>
              <a:rPr sz="1400" spc="65" dirty="0">
                <a:solidFill>
                  <a:srgbClr val="FFFFFF"/>
                </a:solidFill>
                <a:latin typeface="Verdana"/>
                <a:cs typeface="Verdana"/>
              </a:rPr>
              <a:t>o</a:t>
            </a:r>
            <a:r>
              <a:rPr sz="1400" spc="-190" dirty="0">
                <a:solidFill>
                  <a:srgbClr val="FFFFFF"/>
                </a:solidFill>
                <a:latin typeface="Verdana"/>
                <a:cs typeface="Verdana"/>
              </a:rPr>
              <a:t>s</a:t>
            </a:r>
            <a:r>
              <a:rPr sz="1400" spc="-130" dirty="0">
                <a:solidFill>
                  <a:srgbClr val="FFFFFF"/>
                </a:solidFill>
                <a:latin typeface="Verdana"/>
                <a:cs typeface="Verdana"/>
              </a:rPr>
              <a:t>ys</a:t>
            </a:r>
            <a:r>
              <a:rPr sz="1400" spc="-100" dirty="0">
                <a:solidFill>
                  <a:srgbClr val="FFFFFF"/>
                </a:solidFill>
                <a:latin typeface="Verdana"/>
                <a:cs typeface="Verdana"/>
              </a:rPr>
              <a:t>t</a:t>
            </a:r>
            <a:r>
              <a:rPr sz="1400" spc="15" dirty="0">
                <a:solidFill>
                  <a:srgbClr val="FFFFFF"/>
                </a:solidFill>
                <a:latin typeface="Verdana"/>
                <a:cs typeface="Verdana"/>
              </a:rPr>
              <a:t>em</a:t>
            </a:r>
            <a:endParaRPr sz="1400" dirty="0">
              <a:latin typeface="Verdana"/>
              <a:cs typeface="Verdana"/>
            </a:endParaRPr>
          </a:p>
        </p:txBody>
      </p:sp>
      <p:sp>
        <p:nvSpPr>
          <p:cNvPr id="21" name="Rectangle 20"/>
          <p:cNvSpPr/>
          <p:nvPr/>
        </p:nvSpPr>
        <p:spPr>
          <a:xfrm>
            <a:off x="512618" y="1747632"/>
            <a:ext cx="8631382" cy="1477328"/>
          </a:xfrm>
          <a:prstGeom prst="rect">
            <a:avLst/>
          </a:prstGeom>
        </p:spPr>
        <p:txBody>
          <a:bodyPr wrap="square">
            <a:spAutoFit/>
          </a:bodyPr>
          <a:lstStyle/>
          <a:p>
            <a:pPr marL="342900" indent="-342900" algn="just">
              <a:buFont typeface="Wingdings" panose="05000000000000000000" pitchFamily="2" charset="2"/>
              <a:buChar char="v"/>
            </a:pPr>
            <a:r>
              <a:rPr lang="en-US" dirty="0"/>
              <a:t>In Symmetric, it’s uses only one key to send data from sender to receiver. It uses private key and secret key number which can be number, word and also string. </a:t>
            </a:r>
          </a:p>
          <a:p>
            <a:pPr marL="342900" indent="-342900" algn="just">
              <a:buFont typeface="Wingdings" panose="05000000000000000000" pitchFamily="2" charset="2"/>
              <a:buChar char="v"/>
            </a:pPr>
            <a:r>
              <a:rPr lang="en-US" dirty="0"/>
              <a:t>Both the sender and the receiver must know the same key in order to use the technique.</a:t>
            </a:r>
            <a:endParaRPr lang="en-US" dirty="0"/>
          </a:p>
        </p:txBody>
      </p:sp>
    </p:spTree>
    <p:extLst>
      <p:ext uri="{BB962C8B-B14F-4D97-AF65-F5344CB8AC3E}">
        <p14:creationId xmlns:p14="http://schemas.microsoft.com/office/powerpoint/2010/main" val="87291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151064" cy="858982"/>
          </a:xfrm>
        </p:spPr>
        <p:txBody>
          <a:bodyPr/>
          <a:lstStyle/>
          <a:p>
            <a:r>
              <a:rPr lang="en-US" dirty="0"/>
              <a:t>AES ALGORITHM</a:t>
            </a:r>
          </a:p>
        </p:txBody>
      </p:sp>
      <p:sp>
        <p:nvSpPr>
          <p:cNvPr id="4" name="Text Placeholder 3"/>
          <p:cNvSpPr>
            <a:spLocks noGrp="1"/>
          </p:cNvSpPr>
          <p:nvPr>
            <p:ph type="body" sz="half" idx="2"/>
          </p:nvPr>
        </p:nvSpPr>
        <p:spPr>
          <a:xfrm>
            <a:off x="913794" y="1676400"/>
            <a:ext cx="5934950" cy="4114800"/>
          </a:xfrm>
        </p:spPr>
        <p:txBody>
          <a:bodyPr>
            <a:normAutofit/>
          </a:bodyPr>
          <a:lstStyle/>
          <a:p>
            <a:pPr marL="342900" indent="-342900" algn="just">
              <a:buFont typeface="Wingdings" panose="05000000000000000000" pitchFamily="2" charset="2"/>
              <a:buChar char="v"/>
            </a:pPr>
            <a:r>
              <a:rPr lang="en-US" dirty="0">
                <a:effectLst/>
              </a:rPr>
              <a:t>AES (Advanced Encryption Standard) was first introduced by </a:t>
            </a:r>
            <a:r>
              <a:rPr lang="en-US" dirty="0" err="1">
                <a:effectLst/>
              </a:rPr>
              <a:t>Rijndael</a:t>
            </a:r>
            <a:r>
              <a:rPr lang="en-US" dirty="0">
                <a:effectLst/>
              </a:rPr>
              <a:t> in Oct-2000 Designed by Vincent </a:t>
            </a:r>
            <a:r>
              <a:rPr lang="en-US" dirty="0" err="1">
                <a:effectLst/>
              </a:rPr>
              <a:t>Rijmen</a:t>
            </a:r>
            <a:r>
              <a:rPr lang="en-US" dirty="0">
                <a:effectLst/>
              </a:rPr>
              <a:t> and Joan </a:t>
            </a:r>
            <a:r>
              <a:rPr lang="en-US" dirty="0" err="1">
                <a:effectLst/>
              </a:rPr>
              <a:t>Daemen</a:t>
            </a:r>
            <a:r>
              <a:rPr lang="en-US" dirty="0">
                <a:effectLst/>
              </a:rPr>
              <a:t> in Belgium.</a:t>
            </a:r>
          </a:p>
          <a:p>
            <a:pPr marL="342900" indent="-342900" algn="just">
              <a:buFont typeface="Wingdings" panose="05000000000000000000" pitchFamily="2" charset="2"/>
              <a:buChar char="v"/>
            </a:pPr>
            <a:r>
              <a:rPr lang="en-US" dirty="0">
                <a:effectLst/>
              </a:rPr>
              <a:t>RSA is an asymmetric cryptosystem. There are two different keys. This is also called public key cryptography, because one of them can be given to everyone. The other key is private because its kept secret.it is based on number theory and is a block cipher system. </a:t>
            </a:r>
          </a:p>
          <a:p>
            <a:pPr marL="342900" indent="-342900" algn="just">
              <a:buFont typeface="Wingdings" panose="05000000000000000000" pitchFamily="2" charset="2"/>
              <a:buChar char="v"/>
            </a:pPr>
            <a:r>
              <a:rPr lang="en-US" dirty="0">
                <a:effectLst/>
              </a:rPr>
              <a:t>AES is a symmetric block cipher that can Block size128bit, Cipher keys 128,192and 256 bits.</a:t>
            </a:r>
            <a:endParaRPr lang="en-US" dirty="0"/>
          </a:p>
          <a:p>
            <a:pPr algn="just"/>
            <a:endParaRPr lang="en-US" dirty="0"/>
          </a:p>
        </p:txBody>
      </p:sp>
      <p:sp>
        <p:nvSpPr>
          <p:cNvPr id="6" name="Picture Placeholder 5"/>
          <p:cNvSpPr>
            <a:spLocks noGrp="1"/>
          </p:cNvSpPr>
          <p:nvPr>
            <p:ph type="pic" idx="1"/>
          </p:nvPr>
        </p:nvSpPr>
        <p:spPr/>
      </p:sp>
      <p:pic>
        <p:nvPicPr>
          <p:cNvPr id="7" name="Picture Placeholder 5"/>
          <p:cNvPicPr>
            <a:picLocks noChangeAspect="1"/>
          </p:cNvPicPr>
          <p:nvPr/>
        </p:nvPicPr>
        <p:blipFill>
          <a:blip r:embed="rId2">
            <a:extLst>
              <a:ext uri="{28A0092B-C50C-407E-A947-70E740481C1C}">
                <a14:useLocalDpi xmlns:a14="http://schemas.microsoft.com/office/drawing/2010/main" val="0"/>
              </a:ext>
            </a:extLst>
          </a:blip>
          <a:srcRect l="19492" r="19492"/>
          <a:stretch>
            <a:fillRect/>
          </a:stretch>
        </p:blipFill>
        <p:spPr>
          <a:xfrm>
            <a:off x="7424738" y="758825"/>
            <a:ext cx="4767262" cy="4883150"/>
          </a:xfrm>
          <a:prstGeom prst="rect">
            <a:avLst/>
          </a:prstGeo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245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5279187" cy="374073"/>
          </a:xfrm>
        </p:spPr>
        <p:txBody>
          <a:bodyPr>
            <a:normAutofit fontScale="90000"/>
          </a:bodyPr>
          <a:lstStyle/>
          <a:p>
            <a:r>
              <a:rPr lang="en-US" dirty="0" smtClean="0"/>
              <a:t>Blowfish algorithm</a:t>
            </a:r>
            <a:endParaRPr lang="en-US" dirty="0"/>
          </a:p>
        </p:txBody>
      </p:sp>
      <p:sp>
        <p:nvSpPr>
          <p:cNvPr id="3" name="Content Placeholder 2"/>
          <p:cNvSpPr>
            <a:spLocks noGrp="1"/>
          </p:cNvSpPr>
          <p:nvPr>
            <p:ph idx="1"/>
          </p:nvPr>
        </p:nvSpPr>
        <p:spPr>
          <a:xfrm>
            <a:off x="913795" y="2096064"/>
            <a:ext cx="5002096" cy="3002409"/>
          </a:xfrm>
        </p:spPr>
        <p:txBody>
          <a:bodyPr/>
          <a:lstStyle/>
          <a:p>
            <a:pPr marL="12700" algn="just">
              <a:lnSpc>
                <a:spcPct val="100000"/>
              </a:lnSpc>
              <a:spcBef>
                <a:spcPts val="100"/>
              </a:spcBef>
            </a:pPr>
            <a:r>
              <a:rPr lang="en-US" spc="-5" dirty="0" smtClean="0">
                <a:latin typeface="Arial"/>
                <a:cs typeface="Arial"/>
              </a:rPr>
              <a:t>Designed </a:t>
            </a:r>
            <a:r>
              <a:rPr lang="en-US" spc="-5" dirty="0">
                <a:latin typeface="Arial"/>
                <a:cs typeface="Arial"/>
              </a:rPr>
              <a:t>in 1993 by Bruce</a:t>
            </a:r>
            <a:r>
              <a:rPr lang="en-US" spc="-170" dirty="0">
                <a:latin typeface="Arial"/>
                <a:cs typeface="Arial"/>
              </a:rPr>
              <a:t> </a:t>
            </a:r>
            <a:r>
              <a:rPr lang="en-US" spc="-5" dirty="0">
                <a:latin typeface="Arial"/>
                <a:cs typeface="Arial"/>
              </a:rPr>
              <a:t>Blowfish</a:t>
            </a:r>
            <a:endParaRPr lang="en-US" dirty="0">
              <a:latin typeface="Arial"/>
              <a:cs typeface="Arial"/>
            </a:endParaRPr>
          </a:p>
          <a:p>
            <a:pPr marL="12700" algn="just">
              <a:lnSpc>
                <a:spcPct val="100000"/>
              </a:lnSpc>
              <a:spcBef>
                <a:spcPts val="2270"/>
              </a:spcBef>
            </a:pPr>
            <a:r>
              <a:rPr lang="en-US" spc="-135" dirty="0" smtClean="0">
                <a:latin typeface="Trebuchet MS"/>
                <a:cs typeface="Trebuchet MS"/>
              </a:rPr>
              <a:t>64-bit </a:t>
            </a:r>
            <a:r>
              <a:rPr lang="en-US" spc="-114" dirty="0">
                <a:latin typeface="Trebuchet MS"/>
                <a:cs typeface="Trebuchet MS"/>
              </a:rPr>
              <a:t>block </a:t>
            </a:r>
            <a:r>
              <a:rPr lang="en-US" spc="-135" dirty="0">
                <a:latin typeface="Trebuchet MS"/>
                <a:cs typeface="Trebuchet MS"/>
              </a:rPr>
              <a:t>cipher </a:t>
            </a:r>
            <a:r>
              <a:rPr lang="en-US" spc="-145" dirty="0">
                <a:latin typeface="Trebuchet MS"/>
                <a:cs typeface="Trebuchet MS"/>
              </a:rPr>
              <a:t>with </a:t>
            </a:r>
            <a:r>
              <a:rPr lang="en-US" spc="-185" dirty="0">
                <a:latin typeface="Trebuchet MS"/>
                <a:cs typeface="Trebuchet MS"/>
              </a:rPr>
              <a:t>variable </a:t>
            </a:r>
            <a:r>
              <a:rPr lang="en-US" spc="-180" dirty="0">
                <a:latin typeface="Trebuchet MS"/>
                <a:cs typeface="Trebuchet MS"/>
              </a:rPr>
              <a:t>length</a:t>
            </a:r>
            <a:r>
              <a:rPr lang="en-US" spc="140" dirty="0">
                <a:latin typeface="Trebuchet MS"/>
                <a:cs typeface="Trebuchet MS"/>
              </a:rPr>
              <a:t> </a:t>
            </a:r>
            <a:r>
              <a:rPr lang="en-US" spc="-140" dirty="0">
                <a:latin typeface="Trebuchet MS"/>
                <a:cs typeface="Trebuchet MS"/>
              </a:rPr>
              <a:t>key</a:t>
            </a:r>
            <a:endParaRPr lang="en-US" dirty="0">
              <a:latin typeface="Trebuchet MS"/>
              <a:cs typeface="Trebuchet MS"/>
            </a:endParaRPr>
          </a:p>
          <a:p>
            <a:pPr marL="12700" algn="just">
              <a:lnSpc>
                <a:spcPct val="100000"/>
              </a:lnSpc>
              <a:spcBef>
                <a:spcPts val="2280"/>
              </a:spcBef>
            </a:pPr>
            <a:r>
              <a:rPr lang="en-US" spc="-145" dirty="0" smtClean="0">
                <a:latin typeface="Trebuchet MS"/>
                <a:cs typeface="Trebuchet MS"/>
              </a:rPr>
              <a:t>Large </a:t>
            </a:r>
            <a:r>
              <a:rPr lang="en-US" spc="-155" dirty="0">
                <a:latin typeface="Trebuchet MS"/>
                <a:cs typeface="Trebuchet MS"/>
              </a:rPr>
              <a:t>key-dependent</a:t>
            </a:r>
            <a:r>
              <a:rPr lang="en-US" spc="-170" dirty="0">
                <a:latin typeface="Trebuchet MS"/>
                <a:cs typeface="Trebuchet MS"/>
              </a:rPr>
              <a:t> </a:t>
            </a:r>
            <a:r>
              <a:rPr lang="en-US" spc="-80" dirty="0" smtClean="0">
                <a:latin typeface="Trebuchet MS"/>
                <a:cs typeface="Trebuchet MS"/>
              </a:rPr>
              <a:t>S-boxes</a:t>
            </a:r>
          </a:p>
          <a:p>
            <a:pPr marL="12700" algn="just">
              <a:lnSpc>
                <a:spcPct val="100000"/>
              </a:lnSpc>
              <a:spcBef>
                <a:spcPts val="2280"/>
              </a:spcBef>
            </a:pPr>
            <a:r>
              <a:rPr lang="en-US" spc="-5" dirty="0">
                <a:latin typeface="Arial"/>
                <a:cs typeface="Arial"/>
              </a:rPr>
              <a:t>The </a:t>
            </a:r>
            <a:r>
              <a:rPr lang="en-US" dirty="0">
                <a:latin typeface="Arial"/>
                <a:cs typeface="Arial"/>
              </a:rPr>
              <a:t>key </a:t>
            </a:r>
            <a:r>
              <a:rPr lang="en-US" spc="-5" dirty="0">
                <a:latin typeface="Arial"/>
                <a:cs typeface="Arial"/>
              </a:rPr>
              <a:t>length is variable </a:t>
            </a:r>
            <a:r>
              <a:rPr lang="en-US" dirty="0">
                <a:latin typeface="Arial"/>
                <a:cs typeface="Arial"/>
              </a:rPr>
              <a:t>,it can </a:t>
            </a:r>
            <a:r>
              <a:rPr lang="en-US" spc="-5" dirty="0">
                <a:latin typeface="Arial"/>
                <a:cs typeface="Arial"/>
              </a:rPr>
              <a:t>be</a:t>
            </a:r>
            <a:r>
              <a:rPr lang="en-US" spc="-200" dirty="0">
                <a:latin typeface="Arial"/>
                <a:cs typeface="Arial"/>
              </a:rPr>
              <a:t> </a:t>
            </a:r>
            <a:r>
              <a:rPr lang="en-US" spc="-5" dirty="0" smtClean="0">
                <a:latin typeface="Arial"/>
                <a:cs typeface="Arial"/>
              </a:rPr>
              <a:t>in the    range </a:t>
            </a:r>
            <a:r>
              <a:rPr lang="en-US" spc="-5" dirty="0">
                <a:latin typeface="Arial"/>
                <a:cs typeface="Arial"/>
              </a:rPr>
              <a:t>of 32~448 bits: default 128 bits </a:t>
            </a:r>
            <a:r>
              <a:rPr lang="en-US" dirty="0">
                <a:latin typeface="Arial"/>
                <a:cs typeface="Arial"/>
              </a:rPr>
              <a:t>key  </a:t>
            </a:r>
            <a:r>
              <a:rPr lang="en-US" spc="-5" dirty="0">
                <a:latin typeface="Arial"/>
                <a:cs typeface="Arial"/>
              </a:rPr>
              <a:t>length.</a:t>
            </a:r>
            <a:endParaRPr lang="en-US" dirty="0">
              <a:latin typeface="Arial"/>
              <a:cs typeface="Arial"/>
            </a:endParaRPr>
          </a:p>
          <a:p>
            <a:pPr marL="12700" algn="just">
              <a:lnSpc>
                <a:spcPct val="100000"/>
              </a:lnSpc>
              <a:spcBef>
                <a:spcPts val="2280"/>
              </a:spcBef>
            </a:pPr>
            <a:endParaRPr lang="en-US" dirty="0">
              <a:latin typeface="Trebuchet MS"/>
              <a:cs typeface="Trebuchet MS"/>
            </a:endParaRPr>
          </a:p>
          <a:p>
            <a:pPr algn="just"/>
            <a:endParaRPr lang="en-US" dirty="0"/>
          </a:p>
        </p:txBody>
      </p:sp>
      <p:sp>
        <p:nvSpPr>
          <p:cNvPr id="4" name="object 2"/>
          <p:cNvSpPr/>
          <p:nvPr/>
        </p:nvSpPr>
        <p:spPr>
          <a:xfrm>
            <a:off x="6192982" y="535413"/>
            <a:ext cx="5556250" cy="61237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08079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755</TotalTime>
  <Words>1007</Words>
  <Application>Microsoft Office PowerPoint</Application>
  <PresentationFormat>Widescreen</PresentationFormat>
  <Paragraphs>172</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Bookman Old Style</vt:lpstr>
      <vt:lpstr>Calibri</vt:lpstr>
      <vt:lpstr>Rockwell</vt:lpstr>
      <vt:lpstr>Times New Roman</vt:lpstr>
      <vt:lpstr>Trebuchet MS</vt:lpstr>
      <vt:lpstr>Verdana</vt:lpstr>
      <vt:lpstr>Vrinda</vt:lpstr>
      <vt:lpstr>Wingdings</vt:lpstr>
      <vt:lpstr>Damask</vt:lpstr>
      <vt:lpstr>Comparative Study of Cryptography algorithms and its applications</vt:lpstr>
      <vt:lpstr>Members:</vt:lpstr>
      <vt:lpstr>Motivation</vt:lpstr>
      <vt:lpstr>Outline</vt:lpstr>
      <vt:lpstr>WHAT IS CRYPTOGRAPHY????</vt:lpstr>
      <vt:lpstr>  CRYPTOGRAPHIC ALGORITHMS  </vt:lpstr>
      <vt:lpstr>Symmetric Algorithm</vt:lpstr>
      <vt:lpstr>AES ALGORITHM</vt:lpstr>
      <vt:lpstr>Blowfish algorithm</vt:lpstr>
      <vt:lpstr>DES ALOGORITHM</vt:lpstr>
      <vt:lpstr>3DES ALGORITHMS</vt:lpstr>
      <vt:lpstr>ASSYMETRIC ALGORITHMS</vt:lpstr>
      <vt:lpstr>RSA ALGORITHM</vt:lpstr>
      <vt:lpstr>DSA ALGORITHM</vt:lpstr>
      <vt:lpstr>ECC ALGORITHM</vt:lpstr>
      <vt:lpstr>PERFORMANCE METRICS</vt:lpstr>
      <vt:lpstr>Performance analysis of symmetric Cryptography Algorithms</vt:lpstr>
      <vt:lpstr>Performance analysis of Asymmetric Cryptography Algorithms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 Performance Analysis of Cryptographic Algorithms</dc:title>
  <dc:creator>mehedi hasan jim</dc:creator>
  <cp:lastModifiedBy>mehedi hasan jim</cp:lastModifiedBy>
  <cp:revision>82</cp:revision>
  <dcterms:created xsi:type="dcterms:W3CDTF">2018-07-26T15:36:44Z</dcterms:created>
  <dcterms:modified xsi:type="dcterms:W3CDTF">2018-07-29T18:24:20Z</dcterms:modified>
</cp:coreProperties>
</file>