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erriweather Light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Open Sans SemiBold"/>
      <p:regular r:id="rId22"/>
      <p:bold r:id="rId23"/>
      <p:italic r:id="rId24"/>
      <p:boldItalic r:id="rId25"/>
    </p:embeddedFont>
    <p:embeddedFont>
      <p:font typeface="Vidaloka"/>
      <p:regular r:id="rId26"/>
    </p:embeddedFont>
    <p:embeddedFont>
      <p:font typeface="Russo One"/>
      <p:regular r:id="rId27"/>
    </p:embeddedFont>
    <p:embeddedFont>
      <p:font typeface="Mako"/>
      <p:regular r:id="rId28"/>
    </p:embeddedFont>
    <p:embeddedFont>
      <p:font typeface="Crimson Text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rimsonText-italic.fntdata"/><Relationship Id="rId30" Type="http://schemas.openxmlformats.org/officeDocument/2006/relationships/font" Target="fonts/CrimsonText-bold.fntdata"/><Relationship Id="rId33" Type="http://schemas.openxmlformats.org/officeDocument/2006/relationships/font" Target="fonts/OpenSans-regular.fntdata"/><Relationship Id="rId32" Type="http://schemas.openxmlformats.org/officeDocument/2006/relationships/font" Target="fonts/CrimsonText-boldItalic.fntdata"/><Relationship Id="rId35" Type="http://schemas.openxmlformats.org/officeDocument/2006/relationships/font" Target="fonts/OpenSans-italic.fntdata"/><Relationship Id="rId34" Type="http://schemas.openxmlformats.org/officeDocument/2006/relationships/font" Target="fonts/OpenSans-bold.fntdata"/><Relationship Id="rId36" Type="http://schemas.openxmlformats.org/officeDocument/2006/relationships/font" Target="fonts/OpenSans-boldItalic.fntdata"/><Relationship Id="rId20" Type="http://schemas.openxmlformats.org/officeDocument/2006/relationships/font" Target="fonts/Montserrat-italic.fntdata"/><Relationship Id="rId22" Type="http://schemas.openxmlformats.org/officeDocument/2006/relationships/font" Target="fonts/OpenSansSemiBold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OpenSansSemiBold-italic.fntdata"/><Relationship Id="rId23" Type="http://schemas.openxmlformats.org/officeDocument/2006/relationships/font" Target="fonts/OpenSansSemiBold-bold.fntdata"/><Relationship Id="rId26" Type="http://schemas.openxmlformats.org/officeDocument/2006/relationships/font" Target="fonts/Vidaloka-regular.fntdata"/><Relationship Id="rId25" Type="http://schemas.openxmlformats.org/officeDocument/2006/relationships/font" Target="fonts/OpenSansSemiBold-boldItalic.fntdata"/><Relationship Id="rId28" Type="http://schemas.openxmlformats.org/officeDocument/2006/relationships/font" Target="fonts/Mako-regular.fntdata"/><Relationship Id="rId27" Type="http://schemas.openxmlformats.org/officeDocument/2006/relationships/font" Target="fonts/RussoOne-regular.fntdata"/><Relationship Id="rId29" Type="http://schemas.openxmlformats.org/officeDocument/2006/relationships/font" Target="fonts/CrimsonText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erriweatherLight-bold.fntdata"/><Relationship Id="rId14" Type="http://schemas.openxmlformats.org/officeDocument/2006/relationships/font" Target="fonts/MerriweatherLight-regular.fntdata"/><Relationship Id="rId17" Type="http://schemas.openxmlformats.org/officeDocument/2006/relationships/font" Target="fonts/MerriweatherLight-boldItalic.fntdata"/><Relationship Id="rId16" Type="http://schemas.openxmlformats.org/officeDocument/2006/relationships/font" Target="fonts/MerriweatherLight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f7a3c50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f7a3c5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f7a3c50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f7a3c50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5ce27062c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5ce27062c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5ce27062c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5ce27062c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5ce27062c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5ce27062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5ce27062c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5ce27062c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5ce27062c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5ce27062c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07a9a8b4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07a9a8b4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859325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859325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903925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903925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859325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859325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903925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903975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798575" y="1417915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4753975" y="1403976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798625" y="3176773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4753975" y="3162833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ahmudul.hassan1@g.bracu.ac.bd" TargetMode="External"/><Relationship Id="rId4" Type="http://schemas.openxmlformats.org/officeDocument/2006/relationships/hyperlink" Target="mailto:annajiat@bracu.ac.b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50" y="601300"/>
            <a:ext cx="7064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Review of the paper “A Comprehensive Survey on Internet of Things (IoT) Towards 5G Wireless Systems”</a:t>
            </a:r>
            <a:endParaRPr b="1"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102100" y="2161825"/>
            <a:ext cx="7064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2121"/>
                </a:solidFill>
              </a:rPr>
              <a:t>By</a:t>
            </a:r>
            <a:endParaRPr>
              <a:solidFill>
                <a:srgbClr val="21212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2121"/>
                </a:solidFill>
              </a:rPr>
              <a:t>Name: Mahmudul Hassan</a:t>
            </a:r>
            <a:endParaRPr>
              <a:solidFill>
                <a:srgbClr val="21212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2121"/>
                </a:solidFill>
              </a:rPr>
              <a:t>ID: 20101368</a:t>
            </a:r>
            <a:endParaRPr>
              <a:solidFill>
                <a:srgbClr val="21212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mahmudul.hassan1@g.bracu.ac.bd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2121"/>
                </a:solidFill>
              </a:rPr>
              <a:t>For</a:t>
            </a:r>
            <a:endParaRPr>
              <a:solidFill>
                <a:srgbClr val="21212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2121"/>
                </a:solidFill>
              </a:rPr>
              <a:t>Annajiat Alim Rasel</a:t>
            </a:r>
            <a:endParaRPr>
              <a:solidFill>
                <a:srgbClr val="21212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annajiat@bracu.ac.bd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12121"/>
                </a:solidFill>
              </a:rPr>
              <a:t>ST: Farah Binta Haque</a:t>
            </a:r>
            <a:endParaRPr sz="1400">
              <a:solidFill>
                <a:srgbClr val="21212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12121"/>
                </a:solidFill>
              </a:rPr>
              <a:t>RA: Md Sabbir Hossain</a:t>
            </a:r>
            <a:endParaRPr sz="1400">
              <a:solidFill>
                <a:srgbClr val="21212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9" name="Google Shape;479;p55"/>
          <p:cNvSpPr txBox="1"/>
          <p:nvPr>
            <p:ph idx="3" type="subTitle"/>
          </p:nvPr>
        </p:nvSpPr>
        <p:spPr>
          <a:xfrm>
            <a:off x="1668850" y="1319215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0" name="Google Shape;480;p55"/>
          <p:cNvSpPr txBox="1"/>
          <p:nvPr>
            <p:ph idx="1" type="subTitle"/>
          </p:nvPr>
        </p:nvSpPr>
        <p:spPr>
          <a:xfrm>
            <a:off x="5360975" y="1200900"/>
            <a:ext cx="3583800" cy="1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 and Security in IoT</a:t>
            </a:r>
            <a:endParaRPr/>
          </a:p>
        </p:txBody>
      </p:sp>
      <p:sp>
        <p:nvSpPr>
          <p:cNvPr id="481" name="Google Shape;481;p55"/>
          <p:cNvSpPr txBox="1"/>
          <p:nvPr>
            <p:ph idx="5" type="subTitle"/>
          </p:nvPr>
        </p:nvSpPr>
        <p:spPr>
          <a:xfrm>
            <a:off x="5360975" y="2529450"/>
            <a:ext cx="2849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and Automation</a:t>
            </a:r>
            <a:endParaRPr/>
          </a:p>
        </p:txBody>
      </p:sp>
      <p:sp>
        <p:nvSpPr>
          <p:cNvPr id="482" name="Google Shape;482;p55"/>
          <p:cNvSpPr txBox="1"/>
          <p:nvPr>
            <p:ph idx="7" type="subTitle"/>
          </p:nvPr>
        </p:nvSpPr>
        <p:spPr>
          <a:xfrm>
            <a:off x="1668850" y="2329979"/>
            <a:ext cx="24861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and Communication</a:t>
            </a:r>
            <a:endParaRPr/>
          </a:p>
        </p:txBody>
      </p:sp>
      <p:sp>
        <p:nvSpPr>
          <p:cNvPr id="483" name="Google Shape;483;p55"/>
          <p:cNvSpPr txBox="1"/>
          <p:nvPr>
            <p:ph idx="9" type="title"/>
          </p:nvPr>
        </p:nvSpPr>
        <p:spPr>
          <a:xfrm>
            <a:off x="464950" y="1052815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4" name="Google Shape;484;p55"/>
          <p:cNvSpPr txBox="1"/>
          <p:nvPr>
            <p:ph idx="13" type="title"/>
          </p:nvPr>
        </p:nvSpPr>
        <p:spPr>
          <a:xfrm>
            <a:off x="4365288" y="1017726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5" name="Google Shape;485;p55"/>
          <p:cNvSpPr txBox="1"/>
          <p:nvPr>
            <p:ph idx="14" type="title"/>
          </p:nvPr>
        </p:nvSpPr>
        <p:spPr>
          <a:xfrm>
            <a:off x="629650" y="2031223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6" name="Google Shape;486;p55"/>
          <p:cNvSpPr txBox="1"/>
          <p:nvPr>
            <p:ph idx="15" type="title"/>
          </p:nvPr>
        </p:nvSpPr>
        <p:spPr>
          <a:xfrm>
            <a:off x="4365300" y="2238008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7" name="Google Shape;487;p55"/>
          <p:cNvSpPr txBox="1"/>
          <p:nvPr/>
        </p:nvSpPr>
        <p:spPr>
          <a:xfrm>
            <a:off x="1355650" y="3458275"/>
            <a:ext cx="3262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5G Advancements and Relevance for Researchers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8" name="Google Shape;488;p55"/>
          <p:cNvSpPr txBox="1"/>
          <p:nvPr/>
        </p:nvSpPr>
        <p:spPr>
          <a:xfrm>
            <a:off x="464950" y="3217925"/>
            <a:ext cx="874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05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55"/>
          <p:cNvSpPr txBox="1"/>
          <p:nvPr/>
        </p:nvSpPr>
        <p:spPr>
          <a:xfrm>
            <a:off x="4552150" y="3298400"/>
            <a:ext cx="996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06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5"/>
          <p:cNvSpPr txBox="1"/>
          <p:nvPr/>
        </p:nvSpPr>
        <p:spPr>
          <a:xfrm>
            <a:off x="5360975" y="3576900"/>
            <a:ext cx="34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Conclusion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6"/>
          <p:cNvSpPr txBox="1"/>
          <p:nvPr>
            <p:ph type="title"/>
          </p:nvPr>
        </p:nvSpPr>
        <p:spPr>
          <a:xfrm>
            <a:off x="1266450" y="683122"/>
            <a:ext cx="37149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96" name="Google Shape;496;p56"/>
          <p:cNvSpPr txBox="1"/>
          <p:nvPr>
            <p:ph idx="2" type="title"/>
          </p:nvPr>
        </p:nvSpPr>
        <p:spPr>
          <a:xfrm>
            <a:off x="48075" y="286025"/>
            <a:ext cx="1288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7" name="Google Shape;497;p56"/>
          <p:cNvSpPr txBox="1"/>
          <p:nvPr/>
        </p:nvSpPr>
        <p:spPr>
          <a:xfrm>
            <a:off x="461800" y="1675850"/>
            <a:ext cx="6347100" cy="3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IoT and 5G: Transforming Daily Life 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IoT Impact on Daily Lives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The Need for Enhanced IoT Security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498" name="Google Shape;49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175" y="472250"/>
            <a:ext cx="3187650" cy="24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175" y="3011075"/>
            <a:ext cx="3187650" cy="21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7"/>
          <p:cNvSpPr txBox="1"/>
          <p:nvPr>
            <p:ph type="title"/>
          </p:nvPr>
        </p:nvSpPr>
        <p:spPr>
          <a:xfrm>
            <a:off x="1266450" y="683125"/>
            <a:ext cx="74700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Fundamentals and Security in IoT</a:t>
            </a:r>
            <a:endParaRPr sz="5400"/>
          </a:p>
        </p:txBody>
      </p:sp>
      <p:sp>
        <p:nvSpPr>
          <p:cNvPr id="505" name="Google Shape;505;p57"/>
          <p:cNvSpPr txBox="1"/>
          <p:nvPr>
            <p:ph idx="2" type="title"/>
          </p:nvPr>
        </p:nvSpPr>
        <p:spPr>
          <a:xfrm>
            <a:off x="48075" y="286025"/>
            <a:ext cx="1288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6" name="Google Shape;506;p57"/>
          <p:cNvSpPr txBox="1"/>
          <p:nvPr/>
        </p:nvSpPr>
        <p:spPr>
          <a:xfrm>
            <a:off x="490000" y="1666450"/>
            <a:ext cx="6347100" cy="3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b="1" lang="en" sz="2000">
                <a:solidFill>
                  <a:schemeClr val="dk1"/>
                </a:solidFill>
              </a:rPr>
              <a:t>Sensor Integration</a:t>
            </a:r>
            <a:endParaRPr b="1" sz="20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b="1" lang="en" sz="2000">
                <a:solidFill>
                  <a:schemeClr val="dk1"/>
                </a:solidFill>
              </a:rPr>
              <a:t>Data Communication</a:t>
            </a:r>
            <a:endParaRPr b="1" sz="20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b="1" lang="en" sz="2000">
                <a:solidFill>
                  <a:schemeClr val="dk1"/>
                </a:solidFill>
              </a:rPr>
              <a:t>Environmental Considerations</a:t>
            </a:r>
            <a:endParaRPr b="1" sz="20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b="1" lang="en" sz="2000">
                <a:solidFill>
                  <a:schemeClr val="dk1"/>
                </a:solidFill>
              </a:rPr>
              <a:t>Addressing IoT Security Challenges</a:t>
            </a:r>
            <a:endParaRPr b="1" sz="20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b="1" lang="en" sz="2000">
                <a:solidFill>
                  <a:schemeClr val="dk1"/>
                </a:solidFill>
              </a:rPr>
              <a:t>Ensuring Safe IoT Deployments</a:t>
            </a:r>
            <a:endParaRPr b="1" sz="2600">
              <a:solidFill>
                <a:schemeClr val="dk1"/>
              </a:solidFill>
            </a:endParaRPr>
          </a:p>
        </p:txBody>
      </p:sp>
      <p:pic>
        <p:nvPicPr>
          <p:cNvPr id="507" name="Google Shape;50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125" y="1787950"/>
            <a:ext cx="3419950" cy="304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8"/>
          <p:cNvSpPr txBox="1"/>
          <p:nvPr>
            <p:ph type="title"/>
          </p:nvPr>
        </p:nvSpPr>
        <p:spPr>
          <a:xfrm>
            <a:off x="1266450" y="683125"/>
            <a:ext cx="74700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IoT and Communication</a:t>
            </a:r>
            <a:endParaRPr sz="5400"/>
          </a:p>
        </p:txBody>
      </p:sp>
      <p:sp>
        <p:nvSpPr>
          <p:cNvPr id="513" name="Google Shape;513;p58"/>
          <p:cNvSpPr txBox="1"/>
          <p:nvPr>
            <p:ph idx="2" type="title"/>
          </p:nvPr>
        </p:nvSpPr>
        <p:spPr>
          <a:xfrm>
            <a:off x="48075" y="286025"/>
            <a:ext cx="1288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4" name="Google Shape;514;p58"/>
          <p:cNvSpPr txBox="1"/>
          <p:nvPr/>
        </p:nvSpPr>
        <p:spPr>
          <a:xfrm>
            <a:off x="490000" y="1666450"/>
            <a:ext cx="6347100" cy="3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chemeClr val="dk1"/>
                </a:solidFill>
              </a:rPr>
              <a:t>Direct Internet Connectivity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chemeClr val="dk1"/>
                </a:solidFill>
              </a:rPr>
              <a:t>IoT as Smart Object Sensors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chemeClr val="dk1"/>
                </a:solidFill>
              </a:rPr>
              <a:t>Data Sharing and Insights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9"/>
          <p:cNvSpPr txBox="1"/>
          <p:nvPr>
            <p:ph type="title"/>
          </p:nvPr>
        </p:nvSpPr>
        <p:spPr>
          <a:xfrm>
            <a:off x="1266450" y="683125"/>
            <a:ext cx="74700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IoT and Automation</a:t>
            </a:r>
            <a:endParaRPr sz="5400"/>
          </a:p>
        </p:txBody>
      </p:sp>
      <p:sp>
        <p:nvSpPr>
          <p:cNvPr id="520" name="Google Shape;520;p59"/>
          <p:cNvSpPr txBox="1"/>
          <p:nvPr>
            <p:ph idx="2" type="title"/>
          </p:nvPr>
        </p:nvSpPr>
        <p:spPr>
          <a:xfrm>
            <a:off x="48075" y="286025"/>
            <a:ext cx="1288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21" name="Google Shape;521;p59"/>
          <p:cNvSpPr txBox="1"/>
          <p:nvPr/>
        </p:nvSpPr>
        <p:spPr>
          <a:xfrm>
            <a:off x="490000" y="1666450"/>
            <a:ext cx="6347100" cy="3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b="1" lang="en" sz="2000">
                <a:solidFill>
                  <a:schemeClr val="dk1"/>
                </a:solidFill>
              </a:rPr>
              <a:t>IoT's Role in Automation</a:t>
            </a:r>
            <a:endParaRPr b="1" sz="20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b="1" lang="en" sz="2000">
                <a:solidFill>
                  <a:schemeClr val="dk1"/>
                </a:solidFill>
              </a:rPr>
              <a:t>Changing How We Interact with the Environment</a:t>
            </a:r>
            <a:endParaRPr b="1" sz="20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b="1" lang="en" sz="2000">
                <a:solidFill>
                  <a:schemeClr val="dk1"/>
                </a:solidFill>
              </a:rPr>
              <a:t>IoT Enhances Efficiency and Sustainability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0"/>
          <p:cNvSpPr txBox="1"/>
          <p:nvPr>
            <p:ph type="title"/>
          </p:nvPr>
        </p:nvSpPr>
        <p:spPr>
          <a:xfrm>
            <a:off x="1266450" y="683125"/>
            <a:ext cx="74700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5G Advancements and Relevance for Researchers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27" name="Google Shape;527;p60"/>
          <p:cNvSpPr txBox="1"/>
          <p:nvPr>
            <p:ph idx="2" type="title"/>
          </p:nvPr>
        </p:nvSpPr>
        <p:spPr>
          <a:xfrm>
            <a:off x="48075" y="286025"/>
            <a:ext cx="1288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28" name="Google Shape;528;p60"/>
          <p:cNvSpPr txBox="1"/>
          <p:nvPr/>
        </p:nvSpPr>
        <p:spPr>
          <a:xfrm>
            <a:off x="301925" y="1312450"/>
            <a:ext cx="6347100" cy="3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b="1" lang="en" sz="2000">
                <a:solidFill>
                  <a:schemeClr val="dk1"/>
                </a:solidFill>
              </a:rPr>
              <a:t>Enhancing IoT Communication</a:t>
            </a:r>
            <a:endParaRPr b="1" sz="20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b="1" lang="en" sz="2000">
                <a:solidFill>
                  <a:schemeClr val="dk1"/>
                </a:solidFill>
              </a:rPr>
              <a:t>Improving Efficiency in Daily Life</a:t>
            </a:r>
            <a:endParaRPr b="1" sz="20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b="1" lang="en" sz="2000">
                <a:solidFill>
                  <a:schemeClr val="dk1"/>
                </a:solidFill>
              </a:rPr>
              <a:t>Insights for IoT and 5G Technology Research</a:t>
            </a:r>
            <a:endParaRPr b="1" sz="20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b="1" lang="en" sz="2000">
                <a:solidFill>
                  <a:schemeClr val="dk1"/>
                </a:solidFill>
              </a:rPr>
              <a:t>Exploring Opportunities in IoT</a:t>
            </a:r>
            <a:endParaRPr b="1" sz="2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529" name="Google Shape;52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9925" y="1180800"/>
            <a:ext cx="2614075" cy="19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4400" y="3324750"/>
            <a:ext cx="3209601" cy="16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1"/>
          <p:cNvSpPr txBox="1"/>
          <p:nvPr>
            <p:ph type="title"/>
          </p:nvPr>
        </p:nvSpPr>
        <p:spPr>
          <a:xfrm>
            <a:off x="1266450" y="683125"/>
            <a:ext cx="74700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36" name="Google Shape;536;p61"/>
          <p:cNvSpPr txBox="1"/>
          <p:nvPr>
            <p:ph idx="2" type="title"/>
          </p:nvPr>
        </p:nvSpPr>
        <p:spPr>
          <a:xfrm>
            <a:off x="48075" y="286025"/>
            <a:ext cx="1288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37" name="Google Shape;537;p61"/>
          <p:cNvSpPr txBox="1"/>
          <p:nvPr/>
        </p:nvSpPr>
        <p:spPr>
          <a:xfrm>
            <a:off x="490000" y="1666450"/>
            <a:ext cx="6347100" cy="3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b="1" lang="en" sz="2000">
                <a:solidFill>
                  <a:schemeClr val="dk1"/>
                </a:solidFill>
              </a:rPr>
              <a:t>Evolving Landscape of IoT and 5G</a:t>
            </a:r>
            <a:endParaRPr b="1" sz="20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b="1" lang="en" sz="2000">
                <a:solidFill>
                  <a:schemeClr val="dk1"/>
                </a:solidFill>
              </a:rPr>
              <a:t>The Promise of Enhanced Daily Life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2"/>
          <p:cNvSpPr txBox="1"/>
          <p:nvPr>
            <p:ph type="title"/>
          </p:nvPr>
        </p:nvSpPr>
        <p:spPr>
          <a:xfrm>
            <a:off x="493125" y="1392800"/>
            <a:ext cx="5789100" cy="16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9E0F0"/>
      </a:lt1>
      <a:dk2>
        <a:srgbClr val="000000"/>
      </a:dk2>
      <a:lt2>
        <a:srgbClr val="E9E0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