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Lato Black"/>
      <p:bold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Black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59" Type="http://schemas.openxmlformats.org/officeDocument/2006/relationships/font" Target="fonts/LatoBlack-bold.fntdata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ffe3640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ffe3640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20c6952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020c6952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fe364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fe364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20c6952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20c6952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020c6952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020c6952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01c54b1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01c54b1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020c695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020c695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01c54b1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01c54b1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020c6952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020c695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020c695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020c695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ff6d138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ff6d138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020c695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020c695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020c6952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020c6952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020c6952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020c695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52f82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252f82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045714ec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045714ec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045714ec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045714ec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f6d138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ff6d138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ff6d138f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ff6d138f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f6d138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f6d138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f6780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ff6780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ff6d138f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ff6d138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ff67800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ff67800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045714ec0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045714ec0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ff67800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ff67800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03d5ff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03d5ff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ff67800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ff67800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27becd7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27becd7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045714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045714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ff67800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ff67800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ff67800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dff67800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ff67800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ff67800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ff6d138f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ff6d138f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ff67800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ff67800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ff67800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dff67800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020c6952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020c6952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020c69521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020c6952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20c6952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020c6952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020c69521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020c69521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ff6d138f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ff6d138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analyticsvidhya.com/blog/2021/09/introduction-to-artificial-neural-network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50400" y="11500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Exploring Multimodal Approaches for Autism Detection: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Deep Learning Models and Machine Learning Algorithms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0400" y="2756900"/>
            <a:ext cx="42342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Presented By:</a:t>
            </a:r>
            <a:endParaRPr b="1"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Group ID: T2320047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Tania Sultana Tamanna- 20101384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Razin Sumyta Monsoor - 20101529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Shehrin Hoque - 20101148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Mahmudul Hassan - 24141223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Rageeb Mohammad Ridwan - 23241073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5237500" y="2862875"/>
            <a:ext cx="39621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 b="1" sz="156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 sz="15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Dr. Md. Ashraful Alam, PhD</a:t>
            </a:r>
            <a:endParaRPr b="1" sz="156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 sz="156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56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 sz="156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42850" y="432550"/>
            <a:ext cx="76887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Description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42850" y="1499400"/>
            <a:ext cx="49869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2">
                <a:solidFill>
                  <a:srgbClr val="202124"/>
                </a:solidFill>
                <a:highlight>
                  <a:srgbClr val="FFFFFF"/>
                </a:highlight>
              </a:rPr>
              <a:t>Autism Screening of Toddlers</a:t>
            </a:r>
            <a:endParaRPr b="1" sz="45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Dataset 1: 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53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Source: Kaggle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53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Total Cases: 1054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53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Attributes: 18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Dataset 2: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53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Source: University of Arkansas Research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53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Total Instances: 1985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53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" sz="4202">
                <a:solidFill>
                  <a:srgbClr val="202124"/>
                </a:solidFill>
                <a:highlight>
                  <a:srgbClr val="FFFFFF"/>
                </a:highlight>
              </a:rPr>
              <a:t>Attributes:21</a:t>
            </a:r>
            <a:endParaRPr b="1" sz="420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625" y="499875"/>
            <a:ext cx="2863350" cy="430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966650" y="4801125"/>
            <a:ext cx="2746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2: Ten ASD Questions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61450" y="530500"/>
            <a:ext cx="82566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 </a:t>
            </a:r>
            <a:r>
              <a:rPr lang="en"/>
              <a:t> Preprocessing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04950" y="1395450"/>
            <a:ext cx="8534100" cy="387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767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2550">
                <a:solidFill>
                  <a:srgbClr val="212121"/>
                </a:solidFill>
              </a:rPr>
              <a:t>Resized image</a:t>
            </a:r>
            <a:endParaRPr b="1" sz="2550">
              <a:solidFill>
                <a:srgbClr val="212121"/>
              </a:solidFill>
            </a:endParaRPr>
          </a:p>
          <a:p>
            <a:pPr indent="-32326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6273"/>
              <a:buChar char="➢"/>
            </a:pPr>
            <a:r>
              <a:rPr b="1" lang="en" sz="2550">
                <a:solidFill>
                  <a:srgbClr val="212121"/>
                </a:solidFill>
              </a:rPr>
              <a:t>Every input images is resized to 224*224 pixels</a:t>
            </a:r>
            <a:endParaRPr b="1" sz="2550">
              <a:solidFill>
                <a:srgbClr val="212121"/>
              </a:solidFill>
            </a:endParaRPr>
          </a:p>
          <a:p>
            <a:pPr indent="-31767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2550">
                <a:solidFill>
                  <a:srgbClr val="212121"/>
                </a:solidFill>
              </a:rPr>
              <a:t>Data Augmentation</a:t>
            </a:r>
            <a:endParaRPr b="1" sz="2550">
              <a:solidFill>
                <a:srgbClr val="212121"/>
              </a:solidFill>
            </a:endParaRPr>
          </a:p>
          <a:p>
            <a:pPr indent="-318706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1160"/>
              <a:buChar char="➢"/>
            </a:pPr>
            <a:r>
              <a:rPr b="1" lang="en" sz="2550">
                <a:solidFill>
                  <a:srgbClr val="212121"/>
                </a:solidFill>
              </a:rPr>
              <a:t> An </a:t>
            </a:r>
            <a:r>
              <a:rPr b="1" lang="en" sz="2501">
                <a:solidFill>
                  <a:srgbClr val="212121"/>
                </a:solidFill>
              </a:rPr>
              <a:t>augmentation layer is added in our model before the base model</a:t>
            </a:r>
            <a:endParaRPr b="1" sz="3350">
              <a:solidFill>
                <a:srgbClr val="212121"/>
              </a:solidFill>
            </a:endParaRPr>
          </a:p>
          <a:p>
            <a:pPr indent="-31767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2550">
                <a:solidFill>
                  <a:srgbClr val="212121"/>
                </a:solidFill>
              </a:rPr>
              <a:t>Batch Normalization</a:t>
            </a:r>
            <a:endParaRPr b="1" sz="2550">
              <a:solidFill>
                <a:srgbClr val="212121"/>
              </a:solidFill>
            </a:endParaRPr>
          </a:p>
          <a:p>
            <a:pPr indent="-330372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7709"/>
              <a:buChar char="➢"/>
            </a:pPr>
            <a:r>
              <a:rPr b="1" lang="en" sz="2705">
                <a:solidFill>
                  <a:srgbClr val="212121"/>
                </a:solidFill>
              </a:rPr>
              <a:t>I</a:t>
            </a:r>
            <a:r>
              <a:rPr b="1" lang="en" sz="2705">
                <a:solidFill>
                  <a:srgbClr val="212121"/>
                </a:solidFill>
              </a:rPr>
              <a:t>mages are normalized by dividing the pixel values by 255, ensuring they fall within the [0, 1] range</a:t>
            </a:r>
            <a:endParaRPr b="1" sz="3554">
              <a:solidFill>
                <a:srgbClr val="21212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725" y="791625"/>
            <a:ext cx="1981200" cy="19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7283050" y="2770250"/>
            <a:ext cx="1890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3:  Resized image</a:t>
            </a:r>
            <a:endParaRPr sz="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61450" y="484675"/>
            <a:ext cx="8256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 Preprocessing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07425" y="1170850"/>
            <a:ext cx="8534100" cy="384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05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■"/>
            </a:pPr>
            <a:r>
              <a:rPr b="1" lang="en" sz="5163">
                <a:solidFill>
                  <a:srgbClr val="212121"/>
                </a:solidFill>
              </a:rPr>
              <a:t>Data splitting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 Training Data : 80 percent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Testing data: 10 percent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Validation data:10 percent</a:t>
            </a:r>
            <a:endParaRPr b="1" sz="5163">
              <a:solidFill>
                <a:srgbClr val="212121"/>
              </a:solidFill>
            </a:endParaRPr>
          </a:p>
          <a:p>
            <a:pPr indent="-3105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5163">
                <a:solidFill>
                  <a:srgbClr val="212121"/>
                </a:solidFill>
              </a:rPr>
              <a:t>Additional</a:t>
            </a:r>
            <a:r>
              <a:rPr b="1" lang="en" sz="5163">
                <a:solidFill>
                  <a:srgbClr val="212121"/>
                </a:solidFill>
              </a:rPr>
              <a:t> layers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         Global max pooling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          Dense layer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         Dropout layer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         Output layer</a:t>
            </a:r>
            <a:endParaRPr b="1" sz="5163">
              <a:solidFill>
                <a:srgbClr val="212121"/>
              </a:solidFill>
            </a:endParaRPr>
          </a:p>
          <a:p>
            <a:pPr indent="-3105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5163">
                <a:solidFill>
                  <a:srgbClr val="212121"/>
                </a:solidFill>
              </a:rPr>
              <a:t> Early Stopping</a:t>
            </a:r>
            <a:endParaRPr b="1" sz="5163">
              <a:solidFill>
                <a:srgbClr val="212121"/>
              </a:solidFill>
            </a:endParaRPr>
          </a:p>
          <a:p>
            <a:pPr indent="-31057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➢"/>
            </a:pPr>
            <a:r>
              <a:rPr b="1" lang="en" sz="5163">
                <a:solidFill>
                  <a:srgbClr val="212121"/>
                </a:solidFill>
              </a:rPr>
              <a:t>Early stopping  was used to prevent overfitting</a:t>
            </a:r>
            <a:endParaRPr b="1" sz="5163">
              <a:solidFill>
                <a:srgbClr val="21212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63">
              <a:solidFill>
                <a:srgbClr val="212121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63">
                <a:solidFill>
                  <a:srgbClr val="212121"/>
                </a:solidFill>
              </a:rPr>
              <a:t>                           </a:t>
            </a:r>
            <a:endParaRPr sz="4763">
              <a:solidFill>
                <a:srgbClr val="21212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63">
                <a:solidFill>
                  <a:srgbClr val="212121"/>
                </a:solidFill>
              </a:rPr>
              <a:t>                        </a:t>
            </a:r>
            <a:endParaRPr sz="4763">
              <a:solidFill>
                <a:srgbClr val="21212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668875"/>
            <a:ext cx="76887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 Preprocessing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533125"/>
            <a:ext cx="76887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97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7132"/>
              <a:buChar char="●"/>
            </a:pPr>
            <a:r>
              <a:rPr b="1" lang="en" sz="5607">
                <a:solidFill>
                  <a:srgbClr val="212121"/>
                </a:solidFill>
              </a:rPr>
              <a:t>I</a:t>
            </a:r>
            <a:r>
              <a:rPr b="1" lang="en" sz="5207">
                <a:solidFill>
                  <a:srgbClr val="212121"/>
                </a:solidFill>
              </a:rPr>
              <a:t>dentifying common columns</a:t>
            </a:r>
            <a:endParaRPr b="1" sz="5207">
              <a:solidFill>
                <a:srgbClr val="212121"/>
              </a:solidFill>
            </a:endParaRPr>
          </a:p>
          <a:p>
            <a:pPr indent="-31127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5207">
                <a:solidFill>
                  <a:srgbClr val="212121"/>
                </a:solidFill>
              </a:rPr>
              <a:t>Selecting and Concatenating Relevant Columns    </a:t>
            </a:r>
            <a:endParaRPr b="1" sz="5207">
              <a:solidFill>
                <a:srgbClr val="212121"/>
              </a:solidFill>
            </a:endParaRPr>
          </a:p>
          <a:p>
            <a:pPr indent="-31127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99971"/>
              <a:buChar char="●"/>
            </a:pPr>
            <a:r>
              <a:rPr b="1" lang="en" sz="5209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5209">
                <a:solidFill>
                  <a:schemeClr val="dk2"/>
                </a:solidFill>
                <a:highlight>
                  <a:srgbClr val="FFFFFF"/>
                </a:highlight>
              </a:rPr>
              <a:t>Renaming Columns to ensure Columns name for merging.</a:t>
            </a:r>
            <a:endParaRPr b="1" sz="5209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47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6059">
                <a:solidFill>
                  <a:srgbClr val="212121"/>
                </a:solidFill>
              </a:rPr>
              <a:t> </a:t>
            </a:r>
            <a:r>
              <a:rPr b="1" lang="en" sz="5259">
                <a:solidFill>
                  <a:srgbClr val="212121"/>
                </a:solidFill>
              </a:rPr>
              <a:t>Handling Categorical Data</a:t>
            </a:r>
            <a:endParaRPr b="1" sz="500"/>
          </a:p>
        </p:txBody>
      </p:sp>
      <p:sp>
        <p:nvSpPr>
          <p:cNvPr id="167" name="Google Shape;167;p25"/>
          <p:cNvSpPr txBox="1"/>
          <p:nvPr/>
        </p:nvSpPr>
        <p:spPr>
          <a:xfrm>
            <a:off x="1575850" y="3037525"/>
            <a:ext cx="4416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Standardize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Categorical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values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Inconsistent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Values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9450" y="3576725"/>
            <a:ext cx="4541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Handling </a:t>
            </a: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Missing</a:t>
            </a: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 Value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534375" y="3970625"/>
            <a:ext cx="4935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Replace Missing Values With “np.nan”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➢"/>
            </a:pPr>
            <a:r>
              <a:rPr b="1" lang="en" sz="1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Impute using “</a:t>
            </a:r>
            <a:r>
              <a:rPr b="1" lang="en" sz="105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SimpleImputer”</a:t>
            </a:r>
            <a:r>
              <a:rPr b="1" lang="en" sz="1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 with 'most_frequent' strategy</a:t>
            </a:r>
            <a:endParaRPr b="1" sz="12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668875"/>
            <a:ext cx="76887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 Preprocessing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533125"/>
            <a:ext cx="76887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479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6059">
                <a:solidFill>
                  <a:srgbClr val="212121"/>
                </a:solidFill>
              </a:rPr>
              <a:t> </a:t>
            </a:r>
            <a:r>
              <a:rPr b="1" lang="en" sz="6059">
                <a:solidFill>
                  <a:srgbClr val="212121"/>
                </a:solidFill>
              </a:rPr>
              <a:t>Feature Engineering</a:t>
            </a:r>
            <a:endParaRPr b="1" sz="6059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059">
                <a:solidFill>
                  <a:srgbClr val="212121"/>
                </a:solidFill>
              </a:rPr>
              <a:t>      </a:t>
            </a:r>
            <a:endParaRPr sz="6059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59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059">
                <a:solidFill>
                  <a:srgbClr val="212121"/>
                </a:solidFill>
              </a:rPr>
              <a:t>          </a:t>
            </a:r>
            <a:endParaRPr sz="6059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59">
              <a:solidFill>
                <a:srgbClr val="212121"/>
              </a:solidFill>
            </a:endParaRPr>
          </a:p>
          <a:p>
            <a:pPr indent="-31844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5659">
                <a:solidFill>
                  <a:srgbClr val="212121"/>
                </a:solidFill>
              </a:rPr>
              <a:t>Scaling Features</a:t>
            </a:r>
            <a:endParaRPr b="1" sz="5659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689875" y="1907600"/>
            <a:ext cx="5297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Create new </a:t>
            </a: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feature to</a:t>
            </a: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 match with other dataset features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689875" y="2840525"/>
            <a:ext cx="4198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Binary Encoding to categorical features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Convert ‘Yes/No’ to 0/1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793550" y="3867125"/>
            <a:ext cx="27888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Training Data:80 %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Lato"/>
              <a:buChar char="➢"/>
            </a:pPr>
            <a:r>
              <a:rPr b="1" lang="en" sz="13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Testing Data:20%</a:t>
            </a:r>
            <a:endParaRPr b="1" sz="1300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29450" y="2374025"/>
            <a:ext cx="3635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Encoding Categorical Variables</a:t>
            </a:r>
            <a:endParaRPr b="1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729450" y="3470825"/>
            <a:ext cx="343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Train-Test Split</a:t>
            </a:r>
            <a:endParaRPr b="1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729450" y="4822200"/>
            <a:ext cx="2241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rgbClr val="0D0D0D"/>
                </a:solidFill>
                <a:latin typeface="Lato"/>
                <a:ea typeface="Lato"/>
                <a:cs typeface="Lato"/>
                <a:sym typeface="Lato"/>
              </a:rPr>
              <a:t>Label Encode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27175" y="61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VGG16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38700" y="1302475"/>
            <a:ext cx="43074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Used VGG19 as base model and added custom layers by excluding the top fully connected layers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Added 3 custom dense layers with ReLU activation to introduce non-linearity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Added a custom output layer with softmax activation for binary classification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Early stopping and LR scheduling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Then the model was compiled, trained, evaluated and tested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AUC (80%) , accuracy (73%), precision(73%), recall (73%), f1 score (73%)</a:t>
            </a:r>
            <a:endParaRPr b="1" sz="140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00" y="1657550"/>
            <a:ext cx="3804151" cy="236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6323100" y="4134925"/>
            <a:ext cx="2568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3: VGG16 architecture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88650" y="5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VGG16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0" y="1609500"/>
            <a:ext cx="3561725" cy="32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950" y="1924750"/>
            <a:ext cx="4420275" cy="2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65700" y="65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VGG19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95850" y="1437300"/>
            <a:ext cx="49623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Used VGG19 as base model and added custom layers by </a:t>
            </a:r>
            <a:r>
              <a:rPr b="1" lang="en" sz="1600"/>
              <a:t>excluding</a:t>
            </a:r>
            <a:r>
              <a:rPr b="1" lang="en" sz="1600"/>
              <a:t> the top fully connected layers</a:t>
            </a:r>
            <a:endParaRPr b="1"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Applied global max pooling to the output of the base model</a:t>
            </a:r>
            <a:endParaRPr b="1"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Added dense layer with ReLU and 128 neurons</a:t>
            </a:r>
            <a:endParaRPr b="1"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Then the model was compiled, trained, evaluated and tested</a:t>
            </a:r>
            <a:endParaRPr b="1"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AUC (92%) , accuracy (84%), precision(84%), recall (83%), f1 score(83%)</a:t>
            </a:r>
            <a:endParaRPr b="1"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150" y="1710025"/>
            <a:ext cx="3481050" cy="21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6450500" y="3973975"/>
            <a:ext cx="1803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4: VGG19 architecture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9830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VGG19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" y="1504350"/>
            <a:ext cx="3489633" cy="31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975" y="1727475"/>
            <a:ext cx="5408324" cy="26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479550" y="55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</a:t>
            </a:r>
            <a:r>
              <a:rPr lang="en"/>
              <a:t>MobileNetV1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99675" y="1312100"/>
            <a:ext cx="5114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400"/>
              <a:t>We d</a:t>
            </a:r>
            <a:r>
              <a:rPr b="1" lang="en" sz="6400"/>
              <a:t>isabled the top fully connected layers and added custom layers.</a:t>
            </a:r>
            <a:endParaRPr b="1"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400"/>
              <a:t>We added a Global Average Pooling Layer to generate a feature vector after several DSC generate a set of feature maps</a:t>
            </a:r>
            <a:endParaRPr b="1"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400"/>
              <a:t>We added 2 dense layers with ReLU </a:t>
            </a:r>
            <a:endParaRPr b="1"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400"/>
              <a:t>Finally a softmax output layer </a:t>
            </a:r>
            <a:endParaRPr b="1"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400"/>
              <a:t>Then the model was compiled, trained, evaluated and tested</a:t>
            </a:r>
            <a:endParaRPr b="1"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400"/>
              <a:t>AUC (94%) , accuracy (86%), precision(86%), recall (86%), f1 score(86%)</a:t>
            </a:r>
            <a:endParaRPr b="1" sz="6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375" y="1710050"/>
            <a:ext cx="3386850" cy="219535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6712025" y="3973975"/>
            <a:ext cx="1629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5: MobileNetV1 architecture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47175"/>
            <a:ext cx="76887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Introduction</a:t>
            </a:r>
            <a:endParaRPr sz="33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74550" y="1254325"/>
            <a:ext cx="7688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Autism Spectrum Disorder (ASD)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Understanding  complexities and nuances 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Problem Statement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Primary Objective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Deep learning models used-  VGG16, VGG19, MobileNet, EfficientNet B4, Custom Model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Machine learning models used- ANN, KNN, Random Forest, Logistic Regression, Custom Model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469375" y="57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MobileNetV1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5" y="1668475"/>
            <a:ext cx="3537875" cy="29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25" y="2052200"/>
            <a:ext cx="5068274" cy="2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31325" y="62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EfficientNet B4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57475" y="1273600"/>
            <a:ext cx="49965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6000"/>
              <a:t>Freezing the final output layer we added some custom layers</a:t>
            </a:r>
            <a:endParaRPr b="1"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000"/>
              <a:t>Feature vector was generated by custom Global Average Pooling layer based on the average of the feature maps found after passing through MBConv and DSC blocks</a:t>
            </a:r>
            <a:endParaRPr b="1"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000"/>
              <a:t>The vector is then passed through the added dense ReLU layer following by the final output layer</a:t>
            </a:r>
            <a:endParaRPr b="1"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000"/>
              <a:t>Then the model was compiled, trained, evaluated and tested</a:t>
            </a:r>
            <a:endParaRPr b="1" sz="6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6000"/>
              <a:t>AUC (95%), precision(89.68%), recall (89.45%), f1 score (89.48%)</a:t>
            </a:r>
            <a:endParaRPr b="1"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5600"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90700" y="1669825"/>
            <a:ext cx="3951125" cy="18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5699425" y="4617750"/>
            <a:ext cx="2132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6:  EfficientNetB4 architecture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420025" y="61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EfficientNetB4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76400" y="2058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" y="1690250"/>
            <a:ext cx="4022951" cy="3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175" y="1748512"/>
            <a:ext cx="4870200" cy="28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573000" y="596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Models - EfficientNetB4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50" y="1533625"/>
            <a:ext cx="5230201" cy="34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77625" y="1206150"/>
            <a:ext cx="58608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Multi-classification DL Models for Image Data - Efficient NetB4, VGG19 &amp; MobileNetV1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729450" y="2333425"/>
            <a:ext cx="73530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Averaged the predictions from the three models to form ensemble predictions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Weights</a:t>
            </a:r>
            <a:r>
              <a:rPr lang="en" sz="1600"/>
              <a:t>:  EfficientNet B4- 45%, Mobile Net V1- 35% , VGG19-20%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Re-extracted the true </a:t>
            </a:r>
            <a:r>
              <a:rPr lang="en" sz="1600"/>
              <a:t>labels</a:t>
            </a:r>
            <a:r>
              <a:rPr lang="en" sz="1600"/>
              <a:t> to match with the predictions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AUC (95%), accuracy (91%), precision (90.5%), recall (91.2%) and f1 score (90.7%) of the </a:t>
            </a:r>
            <a:r>
              <a:rPr lang="en" sz="1600"/>
              <a:t>ensemble</a:t>
            </a:r>
            <a:r>
              <a:rPr lang="en" sz="1600"/>
              <a:t> predictions were generated later on. 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25" y="558925"/>
            <a:ext cx="43258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0" y="558925"/>
            <a:ext cx="4460700" cy="41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729450" y="451425"/>
            <a:ext cx="76887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(Artificial Neural Network)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273600" y="1313225"/>
            <a:ext cx="56634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Three layer model  [5]  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Numerative</a:t>
            </a:r>
            <a:r>
              <a:rPr lang="en" sz="1600"/>
              <a:t> input- X trained scale </a:t>
            </a:r>
            <a:r>
              <a:rPr lang="en" sz="1600"/>
              <a:t>dataset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1st hidden layer (128 neurons, ReLU activation)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2nd hidden layer (100 neurons, </a:t>
            </a:r>
            <a:r>
              <a:rPr lang="en" sz="1600"/>
              <a:t>ReLU activation)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Output layer (2 neurons, Sigmoid function)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2 dense layers feature - (1024+512) neurons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Train loss above 30% ,  &amp;  Validation loss above 20%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Precision, Recall, and F1 scores (98.46, 1, and 99.22) %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Accuracy- 99.103%</a:t>
            </a:r>
            <a:endParaRPr sz="1600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25" y="1301625"/>
            <a:ext cx="3656575" cy="3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5" y="807100"/>
            <a:ext cx="5786450" cy="39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275" y="998625"/>
            <a:ext cx="3179725" cy="33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29450" y="465100"/>
            <a:ext cx="76887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(K-Nearest Neighbours)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68400" y="1217500"/>
            <a:ext cx="83499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Non parametric supervised learning classifier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Predictions based on labeled training datasets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Our model operates by assessing proximity and similarity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Fit function on the training data (X-train, Y-train)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Predictions made on the test data (X-test, Y-test)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Correctly predicted 177 instances of the first class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243 correct  instances of the second class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Precision, Recall, F1 scores (92.67, 93.65, and 93.158) %</a:t>
            </a:r>
            <a:endParaRPr sz="1425"/>
          </a:p>
          <a:p>
            <a:pPr indent="-31909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Accuracy- 94.17 %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80"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325" y="1326925"/>
            <a:ext cx="3834150" cy="340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97300" y="574225"/>
            <a:ext cx="813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536302" y="45974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526275" y="1186500"/>
            <a:ext cx="82785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Useful in cases requiring high accuracy and robustness.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Random Forest combines multiple decision trees to improve accuracy and reduce overfitting.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La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got an accuracy of 96.63% in our dataset with Random Forest. Precision, Recall and F1 scores are 98.35%, 93.71%, 95.97% respectively. 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400" y="2323450"/>
            <a:ext cx="4068251" cy="27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492475"/>
            <a:ext cx="76887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Contribution</a:t>
            </a:r>
            <a:endParaRPr sz="2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72175"/>
            <a:ext cx="7688700" cy="3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Our research paper is the first to simultaneously explore autism detection using both image and behavior datasets.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Our research encompassed datasets comprising both children and adults.</a:t>
            </a:r>
            <a:endParaRPr b="1" sz="1475"/>
          </a:p>
          <a:p>
            <a:pPr indent="-3222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b="1" lang="en" sz="1475"/>
              <a:t>Comprehensive study on different types </a:t>
            </a:r>
            <a:r>
              <a:rPr b="1" lang="en" sz="1475"/>
              <a:t>of</a:t>
            </a:r>
            <a:r>
              <a:rPr b="1" lang="en" sz="1475"/>
              <a:t> data for autism detection</a:t>
            </a:r>
            <a:endParaRPr b="1" sz="1475"/>
          </a:p>
          <a:p>
            <a:pPr indent="-3222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b="1" lang="en" sz="1475"/>
              <a:t>Make diagnosis less scary </a:t>
            </a:r>
            <a:endParaRPr b="1" sz="1475"/>
          </a:p>
          <a:p>
            <a:pPr indent="-3222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b="1" lang="en" sz="1475"/>
              <a:t>Raise awareness</a:t>
            </a:r>
            <a:endParaRPr b="1" sz="1475"/>
          </a:p>
          <a:p>
            <a:pPr indent="-3222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b="1" lang="en" sz="1475"/>
              <a:t>We </a:t>
            </a:r>
            <a:r>
              <a:rPr b="1" lang="en" sz="1475"/>
              <a:t>achieved</a:t>
            </a:r>
            <a:r>
              <a:rPr b="1" lang="en" sz="1475"/>
              <a:t> high accuracy in most of our models.</a:t>
            </a:r>
            <a:endParaRPr b="1" sz="1475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294200" y="527775"/>
            <a:ext cx="76887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125" y="2101925"/>
            <a:ext cx="41803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261600" y="1379525"/>
            <a:ext cx="8620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 sz="1300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Logistic regression is good for simple, binary classification tasks with linearly separable data.</a:t>
            </a:r>
            <a:endParaRPr b="1" sz="1300">
              <a:solidFill>
                <a:srgbClr val="0D0D0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got </a:t>
            </a:r>
            <a:r>
              <a:rPr b="1" lang="en" sz="1300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</a:t>
            </a:r>
            <a:r>
              <a:rPr b="1" lang="en" sz="1300">
                <a:solidFill>
                  <a:srgbClr val="0D0D0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accuracy of 85.20% with logistic regression.</a:t>
            </a:r>
            <a:endParaRPr b="1" sz="1300">
              <a:solidFill>
                <a:srgbClr val="0D0D0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256425" y="464525"/>
            <a:ext cx="80058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Classification</a:t>
            </a:r>
            <a:r>
              <a:rPr lang="en"/>
              <a:t> Model for Screening Data</a:t>
            </a:r>
            <a:endParaRPr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770475" y="1740400"/>
            <a:ext cx="3315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 Black"/>
              <a:buChar char="●"/>
            </a:pP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Used Soft Voting Strategy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 Black"/>
              <a:buChar char="●"/>
            </a:pP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Four classifier was used: (equally weighted 25%) 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1659925" y="2302150"/>
            <a:ext cx="2738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 Black"/>
              <a:buChar char="➢"/>
            </a:pP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Decision</a:t>
            </a: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 Tree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 Black"/>
              <a:buChar char="➢"/>
            </a:pP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KNN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 Black"/>
              <a:buChar char="➢"/>
            </a:pP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Random Forest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Lato Black"/>
              <a:buChar char="➢"/>
            </a:pPr>
            <a:r>
              <a:rPr lang="en" sz="13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SVM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770475" y="3316425"/>
            <a:ext cx="31596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Lato Black"/>
              <a:buChar char="●"/>
            </a:pPr>
            <a:r>
              <a:rPr lang="en" sz="1200">
                <a:solidFill>
                  <a:srgbClr val="0D0D0D"/>
                </a:solidFill>
                <a:latin typeface="Lato Black"/>
                <a:ea typeface="Lato Black"/>
                <a:cs typeface="Lato Black"/>
                <a:sym typeface="Lato Black"/>
              </a:rPr>
              <a:t>Achieved an ensemble accuracy of 94%</a:t>
            </a:r>
            <a:endParaRPr sz="1300">
              <a:solidFill>
                <a:srgbClr val="0D0D0D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725" y="1326900"/>
            <a:ext cx="3833175" cy="32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410550" y="551200"/>
            <a:ext cx="80058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 Result Comparison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(Behavior Data)</a:t>
            </a:r>
            <a:endParaRPr/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00" y="1639600"/>
            <a:ext cx="7561149" cy="30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256425" y="464525"/>
            <a:ext cx="80058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Comparison with Other Papers on Behavior Dataset</a:t>
            </a:r>
            <a:endParaRPr/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1512863"/>
            <a:ext cx="8181975" cy="31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410550" y="512700"/>
            <a:ext cx="80058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 Result Comparison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(Facial Image Data)</a:t>
            </a:r>
            <a:endParaRPr/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75" y="1799775"/>
            <a:ext cx="8160950" cy="2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410550" y="512700"/>
            <a:ext cx="80058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 Result Comparison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(Facial Image Data)</a:t>
            </a:r>
            <a:endParaRPr/>
          </a:p>
        </p:txBody>
      </p:sp>
      <p:sp>
        <p:nvSpPr>
          <p:cNvPr id="338" name="Google Shape;338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50" y="1510800"/>
            <a:ext cx="7185476" cy="3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241875" y="425950"/>
            <a:ext cx="81744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Custom Model with Previous Works using Same Dataset</a:t>
            </a:r>
            <a:endParaRPr/>
          </a:p>
        </p:txBody>
      </p:sp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0" y="1615150"/>
            <a:ext cx="8231503" cy="289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517550" y="55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469400" y="1489625"/>
            <a:ext cx="76887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Dataset Limitation.</a:t>
            </a:r>
            <a:endParaRPr b="1"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Privacy Concern.</a:t>
            </a:r>
            <a:endParaRPr b="1"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Lack of Asian Children Images.</a:t>
            </a:r>
            <a:endParaRPr b="1"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Font typeface="Calibri"/>
              <a:buChar char="●"/>
            </a:pPr>
            <a:r>
              <a:rPr b="1" lang="en" sz="1950"/>
              <a:t>No Common Dataset of Images and Behavior combined.</a:t>
            </a:r>
            <a:r>
              <a:rPr lang="en" sz="195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488650" y="50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488650" y="1441200"/>
            <a:ext cx="76887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Collecting Asian Children Images.</a:t>
            </a:r>
            <a:endParaRPr b="1"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Collecting a Common Dataset with Image and Behavior.</a:t>
            </a:r>
            <a:endParaRPr b="1"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Creating a Web Interface Which Can Identify Autism Through Behavior/Image Data</a:t>
            </a:r>
            <a:endParaRPr b="1"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603725" y="616500"/>
            <a:ext cx="418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1"/>
          <p:cNvSpPr txBox="1"/>
          <p:nvPr/>
        </p:nvSpPr>
        <p:spPr>
          <a:xfrm>
            <a:off x="6880700" y="3938250"/>
            <a:ext cx="2491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657250" y="1462475"/>
            <a:ext cx="68703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got the better accuracy than most of the existing papers in both approaches.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paper is the first one where a comparative study is presented about two different approaches to detect autism with behavior data and image data.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the collection of common data this research can gave us an excellent outcome in future.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478775"/>
            <a:ext cx="7688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22">
                <a:latin typeface="Lato"/>
                <a:ea typeface="Lato"/>
                <a:cs typeface="Lato"/>
                <a:sym typeface="Lato"/>
              </a:rPr>
              <a:t>Challenges</a:t>
            </a:r>
            <a:endParaRPr sz="37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96700" y="1313225"/>
            <a:ext cx="83445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highlight>
                  <a:schemeClr val="lt1"/>
                </a:highlight>
              </a:rPr>
              <a:t>Couldn't find a behavior dataset precisely matching the image dataset of exact patients</a:t>
            </a:r>
            <a:endParaRPr b="1" sz="1600"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highlight>
                  <a:schemeClr val="lt1"/>
                </a:highlight>
              </a:rPr>
              <a:t>Direct comparison or integration of diverse results into a unified model was not feasible.</a:t>
            </a:r>
            <a:endParaRPr b="1" sz="1600"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highlight>
                  <a:schemeClr val="lt1"/>
                </a:highlight>
              </a:rPr>
              <a:t>Employed combined model approaches for both data types, but accuracy achieved was subpar</a:t>
            </a:r>
            <a:endParaRPr b="1" sz="1600"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highlight>
                  <a:schemeClr val="lt1"/>
                </a:highlight>
              </a:rPr>
              <a:t>Available Image datasets predominantly child based.</a:t>
            </a:r>
            <a:endParaRPr b="1" sz="1600"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highlight>
                  <a:schemeClr val="lt1"/>
                </a:highlight>
              </a:rPr>
              <a:t>Limited Asian feature datasets accessible on public platforms.</a:t>
            </a:r>
            <a:endParaRPr b="1" sz="1600"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highlight>
                  <a:schemeClr val="lt1"/>
                </a:highlight>
              </a:rPr>
              <a:t>Autism related institutions in Dhaka reluctant to share patients data.</a:t>
            </a:r>
            <a:endParaRPr b="1"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565200" y="616525"/>
            <a:ext cx="418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6880700" y="3938250"/>
            <a:ext cx="2491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657250" y="1462475"/>
            <a:ext cx="68703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1.Shaik, J., &amp; Padmanabhan, S. (2021). Detecting autism from facial image.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Advanced Research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3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2.Alsaade, F. W., &amp; Alzahrani, M. S. (2022). Classification and detection of autism spectrum disorder based on deep learning algorithms.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Computational Intelligence and Neuroscience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2022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3.Mukherjee, P., Sadhukhan, S., Godse, M., &amp; Chakraborty, B. (2023). Early Detection of Autism Spectrum Disorder (ASD) using Traditional Machine Learning Models.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Advanced Computer Science and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14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(6).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4. Singh, G. (2024b, May 23). Introduction to artificial neural networks. Analytics Vidhya.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https://www.analyticsvidhya.com/blog/2021/09/introduction-to-artificial-neural-networks/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3"/>
          <p:cNvSpPr txBox="1"/>
          <p:nvPr/>
        </p:nvSpPr>
        <p:spPr>
          <a:xfrm>
            <a:off x="681900" y="1499475"/>
            <a:ext cx="78543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 </a:t>
            </a:r>
            <a:endParaRPr sz="4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989575" y="3497650"/>
            <a:ext cx="7373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Any Question?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478775"/>
            <a:ext cx="76887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 (1):</a:t>
            </a:r>
            <a:endParaRPr sz="2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258525"/>
            <a:ext cx="76887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Detecting Autism from Facial Images [ 1]:                                                                       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Used Convolutional Neural Network with transfer learning                                                                  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Collected  images from ImageNet database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Implemented VGG19 to classify autistic or non autistic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Accuracy: 84.67%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Lack of diversity in the dataset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Lack of details for the evaluation of the model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33125"/>
            <a:ext cx="76887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 (2):</a:t>
            </a:r>
            <a:endParaRPr sz="25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21675"/>
            <a:ext cx="76887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" sz="1760">
                <a:solidFill>
                  <a:srgbClr val="000000"/>
                </a:solidFill>
              </a:rPr>
              <a:t>Classification and Detection of Autism Spectrum Disorder  based on Deep Learning Algorithms [2]:</a:t>
            </a:r>
            <a:endParaRPr b="1" sz="176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Applied pretrained models Xception , VGG19 and NASNETMobile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Xception accuracy: 91%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VGG19 accuracy: 80%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NASNET Mobile</a:t>
            </a:r>
            <a:r>
              <a:rPr b="1" lang="en" sz="1600">
                <a:solidFill>
                  <a:srgbClr val="000000"/>
                </a:solidFill>
              </a:rPr>
              <a:t> accuracy: 78%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Chances of overfitting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33125"/>
            <a:ext cx="76887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 (3):</a:t>
            </a:r>
            <a:endParaRPr sz="27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340900"/>
            <a:ext cx="76887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450">
                <a:solidFill>
                  <a:srgbClr val="000000"/>
                </a:solidFill>
              </a:rPr>
              <a:t>Early detection of Autism spectrum disorder using traditional machine learning models [3]:</a:t>
            </a:r>
            <a:endParaRPr b="1" sz="1450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Data from different social networks and organizations were collected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Dataset contained experiences of parents regarding their autistic child using dialogue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KNN, SVM, LR and RF were used as models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SVM accuracy: 71%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LR accuracy: 71%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KNN accuracy: 62%</a:t>
            </a:r>
            <a:endParaRPr b="1" sz="11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RF accuracy: 69%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Not applicable for large dataset</a:t>
            </a:r>
            <a:endParaRPr b="1"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b="1" lang="en" sz="1375">
                <a:solidFill>
                  <a:srgbClr val="000000"/>
                </a:solidFill>
              </a:rPr>
              <a:t>Low accuracy</a:t>
            </a:r>
            <a:endParaRPr b="1" sz="13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70525" y="56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66850" y="156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collection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 Processing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Evaluation</a:t>
            </a:r>
            <a:endParaRPr b="1" sz="16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375" y="0"/>
            <a:ext cx="6219951" cy="48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410450" y="4798175"/>
            <a:ext cx="3845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 1: Step By Step Workflow to Detect ASD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42025"/>
            <a:ext cx="76887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7650" y="1164775"/>
            <a:ext cx="76887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50">
                <a:solidFill>
                  <a:srgbClr val="202124"/>
                </a:solidFill>
                <a:highlight>
                  <a:srgbClr val="FFFFFF"/>
                </a:highlight>
              </a:rPr>
              <a:t>Image Dataset</a:t>
            </a:r>
            <a:endParaRPr b="1" sz="17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25"/>
              <a:buChar char="●"/>
            </a:pP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Source: Kaggle (Facebook &amp; autism-related websites)</a:t>
            </a:r>
            <a:endParaRPr b="1" sz="15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25"/>
              <a:buChar char="●"/>
            </a:pP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Total Photos: 2940</a:t>
            </a:r>
            <a:endParaRPr b="1" sz="15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25"/>
              <a:buChar char="●"/>
            </a:pP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Photo Format: 2D, JPG</a:t>
            </a:r>
            <a:endParaRPr b="1" sz="15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25"/>
              <a:buChar char="●"/>
            </a:pP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Photo Size: Varies</a:t>
            </a:r>
            <a:endParaRPr b="1" sz="15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rgbClr val="202124"/>
                </a:solidFill>
                <a:highlight>
                  <a:srgbClr val="FFFFFF"/>
                </a:highlight>
              </a:rPr>
              <a:t>Adult Dataset for Autism Screening</a:t>
            </a:r>
            <a:endParaRPr b="1" sz="16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25"/>
              <a:buFont typeface="Arial"/>
              <a:buChar char="●"/>
            </a:pP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     Source: Kaggle</a:t>
            </a:r>
            <a:endParaRPr b="1" sz="15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25"/>
              <a:buFont typeface="Arial"/>
              <a:buChar char="●"/>
            </a:pP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     Total Instances: 704</a:t>
            </a:r>
            <a:endParaRPr b="1" sz="142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908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25"/>
              <a:buFont typeface="Arial"/>
              <a:buChar char="●"/>
            </a:pPr>
            <a:r>
              <a:rPr b="1" lang="en" sz="1325">
                <a:solidFill>
                  <a:srgbClr val="202124"/>
                </a:solidFill>
                <a:highlight>
                  <a:srgbClr val="FFFFFF"/>
                </a:highlight>
              </a:rPr>
              <a:t>    </a:t>
            </a:r>
            <a:r>
              <a:rPr b="1" lang="en" sz="1625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Attributes</a:t>
            </a:r>
            <a:r>
              <a:rPr b="1" lang="en" sz="1325">
                <a:solidFill>
                  <a:srgbClr val="202124"/>
                </a:solidFill>
                <a:highlight>
                  <a:srgbClr val="FFFFFF"/>
                </a:highlight>
              </a:rPr>
              <a:t>: </a:t>
            </a: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</a:rPr>
              <a:t>21</a:t>
            </a:r>
            <a:r>
              <a:rPr b="1" lang="en" sz="1325">
                <a:solidFill>
                  <a:srgbClr val="202124"/>
                </a:solidFill>
                <a:highlight>
                  <a:srgbClr val="FFFFFF"/>
                </a:highlight>
              </a:rPr>
              <a:t>  </a:t>
            </a:r>
            <a:endParaRPr b="1" sz="2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