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1479" r:id="rId3"/>
    <p:sldId id="1645" r:id="rId4"/>
    <p:sldId id="2154" r:id="rId5"/>
    <p:sldId id="2158" r:id="rId6"/>
    <p:sldId id="2159" r:id="rId7"/>
    <p:sldId id="2132" r:id="rId8"/>
    <p:sldId id="2200" r:id="rId9"/>
    <p:sldId id="166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8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841"/>
    <a:srgbClr val="0F1B30"/>
    <a:srgbClr val="38579A"/>
    <a:srgbClr val="5EAADE"/>
    <a:srgbClr val="E99BEB"/>
    <a:srgbClr val="515C63"/>
    <a:srgbClr val="3F4C55"/>
    <a:srgbClr val="31AFB5"/>
    <a:srgbClr val="72B359"/>
    <a:srgbClr val="223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5540" autoAdjust="0"/>
  </p:normalViewPr>
  <p:slideViewPr>
    <p:cSldViewPr>
      <p:cViewPr varScale="1">
        <p:scale>
          <a:sx n="121" d="100"/>
          <a:sy n="121" d="100"/>
        </p:scale>
        <p:origin x="192" y="86"/>
      </p:cViewPr>
      <p:guideLst>
        <p:guide orient="horz" pos="1558"/>
        <p:guide pos="28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t>21-Sep-21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t>21-Sep-21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-76200" y="514350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14350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3365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6930" y="1428750"/>
            <a:ext cx="4013835" cy="107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>
              <a:solidFill>
                <a:schemeClr val="bg1"/>
              </a:solidFill>
            </a:endParaRPr>
          </a:p>
        </p:txBody>
      </p:sp>
      <p:sp>
        <p:nvSpPr>
          <p:cNvPr id="17" name="Title 2"/>
          <p:cNvSpPr txBox="1"/>
          <p:nvPr/>
        </p:nvSpPr>
        <p:spPr>
          <a:xfrm>
            <a:off x="295909" y="361950"/>
            <a:ext cx="4123690" cy="9233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Leelawadee UI" panose="020B0502040204020203" charset="0"/>
                <a:cs typeface="Leelawadee UI" panose="020B0502040204020203" charset="0"/>
                <a:sym typeface="+mn-ea"/>
              </a:rPr>
              <a:t>Measurement of Toxicity Levels in Sentences using NLP and CNN with Word Embedding System</a:t>
            </a:r>
          </a:p>
        </p:txBody>
      </p:sp>
      <p:pic>
        <p:nvPicPr>
          <p:cNvPr id="2" name="Picture 1" descr="Artificial_Intelligence_781x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45" y="0"/>
            <a:ext cx="4567555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FD92FE-D42F-4DF0-8495-109CAA25F812}"/>
              </a:ext>
            </a:extLst>
          </p:cNvPr>
          <p:cNvSpPr txBox="1"/>
          <p:nvPr/>
        </p:nvSpPr>
        <p:spPr>
          <a:xfrm>
            <a:off x="295909" y="2999243"/>
            <a:ext cx="4013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b="1" u="sng" dirty="0">
                <a:solidFill>
                  <a:schemeClr val="bg1"/>
                </a:solidFill>
              </a:rPr>
              <a:t>Group members (Group 11)</a:t>
            </a:r>
          </a:p>
          <a:p>
            <a:pPr lvl="0" algn="r"/>
            <a:r>
              <a:rPr lang="en-US" dirty="0">
                <a:solidFill>
                  <a:srgbClr val="EAD1DC"/>
                </a:solidFill>
              </a:rPr>
              <a:t>Mahmudul Hasan Shakil - 21166034</a:t>
            </a:r>
          </a:p>
          <a:p>
            <a:pPr lvl="0" algn="r"/>
            <a:r>
              <a:rPr lang="en-US" dirty="0">
                <a:solidFill>
                  <a:srgbClr val="EAD1DC"/>
                </a:solidFill>
              </a:rPr>
              <a:t>Zawad </a:t>
            </a:r>
            <a:r>
              <a:rPr lang="en-US" dirty="0" err="1">
                <a:solidFill>
                  <a:srgbClr val="EAD1DC"/>
                </a:solidFill>
              </a:rPr>
              <a:t>Alam</a:t>
            </a:r>
            <a:r>
              <a:rPr lang="en-US" dirty="0">
                <a:solidFill>
                  <a:srgbClr val="EAD1DC"/>
                </a:solidFill>
              </a:rPr>
              <a:t> - 21166035</a:t>
            </a:r>
          </a:p>
          <a:p>
            <a:pPr lvl="0" algn="r"/>
            <a:r>
              <a:rPr lang="en-US" dirty="0" err="1">
                <a:solidFill>
                  <a:srgbClr val="EAD1DC"/>
                </a:solidFill>
              </a:rPr>
              <a:t>Sajal</a:t>
            </a:r>
            <a:r>
              <a:rPr lang="en-US" dirty="0">
                <a:solidFill>
                  <a:srgbClr val="EAD1DC"/>
                </a:solidFill>
              </a:rPr>
              <a:t> </a:t>
            </a:r>
            <a:r>
              <a:rPr lang="en-US" dirty="0" err="1">
                <a:solidFill>
                  <a:srgbClr val="EAD1DC"/>
                </a:solidFill>
              </a:rPr>
              <a:t>Kanti</a:t>
            </a:r>
            <a:r>
              <a:rPr lang="en-US" dirty="0">
                <a:solidFill>
                  <a:srgbClr val="EAD1DC"/>
                </a:solidFill>
              </a:rPr>
              <a:t> Kundu - 21166006</a:t>
            </a:r>
          </a:p>
          <a:p>
            <a:pPr lvl="0" algn="r"/>
            <a:r>
              <a:rPr lang="en-US" dirty="0" err="1">
                <a:solidFill>
                  <a:srgbClr val="EAD1DC"/>
                </a:solidFill>
              </a:rPr>
              <a:t>Arnob</a:t>
            </a:r>
            <a:r>
              <a:rPr lang="en-US" dirty="0">
                <a:solidFill>
                  <a:srgbClr val="EAD1DC"/>
                </a:solidFill>
              </a:rPr>
              <a:t> Kumar Dey - 21166011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6" name="Rectangle: Top Corners Rounded 5"/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 sz="160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640080" rIns="91440" bIns="45720" numCol="1" rtlCol="0" anchor="t" anchorCtr="0" compatLnSpc="1"/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Objective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Implementation of deep learning for specifying abusive online contents to reduce cyberbullying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68353" y="1087655"/>
            <a:ext cx="1918256" cy="3461485"/>
            <a:chOff x="1463866" y="1087655"/>
            <a:chExt cx="1918256" cy="3461485"/>
          </a:xfrm>
        </p:grpSpPr>
        <p:sp>
          <p:nvSpPr>
            <p:cNvPr id="23" name="Rectangle: Top Corners Rounded 22"/>
            <p:cNvSpPr/>
            <p:nvPr/>
          </p:nvSpPr>
          <p:spPr bwMode="auto">
            <a:xfrm>
              <a:off x="1463866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 sz="160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463866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640080" rIns="91440" bIns="45720" numCol="1" rtlCol="0" anchor="t" anchorCtr="0" compatLnSpc="1"/>
            <a:lstStyle/>
            <a:p>
              <a:pPr indent="0" algn="ctr">
                <a:buFont typeface="Wingdings" panose="05000000000000000000" charset="0"/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Motivation</a:t>
              </a:r>
            </a:p>
            <a:p>
              <a:pPr indent="0" algn="ctr">
                <a:buFont typeface="Wingdings" panose="05000000000000000000" charset="0"/>
                <a:buNone/>
              </a:pP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Impact of cyberbullying and online harassment</a:t>
              </a:r>
            </a:p>
            <a:p>
              <a:pPr indent="0" algn="l">
                <a:buFont typeface="Wingdings" panose="05000000000000000000" charset="0"/>
                <a:buNone/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95205" y="1087655"/>
            <a:ext cx="1918256" cy="3461485"/>
            <a:chOff x="495491" y="1087655"/>
            <a:chExt cx="1918256" cy="3461485"/>
          </a:xfrm>
        </p:grpSpPr>
        <p:sp>
          <p:nvSpPr>
            <p:cNvPr id="27" name="Rectangle: Top Corners Rounded 26"/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640080" rIns="91440" bIns="45720" numCol="1" rtlCol="0" anchor="t" anchorCtr="0" compatLnSpc="1"/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Our Ideas</a:t>
              </a:r>
            </a:p>
            <a:p>
              <a:pPr algn="l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System for reducing the impacts of cyberbullying and harassment</a:t>
              </a:r>
            </a:p>
          </p:txBody>
        </p:sp>
      </p:grpSp>
      <p:sp>
        <p:nvSpPr>
          <p:cNvPr id="35" name="Oval 34"/>
          <p:cNvSpPr/>
          <p:nvPr/>
        </p:nvSpPr>
        <p:spPr bwMode="auto">
          <a:xfrm>
            <a:off x="966619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4042671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168888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85" y="320675"/>
            <a:ext cx="8375650" cy="584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45376" y="1066801"/>
            <a:ext cx="3277662" cy="3271838"/>
            <a:chOff x="5197476" y="919163"/>
            <a:chExt cx="3573462" cy="3567113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5197476" y="919163"/>
              <a:ext cx="2974975" cy="3567113"/>
            </a:xfrm>
            <a:custGeom>
              <a:avLst/>
              <a:gdLst>
                <a:gd name="T0" fmla="*/ 91 w 1709"/>
                <a:gd name="T1" fmla="*/ 1299 h 2050"/>
                <a:gd name="T2" fmla="*/ 128 w 1709"/>
                <a:gd name="T3" fmla="*/ 1362 h 2050"/>
                <a:gd name="T4" fmla="*/ 111 w 1709"/>
                <a:gd name="T5" fmla="*/ 1476 h 2050"/>
                <a:gd name="T6" fmla="*/ 132 w 1709"/>
                <a:gd name="T7" fmla="*/ 1550 h 2050"/>
                <a:gd name="T8" fmla="*/ 175 w 1709"/>
                <a:gd name="T9" fmla="*/ 1599 h 2050"/>
                <a:gd name="T10" fmla="*/ 203 w 1709"/>
                <a:gd name="T11" fmla="*/ 1667 h 2050"/>
                <a:gd name="T12" fmla="*/ 209 w 1709"/>
                <a:gd name="T13" fmla="*/ 1786 h 2050"/>
                <a:gd name="T14" fmla="*/ 358 w 1709"/>
                <a:gd name="T15" fmla="*/ 1876 h 2050"/>
                <a:gd name="T16" fmla="*/ 784 w 1709"/>
                <a:gd name="T17" fmla="*/ 2024 h 2050"/>
                <a:gd name="T18" fmla="*/ 1673 w 1709"/>
                <a:gd name="T19" fmla="*/ 2048 h 2050"/>
                <a:gd name="T20" fmla="*/ 1706 w 1709"/>
                <a:gd name="T21" fmla="*/ 2003 h 2050"/>
                <a:gd name="T22" fmla="*/ 1649 w 1709"/>
                <a:gd name="T23" fmla="*/ 1901 h 2050"/>
                <a:gd name="T24" fmla="*/ 1571 w 1709"/>
                <a:gd name="T25" fmla="*/ 1605 h 2050"/>
                <a:gd name="T26" fmla="*/ 1516 w 1709"/>
                <a:gd name="T27" fmla="*/ 1581 h 2050"/>
                <a:gd name="T28" fmla="*/ 1546 w 1709"/>
                <a:gd name="T29" fmla="*/ 1825 h 2050"/>
                <a:gd name="T30" fmla="*/ 1614 w 1709"/>
                <a:gd name="T31" fmla="*/ 1976 h 2050"/>
                <a:gd name="T32" fmla="*/ 842 w 1709"/>
                <a:gd name="T33" fmla="*/ 1982 h 2050"/>
                <a:gd name="T34" fmla="*/ 753 w 1709"/>
                <a:gd name="T35" fmla="*/ 1753 h 2050"/>
                <a:gd name="T36" fmla="*/ 1019 w 1709"/>
                <a:gd name="T37" fmla="*/ 1538 h 2050"/>
                <a:gd name="T38" fmla="*/ 985 w 1709"/>
                <a:gd name="T39" fmla="*/ 1505 h 2050"/>
                <a:gd name="T40" fmla="*/ 781 w 1709"/>
                <a:gd name="T41" fmla="*/ 1671 h 2050"/>
                <a:gd name="T42" fmla="*/ 638 w 1709"/>
                <a:gd name="T43" fmla="*/ 1721 h 2050"/>
                <a:gd name="T44" fmla="*/ 344 w 1709"/>
                <a:gd name="T45" fmla="*/ 1809 h 2050"/>
                <a:gd name="T46" fmla="*/ 266 w 1709"/>
                <a:gd name="T47" fmla="*/ 1703 h 2050"/>
                <a:gd name="T48" fmla="*/ 273 w 1709"/>
                <a:gd name="T49" fmla="*/ 1609 h 2050"/>
                <a:gd name="T50" fmla="*/ 202 w 1709"/>
                <a:gd name="T51" fmla="*/ 1535 h 2050"/>
                <a:gd name="T52" fmla="*/ 222 w 1709"/>
                <a:gd name="T53" fmla="*/ 1488 h 2050"/>
                <a:gd name="T54" fmla="*/ 167 w 1709"/>
                <a:gd name="T55" fmla="*/ 1434 h 2050"/>
                <a:gd name="T56" fmla="*/ 190 w 1709"/>
                <a:gd name="T57" fmla="*/ 1391 h 2050"/>
                <a:gd name="T58" fmla="*/ 122 w 1709"/>
                <a:gd name="T59" fmla="*/ 1238 h 2050"/>
                <a:gd name="T60" fmla="*/ 73 w 1709"/>
                <a:gd name="T61" fmla="*/ 1205 h 2050"/>
                <a:gd name="T62" fmla="*/ 261 w 1709"/>
                <a:gd name="T63" fmla="*/ 902 h 2050"/>
                <a:gd name="T64" fmla="*/ 224 w 1709"/>
                <a:gd name="T65" fmla="*/ 771 h 2050"/>
                <a:gd name="T66" fmla="*/ 201 w 1709"/>
                <a:gd name="T67" fmla="*/ 711 h 2050"/>
                <a:gd name="T68" fmla="*/ 253 w 1709"/>
                <a:gd name="T69" fmla="*/ 578 h 2050"/>
                <a:gd name="T70" fmla="*/ 284 w 1709"/>
                <a:gd name="T71" fmla="*/ 463 h 2050"/>
                <a:gd name="T72" fmla="*/ 713 w 1709"/>
                <a:gd name="T73" fmla="*/ 117 h 2050"/>
                <a:gd name="T74" fmla="*/ 1194 w 1709"/>
                <a:gd name="T75" fmla="*/ 80 h 2050"/>
                <a:gd name="T76" fmla="*/ 1206 w 1709"/>
                <a:gd name="T77" fmla="*/ 13 h 2050"/>
                <a:gd name="T78" fmla="*/ 699 w 1709"/>
                <a:gd name="T79" fmla="*/ 50 h 2050"/>
                <a:gd name="T80" fmla="*/ 220 w 1709"/>
                <a:gd name="T81" fmla="*/ 439 h 2050"/>
                <a:gd name="T82" fmla="*/ 187 w 1709"/>
                <a:gd name="T83" fmla="*/ 563 h 2050"/>
                <a:gd name="T84" fmla="*/ 138 w 1709"/>
                <a:gd name="T85" fmla="*/ 688 h 2050"/>
                <a:gd name="T86" fmla="*/ 178 w 1709"/>
                <a:gd name="T87" fmla="*/ 821 h 2050"/>
                <a:gd name="T88" fmla="*/ 200 w 1709"/>
                <a:gd name="T89" fmla="*/ 871 h 2050"/>
                <a:gd name="T90" fmla="*/ 6 w 1709"/>
                <a:gd name="T91" fmla="*/ 121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745163" y="1268413"/>
              <a:ext cx="652462" cy="757238"/>
            </a:xfrm>
            <a:custGeom>
              <a:avLst/>
              <a:gdLst>
                <a:gd name="T0" fmla="*/ 71 w 375"/>
                <a:gd name="T1" fmla="*/ 408 h 435"/>
                <a:gd name="T2" fmla="*/ 75 w 375"/>
                <a:gd name="T3" fmla="*/ 393 h 435"/>
                <a:gd name="T4" fmla="*/ 97 w 375"/>
                <a:gd name="T5" fmla="*/ 309 h 435"/>
                <a:gd name="T6" fmla="*/ 191 w 375"/>
                <a:gd name="T7" fmla="*/ 156 h 435"/>
                <a:gd name="T8" fmla="*/ 348 w 375"/>
                <a:gd name="T9" fmla="*/ 69 h 435"/>
                <a:gd name="T10" fmla="*/ 372 w 375"/>
                <a:gd name="T11" fmla="*/ 44 h 435"/>
                <a:gd name="T12" fmla="*/ 362 w 375"/>
                <a:gd name="T13" fmla="*/ 11 h 435"/>
                <a:gd name="T14" fmla="*/ 328 w 375"/>
                <a:gd name="T15" fmla="*/ 4 h 435"/>
                <a:gd name="T16" fmla="*/ 141 w 375"/>
                <a:gd name="T17" fmla="*/ 109 h 435"/>
                <a:gd name="T18" fmla="*/ 33 w 375"/>
                <a:gd name="T19" fmla="*/ 286 h 435"/>
                <a:gd name="T20" fmla="*/ 8 w 375"/>
                <a:gd name="T21" fmla="*/ 378 h 435"/>
                <a:gd name="T22" fmla="*/ 5 w 375"/>
                <a:gd name="T23" fmla="*/ 393 h 435"/>
                <a:gd name="T24" fmla="*/ 30 w 375"/>
                <a:gd name="T25" fmla="*/ 434 h 435"/>
                <a:gd name="T26" fmla="*/ 38 w 375"/>
                <a:gd name="T27" fmla="*/ 435 h 435"/>
                <a:gd name="T28" fmla="*/ 71 w 375"/>
                <a:gd name="T29" fmla="*/ 4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5680075" y="2111376"/>
              <a:ext cx="119062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6805613" y="1338263"/>
              <a:ext cx="1552575" cy="2374900"/>
            </a:xfrm>
            <a:custGeom>
              <a:avLst/>
              <a:gdLst>
                <a:gd name="T0" fmla="*/ 118 w 892"/>
                <a:gd name="T1" fmla="*/ 768 h 1365"/>
                <a:gd name="T2" fmla="*/ 306 w 892"/>
                <a:gd name="T3" fmla="*/ 963 h 1365"/>
                <a:gd name="T4" fmla="*/ 242 w 892"/>
                <a:gd name="T5" fmla="*/ 1126 h 1365"/>
                <a:gd name="T6" fmla="*/ 310 w 892"/>
                <a:gd name="T7" fmla="*/ 1229 h 1365"/>
                <a:gd name="T8" fmla="*/ 583 w 892"/>
                <a:gd name="T9" fmla="*/ 1229 h 1365"/>
                <a:gd name="T10" fmla="*/ 651 w 892"/>
                <a:gd name="T11" fmla="*/ 1126 h 1365"/>
                <a:gd name="T12" fmla="*/ 586 w 892"/>
                <a:gd name="T13" fmla="*/ 963 h 1365"/>
                <a:gd name="T14" fmla="*/ 775 w 892"/>
                <a:gd name="T15" fmla="*/ 768 h 1365"/>
                <a:gd name="T16" fmla="*/ 446 w 892"/>
                <a:gd name="T17" fmla="*/ 0 h 1365"/>
                <a:gd name="T18" fmla="*/ 344 w 892"/>
                <a:gd name="T19" fmla="*/ 512 h 1365"/>
                <a:gd name="T20" fmla="*/ 276 w 892"/>
                <a:gd name="T21" fmla="*/ 478 h 1365"/>
                <a:gd name="T22" fmla="*/ 344 w 892"/>
                <a:gd name="T23" fmla="*/ 478 h 1365"/>
                <a:gd name="T24" fmla="*/ 480 w 892"/>
                <a:gd name="T25" fmla="*/ 956 h 1365"/>
                <a:gd name="T26" fmla="*/ 412 w 892"/>
                <a:gd name="T27" fmla="*/ 580 h 1365"/>
                <a:gd name="T28" fmla="*/ 480 w 892"/>
                <a:gd name="T29" fmla="*/ 956 h 1365"/>
                <a:gd name="T30" fmla="*/ 378 w 892"/>
                <a:gd name="T31" fmla="*/ 1229 h 1365"/>
                <a:gd name="T32" fmla="*/ 446 w 892"/>
                <a:gd name="T33" fmla="*/ 1297 h 1365"/>
                <a:gd name="T34" fmla="*/ 549 w 892"/>
                <a:gd name="T35" fmla="*/ 1160 h 1365"/>
                <a:gd name="T36" fmla="*/ 310 w 892"/>
                <a:gd name="T37" fmla="*/ 1126 h 1365"/>
                <a:gd name="T38" fmla="*/ 344 w 892"/>
                <a:gd name="T39" fmla="*/ 1024 h 1365"/>
                <a:gd name="T40" fmla="*/ 583 w 892"/>
                <a:gd name="T41" fmla="*/ 1058 h 1365"/>
                <a:gd name="T42" fmla="*/ 822 w 892"/>
                <a:gd name="T43" fmla="*/ 452 h 1365"/>
                <a:gd name="T44" fmla="*/ 655 w 892"/>
                <a:gd name="T45" fmla="*/ 782 h 1365"/>
                <a:gd name="T46" fmla="*/ 549 w 892"/>
                <a:gd name="T47" fmla="*/ 580 h 1365"/>
                <a:gd name="T48" fmla="*/ 685 w 892"/>
                <a:gd name="T49" fmla="*/ 478 h 1365"/>
                <a:gd name="T50" fmla="*/ 480 w 892"/>
                <a:gd name="T51" fmla="*/ 478 h 1365"/>
                <a:gd name="T52" fmla="*/ 412 w 892"/>
                <a:gd name="T53" fmla="*/ 512 h 1365"/>
                <a:gd name="T54" fmla="*/ 310 w 892"/>
                <a:gd name="T55" fmla="*/ 375 h 1365"/>
                <a:gd name="T56" fmla="*/ 310 w 892"/>
                <a:gd name="T57" fmla="*/ 580 h 1365"/>
                <a:gd name="T58" fmla="*/ 344 w 892"/>
                <a:gd name="T59" fmla="*/ 883 h 1365"/>
                <a:gd name="T60" fmla="*/ 169 w 892"/>
                <a:gd name="T61" fmla="*/ 722 h 1365"/>
                <a:gd name="T62" fmla="*/ 446 w 892"/>
                <a:gd name="T63" fmla="*/ 68 h 1365"/>
                <a:gd name="T64" fmla="*/ 549 w 892"/>
                <a:gd name="T65" fmla="*/ 512 h 1365"/>
                <a:gd name="T66" fmla="*/ 583 w 892"/>
                <a:gd name="T67" fmla="*/ 444 h 1365"/>
                <a:gd name="T68" fmla="*/ 583 w 892"/>
                <a:gd name="T69" fmla="*/ 512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472488" y="2051051"/>
              <a:ext cx="298450" cy="119063"/>
            </a:xfrm>
            <a:custGeom>
              <a:avLst/>
              <a:gdLst>
                <a:gd name="T0" fmla="*/ 34 w 171"/>
                <a:gd name="T1" fmla="*/ 68 h 68"/>
                <a:gd name="T2" fmla="*/ 137 w 171"/>
                <a:gd name="T3" fmla="*/ 68 h 68"/>
                <a:gd name="T4" fmla="*/ 171 w 171"/>
                <a:gd name="T5" fmla="*/ 34 h 68"/>
                <a:gd name="T6" fmla="*/ 137 w 171"/>
                <a:gd name="T7" fmla="*/ 0 h 68"/>
                <a:gd name="T8" fmla="*/ 34 w 171"/>
                <a:gd name="T9" fmla="*/ 0 h 68"/>
                <a:gd name="T10" fmla="*/ 0 w 171"/>
                <a:gd name="T11" fmla="*/ 34 h 68"/>
                <a:gd name="T12" fmla="*/ 34 w 17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8191500" y="1249363"/>
              <a:ext cx="252412" cy="249238"/>
            </a:xfrm>
            <a:custGeom>
              <a:avLst/>
              <a:gdLst>
                <a:gd name="T0" fmla="*/ 36 w 145"/>
                <a:gd name="T1" fmla="*/ 143 h 143"/>
                <a:gd name="T2" fmla="*/ 61 w 145"/>
                <a:gd name="T3" fmla="*/ 133 h 143"/>
                <a:gd name="T4" fmla="*/ 133 w 145"/>
                <a:gd name="T5" fmla="*/ 60 h 143"/>
                <a:gd name="T6" fmla="*/ 142 w 145"/>
                <a:gd name="T7" fmla="*/ 27 h 143"/>
                <a:gd name="T8" fmla="*/ 118 w 145"/>
                <a:gd name="T9" fmla="*/ 3 h 143"/>
                <a:gd name="T10" fmla="*/ 85 w 145"/>
                <a:gd name="T11" fmla="*/ 12 h 143"/>
                <a:gd name="T12" fmla="*/ 12 w 145"/>
                <a:gd name="T13" fmla="*/ 84 h 143"/>
                <a:gd name="T14" fmla="*/ 5 w 145"/>
                <a:gd name="T15" fmla="*/ 122 h 143"/>
                <a:gd name="T16" fmla="*/ 36 w 145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7523163" y="922338"/>
              <a:ext cx="117475" cy="298450"/>
            </a:xfrm>
            <a:custGeom>
              <a:avLst/>
              <a:gdLst>
                <a:gd name="T0" fmla="*/ 34 w 68"/>
                <a:gd name="T1" fmla="*/ 171 h 171"/>
                <a:gd name="T2" fmla="*/ 68 w 68"/>
                <a:gd name="T3" fmla="*/ 137 h 171"/>
                <a:gd name="T4" fmla="*/ 68 w 68"/>
                <a:gd name="T5" fmla="*/ 34 h 171"/>
                <a:gd name="T6" fmla="*/ 34 w 68"/>
                <a:gd name="T7" fmla="*/ 0 h 171"/>
                <a:gd name="T8" fmla="*/ 0 w 68"/>
                <a:gd name="T9" fmla="*/ 34 h 171"/>
                <a:gd name="T10" fmla="*/ 0 w 68"/>
                <a:gd name="T11" fmla="*/ 137 h 171"/>
                <a:gd name="T12" fmla="*/ 34 w 68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719888" y="1249363"/>
              <a:ext cx="249237" cy="249238"/>
            </a:xfrm>
            <a:custGeom>
              <a:avLst/>
              <a:gdLst>
                <a:gd name="T0" fmla="*/ 133 w 143"/>
                <a:gd name="T1" fmla="*/ 133 h 143"/>
                <a:gd name="T2" fmla="*/ 143 w 143"/>
                <a:gd name="T3" fmla="*/ 108 h 143"/>
                <a:gd name="T4" fmla="*/ 133 w 143"/>
                <a:gd name="T5" fmla="*/ 84 h 143"/>
                <a:gd name="T6" fmla="*/ 61 w 143"/>
                <a:gd name="T7" fmla="*/ 12 h 143"/>
                <a:gd name="T8" fmla="*/ 28 w 143"/>
                <a:gd name="T9" fmla="*/ 3 h 143"/>
                <a:gd name="T10" fmla="*/ 3 w 143"/>
                <a:gd name="T11" fmla="*/ 27 h 143"/>
                <a:gd name="T12" fmla="*/ 13 w 143"/>
                <a:gd name="T13" fmla="*/ 60 h 143"/>
                <a:gd name="T14" fmla="*/ 85 w 143"/>
                <a:gd name="T15" fmla="*/ 133 h 143"/>
                <a:gd name="T16" fmla="*/ 109 w 143"/>
                <a:gd name="T17" fmla="*/ 143 h 143"/>
                <a:gd name="T18" fmla="*/ 133 w 143"/>
                <a:gd name="T19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6394450" y="2051051"/>
              <a:ext cx="295275" cy="119063"/>
            </a:xfrm>
            <a:custGeom>
              <a:avLst/>
              <a:gdLst>
                <a:gd name="T0" fmla="*/ 34 w 170"/>
                <a:gd name="T1" fmla="*/ 0 h 68"/>
                <a:gd name="T2" fmla="*/ 0 w 170"/>
                <a:gd name="T3" fmla="*/ 34 h 68"/>
                <a:gd name="T4" fmla="*/ 34 w 170"/>
                <a:gd name="T5" fmla="*/ 68 h 68"/>
                <a:gd name="T6" fmla="*/ 136 w 170"/>
                <a:gd name="T7" fmla="*/ 68 h 68"/>
                <a:gd name="T8" fmla="*/ 170 w 170"/>
                <a:gd name="T9" fmla="*/ 34 h 68"/>
                <a:gd name="T10" fmla="*/ 136 w 170"/>
                <a:gd name="T11" fmla="*/ 0 h 68"/>
                <a:gd name="T12" fmla="*/ 34 w 170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91214" y="1611669"/>
            <a:ext cx="2185986" cy="2182100"/>
            <a:chOff x="5197476" y="919163"/>
            <a:chExt cx="3573462" cy="3567113"/>
          </a:xfrm>
          <a:solidFill>
            <a:schemeClr val="accent2"/>
          </a:solidFill>
        </p:grpSpPr>
        <p:sp>
          <p:nvSpPr>
            <p:cNvPr id="32" name="Freeform 5"/>
            <p:cNvSpPr/>
            <p:nvPr/>
          </p:nvSpPr>
          <p:spPr bwMode="auto">
            <a:xfrm>
              <a:off x="5197476" y="919163"/>
              <a:ext cx="2974975" cy="3567113"/>
            </a:xfrm>
            <a:custGeom>
              <a:avLst/>
              <a:gdLst>
                <a:gd name="T0" fmla="*/ 91 w 1709"/>
                <a:gd name="T1" fmla="*/ 1299 h 2050"/>
                <a:gd name="T2" fmla="*/ 128 w 1709"/>
                <a:gd name="T3" fmla="*/ 1362 h 2050"/>
                <a:gd name="T4" fmla="*/ 111 w 1709"/>
                <a:gd name="T5" fmla="*/ 1476 h 2050"/>
                <a:gd name="T6" fmla="*/ 132 w 1709"/>
                <a:gd name="T7" fmla="*/ 1550 h 2050"/>
                <a:gd name="T8" fmla="*/ 175 w 1709"/>
                <a:gd name="T9" fmla="*/ 1599 h 2050"/>
                <a:gd name="T10" fmla="*/ 203 w 1709"/>
                <a:gd name="T11" fmla="*/ 1667 h 2050"/>
                <a:gd name="T12" fmla="*/ 209 w 1709"/>
                <a:gd name="T13" fmla="*/ 1786 h 2050"/>
                <a:gd name="T14" fmla="*/ 358 w 1709"/>
                <a:gd name="T15" fmla="*/ 1876 h 2050"/>
                <a:gd name="T16" fmla="*/ 784 w 1709"/>
                <a:gd name="T17" fmla="*/ 2024 h 2050"/>
                <a:gd name="T18" fmla="*/ 1673 w 1709"/>
                <a:gd name="T19" fmla="*/ 2048 h 2050"/>
                <a:gd name="T20" fmla="*/ 1706 w 1709"/>
                <a:gd name="T21" fmla="*/ 2003 h 2050"/>
                <a:gd name="T22" fmla="*/ 1649 w 1709"/>
                <a:gd name="T23" fmla="*/ 1901 h 2050"/>
                <a:gd name="T24" fmla="*/ 1571 w 1709"/>
                <a:gd name="T25" fmla="*/ 1605 h 2050"/>
                <a:gd name="T26" fmla="*/ 1516 w 1709"/>
                <a:gd name="T27" fmla="*/ 1581 h 2050"/>
                <a:gd name="T28" fmla="*/ 1546 w 1709"/>
                <a:gd name="T29" fmla="*/ 1825 h 2050"/>
                <a:gd name="T30" fmla="*/ 1614 w 1709"/>
                <a:gd name="T31" fmla="*/ 1976 h 2050"/>
                <a:gd name="T32" fmla="*/ 842 w 1709"/>
                <a:gd name="T33" fmla="*/ 1982 h 2050"/>
                <a:gd name="T34" fmla="*/ 753 w 1709"/>
                <a:gd name="T35" fmla="*/ 1753 h 2050"/>
                <a:gd name="T36" fmla="*/ 1019 w 1709"/>
                <a:gd name="T37" fmla="*/ 1538 h 2050"/>
                <a:gd name="T38" fmla="*/ 985 w 1709"/>
                <a:gd name="T39" fmla="*/ 1505 h 2050"/>
                <a:gd name="T40" fmla="*/ 781 w 1709"/>
                <a:gd name="T41" fmla="*/ 1671 h 2050"/>
                <a:gd name="T42" fmla="*/ 638 w 1709"/>
                <a:gd name="T43" fmla="*/ 1721 h 2050"/>
                <a:gd name="T44" fmla="*/ 344 w 1709"/>
                <a:gd name="T45" fmla="*/ 1809 h 2050"/>
                <a:gd name="T46" fmla="*/ 266 w 1709"/>
                <a:gd name="T47" fmla="*/ 1703 h 2050"/>
                <a:gd name="T48" fmla="*/ 273 w 1709"/>
                <a:gd name="T49" fmla="*/ 1609 h 2050"/>
                <a:gd name="T50" fmla="*/ 202 w 1709"/>
                <a:gd name="T51" fmla="*/ 1535 h 2050"/>
                <a:gd name="T52" fmla="*/ 222 w 1709"/>
                <a:gd name="T53" fmla="*/ 1488 h 2050"/>
                <a:gd name="T54" fmla="*/ 167 w 1709"/>
                <a:gd name="T55" fmla="*/ 1434 h 2050"/>
                <a:gd name="T56" fmla="*/ 190 w 1709"/>
                <a:gd name="T57" fmla="*/ 1391 h 2050"/>
                <a:gd name="T58" fmla="*/ 122 w 1709"/>
                <a:gd name="T59" fmla="*/ 1238 h 2050"/>
                <a:gd name="T60" fmla="*/ 73 w 1709"/>
                <a:gd name="T61" fmla="*/ 1205 h 2050"/>
                <a:gd name="T62" fmla="*/ 261 w 1709"/>
                <a:gd name="T63" fmla="*/ 902 h 2050"/>
                <a:gd name="T64" fmla="*/ 224 w 1709"/>
                <a:gd name="T65" fmla="*/ 771 h 2050"/>
                <a:gd name="T66" fmla="*/ 201 w 1709"/>
                <a:gd name="T67" fmla="*/ 711 h 2050"/>
                <a:gd name="T68" fmla="*/ 253 w 1709"/>
                <a:gd name="T69" fmla="*/ 578 h 2050"/>
                <a:gd name="T70" fmla="*/ 284 w 1709"/>
                <a:gd name="T71" fmla="*/ 463 h 2050"/>
                <a:gd name="T72" fmla="*/ 713 w 1709"/>
                <a:gd name="T73" fmla="*/ 117 h 2050"/>
                <a:gd name="T74" fmla="*/ 1194 w 1709"/>
                <a:gd name="T75" fmla="*/ 80 h 2050"/>
                <a:gd name="T76" fmla="*/ 1206 w 1709"/>
                <a:gd name="T77" fmla="*/ 13 h 2050"/>
                <a:gd name="T78" fmla="*/ 699 w 1709"/>
                <a:gd name="T79" fmla="*/ 50 h 2050"/>
                <a:gd name="T80" fmla="*/ 220 w 1709"/>
                <a:gd name="T81" fmla="*/ 439 h 2050"/>
                <a:gd name="T82" fmla="*/ 187 w 1709"/>
                <a:gd name="T83" fmla="*/ 563 h 2050"/>
                <a:gd name="T84" fmla="*/ 138 w 1709"/>
                <a:gd name="T85" fmla="*/ 688 h 2050"/>
                <a:gd name="T86" fmla="*/ 178 w 1709"/>
                <a:gd name="T87" fmla="*/ 821 h 2050"/>
                <a:gd name="T88" fmla="*/ 200 w 1709"/>
                <a:gd name="T89" fmla="*/ 871 h 2050"/>
                <a:gd name="T90" fmla="*/ 6 w 1709"/>
                <a:gd name="T91" fmla="*/ 121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5745163" y="1268413"/>
              <a:ext cx="652462" cy="757238"/>
            </a:xfrm>
            <a:custGeom>
              <a:avLst/>
              <a:gdLst>
                <a:gd name="T0" fmla="*/ 71 w 375"/>
                <a:gd name="T1" fmla="*/ 408 h 435"/>
                <a:gd name="T2" fmla="*/ 75 w 375"/>
                <a:gd name="T3" fmla="*/ 393 h 435"/>
                <a:gd name="T4" fmla="*/ 97 w 375"/>
                <a:gd name="T5" fmla="*/ 309 h 435"/>
                <a:gd name="T6" fmla="*/ 191 w 375"/>
                <a:gd name="T7" fmla="*/ 156 h 435"/>
                <a:gd name="T8" fmla="*/ 348 w 375"/>
                <a:gd name="T9" fmla="*/ 69 h 435"/>
                <a:gd name="T10" fmla="*/ 372 w 375"/>
                <a:gd name="T11" fmla="*/ 44 h 435"/>
                <a:gd name="T12" fmla="*/ 362 w 375"/>
                <a:gd name="T13" fmla="*/ 11 h 435"/>
                <a:gd name="T14" fmla="*/ 328 w 375"/>
                <a:gd name="T15" fmla="*/ 4 h 435"/>
                <a:gd name="T16" fmla="*/ 141 w 375"/>
                <a:gd name="T17" fmla="*/ 109 h 435"/>
                <a:gd name="T18" fmla="*/ 33 w 375"/>
                <a:gd name="T19" fmla="*/ 286 h 435"/>
                <a:gd name="T20" fmla="*/ 8 w 375"/>
                <a:gd name="T21" fmla="*/ 378 h 435"/>
                <a:gd name="T22" fmla="*/ 5 w 375"/>
                <a:gd name="T23" fmla="*/ 393 h 435"/>
                <a:gd name="T24" fmla="*/ 30 w 375"/>
                <a:gd name="T25" fmla="*/ 434 h 435"/>
                <a:gd name="T26" fmla="*/ 38 w 375"/>
                <a:gd name="T27" fmla="*/ 435 h 435"/>
                <a:gd name="T28" fmla="*/ 71 w 375"/>
                <a:gd name="T29" fmla="*/ 4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5680075" y="2111376"/>
              <a:ext cx="119062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05613" y="1338263"/>
              <a:ext cx="1552575" cy="2374900"/>
            </a:xfrm>
            <a:custGeom>
              <a:avLst/>
              <a:gdLst>
                <a:gd name="T0" fmla="*/ 118 w 892"/>
                <a:gd name="T1" fmla="*/ 768 h 1365"/>
                <a:gd name="T2" fmla="*/ 306 w 892"/>
                <a:gd name="T3" fmla="*/ 963 h 1365"/>
                <a:gd name="T4" fmla="*/ 242 w 892"/>
                <a:gd name="T5" fmla="*/ 1126 h 1365"/>
                <a:gd name="T6" fmla="*/ 310 w 892"/>
                <a:gd name="T7" fmla="*/ 1229 h 1365"/>
                <a:gd name="T8" fmla="*/ 583 w 892"/>
                <a:gd name="T9" fmla="*/ 1229 h 1365"/>
                <a:gd name="T10" fmla="*/ 651 w 892"/>
                <a:gd name="T11" fmla="*/ 1126 h 1365"/>
                <a:gd name="T12" fmla="*/ 586 w 892"/>
                <a:gd name="T13" fmla="*/ 963 h 1365"/>
                <a:gd name="T14" fmla="*/ 775 w 892"/>
                <a:gd name="T15" fmla="*/ 768 h 1365"/>
                <a:gd name="T16" fmla="*/ 446 w 892"/>
                <a:gd name="T17" fmla="*/ 0 h 1365"/>
                <a:gd name="T18" fmla="*/ 344 w 892"/>
                <a:gd name="T19" fmla="*/ 512 h 1365"/>
                <a:gd name="T20" fmla="*/ 276 w 892"/>
                <a:gd name="T21" fmla="*/ 478 h 1365"/>
                <a:gd name="T22" fmla="*/ 344 w 892"/>
                <a:gd name="T23" fmla="*/ 478 h 1365"/>
                <a:gd name="T24" fmla="*/ 480 w 892"/>
                <a:gd name="T25" fmla="*/ 956 h 1365"/>
                <a:gd name="T26" fmla="*/ 412 w 892"/>
                <a:gd name="T27" fmla="*/ 580 h 1365"/>
                <a:gd name="T28" fmla="*/ 480 w 892"/>
                <a:gd name="T29" fmla="*/ 956 h 1365"/>
                <a:gd name="T30" fmla="*/ 378 w 892"/>
                <a:gd name="T31" fmla="*/ 1229 h 1365"/>
                <a:gd name="T32" fmla="*/ 446 w 892"/>
                <a:gd name="T33" fmla="*/ 1297 h 1365"/>
                <a:gd name="T34" fmla="*/ 549 w 892"/>
                <a:gd name="T35" fmla="*/ 1160 h 1365"/>
                <a:gd name="T36" fmla="*/ 310 w 892"/>
                <a:gd name="T37" fmla="*/ 1126 h 1365"/>
                <a:gd name="T38" fmla="*/ 344 w 892"/>
                <a:gd name="T39" fmla="*/ 1024 h 1365"/>
                <a:gd name="T40" fmla="*/ 583 w 892"/>
                <a:gd name="T41" fmla="*/ 1058 h 1365"/>
                <a:gd name="T42" fmla="*/ 822 w 892"/>
                <a:gd name="T43" fmla="*/ 452 h 1365"/>
                <a:gd name="T44" fmla="*/ 655 w 892"/>
                <a:gd name="T45" fmla="*/ 782 h 1365"/>
                <a:gd name="T46" fmla="*/ 549 w 892"/>
                <a:gd name="T47" fmla="*/ 580 h 1365"/>
                <a:gd name="T48" fmla="*/ 685 w 892"/>
                <a:gd name="T49" fmla="*/ 478 h 1365"/>
                <a:gd name="T50" fmla="*/ 480 w 892"/>
                <a:gd name="T51" fmla="*/ 478 h 1365"/>
                <a:gd name="T52" fmla="*/ 412 w 892"/>
                <a:gd name="T53" fmla="*/ 512 h 1365"/>
                <a:gd name="T54" fmla="*/ 310 w 892"/>
                <a:gd name="T55" fmla="*/ 375 h 1365"/>
                <a:gd name="T56" fmla="*/ 310 w 892"/>
                <a:gd name="T57" fmla="*/ 580 h 1365"/>
                <a:gd name="T58" fmla="*/ 344 w 892"/>
                <a:gd name="T59" fmla="*/ 883 h 1365"/>
                <a:gd name="T60" fmla="*/ 169 w 892"/>
                <a:gd name="T61" fmla="*/ 722 h 1365"/>
                <a:gd name="T62" fmla="*/ 446 w 892"/>
                <a:gd name="T63" fmla="*/ 68 h 1365"/>
                <a:gd name="T64" fmla="*/ 549 w 892"/>
                <a:gd name="T65" fmla="*/ 512 h 1365"/>
                <a:gd name="T66" fmla="*/ 583 w 892"/>
                <a:gd name="T67" fmla="*/ 444 h 1365"/>
                <a:gd name="T68" fmla="*/ 583 w 892"/>
                <a:gd name="T69" fmla="*/ 512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8472488" y="2051051"/>
              <a:ext cx="298450" cy="119063"/>
            </a:xfrm>
            <a:custGeom>
              <a:avLst/>
              <a:gdLst>
                <a:gd name="T0" fmla="*/ 34 w 171"/>
                <a:gd name="T1" fmla="*/ 68 h 68"/>
                <a:gd name="T2" fmla="*/ 137 w 171"/>
                <a:gd name="T3" fmla="*/ 68 h 68"/>
                <a:gd name="T4" fmla="*/ 171 w 171"/>
                <a:gd name="T5" fmla="*/ 34 h 68"/>
                <a:gd name="T6" fmla="*/ 137 w 171"/>
                <a:gd name="T7" fmla="*/ 0 h 68"/>
                <a:gd name="T8" fmla="*/ 34 w 171"/>
                <a:gd name="T9" fmla="*/ 0 h 68"/>
                <a:gd name="T10" fmla="*/ 0 w 171"/>
                <a:gd name="T11" fmla="*/ 34 h 68"/>
                <a:gd name="T12" fmla="*/ 34 w 17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8191500" y="1249363"/>
              <a:ext cx="252412" cy="249238"/>
            </a:xfrm>
            <a:custGeom>
              <a:avLst/>
              <a:gdLst>
                <a:gd name="T0" fmla="*/ 36 w 145"/>
                <a:gd name="T1" fmla="*/ 143 h 143"/>
                <a:gd name="T2" fmla="*/ 61 w 145"/>
                <a:gd name="T3" fmla="*/ 133 h 143"/>
                <a:gd name="T4" fmla="*/ 133 w 145"/>
                <a:gd name="T5" fmla="*/ 60 h 143"/>
                <a:gd name="T6" fmla="*/ 142 w 145"/>
                <a:gd name="T7" fmla="*/ 27 h 143"/>
                <a:gd name="T8" fmla="*/ 118 w 145"/>
                <a:gd name="T9" fmla="*/ 3 h 143"/>
                <a:gd name="T10" fmla="*/ 85 w 145"/>
                <a:gd name="T11" fmla="*/ 12 h 143"/>
                <a:gd name="T12" fmla="*/ 12 w 145"/>
                <a:gd name="T13" fmla="*/ 84 h 143"/>
                <a:gd name="T14" fmla="*/ 5 w 145"/>
                <a:gd name="T15" fmla="*/ 122 h 143"/>
                <a:gd name="T16" fmla="*/ 36 w 145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7523163" y="922338"/>
              <a:ext cx="117475" cy="298450"/>
            </a:xfrm>
            <a:custGeom>
              <a:avLst/>
              <a:gdLst>
                <a:gd name="T0" fmla="*/ 34 w 68"/>
                <a:gd name="T1" fmla="*/ 171 h 171"/>
                <a:gd name="T2" fmla="*/ 68 w 68"/>
                <a:gd name="T3" fmla="*/ 137 h 171"/>
                <a:gd name="T4" fmla="*/ 68 w 68"/>
                <a:gd name="T5" fmla="*/ 34 h 171"/>
                <a:gd name="T6" fmla="*/ 34 w 68"/>
                <a:gd name="T7" fmla="*/ 0 h 171"/>
                <a:gd name="T8" fmla="*/ 0 w 68"/>
                <a:gd name="T9" fmla="*/ 34 h 171"/>
                <a:gd name="T10" fmla="*/ 0 w 68"/>
                <a:gd name="T11" fmla="*/ 137 h 171"/>
                <a:gd name="T12" fmla="*/ 34 w 68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6719888" y="1249363"/>
              <a:ext cx="249237" cy="249238"/>
            </a:xfrm>
            <a:custGeom>
              <a:avLst/>
              <a:gdLst>
                <a:gd name="T0" fmla="*/ 133 w 143"/>
                <a:gd name="T1" fmla="*/ 133 h 143"/>
                <a:gd name="T2" fmla="*/ 143 w 143"/>
                <a:gd name="T3" fmla="*/ 108 h 143"/>
                <a:gd name="T4" fmla="*/ 133 w 143"/>
                <a:gd name="T5" fmla="*/ 84 h 143"/>
                <a:gd name="T6" fmla="*/ 61 w 143"/>
                <a:gd name="T7" fmla="*/ 12 h 143"/>
                <a:gd name="T8" fmla="*/ 28 w 143"/>
                <a:gd name="T9" fmla="*/ 3 h 143"/>
                <a:gd name="T10" fmla="*/ 3 w 143"/>
                <a:gd name="T11" fmla="*/ 27 h 143"/>
                <a:gd name="T12" fmla="*/ 13 w 143"/>
                <a:gd name="T13" fmla="*/ 60 h 143"/>
                <a:gd name="T14" fmla="*/ 85 w 143"/>
                <a:gd name="T15" fmla="*/ 133 h 143"/>
                <a:gd name="T16" fmla="*/ 109 w 143"/>
                <a:gd name="T17" fmla="*/ 143 h 143"/>
                <a:gd name="T18" fmla="*/ 133 w 143"/>
                <a:gd name="T19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6394450" y="2051051"/>
              <a:ext cx="295275" cy="119063"/>
            </a:xfrm>
            <a:custGeom>
              <a:avLst/>
              <a:gdLst>
                <a:gd name="T0" fmla="*/ 34 w 170"/>
                <a:gd name="T1" fmla="*/ 0 h 68"/>
                <a:gd name="T2" fmla="*/ 0 w 170"/>
                <a:gd name="T3" fmla="*/ 34 h 68"/>
                <a:gd name="T4" fmla="*/ 34 w 170"/>
                <a:gd name="T5" fmla="*/ 68 h 68"/>
                <a:gd name="T6" fmla="*/ 136 w 170"/>
                <a:gd name="T7" fmla="*/ 68 h 68"/>
                <a:gd name="T8" fmla="*/ 170 w 170"/>
                <a:gd name="T9" fmla="*/ 34 h 68"/>
                <a:gd name="T10" fmla="*/ 136 w 170"/>
                <a:gd name="T11" fmla="*/ 0 h 68"/>
                <a:gd name="T12" fmla="*/ 34 w 170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1" name="Inhaltsplatzhalter 4"/>
          <p:cNvSpPr txBox="1"/>
          <p:nvPr/>
        </p:nvSpPr>
        <p:spPr>
          <a:xfrm>
            <a:off x="1143000" y="993458"/>
            <a:ext cx="3686175" cy="5994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600" b="1" dirty="0">
                <a:solidFill>
                  <a:schemeClr val="accent1"/>
                </a:solidFill>
                <a:latin typeface="+mj-lt"/>
              </a:rPr>
              <a:t>Specifying abusive contents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381000" y="1184574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3" name="Inhaltsplatzhalter 4"/>
          <p:cNvSpPr txBox="1"/>
          <p:nvPr/>
        </p:nvSpPr>
        <p:spPr>
          <a:xfrm>
            <a:off x="1143000" y="2211070"/>
            <a:ext cx="3115310" cy="5594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Reducing cyberbullying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81000" y="2070331"/>
            <a:ext cx="619899" cy="61989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5" name="Inhaltsplatzhalter 4"/>
          <p:cNvSpPr txBox="1"/>
          <p:nvPr/>
        </p:nvSpPr>
        <p:spPr>
          <a:xfrm>
            <a:off x="1143000" y="2786295"/>
            <a:ext cx="3048000" cy="9594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Implementation of deep learning for labeling vulgarity in social media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81000" y="2956088"/>
            <a:ext cx="619899" cy="61989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7" name="Inhaltsplatzhalter 4"/>
          <p:cNvSpPr txBox="1"/>
          <p:nvPr/>
        </p:nvSpPr>
        <p:spPr>
          <a:xfrm>
            <a:off x="1143000" y="3867150"/>
            <a:ext cx="3048000" cy="5601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Build faster and more accurate model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81000" y="3841846"/>
            <a:ext cx="619899" cy="61989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ldLvl="0" animBg="1"/>
      <p:bldP spid="43" grpId="0"/>
      <p:bldP spid="44" grpId="0" bldLvl="0" animBg="1"/>
      <p:bldP spid="45" grpId="0"/>
      <p:bldP spid="46" grpId="0" bldLvl="0" animBg="1"/>
      <p:bldP spid="47" grpId="0"/>
      <p:bldP spid="4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Our Ideas</a:t>
            </a: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5411152" y="1168648"/>
            <a:ext cx="3328988" cy="332898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085522" y="1843018"/>
            <a:ext cx="1980248" cy="198024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0" name="Inhaltsplatzhalter 4"/>
          <p:cNvSpPr txBox="1"/>
          <p:nvPr/>
        </p:nvSpPr>
        <p:spPr>
          <a:xfrm>
            <a:off x="1119408" y="1357611"/>
            <a:ext cx="3833592" cy="2794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Implementation of a system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20" y="1260199"/>
            <a:ext cx="474222" cy="474222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" name="Inhaltsplatzhalter 4"/>
          <p:cNvSpPr txBox="1"/>
          <p:nvPr/>
        </p:nvSpPr>
        <p:spPr>
          <a:xfrm>
            <a:off x="1119408" y="2103668"/>
            <a:ext cx="3833592" cy="5588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Distinguishing toxic and non toxic verbal comments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8620" y="2141338"/>
            <a:ext cx="474222" cy="474222"/>
            <a:chOff x="2133600" y="3181350"/>
            <a:chExt cx="1362075" cy="1362075"/>
          </a:xfrm>
          <a:solidFill>
            <a:schemeClr val="accent2"/>
          </a:solidFill>
        </p:grpSpPr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" name="Inhaltsplatzhalter 4"/>
          <p:cNvSpPr txBox="1"/>
          <p:nvPr/>
        </p:nvSpPr>
        <p:spPr>
          <a:xfrm>
            <a:off x="1119408" y="3129125"/>
            <a:ext cx="3833592" cy="2794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Data preprocessing using NLP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88620" y="3033095"/>
            <a:ext cx="474222" cy="474222"/>
            <a:chOff x="2133600" y="3181350"/>
            <a:chExt cx="1362075" cy="1362075"/>
          </a:xfrm>
          <a:solidFill>
            <a:schemeClr val="accent3"/>
          </a:solidFill>
        </p:grpSpPr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" name="Inhaltsplatzhalter 4"/>
          <p:cNvSpPr txBox="1"/>
          <p:nvPr/>
        </p:nvSpPr>
        <p:spPr>
          <a:xfrm>
            <a:off x="1119408" y="3875183"/>
            <a:ext cx="3833592" cy="5588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Classify toxic words using CNN with fasttext word embedding technique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8620" y="3914665"/>
            <a:ext cx="474222" cy="474222"/>
            <a:chOff x="2133600" y="3181350"/>
            <a:chExt cx="1362075" cy="1362075"/>
          </a:xfrm>
          <a:solidFill>
            <a:schemeClr val="accent4"/>
          </a:solidFill>
        </p:grpSpPr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Our Ideas</a:t>
            </a: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5411152" y="1168648"/>
            <a:ext cx="3328988" cy="332898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085522" y="1843018"/>
            <a:ext cx="1980248" cy="198024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0" name="Inhaltsplatzhalter 4"/>
          <p:cNvSpPr txBox="1"/>
          <p:nvPr/>
        </p:nvSpPr>
        <p:spPr>
          <a:xfrm>
            <a:off x="1230533" y="1560454"/>
            <a:ext cx="3833592" cy="25090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Classify into different </a:t>
            </a:r>
            <a:r>
              <a:rPr lang="en-US" sz="1400" b="1">
                <a:solidFill>
                  <a:schemeClr val="accent1"/>
                </a:solidFill>
                <a:latin typeface="+mj-lt"/>
              </a:rPr>
              <a:t>sub categories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7515" y="1448159"/>
            <a:ext cx="474222" cy="474222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" name="Inhaltsplatzhalter 4"/>
          <p:cNvSpPr txBox="1"/>
          <p:nvPr/>
        </p:nvSpPr>
        <p:spPr>
          <a:xfrm>
            <a:off x="1230533" y="2635798"/>
            <a:ext cx="3833592" cy="2794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Finding the accuracy of the process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7515" y="2595998"/>
            <a:ext cx="474222" cy="474222"/>
            <a:chOff x="2133600" y="3181350"/>
            <a:chExt cx="1362075" cy="1362075"/>
          </a:xfrm>
          <a:solidFill>
            <a:schemeClr val="accent2"/>
          </a:solidFill>
        </p:grpSpPr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" name="Inhaltsplatzhalter 4"/>
          <p:cNvSpPr txBox="1"/>
          <p:nvPr/>
        </p:nvSpPr>
        <p:spPr>
          <a:xfrm>
            <a:off x="1230533" y="3823180"/>
            <a:ext cx="3833592" cy="2794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Comparing with the previous works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37515" y="3726515"/>
            <a:ext cx="474222" cy="474222"/>
            <a:chOff x="2133600" y="3181350"/>
            <a:chExt cx="1362075" cy="1362075"/>
          </a:xfrm>
          <a:solidFill>
            <a:schemeClr val="accent3"/>
          </a:solidFill>
        </p:grpSpPr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Workflow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93881" y="958072"/>
            <a:ext cx="1720216" cy="1602390"/>
            <a:chOff x="494929" y="552403"/>
            <a:chExt cx="1918256" cy="3476311"/>
          </a:xfrm>
        </p:grpSpPr>
        <p:sp>
          <p:nvSpPr>
            <p:cNvPr id="58" name="Rectangle: Top Corners Rounded 57"/>
            <p:cNvSpPr/>
            <p:nvPr/>
          </p:nvSpPr>
          <p:spPr bwMode="auto">
            <a:xfrm>
              <a:off x="494929" y="552403"/>
              <a:ext cx="1918256" cy="722094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1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94929" y="1289323"/>
              <a:ext cx="1918256" cy="27393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91440" rIns="91440" bIns="45720" numCol="1" rtlCol="0" anchor="t" anchorCtr="0" compatLnSpc="1"/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preprocessing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756024" y="938795"/>
            <a:ext cx="1339216" cy="1645920"/>
            <a:chOff x="495491" y="1087655"/>
            <a:chExt cx="1918256" cy="3461485"/>
          </a:xfrm>
        </p:grpSpPr>
        <p:sp>
          <p:nvSpPr>
            <p:cNvPr id="63" name="Rectangle: Top Corners Rounded 62"/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2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91440" rIns="91440" bIns="45720" numCol="1" rtlCol="0" anchor="t" anchorCtr="0" compatLnSpc="1"/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embedding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33185" y="938795"/>
            <a:ext cx="1567816" cy="1698653"/>
            <a:chOff x="495491" y="509391"/>
            <a:chExt cx="1918256" cy="3181174"/>
          </a:xfrm>
        </p:grpSpPr>
        <p:sp>
          <p:nvSpPr>
            <p:cNvPr id="66" name="Rectangle: Top Corners Rounded 65"/>
            <p:cNvSpPr/>
            <p:nvPr/>
          </p:nvSpPr>
          <p:spPr bwMode="auto">
            <a:xfrm>
              <a:off x="495491" y="509391"/>
              <a:ext cx="1918256" cy="722094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3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495491" y="1251187"/>
              <a:ext cx="1918256" cy="24393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91440" rIns="91440" bIns="45720" numCol="1" rtlCol="0" anchor="t" anchorCtr="0" compatLnSpc="1"/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CNN architecture for classification</a:t>
              </a:r>
            </a:p>
          </p:txBody>
        </p:sp>
      </p:grpSp>
      <p:sp>
        <p:nvSpPr>
          <p:cNvPr id="9" name="Arrow: Right 8"/>
          <p:cNvSpPr/>
          <p:nvPr/>
        </p:nvSpPr>
        <p:spPr bwMode="auto">
          <a:xfrm>
            <a:off x="2677083" y="1635374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/>
          </a:p>
        </p:txBody>
      </p:sp>
      <p:sp>
        <p:nvSpPr>
          <p:cNvPr id="74" name="Arrow: Right 73"/>
          <p:cNvSpPr/>
          <p:nvPr/>
        </p:nvSpPr>
        <p:spPr bwMode="auto">
          <a:xfrm>
            <a:off x="5311327" y="1635374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/>
          </a:p>
        </p:txBody>
      </p:sp>
      <p:pic>
        <p:nvPicPr>
          <p:cNvPr id="2" name="Picture 1" descr="https://lh3.googleusercontent.com/D0L2RKLVCykDkPg0RCj2Q0ZtifwvhqqiMvCArsvXV0j-1UiA54yW6CgGWKerWv3R7D9DYfK5mPjGoFJvZaKUyGQO6RODz4v5gQpxmavTEjqHUxQvnNbxMQaTQ0ax0J8FcGflJZC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09800" y="2799770"/>
            <a:ext cx="4572000" cy="210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4" grpId="0" animBg="1"/>
      <p:bldP spid="7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60400" y="720725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Limitations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60400" y="2161540"/>
            <a:ext cx="7367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1. Dataset upgradation and variation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2. Lack of communication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272908" y="958784"/>
            <a:ext cx="1071918" cy="1071916"/>
            <a:chOff x="-1687513" y="3627438"/>
            <a:chExt cx="1303338" cy="1303337"/>
          </a:xfrm>
          <a:solidFill>
            <a:schemeClr val="accent4"/>
          </a:solidFill>
        </p:grpSpPr>
        <p:sp>
          <p:nvSpPr>
            <p:cNvPr id="120" name="Freeform 47"/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48"/>
            <p:cNvSpPr/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8" name="Oval 117"/>
          <p:cNvSpPr/>
          <p:nvPr/>
        </p:nvSpPr>
        <p:spPr bwMode="auto">
          <a:xfrm>
            <a:off x="5891879" y="585374"/>
            <a:ext cx="1820006" cy="1820006"/>
          </a:xfrm>
          <a:prstGeom prst="ellipse">
            <a:avLst/>
          </a:prstGeom>
          <a:noFill/>
          <a:ln w="28575">
            <a:solidFill>
              <a:schemeClr val="accent4"/>
            </a:solidFill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  Conclusion</a:t>
            </a:r>
          </a:p>
        </p:txBody>
      </p:sp>
      <p:sp>
        <p:nvSpPr>
          <p:cNvPr id="7" name="Rounded Rectangle 46"/>
          <p:cNvSpPr/>
          <p:nvPr/>
        </p:nvSpPr>
        <p:spPr bwMode="auto">
          <a:xfrm>
            <a:off x="616585" y="1097280"/>
            <a:ext cx="3620770" cy="165608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Representation of comment classification system as it is a vital issue in social media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47"/>
          <p:cNvSpPr/>
          <p:nvPr/>
        </p:nvSpPr>
        <p:spPr bwMode="auto">
          <a:xfrm>
            <a:off x="616585" y="3026410"/>
            <a:ext cx="3620770" cy="1656080"/>
          </a:xfrm>
          <a:prstGeom prst="roundRect">
            <a:avLst>
              <a:gd name="adj" fmla="val 5000"/>
            </a:avLst>
          </a:pr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 proposed work fetches toxic words and clarifies it's subclasses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" name="Rounded Rectangle 48"/>
          <p:cNvSpPr/>
          <p:nvPr/>
        </p:nvSpPr>
        <p:spPr bwMode="auto">
          <a:xfrm>
            <a:off x="4848225" y="1097280"/>
            <a:ext cx="3411855" cy="1656080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Implementing CNN with fasttext word embedding technique after processing using NLP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ounded Rectangle 49"/>
          <p:cNvSpPr/>
          <p:nvPr/>
        </p:nvSpPr>
        <p:spPr bwMode="auto">
          <a:xfrm>
            <a:off x="4848225" y="3026410"/>
            <a:ext cx="3412490" cy="165608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Despite of having a high accuracy, it can be increased using improved dataset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220</Words>
  <Application>Microsoft Office PowerPoint</Application>
  <PresentationFormat>On-screen Show (16:9)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Leelawadee UI</vt:lpstr>
      <vt:lpstr>Roboto</vt:lpstr>
      <vt:lpstr>Wingdings</vt:lpstr>
      <vt:lpstr>Default Theme</vt:lpstr>
      <vt:lpstr>Custom Design</vt:lpstr>
      <vt:lpstr>PowerPoint Presentation</vt:lpstr>
      <vt:lpstr>Introduction</vt:lpstr>
      <vt:lpstr>Objective</vt:lpstr>
      <vt:lpstr>Our Ideas</vt:lpstr>
      <vt:lpstr>Our Ideas</vt:lpstr>
      <vt:lpstr>Workflow</vt:lpstr>
      <vt:lpstr>PowerPoint Presentation</vt:lpstr>
      <vt:lpstr>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Shakil Hasan</cp:lastModifiedBy>
  <cp:revision>1784</cp:revision>
  <dcterms:created xsi:type="dcterms:W3CDTF">2015-09-08T18:46:00Z</dcterms:created>
  <dcterms:modified xsi:type="dcterms:W3CDTF">2021-09-20T18:45:38Z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