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092e750c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092e750c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092e750ca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092e750ca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092e750c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092e750c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092e750c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092e750c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092e750c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092e750c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092e750ca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092e750c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092e750c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092e750c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092e750c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092e750c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38700" y="777425"/>
            <a:ext cx="8222100" cy="88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80">
                <a:solidFill>
                  <a:srgbClr val="EAD1DC"/>
                </a:solidFill>
              </a:rPr>
              <a:t>FACE DETECTION AND RECOGNITION FOR CRIMINAL IDENTIFICATION SYSTEM</a:t>
            </a:r>
            <a:endParaRPr b="1" sz="2980">
              <a:solidFill>
                <a:srgbClr val="EAD1DC"/>
              </a:solidFill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245725" y="2637225"/>
            <a:ext cx="4515000" cy="22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Group members (Group 11)</a:t>
            </a:r>
            <a:endParaRPr b="1" u="sng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D1DC"/>
                </a:solidFill>
              </a:rPr>
              <a:t>Mahmudul Hasan Shakil - 21166034</a:t>
            </a:r>
            <a:endParaRPr>
              <a:solidFill>
                <a:srgbClr val="EAD1DC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D1DC"/>
                </a:solidFill>
              </a:rPr>
              <a:t>Zawad Alam - 21166035</a:t>
            </a:r>
            <a:endParaRPr>
              <a:solidFill>
                <a:srgbClr val="EAD1DC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D1DC"/>
                </a:solidFill>
              </a:rPr>
              <a:t>Sajal Kanti Kundu - 21166006</a:t>
            </a:r>
            <a:endParaRPr>
              <a:solidFill>
                <a:srgbClr val="EAD1DC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D1DC"/>
                </a:solidFill>
              </a:rPr>
              <a:t>Arnob Kumar Dey - 21166011</a:t>
            </a:r>
            <a:endParaRPr>
              <a:solidFill>
                <a:srgbClr val="EAD1DC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038250" y="1950775"/>
            <a:ext cx="3067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CSE 713</a:t>
            </a:r>
            <a:r>
              <a:rPr b="1"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Paper Presentation</a:t>
            </a:r>
            <a:endParaRPr b="1"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Tracking a criminal is slow and difficult process.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Face is significant for human identity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2 significant process: detection and identification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2 major methods triggers face recognition: training and 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MTCNN for detection and FaceNet for embeddings are used.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the existing research works is narrated below-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 tablet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21 special facial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Eigenvalues and Eigenvectors to reduce dimensionality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PCA and Haar-features are used for </a:t>
            </a:r>
            <a:r>
              <a:rPr lang="en"/>
              <a:t>creating</a:t>
            </a:r>
            <a:r>
              <a:rPr lang="en"/>
              <a:t> a criminal identification system known as “FRCI”.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 and AdaBoost create a hybrid model named “ABANN”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257925" y="210050"/>
            <a:ext cx="5072700" cy="607800"/>
          </a:xfrm>
          <a:prstGeom prst="rect">
            <a:avLst/>
          </a:prstGeom>
          <a:solidFill>
            <a:srgbClr val="EAD1DC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 RECOGNITION OVERVIEW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154275" y="1145463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51C75"/>
                </a:solidFill>
              </a:rPr>
              <a:t>The </a:t>
            </a:r>
            <a:r>
              <a:rPr b="1" lang="en">
                <a:solidFill>
                  <a:srgbClr val="351C75"/>
                </a:solidFill>
              </a:rPr>
              <a:t>process</a:t>
            </a:r>
            <a:r>
              <a:rPr b="1" lang="en">
                <a:solidFill>
                  <a:srgbClr val="351C75"/>
                </a:solidFill>
              </a:rPr>
              <a:t> of Face Recognition:</a:t>
            </a:r>
            <a:endParaRPr b="1">
              <a:solidFill>
                <a:srgbClr val="351C75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741B47"/>
              </a:buClr>
              <a:buSzPts val="1800"/>
              <a:buAutoNum type="alphaUcPeriod"/>
            </a:pPr>
            <a:r>
              <a:rPr b="1" lang="en">
                <a:solidFill>
                  <a:srgbClr val="741B47"/>
                </a:solidFill>
              </a:rPr>
              <a:t>Face Detection</a:t>
            </a:r>
            <a:endParaRPr b="1">
              <a:solidFill>
                <a:srgbClr val="741B4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800"/>
              <a:buAutoNum type="alphaUcPeriod"/>
            </a:pPr>
            <a:r>
              <a:rPr b="1" lang="en">
                <a:solidFill>
                  <a:srgbClr val="741B47"/>
                </a:solidFill>
              </a:rPr>
              <a:t>Face </a:t>
            </a:r>
            <a:r>
              <a:rPr b="1" lang="en">
                <a:solidFill>
                  <a:srgbClr val="741B47"/>
                </a:solidFill>
              </a:rPr>
              <a:t>Alignment</a:t>
            </a:r>
            <a:endParaRPr b="1">
              <a:solidFill>
                <a:srgbClr val="741B4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800"/>
              <a:buAutoNum type="alphaUcPeriod"/>
            </a:pPr>
            <a:r>
              <a:rPr b="1" lang="en">
                <a:solidFill>
                  <a:srgbClr val="741B47"/>
                </a:solidFill>
              </a:rPr>
              <a:t>Face Extraction</a:t>
            </a:r>
            <a:endParaRPr b="1">
              <a:solidFill>
                <a:srgbClr val="741B4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800"/>
              <a:buAutoNum type="alphaUcPeriod"/>
            </a:pPr>
            <a:r>
              <a:rPr b="1" lang="en">
                <a:solidFill>
                  <a:srgbClr val="741B47"/>
                </a:solidFill>
              </a:rPr>
              <a:t>Face Recognition</a:t>
            </a:r>
            <a:endParaRPr b="1">
              <a:solidFill>
                <a:srgbClr val="741B47"/>
              </a:solidFill>
            </a:endParaRPr>
          </a:p>
        </p:txBody>
      </p:sp>
      <p:sp>
        <p:nvSpPr>
          <p:cNvPr id="106" name="Google Shape;106;p16"/>
          <p:cNvSpPr/>
          <p:nvPr/>
        </p:nvSpPr>
        <p:spPr>
          <a:xfrm rot="-5400000">
            <a:off x="4087950" y="1313399"/>
            <a:ext cx="2854500" cy="2698800"/>
          </a:xfrm>
          <a:prstGeom prst="ellipse">
            <a:avLst/>
          </a:prstGeom>
          <a:noFill/>
          <a:ln cap="flat" cmpd="sng" w="19050">
            <a:solidFill>
              <a:srgbClr val="1D7E7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16"/>
          <p:cNvGrpSpPr/>
          <p:nvPr/>
        </p:nvGrpSpPr>
        <p:grpSpPr>
          <a:xfrm>
            <a:off x="2996201" y="1918061"/>
            <a:ext cx="3151574" cy="1307400"/>
            <a:chOff x="3899988" y="1825461"/>
            <a:chExt cx="3151574" cy="1307400"/>
          </a:xfrm>
        </p:grpSpPr>
        <p:sp>
          <p:nvSpPr>
            <p:cNvPr id="108" name="Google Shape;108;p16"/>
            <p:cNvSpPr/>
            <p:nvPr/>
          </p:nvSpPr>
          <p:spPr>
            <a:xfrm>
              <a:off x="5772063" y="1825461"/>
              <a:ext cx="1279500" cy="13074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</a:rPr>
                <a:t>Face Recognition</a:t>
              </a:r>
              <a:endParaRPr sz="1000">
                <a:solidFill>
                  <a:schemeClr val="lt1"/>
                </a:solidFill>
              </a:endParaRPr>
            </a:p>
          </p:txBody>
        </p:sp>
        <p:sp>
          <p:nvSpPr>
            <p:cNvPr id="109" name="Google Shape;109;p16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congue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" name="Google Shape;110;p16"/>
          <p:cNvGrpSpPr/>
          <p:nvPr/>
        </p:nvGrpSpPr>
        <p:grpSpPr>
          <a:xfrm>
            <a:off x="5090664" y="817846"/>
            <a:ext cx="849110" cy="834470"/>
            <a:chOff x="1548365" y="1183958"/>
            <a:chExt cx="1068600" cy="1068600"/>
          </a:xfrm>
        </p:grpSpPr>
        <p:sp>
          <p:nvSpPr>
            <p:cNvPr id="111" name="Google Shape;111;p16"/>
            <p:cNvSpPr/>
            <p:nvPr/>
          </p:nvSpPr>
          <p:spPr>
            <a:xfrm>
              <a:off x="1548365" y="1183958"/>
              <a:ext cx="1068600" cy="10686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 txBox="1"/>
            <p:nvPr/>
          </p:nvSpPr>
          <p:spPr>
            <a:xfrm>
              <a:off x="1701385" y="1352110"/>
              <a:ext cx="762600" cy="732300"/>
            </a:xfrm>
            <a:prstGeom prst="rect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Find a face in the image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" name="Google Shape;113;p16"/>
          <p:cNvGrpSpPr/>
          <p:nvPr/>
        </p:nvGrpSpPr>
        <p:grpSpPr>
          <a:xfrm>
            <a:off x="5044205" y="3575834"/>
            <a:ext cx="941971" cy="834470"/>
            <a:chOff x="5214448" y="3234278"/>
            <a:chExt cx="1068600" cy="1068600"/>
          </a:xfrm>
        </p:grpSpPr>
        <p:sp>
          <p:nvSpPr>
            <p:cNvPr id="114" name="Google Shape;114;p16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Facial features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" name="Google Shape;116;p16"/>
          <p:cNvGrpSpPr/>
          <p:nvPr/>
        </p:nvGrpSpPr>
        <p:grpSpPr>
          <a:xfrm>
            <a:off x="3692842" y="2096967"/>
            <a:ext cx="941971" cy="908631"/>
            <a:chOff x="5214448" y="3234278"/>
            <a:chExt cx="1068600" cy="1068600"/>
          </a:xfrm>
        </p:grpSpPr>
        <p:sp>
          <p:nvSpPr>
            <p:cNvPr id="117" name="Google Shape;117;p16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Verify and Identify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" name="Google Shape;119;p16"/>
          <p:cNvGrpSpPr/>
          <p:nvPr/>
        </p:nvGrpSpPr>
        <p:grpSpPr>
          <a:xfrm>
            <a:off x="6413038" y="2117384"/>
            <a:ext cx="894098" cy="834470"/>
            <a:chOff x="5214448" y="3234278"/>
            <a:chExt cx="1068600" cy="1068600"/>
          </a:xfrm>
        </p:grpSpPr>
        <p:sp>
          <p:nvSpPr>
            <p:cNvPr id="120" name="Google Shape;120;p16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Identify Facial Landmark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255600" y="222975"/>
            <a:ext cx="5224500" cy="607800"/>
          </a:xfrm>
          <a:prstGeom prst="rect">
            <a:avLst/>
          </a:prstGeom>
          <a:solidFill>
            <a:srgbClr val="EAD1DC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 RECOGNITION APPROACH</a:t>
            </a:r>
            <a:endParaRPr/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AutoNum type="alphaUcPeriod"/>
            </a:pPr>
            <a:r>
              <a:rPr b="1" lang="en">
                <a:solidFill>
                  <a:srgbClr val="351C75"/>
                </a:solidFill>
              </a:rPr>
              <a:t>Multi-task Cascaded Convolutional Network (MTCNN)</a:t>
            </a:r>
            <a:endParaRPr b="1">
              <a:solidFill>
                <a:srgbClr val="351C7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AutoNum type="alphaUcPeriod"/>
            </a:pPr>
            <a:r>
              <a:rPr b="1" lang="en">
                <a:solidFill>
                  <a:srgbClr val="351C75"/>
                </a:solidFill>
              </a:rPr>
              <a:t>FaceNet</a:t>
            </a:r>
            <a:endParaRPr b="1">
              <a:solidFill>
                <a:srgbClr val="351C75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41B47"/>
                </a:solidFill>
              </a:rPr>
              <a:t>1. Triplet Loss</a:t>
            </a:r>
            <a:endParaRPr b="1">
              <a:solidFill>
                <a:srgbClr val="741B47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41B47"/>
                </a:solidFill>
              </a:rPr>
              <a:t>2. Training of CNN model</a:t>
            </a:r>
            <a:endParaRPr b="1">
              <a:solidFill>
                <a:srgbClr val="741B47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741B47"/>
                </a:solidFill>
              </a:rPr>
              <a:t>3. Evaluation of FaceNet</a:t>
            </a:r>
            <a:endParaRPr b="1">
              <a:solidFill>
                <a:srgbClr val="741B4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CRIMINAL IDENTIFICATION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❖"/>
            </a:pPr>
            <a:r>
              <a:rPr lang="en" sz="1400">
                <a:solidFill>
                  <a:schemeClr val="accent3"/>
                </a:solidFill>
              </a:rPr>
              <a:t>Open source models like OpenFace, FaceNet are available</a:t>
            </a:r>
            <a:endParaRPr sz="1400"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❖"/>
            </a:pPr>
            <a:r>
              <a:rPr lang="en" sz="1400">
                <a:solidFill>
                  <a:schemeClr val="accent3"/>
                </a:solidFill>
              </a:rPr>
              <a:t>Pre-trained Keras model FaceNet by Hiroki Taniai for criminal identification system</a:t>
            </a:r>
            <a:endParaRPr sz="1400"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❖"/>
            </a:pPr>
            <a:r>
              <a:rPr lang="en" sz="1400">
                <a:solidFill>
                  <a:schemeClr val="accent3"/>
                </a:solidFill>
              </a:rPr>
              <a:t>Criminals Dataset contains 200 snapshots of most wanted criminals</a:t>
            </a:r>
            <a:endParaRPr sz="1400"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❖"/>
            </a:pPr>
            <a:r>
              <a:rPr lang="en" sz="1400">
                <a:solidFill>
                  <a:schemeClr val="accent3"/>
                </a:solidFill>
              </a:rPr>
              <a:t>Steps</a:t>
            </a:r>
            <a:endParaRPr sz="1400">
              <a:solidFill>
                <a:schemeClr val="accent3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 sz="1300">
                <a:solidFill>
                  <a:schemeClr val="dk1"/>
                </a:solidFill>
              </a:rPr>
              <a:t>Face Detection</a:t>
            </a:r>
            <a:endParaRPr sz="13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</a:pPr>
            <a:r>
              <a:rPr lang="en" sz="1200">
                <a:solidFill>
                  <a:schemeClr val="accent3"/>
                </a:solidFill>
              </a:rPr>
              <a:t>NumPy image array converted to RGB values</a:t>
            </a:r>
            <a:endParaRPr sz="1200">
              <a:solidFill>
                <a:schemeClr val="accent3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</a:pPr>
            <a:r>
              <a:rPr lang="en" sz="1200">
                <a:solidFill>
                  <a:schemeClr val="accent3"/>
                </a:solidFill>
              </a:rPr>
              <a:t>MTCNN face detector class to detect face in the image</a:t>
            </a:r>
            <a:endParaRPr sz="1200">
              <a:solidFill>
                <a:schemeClr val="accent3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Char char="➢"/>
            </a:pPr>
            <a:r>
              <a:rPr lang="en" sz="1300">
                <a:solidFill>
                  <a:srgbClr val="2A3990"/>
                </a:solidFill>
              </a:rPr>
              <a:t>Face Embeddings</a:t>
            </a:r>
            <a:endParaRPr sz="1300">
              <a:solidFill>
                <a:srgbClr val="2A3990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</a:pPr>
            <a:r>
              <a:rPr lang="en" sz="1200">
                <a:solidFill>
                  <a:schemeClr val="accent3"/>
                </a:solidFill>
              </a:rPr>
              <a:t>FaceNet for creating embedding</a:t>
            </a:r>
            <a:endParaRPr sz="1200">
              <a:solidFill>
                <a:schemeClr val="accent3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</a:pPr>
            <a:r>
              <a:rPr lang="en" sz="1200">
                <a:solidFill>
                  <a:schemeClr val="accent3"/>
                </a:solidFill>
              </a:rPr>
              <a:t>Training and test set is used for prediction</a:t>
            </a:r>
            <a:endParaRPr sz="1200">
              <a:solidFill>
                <a:schemeClr val="accent3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 sz="1300">
                <a:solidFill>
                  <a:schemeClr val="dk1"/>
                </a:solidFill>
              </a:rPr>
              <a:t>Face Classification</a:t>
            </a:r>
            <a:endParaRPr sz="1300">
              <a:solidFill>
                <a:schemeClr val="dk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Char char="■"/>
            </a:pPr>
            <a:r>
              <a:rPr lang="en" sz="1300">
                <a:solidFill>
                  <a:schemeClr val="accent3"/>
                </a:solidFill>
              </a:rPr>
              <a:t>Values are normalized</a:t>
            </a:r>
            <a:endParaRPr sz="1300">
              <a:solidFill>
                <a:schemeClr val="accent3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</a:pPr>
            <a:r>
              <a:rPr lang="en" sz="1200">
                <a:solidFill>
                  <a:schemeClr val="accent3"/>
                </a:solidFill>
              </a:rPr>
              <a:t>ML model classifies embeddings</a:t>
            </a:r>
            <a:endParaRPr sz="1200">
              <a:solidFill>
                <a:schemeClr val="accent3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</a:pPr>
            <a:r>
              <a:rPr lang="en" sz="1200">
                <a:solidFill>
                  <a:schemeClr val="accent3"/>
                </a:solidFill>
              </a:rPr>
              <a:t>LabelEncoder converts name to integer</a:t>
            </a:r>
            <a:endParaRPr sz="1200">
              <a:solidFill>
                <a:schemeClr val="accent3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</a:pPr>
            <a:r>
              <a:rPr lang="en" sz="1200">
                <a:solidFill>
                  <a:schemeClr val="accent3"/>
                </a:solidFill>
              </a:rPr>
              <a:t>Linear SVM is fit on the training data</a:t>
            </a:r>
            <a:endParaRPr sz="1200">
              <a:solidFill>
                <a:schemeClr val="accent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en" sz="1200">
                <a:solidFill>
                  <a:schemeClr val="dk1"/>
                </a:solidFill>
              </a:rPr>
              <a:t>Plotting Faces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</a:pPr>
            <a:r>
              <a:rPr lang="en" sz="1200">
                <a:solidFill>
                  <a:schemeClr val="accent3"/>
                </a:solidFill>
              </a:rPr>
              <a:t>Embeddings created from compressed test data is used as input</a:t>
            </a:r>
            <a:endParaRPr sz="1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</a:t>
            </a:r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The FaceNet is loaded 40 and 88 images were converted to face embedding each containing 128 vectors.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Model is trained i</a:t>
            </a:r>
            <a:r>
              <a:rPr lang="en"/>
              <a:t>n the classification phase.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After evaluation, the following accuracies were obtained.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Accuracy: train= 92.500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	   test = 90.909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2A3990"/>
                </a:solidFill>
              </a:rPr>
              <a:t>CONCLUSION AND FUTURE WORK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Face Recognition technologies have a wide range of applications.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Application of computer vision can be challenging but create solutions to difficult problem easier.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This system can be used to detect missing people and identify multiple faces at once.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The database can also incorporate more details.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