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7"/>
  </p:notesMasterIdLst>
  <p:sldIdLst>
    <p:sldId id="266" r:id="rId2"/>
    <p:sldId id="268" r:id="rId3"/>
    <p:sldId id="272" r:id="rId4"/>
    <p:sldId id="273" r:id="rId5"/>
    <p:sldId id="274" r:id="rId6"/>
    <p:sldId id="288" r:id="rId7"/>
    <p:sldId id="291" r:id="rId8"/>
    <p:sldId id="293" r:id="rId9"/>
    <p:sldId id="294" r:id="rId10"/>
    <p:sldId id="295" r:id="rId11"/>
    <p:sldId id="289" r:id="rId12"/>
    <p:sldId id="292" r:id="rId13"/>
    <p:sldId id="296" r:id="rId14"/>
    <p:sldId id="271" r:id="rId15"/>
    <p:sldId id="269" r:id="rId16"/>
  </p:sldIdLst>
  <p:sldSz cx="14630400" cy="8229600"/>
  <p:notesSz cx="8229600" cy="14630400"/>
  <p:embeddedFontLst>
    <p:embeddedFont>
      <p:font typeface="Arial Black" panose="020B0A04020102020204" pitchFamily="34" charset="0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Syne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624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041D0-1C6D-4C0F-B7E6-185197B34BAA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80E2D-D4DF-4FD3-8F95-2A964F1F4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98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13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2025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74716" y="3292587"/>
            <a:ext cx="6159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solidFill>
                  <a:schemeClr val="bg1"/>
                </a:solidFill>
                <a:latin typeface="Arial Black" pitchFamily="34" charset="0"/>
              </a:rPr>
              <a:t>WELCOME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1625" y="7674766"/>
            <a:ext cx="2918193" cy="444084"/>
          </a:xfrm>
          <a:prstGeom prst="rect">
            <a:avLst/>
          </a:prstGeom>
        </p:spPr>
      </p:pic>
      <p:sp>
        <p:nvSpPr>
          <p:cNvPr id="5" name="AutoShape 2" descr="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1" y="193695"/>
            <a:ext cx="1059766" cy="105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89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5D2602-E986-44BD-82E1-372CFD92BA4D}"/>
              </a:ext>
            </a:extLst>
          </p:cNvPr>
          <p:cNvSpPr/>
          <p:nvPr/>
        </p:nvSpPr>
        <p:spPr>
          <a:xfrm>
            <a:off x="1102178" y="2449284"/>
            <a:ext cx="98869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Kickstarter is a social commerce site because it combines shopping with social interaction. Here are the main reasons: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84837A-1DF7-445F-A2F8-5E5BE01B0D3B}"/>
              </a:ext>
            </a:extLst>
          </p:cNvPr>
          <p:cNvSpPr txBox="1"/>
          <p:nvPr/>
        </p:nvSpPr>
        <p:spPr>
          <a:xfrm>
            <a:off x="1102178" y="3290207"/>
            <a:ext cx="96712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 Involvement</a:t>
            </a:r>
          </a:p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Connection</a:t>
            </a:r>
          </a:p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Sharing</a:t>
            </a:r>
          </a:p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Funding</a:t>
            </a:r>
          </a:p>
          <a:p>
            <a:pPr marL="457200" indent="-457200">
              <a:buClr>
                <a:schemeClr val="accent6"/>
              </a:buClr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Story Telling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F51FE-F086-4F3D-A20D-59DA7BBA4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646" y="2920887"/>
            <a:ext cx="3793672" cy="425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4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63"/>
            <a:ext cx="4830417" cy="82296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569570" y="931411"/>
            <a:ext cx="7735392" cy="960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CROWDFUNDING ➡️ FINANCING INDUSTRY</a:t>
            </a:r>
          </a:p>
        </p:txBody>
      </p:sp>
      <p:sp>
        <p:nvSpPr>
          <p:cNvPr id="5" name="Shape 1"/>
          <p:cNvSpPr/>
          <p:nvPr/>
        </p:nvSpPr>
        <p:spPr>
          <a:xfrm>
            <a:off x="5178331" y="2563782"/>
            <a:ext cx="391239" cy="391239"/>
          </a:xfrm>
          <a:prstGeom prst="roundRect">
            <a:avLst>
              <a:gd name="adj" fmla="val 18672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6" name="Text 2"/>
          <p:cNvSpPr/>
          <p:nvPr/>
        </p:nvSpPr>
        <p:spPr>
          <a:xfrm>
            <a:off x="5286549" y="2628968"/>
            <a:ext cx="137993" cy="2608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050" dirty="0"/>
          </a:p>
        </p:txBody>
      </p:sp>
      <p:sp>
        <p:nvSpPr>
          <p:cNvPr id="7" name="Text 3"/>
          <p:cNvSpPr/>
          <p:nvPr/>
        </p:nvSpPr>
        <p:spPr>
          <a:xfrm>
            <a:off x="5658509" y="1142301"/>
            <a:ext cx="8800095" cy="24120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100"/>
              </a:lnSpc>
            </a:pPr>
            <a:endParaRPr lang="en-US" sz="3200">
              <a:solidFill>
                <a:schemeClr val="bg1"/>
              </a:solidFill>
              <a:latin typeface="Syne" charset="0"/>
              <a:cs typeface="Times New Roman" pitchFamily="18" charset="0"/>
            </a:endParaRPr>
          </a:p>
        </p:txBody>
      </p:sp>
      <p:sp>
        <p:nvSpPr>
          <p:cNvPr id="13" name="Shape 9"/>
          <p:cNvSpPr/>
          <p:nvPr/>
        </p:nvSpPr>
        <p:spPr>
          <a:xfrm>
            <a:off x="5159927" y="5339765"/>
            <a:ext cx="391239" cy="391239"/>
          </a:xfrm>
          <a:prstGeom prst="roundRect">
            <a:avLst>
              <a:gd name="adj" fmla="val 18672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0"/>
          <p:cNvSpPr/>
          <p:nvPr/>
        </p:nvSpPr>
        <p:spPr>
          <a:xfrm>
            <a:off x="5207493" y="5404951"/>
            <a:ext cx="275153" cy="2608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b="1" dirty="0">
                <a:solidFill>
                  <a:srgbClr val="FFFFFF"/>
                </a:solidFill>
                <a:latin typeface="Syne" pitchFamily="34" charset="0"/>
              </a:rPr>
              <a:t>2</a:t>
            </a:r>
            <a:endParaRPr lang="en-US" sz="2050" dirty="0"/>
          </a:p>
        </p:txBody>
      </p:sp>
      <p:sp>
        <p:nvSpPr>
          <p:cNvPr id="18" name="Text 14"/>
          <p:cNvSpPr/>
          <p:nvPr/>
        </p:nvSpPr>
        <p:spPr>
          <a:xfrm>
            <a:off x="10198298" y="5000506"/>
            <a:ext cx="285274" cy="2608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endParaRPr lang="en-US" sz="2050"/>
          </a:p>
        </p:txBody>
      </p:sp>
      <p:sp>
        <p:nvSpPr>
          <p:cNvPr id="21" name="TextBox 20"/>
          <p:cNvSpPr txBox="1"/>
          <p:nvPr/>
        </p:nvSpPr>
        <p:spPr>
          <a:xfrm>
            <a:off x="5569570" y="2563782"/>
            <a:ext cx="8577470" cy="464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50"/>
              </a:lnSpc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Harms To Financing Industries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51166" y="5339765"/>
            <a:ext cx="8577470" cy="464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50"/>
              </a:lnSpc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 Of A New Industry Itself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712" y="7752522"/>
            <a:ext cx="2781688" cy="376258"/>
          </a:xfrm>
          <a:prstGeom prst="rect">
            <a:avLst/>
          </a:prstGeom>
        </p:spPr>
      </p:pic>
      <p:sp>
        <p:nvSpPr>
          <p:cNvPr id="11" name="Text 14">
            <a:extLst>
              <a:ext uri="{FF2B5EF4-FFF2-40B4-BE49-F238E27FC236}">
                <a16:creationId xmlns:a16="http://schemas.microsoft.com/office/drawing/2014/main" id="{46E6B7C7-8244-C7D5-7139-1E992DA6370F}"/>
              </a:ext>
            </a:extLst>
          </p:cNvPr>
          <p:cNvSpPr/>
          <p:nvPr/>
        </p:nvSpPr>
        <p:spPr>
          <a:xfrm>
            <a:off x="10237102" y="7129990"/>
            <a:ext cx="285274" cy="2608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endParaRPr lang="en-US" sz="205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5588EEA-7188-4C90-9527-866FBEDD6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153" y="831541"/>
            <a:ext cx="3114675" cy="31848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C2A3999-5C0D-4BE2-9715-0793C5D9BB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144" y="4527817"/>
            <a:ext cx="4142695" cy="2756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35ECA87-592E-42AB-9078-BDC57BF5C001}"/>
              </a:ext>
            </a:extLst>
          </p:cNvPr>
          <p:cNvSpPr txBox="1"/>
          <p:nvPr/>
        </p:nvSpPr>
        <p:spPr>
          <a:xfrm>
            <a:off x="6221186" y="3233057"/>
            <a:ext cx="44005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 Loans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 Transactions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39F104-4EB0-4FA0-AE0B-0B13ED2813B9}"/>
              </a:ext>
            </a:extLst>
          </p:cNvPr>
          <p:cNvSpPr txBox="1"/>
          <p:nvPr/>
        </p:nvSpPr>
        <p:spPr>
          <a:xfrm>
            <a:off x="6221186" y="6090529"/>
            <a:ext cx="440055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 use of technology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Networking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 audience</a:t>
            </a:r>
          </a:p>
          <a:p>
            <a:r>
              <a:rPr lang="en-US" dirty="0"/>
              <a:t> </a:t>
            </a:r>
          </a:p>
        </p:txBody>
      </p:sp>
      <p:pic>
        <p:nvPicPr>
          <p:cNvPr id="30" name="Graphic 29" descr="Question mark">
            <a:extLst>
              <a:ext uri="{FF2B5EF4-FFF2-40B4-BE49-F238E27FC236}">
                <a16:creationId xmlns:a16="http://schemas.microsoft.com/office/drawing/2014/main" id="{788B306A-ED1E-460E-B420-BAA99CAE1E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02482" y="594647"/>
            <a:ext cx="547654" cy="54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4387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40286C-0950-496C-A145-89E2677C7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3341" y="5038075"/>
            <a:ext cx="3150733" cy="223766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CA627B-993D-4101-A8A2-9B3A95EA0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108" y="4944628"/>
            <a:ext cx="3016024" cy="233111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1FDFCA-9097-4B4B-9751-3C0F0111A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326" y="4937364"/>
            <a:ext cx="2409826" cy="25424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8" name="Shape 1">
            <a:extLst>
              <a:ext uri="{FF2B5EF4-FFF2-40B4-BE49-F238E27FC236}">
                <a16:creationId xmlns:a16="http://schemas.microsoft.com/office/drawing/2014/main" id="{80864570-F81A-42F4-AAC5-BA2A7E302AF4}"/>
              </a:ext>
            </a:extLst>
          </p:cNvPr>
          <p:cNvSpPr/>
          <p:nvPr/>
        </p:nvSpPr>
        <p:spPr>
          <a:xfrm>
            <a:off x="3086440" y="1287915"/>
            <a:ext cx="463191" cy="425373"/>
          </a:xfrm>
          <a:prstGeom prst="roundRect">
            <a:avLst>
              <a:gd name="adj" fmla="val 18672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Text 2">
            <a:extLst>
              <a:ext uri="{FF2B5EF4-FFF2-40B4-BE49-F238E27FC236}">
                <a16:creationId xmlns:a16="http://schemas.microsoft.com/office/drawing/2014/main" id="{46715A00-D5F0-47D5-A418-31B8F812D7CB}"/>
              </a:ext>
            </a:extLst>
          </p:cNvPr>
          <p:cNvSpPr/>
          <p:nvPr/>
        </p:nvSpPr>
        <p:spPr>
          <a:xfrm>
            <a:off x="3249038" y="1370168"/>
            <a:ext cx="137993" cy="2608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0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4F4009-F401-4689-B691-425A2A0176A2}"/>
              </a:ext>
            </a:extLst>
          </p:cNvPr>
          <p:cNvSpPr/>
          <p:nvPr/>
        </p:nvSpPr>
        <p:spPr>
          <a:xfrm>
            <a:off x="3583727" y="1169369"/>
            <a:ext cx="18004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Opinion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2ECF5F-14B0-49D1-9677-C0100E00D288}"/>
              </a:ext>
            </a:extLst>
          </p:cNvPr>
          <p:cNvSpPr txBox="1"/>
          <p:nvPr/>
        </p:nvSpPr>
        <p:spPr>
          <a:xfrm>
            <a:off x="4196443" y="1927568"/>
            <a:ext cx="79356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Crowdfunding creates opportunities for all.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hassle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industries have alternate sources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for Innovation</a:t>
            </a:r>
          </a:p>
        </p:txBody>
      </p:sp>
    </p:spTree>
    <p:extLst>
      <p:ext uri="{BB962C8B-B14F-4D97-AF65-F5344CB8AC3E}">
        <p14:creationId xmlns:p14="http://schemas.microsoft.com/office/powerpoint/2010/main" val="1630983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6F4E18-D9AE-4226-8FD5-3BD81B479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709" y="5348379"/>
            <a:ext cx="3216778" cy="1724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41C6F1-ADF3-4393-9D09-822452BA5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089" y="5308435"/>
            <a:ext cx="3216778" cy="18074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D2616B-ED43-4FAB-AC7B-488715613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4128" y="5391830"/>
            <a:ext cx="2647950" cy="1724025"/>
          </a:xfrm>
          <a:prstGeom prst="rect">
            <a:avLst/>
          </a:prstGeom>
        </p:spPr>
      </p:pic>
      <p:sp>
        <p:nvSpPr>
          <p:cNvPr id="8" name="Shape 1">
            <a:extLst>
              <a:ext uri="{FF2B5EF4-FFF2-40B4-BE49-F238E27FC236}">
                <a16:creationId xmlns:a16="http://schemas.microsoft.com/office/drawing/2014/main" id="{6222137B-F4F3-496C-9545-E546A2C06EA6}"/>
              </a:ext>
            </a:extLst>
          </p:cNvPr>
          <p:cNvSpPr/>
          <p:nvPr/>
        </p:nvSpPr>
        <p:spPr>
          <a:xfrm>
            <a:off x="1164089" y="2319729"/>
            <a:ext cx="3065010" cy="2368663"/>
          </a:xfrm>
          <a:prstGeom prst="roundRect">
            <a:avLst>
              <a:gd name="adj" fmla="val 3043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Shape 1">
            <a:extLst>
              <a:ext uri="{FF2B5EF4-FFF2-40B4-BE49-F238E27FC236}">
                <a16:creationId xmlns:a16="http://schemas.microsoft.com/office/drawing/2014/main" id="{4B096859-455F-410D-ADAF-9FC1EBC4C5A6}"/>
              </a:ext>
            </a:extLst>
          </p:cNvPr>
          <p:cNvSpPr/>
          <p:nvPr/>
        </p:nvSpPr>
        <p:spPr>
          <a:xfrm>
            <a:off x="5733709" y="2319729"/>
            <a:ext cx="3065010" cy="2368663"/>
          </a:xfrm>
          <a:prstGeom prst="roundRect">
            <a:avLst>
              <a:gd name="adj" fmla="val 3043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Shape 1">
            <a:extLst>
              <a:ext uri="{FF2B5EF4-FFF2-40B4-BE49-F238E27FC236}">
                <a16:creationId xmlns:a16="http://schemas.microsoft.com/office/drawing/2014/main" id="{BF758CB5-4488-4015-BD40-A5A1DE88BDCB}"/>
              </a:ext>
            </a:extLst>
          </p:cNvPr>
          <p:cNvSpPr/>
          <p:nvPr/>
        </p:nvSpPr>
        <p:spPr>
          <a:xfrm>
            <a:off x="10344128" y="2319728"/>
            <a:ext cx="3216771" cy="2368663"/>
          </a:xfrm>
          <a:prstGeom prst="roundRect">
            <a:avLst>
              <a:gd name="adj" fmla="val 3043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0">
            <a:extLst>
              <a:ext uri="{FF2B5EF4-FFF2-40B4-BE49-F238E27FC236}">
                <a16:creationId xmlns:a16="http://schemas.microsoft.com/office/drawing/2014/main" id="{16927A29-F56C-42F3-9BF7-7CCB51C29F88}"/>
              </a:ext>
            </a:extLst>
          </p:cNvPr>
          <p:cNvSpPr/>
          <p:nvPr/>
        </p:nvSpPr>
        <p:spPr>
          <a:xfrm>
            <a:off x="3302861" y="1091991"/>
            <a:ext cx="7926705" cy="10870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4250"/>
              </a:lnSpc>
            </a:pP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Crowdfunding Sites Manage Pledges</a:t>
            </a:r>
            <a:endParaRPr lang="en-US" sz="3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811BD1-F9C4-4889-97BE-B46C5DCB8AF4}"/>
              </a:ext>
            </a:extLst>
          </p:cNvPr>
          <p:cNvSpPr txBox="1"/>
          <p:nvPr/>
        </p:nvSpPr>
        <p:spPr>
          <a:xfrm>
            <a:off x="1420238" y="2534433"/>
            <a:ext cx="193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GoFundMe: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D0F1D6-18B0-410B-BDCC-B2E5EC848F78}"/>
              </a:ext>
            </a:extLst>
          </p:cNvPr>
          <p:cNvSpPr txBox="1"/>
          <p:nvPr/>
        </p:nvSpPr>
        <p:spPr>
          <a:xfrm>
            <a:off x="1746447" y="2912321"/>
            <a:ext cx="231049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Immediate collection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Donation-based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for Urgent or flexible funding needs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F2F8AB-2C49-4F2C-9A02-145443C8680B}"/>
              </a:ext>
            </a:extLst>
          </p:cNvPr>
          <p:cNvSpPr txBox="1"/>
          <p:nvPr/>
        </p:nvSpPr>
        <p:spPr>
          <a:xfrm>
            <a:off x="5896314" y="2542989"/>
            <a:ext cx="193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Indiegogo: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858F42-5194-4612-935C-95C4578EC52F}"/>
              </a:ext>
            </a:extLst>
          </p:cNvPr>
          <p:cNvSpPr txBox="1"/>
          <p:nvPr/>
        </p:nvSpPr>
        <p:spPr>
          <a:xfrm>
            <a:off x="10573460" y="2542989"/>
            <a:ext cx="193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Kickstarter: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59281F-D811-40F2-A675-81721C745893}"/>
              </a:ext>
            </a:extLst>
          </p:cNvPr>
          <p:cNvSpPr txBox="1"/>
          <p:nvPr/>
        </p:nvSpPr>
        <p:spPr>
          <a:xfrm>
            <a:off x="5792894" y="3047643"/>
            <a:ext cx="321677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Flexible or fixed funding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 options: Uses Stripe or PayPal for easy transactions.  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Flexible projects needing partial or full funding.</a:t>
            </a:r>
          </a:p>
          <a:p>
            <a:endParaRPr lang="en-US" sz="10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50821B-205B-488B-9E61-DD9B22DC612D}"/>
              </a:ext>
            </a:extLst>
          </p:cNvPr>
          <p:cNvSpPr txBox="1"/>
          <p:nvPr/>
        </p:nvSpPr>
        <p:spPr>
          <a:xfrm>
            <a:off x="10628539" y="2929212"/>
            <a:ext cx="23104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All-or-nothing model: Funds depend on goal achievement.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 processor: Through pay-pal, risk-free for backers.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for- Creative projects needing full funding to proceed.</a:t>
            </a:r>
          </a:p>
        </p:txBody>
      </p:sp>
    </p:spTree>
    <p:extLst>
      <p:ext uri="{BB962C8B-B14F-4D97-AF65-F5344CB8AC3E}">
        <p14:creationId xmlns:p14="http://schemas.microsoft.com/office/powerpoint/2010/main" val="3558121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4299" y="7775466"/>
            <a:ext cx="2781688" cy="3837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21938" cy="8229600"/>
          </a:xfrm>
          <a:prstGeom prst="rect">
            <a:avLst/>
          </a:prstGeom>
        </p:spPr>
      </p:pic>
      <p:pic>
        <p:nvPicPr>
          <p:cNvPr id="5" name="Picture 2" descr="Thank You PowerPoint and Google Slides Template - PPT Slid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16" y="193614"/>
            <a:ext cx="13819996" cy="777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986913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454" y="7614694"/>
            <a:ext cx="4656235" cy="4943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13245" y="3506081"/>
            <a:ext cx="102101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>
                <a:solidFill>
                  <a:schemeClr val="bg1"/>
                </a:solidFill>
                <a:latin typeface="Arial Black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657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454" y="7614694"/>
            <a:ext cx="4656235" cy="49432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518884"/>
            <a:ext cx="146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Crowdfunding—A Creative Integrated IT Solution</a:t>
            </a:r>
            <a:endParaRPr lang="en-US" sz="3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E16925-AB2D-4A70-BFB7-901A03F23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36" y="1738993"/>
            <a:ext cx="14630836" cy="683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0816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454" y="7614694"/>
            <a:ext cx="4656235" cy="494326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717285"/>
              </p:ext>
            </p:extLst>
          </p:nvPr>
        </p:nvGraphicFramePr>
        <p:xfrm>
          <a:off x="48074" y="1510935"/>
          <a:ext cx="14534252" cy="606355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633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3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3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33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1692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+mn-lt"/>
                          <a:cs typeface="Times New Roman" pitchFamily="18" charset="0"/>
                        </a:rPr>
                        <a:t> Serial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690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Jobayer</a:t>
                      </a:r>
                      <a:r>
                        <a:rPr 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Mahmud Parvez</a:t>
                      </a:r>
                      <a:endParaRPr lang="en-US" sz="3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20-43629-2</a:t>
                      </a:r>
                      <a:endParaRPr lang="en-US" sz="3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latin typeface="Times New Roman" pitchFamily="18" charset="0"/>
                          <a:cs typeface="Times New Roman" pitchFamily="18" charset="0"/>
                        </a:rPr>
                        <a:t>Introduction,</a:t>
                      </a:r>
                      <a:r>
                        <a:rPr lang="en-US" sz="2400" baseline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algn="l"/>
                      <a:r>
                        <a:rPr lang="en-US" sz="2400" baseline="0">
                          <a:latin typeface="Times New Roman" pitchFamily="18" charset="0"/>
                          <a:cs typeface="Times New Roman" pitchFamily="18" charset="0"/>
                        </a:rPr>
                        <a:t>Problem background,</a:t>
                      </a:r>
                    </a:p>
                    <a:p>
                      <a:pPr algn="l"/>
                      <a:r>
                        <a:rPr lang="en-US" sz="2400" baseline="0">
                          <a:latin typeface="Times New Roman" pitchFamily="18" charset="0"/>
                          <a:cs typeface="Times New Roman" pitchFamily="18" charset="0"/>
                        </a:rPr>
                        <a:t>Research questions.</a:t>
                      </a:r>
                      <a:endParaRPr lang="en-US" sz="2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873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MD. Mahmudul Hasan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20-42895-1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Crowdfunding Advantage to new entrepreneurs.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27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MD. </a:t>
                      </a:r>
                      <a:r>
                        <a:rPr lang="en-US" sz="3200" b="1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Zafrul</a:t>
                      </a:r>
                      <a:r>
                        <a:rPr lang="en-US" sz="3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 Hasan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22-46066-1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Compare between Kickstarter and eBay.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873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ASHHAB BIN FERDOUS</a:t>
                      </a:r>
                      <a:endParaRPr lang="en-US" sz="3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20-43275-1</a:t>
                      </a:r>
                      <a:endParaRPr lang="en-US" sz="3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What characteristics make Kickstarter a social commerce site?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6711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Prithibi</a:t>
                      </a:r>
                      <a:r>
                        <a:rPr 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3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Hrick</a:t>
                      </a:r>
                      <a:r>
                        <a:rPr 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Sarkar</a:t>
                      </a:r>
                      <a:endParaRPr lang="en-US" sz="3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22-48285-3</a:t>
                      </a:r>
                      <a:endParaRPr lang="en-US" sz="32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Discuss and Debate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9997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113590" y="324651"/>
            <a:ext cx="8403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u="sng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Presenters Information</a:t>
            </a:r>
          </a:p>
        </p:txBody>
      </p:sp>
    </p:spTree>
    <p:extLst>
      <p:ext uri="{BB962C8B-B14F-4D97-AF65-F5344CB8AC3E}">
        <p14:creationId xmlns:p14="http://schemas.microsoft.com/office/powerpoint/2010/main" val="89563871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5440101" cy="82296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60187" y="1187977"/>
            <a:ext cx="7596426" cy="14301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7500"/>
              </a:lnSpc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Electrochromic Tint-Changing Snow Goggles</a:t>
            </a:r>
            <a:endParaRPr lang="en-US" sz="28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6260187" y="3801189"/>
            <a:ext cx="7596426" cy="31836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17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5300" y="7775212"/>
            <a:ext cx="1875099" cy="45438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83170" y="2618156"/>
            <a:ext cx="8542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7F6C9-CA96-469B-8CBF-FF9A04F472BE}"/>
              </a:ext>
            </a:extLst>
          </p:cNvPr>
          <p:cNvSpPr txBox="1"/>
          <p:nvPr/>
        </p:nvSpPr>
        <p:spPr>
          <a:xfrm>
            <a:off x="7151914" y="3657600"/>
            <a:ext cx="69314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Tint Adjustment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UV Protection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Anti-Fog and Waterproof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Battery Efficiency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Comfortable Design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0DF828-5F28-43D0-9ECA-CFAB52CD1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47" y="1648747"/>
            <a:ext cx="5341203" cy="20741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0778B5-49DD-4B3F-BCF1-E371BDAEC0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47" y="3726530"/>
            <a:ext cx="5341204" cy="283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886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1385" y="815504"/>
            <a:ext cx="13134064" cy="897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4700"/>
              </a:lnSpc>
              <a:buNone/>
            </a:pPr>
            <a:endParaRPr lang="en-US" sz="4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1294658" y="6454943"/>
            <a:ext cx="4594622" cy="2989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669608" y="6776085"/>
            <a:ext cx="6502122" cy="12244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endParaRPr lang="en-US" sz="1500"/>
          </a:p>
        </p:txBody>
      </p:sp>
      <p:sp>
        <p:nvSpPr>
          <p:cNvPr id="7" name="Text 3"/>
          <p:cNvSpPr/>
          <p:nvPr/>
        </p:nvSpPr>
        <p:spPr>
          <a:xfrm>
            <a:off x="6829938" y="6487328"/>
            <a:ext cx="4791432" cy="2989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4277" y="7705207"/>
            <a:ext cx="1842257" cy="4433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F64F11-ED01-4A12-BC83-2E7270016BD3}"/>
              </a:ext>
            </a:extLst>
          </p:cNvPr>
          <p:cNvSpPr txBox="1"/>
          <p:nvPr/>
        </p:nvSpPr>
        <p:spPr>
          <a:xfrm>
            <a:off x="4641407" y="2370762"/>
            <a:ext cx="93807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Reward Tiers and Backers</a:t>
            </a:r>
          </a:p>
          <a:p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593143-6912-47B5-B6E5-5AE518484A38}"/>
              </a:ext>
            </a:extLst>
          </p:cNvPr>
          <p:cNvSpPr txBox="1"/>
          <p:nvPr/>
        </p:nvSpPr>
        <p:spPr>
          <a:xfrm>
            <a:off x="7518168" y="2992194"/>
            <a:ext cx="6077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$139 Super Early Bird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$169 Early Bird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Sold-Out Tiers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3ECF91-4B69-44A9-A4E8-4A9B0643D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454" y="879846"/>
            <a:ext cx="5984987" cy="42246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D00D1EE-1156-4D6F-B496-D061182E4B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290" y="5187768"/>
            <a:ext cx="9106839" cy="293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23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05326" y="592217"/>
            <a:ext cx="7733348" cy="18895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4950"/>
              </a:lnSpc>
            </a:pP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Crowdfunding and its Advantages to New Entrepreneurs</a:t>
            </a:r>
            <a:endParaRPr lang="en-US" sz="3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 flipH="1">
            <a:off x="920084" y="3012828"/>
            <a:ext cx="55913" cy="3678647"/>
          </a:xfrm>
          <a:prstGeom prst="roundRect">
            <a:avLst>
              <a:gd name="adj" fmla="val 370261"/>
            </a:avLst>
          </a:prstGeom>
          <a:solidFill>
            <a:srgbClr val="6D912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hape 2"/>
          <p:cNvSpPr/>
          <p:nvPr/>
        </p:nvSpPr>
        <p:spPr>
          <a:xfrm>
            <a:off x="1211342" y="3145869"/>
            <a:ext cx="705326" cy="22860"/>
          </a:xfrm>
          <a:prstGeom prst="roundRect">
            <a:avLst>
              <a:gd name="adj" fmla="val 370261"/>
            </a:avLst>
          </a:prstGeom>
          <a:solidFill>
            <a:srgbClr val="6D912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3"/>
          <p:cNvSpPr/>
          <p:nvPr/>
        </p:nvSpPr>
        <p:spPr>
          <a:xfrm>
            <a:off x="780812" y="3010614"/>
            <a:ext cx="453390" cy="453390"/>
          </a:xfrm>
          <a:prstGeom prst="roundRect">
            <a:avLst>
              <a:gd name="adj" fmla="val 18669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927497" y="3086100"/>
            <a:ext cx="159901" cy="3023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350" dirty="0"/>
          </a:p>
        </p:txBody>
      </p:sp>
      <p:sp>
        <p:nvSpPr>
          <p:cNvPr id="8" name="Text 5"/>
          <p:cNvSpPr/>
          <p:nvPr/>
        </p:nvSpPr>
        <p:spPr>
          <a:xfrm>
            <a:off x="2115860" y="2985373"/>
            <a:ext cx="3779639" cy="3149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800" b="1" dirty="0">
                <a:solidFill>
                  <a:srgbClr val="D7E5D8"/>
                </a:solidFill>
                <a:latin typeface="Times New Roman"/>
                <a:ea typeface="Syne" pitchFamily="34" charset="-122"/>
                <a:cs typeface="Times New Roman"/>
              </a:rPr>
              <a:t>Access Of Funding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sp>
        <p:nvSpPr>
          <p:cNvPr id="9" name="Text 6"/>
          <p:cNvSpPr/>
          <p:nvPr/>
        </p:nvSpPr>
        <p:spPr>
          <a:xfrm>
            <a:off x="2115860" y="3421142"/>
            <a:ext cx="6322814" cy="64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Crowdfunding allows you to quickly raise money from a large group of people.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1211342" y="4842272"/>
            <a:ext cx="705326" cy="22860"/>
          </a:xfrm>
          <a:prstGeom prst="roundRect">
            <a:avLst>
              <a:gd name="adj" fmla="val 370261"/>
            </a:avLst>
          </a:prstGeom>
          <a:solidFill>
            <a:srgbClr val="6D912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Shape 8"/>
          <p:cNvSpPr/>
          <p:nvPr/>
        </p:nvSpPr>
        <p:spPr>
          <a:xfrm>
            <a:off x="757952" y="4649867"/>
            <a:ext cx="453390" cy="453390"/>
          </a:xfrm>
          <a:prstGeom prst="roundRect">
            <a:avLst>
              <a:gd name="adj" fmla="val 18669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9"/>
          <p:cNvSpPr/>
          <p:nvPr/>
        </p:nvSpPr>
        <p:spPr>
          <a:xfrm>
            <a:off x="787360" y="4713923"/>
            <a:ext cx="303133" cy="3023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350" dirty="0"/>
          </a:p>
        </p:txBody>
      </p:sp>
      <p:sp>
        <p:nvSpPr>
          <p:cNvPr id="13" name="Text 10"/>
          <p:cNvSpPr/>
          <p:nvPr/>
        </p:nvSpPr>
        <p:spPr>
          <a:xfrm>
            <a:off x="2115860" y="4670346"/>
            <a:ext cx="3238738" cy="3149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450"/>
              </a:lnSpc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Risk for Investors</a:t>
            </a:r>
          </a:p>
        </p:txBody>
      </p:sp>
      <p:sp>
        <p:nvSpPr>
          <p:cNvPr id="14" name="Text 11"/>
          <p:cNvSpPr/>
          <p:nvPr/>
        </p:nvSpPr>
        <p:spPr>
          <a:xfrm>
            <a:off x="2115860" y="5106114"/>
            <a:ext cx="6322814" cy="64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2400" dirty="0">
                <a:solidFill>
                  <a:schemeClr val="bg1"/>
                </a:solidFill>
              </a:rPr>
              <a:t>It reduces financial risk by spreading the investment across multiple backers.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hape 12"/>
          <p:cNvSpPr/>
          <p:nvPr/>
        </p:nvSpPr>
        <p:spPr>
          <a:xfrm>
            <a:off x="1234202" y="6492954"/>
            <a:ext cx="705326" cy="22860"/>
          </a:xfrm>
          <a:prstGeom prst="roundRect">
            <a:avLst>
              <a:gd name="adj" fmla="val 370261"/>
            </a:avLst>
          </a:prstGeom>
          <a:solidFill>
            <a:srgbClr val="6D912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Shape 13"/>
          <p:cNvSpPr/>
          <p:nvPr/>
        </p:nvSpPr>
        <p:spPr>
          <a:xfrm>
            <a:off x="769382" y="6289119"/>
            <a:ext cx="453390" cy="453390"/>
          </a:xfrm>
          <a:prstGeom prst="roundRect">
            <a:avLst>
              <a:gd name="adj" fmla="val 18669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 14"/>
          <p:cNvSpPr/>
          <p:nvPr/>
        </p:nvSpPr>
        <p:spPr>
          <a:xfrm>
            <a:off x="768072" y="6376035"/>
            <a:ext cx="318849" cy="3023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350"/>
          </a:p>
        </p:txBody>
      </p:sp>
      <p:sp>
        <p:nvSpPr>
          <p:cNvPr id="18" name="Text 15"/>
          <p:cNvSpPr/>
          <p:nvPr/>
        </p:nvSpPr>
        <p:spPr>
          <a:xfrm>
            <a:off x="2115860" y="6355318"/>
            <a:ext cx="3730704" cy="3149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800" b="1" dirty="0">
                <a:solidFill>
                  <a:srgbClr val="D7E5D8"/>
                </a:solidFill>
                <a:latin typeface="Times New Roman" panose="02020603050405020304" pitchFamily="18" charset="0"/>
                <a:ea typeface="Syne" pitchFamily="34" charset="-122"/>
                <a:cs typeface="Times New Roman" panose="02020603050405020304" pitchFamily="18" charset="0"/>
              </a:rPr>
              <a:t>Marketing &amp; Visibility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16"/>
          <p:cNvSpPr/>
          <p:nvPr/>
        </p:nvSpPr>
        <p:spPr>
          <a:xfrm>
            <a:off x="2115860" y="6791087"/>
            <a:ext cx="6322814" cy="644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2400" dirty="0">
                <a:solidFill>
                  <a:schemeClr val="bg1"/>
                </a:solidFill>
              </a:rPr>
              <a:t>Crowdfunding increases your project's visibility and helps attract attention from a wider audience.</a:t>
            </a:r>
            <a:endParaRPr 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A373233-C737-46A2-9D38-00AF56C74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674" y="1684241"/>
            <a:ext cx="6059364" cy="605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11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>
            <a:extLst>
              <a:ext uri="{FF2B5EF4-FFF2-40B4-BE49-F238E27FC236}">
                <a16:creationId xmlns:a16="http://schemas.microsoft.com/office/drawing/2014/main" id="{F1F0D0C2-FC74-4666-A4A6-80116EA5F825}"/>
              </a:ext>
            </a:extLst>
          </p:cNvPr>
          <p:cNvSpPr/>
          <p:nvPr/>
        </p:nvSpPr>
        <p:spPr>
          <a:xfrm flipH="1">
            <a:off x="920084" y="3012828"/>
            <a:ext cx="55913" cy="3678647"/>
          </a:xfrm>
          <a:prstGeom prst="roundRect">
            <a:avLst>
              <a:gd name="adj" fmla="val 370261"/>
            </a:avLst>
          </a:prstGeom>
          <a:solidFill>
            <a:srgbClr val="6D9121"/>
          </a:solidFill>
          <a:ln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hape 2">
            <a:extLst>
              <a:ext uri="{FF2B5EF4-FFF2-40B4-BE49-F238E27FC236}">
                <a16:creationId xmlns:a16="http://schemas.microsoft.com/office/drawing/2014/main" id="{9B288F21-3449-4FC6-A843-5D3FC3BD81C7}"/>
              </a:ext>
            </a:extLst>
          </p:cNvPr>
          <p:cNvSpPr/>
          <p:nvPr/>
        </p:nvSpPr>
        <p:spPr>
          <a:xfrm>
            <a:off x="1211342" y="3145869"/>
            <a:ext cx="705326" cy="22860"/>
          </a:xfrm>
          <a:prstGeom prst="roundRect">
            <a:avLst>
              <a:gd name="adj" fmla="val 370261"/>
            </a:avLst>
          </a:prstGeom>
          <a:solidFill>
            <a:srgbClr val="6D9121"/>
          </a:solidFill>
          <a:ln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3">
            <a:extLst>
              <a:ext uri="{FF2B5EF4-FFF2-40B4-BE49-F238E27FC236}">
                <a16:creationId xmlns:a16="http://schemas.microsoft.com/office/drawing/2014/main" id="{64F9ABDC-0199-4BCE-B7A7-9AA16160A3EA}"/>
              </a:ext>
            </a:extLst>
          </p:cNvPr>
          <p:cNvSpPr/>
          <p:nvPr/>
        </p:nvSpPr>
        <p:spPr>
          <a:xfrm>
            <a:off x="780812" y="3010614"/>
            <a:ext cx="453390" cy="453390"/>
          </a:xfrm>
          <a:prstGeom prst="roundRect">
            <a:avLst>
              <a:gd name="adj" fmla="val 18669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4">
            <a:extLst>
              <a:ext uri="{FF2B5EF4-FFF2-40B4-BE49-F238E27FC236}">
                <a16:creationId xmlns:a16="http://schemas.microsoft.com/office/drawing/2014/main" id="{899D1EA6-24C5-4EAC-BD71-C60EB1D40CD9}"/>
              </a:ext>
            </a:extLst>
          </p:cNvPr>
          <p:cNvSpPr/>
          <p:nvPr/>
        </p:nvSpPr>
        <p:spPr>
          <a:xfrm>
            <a:off x="927497" y="3086100"/>
            <a:ext cx="159901" cy="3023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5">
            <a:extLst>
              <a:ext uri="{FF2B5EF4-FFF2-40B4-BE49-F238E27FC236}">
                <a16:creationId xmlns:a16="http://schemas.microsoft.com/office/drawing/2014/main" id="{85A5E7B9-EE9A-4F5E-AAEB-81D67913D349}"/>
              </a:ext>
            </a:extLst>
          </p:cNvPr>
          <p:cNvSpPr/>
          <p:nvPr/>
        </p:nvSpPr>
        <p:spPr>
          <a:xfrm>
            <a:off x="2115860" y="2985373"/>
            <a:ext cx="3779639" cy="3149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450"/>
              </a:lnSpc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 Building</a:t>
            </a:r>
          </a:p>
        </p:txBody>
      </p:sp>
      <p:sp>
        <p:nvSpPr>
          <p:cNvPr id="7" name="Shape 7">
            <a:extLst>
              <a:ext uri="{FF2B5EF4-FFF2-40B4-BE49-F238E27FC236}">
                <a16:creationId xmlns:a16="http://schemas.microsoft.com/office/drawing/2014/main" id="{AC43CACD-AE3D-4D8D-B033-0B64AB058EFC}"/>
              </a:ext>
            </a:extLst>
          </p:cNvPr>
          <p:cNvSpPr/>
          <p:nvPr/>
        </p:nvSpPr>
        <p:spPr>
          <a:xfrm>
            <a:off x="1211342" y="4842272"/>
            <a:ext cx="705326" cy="22860"/>
          </a:xfrm>
          <a:prstGeom prst="roundRect">
            <a:avLst>
              <a:gd name="adj" fmla="val 370261"/>
            </a:avLst>
          </a:prstGeom>
          <a:solidFill>
            <a:srgbClr val="6D9121"/>
          </a:solidFill>
          <a:ln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hape 8">
            <a:extLst>
              <a:ext uri="{FF2B5EF4-FFF2-40B4-BE49-F238E27FC236}">
                <a16:creationId xmlns:a16="http://schemas.microsoft.com/office/drawing/2014/main" id="{9ED2EF6C-C94C-4590-AB44-075317E59EBC}"/>
              </a:ext>
            </a:extLst>
          </p:cNvPr>
          <p:cNvSpPr/>
          <p:nvPr/>
        </p:nvSpPr>
        <p:spPr>
          <a:xfrm>
            <a:off x="757952" y="4649867"/>
            <a:ext cx="453390" cy="453390"/>
          </a:xfrm>
          <a:prstGeom prst="roundRect">
            <a:avLst>
              <a:gd name="adj" fmla="val 18669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9">
            <a:extLst>
              <a:ext uri="{FF2B5EF4-FFF2-40B4-BE49-F238E27FC236}">
                <a16:creationId xmlns:a16="http://schemas.microsoft.com/office/drawing/2014/main" id="{C42E694E-1E52-48BB-9961-D3F7ADF49A8A}"/>
              </a:ext>
            </a:extLst>
          </p:cNvPr>
          <p:cNvSpPr/>
          <p:nvPr/>
        </p:nvSpPr>
        <p:spPr>
          <a:xfrm>
            <a:off x="787360" y="4713923"/>
            <a:ext cx="303133" cy="3023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endParaRPr lang="en-US" sz="2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10">
            <a:extLst>
              <a:ext uri="{FF2B5EF4-FFF2-40B4-BE49-F238E27FC236}">
                <a16:creationId xmlns:a16="http://schemas.microsoft.com/office/drawing/2014/main" id="{796252B1-9858-487A-B5EC-0A7EBE8CAFA1}"/>
              </a:ext>
            </a:extLst>
          </p:cNvPr>
          <p:cNvSpPr/>
          <p:nvPr/>
        </p:nvSpPr>
        <p:spPr>
          <a:xfrm>
            <a:off x="2115860" y="4670346"/>
            <a:ext cx="3238738" cy="3149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450"/>
              </a:lnSpc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Validation</a:t>
            </a:r>
          </a:p>
        </p:txBody>
      </p:sp>
      <p:sp>
        <p:nvSpPr>
          <p:cNvPr id="11" name="Shape 12">
            <a:extLst>
              <a:ext uri="{FF2B5EF4-FFF2-40B4-BE49-F238E27FC236}">
                <a16:creationId xmlns:a16="http://schemas.microsoft.com/office/drawing/2014/main" id="{2BE2FEE1-E9F6-4D1F-BD80-B78ECCEC2352}"/>
              </a:ext>
            </a:extLst>
          </p:cNvPr>
          <p:cNvSpPr/>
          <p:nvPr/>
        </p:nvSpPr>
        <p:spPr>
          <a:xfrm>
            <a:off x="1234202" y="6492954"/>
            <a:ext cx="705326" cy="22860"/>
          </a:xfrm>
          <a:prstGeom prst="roundRect">
            <a:avLst>
              <a:gd name="adj" fmla="val 370261"/>
            </a:avLst>
          </a:prstGeom>
          <a:solidFill>
            <a:srgbClr val="6D9121"/>
          </a:solidFill>
          <a:ln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hape 13">
            <a:extLst>
              <a:ext uri="{FF2B5EF4-FFF2-40B4-BE49-F238E27FC236}">
                <a16:creationId xmlns:a16="http://schemas.microsoft.com/office/drawing/2014/main" id="{704B147F-94D6-4E76-95C8-74D6B443227D}"/>
              </a:ext>
            </a:extLst>
          </p:cNvPr>
          <p:cNvSpPr/>
          <p:nvPr/>
        </p:nvSpPr>
        <p:spPr>
          <a:xfrm>
            <a:off x="749302" y="6286083"/>
            <a:ext cx="453390" cy="453390"/>
          </a:xfrm>
          <a:prstGeom prst="roundRect">
            <a:avLst>
              <a:gd name="adj" fmla="val 18669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4">
            <a:extLst>
              <a:ext uri="{FF2B5EF4-FFF2-40B4-BE49-F238E27FC236}">
                <a16:creationId xmlns:a16="http://schemas.microsoft.com/office/drawing/2014/main" id="{848531A1-B528-4ACC-AE2B-FCA882E7D884}"/>
              </a:ext>
            </a:extLst>
          </p:cNvPr>
          <p:cNvSpPr/>
          <p:nvPr/>
        </p:nvSpPr>
        <p:spPr>
          <a:xfrm>
            <a:off x="768072" y="6376035"/>
            <a:ext cx="318849" cy="3023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endParaRPr lang="en-US" sz="2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5">
            <a:extLst>
              <a:ext uri="{FF2B5EF4-FFF2-40B4-BE49-F238E27FC236}">
                <a16:creationId xmlns:a16="http://schemas.microsoft.com/office/drawing/2014/main" id="{4D2FF9CA-9D24-4F83-B26A-60FC565E7BDA}"/>
              </a:ext>
            </a:extLst>
          </p:cNvPr>
          <p:cNvSpPr/>
          <p:nvPr/>
        </p:nvSpPr>
        <p:spPr>
          <a:xfrm>
            <a:off x="2115860" y="6355318"/>
            <a:ext cx="3730704" cy="3149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450"/>
              </a:lnSpc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Rapid Growth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1F4B8A-99F2-41B0-923C-2798A248D6C9}"/>
              </a:ext>
            </a:extLst>
          </p:cNvPr>
          <p:cNvSpPr txBox="1"/>
          <p:nvPr/>
        </p:nvSpPr>
        <p:spPr>
          <a:xfrm>
            <a:off x="2115859" y="3460593"/>
            <a:ext cx="9984059" cy="392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Crowdfunding campaigns can help businesses build a strong community of supporters and customers.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0FDD88-BA80-4C3F-8EB5-CCAA70E947A5}"/>
              </a:ext>
            </a:extLst>
          </p:cNvPr>
          <p:cNvSpPr/>
          <p:nvPr/>
        </p:nvSpPr>
        <p:spPr>
          <a:xfrm>
            <a:off x="2050545" y="6699656"/>
            <a:ext cx="9332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Crowdfunding can provide businesses with the capital they need to grow quickly.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CAB899-AF36-4DAB-B7DF-9C4AF883B91D}"/>
              </a:ext>
            </a:extLst>
          </p:cNvPr>
          <p:cNvSpPr/>
          <p:nvPr/>
        </p:nvSpPr>
        <p:spPr>
          <a:xfrm>
            <a:off x="2115860" y="4985266"/>
            <a:ext cx="7315200" cy="7128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5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Crowdfunding campaigns can help businesses build a strong community of supporters and customers.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6A279C-D83F-42DE-B598-53B5CBFA7636}"/>
              </a:ext>
            </a:extLst>
          </p:cNvPr>
          <p:cNvSpPr/>
          <p:nvPr/>
        </p:nvSpPr>
        <p:spPr>
          <a:xfrm>
            <a:off x="1449609" y="1386307"/>
            <a:ext cx="11316560" cy="681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Crowdfunding and its Advantages to New Entrepreneurs</a:t>
            </a:r>
          </a:p>
        </p:txBody>
      </p:sp>
    </p:spTree>
    <p:extLst>
      <p:ext uri="{BB962C8B-B14F-4D97-AF65-F5344CB8AC3E}">
        <p14:creationId xmlns:p14="http://schemas.microsoft.com/office/powerpoint/2010/main" val="1429956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969E3E-28CE-4EE9-967B-29DBD18B33FE}"/>
              </a:ext>
            </a:extLst>
          </p:cNvPr>
          <p:cNvSpPr/>
          <p:nvPr/>
        </p:nvSpPr>
        <p:spPr>
          <a:xfrm>
            <a:off x="2235246" y="5985233"/>
            <a:ext cx="3074881" cy="633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Interaction Between Users</a:t>
            </a:r>
          </a:p>
        </p:txBody>
      </p:sp>
      <p:sp>
        <p:nvSpPr>
          <p:cNvPr id="3" name="Shape 3">
            <a:extLst>
              <a:ext uri="{FF2B5EF4-FFF2-40B4-BE49-F238E27FC236}">
                <a16:creationId xmlns:a16="http://schemas.microsoft.com/office/drawing/2014/main" id="{D8D30CC5-416A-4C23-A334-1FE6385D5BDD}"/>
              </a:ext>
            </a:extLst>
          </p:cNvPr>
          <p:cNvSpPr/>
          <p:nvPr/>
        </p:nvSpPr>
        <p:spPr>
          <a:xfrm>
            <a:off x="1246177" y="2112543"/>
            <a:ext cx="305038" cy="271429"/>
          </a:xfrm>
          <a:prstGeom prst="roundRect">
            <a:avLst>
              <a:gd name="adj" fmla="val 18669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13C5BE60-7376-4ECD-BDFD-5785667A8A2A}"/>
              </a:ext>
            </a:extLst>
          </p:cNvPr>
          <p:cNvSpPr/>
          <p:nvPr/>
        </p:nvSpPr>
        <p:spPr>
          <a:xfrm>
            <a:off x="1551215" y="2236827"/>
            <a:ext cx="705326" cy="22860"/>
          </a:xfrm>
          <a:prstGeom prst="roundRect">
            <a:avLst>
              <a:gd name="adj" fmla="val 370261"/>
            </a:avLst>
          </a:prstGeom>
          <a:solidFill>
            <a:srgbClr val="6D9121"/>
          </a:solidFill>
          <a:ln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hape 1">
            <a:extLst>
              <a:ext uri="{FF2B5EF4-FFF2-40B4-BE49-F238E27FC236}">
                <a16:creationId xmlns:a16="http://schemas.microsoft.com/office/drawing/2014/main" id="{E1E92580-CC4C-4FE0-8D45-49A6880FDB86}"/>
              </a:ext>
            </a:extLst>
          </p:cNvPr>
          <p:cNvSpPr/>
          <p:nvPr/>
        </p:nvSpPr>
        <p:spPr>
          <a:xfrm flipH="1">
            <a:off x="1381126" y="2383972"/>
            <a:ext cx="45719" cy="4090307"/>
          </a:xfrm>
          <a:prstGeom prst="roundRect">
            <a:avLst>
              <a:gd name="adj" fmla="val 370261"/>
            </a:avLst>
          </a:prstGeom>
          <a:solidFill>
            <a:srgbClr val="6D9121"/>
          </a:solidFill>
          <a:ln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hape 3">
            <a:extLst>
              <a:ext uri="{FF2B5EF4-FFF2-40B4-BE49-F238E27FC236}">
                <a16:creationId xmlns:a16="http://schemas.microsoft.com/office/drawing/2014/main" id="{6EDD86BF-F859-483B-890C-B36C3DB0E773}"/>
              </a:ext>
            </a:extLst>
          </p:cNvPr>
          <p:cNvSpPr/>
          <p:nvPr/>
        </p:nvSpPr>
        <p:spPr>
          <a:xfrm>
            <a:off x="1246177" y="6301891"/>
            <a:ext cx="305038" cy="271429"/>
          </a:xfrm>
          <a:prstGeom prst="roundRect">
            <a:avLst>
              <a:gd name="adj" fmla="val 18669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hape 2">
            <a:extLst>
              <a:ext uri="{FF2B5EF4-FFF2-40B4-BE49-F238E27FC236}">
                <a16:creationId xmlns:a16="http://schemas.microsoft.com/office/drawing/2014/main" id="{A155353E-E906-49A5-A8DA-47973F42F6A7}"/>
              </a:ext>
            </a:extLst>
          </p:cNvPr>
          <p:cNvSpPr/>
          <p:nvPr/>
        </p:nvSpPr>
        <p:spPr>
          <a:xfrm>
            <a:off x="1529920" y="3540614"/>
            <a:ext cx="705326" cy="22860"/>
          </a:xfrm>
          <a:prstGeom prst="roundRect">
            <a:avLst>
              <a:gd name="adj" fmla="val 370261"/>
            </a:avLst>
          </a:prstGeom>
          <a:solidFill>
            <a:srgbClr val="6D9121"/>
          </a:solidFill>
          <a:ln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hape 2">
            <a:extLst>
              <a:ext uri="{FF2B5EF4-FFF2-40B4-BE49-F238E27FC236}">
                <a16:creationId xmlns:a16="http://schemas.microsoft.com/office/drawing/2014/main" id="{6C1A7634-5712-4614-B942-AE9A67F05314}"/>
              </a:ext>
            </a:extLst>
          </p:cNvPr>
          <p:cNvSpPr/>
          <p:nvPr/>
        </p:nvSpPr>
        <p:spPr>
          <a:xfrm>
            <a:off x="1529920" y="4870527"/>
            <a:ext cx="705326" cy="22860"/>
          </a:xfrm>
          <a:prstGeom prst="roundRect">
            <a:avLst>
              <a:gd name="adj" fmla="val 370261"/>
            </a:avLst>
          </a:prstGeom>
          <a:solidFill>
            <a:srgbClr val="6D9121"/>
          </a:solidFill>
          <a:ln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hape 2">
            <a:extLst>
              <a:ext uri="{FF2B5EF4-FFF2-40B4-BE49-F238E27FC236}">
                <a16:creationId xmlns:a16="http://schemas.microsoft.com/office/drawing/2014/main" id="{73634F9A-84AF-414A-A95A-B1B0B89FCE17}"/>
              </a:ext>
            </a:extLst>
          </p:cNvPr>
          <p:cNvSpPr/>
          <p:nvPr/>
        </p:nvSpPr>
        <p:spPr>
          <a:xfrm>
            <a:off x="1551215" y="6426175"/>
            <a:ext cx="705326" cy="22860"/>
          </a:xfrm>
          <a:prstGeom prst="roundRect">
            <a:avLst>
              <a:gd name="adj" fmla="val 370261"/>
            </a:avLst>
          </a:prstGeom>
          <a:solidFill>
            <a:srgbClr val="6D9121"/>
          </a:solidFill>
          <a:ln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3">
            <a:extLst>
              <a:ext uri="{FF2B5EF4-FFF2-40B4-BE49-F238E27FC236}">
                <a16:creationId xmlns:a16="http://schemas.microsoft.com/office/drawing/2014/main" id="{8F65D00E-F62D-4298-86C5-D1FDA9887E92}"/>
              </a:ext>
            </a:extLst>
          </p:cNvPr>
          <p:cNvSpPr/>
          <p:nvPr/>
        </p:nvSpPr>
        <p:spPr>
          <a:xfrm>
            <a:off x="1246177" y="4742978"/>
            <a:ext cx="305038" cy="271429"/>
          </a:xfrm>
          <a:prstGeom prst="roundRect">
            <a:avLst>
              <a:gd name="adj" fmla="val 18669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hape 3">
            <a:extLst>
              <a:ext uri="{FF2B5EF4-FFF2-40B4-BE49-F238E27FC236}">
                <a16:creationId xmlns:a16="http://schemas.microsoft.com/office/drawing/2014/main" id="{3F1429AF-D3E4-46B1-B6DF-0D0C2C1D43AF}"/>
              </a:ext>
            </a:extLst>
          </p:cNvPr>
          <p:cNvSpPr/>
          <p:nvPr/>
        </p:nvSpPr>
        <p:spPr>
          <a:xfrm>
            <a:off x="1246177" y="3427760"/>
            <a:ext cx="305038" cy="271429"/>
          </a:xfrm>
          <a:prstGeom prst="roundRect">
            <a:avLst>
              <a:gd name="adj" fmla="val 18669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BC6776-1E00-4178-8B83-51B45182ADAE}"/>
              </a:ext>
            </a:extLst>
          </p:cNvPr>
          <p:cNvSpPr/>
          <p:nvPr/>
        </p:nvSpPr>
        <p:spPr>
          <a:xfrm>
            <a:off x="2256541" y="3128145"/>
            <a:ext cx="3514488" cy="633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Funding &amp; Transaction Model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6462A5-FE9B-4FEB-AA12-D857C36D6C68}"/>
              </a:ext>
            </a:extLst>
          </p:cNvPr>
          <p:cNvSpPr/>
          <p:nvPr/>
        </p:nvSpPr>
        <p:spPr>
          <a:xfrm>
            <a:off x="2235246" y="4470337"/>
            <a:ext cx="2437527" cy="633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Product Availability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EA2CEA-8A44-47CB-979C-134D2675F8C2}"/>
              </a:ext>
            </a:extLst>
          </p:cNvPr>
          <p:cNvSpPr/>
          <p:nvPr/>
        </p:nvSpPr>
        <p:spPr>
          <a:xfrm>
            <a:off x="2256541" y="1827484"/>
            <a:ext cx="1786066" cy="633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 Type</a:t>
            </a:r>
          </a:p>
        </p:txBody>
      </p:sp>
      <p:sp>
        <p:nvSpPr>
          <p:cNvPr id="22" name="Text 4">
            <a:extLst>
              <a:ext uri="{FF2B5EF4-FFF2-40B4-BE49-F238E27FC236}">
                <a16:creationId xmlns:a16="http://schemas.microsoft.com/office/drawing/2014/main" id="{3F72ABE0-A29D-4BCF-8F81-5ADDF6D73C47}"/>
              </a:ext>
            </a:extLst>
          </p:cNvPr>
          <p:cNvSpPr/>
          <p:nvPr/>
        </p:nvSpPr>
        <p:spPr>
          <a:xfrm>
            <a:off x="1297274" y="2128413"/>
            <a:ext cx="202844" cy="2396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350" dirty="0"/>
          </a:p>
        </p:txBody>
      </p:sp>
      <p:sp>
        <p:nvSpPr>
          <p:cNvPr id="26" name="Text 4">
            <a:extLst>
              <a:ext uri="{FF2B5EF4-FFF2-40B4-BE49-F238E27FC236}">
                <a16:creationId xmlns:a16="http://schemas.microsoft.com/office/drawing/2014/main" id="{47C3422E-C87B-4952-A032-4F375FF4F304}"/>
              </a:ext>
            </a:extLst>
          </p:cNvPr>
          <p:cNvSpPr/>
          <p:nvPr/>
        </p:nvSpPr>
        <p:spPr>
          <a:xfrm>
            <a:off x="1297274" y="3420769"/>
            <a:ext cx="202844" cy="2396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Syne" pitchFamily="34" charset="0"/>
              </a:rPr>
              <a:t>2</a:t>
            </a:r>
            <a:endParaRPr lang="en-US" sz="2000" dirty="0"/>
          </a:p>
        </p:txBody>
      </p:sp>
      <p:sp>
        <p:nvSpPr>
          <p:cNvPr id="27" name="Text 4">
            <a:extLst>
              <a:ext uri="{FF2B5EF4-FFF2-40B4-BE49-F238E27FC236}">
                <a16:creationId xmlns:a16="http://schemas.microsoft.com/office/drawing/2014/main" id="{F1D7BD85-65D4-4E43-8B34-239AD8433DFD}"/>
              </a:ext>
            </a:extLst>
          </p:cNvPr>
          <p:cNvSpPr/>
          <p:nvPr/>
        </p:nvSpPr>
        <p:spPr>
          <a:xfrm>
            <a:off x="1297273" y="4704247"/>
            <a:ext cx="202845" cy="1871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Syne" pitchFamily="34" charset="0"/>
              </a:rPr>
              <a:t>3</a:t>
            </a:r>
            <a:endParaRPr lang="en-US" sz="2000" dirty="0"/>
          </a:p>
        </p:txBody>
      </p:sp>
      <p:sp>
        <p:nvSpPr>
          <p:cNvPr id="28" name="Text 4">
            <a:extLst>
              <a:ext uri="{FF2B5EF4-FFF2-40B4-BE49-F238E27FC236}">
                <a16:creationId xmlns:a16="http://schemas.microsoft.com/office/drawing/2014/main" id="{603AC769-2A9E-4167-96D9-82AD370E30CE}"/>
              </a:ext>
            </a:extLst>
          </p:cNvPr>
          <p:cNvSpPr/>
          <p:nvPr/>
        </p:nvSpPr>
        <p:spPr>
          <a:xfrm>
            <a:off x="1297273" y="6246472"/>
            <a:ext cx="202844" cy="2219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Syne" pitchFamily="34" charset="0"/>
              </a:rPr>
              <a:t>4</a:t>
            </a:r>
            <a:endParaRPr lang="en-US" sz="2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7F52B7-0639-462C-BDC3-F311C579D5E5}"/>
              </a:ext>
            </a:extLst>
          </p:cNvPr>
          <p:cNvSpPr/>
          <p:nvPr/>
        </p:nvSpPr>
        <p:spPr>
          <a:xfrm>
            <a:off x="1246177" y="1188086"/>
            <a:ext cx="6703758" cy="6814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Kickstarter vs. eBay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75E1E63-8DE8-466B-A6D0-91EBA8C89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966" y="1575502"/>
            <a:ext cx="5078596" cy="507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30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">
            <a:extLst>
              <a:ext uri="{FF2B5EF4-FFF2-40B4-BE49-F238E27FC236}">
                <a16:creationId xmlns:a16="http://schemas.microsoft.com/office/drawing/2014/main" id="{6FA413E2-5B22-4F58-A9F5-4397BCFCA494}"/>
              </a:ext>
            </a:extLst>
          </p:cNvPr>
          <p:cNvSpPr/>
          <p:nvPr/>
        </p:nvSpPr>
        <p:spPr>
          <a:xfrm>
            <a:off x="1551215" y="6444632"/>
            <a:ext cx="705326" cy="22860"/>
          </a:xfrm>
          <a:prstGeom prst="roundRect">
            <a:avLst>
              <a:gd name="adj" fmla="val 370261"/>
            </a:avLst>
          </a:prstGeom>
          <a:solidFill>
            <a:srgbClr val="6D9121"/>
          </a:solidFill>
          <a:ln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7D30669-8161-4FB8-AC79-DE2A6128BB51}"/>
              </a:ext>
            </a:extLst>
          </p:cNvPr>
          <p:cNvSpPr/>
          <p:nvPr/>
        </p:nvSpPr>
        <p:spPr>
          <a:xfrm>
            <a:off x="2237188" y="4976475"/>
            <a:ext cx="4041876" cy="633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Funding Model vs. Direct Purchase</a:t>
            </a:r>
          </a:p>
        </p:txBody>
      </p:sp>
      <p:sp>
        <p:nvSpPr>
          <p:cNvPr id="3" name="Shape 3">
            <a:extLst>
              <a:ext uri="{FF2B5EF4-FFF2-40B4-BE49-F238E27FC236}">
                <a16:creationId xmlns:a16="http://schemas.microsoft.com/office/drawing/2014/main" id="{95EC4AD9-3AA0-4132-BB72-770C8F4AA5C6}"/>
              </a:ext>
            </a:extLst>
          </p:cNvPr>
          <p:cNvSpPr/>
          <p:nvPr/>
        </p:nvSpPr>
        <p:spPr>
          <a:xfrm>
            <a:off x="1246177" y="2112543"/>
            <a:ext cx="305038" cy="271429"/>
          </a:xfrm>
          <a:prstGeom prst="roundRect">
            <a:avLst>
              <a:gd name="adj" fmla="val 18669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C812777D-5D57-49A0-B5D3-2551553A399D}"/>
              </a:ext>
            </a:extLst>
          </p:cNvPr>
          <p:cNvSpPr/>
          <p:nvPr/>
        </p:nvSpPr>
        <p:spPr>
          <a:xfrm>
            <a:off x="1551215" y="2236827"/>
            <a:ext cx="705326" cy="22860"/>
          </a:xfrm>
          <a:prstGeom prst="roundRect">
            <a:avLst>
              <a:gd name="adj" fmla="val 370261"/>
            </a:avLst>
          </a:prstGeom>
          <a:solidFill>
            <a:srgbClr val="6D9121"/>
          </a:solidFill>
          <a:ln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1">
            <a:extLst>
              <a:ext uri="{FF2B5EF4-FFF2-40B4-BE49-F238E27FC236}">
                <a16:creationId xmlns:a16="http://schemas.microsoft.com/office/drawing/2014/main" id="{2B0867B7-6F01-4E3A-8DF8-DFECEAB52DDE}"/>
              </a:ext>
            </a:extLst>
          </p:cNvPr>
          <p:cNvSpPr/>
          <p:nvPr/>
        </p:nvSpPr>
        <p:spPr>
          <a:xfrm flipH="1">
            <a:off x="1381126" y="2383972"/>
            <a:ext cx="45719" cy="4090307"/>
          </a:xfrm>
          <a:prstGeom prst="roundRect">
            <a:avLst>
              <a:gd name="adj" fmla="val 370261"/>
            </a:avLst>
          </a:prstGeom>
          <a:solidFill>
            <a:srgbClr val="6D9121"/>
          </a:solidFill>
          <a:ln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3">
            <a:extLst>
              <a:ext uri="{FF2B5EF4-FFF2-40B4-BE49-F238E27FC236}">
                <a16:creationId xmlns:a16="http://schemas.microsoft.com/office/drawing/2014/main" id="{239F0827-0517-4E99-9651-4116F068E057}"/>
              </a:ext>
            </a:extLst>
          </p:cNvPr>
          <p:cNvSpPr/>
          <p:nvPr/>
        </p:nvSpPr>
        <p:spPr>
          <a:xfrm>
            <a:off x="1251466" y="5291622"/>
            <a:ext cx="305038" cy="271429"/>
          </a:xfrm>
          <a:prstGeom prst="roundRect">
            <a:avLst>
              <a:gd name="adj" fmla="val 18669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2">
            <a:extLst>
              <a:ext uri="{FF2B5EF4-FFF2-40B4-BE49-F238E27FC236}">
                <a16:creationId xmlns:a16="http://schemas.microsoft.com/office/drawing/2014/main" id="{C2F4655C-3B81-4077-8EA0-D50158475AE7}"/>
              </a:ext>
            </a:extLst>
          </p:cNvPr>
          <p:cNvSpPr/>
          <p:nvPr/>
        </p:nvSpPr>
        <p:spPr>
          <a:xfrm>
            <a:off x="1529920" y="3319700"/>
            <a:ext cx="705326" cy="22860"/>
          </a:xfrm>
          <a:prstGeom prst="roundRect">
            <a:avLst>
              <a:gd name="adj" fmla="val 370261"/>
            </a:avLst>
          </a:prstGeom>
          <a:solidFill>
            <a:srgbClr val="6D9121"/>
          </a:solidFill>
          <a:ln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hape 2">
            <a:extLst>
              <a:ext uri="{FF2B5EF4-FFF2-40B4-BE49-F238E27FC236}">
                <a16:creationId xmlns:a16="http://schemas.microsoft.com/office/drawing/2014/main" id="{6B19AB38-D0FA-4078-8C3E-A4D97E5BFC72}"/>
              </a:ext>
            </a:extLst>
          </p:cNvPr>
          <p:cNvSpPr/>
          <p:nvPr/>
        </p:nvSpPr>
        <p:spPr>
          <a:xfrm>
            <a:off x="1510698" y="4281897"/>
            <a:ext cx="705326" cy="22860"/>
          </a:xfrm>
          <a:prstGeom prst="roundRect">
            <a:avLst>
              <a:gd name="adj" fmla="val 370261"/>
            </a:avLst>
          </a:prstGeom>
          <a:solidFill>
            <a:srgbClr val="6D9121"/>
          </a:solidFill>
          <a:ln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hape 2">
            <a:extLst>
              <a:ext uri="{FF2B5EF4-FFF2-40B4-BE49-F238E27FC236}">
                <a16:creationId xmlns:a16="http://schemas.microsoft.com/office/drawing/2014/main" id="{D718F192-3D0B-438F-AC2B-B03686BC9C6A}"/>
              </a:ext>
            </a:extLst>
          </p:cNvPr>
          <p:cNvSpPr/>
          <p:nvPr/>
        </p:nvSpPr>
        <p:spPr>
          <a:xfrm>
            <a:off x="1556504" y="5403724"/>
            <a:ext cx="705326" cy="22860"/>
          </a:xfrm>
          <a:prstGeom prst="roundRect">
            <a:avLst>
              <a:gd name="adj" fmla="val 370261"/>
            </a:avLst>
          </a:prstGeom>
          <a:solidFill>
            <a:srgbClr val="6D9121"/>
          </a:solidFill>
          <a:ln/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3">
            <a:extLst>
              <a:ext uri="{FF2B5EF4-FFF2-40B4-BE49-F238E27FC236}">
                <a16:creationId xmlns:a16="http://schemas.microsoft.com/office/drawing/2014/main" id="{601773AE-5FC2-4506-8FA2-B70009A455E8}"/>
              </a:ext>
            </a:extLst>
          </p:cNvPr>
          <p:cNvSpPr/>
          <p:nvPr/>
        </p:nvSpPr>
        <p:spPr>
          <a:xfrm>
            <a:off x="1244065" y="4154004"/>
            <a:ext cx="305038" cy="271429"/>
          </a:xfrm>
          <a:prstGeom prst="roundRect">
            <a:avLst>
              <a:gd name="adj" fmla="val 18669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hape 3">
            <a:extLst>
              <a:ext uri="{FF2B5EF4-FFF2-40B4-BE49-F238E27FC236}">
                <a16:creationId xmlns:a16="http://schemas.microsoft.com/office/drawing/2014/main" id="{189F9E79-DD7F-47D2-96A2-62C8A63CE963}"/>
              </a:ext>
            </a:extLst>
          </p:cNvPr>
          <p:cNvSpPr/>
          <p:nvPr/>
        </p:nvSpPr>
        <p:spPr>
          <a:xfrm>
            <a:off x="1244065" y="3208650"/>
            <a:ext cx="305038" cy="271429"/>
          </a:xfrm>
          <a:prstGeom prst="roundRect">
            <a:avLst>
              <a:gd name="adj" fmla="val 18669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18EFEB-033D-4322-AD15-ED9BA53305FC}"/>
              </a:ext>
            </a:extLst>
          </p:cNvPr>
          <p:cNvSpPr/>
          <p:nvPr/>
        </p:nvSpPr>
        <p:spPr>
          <a:xfrm>
            <a:off x="2216024" y="2850481"/>
            <a:ext cx="2315250" cy="633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Timing &amp; Duration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FFFD2D-06A6-43BE-86FF-1CD8B6C95514}"/>
              </a:ext>
            </a:extLst>
          </p:cNvPr>
          <p:cNvSpPr/>
          <p:nvPr/>
        </p:nvSpPr>
        <p:spPr>
          <a:xfrm>
            <a:off x="2216024" y="3870668"/>
            <a:ext cx="3009735" cy="633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Buyer &amp; Seller Protection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9D90A1-A6AB-4075-BD41-306C7FDE575C}"/>
              </a:ext>
            </a:extLst>
          </p:cNvPr>
          <p:cNvSpPr/>
          <p:nvPr/>
        </p:nvSpPr>
        <p:spPr>
          <a:xfrm>
            <a:off x="2216024" y="1811755"/>
            <a:ext cx="2962863" cy="633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&amp; Buyer Motivation</a:t>
            </a:r>
          </a:p>
        </p:txBody>
      </p:sp>
      <p:sp>
        <p:nvSpPr>
          <p:cNvPr id="15" name="Text 4">
            <a:extLst>
              <a:ext uri="{FF2B5EF4-FFF2-40B4-BE49-F238E27FC236}">
                <a16:creationId xmlns:a16="http://schemas.microsoft.com/office/drawing/2014/main" id="{F6F15C63-5218-41BA-AAE5-53B21C95ABE9}"/>
              </a:ext>
            </a:extLst>
          </p:cNvPr>
          <p:cNvSpPr/>
          <p:nvPr/>
        </p:nvSpPr>
        <p:spPr>
          <a:xfrm>
            <a:off x="1297274" y="2128413"/>
            <a:ext cx="202844" cy="2396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350" dirty="0"/>
          </a:p>
        </p:txBody>
      </p:sp>
      <p:sp>
        <p:nvSpPr>
          <p:cNvPr id="16" name="Text 4">
            <a:extLst>
              <a:ext uri="{FF2B5EF4-FFF2-40B4-BE49-F238E27FC236}">
                <a16:creationId xmlns:a16="http://schemas.microsoft.com/office/drawing/2014/main" id="{2065D344-3655-4F5A-936D-E9E6CEA26575}"/>
              </a:ext>
            </a:extLst>
          </p:cNvPr>
          <p:cNvSpPr/>
          <p:nvPr/>
        </p:nvSpPr>
        <p:spPr>
          <a:xfrm>
            <a:off x="1302563" y="3179996"/>
            <a:ext cx="202844" cy="2396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Syne" pitchFamily="34" charset="0"/>
              </a:rPr>
              <a:t>2</a:t>
            </a:r>
            <a:endParaRPr lang="en-US" sz="2000" dirty="0"/>
          </a:p>
        </p:txBody>
      </p:sp>
      <p:sp>
        <p:nvSpPr>
          <p:cNvPr id="17" name="Text 4">
            <a:extLst>
              <a:ext uri="{FF2B5EF4-FFF2-40B4-BE49-F238E27FC236}">
                <a16:creationId xmlns:a16="http://schemas.microsoft.com/office/drawing/2014/main" id="{B2AC2378-1548-4C07-8A6C-BF200C859E0D}"/>
              </a:ext>
            </a:extLst>
          </p:cNvPr>
          <p:cNvSpPr/>
          <p:nvPr/>
        </p:nvSpPr>
        <p:spPr>
          <a:xfrm>
            <a:off x="1297273" y="4117572"/>
            <a:ext cx="202845" cy="1871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Syne" pitchFamily="34" charset="0"/>
              </a:rPr>
              <a:t>3</a:t>
            </a:r>
            <a:endParaRPr lang="en-US" sz="2000" dirty="0"/>
          </a:p>
        </p:txBody>
      </p:sp>
      <p:sp>
        <p:nvSpPr>
          <p:cNvPr id="18" name="Text 4">
            <a:extLst>
              <a:ext uri="{FF2B5EF4-FFF2-40B4-BE49-F238E27FC236}">
                <a16:creationId xmlns:a16="http://schemas.microsoft.com/office/drawing/2014/main" id="{B839C590-E09D-4042-A9C4-A0EE8E3D0FB5}"/>
              </a:ext>
            </a:extLst>
          </p:cNvPr>
          <p:cNvSpPr/>
          <p:nvPr/>
        </p:nvSpPr>
        <p:spPr>
          <a:xfrm>
            <a:off x="1297273" y="5246393"/>
            <a:ext cx="202844" cy="2219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Syne" pitchFamily="34" charset="0"/>
              </a:rPr>
              <a:t>4</a:t>
            </a:r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F7F7CE-BFD8-468F-BB67-2571DD28C597}"/>
              </a:ext>
            </a:extLst>
          </p:cNvPr>
          <p:cNvSpPr/>
          <p:nvPr/>
        </p:nvSpPr>
        <p:spPr>
          <a:xfrm>
            <a:off x="1075702" y="956958"/>
            <a:ext cx="8464305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Differences in Features &amp; User Experience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03FEB4D-652D-402F-933D-335CAAF4F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946" y="2002458"/>
            <a:ext cx="4845950" cy="4845950"/>
          </a:xfrm>
          <a:prstGeom prst="rect">
            <a:avLst/>
          </a:prstGeom>
        </p:spPr>
      </p:pic>
      <p:sp>
        <p:nvSpPr>
          <p:cNvPr id="21" name="Shape 3">
            <a:extLst>
              <a:ext uri="{FF2B5EF4-FFF2-40B4-BE49-F238E27FC236}">
                <a16:creationId xmlns:a16="http://schemas.microsoft.com/office/drawing/2014/main" id="{0306AECA-DADE-4395-B13D-45EF9A2F0BE6}"/>
              </a:ext>
            </a:extLst>
          </p:cNvPr>
          <p:cNvSpPr/>
          <p:nvPr/>
        </p:nvSpPr>
        <p:spPr>
          <a:xfrm>
            <a:off x="1274326" y="6313320"/>
            <a:ext cx="305038" cy="271429"/>
          </a:xfrm>
          <a:prstGeom prst="roundRect">
            <a:avLst>
              <a:gd name="adj" fmla="val 18669"/>
            </a:avLst>
          </a:prstGeom>
          <a:solidFill>
            <a:srgbClr val="547808"/>
          </a:solidFill>
          <a:ln w="7620">
            <a:solidFill>
              <a:srgbClr val="6D9121"/>
            </a:solidFill>
            <a:prstDash val="solid"/>
          </a:ln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4">
            <a:extLst>
              <a:ext uri="{FF2B5EF4-FFF2-40B4-BE49-F238E27FC236}">
                <a16:creationId xmlns:a16="http://schemas.microsoft.com/office/drawing/2014/main" id="{6D330DB0-AD97-4BA6-A7BB-907739F5BCC4}"/>
              </a:ext>
            </a:extLst>
          </p:cNvPr>
          <p:cNvSpPr/>
          <p:nvPr/>
        </p:nvSpPr>
        <p:spPr>
          <a:xfrm>
            <a:off x="1307854" y="6244083"/>
            <a:ext cx="202844" cy="2219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Syne" pitchFamily="34" charset="0"/>
              </a:rPr>
              <a:t>5</a:t>
            </a:r>
            <a:endParaRPr lang="en-US" sz="2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A9F6CED-708F-4C92-9F16-FC8128C14825}"/>
              </a:ext>
            </a:extLst>
          </p:cNvPr>
          <p:cNvSpPr/>
          <p:nvPr/>
        </p:nvSpPr>
        <p:spPr>
          <a:xfrm>
            <a:off x="2252048" y="6009667"/>
            <a:ext cx="1977594" cy="633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</a:t>
            </a:r>
          </a:p>
        </p:txBody>
      </p:sp>
    </p:spTree>
    <p:extLst>
      <p:ext uri="{BB962C8B-B14F-4D97-AF65-F5344CB8AC3E}">
        <p14:creationId xmlns:p14="http://schemas.microsoft.com/office/powerpoint/2010/main" val="1422634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203</TotalTime>
  <Words>425</Words>
  <Application>Microsoft Office PowerPoint</Application>
  <PresentationFormat>Custom</PresentationFormat>
  <Paragraphs>121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Syne</vt:lpstr>
      <vt:lpstr>Wingdings</vt:lpstr>
      <vt:lpstr>Calibri</vt:lpstr>
      <vt:lpstr>Arial Black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MD. MAHAMUDUL HASAN</cp:lastModifiedBy>
  <cp:revision>21</cp:revision>
  <dcterms:created xsi:type="dcterms:W3CDTF">2024-09-20T09:39:21Z</dcterms:created>
  <dcterms:modified xsi:type="dcterms:W3CDTF">2024-11-23T22:18:14Z</dcterms:modified>
</cp:coreProperties>
</file>