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Calibri" panose="020F0502020204030204" pitchFamily="34" charset="0"/>
      <p:regular r:id="rId17"/>
      <p:bold r:id="rId18"/>
      <p:italic r:id="rId19"/>
      <p:boldItalic r:id="rId20"/>
    </p:embeddedFont>
    <p:embeddedFont>
      <p:font typeface="Nunito"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00"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9ef29f81e8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9ef29f81e8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9ef29f81e8_2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9ef29f81e8_2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9ef29f81e8_2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9ef29f81e8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9ef29f81e8_2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39ef29f81e8_2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9ef29f81e8_3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9ef29f81e8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9ef29f81e8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9ef29f81e8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1200"/>
              </a:spcBef>
              <a:spcAft>
                <a:spcPts val="0"/>
              </a:spcAft>
              <a:buClr>
                <a:schemeClr val="dk1"/>
              </a:buClr>
              <a:buSzPts val="1100"/>
              <a:buFont typeface="Arial"/>
              <a:buChar char="➢"/>
            </a:pPr>
            <a:r>
              <a:rPr lang="en-GB" b="1">
                <a:solidFill>
                  <a:schemeClr val="dk1"/>
                </a:solidFill>
              </a:rPr>
              <a:t>without physical connectors.</a:t>
            </a:r>
            <a:endParaRPr b="1">
              <a:solidFill>
                <a:schemeClr val="dk1"/>
              </a:solidFill>
            </a:endParaRPr>
          </a:p>
          <a:p>
            <a:pPr marL="457200" lvl="0" indent="-311150" algn="l" rtl="0">
              <a:lnSpc>
                <a:spcPct val="115000"/>
              </a:lnSpc>
              <a:spcBef>
                <a:spcPts val="0"/>
              </a:spcBef>
              <a:spcAft>
                <a:spcPts val="0"/>
              </a:spcAft>
              <a:buClr>
                <a:schemeClr val="dk1"/>
              </a:buClr>
              <a:buSzPts val="1300"/>
              <a:buFont typeface="Calibri"/>
              <a:buChar char="➢"/>
            </a:pPr>
            <a:endParaRPr b="1">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9ef29f81e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9ef29f81e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9ef29f81e8_2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9ef29f81e8_2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QI 2 + Magsafe</a:t>
            </a:r>
            <a:br>
              <a:rPr lang="en-GB"/>
            </a:br>
            <a:r>
              <a:rPr lang="en-GB" b="1"/>
              <a:t>iPhone Model</a:t>
            </a:r>
            <a:endParaRPr b="1"/>
          </a:p>
          <a:p>
            <a:pPr marL="0" lvl="0" indent="0" algn="ctr" rtl="0">
              <a:lnSpc>
                <a:spcPct val="115000"/>
              </a:lnSpc>
              <a:spcBef>
                <a:spcPts val="0"/>
              </a:spcBef>
              <a:spcAft>
                <a:spcPts val="0"/>
              </a:spcAft>
              <a:buNone/>
            </a:pPr>
            <a:endParaRPr b="1"/>
          </a:p>
          <a:p>
            <a:pPr marL="0" lvl="0" indent="0" algn="l" rtl="0">
              <a:spcBef>
                <a:spcPts val="0"/>
              </a:spcBef>
              <a:spcAft>
                <a:spcPts val="0"/>
              </a:spcAft>
              <a:buNone/>
            </a:pPr>
            <a:r>
              <a:rPr lang="en-GB" sz="1400"/>
              <a:t>iPhone 8 – 11</a:t>
            </a:r>
            <a:endParaRPr sz="1400"/>
          </a:p>
          <a:p>
            <a:pPr marL="0" lvl="0" indent="0" algn="l" rtl="0">
              <a:spcBef>
                <a:spcPts val="0"/>
              </a:spcBef>
              <a:spcAft>
                <a:spcPts val="0"/>
              </a:spcAft>
              <a:buNone/>
            </a:pPr>
            <a:r>
              <a:rPr lang="en-GB" sz="1400"/>
              <a:t>Qi</a:t>
            </a:r>
            <a:endParaRPr sz="1400"/>
          </a:p>
          <a:p>
            <a:pPr marL="0" lvl="0" indent="0" algn="l" rtl="0">
              <a:spcBef>
                <a:spcPts val="0"/>
              </a:spcBef>
              <a:spcAft>
                <a:spcPts val="0"/>
              </a:spcAft>
              <a:buNone/>
            </a:pPr>
            <a:r>
              <a:rPr lang="en-GB" sz="1400"/>
              <a:t>7.5 W</a:t>
            </a:r>
            <a:endParaRPr sz="1400"/>
          </a:p>
          <a:p>
            <a:pPr marL="0" lvl="0" indent="0" algn="l" rtl="0">
              <a:spcBef>
                <a:spcPts val="0"/>
              </a:spcBef>
              <a:spcAft>
                <a:spcPts val="0"/>
              </a:spcAft>
              <a:buNone/>
            </a:pPr>
            <a:r>
              <a:rPr lang="en-GB" sz="1400"/>
              <a:t>Standard wireless charging</a:t>
            </a:r>
            <a:endParaRPr sz="1400"/>
          </a:p>
          <a:p>
            <a:pPr marL="0" lvl="0" indent="0" algn="l" rtl="0">
              <a:spcBef>
                <a:spcPts val="0"/>
              </a:spcBef>
              <a:spcAft>
                <a:spcPts val="0"/>
              </a:spcAft>
              <a:buNone/>
            </a:pPr>
            <a:r>
              <a:rPr lang="en-GB" sz="1400"/>
              <a:t>iPhone 12 – 14</a:t>
            </a:r>
            <a:endParaRPr sz="1400"/>
          </a:p>
          <a:p>
            <a:pPr marL="0" lvl="0" indent="0" algn="l" rtl="0">
              <a:spcBef>
                <a:spcPts val="0"/>
              </a:spcBef>
              <a:spcAft>
                <a:spcPts val="0"/>
              </a:spcAft>
              <a:buNone/>
            </a:pPr>
            <a:r>
              <a:rPr lang="en-GB" sz="1400"/>
              <a:t>Qi + MagSafe</a:t>
            </a:r>
            <a:endParaRPr sz="1400"/>
          </a:p>
          <a:p>
            <a:pPr marL="0" lvl="0" indent="0" algn="l" rtl="0">
              <a:spcBef>
                <a:spcPts val="0"/>
              </a:spcBef>
              <a:spcAft>
                <a:spcPts val="0"/>
              </a:spcAft>
              <a:buNone/>
            </a:pPr>
            <a:r>
              <a:rPr lang="en-GB" sz="1400"/>
              <a:t>15 W</a:t>
            </a:r>
            <a:endParaRPr sz="1400"/>
          </a:p>
          <a:p>
            <a:pPr marL="0" lvl="0" indent="0" algn="l" rtl="0">
              <a:spcBef>
                <a:spcPts val="0"/>
              </a:spcBef>
              <a:spcAft>
                <a:spcPts val="0"/>
              </a:spcAft>
              <a:buNone/>
            </a:pPr>
            <a:r>
              <a:rPr lang="en-GB" sz="1400"/>
              <a:t>Magnetic alignment</a:t>
            </a:r>
            <a:endParaRPr sz="1400"/>
          </a:p>
          <a:p>
            <a:pPr marL="0" lvl="0" indent="0" algn="l" rtl="0">
              <a:spcBef>
                <a:spcPts val="0"/>
              </a:spcBef>
              <a:spcAft>
                <a:spcPts val="0"/>
              </a:spcAft>
              <a:buNone/>
            </a:pPr>
            <a:r>
              <a:rPr lang="en-GB" sz="1400"/>
              <a:t>iPhone 15 series</a:t>
            </a:r>
            <a:endParaRPr sz="1400"/>
          </a:p>
          <a:p>
            <a:pPr marL="0" lvl="0" indent="0" algn="l" rtl="0">
              <a:spcBef>
                <a:spcPts val="0"/>
              </a:spcBef>
              <a:spcAft>
                <a:spcPts val="0"/>
              </a:spcAft>
              <a:buNone/>
            </a:pPr>
            <a:r>
              <a:rPr lang="en-GB" sz="1400"/>
              <a:t>Qi2 + MagSafe</a:t>
            </a:r>
            <a:endParaRPr sz="1400"/>
          </a:p>
          <a:p>
            <a:pPr marL="0" lvl="0" indent="0" algn="l" rtl="0">
              <a:spcBef>
                <a:spcPts val="0"/>
              </a:spcBef>
              <a:spcAft>
                <a:spcPts val="0"/>
              </a:spcAft>
              <a:buNone/>
            </a:pPr>
            <a:r>
              <a:rPr lang="en-GB" sz="1400"/>
              <a:t>15 W</a:t>
            </a:r>
            <a:endParaRPr sz="1400"/>
          </a:p>
          <a:p>
            <a:pPr marL="0" lvl="0" indent="0" algn="l" rtl="0">
              <a:spcBef>
                <a:spcPts val="0"/>
              </a:spcBef>
              <a:spcAft>
                <a:spcPts val="0"/>
              </a:spcAft>
              <a:buNone/>
            </a:pPr>
            <a:r>
              <a:rPr lang="en-GB" sz="1400"/>
              <a:t>Universal magnetic Qi2 support</a:t>
            </a:r>
            <a:endParaRPr sz="1400"/>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9ef29f81e8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9ef29f81e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9ef29f81e8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9ef29f81e8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9ef29f81e8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9ef29f81e8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9ef29f81e8_3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9ef29f81e8_3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9ef29f81e8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9ef29f81e8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video" Target="https://www.youtube.com/embed/51xiVkI7Gpo?feature=oembed" TargetMode="Externa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674575" y="1044750"/>
            <a:ext cx="7701300" cy="1527000"/>
          </a:xfrm>
          <a:prstGeom prst="rect">
            <a:avLst/>
          </a:prstGeom>
        </p:spPr>
        <p:txBody>
          <a:bodyPr spcFirstLastPara="1" wrap="square" lIns="91425" tIns="91425" rIns="91425" bIns="91425" anchor="ctr" anchorCtr="0">
            <a:normAutofit/>
          </a:bodyPr>
          <a:lstStyle/>
          <a:p>
            <a:pPr marL="0" lvl="0" indent="0" algn="ctr" rtl="0">
              <a:lnSpc>
                <a:spcPct val="115000"/>
              </a:lnSpc>
              <a:spcBef>
                <a:spcPts val="1200"/>
              </a:spcBef>
              <a:spcAft>
                <a:spcPts val="1200"/>
              </a:spcAft>
              <a:buNone/>
            </a:pPr>
            <a:r>
              <a:rPr lang="en-GB" sz="2800" b="1">
                <a:solidFill>
                  <a:srgbClr val="000000"/>
                </a:solidFill>
                <a:latin typeface="Times New Roman"/>
                <a:ea typeface="Times New Roman"/>
                <a:cs typeface="Times New Roman"/>
                <a:sym typeface="Times New Roman"/>
              </a:rPr>
              <a:t>Title: Wireless Chargers(Use electromagnetic induction to transfer power wirelessly)</a:t>
            </a:r>
            <a:endParaRPr sz="2800" b="1">
              <a:solidFill>
                <a:schemeClr val="dk2"/>
              </a:solidFill>
              <a:latin typeface="Times New Roman"/>
              <a:ea typeface="Times New Roman"/>
              <a:cs typeface="Times New Roman"/>
              <a:sym typeface="Times New Roman"/>
            </a:endParaRPr>
          </a:p>
        </p:txBody>
      </p:sp>
      <p:sp>
        <p:nvSpPr>
          <p:cNvPr id="129" name="Google Shape;129;p13"/>
          <p:cNvSpPr txBox="1">
            <a:spLocks noGrp="1"/>
          </p:cNvSpPr>
          <p:nvPr>
            <p:ph type="subTitle" idx="1"/>
          </p:nvPr>
        </p:nvSpPr>
        <p:spPr>
          <a:xfrm>
            <a:off x="416850" y="2521250"/>
            <a:ext cx="8310300" cy="2145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2000" b="1">
                <a:solidFill>
                  <a:schemeClr val="dk2"/>
                </a:solidFill>
                <a:latin typeface="Times New Roman"/>
                <a:ea typeface="Times New Roman"/>
                <a:cs typeface="Times New Roman"/>
                <a:sym typeface="Times New Roman"/>
              </a:rPr>
              <a:t>Course Title : </a:t>
            </a:r>
            <a:r>
              <a:rPr lang="en-GB" sz="2000">
                <a:solidFill>
                  <a:schemeClr val="dk2"/>
                </a:solidFill>
                <a:latin typeface="Times New Roman"/>
                <a:ea typeface="Times New Roman"/>
                <a:cs typeface="Times New Roman"/>
                <a:sym typeface="Times New Roman"/>
              </a:rPr>
              <a:t>Wireless and Mobile Communication </a:t>
            </a:r>
            <a:br>
              <a:rPr lang="en-GB" sz="2000">
                <a:solidFill>
                  <a:schemeClr val="dk2"/>
                </a:solidFill>
                <a:latin typeface="Times New Roman"/>
                <a:ea typeface="Times New Roman"/>
                <a:cs typeface="Times New Roman"/>
                <a:sym typeface="Times New Roman"/>
              </a:rPr>
            </a:br>
            <a:r>
              <a:rPr lang="en-GB" sz="2000" b="1">
                <a:solidFill>
                  <a:schemeClr val="dk2"/>
                </a:solidFill>
                <a:latin typeface="Times New Roman"/>
                <a:ea typeface="Times New Roman"/>
                <a:cs typeface="Times New Roman"/>
                <a:sym typeface="Times New Roman"/>
              </a:rPr>
              <a:t>Course Code :</a:t>
            </a:r>
            <a:r>
              <a:rPr lang="en-GB" sz="2000">
                <a:solidFill>
                  <a:schemeClr val="dk2"/>
                </a:solidFill>
                <a:latin typeface="Times New Roman"/>
                <a:ea typeface="Times New Roman"/>
                <a:cs typeface="Times New Roman"/>
                <a:sym typeface="Times New Roman"/>
              </a:rPr>
              <a:t> ICT - 4201</a:t>
            </a:r>
            <a:br>
              <a:rPr lang="en-GB" sz="2000">
                <a:solidFill>
                  <a:schemeClr val="dk2"/>
                </a:solidFill>
                <a:latin typeface="Times New Roman"/>
                <a:ea typeface="Times New Roman"/>
                <a:cs typeface="Times New Roman"/>
                <a:sym typeface="Times New Roman"/>
              </a:rPr>
            </a:br>
            <a:r>
              <a:rPr lang="en-GB" sz="2000" b="1">
                <a:solidFill>
                  <a:schemeClr val="dk2"/>
                </a:solidFill>
                <a:latin typeface="Times New Roman"/>
                <a:ea typeface="Times New Roman"/>
                <a:cs typeface="Times New Roman"/>
                <a:sym typeface="Times New Roman"/>
              </a:rPr>
              <a:t>Name :</a:t>
            </a:r>
            <a:r>
              <a:rPr lang="en-GB" sz="2000">
                <a:solidFill>
                  <a:schemeClr val="dk2"/>
                </a:solidFill>
                <a:latin typeface="Times New Roman"/>
                <a:ea typeface="Times New Roman"/>
                <a:cs typeface="Times New Roman"/>
                <a:sym typeface="Times New Roman"/>
              </a:rPr>
              <a:t> Mahmudul Hasan</a:t>
            </a:r>
            <a:endParaRPr sz="2000">
              <a:solidFill>
                <a:schemeClr val="dk2"/>
              </a:solidFill>
              <a:latin typeface="Times New Roman"/>
              <a:ea typeface="Times New Roman"/>
              <a:cs typeface="Times New Roman"/>
              <a:sym typeface="Times New Roman"/>
            </a:endParaRPr>
          </a:p>
          <a:p>
            <a:pPr marL="0" lvl="0" indent="0" algn="ctr" rtl="0">
              <a:spcBef>
                <a:spcPts val="0"/>
              </a:spcBef>
              <a:spcAft>
                <a:spcPts val="0"/>
              </a:spcAft>
              <a:buNone/>
            </a:pPr>
            <a:r>
              <a:rPr lang="en-GB" sz="2000" b="1">
                <a:solidFill>
                  <a:schemeClr val="dk2"/>
                </a:solidFill>
                <a:latin typeface="Times New Roman"/>
                <a:ea typeface="Times New Roman"/>
                <a:cs typeface="Times New Roman"/>
                <a:sym typeface="Times New Roman"/>
              </a:rPr>
              <a:t>ID :</a:t>
            </a:r>
            <a:r>
              <a:rPr lang="en-GB" sz="2000">
                <a:solidFill>
                  <a:schemeClr val="dk2"/>
                </a:solidFill>
                <a:latin typeface="Times New Roman"/>
                <a:ea typeface="Times New Roman"/>
                <a:cs typeface="Times New Roman"/>
                <a:sym typeface="Times New Roman"/>
              </a:rPr>
              <a:t> IT-21019</a:t>
            </a:r>
            <a:endParaRPr sz="20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819150" y="367775"/>
            <a:ext cx="7505700" cy="6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dk2"/>
                </a:solidFill>
                <a:latin typeface="Times New Roman"/>
                <a:ea typeface="Times New Roman"/>
                <a:cs typeface="Times New Roman"/>
                <a:sym typeface="Times New Roman"/>
              </a:rPr>
              <a:t>Limitations</a:t>
            </a:r>
            <a:endParaRPr b="1">
              <a:solidFill>
                <a:schemeClr val="dk2"/>
              </a:solidFill>
              <a:latin typeface="Times New Roman"/>
              <a:ea typeface="Times New Roman"/>
              <a:cs typeface="Times New Roman"/>
              <a:sym typeface="Times New Roman"/>
            </a:endParaRPr>
          </a:p>
        </p:txBody>
      </p:sp>
      <p:sp>
        <p:nvSpPr>
          <p:cNvPr id="185" name="Google Shape;185;p22"/>
          <p:cNvSpPr txBox="1">
            <a:spLocks noGrp="1"/>
          </p:cNvSpPr>
          <p:nvPr>
            <p:ph type="body" idx="1"/>
          </p:nvPr>
        </p:nvSpPr>
        <p:spPr>
          <a:xfrm>
            <a:off x="819150" y="1190875"/>
            <a:ext cx="7505700" cy="3247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Lower efficiency than wired chargers.</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Slow charging rate.</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Needs close alignment.</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Generates heat during operation.</a:t>
            </a:r>
            <a:endParaRPr sz="18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3"/>
          <p:cNvSpPr txBox="1">
            <a:spLocks noGrp="1"/>
          </p:cNvSpPr>
          <p:nvPr>
            <p:ph type="title"/>
          </p:nvPr>
        </p:nvSpPr>
        <p:spPr>
          <a:xfrm>
            <a:off x="819150" y="367775"/>
            <a:ext cx="7505700" cy="654600"/>
          </a:xfrm>
          <a:prstGeom prst="rect">
            <a:avLst/>
          </a:prstGeom>
        </p:spPr>
        <p:txBody>
          <a:bodyPr spcFirstLastPara="1" wrap="square" lIns="91425" tIns="91425" rIns="91425" bIns="91425" anchor="t" anchorCtr="0">
            <a:normAutofit fontScale="90000"/>
          </a:bodyPr>
          <a:lstStyle/>
          <a:p>
            <a:pPr marL="0" lvl="0" indent="0" algn="ctr" rtl="0">
              <a:lnSpc>
                <a:spcPct val="115000"/>
              </a:lnSpc>
              <a:spcBef>
                <a:spcPts val="1200"/>
              </a:spcBef>
              <a:spcAft>
                <a:spcPts val="0"/>
              </a:spcAft>
              <a:buNone/>
            </a:pPr>
            <a:r>
              <a:rPr lang="en-GB" sz="3300" b="1">
                <a:solidFill>
                  <a:srgbClr val="000000"/>
                </a:solidFill>
                <a:latin typeface="Times New Roman"/>
                <a:ea typeface="Times New Roman"/>
                <a:cs typeface="Times New Roman"/>
                <a:sym typeface="Times New Roman"/>
              </a:rPr>
              <a:t>Applications</a:t>
            </a:r>
            <a:endParaRPr sz="3300" b="1">
              <a:solidFill>
                <a:srgbClr val="000000"/>
              </a:solidFill>
              <a:latin typeface="Times New Roman"/>
              <a:ea typeface="Times New Roman"/>
              <a:cs typeface="Times New Roman"/>
              <a:sym typeface="Times New Roman"/>
            </a:endParaRPr>
          </a:p>
          <a:p>
            <a:pPr marL="0" lvl="0" indent="0" algn="ctr" rtl="0">
              <a:spcBef>
                <a:spcPts val="1200"/>
              </a:spcBef>
              <a:spcAft>
                <a:spcPts val="0"/>
              </a:spcAft>
              <a:buNone/>
            </a:pPr>
            <a:endParaRPr b="1">
              <a:solidFill>
                <a:schemeClr val="dk2"/>
              </a:solidFill>
              <a:latin typeface="Times New Roman"/>
              <a:ea typeface="Times New Roman"/>
              <a:cs typeface="Times New Roman"/>
              <a:sym typeface="Times New Roman"/>
            </a:endParaRPr>
          </a:p>
        </p:txBody>
      </p:sp>
      <p:sp>
        <p:nvSpPr>
          <p:cNvPr id="191" name="Google Shape;191;p23"/>
          <p:cNvSpPr txBox="1">
            <a:spLocks noGrp="1"/>
          </p:cNvSpPr>
          <p:nvPr>
            <p:ph type="body" idx="1"/>
          </p:nvPr>
        </p:nvSpPr>
        <p:spPr>
          <a:xfrm>
            <a:off x="819150" y="1190875"/>
            <a:ext cx="7505700" cy="32478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endParaRPr sz="1100" b="1">
              <a:solidFill>
                <a:srgbClr val="000000"/>
              </a:solidFill>
              <a:latin typeface="Arial"/>
              <a:ea typeface="Arial"/>
              <a:cs typeface="Arial"/>
              <a:sym typeface="Arial"/>
            </a:endParaRPr>
          </a:p>
          <a:p>
            <a:pPr marL="457200" lvl="0" indent="-342900" algn="l" rtl="0">
              <a:spcBef>
                <a:spcPts val="120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Smartphones &amp; Wearables.</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Electric Vehicles (EVs).</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Medical devices.</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Industrial automation.</a:t>
            </a:r>
            <a:endParaRPr sz="1800" b="1">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4"/>
          <p:cNvSpPr txBox="1">
            <a:spLocks noGrp="1"/>
          </p:cNvSpPr>
          <p:nvPr>
            <p:ph type="title"/>
          </p:nvPr>
        </p:nvSpPr>
        <p:spPr>
          <a:xfrm>
            <a:off x="819150" y="367775"/>
            <a:ext cx="7505700" cy="6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dk2"/>
                </a:solidFill>
                <a:latin typeface="Times New Roman"/>
                <a:ea typeface="Times New Roman"/>
                <a:cs typeface="Times New Roman"/>
                <a:sym typeface="Times New Roman"/>
              </a:rPr>
              <a:t>Future Scope</a:t>
            </a:r>
            <a:endParaRPr b="1">
              <a:solidFill>
                <a:schemeClr val="dk2"/>
              </a:solidFill>
              <a:latin typeface="Times New Roman"/>
              <a:ea typeface="Times New Roman"/>
              <a:cs typeface="Times New Roman"/>
              <a:sym typeface="Times New Roman"/>
            </a:endParaRPr>
          </a:p>
        </p:txBody>
      </p:sp>
      <p:sp>
        <p:nvSpPr>
          <p:cNvPr id="197" name="Google Shape;197;p24"/>
          <p:cNvSpPr txBox="1">
            <a:spLocks noGrp="1"/>
          </p:cNvSpPr>
          <p:nvPr>
            <p:ph type="body" idx="1"/>
          </p:nvPr>
        </p:nvSpPr>
        <p:spPr>
          <a:xfrm>
            <a:off x="819150" y="1190875"/>
            <a:ext cx="7505700" cy="3247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Resonant wireless charging (longer range).</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Multiple device charging pads.</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Dynamic charging for EVs while moving.</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Smart power management systems.</a:t>
            </a:r>
            <a:endParaRPr sz="1800" b="1">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a:spLocks noGrp="1"/>
          </p:cNvSpPr>
          <p:nvPr>
            <p:ph type="title"/>
          </p:nvPr>
        </p:nvSpPr>
        <p:spPr>
          <a:xfrm>
            <a:off x="865975" y="386500"/>
            <a:ext cx="7505700" cy="6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dk2"/>
                </a:solidFill>
                <a:latin typeface="Times New Roman"/>
                <a:ea typeface="Times New Roman"/>
                <a:cs typeface="Times New Roman"/>
                <a:sym typeface="Times New Roman"/>
              </a:rPr>
              <a:t>Conclusion</a:t>
            </a:r>
            <a:endParaRPr b="1">
              <a:solidFill>
                <a:schemeClr val="dk2"/>
              </a:solidFill>
              <a:latin typeface="Times New Roman"/>
              <a:ea typeface="Times New Roman"/>
              <a:cs typeface="Times New Roman"/>
              <a:sym typeface="Times New Roman"/>
            </a:endParaRPr>
          </a:p>
        </p:txBody>
      </p:sp>
      <p:sp>
        <p:nvSpPr>
          <p:cNvPr id="203" name="Google Shape;203;p25"/>
          <p:cNvSpPr txBox="1">
            <a:spLocks noGrp="1"/>
          </p:cNvSpPr>
          <p:nvPr>
            <p:ph type="body" idx="1"/>
          </p:nvPr>
        </p:nvSpPr>
        <p:spPr>
          <a:xfrm>
            <a:off x="819150" y="1575000"/>
            <a:ext cx="7505700" cy="2863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1800">
                <a:solidFill>
                  <a:srgbClr val="000000"/>
                </a:solidFill>
                <a:latin typeface="Times New Roman"/>
                <a:ea typeface="Times New Roman"/>
                <a:cs typeface="Times New Roman"/>
                <a:sym typeface="Times New Roman"/>
              </a:rPr>
              <a:t> Wireless charging is a smart and convenient technology that uses electromagnetic induction to transfer power without cables. It has made charging easier, safer, and more efficient for modern devices. Though it still faces limits like slower speed and short range, new innovations such as MagSafe and Qi2 are shaping a faster and smarter wireless future.</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6"/>
          <p:cNvSpPr txBox="1">
            <a:spLocks noGrp="1"/>
          </p:cNvSpPr>
          <p:nvPr>
            <p:ph type="title"/>
          </p:nvPr>
        </p:nvSpPr>
        <p:spPr>
          <a:xfrm>
            <a:off x="819150" y="1857400"/>
            <a:ext cx="7505700" cy="15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4800" b="1">
                <a:solidFill>
                  <a:schemeClr val="dk2"/>
                </a:solidFill>
                <a:latin typeface="Times New Roman"/>
                <a:ea typeface="Times New Roman"/>
                <a:cs typeface="Times New Roman"/>
                <a:sym typeface="Times New Roman"/>
              </a:rPr>
              <a:t>Thank You</a:t>
            </a:r>
            <a:endParaRPr sz="4800" b="1">
              <a:solidFill>
                <a:schemeClr val="dk2"/>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367775"/>
            <a:ext cx="7505700" cy="6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dk2"/>
                </a:solidFill>
                <a:latin typeface="Times New Roman"/>
                <a:ea typeface="Times New Roman"/>
                <a:cs typeface="Times New Roman"/>
                <a:sym typeface="Times New Roman"/>
              </a:rPr>
              <a:t>Introduction</a:t>
            </a:r>
            <a:endParaRPr b="1">
              <a:solidFill>
                <a:schemeClr val="dk2"/>
              </a:solidFill>
              <a:latin typeface="Times New Roman"/>
              <a:ea typeface="Times New Roman"/>
              <a:cs typeface="Times New Roman"/>
              <a:sym typeface="Times New Roman"/>
            </a:endParaRPr>
          </a:p>
        </p:txBody>
      </p:sp>
      <p:sp>
        <p:nvSpPr>
          <p:cNvPr id="135" name="Google Shape;135;p14"/>
          <p:cNvSpPr txBox="1">
            <a:spLocks noGrp="1"/>
          </p:cNvSpPr>
          <p:nvPr>
            <p:ph type="body" idx="1"/>
          </p:nvPr>
        </p:nvSpPr>
        <p:spPr>
          <a:xfrm>
            <a:off x="646450" y="1190875"/>
            <a:ext cx="8141700" cy="35883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Wireless charging = Charging without cables.</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Uses </a:t>
            </a:r>
            <a:r>
              <a:rPr lang="en-GB" sz="1800" b="1" i="1">
                <a:solidFill>
                  <a:srgbClr val="000000"/>
                </a:solidFill>
                <a:latin typeface="Times New Roman"/>
                <a:ea typeface="Times New Roman"/>
                <a:cs typeface="Times New Roman"/>
                <a:sym typeface="Times New Roman"/>
              </a:rPr>
              <a:t>electromagnetic induction</a:t>
            </a:r>
            <a:r>
              <a:rPr lang="en-GB" sz="1800" b="1">
                <a:solidFill>
                  <a:srgbClr val="000000"/>
                </a:solidFill>
                <a:latin typeface="Times New Roman"/>
                <a:ea typeface="Times New Roman"/>
                <a:cs typeface="Times New Roman"/>
                <a:sym typeface="Times New Roman"/>
              </a:rPr>
              <a:t> to transfer energy between two coils.</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First demonstrated by Nikola Tesla in the late 19th century.</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Widely used in smartphones and EVs today.</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Arial"/>
              <a:buChar char="➢"/>
            </a:pPr>
            <a:r>
              <a:rPr lang="en-GB" sz="1800">
                <a:solidFill>
                  <a:srgbClr val="000000"/>
                </a:solidFill>
                <a:latin typeface="Times New Roman"/>
                <a:ea typeface="Times New Roman"/>
                <a:cs typeface="Times New Roman"/>
                <a:sym typeface="Times New Roman"/>
              </a:rPr>
              <a:t>Based on </a:t>
            </a:r>
            <a:r>
              <a:rPr lang="en-GB" sz="1800" b="1">
                <a:solidFill>
                  <a:srgbClr val="000000"/>
                </a:solidFill>
                <a:latin typeface="Times New Roman"/>
                <a:ea typeface="Times New Roman"/>
                <a:cs typeface="Times New Roman"/>
                <a:sym typeface="Times New Roman"/>
              </a:rPr>
              <a:t>Faraday’s Law of Electromagnetic Induction</a:t>
            </a:r>
            <a:r>
              <a:rPr lang="en-GB" sz="1800">
                <a:solidFill>
                  <a:srgbClr val="000000"/>
                </a:solidFill>
                <a:latin typeface="Times New Roman"/>
                <a:ea typeface="Times New Roman"/>
                <a:cs typeface="Times New Roman"/>
                <a:sym typeface="Times New Roman"/>
              </a:rPr>
              <a:t>.</a:t>
            </a:r>
            <a:endParaRPr sz="18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8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GB" sz="1800" b="1">
                <a:solidFill>
                  <a:srgbClr val="000000"/>
                </a:solidFill>
                <a:latin typeface="Times New Roman"/>
                <a:ea typeface="Times New Roman"/>
                <a:cs typeface="Times New Roman"/>
                <a:sym typeface="Times New Roman"/>
              </a:rPr>
              <a:t>Faraday’s Law : “A changing magnetic field in one coil induces an electric current in another nearby coil.”</a:t>
            </a:r>
            <a:endParaRPr sz="18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800">
              <a:solidFill>
                <a:srgbClr val="000000"/>
              </a:solidFill>
              <a:latin typeface="Arial"/>
              <a:ea typeface="Arial"/>
              <a:cs typeface="Arial"/>
              <a:sym typeface="Aria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367775"/>
            <a:ext cx="7505700" cy="6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dk2"/>
                </a:solidFill>
                <a:latin typeface="Times New Roman"/>
                <a:ea typeface="Times New Roman"/>
                <a:cs typeface="Times New Roman"/>
                <a:sym typeface="Times New Roman"/>
              </a:rPr>
              <a:t>Introduction</a:t>
            </a:r>
            <a:endParaRPr b="1">
              <a:solidFill>
                <a:schemeClr val="dk2"/>
              </a:solidFill>
              <a:latin typeface="Times New Roman"/>
              <a:ea typeface="Times New Roman"/>
              <a:cs typeface="Times New Roman"/>
              <a:sym typeface="Times New Roman"/>
            </a:endParaRPr>
          </a:p>
        </p:txBody>
      </p:sp>
      <p:pic>
        <p:nvPicPr>
          <p:cNvPr id="141" name="Google Shape;141;p15"/>
          <p:cNvPicPr preferRelativeResize="0"/>
          <p:nvPr/>
        </p:nvPicPr>
        <p:blipFill>
          <a:blip r:embed="rId3">
            <a:alphaModFix/>
          </a:blip>
          <a:stretch>
            <a:fillRect/>
          </a:stretch>
        </p:blipFill>
        <p:spPr>
          <a:xfrm>
            <a:off x="1138312" y="1326325"/>
            <a:ext cx="7260874" cy="3337825"/>
          </a:xfrm>
          <a:prstGeom prst="rect">
            <a:avLst/>
          </a:prstGeom>
          <a:noFill/>
          <a:ln>
            <a:noFill/>
          </a:ln>
        </p:spPr>
      </p:pic>
      <p:sp>
        <p:nvSpPr>
          <p:cNvPr id="142" name="Google Shape;142;p15"/>
          <p:cNvSpPr txBox="1"/>
          <p:nvPr/>
        </p:nvSpPr>
        <p:spPr>
          <a:xfrm>
            <a:off x="468450" y="1007725"/>
            <a:ext cx="1339800" cy="53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000" b="1">
                <a:solidFill>
                  <a:schemeClr val="dk2"/>
                </a:solidFill>
                <a:latin typeface="Times New Roman"/>
                <a:ea typeface="Times New Roman"/>
                <a:cs typeface="Times New Roman"/>
                <a:sym typeface="Times New Roman"/>
              </a:rPr>
              <a:t>Visual:</a:t>
            </a:r>
            <a:endParaRPr sz="2000" b="1">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a:spLocks noGrp="1"/>
          </p:cNvSpPr>
          <p:nvPr>
            <p:ph type="title"/>
          </p:nvPr>
        </p:nvSpPr>
        <p:spPr>
          <a:xfrm>
            <a:off x="819150" y="367775"/>
            <a:ext cx="7505700" cy="6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dk2"/>
                </a:solidFill>
                <a:latin typeface="Times New Roman"/>
                <a:ea typeface="Times New Roman"/>
                <a:cs typeface="Times New Roman"/>
                <a:sym typeface="Times New Roman"/>
              </a:rPr>
              <a:t>Introduction</a:t>
            </a:r>
            <a:endParaRPr b="1">
              <a:solidFill>
                <a:schemeClr val="dk2"/>
              </a:solidFill>
              <a:latin typeface="Times New Roman"/>
              <a:ea typeface="Times New Roman"/>
              <a:cs typeface="Times New Roman"/>
              <a:sym typeface="Times New Roman"/>
            </a:endParaRPr>
          </a:p>
        </p:txBody>
      </p:sp>
      <p:sp>
        <p:nvSpPr>
          <p:cNvPr id="148" name="Google Shape;148;p16"/>
          <p:cNvSpPr txBox="1">
            <a:spLocks noGrp="1"/>
          </p:cNvSpPr>
          <p:nvPr>
            <p:ph type="body" idx="1"/>
          </p:nvPr>
        </p:nvSpPr>
        <p:spPr>
          <a:xfrm>
            <a:off x="819150" y="1190875"/>
            <a:ext cx="7505700" cy="32478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GB" sz="1800" b="1">
                <a:solidFill>
                  <a:srgbClr val="000000"/>
                </a:solidFill>
                <a:latin typeface="Times New Roman"/>
                <a:ea typeface="Times New Roman"/>
                <a:cs typeface="Times New Roman"/>
                <a:sym typeface="Times New Roman"/>
              </a:rPr>
              <a:t>Standards Used</a:t>
            </a:r>
            <a:endParaRPr sz="1800" b="1">
              <a:solidFill>
                <a:srgbClr val="000000"/>
              </a:solidFill>
              <a:latin typeface="Times New Roman"/>
              <a:ea typeface="Times New Roman"/>
              <a:cs typeface="Times New Roman"/>
              <a:sym typeface="Times New Roman"/>
            </a:endParaRPr>
          </a:p>
          <a:p>
            <a:pPr marL="457200" lvl="0" indent="-342900" algn="l" rtl="0">
              <a:spcBef>
                <a:spcPts val="1200"/>
              </a:spcBef>
              <a:spcAft>
                <a:spcPts val="0"/>
              </a:spcAft>
              <a:buClr>
                <a:srgbClr val="000000"/>
              </a:buClr>
              <a:buSzPts val="1800"/>
              <a:buFont typeface="Arial"/>
              <a:buChar char="●"/>
            </a:pPr>
            <a:r>
              <a:rPr lang="en-GB" sz="1800" b="1">
                <a:solidFill>
                  <a:srgbClr val="000000"/>
                </a:solidFill>
                <a:latin typeface="Times New Roman"/>
                <a:ea typeface="Times New Roman"/>
                <a:cs typeface="Times New Roman"/>
                <a:sym typeface="Times New Roman"/>
              </a:rPr>
              <a:t>Qi Standard (WPC – Wireless Power Consortium):</a:t>
            </a:r>
            <a:r>
              <a:rPr lang="en-GB" sz="1800">
                <a:solidFill>
                  <a:srgbClr val="000000"/>
                </a:solidFill>
                <a:latin typeface="Times New Roman"/>
                <a:ea typeface="Times New Roman"/>
                <a:cs typeface="Times New Roman"/>
                <a:sym typeface="Times New Roman"/>
              </a:rPr>
              <a:t> Most popular standard for smartphones.</a:t>
            </a:r>
            <a:br>
              <a:rPr lang="en-GB" sz="1800">
                <a:solidFill>
                  <a:srgbClr val="000000"/>
                </a:solidFill>
                <a:latin typeface="Times New Roman"/>
                <a:ea typeface="Times New Roman"/>
                <a:cs typeface="Times New Roman"/>
                <a:sym typeface="Times New Roman"/>
              </a:rPr>
            </a:br>
            <a:endParaRPr sz="1800">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Arial"/>
              <a:buChar char="●"/>
            </a:pPr>
            <a:r>
              <a:rPr lang="en-GB" sz="1800" b="1">
                <a:solidFill>
                  <a:srgbClr val="000000"/>
                </a:solidFill>
                <a:latin typeface="Times New Roman"/>
                <a:ea typeface="Times New Roman"/>
                <a:cs typeface="Times New Roman"/>
                <a:sym typeface="Times New Roman"/>
              </a:rPr>
              <a:t>PMA (Power Matters Alliance):</a:t>
            </a:r>
            <a:r>
              <a:rPr lang="en-GB" sz="1800">
                <a:solidFill>
                  <a:srgbClr val="000000"/>
                </a:solidFill>
                <a:latin typeface="Times New Roman"/>
                <a:ea typeface="Times New Roman"/>
                <a:cs typeface="Times New Roman"/>
                <a:sym typeface="Times New Roman"/>
              </a:rPr>
              <a:t> Used in some public charging stations.</a:t>
            </a:r>
            <a:endParaRPr sz="18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7"/>
          <p:cNvSpPr txBox="1">
            <a:spLocks noGrp="1"/>
          </p:cNvSpPr>
          <p:nvPr>
            <p:ph type="title"/>
          </p:nvPr>
        </p:nvSpPr>
        <p:spPr>
          <a:xfrm>
            <a:off x="819150" y="367775"/>
            <a:ext cx="7505700" cy="6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dk2"/>
                </a:solidFill>
                <a:latin typeface="Times New Roman"/>
                <a:ea typeface="Times New Roman"/>
                <a:cs typeface="Times New Roman"/>
                <a:sym typeface="Times New Roman"/>
              </a:rPr>
              <a:t>Basic Principle</a:t>
            </a:r>
            <a:endParaRPr b="1">
              <a:solidFill>
                <a:schemeClr val="dk2"/>
              </a:solidFill>
              <a:latin typeface="Times New Roman"/>
              <a:ea typeface="Times New Roman"/>
              <a:cs typeface="Times New Roman"/>
              <a:sym typeface="Times New Roman"/>
            </a:endParaRPr>
          </a:p>
        </p:txBody>
      </p:sp>
      <p:sp>
        <p:nvSpPr>
          <p:cNvPr id="154" name="Google Shape;154;p17"/>
          <p:cNvSpPr txBox="1">
            <a:spLocks noGrp="1"/>
          </p:cNvSpPr>
          <p:nvPr>
            <p:ph type="body" idx="1"/>
          </p:nvPr>
        </p:nvSpPr>
        <p:spPr>
          <a:xfrm>
            <a:off x="819150" y="1190875"/>
            <a:ext cx="7505700" cy="3247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Alternating current (AC) in the transmitter coil → creates magnetic field.</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Receiver coil inside device captures this magnetic field.</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Induced AC → converted to DC → charges battery.</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Key law: Faraday’s Law of Electromagnetic Induction.</a:t>
            </a:r>
            <a:endParaRPr sz="1800" b="1">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800" b="1">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367775"/>
            <a:ext cx="7505700" cy="6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dk2"/>
                </a:solidFill>
                <a:latin typeface="Times New Roman"/>
                <a:ea typeface="Times New Roman"/>
                <a:cs typeface="Times New Roman"/>
                <a:sym typeface="Times New Roman"/>
              </a:rPr>
              <a:t> Components</a:t>
            </a:r>
            <a:endParaRPr b="1">
              <a:solidFill>
                <a:schemeClr val="dk2"/>
              </a:solidFill>
              <a:latin typeface="Times New Roman"/>
              <a:ea typeface="Times New Roman"/>
              <a:cs typeface="Times New Roman"/>
              <a:sym typeface="Times New Roman"/>
            </a:endParaRPr>
          </a:p>
        </p:txBody>
      </p:sp>
      <p:sp>
        <p:nvSpPr>
          <p:cNvPr id="160" name="Google Shape;160;p18"/>
          <p:cNvSpPr txBox="1">
            <a:spLocks noGrp="1"/>
          </p:cNvSpPr>
          <p:nvPr>
            <p:ph type="body" idx="1"/>
          </p:nvPr>
        </p:nvSpPr>
        <p:spPr>
          <a:xfrm>
            <a:off x="819150" y="1190875"/>
            <a:ext cx="7505700" cy="32478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800" b="1">
              <a:solidFill>
                <a:srgbClr val="000000"/>
              </a:solidFill>
            </a:endParaRPr>
          </a:p>
          <a:p>
            <a:pPr marL="0" lvl="0" indent="0" algn="l" rtl="0">
              <a:spcBef>
                <a:spcPts val="1200"/>
              </a:spcBef>
              <a:spcAft>
                <a:spcPts val="0"/>
              </a:spcAft>
              <a:buNone/>
            </a:pPr>
            <a:endParaRPr sz="1800" b="1">
              <a:solidFill>
                <a:srgbClr val="000000"/>
              </a:solidFill>
            </a:endParaRPr>
          </a:p>
          <a:p>
            <a:pPr marL="457200" lvl="0" indent="-342900" algn="l" rtl="0">
              <a:spcBef>
                <a:spcPts val="120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Transmitter Coil (Charging Pad)</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Receiver Coil (Inside Device)</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Power Source &amp; Control Circuit</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Rectifier Circuit (Converts AC → DC)</a:t>
            </a:r>
            <a:endParaRPr sz="1800" b="1">
              <a:solidFill>
                <a:srgbClr val="000000"/>
              </a:solidFill>
              <a:latin typeface="Times New Roman"/>
              <a:ea typeface="Times New Roman"/>
              <a:cs typeface="Times New Roman"/>
              <a:sym typeface="Times New Roman"/>
            </a:endParaRPr>
          </a:p>
          <a:p>
            <a:pPr marL="457200" lvl="0" indent="0" algn="l" rtl="0">
              <a:spcBef>
                <a:spcPts val="1200"/>
              </a:spcBef>
              <a:spcAft>
                <a:spcPts val="1200"/>
              </a:spcAft>
              <a:buNone/>
            </a:pPr>
            <a:endParaRPr sz="1800" b="1">
              <a:solidFill>
                <a:srgbClr val="000000"/>
              </a:solidFill>
            </a:endParaRPr>
          </a:p>
        </p:txBody>
      </p:sp>
      <p:pic>
        <p:nvPicPr>
          <p:cNvPr id="161" name="Google Shape;161;p18"/>
          <p:cNvPicPr preferRelativeResize="0"/>
          <p:nvPr/>
        </p:nvPicPr>
        <p:blipFill>
          <a:blip r:embed="rId3">
            <a:alphaModFix/>
          </a:blip>
          <a:stretch>
            <a:fillRect/>
          </a:stretch>
        </p:blipFill>
        <p:spPr>
          <a:xfrm>
            <a:off x="4974850" y="1390563"/>
            <a:ext cx="3477075" cy="2362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9"/>
          <p:cNvSpPr txBox="1">
            <a:spLocks noGrp="1"/>
          </p:cNvSpPr>
          <p:nvPr>
            <p:ph type="title"/>
          </p:nvPr>
        </p:nvSpPr>
        <p:spPr>
          <a:xfrm>
            <a:off x="819150" y="367775"/>
            <a:ext cx="7505700" cy="6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dk2"/>
                </a:solidFill>
                <a:latin typeface="Times New Roman"/>
                <a:ea typeface="Times New Roman"/>
                <a:cs typeface="Times New Roman"/>
                <a:sym typeface="Times New Roman"/>
              </a:rPr>
              <a:t>Working Process</a:t>
            </a:r>
            <a:endParaRPr b="1">
              <a:solidFill>
                <a:schemeClr val="dk2"/>
              </a:solidFill>
              <a:latin typeface="Times New Roman"/>
              <a:ea typeface="Times New Roman"/>
              <a:cs typeface="Times New Roman"/>
              <a:sym typeface="Times New Roman"/>
            </a:endParaRPr>
          </a:p>
        </p:txBody>
      </p:sp>
      <p:sp>
        <p:nvSpPr>
          <p:cNvPr id="167" name="Google Shape;167;p19"/>
          <p:cNvSpPr txBox="1">
            <a:spLocks noGrp="1"/>
          </p:cNvSpPr>
          <p:nvPr>
            <p:ph type="body" idx="1"/>
          </p:nvPr>
        </p:nvSpPr>
        <p:spPr>
          <a:xfrm>
            <a:off x="819150" y="1190875"/>
            <a:ext cx="7505700" cy="3247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Power flows into transmitter coil → magnetic field generated.</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Device placed near pad → receiver coil picks up magnetic flux.</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Induced voltage → converted into DC.</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Battery starts charging safely.</a:t>
            </a:r>
            <a:endParaRPr sz="1800" b="1">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19150" y="367775"/>
            <a:ext cx="7505700" cy="6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dk2"/>
                </a:solidFill>
                <a:latin typeface="Times New Roman"/>
                <a:ea typeface="Times New Roman"/>
                <a:cs typeface="Times New Roman"/>
                <a:sym typeface="Times New Roman"/>
              </a:rPr>
              <a:t>Working Process</a:t>
            </a:r>
            <a:endParaRPr b="1">
              <a:solidFill>
                <a:schemeClr val="dk2"/>
              </a:solidFill>
              <a:latin typeface="Times New Roman"/>
              <a:ea typeface="Times New Roman"/>
              <a:cs typeface="Times New Roman"/>
              <a:sym typeface="Times New Roman"/>
            </a:endParaRPr>
          </a:p>
        </p:txBody>
      </p:sp>
      <p:pic>
        <p:nvPicPr>
          <p:cNvPr id="2" name="Online Media 1" title="how to make wireless power transfer project || Science project">
            <a:hlinkClick r:id="" action="ppaction://media"/>
            <a:extLst>
              <a:ext uri="{FF2B5EF4-FFF2-40B4-BE49-F238E27FC236}">
                <a16:creationId xmlns:a16="http://schemas.microsoft.com/office/drawing/2014/main" id="{E4D40465-EA9C-F22A-EA1C-2C79757167CE}"/>
              </a:ext>
            </a:extLst>
          </p:cNvPr>
          <p:cNvPicPr>
            <a:picLocks noRot="1" noChangeAspect="1"/>
          </p:cNvPicPr>
          <p:nvPr>
            <a:videoFile r:link="rId1"/>
          </p:nvPr>
        </p:nvPicPr>
        <p:blipFill>
          <a:blip r:embed="rId4"/>
          <a:stretch>
            <a:fillRect/>
          </a:stretch>
        </p:blipFill>
        <p:spPr>
          <a:xfrm>
            <a:off x="82591" y="159283"/>
            <a:ext cx="8949321" cy="48689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819150" y="367775"/>
            <a:ext cx="7505700" cy="654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solidFill>
                  <a:schemeClr val="dk2"/>
                </a:solidFill>
                <a:latin typeface="Times New Roman"/>
                <a:ea typeface="Times New Roman"/>
                <a:cs typeface="Times New Roman"/>
                <a:sym typeface="Times New Roman"/>
              </a:rPr>
              <a:t>Advantages</a:t>
            </a:r>
            <a:endParaRPr b="1">
              <a:solidFill>
                <a:schemeClr val="dk2"/>
              </a:solidFill>
              <a:latin typeface="Times New Roman"/>
              <a:ea typeface="Times New Roman"/>
              <a:cs typeface="Times New Roman"/>
              <a:sym typeface="Times New Roman"/>
            </a:endParaRPr>
          </a:p>
        </p:txBody>
      </p:sp>
      <p:sp>
        <p:nvSpPr>
          <p:cNvPr id="179" name="Google Shape;179;p21"/>
          <p:cNvSpPr txBox="1">
            <a:spLocks noGrp="1"/>
          </p:cNvSpPr>
          <p:nvPr>
            <p:ph type="body" idx="1"/>
          </p:nvPr>
        </p:nvSpPr>
        <p:spPr>
          <a:xfrm>
            <a:off x="819150" y="1190875"/>
            <a:ext cx="7505700" cy="3247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No cable clutter.</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Reduced wear on ports.</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Water &amp; dust resistant design.</a:t>
            </a:r>
            <a:endParaRPr sz="1800" b="1">
              <a:solidFill>
                <a:srgbClr val="000000"/>
              </a:solidFill>
              <a:latin typeface="Times New Roman"/>
              <a:ea typeface="Times New Roman"/>
              <a:cs typeface="Times New Roman"/>
              <a:sym typeface="Times New Roman"/>
            </a:endParaRPr>
          </a:p>
          <a:p>
            <a:pPr marL="457200" lvl="0" indent="-342900" algn="l" rtl="0">
              <a:spcBef>
                <a:spcPts val="0"/>
              </a:spcBef>
              <a:spcAft>
                <a:spcPts val="0"/>
              </a:spcAft>
              <a:buClr>
                <a:srgbClr val="000000"/>
              </a:buClr>
              <a:buSzPts val="1800"/>
              <a:buFont typeface="Times New Roman"/>
              <a:buChar char="➢"/>
            </a:pPr>
            <a:r>
              <a:rPr lang="en-GB" sz="1800" b="1">
                <a:solidFill>
                  <a:srgbClr val="000000"/>
                </a:solidFill>
                <a:latin typeface="Times New Roman"/>
                <a:ea typeface="Times New Roman"/>
                <a:cs typeface="Times New Roman"/>
                <a:sym typeface="Times New Roman"/>
              </a:rPr>
              <a:t>Safe and user-friendly.</a:t>
            </a:r>
            <a:endParaRPr sz="1800" b="1">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435</Words>
  <Application>Microsoft Office PowerPoint</Application>
  <PresentationFormat>On-screen Show (16:9)</PresentationFormat>
  <Paragraphs>74</Paragraphs>
  <Slides>14</Slides>
  <Notes>14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Times New Roman</vt:lpstr>
      <vt:lpstr>Nunito</vt:lpstr>
      <vt:lpstr>Shift</vt:lpstr>
      <vt:lpstr>Title: Wireless Chargers(Use electromagnetic induction to transfer power wirelessly)</vt:lpstr>
      <vt:lpstr>Introduction</vt:lpstr>
      <vt:lpstr>Introduction</vt:lpstr>
      <vt:lpstr>Introduction</vt:lpstr>
      <vt:lpstr>Basic Principle</vt:lpstr>
      <vt:lpstr> Components</vt:lpstr>
      <vt:lpstr>Working Process</vt:lpstr>
      <vt:lpstr>Working Process</vt:lpstr>
      <vt:lpstr>Advantages</vt:lpstr>
      <vt:lpstr>Limitations</vt:lpstr>
      <vt:lpstr>Applications </vt:lpstr>
      <vt:lpstr>Future Scope</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Wireless Chargers(Use electromagnetic induction to transfer power wirelessly)</dc:title>
  <cp:lastModifiedBy>Mahmudul</cp:lastModifiedBy>
  <cp:revision>1</cp:revision>
  <dcterms:modified xsi:type="dcterms:W3CDTF">2025-10-31T11:35:32Z</dcterms:modified>
</cp:coreProperties>
</file>